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3" r:id="rId3"/>
    <p:sldMasterId id="2147483695" r:id="rId4"/>
  </p:sldMasterIdLst>
  <p:notesMasterIdLst>
    <p:notesMasterId r:id="rId31"/>
  </p:notesMasterIdLst>
  <p:sldIdLst>
    <p:sldId id="1130" r:id="rId5"/>
    <p:sldId id="1196" r:id="rId6"/>
    <p:sldId id="1132" r:id="rId7"/>
    <p:sldId id="1128" r:id="rId8"/>
    <p:sldId id="1133" r:id="rId9"/>
    <p:sldId id="1121" r:id="rId10"/>
    <p:sldId id="1145" r:id="rId11"/>
    <p:sldId id="1191" r:id="rId12"/>
    <p:sldId id="1160" r:id="rId13"/>
    <p:sldId id="1117" r:id="rId14"/>
    <p:sldId id="1161" r:id="rId15"/>
    <p:sldId id="1162" r:id="rId16"/>
    <p:sldId id="1118" r:id="rId17"/>
    <p:sldId id="1163" r:id="rId18"/>
    <p:sldId id="1119" r:id="rId19"/>
    <p:sldId id="1164" r:id="rId20"/>
    <p:sldId id="1153" r:id="rId21"/>
    <p:sldId id="299" r:id="rId22"/>
    <p:sldId id="1206" r:id="rId23"/>
    <p:sldId id="1207" r:id="rId24"/>
    <p:sldId id="1151" r:id="rId25"/>
    <p:sldId id="1208" r:id="rId26"/>
    <p:sldId id="1209" r:id="rId27"/>
    <p:sldId id="1210" r:id="rId28"/>
    <p:sldId id="1211" r:id="rId29"/>
    <p:sldId id="1114" r:id="rId30"/>
  </p:sldIdLst>
  <p:sldSz cx="12192000" cy="6858000"/>
  <p:notesSz cx="6858000" cy="9144000"/>
  <p:embeddedFontLst>
    <p:embeddedFont>
      <p:font typeface="Akkurat LL Cyr" panose="020B0604020202020204" charset="0"/>
      <p:regular r:id="rId32"/>
    </p:embeddedFont>
    <p:embeddedFont>
      <p:font typeface="ALS Vlas hairline" panose="020B0604020202020204" charset="0"/>
      <p:regular r:id="rId33"/>
    </p:embeddedFont>
    <p:embeddedFont>
      <p:font typeface="Boita Medium" panose="00000600000000000000" charset="-52"/>
      <p:regular r:id="rId34"/>
    </p:embeddedFont>
    <p:embeddedFont>
      <p:font typeface="Calibri" panose="020F0502020204030204" pitchFamily="34" charset="0"/>
      <p:regular r:id="rId35"/>
      <p:bold r:id="rId36"/>
      <p:italic r:id="rId37"/>
      <p:boldItalic r:id="rId38"/>
    </p:embeddedFont>
    <p:embeddedFont>
      <p:font typeface="Open Sans" panose="020B0604020202020204" charset="0"/>
      <p:regular r:id="rId39"/>
      <p:bold r:id="rId40"/>
      <p:italic r:id="rId41"/>
      <p:boldItalic r:id="rId42"/>
    </p:embeddedFont>
    <p:embeddedFont>
      <p:font typeface="Open Sans Extrabold" panose="020B0604020202020204" charset="0"/>
      <p:bold r:id="rId43"/>
    </p:embeddedFont>
    <p:embeddedFont>
      <p:font typeface="PT Sans" panose="020B0604020202020204" charset="-52"/>
      <p:regular r:id="rId44"/>
      <p:bold r:id="rId45"/>
      <p:italic r:id="rId46"/>
      <p:boldItalic r:id="rId4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A"/>
    <a:srgbClr val="CBF4E6"/>
    <a:srgbClr val="5BDEB6"/>
    <a:srgbClr val="FFF5CE"/>
    <a:srgbClr val="C4EDDF"/>
    <a:srgbClr val="A9D7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20" autoAdjust="0"/>
    <p:restoredTop sz="94660"/>
  </p:normalViewPr>
  <p:slideViewPr>
    <p:cSldViewPr snapToGrid="0">
      <p:cViewPr varScale="1">
        <p:scale>
          <a:sx n="109" d="100"/>
          <a:sy n="109" d="100"/>
        </p:scale>
        <p:origin x="78" y="7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6.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9A1A56-667A-49ED-97C8-787226A4B995}" type="datetimeFigureOut">
              <a:rPr lang="ru-RU" smtClean="0"/>
              <a:pPr/>
              <a:t>19.10.2026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B72F0F-AC62-4C92-8022-5D3547A2C972}" type="slidenum">
              <a:rPr lang="ru-RU" smtClean="0"/>
              <a:pPr/>
              <a:t>‹#›</a:t>
            </a:fld>
            <a:endParaRPr lang="ru-RU"/>
          </a:p>
        </p:txBody>
      </p:sp>
    </p:spTree>
    <p:extLst>
      <p:ext uri="{BB962C8B-B14F-4D97-AF65-F5344CB8AC3E}">
        <p14:creationId xmlns:p14="http://schemas.microsoft.com/office/powerpoint/2010/main" val="4071697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a:extLst>
              <a:ext uri="{FF2B5EF4-FFF2-40B4-BE49-F238E27FC236}">
                <a16:creationId xmlns:a16="http://schemas.microsoft.com/office/drawing/2014/main" id="{506DFD03-555A-4A9C-A4E1-81A28302E6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Заметки 2">
            <a:extLst>
              <a:ext uri="{FF2B5EF4-FFF2-40B4-BE49-F238E27FC236}">
                <a16:creationId xmlns:a16="http://schemas.microsoft.com/office/drawing/2014/main" id="{D8670B3F-AFC1-4EB0-BDBC-131044E49A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b="1"/>
              <a:t>Участие в продажах</a:t>
            </a:r>
            <a:r>
              <a:rPr lang="ru-RU" altLang="ru-RU"/>
              <a:t> – участие Заказчика в торгах на реализацию товаров, работ, услуг, организованных сторонним Заказчиком. (Заранее запланировать подобное участие маловероятно, но в Положении о закупке желательно предусмотреть подобную возможность)</a:t>
            </a:r>
          </a:p>
          <a:p>
            <a:pPr eaLnBrk="1" hangingPunct="1">
              <a:spcBef>
                <a:spcPct val="0"/>
              </a:spcBef>
            </a:pPr>
            <a:r>
              <a:rPr lang="ru-RU" altLang="ru-RU"/>
              <a:t>Аукциона на понижение цены ГК не предусмотрено, поэтому такие аукционы часто называют редукционами. Торги (конкурсы, аукционы) могут в свою очередь быть одноэтапными и многоэтапными, и открытыми и закрытыми. Особенность торгов в том, что их можно обжаловать в фасе</a:t>
            </a:r>
            <a:br>
              <a:rPr lang="ru-RU" altLang="ru-RU"/>
            </a:br>
            <a:r>
              <a:rPr lang="ru-RU" altLang="ru-RU"/>
              <a:t>При этом все перечисленные конкурентные способы могут проходить с предквалификацией или после предварительного отбора поставщиков</a:t>
            </a:r>
          </a:p>
          <a:p>
            <a:pPr eaLnBrk="1" hangingPunct="1">
              <a:spcBef>
                <a:spcPct val="0"/>
              </a:spcBef>
            </a:pPr>
            <a:endParaRPr lang="ru-RU" altLang="ru-RU"/>
          </a:p>
        </p:txBody>
      </p:sp>
      <p:sp>
        <p:nvSpPr>
          <p:cNvPr id="101380" name="Номер слайда 3">
            <a:extLst>
              <a:ext uri="{FF2B5EF4-FFF2-40B4-BE49-F238E27FC236}">
                <a16:creationId xmlns:a16="http://schemas.microsoft.com/office/drawing/2014/main" id="{2CF3DFBF-E6A9-48A6-A3D6-1C6BBB9CA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CA585C-778F-4CCE-978C-4F0DCD5E3BE2}" type="slidenum">
              <a:rPr lang="ru-RU" altLang="ru-RU">
                <a:latin typeface="Calibri" panose="020F0502020204030204" pitchFamily="34" charset="0"/>
              </a:rPr>
              <a:pPr/>
              <a:t>7</a:t>
            </a:fld>
            <a:endParaRPr lang="ru-RU" altLang="ru-RU">
              <a:latin typeface="Calibri" panose="020F0502020204030204" pitchFamily="34" charset="0"/>
            </a:endParaRPr>
          </a:p>
        </p:txBody>
      </p:sp>
    </p:spTree>
    <p:extLst>
      <p:ext uri="{BB962C8B-B14F-4D97-AF65-F5344CB8AC3E}">
        <p14:creationId xmlns:p14="http://schemas.microsoft.com/office/powerpoint/2010/main" val="3956817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a:extLst>
              <a:ext uri="{FF2B5EF4-FFF2-40B4-BE49-F238E27FC236}">
                <a16:creationId xmlns:a16="http://schemas.microsoft.com/office/drawing/2014/main" id="{506DFD03-555A-4A9C-A4E1-81A28302E6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Заметки 2">
            <a:extLst>
              <a:ext uri="{FF2B5EF4-FFF2-40B4-BE49-F238E27FC236}">
                <a16:creationId xmlns:a16="http://schemas.microsoft.com/office/drawing/2014/main" id="{D8670B3F-AFC1-4EB0-BDBC-131044E49A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b="1"/>
              <a:t>Участие в продажах</a:t>
            </a:r>
            <a:r>
              <a:rPr lang="ru-RU" altLang="ru-RU"/>
              <a:t> – участие Заказчика в торгах на реализацию товаров, работ, услуг, организованных сторонним Заказчиком. (Заранее запланировать подобное участие маловероятно, но в Положении о закупке желательно предусмотреть подобную возможность)</a:t>
            </a:r>
          </a:p>
          <a:p>
            <a:pPr eaLnBrk="1" hangingPunct="1">
              <a:spcBef>
                <a:spcPct val="0"/>
              </a:spcBef>
            </a:pPr>
            <a:r>
              <a:rPr lang="ru-RU" altLang="ru-RU"/>
              <a:t>Аукциона на понижение цены ГК не предусмотрено, поэтому такие аукционы часто называют редукционами. Торги (конкурсы, аукционы) могут в свою очередь быть одноэтапными и многоэтапными, и открытыми и закрытыми. Особенность торгов в том, что их можно обжаловать в фасе</a:t>
            </a:r>
            <a:br>
              <a:rPr lang="ru-RU" altLang="ru-RU"/>
            </a:br>
            <a:r>
              <a:rPr lang="ru-RU" altLang="ru-RU"/>
              <a:t>При этом все перечисленные конкурентные способы могут проходить с предквалификацией или после предварительного отбора поставщиков</a:t>
            </a:r>
          </a:p>
          <a:p>
            <a:pPr eaLnBrk="1" hangingPunct="1">
              <a:spcBef>
                <a:spcPct val="0"/>
              </a:spcBef>
            </a:pPr>
            <a:endParaRPr lang="ru-RU" altLang="ru-RU"/>
          </a:p>
        </p:txBody>
      </p:sp>
      <p:sp>
        <p:nvSpPr>
          <p:cNvPr id="101380" name="Номер слайда 3">
            <a:extLst>
              <a:ext uri="{FF2B5EF4-FFF2-40B4-BE49-F238E27FC236}">
                <a16:creationId xmlns:a16="http://schemas.microsoft.com/office/drawing/2014/main" id="{2CF3DFBF-E6A9-48A6-A3D6-1C6BBB9CA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CA585C-778F-4CCE-978C-4F0DCD5E3BE2}" type="slidenum">
              <a:rPr lang="ru-RU" altLang="ru-RU">
                <a:latin typeface="Calibri" panose="020F0502020204030204" pitchFamily="34" charset="0"/>
              </a:rPr>
              <a:pPr/>
              <a:t>10</a:t>
            </a:fld>
            <a:endParaRPr lang="ru-RU" altLang="ru-RU">
              <a:latin typeface="Calibri" panose="020F0502020204030204" pitchFamily="34" charset="0"/>
            </a:endParaRPr>
          </a:p>
        </p:txBody>
      </p:sp>
    </p:spTree>
    <p:extLst>
      <p:ext uri="{BB962C8B-B14F-4D97-AF65-F5344CB8AC3E}">
        <p14:creationId xmlns:p14="http://schemas.microsoft.com/office/powerpoint/2010/main" val="4128474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a:extLst>
              <a:ext uri="{FF2B5EF4-FFF2-40B4-BE49-F238E27FC236}">
                <a16:creationId xmlns:a16="http://schemas.microsoft.com/office/drawing/2014/main" id="{506DFD03-555A-4A9C-A4E1-81A28302E6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Заметки 2">
            <a:extLst>
              <a:ext uri="{FF2B5EF4-FFF2-40B4-BE49-F238E27FC236}">
                <a16:creationId xmlns:a16="http://schemas.microsoft.com/office/drawing/2014/main" id="{D8670B3F-AFC1-4EB0-BDBC-131044E49A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b="1"/>
              <a:t>Участие в продажах</a:t>
            </a:r>
            <a:r>
              <a:rPr lang="ru-RU" altLang="ru-RU"/>
              <a:t> – участие Заказчика в торгах на реализацию товаров, работ, услуг, организованных сторонним Заказчиком. (Заранее запланировать подобное участие маловероятно, но в Положении о закупке желательно предусмотреть подобную возможность)</a:t>
            </a:r>
          </a:p>
          <a:p>
            <a:pPr eaLnBrk="1" hangingPunct="1">
              <a:spcBef>
                <a:spcPct val="0"/>
              </a:spcBef>
            </a:pPr>
            <a:r>
              <a:rPr lang="ru-RU" altLang="ru-RU"/>
              <a:t>Аукциона на понижение цены ГК не предусмотрено, поэтому такие аукционы часто называют редукционами. Торги (конкурсы, аукционы) могут в свою очередь быть одноэтапными и многоэтапными, и открытыми и закрытыми. Особенность торгов в том, что их можно обжаловать в фасе</a:t>
            </a:r>
            <a:br>
              <a:rPr lang="ru-RU" altLang="ru-RU"/>
            </a:br>
            <a:r>
              <a:rPr lang="ru-RU" altLang="ru-RU"/>
              <a:t>При этом все перечисленные конкурентные способы могут проходить с предквалификацией или после предварительного отбора поставщиков</a:t>
            </a:r>
          </a:p>
          <a:p>
            <a:pPr eaLnBrk="1" hangingPunct="1">
              <a:spcBef>
                <a:spcPct val="0"/>
              </a:spcBef>
            </a:pPr>
            <a:endParaRPr lang="ru-RU" altLang="ru-RU"/>
          </a:p>
        </p:txBody>
      </p:sp>
      <p:sp>
        <p:nvSpPr>
          <p:cNvPr id="101380" name="Номер слайда 3">
            <a:extLst>
              <a:ext uri="{FF2B5EF4-FFF2-40B4-BE49-F238E27FC236}">
                <a16:creationId xmlns:a16="http://schemas.microsoft.com/office/drawing/2014/main" id="{2CF3DFBF-E6A9-48A6-A3D6-1C6BBB9CA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CA585C-778F-4CCE-978C-4F0DCD5E3BE2}" type="slidenum">
              <a:rPr lang="ru-RU" altLang="ru-RU">
                <a:latin typeface="Calibri" panose="020F0502020204030204" pitchFamily="34" charset="0"/>
              </a:rPr>
              <a:pPr/>
              <a:t>13</a:t>
            </a:fld>
            <a:endParaRPr lang="ru-RU" altLang="ru-RU">
              <a:latin typeface="Calibri" panose="020F0502020204030204" pitchFamily="34" charset="0"/>
            </a:endParaRPr>
          </a:p>
        </p:txBody>
      </p:sp>
    </p:spTree>
    <p:extLst>
      <p:ext uri="{BB962C8B-B14F-4D97-AF65-F5344CB8AC3E}">
        <p14:creationId xmlns:p14="http://schemas.microsoft.com/office/powerpoint/2010/main" val="3482171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a:extLst>
              <a:ext uri="{FF2B5EF4-FFF2-40B4-BE49-F238E27FC236}">
                <a16:creationId xmlns:a16="http://schemas.microsoft.com/office/drawing/2014/main" id="{506DFD03-555A-4A9C-A4E1-81A28302E6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Заметки 2">
            <a:extLst>
              <a:ext uri="{FF2B5EF4-FFF2-40B4-BE49-F238E27FC236}">
                <a16:creationId xmlns:a16="http://schemas.microsoft.com/office/drawing/2014/main" id="{D8670B3F-AFC1-4EB0-BDBC-131044E49A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b="1"/>
              <a:t>Участие в продажах</a:t>
            </a:r>
            <a:r>
              <a:rPr lang="ru-RU" altLang="ru-RU"/>
              <a:t> – участие Заказчика в торгах на реализацию товаров, работ, услуг, организованных сторонним Заказчиком. (Заранее запланировать подобное участие маловероятно, но в Положении о закупке желательно предусмотреть подобную возможность)</a:t>
            </a:r>
          </a:p>
          <a:p>
            <a:pPr eaLnBrk="1" hangingPunct="1">
              <a:spcBef>
                <a:spcPct val="0"/>
              </a:spcBef>
            </a:pPr>
            <a:r>
              <a:rPr lang="ru-RU" altLang="ru-RU"/>
              <a:t>Аукциона на понижение цены ГК не предусмотрено, поэтому такие аукционы часто называют редукционами. Торги (конкурсы, аукционы) могут в свою очередь быть одноэтапными и многоэтапными, и открытыми и закрытыми. Особенность торгов в том, что их можно обжаловать в фасе</a:t>
            </a:r>
            <a:br>
              <a:rPr lang="ru-RU" altLang="ru-RU"/>
            </a:br>
            <a:r>
              <a:rPr lang="ru-RU" altLang="ru-RU"/>
              <a:t>При этом все перечисленные конкурентные способы могут проходить с предквалификацией или после предварительного отбора поставщиков</a:t>
            </a:r>
          </a:p>
          <a:p>
            <a:pPr eaLnBrk="1" hangingPunct="1">
              <a:spcBef>
                <a:spcPct val="0"/>
              </a:spcBef>
            </a:pPr>
            <a:endParaRPr lang="ru-RU" altLang="ru-RU"/>
          </a:p>
        </p:txBody>
      </p:sp>
      <p:sp>
        <p:nvSpPr>
          <p:cNvPr id="101380" name="Номер слайда 3">
            <a:extLst>
              <a:ext uri="{FF2B5EF4-FFF2-40B4-BE49-F238E27FC236}">
                <a16:creationId xmlns:a16="http://schemas.microsoft.com/office/drawing/2014/main" id="{2CF3DFBF-E6A9-48A6-A3D6-1C6BBB9CA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CA585C-778F-4CCE-978C-4F0DCD5E3BE2}" type="slidenum">
              <a:rPr lang="ru-RU" altLang="ru-RU">
                <a:latin typeface="Calibri" panose="020F0502020204030204" pitchFamily="34" charset="0"/>
              </a:rPr>
              <a:pPr/>
              <a:t>15</a:t>
            </a:fld>
            <a:endParaRPr lang="ru-RU" altLang="ru-RU">
              <a:latin typeface="Calibri" panose="020F0502020204030204" pitchFamily="34" charset="0"/>
            </a:endParaRPr>
          </a:p>
        </p:txBody>
      </p:sp>
    </p:spTree>
    <p:extLst>
      <p:ext uri="{BB962C8B-B14F-4D97-AF65-F5344CB8AC3E}">
        <p14:creationId xmlns:p14="http://schemas.microsoft.com/office/powerpoint/2010/main" val="238754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Образ слайда 1">
            <a:extLst>
              <a:ext uri="{FF2B5EF4-FFF2-40B4-BE49-F238E27FC236}">
                <a16:creationId xmlns:a16="http://schemas.microsoft.com/office/drawing/2014/main" id="{506DFD03-555A-4A9C-A4E1-81A28302E61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Заметки 2">
            <a:extLst>
              <a:ext uri="{FF2B5EF4-FFF2-40B4-BE49-F238E27FC236}">
                <a16:creationId xmlns:a16="http://schemas.microsoft.com/office/drawing/2014/main" id="{D8670B3F-AFC1-4EB0-BDBC-131044E49A7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ru-RU" altLang="ru-RU" b="1"/>
              <a:t>Участие в продажах</a:t>
            </a:r>
            <a:r>
              <a:rPr lang="ru-RU" altLang="ru-RU"/>
              <a:t> – участие Заказчика в торгах на реализацию товаров, работ, услуг, организованных сторонним Заказчиком. (Заранее запланировать подобное участие маловероятно, но в Положении о закупке желательно предусмотреть подобную возможность)</a:t>
            </a:r>
          </a:p>
          <a:p>
            <a:pPr eaLnBrk="1" hangingPunct="1">
              <a:spcBef>
                <a:spcPct val="0"/>
              </a:spcBef>
            </a:pPr>
            <a:r>
              <a:rPr lang="ru-RU" altLang="ru-RU"/>
              <a:t>Аукциона на понижение цены ГК не предусмотрено, поэтому такие аукционы часто называют редукционами. Торги (конкурсы, аукционы) могут в свою очередь быть одноэтапными и многоэтапными, и открытыми и закрытыми. Особенность торгов в том, что их можно обжаловать в фасе</a:t>
            </a:r>
            <a:br>
              <a:rPr lang="ru-RU" altLang="ru-RU"/>
            </a:br>
            <a:r>
              <a:rPr lang="ru-RU" altLang="ru-RU"/>
              <a:t>При этом все перечисленные конкурентные способы могут проходить с предквалификацией или после предварительного отбора поставщиков</a:t>
            </a:r>
          </a:p>
          <a:p>
            <a:pPr eaLnBrk="1" hangingPunct="1">
              <a:spcBef>
                <a:spcPct val="0"/>
              </a:spcBef>
            </a:pPr>
            <a:endParaRPr lang="ru-RU" altLang="ru-RU"/>
          </a:p>
        </p:txBody>
      </p:sp>
      <p:sp>
        <p:nvSpPr>
          <p:cNvPr id="101380" name="Номер слайда 3">
            <a:extLst>
              <a:ext uri="{FF2B5EF4-FFF2-40B4-BE49-F238E27FC236}">
                <a16:creationId xmlns:a16="http://schemas.microsoft.com/office/drawing/2014/main" id="{2CF3DFBF-E6A9-48A6-A3D6-1C6BBB9CA7A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2CA585C-778F-4CCE-978C-4F0DCD5E3BE2}" type="slidenum">
              <a:rPr lang="ru-RU" altLang="ru-RU">
                <a:latin typeface="Calibri" panose="020F0502020204030204" pitchFamily="34" charset="0"/>
              </a:rPr>
              <a:pPr/>
              <a:t>17</a:t>
            </a:fld>
            <a:endParaRPr lang="ru-RU" altLang="ru-RU">
              <a:latin typeface="Calibri" panose="020F0502020204030204" pitchFamily="34" charset="0"/>
            </a:endParaRPr>
          </a:p>
        </p:txBody>
      </p:sp>
    </p:spTree>
    <p:extLst>
      <p:ext uri="{BB962C8B-B14F-4D97-AF65-F5344CB8AC3E}">
        <p14:creationId xmlns:p14="http://schemas.microsoft.com/office/powerpoint/2010/main" val="4577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8416F7-9791-4873-BF57-F298D90EF639}"/>
              </a:ext>
            </a:extLst>
          </p:cNvPr>
          <p:cNvSpPr>
            <a:spLocks noGrp="1"/>
          </p:cNvSpPr>
          <p:nvPr>
            <p:ph type="ctrTitle"/>
          </p:nvPr>
        </p:nvSpPr>
        <p:spPr>
          <a:xfrm>
            <a:off x="942886" y="853622"/>
            <a:ext cx="9144000" cy="1493156"/>
          </a:xfrm>
        </p:spPr>
        <p:txBody>
          <a:bodyPr anchor="b">
            <a:normAutofit/>
          </a:bodyPr>
          <a:lstStyle>
            <a:lvl1pPr algn="l">
              <a:defRPr sz="5400"/>
            </a:lvl1pPr>
          </a:lstStyle>
          <a:p>
            <a:r>
              <a:rPr lang="ru-RU" dirty="0"/>
              <a:t>Образец заголовка</a:t>
            </a:r>
          </a:p>
        </p:txBody>
      </p:sp>
      <p:sp>
        <p:nvSpPr>
          <p:cNvPr id="3" name="Подзаголовок 2">
            <a:extLst>
              <a:ext uri="{FF2B5EF4-FFF2-40B4-BE49-F238E27FC236}">
                <a16:creationId xmlns:a16="http://schemas.microsoft.com/office/drawing/2014/main" id="{204140DF-F0F5-4B18-B26E-F160CE618D42}"/>
              </a:ext>
            </a:extLst>
          </p:cNvPr>
          <p:cNvSpPr>
            <a:spLocks noGrp="1"/>
          </p:cNvSpPr>
          <p:nvPr>
            <p:ph type="subTitle" idx="1"/>
          </p:nvPr>
        </p:nvSpPr>
        <p:spPr>
          <a:xfrm>
            <a:off x="942886" y="2473993"/>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pic>
        <p:nvPicPr>
          <p:cNvPr id="7" name="Picture 3">
            <a:extLst>
              <a:ext uri="{FF2B5EF4-FFF2-40B4-BE49-F238E27FC236}">
                <a16:creationId xmlns:a16="http://schemas.microsoft.com/office/drawing/2014/main" id="{67E3B664-A8B1-4B8C-AB1B-5BE6D2BE88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4998" y="6177189"/>
            <a:ext cx="11682004" cy="889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42812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78F3E2-B58E-422A-9857-BD32E4BF2DC3}"/>
              </a:ext>
            </a:extLst>
          </p:cNvPr>
          <p:cNvSpPr>
            <a:spLocks noGrp="1"/>
          </p:cNvSpPr>
          <p:nvPr>
            <p:ph type="title"/>
          </p:nvPr>
        </p:nvSpPr>
        <p:spPr/>
        <p:txBody>
          <a:bodyPr>
            <a:normAutofit/>
          </a:bodyPr>
          <a:lstStyle>
            <a:lvl1pPr>
              <a:defRPr sz="3600"/>
            </a:lvl1pPr>
          </a:lstStyle>
          <a:p>
            <a:r>
              <a:rPr lang="ru-RU"/>
              <a:t>Образец заголовка</a:t>
            </a:r>
          </a:p>
        </p:txBody>
      </p:sp>
      <p:sp>
        <p:nvSpPr>
          <p:cNvPr id="3" name="Объект 2">
            <a:extLst>
              <a:ext uri="{FF2B5EF4-FFF2-40B4-BE49-F238E27FC236}">
                <a16:creationId xmlns:a16="http://schemas.microsoft.com/office/drawing/2014/main" id="{0E7F2B86-BC6D-42EF-B8B4-45C6B3B3A82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DAD80D0-9DD5-46B2-BFA1-D5C88843BF48}"/>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896E6542-DBAA-40AE-91D0-52A8093D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951CC65-942F-4DFA-B748-335896D1E870}"/>
              </a:ext>
            </a:extLst>
          </p:cNvPr>
          <p:cNvSpPr>
            <a:spLocks noGrp="1"/>
          </p:cNvSpPr>
          <p:nvPr>
            <p:ph type="sldNum" sz="quarter" idx="12"/>
          </p:nvPr>
        </p:nvSpPr>
        <p:spPr/>
        <p:txBody>
          <a:bodyPr/>
          <a:lstStyle/>
          <a:p>
            <a:fld id="{796BF47B-00CC-41BB-B910-46FAC0CF84FC}" type="slidenum">
              <a:rPr lang="ru-RU" smtClean="0"/>
              <a:pPr/>
              <a:t>‹#›</a:t>
            </a:fld>
            <a:endParaRPr lang="ru-RU"/>
          </a:p>
        </p:txBody>
      </p:sp>
      <p:pic>
        <p:nvPicPr>
          <p:cNvPr id="7" name="Picture 3">
            <a:extLst>
              <a:ext uri="{FF2B5EF4-FFF2-40B4-BE49-F238E27FC236}">
                <a16:creationId xmlns:a16="http://schemas.microsoft.com/office/drawing/2014/main" id="{F86EA6D6-A4AA-4CEF-BC10-53B3129B55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4998" y="6177189"/>
            <a:ext cx="11682004" cy="889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33137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896E8A-254C-4DE4-994D-47F5041C1ED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A9B80FF-728F-4324-AEAD-64362B5B9E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E07F02F-9499-4293-9151-28899C1F3838}"/>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E430C1C5-65ED-4523-8AB6-BB6E932C653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58A116-CF6F-4065-A415-065E64D994F5}"/>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234318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D07F1D-42E3-4829-9E34-0CA7CDB827E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A7DF696-91DC-4061-98DB-8984593F9A5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8C19E6C-A704-43A4-9996-867121F600A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C139F58-ECD1-44C0-AEE5-77E96103FBCF}"/>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6" name="Нижний колонтитул 5">
            <a:extLst>
              <a:ext uri="{FF2B5EF4-FFF2-40B4-BE49-F238E27FC236}">
                <a16:creationId xmlns:a16="http://schemas.microsoft.com/office/drawing/2014/main" id="{503334A0-C39A-460D-B13C-DB7A84C651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E628A61-7FC1-45F4-8587-6978145886A9}"/>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630628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681140-1081-45CA-9F3D-44490E6B128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6887F65-1EB7-4F02-B0FB-81B4D27058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D2A0091-9ED2-479B-8B7B-0543A2B5DF6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1CD61E3-FA01-4485-9AA4-82AE69F4A5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3562FDE1-7BDD-47B3-8145-E92C7B127C0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79D9E59-26E7-4E53-8CFD-D81F042E1F44}"/>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8" name="Нижний колонтитул 7">
            <a:extLst>
              <a:ext uri="{FF2B5EF4-FFF2-40B4-BE49-F238E27FC236}">
                <a16:creationId xmlns:a16="http://schemas.microsoft.com/office/drawing/2014/main" id="{3DD9B8FF-3331-4491-830B-9DE72EA6152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EC8B205-C6BB-40E2-8EA1-52D92765A547}"/>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172479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AAA21F-C326-4E02-9770-B60505155F0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D552B4F-174F-4AD4-9915-567515D4D0EA}"/>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4" name="Нижний колонтитул 3">
            <a:extLst>
              <a:ext uri="{FF2B5EF4-FFF2-40B4-BE49-F238E27FC236}">
                <a16:creationId xmlns:a16="http://schemas.microsoft.com/office/drawing/2014/main" id="{0DBF91D2-4BF8-49C9-BDE4-87A6E5FDC02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C2AB4D0-3414-4604-8F6A-C8CDDF79FC49}"/>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126526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F739361-47E3-4385-9409-B87D24199E3B}"/>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3" name="Нижний колонтитул 2">
            <a:extLst>
              <a:ext uri="{FF2B5EF4-FFF2-40B4-BE49-F238E27FC236}">
                <a16:creationId xmlns:a16="http://schemas.microsoft.com/office/drawing/2014/main" id="{3050B845-A476-4B77-B21F-3F146FE694E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C08455E-B4FA-43AF-9A56-3D15D8C065CE}"/>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43238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0EFDD5-3D29-4B29-9B65-DE1088BBC4E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0CCFF36-049B-4D08-BEC3-4912A34C88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EB5444E-878D-4B7C-8797-BA4EFDCE1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63EE0D-7E69-4B82-B915-7879D19271EE}"/>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6" name="Нижний колонтитул 5">
            <a:extLst>
              <a:ext uri="{FF2B5EF4-FFF2-40B4-BE49-F238E27FC236}">
                <a16:creationId xmlns:a16="http://schemas.microsoft.com/office/drawing/2014/main" id="{705FE37C-BA43-4B79-8F8D-C9B3120909F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5DE2DE8-2BB8-40DD-B3E7-FFFE7122F7B4}"/>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548535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22236A-0BA8-484E-A19F-684B473C387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755C6A5-47CB-4EDA-8BBC-41F2BBAC3A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20B0A6E-A05F-40B8-A30F-4E3891AC9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9455A95-DE6E-42FF-9666-A26D2C8B1A09}"/>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6" name="Нижний колонтитул 5">
            <a:extLst>
              <a:ext uri="{FF2B5EF4-FFF2-40B4-BE49-F238E27FC236}">
                <a16:creationId xmlns:a16="http://schemas.microsoft.com/office/drawing/2014/main" id="{DE6380CF-C6EA-4D4F-ACD5-87D02B98087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1B7D1F9-81C2-4505-8021-4B4690C10C67}"/>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134222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67B7B1-2354-44D7-A12A-D180EC441BC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D002628-07B5-473A-B8B8-5B1F07EAF52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D834FCE-48FB-4585-BF50-8E2306CBB715}"/>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D66C39C8-C20D-45FA-A048-8569B37CBF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9CCA99E-514B-4184-AB1F-7B30BD010B0B}"/>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1007201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327722B-2268-4E55-B777-C6E9574E2D2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793FE10-092D-4E74-8D8F-8480A97B97E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2DB303B-411B-4379-8B0D-6D7EE0F743A7}"/>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D2BCF2CC-297B-45EE-9089-DFE3FFBEEA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FA09AB1-A20A-4702-BF3D-8A40EBA7267A}"/>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2031623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8416F7-9791-4873-BF57-F298D90EF639}"/>
              </a:ext>
            </a:extLst>
          </p:cNvPr>
          <p:cNvSpPr>
            <a:spLocks noGrp="1"/>
          </p:cNvSpPr>
          <p:nvPr>
            <p:ph type="ctrTitle"/>
          </p:nvPr>
        </p:nvSpPr>
        <p:spPr>
          <a:xfrm>
            <a:off x="942886" y="853622"/>
            <a:ext cx="9144000" cy="1493156"/>
          </a:xfrm>
        </p:spPr>
        <p:txBody>
          <a:bodyPr anchor="b">
            <a:normAutofit/>
          </a:bodyPr>
          <a:lstStyle>
            <a:lvl1pPr algn="l">
              <a:defRPr sz="5400"/>
            </a:lvl1pPr>
          </a:lstStyle>
          <a:p>
            <a:r>
              <a:rPr lang="ru-RU" dirty="0"/>
              <a:t>Образец заголовка</a:t>
            </a:r>
          </a:p>
        </p:txBody>
      </p:sp>
      <p:sp>
        <p:nvSpPr>
          <p:cNvPr id="3" name="Подзаголовок 2">
            <a:extLst>
              <a:ext uri="{FF2B5EF4-FFF2-40B4-BE49-F238E27FC236}">
                <a16:creationId xmlns:a16="http://schemas.microsoft.com/office/drawing/2014/main" id="{204140DF-F0F5-4B18-B26E-F160CE618D42}"/>
              </a:ext>
            </a:extLst>
          </p:cNvPr>
          <p:cNvSpPr>
            <a:spLocks noGrp="1"/>
          </p:cNvSpPr>
          <p:nvPr>
            <p:ph type="subTitle" idx="1"/>
          </p:nvPr>
        </p:nvSpPr>
        <p:spPr>
          <a:xfrm>
            <a:off x="942886" y="2473993"/>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pic>
        <p:nvPicPr>
          <p:cNvPr id="7" name="Picture 3">
            <a:extLst>
              <a:ext uri="{FF2B5EF4-FFF2-40B4-BE49-F238E27FC236}">
                <a16:creationId xmlns:a16="http://schemas.microsoft.com/office/drawing/2014/main" id="{67E3B664-A8B1-4B8C-AB1B-5BE6D2BE88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4998" y="6177189"/>
            <a:ext cx="11682004" cy="889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034969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78F3E2-B58E-422A-9857-BD32E4BF2DC3}"/>
              </a:ext>
            </a:extLst>
          </p:cNvPr>
          <p:cNvSpPr>
            <a:spLocks noGrp="1"/>
          </p:cNvSpPr>
          <p:nvPr>
            <p:ph type="title"/>
          </p:nvPr>
        </p:nvSpPr>
        <p:spPr/>
        <p:txBody>
          <a:bodyPr>
            <a:normAutofit/>
          </a:bodyPr>
          <a:lstStyle>
            <a:lvl1pPr>
              <a:defRPr sz="3600"/>
            </a:lvl1pPr>
          </a:lstStyle>
          <a:p>
            <a:r>
              <a:rPr lang="ru-RU"/>
              <a:t>Образец заголовка</a:t>
            </a:r>
          </a:p>
        </p:txBody>
      </p:sp>
      <p:sp>
        <p:nvSpPr>
          <p:cNvPr id="3" name="Объект 2">
            <a:extLst>
              <a:ext uri="{FF2B5EF4-FFF2-40B4-BE49-F238E27FC236}">
                <a16:creationId xmlns:a16="http://schemas.microsoft.com/office/drawing/2014/main" id="{0E7F2B86-BC6D-42EF-B8B4-45C6B3B3A82C}"/>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DAD80D0-9DD5-46B2-BFA1-D5C88843BF48}"/>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896E6542-DBAA-40AE-91D0-52A8093D314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7951CC65-942F-4DFA-B748-335896D1E870}"/>
              </a:ext>
            </a:extLst>
          </p:cNvPr>
          <p:cNvSpPr>
            <a:spLocks noGrp="1"/>
          </p:cNvSpPr>
          <p:nvPr>
            <p:ph type="sldNum" sz="quarter" idx="12"/>
          </p:nvPr>
        </p:nvSpPr>
        <p:spPr/>
        <p:txBody>
          <a:bodyPr/>
          <a:lstStyle/>
          <a:p>
            <a:fld id="{796BF47B-00CC-41BB-B910-46FAC0CF84FC}" type="slidenum">
              <a:rPr lang="ru-RU" smtClean="0"/>
              <a:pPr/>
              <a:t>‹#›</a:t>
            </a:fld>
            <a:endParaRPr lang="ru-RU"/>
          </a:p>
        </p:txBody>
      </p:sp>
      <p:pic>
        <p:nvPicPr>
          <p:cNvPr id="7" name="Picture 3">
            <a:extLst>
              <a:ext uri="{FF2B5EF4-FFF2-40B4-BE49-F238E27FC236}">
                <a16:creationId xmlns:a16="http://schemas.microsoft.com/office/drawing/2014/main" id="{F86EA6D6-A4AA-4CEF-BC10-53B3129B55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54998" y="6177189"/>
            <a:ext cx="11682004" cy="889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420043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896E8A-254C-4DE4-994D-47F5041C1ED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6A9B80FF-728F-4324-AEAD-64362B5B9E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DE07F02F-9499-4293-9151-28899C1F3838}"/>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E430C1C5-65ED-4523-8AB6-BB6E932C653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8958A116-CF6F-4065-A415-065E64D994F5}"/>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23621792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D07F1D-42E3-4829-9E34-0CA7CDB827EF}"/>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A7DF696-91DC-4061-98DB-8984593F9A59}"/>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58C19E6C-A704-43A4-9996-867121F600AF}"/>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C139F58-ECD1-44C0-AEE5-77E96103FBCF}"/>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6" name="Нижний колонтитул 5">
            <a:extLst>
              <a:ext uri="{FF2B5EF4-FFF2-40B4-BE49-F238E27FC236}">
                <a16:creationId xmlns:a16="http://schemas.microsoft.com/office/drawing/2014/main" id="{503334A0-C39A-460D-B13C-DB7A84C651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E628A61-7FC1-45F4-8587-6978145886A9}"/>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22695079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E681140-1081-45CA-9F3D-44490E6B128B}"/>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76887F65-1EB7-4F02-B0FB-81B4D27058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FD2A0091-9ED2-479B-8B7B-0543A2B5DF6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F1CD61E3-FA01-4485-9AA4-82AE69F4A5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3562FDE1-7BDD-47B3-8145-E92C7B127C09}"/>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79D9E59-26E7-4E53-8CFD-D81F042E1F44}"/>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8" name="Нижний колонтитул 7">
            <a:extLst>
              <a:ext uri="{FF2B5EF4-FFF2-40B4-BE49-F238E27FC236}">
                <a16:creationId xmlns:a16="http://schemas.microsoft.com/office/drawing/2014/main" id="{3DD9B8FF-3331-4491-830B-9DE72EA6152E}"/>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EC8B205-C6BB-40E2-8EA1-52D92765A547}"/>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1162320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6AAA21F-C326-4E02-9770-B60505155F0C}"/>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FD552B4F-174F-4AD4-9915-567515D4D0EA}"/>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4" name="Нижний колонтитул 3">
            <a:extLst>
              <a:ext uri="{FF2B5EF4-FFF2-40B4-BE49-F238E27FC236}">
                <a16:creationId xmlns:a16="http://schemas.microsoft.com/office/drawing/2014/main" id="{0DBF91D2-4BF8-49C9-BDE4-87A6E5FDC029}"/>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C2AB4D0-3414-4604-8F6A-C8CDDF79FC49}"/>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6081979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6F739361-47E3-4385-9409-B87D24199E3B}"/>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3" name="Нижний колонтитул 2">
            <a:extLst>
              <a:ext uri="{FF2B5EF4-FFF2-40B4-BE49-F238E27FC236}">
                <a16:creationId xmlns:a16="http://schemas.microsoft.com/office/drawing/2014/main" id="{3050B845-A476-4B77-B21F-3F146FE694E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1C08455E-B4FA-43AF-9A56-3D15D8C065CE}"/>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196564975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0EFDD5-3D29-4B29-9B65-DE1088BBC4E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E0CCFF36-049B-4D08-BEC3-4912A34C88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EB5444E-878D-4B7C-8797-BA4EFDCE13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263EE0D-7E69-4B82-B915-7879D19271EE}"/>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6" name="Нижний колонтитул 5">
            <a:extLst>
              <a:ext uri="{FF2B5EF4-FFF2-40B4-BE49-F238E27FC236}">
                <a16:creationId xmlns:a16="http://schemas.microsoft.com/office/drawing/2014/main" id="{705FE37C-BA43-4B79-8F8D-C9B3120909F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5DE2DE8-2BB8-40DD-B3E7-FFFE7122F7B4}"/>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2207739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22236A-0BA8-484E-A19F-684B473C387F}"/>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755C6A5-47CB-4EDA-8BBC-41F2BBAC3A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20B0A6E-A05F-40B8-A30F-4E3891AC9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9455A95-DE6E-42FF-9666-A26D2C8B1A09}"/>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6" name="Нижний колонтитул 5">
            <a:extLst>
              <a:ext uri="{FF2B5EF4-FFF2-40B4-BE49-F238E27FC236}">
                <a16:creationId xmlns:a16="http://schemas.microsoft.com/office/drawing/2014/main" id="{DE6380CF-C6EA-4D4F-ACD5-87D02B98087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1B7D1F9-81C2-4505-8021-4B4690C10C67}"/>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4219701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067B7B1-2354-44D7-A12A-D180EC441BC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D002628-07B5-473A-B8B8-5B1F07EAF52A}"/>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D834FCE-48FB-4585-BF50-8E2306CBB715}"/>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D66C39C8-C20D-45FA-A048-8569B37CBF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9CCA99E-514B-4184-AB1F-7B30BD010B0B}"/>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8424358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8327722B-2268-4E55-B777-C6E9574E2D26}"/>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B793FE10-092D-4E74-8D8F-8480A97B97E1}"/>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2DB303B-411B-4379-8B0D-6D7EE0F743A7}"/>
              </a:ext>
            </a:extLst>
          </p:cNvPr>
          <p:cNvSpPr>
            <a:spLocks noGrp="1"/>
          </p:cNvSpPr>
          <p:nvPr>
            <p:ph type="dt" sz="half" idx="10"/>
          </p:nvPr>
        </p:nvSpPr>
        <p:spPr/>
        <p:txBody>
          <a:body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D2BCF2CC-297B-45EE-9089-DFE3FFBEEA1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FA09AB1-A20A-4702-BF3D-8A40EBA7267A}"/>
              </a:ext>
            </a:extLst>
          </p:cNvPr>
          <p:cNvSpPr>
            <a:spLocks noGrp="1"/>
          </p:cNvSpPr>
          <p:nvPr>
            <p:ph type="sldNum" sz="quarter" idx="12"/>
          </p:nvPr>
        </p:nvSpPr>
        <p:spPr/>
        <p:txBody>
          <a:bodyPr/>
          <a:lstStyle/>
          <a:p>
            <a:fld id="{796BF47B-00CC-41BB-B910-46FAC0CF84FC}" type="slidenum">
              <a:rPr lang="ru-RU" smtClean="0"/>
              <a:pPr/>
              <a:t>‹#›</a:t>
            </a:fld>
            <a:endParaRPr lang="ru-RU"/>
          </a:p>
        </p:txBody>
      </p:sp>
    </p:spTree>
    <p:extLst>
      <p:ext uri="{BB962C8B-B14F-4D97-AF65-F5344CB8AC3E}">
        <p14:creationId xmlns:p14="http://schemas.microsoft.com/office/powerpoint/2010/main" val="3344067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Титул презентации">
    <p:bg>
      <p:bgPr>
        <a:solidFill>
          <a:srgbClr val="CBF4E6"/>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3737831"/>
          </a:xfrm>
          <a:prstGeom prst="rect">
            <a:avLst/>
          </a:prstGeom>
        </p:spPr>
        <p:txBody>
          <a:bodyPr/>
          <a:lstStyle>
            <a:lvl1pPr algn="l" defTabSz="412750" rtl="0" fontAlgn="base" hangingPunct="0">
              <a:spcBef>
                <a:spcPct val="0"/>
              </a:spcBef>
              <a:spcAft>
                <a:spcPct val="0"/>
              </a:spcAft>
              <a:defRPr lang="ru-RU" sz="60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Титульный слайд с темой</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hasCustomPrompt="1"/>
          </p:nvPr>
        </p:nvSpPr>
        <p:spPr>
          <a:xfrm>
            <a:off x="6096000" y="5049180"/>
            <a:ext cx="5580856" cy="330575"/>
          </a:xfrm>
          <a:prstGeom prst="rect">
            <a:avLst/>
          </a:prstGeom>
        </p:spPr>
        <p:txBody>
          <a:bodyPr anchor="b"/>
          <a:lstStyle>
            <a:lvl1pPr marL="0" indent="0" algn="r" defTabSz="412750" rtl="0" fontAlgn="base" hangingPunct="0">
              <a:spcBef>
                <a:spcPts val="300"/>
              </a:spcBef>
              <a:spcAft>
                <a:spcPct val="0"/>
              </a:spcAft>
              <a:buSzPct val="125000"/>
              <a:buFontTx/>
              <a:buNone/>
              <a:defRPr lang="ru-RU" sz="1600" b="1"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Имя и Фамилия спикера</a:t>
            </a:r>
          </a:p>
        </p:txBody>
      </p:sp>
      <p:sp>
        <p:nvSpPr>
          <p:cNvPr id="9" name="Объект 2">
            <a:extLst>
              <a:ext uri="{FF2B5EF4-FFF2-40B4-BE49-F238E27FC236}">
                <a16:creationId xmlns:a16="http://schemas.microsoft.com/office/drawing/2014/main" id="{44AC2F41-74EA-0E78-05A0-29C2516C4184}"/>
              </a:ext>
            </a:extLst>
          </p:cNvPr>
          <p:cNvSpPr>
            <a:spLocks noGrp="1"/>
          </p:cNvSpPr>
          <p:nvPr>
            <p:ph idx="11" hasCustomPrompt="1"/>
          </p:nvPr>
        </p:nvSpPr>
        <p:spPr>
          <a:xfrm>
            <a:off x="6096000" y="5402681"/>
            <a:ext cx="5580856" cy="330575"/>
          </a:xfrm>
          <a:prstGeom prst="rect">
            <a:avLst/>
          </a:prstGeom>
        </p:spPr>
        <p:txBody>
          <a:bodyPr/>
          <a:lstStyle>
            <a:lvl1pPr marL="0" indent="0" algn="r" defTabSz="412750" rtl="0" fontAlgn="base" hangingPunct="0">
              <a:spcBef>
                <a:spcPts val="300"/>
              </a:spcBef>
              <a:spcAft>
                <a:spcPct val="0"/>
              </a:spcAft>
              <a:buSzPct val="125000"/>
              <a:buFontTx/>
              <a:buNone/>
              <a:defRPr lang="ru-RU" sz="16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Должность спикера</a:t>
            </a:r>
          </a:p>
        </p:txBody>
      </p:sp>
    </p:spTree>
    <p:extLst>
      <p:ext uri="{BB962C8B-B14F-4D97-AF65-F5344CB8AC3E}">
        <p14:creationId xmlns:p14="http://schemas.microsoft.com/office/powerpoint/2010/main" val="1275753530"/>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Титул презентации">
    <p:bg>
      <p:bgPr>
        <a:solidFill>
          <a:srgbClr val="CBF4E6"/>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3737831"/>
          </a:xfrm>
          <a:prstGeom prst="rect">
            <a:avLst/>
          </a:prstGeom>
        </p:spPr>
        <p:txBody>
          <a:bodyPr/>
          <a:lstStyle>
            <a:lvl1pPr algn="l" defTabSz="412750" rtl="0" fontAlgn="base" hangingPunct="0">
              <a:spcBef>
                <a:spcPct val="0"/>
              </a:spcBef>
              <a:spcAft>
                <a:spcPct val="0"/>
              </a:spcAft>
              <a:defRPr lang="ru-RU" sz="60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Титульный слайд с темой</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hasCustomPrompt="1"/>
          </p:nvPr>
        </p:nvSpPr>
        <p:spPr>
          <a:xfrm>
            <a:off x="6096000" y="5049180"/>
            <a:ext cx="5580856" cy="330575"/>
          </a:xfrm>
          <a:prstGeom prst="rect">
            <a:avLst/>
          </a:prstGeom>
        </p:spPr>
        <p:txBody>
          <a:bodyPr anchor="b"/>
          <a:lstStyle>
            <a:lvl1pPr marL="0" indent="0" algn="r" defTabSz="412750" rtl="0" fontAlgn="base" hangingPunct="0">
              <a:spcBef>
                <a:spcPts val="300"/>
              </a:spcBef>
              <a:spcAft>
                <a:spcPct val="0"/>
              </a:spcAft>
              <a:buSzPct val="125000"/>
              <a:buFontTx/>
              <a:buNone/>
              <a:defRPr lang="ru-RU" sz="1600" b="1"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Имя и Фамилия спикера</a:t>
            </a:r>
          </a:p>
        </p:txBody>
      </p:sp>
      <p:sp>
        <p:nvSpPr>
          <p:cNvPr id="9" name="Объект 2">
            <a:extLst>
              <a:ext uri="{FF2B5EF4-FFF2-40B4-BE49-F238E27FC236}">
                <a16:creationId xmlns:a16="http://schemas.microsoft.com/office/drawing/2014/main" id="{44AC2F41-74EA-0E78-05A0-29C2516C4184}"/>
              </a:ext>
            </a:extLst>
          </p:cNvPr>
          <p:cNvSpPr>
            <a:spLocks noGrp="1"/>
          </p:cNvSpPr>
          <p:nvPr>
            <p:ph idx="11" hasCustomPrompt="1"/>
          </p:nvPr>
        </p:nvSpPr>
        <p:spPr>
          <a:xfrm>
            <a:off x="6096000" y="5402681"/>
            <a:ext cx="5580856" cy="330575"/>
          </a:xfrm>
          <a:prstGeom prst="rect">
            <a:avLst/>
          </a:prstGeom>
        </p:spPr>
        <p:txBody>
          <a:bodyPr/>
          <a:lstStyle>
            <a:lvl1pPr marL="0" indent="0" algn="r" defTabSz="412750" rtl="0" fontAlgn="base" hangingPunct="0">
              <a:spcBef>
                <a:spcPts val="300"/>
              </a:spcBef>
              <a:spcAft>
                <a:spcPct val="0"/>
              </a:spcAft>
              <a:buSzPct val="125000"/>
              <a:buFontTx/>
              <a:buNone/>
              <a:defRPr lang="ru-RU" sz="16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Должность спикера</a:t>
            </a:r>
          </a:p>
        </p:txBody>
      </p:sp>
    </p:spTree>
    <p:extLst>
      <p:ext uri="{BB962C8B-B14F-4D97-AF65-F5344CB8AC3E}">
        <p14:creationId xmlns:p14="http://schemas.microsoft.com/office/powerpoint/2010/main" val="352259134"/>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Титул раздела">
    <p:bg>
      <p:bgPr>
        <a:solidFill>
          <a:srgbClr val="CBF4E6"/>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1304764"/>
            <a:ext cx="11161712" cy="3737831"/>
          </a:xfrm>
          <a:prstGeom prst="rect">
            <a:avLst/>
          </a:prstGeom>
        </p:spPr>
        <p:txBody>
          <a:bodyPr/>
          <a:lstStyle>
            <a:lvl1pPr algn="l" defTabSz="412750" rtl="0" fontAlgn="base" hangingPunct="0">
              <a:spcBef>
                <a:spcPct val="0"/>
              </a:spcBef>
              <a:spcAft>
                <a:spcPct val="0"/>
              </a:spcAft>
              <a:defRPr lang="ru-RU" sz="4500" kern="1200" dirty="0">
                <a:solidFill>
                  <a:srgbClr val="000000"/>
                </a:solidFill>
                <a:latin typeface="+mj-lt"/>
                <a:ea typeface="Boita"/>
                <a:cs typeface="Boita"/>
                <a:sym typeface="Helvetica Neue Medium" panose="02000503000000020004" pitchFamily="2" charset="0"/>
              </a:defRPr>
            </a:lvl1pPr>
          </a:lstStyle>
          <a:p>
            <a:r>
              <a:rPr lang="ru-RU" dirty="0"/>
              <a:t>Титульный слайд для раздела</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p:nvPr>
        </p:nvSpPr>
        <p:spPr>
          <a:xfrm>
            <a:off x="515144" y="483258"/>
            <a:ext cx="11161712" cy="330575"/>
          </a:xfrm>
          <a:prstGeom prst="rect">
            <a:avLst/>
          </a:prstGeom>
        </p:spPr>
        <p:txBody>
          <a:bodyPr anchor="b"/>
          <a:lstStyle>
            <a:lvl1pPr marL="0" indent="0" algn="r" defTabSz="412750" rtl="0" fontAlgn="base" hangingPunct="0">
              <a:spcBef>
                <a:spcPts val="300"/>
              </a:spcBef>
              <a:spcAft>
                <a:spcPct val="0"/>
              </a:spcAft>
              <a:buSzPct val="125000"/>
              <a:buFontTx/>
              <a:buNone/>
              <a:defRPr lang="ru-RU" sz="1600" b="1"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endParaRPr lang="ru-RU" dirty="0"/>
          </a:p>
          <a:p>
            <a:pPr lvl="0"/>
            <a:r>
              <a:rPr lang="ru-RU" dirty="0"/>
              <a:t>Нумерация раздела или короткий текст</a:t>
            </a:r>
          </a:p>
        </p:txBody>
      </p:sp>
    </p:spTree>
    <p:extLst>
      <p:ext uri="{BB962C8B-B14F-4D97-AF65-F5344CB8AC3E}">
        <p14:creationId xmlns:p14="http://schemas.microsoft.com/office/powerpoint/2010/main" val="974083088"/>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Карточка спикера">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08079E1B-14FA-517F-9CF5-79292341677E}"/>
              </a:ext>
            </a:extLst>
          </p:cNvPr>
          <p:cNvSpPr>
            <a:spLocks noGrp="1"/>
          </p:cNvSpPr>
          <p:nvPr>
            <p:ph type="title" hasCustomPrompt="1"/>
          </p:nvPr>
        </p:nvSpPr>
        <p:spPr>
          <a:xfrm>
            <a:off x="515144" y="483258"/>
            <a:ext cx="5044397"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 спикере заголовок</a:t>
            </a:r>
          </a:p>
        </p:txBody>
      </p:sp>
      <p:sp>
        <p:nvSpPr>
          <p:cNvPr id="12" name="Рисунок 11">
            <a:extLst>
              <a:ext uri="{FF2B5EF4-FFF2-40B4-BE49-F238E27FC236}">
                <a16:creationId xmlns:a16="http://schemas.microsoft.com/office/drawing/2014/main" id="{4C3B0961-96B8-C37D-CB3E-E3ECF91E2DF9}"/>
              </a:ext>
            </a:extLst>
          </p:cNvPr>
          <p:cNvSpPr>
            <a:spLocks noGrp="1"/>
          </p:cNvSpPr>
          <p:nvPr>
            <p:ph type="pic" sz="quarter" idx="10"/>
          </p:nvPr>
        </p:nvSpPr>
        <p:spPr>
          <a:xfrm>
            <a:off x="6096000" y="1268413"/>
            <a:ext cx="1620000" cy="1800225"/>
          </a:xfrm>
          <a:prstGeom prst="rect">
            <a:avLst/>
          </a:prstGeom>
        </p:spPr>
        <p:txBody>
          <a:bodyPr anchor="ctr"/>
          <a:lstStyle>
            <a:lvl1pPr marL="0" indent="0" algn="ctr">
              <a:buFontTx/>
              <a:buNone/>
              <a:defRPr sz="1600">
                <a:latin typeface="Akkurat LL Cyr" panose="020B0504010101010104" pitchFamily="34" charset="0"/>
                <a:cs typeface="Akkurat LL Cyr" panose="020B0504010101010104" pitchFamily="34" charset="0"/>
              </a:defRPr>
            </a:lvl1pPr>
          </a:lstStyle>
          <a:p>
            <a:endParaRPr lang="ru-RU" dirty="0"/>
          </a:p>
        </p:txBody>
      </p:sp>
      <p:sp>
        <p:nvSpPr>
          <p:cNvPr id="14" name="Текст 13">
            <a:extLst>
              <a:ext uri="{FF2B5EF4-FFF2-40B4-BE49-F238E27FC236}">
                <a16:creationId xmlns:a16="http://schemas.microsoft.com/office/drawing/2014/main" id="{D7C6029E-F1C0-3C70-7300-FB953063349B}"/>
              </a:ext>
            </a:extLst>
          </p:cNvPr>
          <p:cNvSpPr>
            <a:spLocks noGrp="1"/>
          </p:cNvSpPr>
          <p:nvPr>
            <p:ph type="body" sz="quarter" idx="11" hasCustomPrompt="1"/>
          </p:nvPr>
        </p:nvSpPr>
        <p:spPr>
          <a:xfrm>
            <a:off x="6110720" y="3301938"/>
            <a:ext cx="5566136" cy="1753394"/>
          </a:xfrm>
          <a:prstGeom prst="rect">
            <a:avLst/>
          </a:prstGeom>
        </p:spPr>
        <p:txBody>
          <a:bodyPr anchor="b"/>
          <a:lstStyle>
            <a:lvl1pPr marL="0" indent="0">
              <a:lnSpc>
                <a:spcPct val="80000"/>
              </a:lnSpc>
              <a:spcBef>
                <a:spcPts val="0"/>
              </a:spcBef>
              <a:buFontTx/>
              <a:buNone/>
              <a:defRPr sz="6000">
                <a:latin typeface="+mj-lt"/>
              </a:defRPr>
            </a:lvl1pPr>
          </a:lstStyle>
          <a:p>
            <a:pPr lvl="0"/>
            <a:r>
              <a:rPr lang="ru-RU" dirty="0"/>
              <a:t>Имя/фамилия спикера</a:t>
            </a:r>
          </a:p>
        </p:txBody>
      </p:sp>
      <p:sp>
        <p:nvSpPr>
          <p:cNvPr id="16" name="Текст 15">
            <a:extLst>
              <a:ext uri="{FF2B5EF4-FFF2-40B4-BE49-F238E27FC236}">
                <a16:creationId xmlns:a16="http://schemas.microsoft.com/office/drawing/2014/main" id="{1ED09A0A-2993-DD13-7D7E-3B5F21D4D966}"/>
              </a:ext>
            </a:extLst>
          </p:cNvPr>
          <p:cNvSpPr>
            <a:spLocks noGrp="1"/>
          </p:cNvSpPr>
          <p:nvPr>
            <p:ph type="body" sz="quarter" idx="12" hasCustomPrompt="1"/>
          </p:nvPr>
        </p:nvSpPr>
        <p:spPr>
          <a:xfrm>
            <a:off x="6091052" y="5243071"/>
            <a:ext cx="5240485" cy="457200"/>
          </a:xfrm>
          <a:prstGeom prst="rect">
            <a:avLst/>
          </a:prstGeom>
        </p:spPr>
        <p:txBody>
          <a:bodyPr anchor="b"/>
          <a:lstStyle>
            <a:lvl1pPr marL="0" indent="0">
              <a:spcBef>
                <a:spcPts val="0"/>
              </a:spcBef>
              <a:buFontTx/>
              <a:buNone/>
              <a:defRPr sz="1700">
                <a:latin typeface="+mj-lt"/>
              </a:defRPr>
            </a:lvl1pPr>
          </a:lstStyle>
          <a:p>
            <a:pPr lvl="0"/>
            <a:r>
              <a:rPr lang="ru-RU" dirty="0"/>
              <a:t>Должность спикеры</a:t>
            </a:r>
          </a:p>
        </p:txBody>
      </p:sp>
      <p:sp>
        <p:nvSpPr>
          <p:cNvPr id="18" name="Текст 17">
            <a:extLst>
              <a:ext uri="{FF2B5EF4-FFF2-40B4-BE49-F238E27FC236}">
                <a16:creationId xmlns:a16="http://schemas.microsoft.com/office/drawing/2014/main" id="{B305E8D4-DD55-890E-1743-979B88D2589E}"/>
              </a:ext>
            </a:extLst>
          </p:cNvPr>
          <p:cNvSpPr>
            <a:spLocks noGrp="1"/>
          </p:cNvSpPr>
          <p:nvPr>
            <p:ph type="body" sz="quarter" idx="13" hasCustomPrompt="1"/>
          </p:nvPr>
        </p:nvSpPr>
        <p:spPr>
          <a:xfrm>
            <a:off x="1775520" y="1275760"/>
            <a:ext cx="3784021" cy="4424511"/>
          </a:xfrm>
          <a:prstGeom prst="rect">
            <a:avLst/>
          </a:prstGeom>
        </p:spPr>
        <p:txBody>
          <a:bodyPr anchor="b"/>
          <a:lstStyle>
            <a:lvl1pPr marL="0" indent="0">
              <a:spcBef>
                <a:spcPts val="0"/>
              </a:spcBef>
              <a:buFontTx/>
              <a:buNone/>
              <a:defRPr sz="1200">
                <a:solidFill>
                  <a:schemeClr val="bg1">
                    <a:lumMod val="50000"/>
                  </a:schemeClr>
                </a:solidFill>
                <a:latin typeface="+mn-lt"/>
                <a:cs typeface="Akkurat LL Cyr" panose="020B0504010101010104" pitchFamily="34" charset="0"/>
              </a:defRPr>
            </a:lvl1pPr>
            <a:lvl2pPr marL="3175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2pPr>
            <a:lvl3pPr marL="6350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3pPr>
            <a:lvl4pPr marL="9525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4pPr>
            <a:lvl5pPr marL="12700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5pPr>
          </a:lstStyle>
          <a:p>
            <a:pPr lvl="0"/>
            <a:r>
              <a:rPr lang="ru-RU" dirty="0"/>
              <a:t>Образец текста / Сведения о спикере</a:t>
            </a:r>
          </a:p>
        </p:txBody>
      </p:sp>
    </p:spTree>
    <p:extLst>
      <p:ext uri="{BB962C8B-B14F-4D97-AF65-F5344CB8AC3E}">
        <p14:creationId xmlns:p14="http://schemas.microsoft.com/office/powerpoint/2010/main" val="33132321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p:nvPr>
        </p:nvSpPr>
        <p:spPr>
          <a:xfrm>
            <a:off x="514800" y="1413000"/>
            <a:ext cx="1116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5" name="Текст 4">
            <a:extLst>
              <a:ext uri="{FF2B5EF4-FFF2-40B4-BE49-F238E27FC236}">
                <a16:creationId xmlns:a16="http://schemas.microsoft.com/office/drawing/2014/main" id="{0BA914E9-7CA0-AE2C-E007-6F180140C8D0}"/>
              </a:ext>
            </a:extLst>
          </p:cNvPr>
          <p:cNvSpPr>
            <a:spLocks noGrp="1"/>
          </p:cNvSpPr>
          <p:nvPr>
            <p:ph type="body" sz="quarter" idx="10" hasCustomPrompt="1"/>
          </p:nvPr>
        </p:nvSpPr>
        <p:spPr>
          <a:xfrm>
            <a:off x="6096000" y="6003244"/>
            <a:ext cx="47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3319237060"/>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p:nvPr>
        </p:nvSpPr>
        <p:spPr>
          <a:xfrm>
            <a:off x="4295775" y="1413000"/>
            <a:ext cx="7379025" cy="45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FontTx/>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5" name="Текст 4">
            <a:extLst>
              <a:ext uri="{FF2B5EF4-FFF2-40B4-BE49-F238E27FC236}">
                <a16:creationId xmlns:a16="http://schemas.microsoft.com/office/drawing/2014/main" id="{C35973A6-C73E-C8FD-5B54-5BD6FE67F775}"/>
              </a:ext>
            </a:extLst>
          </p:cNvPr>
          <p:cNvSpPr>
            <a:spLocks noGrp="1"/>
          </p:cNvSpPr>
          <p:nvPr>
            <p:ph type="body" sz="quarter" idx="11" hasCustomPrompt="1"/>
          </p:nvPr>
        </p:nvSpPr>
        <p:spPr>
          <a:xfrm>
            <a:off x="479376" y="4869160"/>
            <a:ext cx="3600636" cy="1134076"/>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lvl="0"/>
            <a:r>
              <a:rPr lang="ru-RU" dirty="0"/>
              <a:t>Текст колонтитула или сноски</a:t>
            </a:r>
          </a:p>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1428922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Длинный 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132556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a:t>
            </a:r>
            <a:br>
              <a:rPr lang="ru-RU" dirty="0"/>
            </a:br>
            <a:r>
              <a:rPr lang="ru-RU" dirty="0"/>
              <a:t>на две строки</a:t>
            </a:r>
          </a:p>
        </p:txBody>
      </p:sp>
      <p:sp>
        <p:nvSpPr>
          <p:cNvPr id="5" name="Объект 2">
            <a:extLst>
              <a:ext uri="{FF2B5EF4-FFF2-40B4-BE49-F238E27FC236}">
                <a16:creationId xmlns:a16="http://schemas.microsoft.com/office/drawing/2014/main" id="{BADA3FE9-1952-57FA-2205-BC1FC5E2F727}"/>
              </a:ext>
            </a:extLst>
          </p:cNvPr>
          <p:cNvSpPr>
            <a:spLocks noGrp="1"/>
          </p:cNvSpPr>
          <p:nvPr>
            <p:ph idx="10"/>
          </p:nvPr>
        </p:nvSpPr>
        <p:spPr>
          <a:xfrm>
            <a:off x="515144" y="1935000"/>
            <a:ext cx="11161712" cy="387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Текст 4">
            <a:extLst>
              <a:ext uri="{FF2B5EF4-FFF2-40B4-BE49-F238E27FC236}">
                <a16:creationId xmlns:a16="http://schemas.microsoft.com/office/drawing/2014/main" id="{DE043B50-A00D-D313-A18F-B64EE7FE7BD2}"/>
              </a:ext>
            </a:extLst>
          </p:cNvPr>
          <p:cNvSpPr>
            <a:spLocks noGrp="1"/>
          </p:cNvSpPr>
          <p:nvPr>
            <p:ph type="body" sz="quarter" idx="11" hasCustomPrompt="1"/>
          </p:nvPr>
        </p:nvSpPr>
        <p:spPr>
          <a:xfrm>
            <a:off x="6096000" y="6003244"/>
            <a:ext cx="47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9429201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Длинный 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132556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a:t>
            </a:r>
            <a:br>
              <a:rPr lang="ru-RU" dirty="0"/>
            </a:br>
            <a:r>
              <a:rPr lang="ru-RU" dirty="0"/>
              <a:t>на две строки</a:t>
            </a:r>
          </a:p>
        </p:txBody>
      </p:sp>
      <p:sp>
        <p:nvSpPr>
          <p:cNvPr id="5" name="Объект 2">
            <a:extLst>
              <a:ext uri="{FF2B5EF4-FFF2-40B4-BE49-F238E27FC236}">
                <a16:creationId xmlns:a16="http://schemas.microsoft.com/office/drawing/2014/main" id="{BADA3FE9-1952-57FA-2205-BC1FC5E2F727}"/>
              </a:ext>
            </a:extLst>
          </p:cNvPr>
          <p:cNvSpPr>
            <a:spLocks noGrp="1"/>
          </p:cNvSpPr>
          <p:nvPr>
            <p:ph idx="10"/>
          </p:nvPr>
        </p:nvSpPr>
        <p:spPr>
          <a:xfrm>
            <a:off x="4295775" y="1935000"/>
            <a:ext cx="7381081" cy="405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6" name="Текст 4">
            <a:extLst>
              <a:ext uri="{FF2B5EF4-FFF2-40B4-BE49-F238E27FC236}">
                <a16:creationId xmlns:a16="http://schemas.microsoft.com/office/drawing/2014/main" id="{BEBFBC8F-6AD1-14AB-A3B8-5CF1A161E156}"/>
              </a:ext>
            </a:extLst>
          </p:cNvPr>
          <p:cNvSpPr>
            <a:spLocks noGrp="1"/>
          </p:cNvSpPr>
          <p:nvPr>
            <p:ph type="body" sz="quarter" idx="11" hasCustomPrompt="1"/>
          </p:nvPr>
        </p:nvSpPr>
        <p:spPr>
          <a:xfrm>
            <a:off x="479376" y="4869160"/>
            <a:ext cx="3600636" cy="1134076"/>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lvl="0"/>
            <a:r>
              <a:rPr lang="ru-RU" dirty="0"/>
              <a:t>Текст колонтитула или сноски</a:t>
            </a:r>
          </a:p>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27311703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Заголовок/текст в 2 колонки">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38865EC1-6641-6853-3DCA-C9C582DE0035}"/>
              </a:ext>
            </a:extLst>
          </p:cNvPr>
          <p:cNvSpPr>
            <a:spLocks noGrp="1"/>
          </p:cNvSpPr>
          <p:nvPr>
            <p:ph type="title" hasCustomPrompt="1"/>
          </p:nvPr>
        </p:nvSpPr>
        <p:spPr>
          <a:xfrm>
            <a:off x="515145"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8" name="Объект 2">
            <a:extLst>
              <a:ext uri="{FF2B5EF4-FFF2-40B4-BE49-F238E27FC236}">
                <a16:creationId xmlns:a16="http://schemas.microsoft.com/office/drawing/2014/main" id="{D28F22B9-AF17-4BED-F852-3A685279DC2B}"/>
              </a:ext>
            </a:extLst>
          </p:cNvPr>
          <p:cNvSpPr>
            <a:spLocks noGrp="1"/>
          </p:cNvSpPr>
          <p:nvPr>
            <p:ph idx="10"/>
          </p:nvPr>
        </p:nvSpPr>
        <p:spPr>
          <a:xfrm>
            <a:off x="515144" y="1413000"/>
            <a:ext cx="5472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10" name="Объект 2">
            <a:extLst>
              <a:ext uri="{FF2B5EF4-FFF2-40B4-BE49-F238E27FC236}">
                <a16:creationId xmlns:a16="http://schemas.microsoft.com/office/drawing/2014/main" id="{4E047B23-4DCA-F65A-333B-7F8FD21B179E}"/>
              </a:ext>
            </a:extLst>
          </p:cNvPr>
          <p:cNvSpPr>
            <a:spLocks noGrp="1"/>
          </p:cNvSpPr>
          <p:nvPr>
            <p:ph idx="11"/>
          </p:nvPr>
        </p:nvSpPr>
        <p:spPr>
          <a:xfrm>
            <a:off x="6204857" y="1413000"/>
            <a:ext cx="5472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3" name="Текст 4">
            <a:extLst>
              <a:ext uri="{FF2B5EF4-FFF2-40B4-BE49-F238E27FC236}">
                <a16:creationId xmlns:a16="http://schemas.microsoft.com/office/drawing/2014/main" id="{FB0744FE-507F-23E2-34D3-852949F42353}"/>
              </a:ext>
            </a:extLst>
          </p:cNvPr>
          <p:cNvSpPr>
            <a:spLocks noGrp="1"/>
          </p:cNvSpPr>
          <p:nvPr>
            <p:ph type="body" sz="quarter" idx="12" hasCustomPrompt="1"/>
          </p:nvPr>
        </p:nvSpPr>
        <p:spPr>
          <a:xfrm>
            <a:off x="6204856" y="6003244"/>
            <a:ext cx="4679676"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3026505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6_Длинный заголовок/текст в 2 колонки">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132556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a:t>
            </a:r>
            <a:br>
              <a:rPr lang="ru-RU" dirty="0"/>
            </a:br>
            <a:r>
              <a:rPr lang="ru-RU" dirty="0"/>
              <a:t>на две строки</a:t>
            </a:r>
          </a:p>
        </p:txBody>
      </p:sp>
      <p:sp>
        <p:nvSpPr>
          <p:cNvPr id="2" name="Объект 2">
            <a:extLst>
              <a:ext uri="{FF2B5EF4-FFF2-40B4-BE49-F238E27FC236}">
                <a16:creationId xmlns:a16="http://schemas.microsoft.com/office/drawing/2014/main" id="{61F5A75E-0DC5-4DC4-6A68-EC782EC75262}"/>
              </a:ext>
            </a:extLst>
          </p:cNvPr>
          <p:cNvSpPr>
            <a:spLocks noGrp="1"/>
          </p:cNvSpPr>
          <p:nvPr>
            <p:ph idx="10"/>
          </p:nvPr>
        </p:nvSpPr>
        <p:spPr>
          <a:xfrm>
            <a:off x="515144" y="1935304"/>
            <a:ext cx="5472000" cy="387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5" name="Объект 2">
            <a:extLst>
              <a:ext uri="{FF2B5EF4-FFF2-40B4-BE49-F238E27FC236}">
                <a16:creationId xmlns:a16="http://schemas.microsoft.com/office/drawing/2014/main" id="{A3764DC5-94CC-16D6-98B0-D3C5808A8CC6}"/>
              </a:ext>
            </a:extLst>
          </p:cNvPr>
          <p:cNvSpPr>
            <a:spLocks noGrp="1"/>
          </p:cNvSpPr>
          <p:nvPr>
            <p:ph idx="11"/>
          </p:nvPr>
        </p:nvSpPr>
        <p:spPr>
          <a:xfrm>
            <a:off x="6204857" y="1935304"/>
            <a:ext cx="5472000" cy="387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Текст 4">
            <a:extLst>
              <a:ext uri="{FF2B5EF4-FFF2-40B4-BE49-F238E27FC236}">
                <a16:creationId xmlns:a16="http://schemas.microsoft.com/office/drawing/2014/main" id="{A0E04842-C226-866C-B1C2-1CEF92E9DB14}"/>
              </a:ext>
            </a:extLst>
          </p:cNvPr>
          <p:cNvSpPr>
            <a:spLocks noGrp="1"/>
          </p:cNvSpPr>
          <p:nvPr>
            <p:ph type="body" sz="quarter" idx="12" hasCustomPrompt="1"/>
          </p:nvPr>
        </p:nvSpPr>
        <p:spPr>
          <a:xfrm>
            <a:off x="6204856" y="6003244"/>
            <a:ext cx="4679676"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27541547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_Заголовок/текст в 3 колонки">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96552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5" name="Объект 2">
            <a:extLst>
              <a:ext uri="{FF2B5EF4-FFF2-40B4-BE49-F238E27FC236}">
                <a16:creationId xmlns:a16="http://schemas.microsoft.com/office/drawing/2014/main" id="{ECD0B67F-691F-3710-2942-44D898BD8B89}"/>
              </a:ext>
            </a:extLst>
          </p:cNvPr>
          <p:cNvSpPr>
            <a:spLocks noGrp="1"/>
          </p:cNvSpPr>
          <p:nvPr>
            <p:ph idx="10"/>
          </p:nvPr>
        </p:nvSpPr>
        <p:spPr>
          <a:xfrm>
            <a:off x="515144" y="1413000"/>
            <a:ext cx="360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3" name="Объект 2">
            <a:extLst>
              <a:ext uri="{FF2B5EF4-FFF2-40B4-BE49-F238E27FC236}">
                <a16:creationId xmlns:a16="http://schemas.microsoft.com/office/drawing/2014/main" id="{CE685826-6711-5D77-C18F-C1F3F0BC01DD}"/>
              </a:ext>
            </a:extLst>
          </p:cNvPr>
          <p:cNvSpPr>
            <a:spLocks noGrp="1"/>
          </p:cNvSpPr>
          <p:nvPr>
            <p:ph idx="14"/>
          </p:nvPr>
        </p:nvSpPr>
        <p:spPr>
          <a:xfrm>
            <a:off x="4296000" y="1413000"/>
            <a:ext cx="360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Объект 2">
            <a:extLst>
              <a:ext uri="{FF2B5EF4-FFF2-40B4-BE49-F238E27FC236}">
                <a16:creationId xmlns:a16="http://schemas.microsoft.com/office/drawing/2014/main" id="{35F0993D-E5CB-7C25-38C8-2C1FFF1CCDF1}"/>
              </a:ext>
            </a:extLst>
          </p:cNvPr>
          <p:cNvSpPr>
            <a:spLocks noGrp="1"/>
          </p:cNvSpPr>
          <p:nvPr>
            <p:ph idx="15"/>
          </p:nvPr>
        </p:nvSpPr>
        <p:spPr>
          <a:xfrm>
            <a:off x="8076856" y="1413000"/>
            <a:ext cx="360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9" name="Текст 4">
            <a:extLst>
              <a:ext uri="{FF2B5EF4-FFF2-40B4-BE49-F238E27FC236}">
                <a16:creationId xmlns:a16="http://schemas.microsoft.com/office/drawing/2014/main" id="{759C0CF5-5AFE-355B-4C72-7407A484D6ED}"/>
              </a:ext>
            </a:extLst>
          </p:cNvPr>
          <p:cNvSpPr>
            <a:spLocks noGrp="1"/>
          </p:cNvSpPr>
          <p:nvPr>
            <p:ph type="body" sz="quarter" idx="16" hasCustomPrompt="1"/>
          </p:nvPr>
        </p:nvSpPr>
        <p:spPr>
          <a:xfrm>
            <a:off x="4296000" y="6003244"/>
            <a:ext cx="65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20885704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Заголовок/лид/текст в 3 колонки">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792088"/>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14" name="Объект 2">
            <a:extLst>
              <a:ext uri="{FF2B5EF4-FFF2-40B4-BE49-F238E27FC236}">
                <a16:creationId xmlns:a16="http://schemas.microsoft.com/office/drawing/2014/main" id="{9CE1554F-A37E-382F-46F2-097B21440A30}"/>
              </a:ext>
            </a:extLst>
          </p:cNvPr>
          <p:cNvSpPr>
            <a:spLocks noGrp="1"/>
          </p:cNvSpPr>
          <p:nvPr>
            <p:ph idx="14"/>
          </p:nvPr>
        </p:nvSpPr>
        <p:spPr>
          <a:xfrm>
            <a:off x="515144" y="1275346"/>
            <a:ext cx="11161712" cy="900100"/>
          </a:xfrm>
          <a:prstGeom prst="rect">
            <a:avLst/>
          </a:prstGeom>
        </p:spPr>
        <p:txBody>
          <a:bodyPr/>
          <a:lstStyle>
            <a:lvl1pPr marL="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31750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2pPr>
            <a:lvl3pPr marL="63500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3pPr>
            <a:lvl4pPr>
              <a:spcBef>
                <a:spcPts val="300"/>
              </a:spcBef>
              <a:defRPr sz="1600">
                <a:solidFill>
                  <a:schemeClr val="tx1"/>
                </a:solidFill>
              </a:defRPr>
            </a:lvl4pPr>
            <a:lvl5pPr>
              <a:spcBef>
                <a:spcPts val="300"/>
              </a:spcBef>
              <a:defRPr sz="1600">
                <a:solidFill>
                  <a:schemeClr val="tx1"/>
                </a:solidFill>
              </a:defRPr>
            </a:lvl5pPr>
          </a:lstStyle>
          <a:p>
            <a:pPr lvl="0"/>
            <a:r>
              <a:rPr lang="ru-RU" dirty="0"/>
              <a:t>Образец текста</a:t>
            </a:r>
          </a:p>
          <a:p>
            <a:pPr lvl="1"/>
            <a:r>
              <a:rPr lang="ru-RU" dirty="0"/>
              <a:t>Второй уровень</a:t>
            </a:r>
          </a:p>
          <a:p>
            <a:pPr lvl="2"/>
            <a:r>
              <a:rPr lang="ru-RU" dirty="0"/>
              <a:t>Третий уровень</a:t>
            </a:r>
          </a:p>
        </p:txBody>
      </p:sp>
      <p:sp>
        <p:nvSpPr>
          <p:cNvPr id="15" name="Объект 2">
            <a:extLst>
              <a:ext uri="{FF2B5EF4-FFF2-40B4-BE49-F238E27FC236}">
                <a16:creationId xmlns:a16="http://schemas.microsoft.com/office/drawing/2014/main" id="{9BC25505-188D-B1F6-1A22-3F19CCFF07FA}"/>
              </a:ext>
            </a:extLst>
          </p:cNvPr>
          <p:cNvSpPr>
            <a:spLocks noGrp="1"/>
          </p:cNvSpPr>
          <p:nvPr>
            <p:ph idx="10"/>
          </p:nvPr>
        </p:nvSpPr>
        <p:spPr>
          <a:xfrm>
            <a:off x="515144" y="2200378"/>
            <a:ext cx="3600000" cy="3384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16" name="Объект 2">
            <a:extLst>
              <a:ext uri="{FF2B5EF4-FFF2-40B4-BE49-F238E27FC236}">
                <a16:creationId xmlns:a16="http://schemas.microsoft.com/office/drawing/2014/main" id="{1ACB0E88-4F25-6337-BC22-8B9D5B77E57B}"/>
              </a:ext>
            </a:extLst>
          </p:cNvPr>
          <p:cNvSpPr>
            <a:spLocks noGrp="1"/>
          </p:cNvSpPr>
          <p:nvPr>
            <p:ph idx="15"/>
          </p:nvPr>
        </p:nvSpPr>
        <p:spPr>
          <a:xfrm>
            <a:off x="4296000" y="2200378"/>
            <a:ext cx="3600000" cy="3384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17" name="Объект 2">
            <a:extLst>
              <a:ext uri="{FF2B5EF4-FFF2-40B4-BE49-F238E27FC236}">
                <a16:creationId xmlns:a16="http://schemas.microsoft.com/office/drawing/2014/main" id="{0A8B42FE-CCD6-F814-B975-0493131E5F74}"/>
              </a:ext>
            </a:extLst>
          </p:cNvPr>
          <p:cNvSpPr>
            <a:spLocks noGrp="1"/>
          </p:cNvSpPr>
          <p:nvPr>
            <p:ph idx="16"/>
          </p:nvPr>
        </p:nvSpPr>
        <p:spPr>
          <a:xfrm>
            <a:off x="8074693" y="2200378"/>
            <a:ext cx="3600000" cy="3384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Текст 4">
            <a:extLst>
              <a:ext uri="{FF2B5EF4-FFF2-40B4-BE49-F238E27FC236}">
                <a16:creationId xmlns:a16="http://schemas.microsoft.com/office/drawing/2014/main" id="{F11CBD36-5F6E-38B1-676D-9E1C6E94592D}"/>
              </a:ext>
            </a:extLst>
          </p:cNvPr>
          <p:cNvSpPr>
            <a:spLocks noGrp="1"/>
          </p:cNvSpPr>
          <p:nvPr>
            <p:ph type="body" sz="quarter" idx="17" hasCustomPrompt="1"/>
          </p:nvPr>
        </p:nvSpPr>
        <p:spPr>
          <a:xfrm>
            <a:off x="4296000" y="6003244"/>
            <a:ext cx="65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8514762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9_Заголовок/лид/список в 4 пункта">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792088"/>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14" name="Объект 2">
            <a:extLst>
              <a:ext uri="{FF2B5EF4-FFF2-40B4-BE49-F238E27FC236}">
                <a16:creationId xmlns:a16="http://schemas.microsoft.com/office/drawing/2014/main" id="{9CE1554F-A37E-382F-46F2-097B21440A30}"/>
              </a:ext>
            </a:extLst>
          </p:cNvPr>
          <p:cNvSpPr>
            <a:spLocks noGrp="1"/>
          </p:cNvSpPr>
          <p:nvPr>
            <p:ph idx="14"/>
          </p:nvPr>
        </p:nvSpPr>
        <p:spPr>
          <a:xfrm>
            <a:off x="515144" y="1292459"/>
            <a:ext cx="11161712" cy="1007888"/>
          </a:xfrm>
          <a:prstGeom prst="rect">
            <a:avLst/>
          </a:prstGeom>
        </p:spPr>
        <p:txBody>
          <a:bodyPr/>
          <a:lstStyle>
            <a:lvl1pPr marL="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317500" indent="0">
              <a:spcBef>
                <a:spcPts val="300"/>
              </a:spcBef>
              <a:buFontTx/>
              <a:buNone/>
              <a:defRPr lang="ru-RU" sz="1200" b="0" kern="1200" dirty="0">
                <a:solidFill>
                  <a:srgbClr val="000000"/>
                </a:solidFill>
                <a:latin typeface="+mn-lt"/>
                <a:ea typeface="Akkurat" pitchFamily="2" charset="0"/>
                <a:cs typeface="Akkurat LL Cyr" charset="0"/>
                <a:sym typeface="Helvetica Neue" panose="02000206000000020004" pitchFamily="2" charset="0"/>
              </a:defRPr>
            </a:lvl2pPr>
            <a:lvl3pPr marL="635000" indent="0">
              <a:spcBef>
                <a:spcPts val="300"/>
              </a:spcBef>
              <a:buFontTx/>
              <a:buNone/>
              <a:defRPr lang="ru-RU" sz="1500" b="0" kern="1200" dirty="0">
                <a:solidFill>
                  <a:srgbClr val="000000"/>
                </a:solidFill>
                <a:latin typeface="Akkurat LL Cyr" charset="0"/>
                <a:ea typeface="Akkurat" pitchFamily="2" charset="0"/>
                <a:cs typeface="Akkurat LL Cyr" charset="0"/>
                <a:sym typeface="Helvetica Neue" panose="02000206000000020004" pitchFamily="2" charset="0"/>
              </a:defRPr>
            </a:lvl3pPr>
            <a:lvl4pPr>
              <a:spcBef>
                <a:spcPts val="300"/>
              </a:spcBef>
              <a:defRPr sz="1600">
                <a:solidFill>
                  <a:schemeClr val="tx1"/>
                </a:solidFill>
              </a:defRPr>
            </a:lvl4pPr>
            <a:lvl5pPr>
              <a:spcBef>
                <a:spcPts val="300"/>
              </a:spcBef>
              <a:defRPr sz="1600">
                <a:solidFill>
                  <a:schemeClr val="tx1"/>
                </a:solidFill>
              </a:defRPr>
            </a:lvl5pPr>
          </a:lstStyle>
          <a:p>
            <a:pPr lvl="0"/>
            <a:r>
              <a:rPr lang="ru-RU" dirty="0"/>
              <a:t>Образец текста</a:t>
            </a:r>
          </a:p>
          <a:p>
            <a:pPr lvl="1"/>
            <a:r>
              <a:rPr lang="ru-RU" dirty="0"/>
              <a:t>Второй уровень</a:t>
            </a:r>
          </a:p>
        </p:txBody>
      </p:sp>
      <p:sp>
        <p:nvSpPr>
          <p:cNvPr id="2" name="Объект 2">
            <a:extLst>
              <a:ext uri="{FF2B5EF4-FFF2-40B4-BE49-F238E27FC236}">
                <a16:creationId xmlns:a16="http://schemas.microsoft.com/office/drawing/2014/main" id="{B3ABC8BD-FF90-E593-1EA8-FEC5A9B92203}"/>
              </a:ext>
            </a:extLst>
          </p:cNvPr>
          <p:cNvSpPr>
            <a:spLocks noGrp="1"/>
          </p:cNvSpPr>
          <p:nvPr>
            <p:ph idx="10"/>
          </p:nvPr>
        </p:nvSpPr>
        <p:spPr>
          <a:xfrm>
            <a:off x="1786129" y="2528900"/>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3" name="Объект 2">
            <a:extLst>
              <a:ext uri="{FF2B5EF4-FFF2-40B4-BE49-F238E27FC236}">
                <a16:creationId xmlns:a16="http://schemas.microsoft.com/office/drawing/2014/main" id="{E32E7E25-0095-FCA9-CECC-530ED6CED768}"/>
              </a:ext>
            </a:extLst>
          </p:cNvPr>
          <p:cNvSpPr>
            <a:spLocks noGrp="1"/>
          </p:cNvSpPr>
          <p:nvPr>
            <p:ph idx="11"/>
          </p:nvPr>
        </p:nvSpPr>
        <p:spPr>
          <a:xfrm>
            <a:off x="7352679" y="2528900"/>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5" name="Текст 4">
            <a:extLst>
              <a:ext uri="{FF2B5EF4-FFF2-40B4-BE49-F238E27FC236}">
                <a16:creationId xmlns:a16="http://schemas.microsoft.com/office/drawing/2014/main" id="{2E75E57A-2289-E2E6-2175-22E335AAFF3F}"/>
              </a:ext>
            </a:extLst>
          </p:cNvPr>
          <p:cNvSpPr>
            <a:spLocks noGrp="1"/>
          </p:cNvSpPr>
          <p:nvPr>
            <p:ph type="body" sz="quarter" idx="15" hasCustomPrompt="1"/>
          </p:nvPr>
        </p:nvSpPr>
        <p:spPr>
          <a:xfrm>
            <a:off x="515144" y="2528900"/>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22" name="Текст 4">
            <a:extLst>
              <a:ext uri="{FF2B5EF4-FFF2-40B4-BE49-F238E27FC236}">
                <a16:creationId xmlns:a16="http://schemas.microsoft.com/office/drawing/2014/main" id="{8723C3D0-17C7-2BEC-5FD2-0F3E45187DD9}"/>
              </a:ext>
            </a:extLst>
          </p:cNvPr>
          <p:cNvSpPr>
            <a:spLocks noGrp="1"/>
          </p:cNvSpPr>
          <p:nvPr>
            <p:ph type="body" sz="quarter" idx="17" hasCustomPrompt="1"/>
          </p:nvPr>
        </p:nvSpPr>
        <p:spPr>
          <a:xfrm>
            <a:off x="6093786" y="2528900"/>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23" name="Объект 2">
            <a:extLst>
              <a:ext uri="{FF2B5EF4-FFF2-40B4-BE49-F238E27FC236}">
                <a16:creationId xmlns:a16="http://schemas.microsoft.com/office/drawing/2014/main" id="{F7933719-D998-A279-4681-0C92E7574166}"/>
              </a:ext>
            </a:extLst>
          </p:cNvPr>
          <p:cNvSpPr>
            <a:spLocks noGrp="1"/>
          </p:cNvSpPr>
          <p:nvPr>
            <p:ph idx="18"/>
          </p:nvPr>
        </p:nvSpPr>
        <p:spPr>
          <a:xfrm>
            <a:off x="1786129" y="3680884"/>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24" name="Объект 2">
            <a:extLst>
              <a:ext uri="{FF2B5EF4-FFF2-40B4-BE49-F238E27FC236}">
                <a16:creationId xmlns:a16="http://schemas.microsoft.com/office/drawing/2014/main" id="{390C4832-3C2F-4EFF-9F5F-EAAA3E789126}"/>
              </a:ext>
            </a:extLst>
          </p:cNvPr>
          <p:cNvSpPr>
            <a:spLocks noGrp="1"/>
          </p:cNvSpPr>
          <p:nvPr>
            <p:ph idx="19"/>
          </p:nvPr>
        </p:nvSpPr>
        <p:spPr>
          <a:xfrm>
            <a:off x="7352679" y="3680884"/>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25" name="Текст 4">
            <a:extLst>
              <a:ext uri="{FF2B5EF4-FFF2-40B4-BE49-F238E27FC236}">
                <a16:creationId xmlns:a16="http://schemas.microsoft.com/office/drawing/2014/main" id="{1D9C0CB1-81C8-7888-8CF7-20DF8BE4D0B5}"/>
              </a:ext>
            </a:extLst>
          </p:cNvPr>
          <p:cNvSpPr>
            <a:spLocks noGrp="1"/>
          </p:cNvSpPr>
          <p:nvPr>
            <p:ph type="body" sz="quarter" idx="20" hasCustomPrompt="1"/>
          </p:nvPr>
        </p:nvSpPr>
        <p:spPr>
          <a:xfrm>
            <a:off x="515144" y="3680884"/>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26" name="Текст 4">
            <a:extLst>
              <a:ext uri="{FF2B5EF4-FFF2-40B4-BE49-F238E27FC236}">
                <a16:creationId xmlns:a16="http://schemas.microsoft.com/office/drawing/2014/main" id="{4FD10DB3-8A62-C352-73EE-CE03140562C3}"/>
              </a:ext>
            </a:extLst>
          </p:cNvPr>
          <p:cNvSpPr>
            <a:spLocks noGrp="1"/>
          </p:cNvSpPr>
          <p:nvPr>
            <p:ph type="body" sz="quarter" idx="21" hasCustomPrompt="1"/>
          </p:nvPr>
        </p:nvSpPr>
        <p:spPr>
          <a:xfrm>
            <a:off x="6093786" y="3680884"/>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31" name="Текст 4">
            <a:extLst>
              <a:ext uri="{FF2B5EF4-FFF2-40B4-BE49-F238E27FC236}">
                <a16:creationId xmlns:a16="http://schemas.microsoft.com/office/drawing/2014/main" id="{CF7C5D28-5A8D-FFBD-A449-FBC76009BC33}"/>
              </a:ext>
            </a:extLst>
          </p:cNvPr>
          <p:cNvSpPr>
            <a:spLocks noGrp="1"/>
          </p:cNvSpPr>
          <p:nvPr>
            <p:ph type="body" sz="quarter" idx="12" hasCustomPrompt="1"/>
          </p:nvPr>
        </p:nvSpPr>
        <p:spPr>
          <a:xfrm>
            <a:off x="7352679" y="6003244"/>
            <a:ext cx="3819885"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808947377"/>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Картинка на весь экран">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582C0ED9-BB44-66ED-944D-3758E0ADAFC5}"/>
              </a:ext>
            </a:extLst>
          </p:cNvPr>
          <p:cNvSpPr>
            <a:spLocks noGrp="1"/>
          </p:cNvSpPr>
          <p:nvPr>
            <p:ph type="pic" sz="quarter" idx="10"/>
          </p:nvPr>
        </p:nvSpPr>
        <p:spPr>
          <a:xfrm>
            <a:off x="0" y="0"/>
            <a:ext cx="12192000" cy="5949157"/>
          </a:xfrm>
          <a:prstGeom prst="rect">
            <a:avLst/>
          </a:prstGeom>
        </p:spPr>
        <p:txBody>
          <a:bodyPr anchor="ctr"/>
          <a:lstStyle>
            <a:lvl1pPr marL="0" indent="0" algn="ctr">
              <a:buNone/>
              <a:defRPr sz="1800">
                <a:latin typeface="+mn-lt"/>
                <a:cs typeface="Akkurat LL Cyr" panose="020B0504010101010104" pitchFamily="34" charset="0"/>
              </a:defRPr>
            </a:lvl1pPr>
          </a:lstStyle>
          <a:p>
            <a:endParaRPr lang="ru-RU" dirty="0"/>
          </a:p>
        </p:txBody>
      </p:sp>
    </p:spTree>
    <p:extLst>
      <p:ext uri="{BB962C8B-B14F-4D97-AF65-F5344CB8AC3E}">
        <p14:creationId xmlns:p14="http://schemas.microsoft.com/office/powerpoint/2010/main" val="93628007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 картинки">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582C0ED9-BB44-66ED-944D-3758E0ADAFC5}"/>
              </a:ext>
            </a:extLst>
          </p:cNvPr>
          <p:cNvSpPr>
            <a:spLocks noGrp="1"/>
          </p:cNvSpPr>
          <p:nvPr>
            <p:ph type="pic" sz="quarter" idx="10"/>
          </p:nvPr>
        </p:nvSpPr>
        <p:spPr>
          <a:xfrm>
            <a:off x="0" y="152636"/>
            <a:ext cx="6048000" cy="5796000"/>
          </a:xfrm>
          <a:prstGeom prst="rect">
            <a:avLst/>
          </a:prstGeom>
        </p:spPr>
        <p:txBody>
          <a:bodyPr anchor="ctr"/>
          <a:lstStyle>
            <a:lvl1pPr marL="0" indent="0" algn="ctr">
              <a:buFontTx/>
              <a:buNone/>
              <a:defRPr sz="1800">
                <a:latin typeface="Akkurat LL Cyr" panose="020B0504010101010104" pitchFamily="34" charset="0"/>
                <a:cs typeface="Akkurat LL Cyr" panose="020B0504010101010104" pitchFamily="34" charset="0"/>
              </a:defRPr>
            </a:lvl1pPr>
          </a:lstStyle>
          <a:p>
            <a:endParaRPr lang="ru-RU" dirty="0"/>
          </a:p>
        </p:txBody>
      </p:sp>
      <p:sp>
        <p:nvSpPr>
          <p:cNvPr id="2" name="Рисунок 5">
            <a:extLst>
              <a:ext uri="{FF2B5EF4-FFF2-40B4-BE49-F238E27FC236}">
                <a16:creationId xmlns:a16="http://schemas.microsoft.com/office/drawing/2014/main" id="{4AA13130-8586-96A3-D4E0-D991E95694E3}"/>
              </a:ext>
            </a:extLst>
          </p:cNvPr>
          <p:cNvSpPr>
            <a:spLocks noGrp="1"/>
          </p:cNvSpPr>
          <p:nvPr>
            <p:ph type="pic" sz="quarter" idx="11"/>
          </p:nvPr>
        </p:nvSpPr>
        <p:spPr>
          <a:xfrm>
            <a:off x="6144000" y="152636"/>
            <a:ext cx="6048000" cy="5796000"/>
          </a:xfrm>
          <a:prstGeom prst="rect">
            <a:avLst/>
          </a:prstGeom>
        </p:spPr>
        <p:txBody>
          <a:bodyPr anchor="ctr"/>
          <a:lstStyle>
            <a:lvl1pPr marL="0" indent="0" algn="ctr">
              <a:buFontTx/>
              <a:buNone/>
              <a:defRPr sz="1800">
                <a:latin typeface="Akkurat LL Cyr" panose="020B0504010101010104" pitchFamily="34" charset="0"/>
                <a:cs typeface="Akkurat LL Cyr" panose="020B0504010101010104" pitchFamily="34" charset="0"/>
              </a:defRPr>
            </a:lvl1pPr>
          </a:lstStyle>
          <a:p>
            <a:endParaRPr lang="ru-RU" dirty="0"/>
          </a:p>
        </p:txBody>
      </p:sp>
    </p:spTree>
    <p:extLst>
      <p:ext uri="{BB962C8B-B14F-4D97-AF65-F5344CB8AC3E}">
        <p14:creationId xmlns:p14="http://schemas.microsoft.com/office/powerpoint/2010/main" val="31055116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Заголовок/текст/картинка на всю высоту экрана">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hasCustomPrompt="1"/>
          </p:nvPr>
        </p:nvSpPr>
        <p:spPr>
          <a:xfrm>
            <a:off x="6096000" y="1"/>
            <a:ext cx="6096000" cy="6858000"/>
          </a:xfrm>
          <a:prstGeom prst="rect">
            <a:avLst/>
          </a:prstGeom>
        </p:spPr>
        <p:txBody>
          <a:bodyPr anchor="ctr"/>
          <a:lstStyle>
            <a:lvl1pPr marL="0" indent="0" algn="ctr">
              <a:buFontTx/>
              <a:buNone/>
              <a:defRPr sz="1800">
                <a:latin typeface="+mn-lt"/>
                <a:cs typeface="Akkurat LL Cyr" panose="020B0504010101010104" pitchFamily="34" charset="0"/>
              </a:defRPr>
            </a:lvl1pPr>
          </a:lstStyle>
          <a:p>
            <a:r>
              <a:rPr lang="ru-RU" dirty="0"/>
              <a:t>Рисунок на всю высоту экрана/используйте команду Вписать (Формат фигуры-Обрезать-Залить)</a:t>
            </a:r>
          </a:p>
        </p:txBody>
      </p:sp>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515144" y="483258"/>
            <a:ext cx="5365999" cy="1793615"/>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Короткий заголовок на две/три строки (не более 9 слов)</a:t>
            </a:r>
            <a:br>
              <a:rPr lang="ru-RU" dirty="0"/>
            </a:br>
            <a:endParaRPr lang="ru-RU" dirty="0"/>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514800" y="2420888"/>
            <a:ext cx="5365176" cy="3402112"/>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Tree>
    <p:extLst>
      <p:ext uri="{BB962C8B-B14F-4D97-AF65-F5344CB8AC3E}">
        <p14:creationId xmlns:p14="http://schemas.microsoft.com/office/powerpoint/2010/main" val="878646365"/>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Заголовок/текст/картинка в край">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hasCustomPrompt="1"/>
          </p:nvPr>
        </p:nvSpPr>
        <p:spPr>
          <a:xfrm>
            <a:off x="4295775" y="1413000"/>
            <a:ext cx="7896225" cy="5445000"/>
          </a:xfrm>
          <a:prstGeom prst="rect">
            <a:avLst/>
          </a:prstGeom>
        </p:spPr>
        <p:txBody>
          <a:bodyPr anchor="ctr"/>
          <a:lstStyle>
            <a:lvl1pPr marL="0" indent="0" algn="ctr">
              <a:buFontTx/>
              <a:buNone/>
              <a:defRPr sz="1800">
                <a:latin typeface="+mn-lt"/>
                <a:cs typeface="Akkurat LL Cyr" panose="020B0504010101010104" pitchFamily="34" charset="0"/>
              </a:defRPr>
            </a:lvl1pPr>
          </a:lstStyle>
          <a:p>
            <a:r>
              <a:rPr lang="ru-RU" dirty="0"/>
              <a:t>Рисунок на всю высоту экрана/используйте команду Вписать (Формат фигуры-Обрезать-Залить)</a:t>
            </a:r>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514800" y="1421689"/>
            <a:ext cx="3456000" cy="4167551"/>
          </a:xfrm>
          <a:prstGeom prst="rect">
            <a:avLst/>
          </a:prstGeom>
        </p:spPr>
        <p:txBody>
          <a:bodyPr anchor="t"/>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6" name="Заголовок 1">
            <a:extLst>
              <a:ext uri="{FF2B5EF4-FFF2-40B4-BE49-F238E27FC236}">
                <a16:creationId xmlns:a16="http://schemas.microsoft.com/office/drawing/2014/main" id="{00CEE359-ADDE-5D81-6388-95414E7C32DE}"/>
              </a:ext>
            </a:extLst>
          </p:cNvPr>
          <p:cNvSpPr>
            <a:spLocks noGrp="1"/>
          </p:cNvSpPr>
          <p:nvPr>
            <p:ph type="title" hasCustomPrompt="1"/>
          </p:nvPr>
        </p:nvSpPr>
        <p:spPr>
          <a:xfrm>
            <a:off x="515144"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Tree>
    <p:extLst>
      <p:ext uri="{BB962C8B-B14F-4D97-AF65-F5344CB8AC3E}">
        <p14:creationId xmlns:p14="http://schemas.microsoft.com/office/powerpoint/2010/main" val="2029874681"/>
      </p:ext>
    </p:extLst>
  </p:cSld>
  <p:clrMapOvr>
    <a:masterClrMapping/>
  </p:clrMapOvr>
  <p:extLst>
    <p:ext uri="{DCECCB84-F9BA-43D5-87BE-67443E8EF086}">
      <p15:sldGuideLst xmlns:p15="http://schemas.microsoft.com/office/powerpoint/2012/main">
        <p15:guide id="1" orient="horz" pos="4320">
          <p15:clr>
            <a:srgbClr val="FBAE40"/>
          </p15:clr>
        </p15:guide>
        <p15:guide id="2" pos="541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Для демонстрации скана">
    <p:bg>
      <p:bgPr>
        <a:solidFill>
          <a:srgbClr val="CBF4E6"/>
        </a:solidFill>
        <a:effectLst/>
      </p:bgPr>
    </p:bg>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hasCustomPrompt="1"/>
          </p:nvPr>
        </p:nvSpPr>
        <p:spPr>
          <a:xfrm>
            <a:off x="6096000" y="224644"/>
            <a:ext cx="5724636" cy="5868652"/>
          </a:xfrm>
          <a:prstGeom prst="rect">
            <a:avLst/>
          </a:prstGeom>
        </p:spPr>
        <p:txBody>
          <a:bodyPr anchor="ctr"/>
          <a:lstStyle>
            <a:lvl1pPr marL="0" indent="0" algn="ctr">
              <a:buFontTx/>
              <a:buNone/>
              <a:defRPr sz="1800">
                <a:latin typeface="+mn-lt"/>
                <a:cs typeface="Akkurat LL Cyr" panose="020B0504010101010104" pitchFamily="34" charset="0"/>
              </a:defRPr>
            </a:lvl1pPr>
          </a:lstStyle>
          <a:p>
            <a:r>
              <a:rPr lang="ru-RU" dirty="0"/>
              <a:t>Рисунок во фрейме (например, для демонстрации документа)/используйте команду Вписать (Формат фигуры-Обрезать-Вписать)</a:t>
            </a:r>
          </a:p>
        </p:txBody>
      </p:sp>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515144" y="483258"/>
            <a:ext cx="5365999" cy="1793615"/>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Короткий заголовок на две/три строки (не более 9 слов)</a:t>
            </a:r>
            <a:br>
              <a:rPr lang="ru-RU" dirty="0"/>
            </a:br>
            <a:endParaRPr lang="ru-RU" dirty="0"/>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514800" y="2420888"/>
            <a:ext cx="5365176" cy="3402112"/>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Tree>
    <p:extLst>
      <p:ext uri="{BB962C8B-B14F-4D97-AF65-F5344CB8AC3E}">
        <p14:creationId xmlns:p14="http://schemas.microsoft.com/office/powerpoint/2010/main" val="1519176997"/>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Картинка/короткий текст на плашке">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769530-6D00-C5C1-C431-D92A028BA0E1}"/>
              </a:ext>
            </a:extLst>
          </p:cNvPr>
          <p:cNvSpPr/>
          <p:nvPr userDrawn="1"/>
        </p:nvSpPr>
        <p:spPr bwMode="auto">
          <a:xfrm>
            <a:off x="514800" y="3037713"/>
            <a:ext cx="5581200" cy="230832"/>
          </a:xfrm>
          <a:prstGeom prst="rect">
            <a:avLst/>
          </a:prstGeom>
          <a:solidFill>
            <a:srgbClr val="CBF4E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412750" rtl="0" eaLnBrk="1" fontAlgn="base" latinLnBrk="0" hangingPunct="0">
              <a:lnSpc>
                <a:spcPct val="100000"/>
              </a:lnSpc>
              <a:spcBef>
                <a:spcPct val="0"/>
              </a:spcBef>
              <a:spcAft>
                <a:spcPct val="0"/>
              </a:spcAft>
              <a:buClrTx/>
              <a:buSzTx/>
              <a:buFontTx/>
              <a:buNone/>
              <a:tabLst/>
            </a:pPr>
            <a:endParaRPr kumimoji="0" lang="ru-RU" sz="15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p:nvPr>
        </p:nvSpPr>
        <p:spPr>
          <a:xfrm>
            <a:off x="6096000" y="1"/>
            <a:ext cx="6096000" cy="6858000"/>
          </a:xfrm>
          <a:prstGeom prst="rect">
            <a:avLst/>
          </a:prstGeom>
        </p:spPr>
        <p:txBody>
          <a:bodyPr anchor="ctr"/>
          <a:lstStyle>
            <a:lvl1pPr marL="0" indent="0" algn="ctr">
              <a:buFontTx/>
              <a:buNone/>
              <a:defRPr sz="1800">
                <a:latin typeface="Akkurat LL Cyr" panose="020B0504010101010104" pitchFamily="34" charset="0"/>
                <a:cs typeface="Akkurat LL Cyr" panose="020B0504010101010104" pitchFamily="34" charset="0"/>
              </a:defRPr>
            </a:lvl1pPr>
          </a:lstStyle>
          <a:p>
            <a:endParaRPr lang="ru-RU" dirty="0"/>
          </a:p>
        </p:txBody>
      </p:sp>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988066" y="970620"/>
            <a:ext cx="4639622" cy="1702296"/>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Короткий заголовок</a:t>
            </a:r>
            <a:br>
              <a:rPr lang="ru-RU" dirty="0"/>
            </a:br>
            <a:r>
              <a:rPr lang="ru-RU" dirty="0"/>
              <a:t>не более 7 слов</a:t>
            </a:r>
            <a:br>
              <a:rPr lang="ru-RU" dirty="0"/>
            </a:br>
            <a:endParaRPr lang="ru-RU" dirty="0"/>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983456" y="2924944"/>
            <a:ext cx="4644000" cy="2430040"/>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Tree>
    <p:extLst>
      <p:ext uri="{BB962C8B-B14F-4D97-AF65-F5344CB8AC3E}">
        <p14:creationId xmlns:p14="http://schemas.microsoft.com/office/powerpoint/2010/main" val="240560335"/>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pos="1239">
          <p15:clr>
            <a:srgbClr val="FBAE40"/>
          </p15:clr>
        </p15:guide>
        <p15:guide id="4" orient="horz" pos="1190">
          <p15:clr>
            <a:srgbClr val="FBAE40"/>
          </p15:clr>
        </p15:guide>
        <p15:guide id="5" orient="horz" pos="6769">
          <p15:clr>
            <a:srgbClr val="FBAE40"/>
          </p15:clr>
        </p15:guide>
        <p15:guide id="6" pos="709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Важная мысль">
    <p:spTree>
      <p:nvGrpSpPr>
        <p:cNvPr id="1" name=""/>
        <p:cNvGrpSpPr/>
        <p:nvPr/>
      </p:nvGrpSpPr>
      <p:grpSpPr>
        <a:xfrm>
          <a:off x="0" y="0"/>
          <a:ext cx="0" cy="0"/>
          <a:chOff x="0" y="0"/>
          <a:chExt cx="0" cy="0"/>
        </a:xfrm>
      </p:grpSpPr>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1003621" y="970620"/>
            <a:ext cx="10184759" cy="2962436"/>
          </a:xfrm>
          <a:prstGeom prst="rect">
            <a:avLst/>
          </a:prstGeom>
        </p:spPr>
        <p:txBody>
          <a:bodyPr anchor="b"/>
          <a:lstStyle>
            <a:lvl1pPr algn="ctr" defTabSz="412750" rtl="0" fontAlgn="base" hangingPunct="0">
              <a:spcBef>
                <a:spcPct val="0"/>
              </a:spcBef>
              <a:spcAft>
                <a:spcPct val="0"/>
              </a:spcAft>
              <a:defRPr lang="ru-RU" sz="45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Важная мысль или цитата</a:t>
            </a:r>
          </a:p>
        </p:txBody>
      </p:sp>
      <p:sp>
        <p:nvSpPr>
          <p:cNvPr id="12" name="Объект 2">
            <a:extLst>
              <a:ext uri="{FF2B5EF4-FFF2-40B4-BE49-F238E27FC236}">
                <a16:creationId xmlns:a16="http://schemas.microsoft.com/office/drawing/2014/main" id="{703F5E58-FDA3-9522-A32D-103CD9C51586}"/>
              </a:ext>
            </a:extLst>
          </p:cNvPr>
          <p:cNvSpPr>
            <a:spLocks noGrp="1"/>
          </p:cNvSpPr>
          <p:nvPr>
            <p:ph idx="1" hasCustomPrompt="1"/>
          </p:nvPr>
        </p:nvSpPr>
        <p:spPr>
          <a:xfrm>
            <a:off x="1001316" y="4581128"/>
            <a:ext cx="10189370" cy="773856"/>
          </a:xfrm>
          <a:prstGeom prst="rect">
            <a:avLst/>
          </a:prstGeom>
        </p:spPr>
        <p:txBody>
          <a:bodyPr anchor="b"/>
          <a:lstStyle>
            <a:lvl1pPr marL="0" indent="0" algn="ctr" defTabSz="412750" rtl="0" fontAlgn="base" hangingPunct="0">
              <a:spcBef>
                <a:spcPts val="300"/>
              </a:spcBef>
              <a:spcAft>
                <a:spcPct val="0"/>
              </a:spcAft>
              <a:buSzPct val="125000"/>
              <a:buFontTx/>
              <a:buNone/>
              <a:defRPr lang="ru-RU" sz="2400" b="0" kern="1200" dirty="0">
                <a:solidFill>
                  <a:srgbClr val="000000"/>
                </a:solidFill>
                <a:latin typeface="ALS Vlas hairline" pitchFamily="2" charset="0"/>
                <a:ea typeface="ALS Vlas hairline"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lgn="ctr">
              <a:spcBef>
                <a:spcPts val="300"/>
              </a:spcBef>
              <a:buFontTx/>
              <a:buNone/>
              <a:tabLst/>
              <a:defRPr lang="ru-RU" sz="2400" b="0" kern="1200" dirty="0">
                <a:solidFill>
                  <a:srgbClr val="000000"/>
                </a:solidFill>
                <a:latin typeface="ALS Vlas hairline" pitchFamily="2" charset="0"/>
                <a:ea typeface="ALS Vlas hairline"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подпись</a:t>
            </a:r>
          </a:p>
        </p:txBody>
      </p:sp>
    </p:spTree>
    <p:extLst>
      <p:ext uri="{BB962C8B-B14F-4D97-AF65-F5344CB8AC3E}">
        <p14:creationId xmlns:p14="http://schemas.microsoft.com/office/powerpoint/2010/main" val="4221529021"/>
      </p:ext>
    </p:extLst>
  </p:cSld>
  <p:clrMapOvr>
    <a:masterClrMapping/>
  </p:clrMapOvr>
  <p:extLst>
    <p:ext uri="{DCECCB84-F9BA-43D5-87BE-67443E8EF086}">
      <p15:sldGuideLst xmlns:p15="http://schemas.microsoft.com/office/powerpoint/2012/main">
        <p15:guide id="1" orient="horz" pos="4320">
          <p15:clr>
            <a:srgbClr val="FBAE40"/>
          </p15:clr>
        </p15:guide>
        <p15:guide id="2" pos="14076">
          <p15:clr>
            <a:srgbClr val="FBAE40"/>
          </p15:clr>
        </p15:guide>
        <p15:guide id="3" pos="1239">
          <p15:clr>
            <a:srgbClr val="FBAE40"/>
          </p15:clr>
        </p15:guide>
        <p15:guide id="4" orient="horz" pos="1190">
          <p15:clr>
            <a:srgbClr val="FBAE40"/>
          </p15:clr>
        </p15:guide>
        <p15:guide id="5" orient="horz" pos="6769">
          <p15:clr>
            <a:srgbClr val="FBAE40"/>
          </p15:clr>
        </p15:guide>
        <p15:guide id="6" pos="709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_Важная мысль/текст">
    <p:bg>
      <p:bgPr>
        <a:solidFill>
          <a:srgbClr val="CBF4E6"/>
        </a:solidFill>
        <a:effectLst/>
      </p:bgPr>
    </p:bg>
    <p:spTree>
      <p:nvGrpSpPr>
        <p:cNvPr id="1" name=""/>
        <p:cNvGrpSpPr/>
        <p:nvPr/>
      </p:nvGrpSpPr>
      <p:grpSpPr>
        <a:xfrm>
          <a:off x="0" y="0"/>
          <a:ext cx="0" cy="0"/>
          <a:chOff x="0" y="0"/>
          <a:chExt cx="0" cy="0"/>
        </a:xfrm>
      </p:grpSpPr>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988066" y="970620"/>
            <a:ext cx="8766000" cy="2962436"/>
          </a:xfrm>
          <a:prstGeom prst="rect">
            <a:avLst/>
          </a:prstGeom>
        </p:spPr>
        <p:txBody>
          <a:bodyPr anchor="t"/>
          <a:lstStyle>
            <a:lvl1pPr algn="l" defTabSz="412750" rtl="0" fontAlgn="base" hangingPunct="0">
              <a:spcBef>
                <a:spcPct val="0"/>
              </a:spcBef>
              <a:spcAft>
                <a:spcPct val="0"/>
              </a:spcAft>
              <a:defRPr lang="ru-RU" sz="45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Важная мысль или цитата,</a:t>
            </a:r>
            <a:br>
              <a:rPr lang="ru-RU" dirty="0"/>
            </a:br>
            <a:r>
              <a:rPr lang="ru-RU" dirty="0"/>
              <a:t>рекомендуется дополнить желтым прямоугольником</a:t>
            </a:r>
            <a:br>
              <a:rPr lang="ru-RU" dirty="0"/>
            </a:br>
            <a:endParaRPr lang="ru-RU" dirty="0"/>
          </a:p>
        </p:txBody>
      </p:sp>
      <p:sp>
        <p:nvSpPr>
          <p:cNvPr id="3" name="Объект 2">
            <a:extLst>
              <a:ext uri="{FF2B5EF4-FFF2-40B4-BE49-F238E27FC236}">
                <a16:creationId xmlns:a16="http://schemas.microsoft.com/office/drawing/2014/main" id="{F77B5F44-9C2D-B03B-C9C9-30DE013F364F}"/>
              </a:ext>
            </a:extLst>
          </p:cNvPr>
          <p:cNvSpPr>
            <a:spLocks noGrp="1"/>
          </p:cNvSpPr>
          <p:nvPr>
            <p:ph idx="1" hasCustomPrompt="1"/>
          </p:nvPr>
        </p:nvSpPr>
        <p:spPr>
          <a:xfrm>
            <a:off x="981479" y="4365104"/>
            <a:ext cx="4646209" cy="1296144"/>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Место для короткого текста. Рекомендации по размещению прямоугольника: начало размещения со смещением на две буквы вправо, и на полбуквы сверху. Снизу оставить хвостик на высоту полбуквы.</a:t>
            </a:r>
          </a:p>
        </p:txBody>
      </p:sp>
    </p:spTree>
    <p:extLst>
      <p:ext uri="{BB962C8B-B14F-4D97-AF65-F5344CB8AC3E}">
        <p14:creationId xmlns:p14="http://schemas.microsoft.com/office/powerpoint/2010/main" val="658476445"/>
      </p:ext>
    </p:extLst>
  </p:cSld>
  <p:clrMapOvr>
    <a:masterClrMapping/>
  </p:clrMapOvr>
  <p:extLst>
    <p:ext uri="{DCECCB84-F9BA-43D5-87BE-67443E8EF086}">
      <p15:sldGuideLst xmlns:p15="http://schemas.microsoft.com/office/powerpoint/2012/main">
        <p15:guide id="1" orient="horz" pos="4320">
          <p15:clr>
            <a:srgbClr val="FBAE40"/>
          </p15:clr>
        </p15:guide>
        <p15:guide id="2" pos="14076">
          <p15:clr>
            <a:srgbClr val="FBAE40"/>
          </p15:clr>
        </p15:guide>
        <p15:guide id="3" pos="1239">
          <p15:clr>
            <a:srgbClr val="FBAE40"/>
          </p15:clr>
        </p15:guide>
        <p15:guide id="4" orient="horz" pos="1190">
          <p15:clr>
            <a:srgbClr val="FBAE40"/>
          </p15:clr>
        </p15:guide>
        <p15:guide id="5" orient="horz" pos="6769">
          <p15:clr>
            <a:srgbClr val="FBAE40"/>
          </p15:clr>
        </p15:guide>
        <p15:guide id="6" pos="709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Только заголовок">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3B9746FF-75F5-6C37-97A2-749FB2701A80}"/>
              </a:ext>
            </a:extLst>
          </p:cNvPr>
          <p:cNvSpPr>
            <a:spLocks noGrp="1"/>
          </p:cNvSpPr>
          <p:nvPr>
            <p:ph type="title" hasCustomPrompt="1"/>
          </p:nvPr>
        </p:nvSpPr>
        <p:spPr>
          <a:xfrm>
            <a:off x="515144" y="483258"/>
            <a:ext cx="11161712" cy="60548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Boita Medium" pitchFamily="2" charset="-52"/>
                <a:ea typeface="Boita Medium" pitchFamily="2" charset="-52"/>
                <a:cs typeface="Boita Medium" pitchFamily="2" charset="-52"/>
                <a:sym typeface="Helvetica Neue Medium" panose="02000503000000020004" pitchFamily="2" charset="0"/>
              </a:defRPr>
            </a:lvl1pPr>
          </a:lstStyle>
          <a:p>
            <a:r>
              <a:rPr lang="ru-RU" dirty="0"/>
              <a:t>Заголовок</a:t>
            </a:r>
          </a:p>
        </p:txBody>
      </p:sp>
    </p:spTree>
    <p:extLst>
      <p:ext uri="{BB962C8B-B14F-4D97-AF65-F5344CB8AC3E}">
        <p14:creationId xmlns:p14="http://schemas.microsoft.com/office/powerpoint/2010/main" val="18137641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Титул презентации">
    <p:bg>
      <p:bgPr>
        <a:solidFill>
          <a:srgbClr val="CBF4E6"/>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3737831"/>
          </a:xfrm>
          <a:prstGeom prst="rect">
            <a:avLst/>
          </a:prstGeom>
        </p:spPr>
        <p:txBody>
          <a:bodyPr/>
          <a:lstStyle>
            <a:lvl1pPr algn="l" defTabSz="412750" rtl="0" fontAlgn="base" hangingPunct="0">
              <a:spcBef>
                <a:spcPct val="0"/>
              </a:spcBef>
              <a:spcAft>
                <a:spcPct val="0"/>
              </a:spcAft>
              <a:defRPr lang="ru-RU" sz="60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Титульный слайд с темой</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hasCustomPrompt="1"/>
          </p:nvPr>
        </p:nvSpPr>
        <p:spPr>
          <a:xfrm>
            <a:off x="6096000" y="5049180"/>
            <a:ext cx="5580856" cy="330575"/>
          </a:xfrm>
          <a:prstGeom prst="rect">
            <a:avLst/>
          </a:prstGeom>
        </p:spPr>
        <p:txBody>
          <a:bodyPr anchor="b"/>
          <a:lstStyle>
            <a:lvl1pPr marL="0" indent="0" algn="r" defTabSz="412750" rtl="0" fontAlgn="base" hangingPunct="0">
              <a:spcBef>
                <a:spcPts val="300"/>
              </a:spcBef>
              <a:spcAft>
                <a:spcPct val="0"/>
              </a:spcAft>
              <a:buSzPct val="125000"/>
              <a:buFontTx/>
              <a:buNone/>
              <a:defRPr lang="ru-RU" sz="1600" b="1"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Имя и Фамилия спикера</a:t>
            </a:r>
          </a:p>
        </p:txBody>
      </p:sp>
      <p:sp>
        <p:nvSpPr>
          <p:cNvPr id="9" name="Объект 2">
            <a:extLst>
              <a:ext uri="{FF2B5EF4-FFF2-40B4-BE49-F238E27FC236}">
                <a16:creationId xmlns:a16="http://schemas.microsoft.com/office/drawing/2014/main" id="{44AC2F41-74EA-0E78-05A0-29C2516C4184}"/>
              </a:ext>
            </a:extLst>
          </p:cNvPr>
          <p:cNvSpPr>
            <a:spLocks noGrp="1"/>
          </p:cNvSpPr>
          <p:nvPr>
            <p:ph idx="11" hasCustomPrompt="1"/>
          </p:nvPr>
        </p:nvSpPr>
        <p:spPr>
          <a:xfrm>
            <a:off x="6096000" y="5402681"/>
            <a:ext cx="5580856" cy="330575"/>
          </a:xfrm>
          <a:prstGeom prst="rect">
            <a:avLst/>
          </a:prstGeom>
        </p:spPr>
        <p:txBody>
          <a:bodyPr/>
          <a:lstStyle>
            <a:lvl1pPr marL="0" indent="0" algn="r" defTabSz="412750" rtl="0" fontAlgn="base" hangingPunct="0">
              <a:spcBef>
                <a:spcPts val="300"/>
              </a:spcBef>
              <a:spcAft>
                <a:spcPct val="0"/>
              </a:spcAft>
              <a:buSzPct val="125000"/>
              <a:buFontTx/>
              <a:buNone/>
              <a:defRPr lang="ru-RU" sz="16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Должность спикера</a:t>
            </a:r>
          </a:p>
        </p:txBody>
      </p:sp>
    </p:spTree>
    <p:extLst>
      <p:ext uri="{BB962C8B-B14F-4D97-AF65-F5344CB8AC3E}">
        <p14:creationId xmlns:p14="http://schemas.microsoft.com/office/powerpoint/2010/main" val="70468043"/>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Титул раздела">
    <p:bg>
      <p:bgPr>
        <a:solidFill>
          <a:srgbClr val="CBF4E6"/>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1304764"/>
            <a:ext cx="11161712" cy="3737831"/>
          </a:xfrm>
          <a:prstGeom prst="rect">
            <a:avLst/>
          </a:prstGeom>
        </p:spPr>
        <p:txBody>
          <a:bodyPr/>
          <a:lstStyle>
            <a:lvl1pPr algn="l" defTabSz="412750" rtl="0" fontAlgn="base" hangingPunct="0">
              <a:spcBef>
                <a:spcPct val="0"/>
              </a:spcBef>
              <a:spcAft>
                <a:spcPct val="0"/>
              </a:spcAft>
              <a:defRPr lang="ru-RU" sz="4500" kern="1200" dirty="0">
                <a:solidFill>
                  <a:srgbClr val="000000"/>
                </a:solidFill>
                <a:latin typeface="+mj-lt"/>
                <a:ea typeface="Boita"/>
                <a:cs typeface="Boita"/>
                <a:sym typeface="Helvetica Neue Medium" panose="02000503000000020004" pitchFamily="2" charset="0"/>
              </a:defRPr>
            </a:lvl1pPr>
          </a:lstStyle>
          <a:p>
            <a:r>
              <a:rPr lang="ru-RU" dirty="0"/>
              <a:t>Титульный слайд для раздела</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p:nvPr>
        </p:nvSpPr>
        <p:spPr>
          <a:xfrm>
            <a:off x="515144" y="483258"/>
            <a:ext cx="11161712" cy="330575"/>
          </a:xfrm>
          <a:prstGeom prst="rect">
            <a:avLst/>
          </a:prstGeom>
        </p:spPr>
        <p:txBody>
          <a:bodyPr anchor="b"/>
          <a:lstStyle>
            <a:lvl1pPr marL="0" indent="0" algn="r" defTabSz="412750" rtl="0" fontAlgn="base" hangingPunct="0">
              <a:spcBef>
                <a:spcPts val="300"/>
              </a:spcBef>
              <a:spcAft>
                <a:spcPct val="0"/>
              </a:spcAft>
              <a:buSzPct val="125000"/>
              <a:buFontTx/>
              <a:buNone/>
              <a:defRPr lang="ru-RU" sz="1600" b="1"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endParaRPr lang="ru-RU" dirty="0"/>
          </a:p>
          <a:p>
            <a:pPr lvl="0"/>
            <a:r>
              <a:rPr lang="ru-RU" dirty="0"/>
              <a:t>Нумерация раздела или короткий текст</a:t>
            </a:r>
          </a:p>
        </p:txBody>
      </p:sp>
    </p:spTree>
    <p:extLst>
      <p:ext uri="{BB962C8B-B14F-4D97-AF65-F5344CB8AC3E}">
        <p14:creationId xmlns:p14="http://schemas.microsoft.com/office/powerpoint/2010/main" val="2646634019"/>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Карточка спикера">
    <p:spTree>
      <p:nvGrpSpPr>
        <p:cNvPr id="1" name=""/>
        <p:cNvGrpSpPr/>
        <p:nvPr/>
      </p:nvGrpSpPr>
      <p:grpSpPr>
        <a:xfrm>
          <a:off x="0" y="0"/>
          <a:ext cx="0" cy="0"/>
          <a:chOff x="0" y="0"/>
          <a:chExt cx="0" cy="0"/>
        </a:xfrm>
      </p:grpSpPr>
      <p:sp>
        <p:nvSpPr>
          <p:cNvPr id="10" name="Заголовок 1">
            <a:extLst>
              <a:ext uri="{FF2B5EF4-FFF2-40B4-BE49-F238E27FC236}">
                <a16:creationId xmlns:a16="http://schemas.microsoft.com/office/drawing/2014/main" id="{08079E1B-14FA-517F-9CF5-79292341677E}"/>
              </a:ext>
            </a:extLst>
          </p:cNvPr>
          <p:cNvSpPr>
            <a:spLocks noGrp="1"/>
          </p:cNvSpPr>
          <p:nvPr>
            <p:ph type="title" hasCustomPrompt="1"/>
          </p:nvPr>
        </p:nvSpPr>
        <p:spPr>
          <a:xfrm>
            <a:off x="515144" y="483258"/>
            <a:ext cx="5044397"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 спикере заголовок</a:t>
            </a:r>
          </a:p>
        </p:txBody>
      </p:sp>
      <p:sp>
        <p:nvSpPr>
          <p:cNvPr id="12" name="Рисунок 11">
            <a:extLst>
              <a:ext uri="{FF2B5EF4-FFF2-40B4-BE49-F238E27FC236}">
                <a16:creationId xmlns:a16="http://schemas.microsoft.com/office/drawing/2014/main" id="{4C3B0961-96B8-C37D-CB3E-E3ECF91E2DF9}"/>
              </a:ext>
            </a:extLst>
          </p:cNvPr>
          <p:cNvSpPr>
            <a:spLocks noGrp="1"/>
          </p:cNvSpPr>
          <p:nvPr>
            <p:ph type="pic" sz="quarter" idx="10"/>
          </p:nvPr>
        </p:nvSpPr>
        <p:spPr>
          <a:xfrm>
            <a:off x="6096000" y="1268413"/>
            <a:ext cx="1620000" cy="1800225"/>
          </a:xfrm>
          <a:prstGeom prst="rect">
            <a:avLst/>
          </a:prstGeom>
        </p:spPr>
        <p:txBody>
          <a:bodyPr anchor="ctr"/>
          <a:lstStyle>
            <a:lvl1pPr marL="0" indent="0" algn="ctr">
              <a:buFontTx/>
              <a:buNone/>
              <a:defRPr sz="1600">
                <a:latin typeface="Akkurat LL Cyr" panose="020B0504010101010104" pitchFamily="34" charset="0"/>
                <a:cs typeface="Akkurat LL Cyr" panose="020B0504010101010104" pitchFamily="34" charset="0"/>
              </a:defRPr>
            </a:lvl1pPr>
          </a:lstStyle>
          <a:p>
            <a:endParaRPr lang="ru-RU" dirty="0"/>
          </a:p>
        </p:txBody>
      </p:sp>
      <p:sp>
        <p:nvSpPr>
          <p:cNvPr id="14" name="Текст 13">
            <a:extLst>
              <a:ext uri="{FF2B5EF4-FFF2-40B4-BE49-F238E27FC236}">
                <a16:creationId xmlns:a16="http://schemas.microsoft.com/office/drawing/2014/main" id="{D7C6029E-F1C0-3C70-7300-FB953063349B}"/>
              </a:ext>
            </a:extLst>
          </p:cNvPr>
          <p:cNvSpPr>
            <a:spLocks noGrp="1"/>
          </p:cNvSpPr>
          <p:nvPr>
            <p:ph type="body" sz="quarter" idx="11" hasCustomPrompt="1"/>
          </p:nvPr>
        </p:nvSpPr>
        <p:spPr>
          <a:xfrm>
            <a:off x="6110720" y="3301938"/>
            <a:ext cx="5566136" cy="1753394"/>
          </a:xfrm>
          <a:prstGeom prst="rect">
            <a:avLst/>
          </a:prstGeom>
        </p:spPr>
        <p:txBody>
          <a:bodyPr anchor="b"/>
          <a:lstStyle>
            <a:lvl1pPr marL="0" indent="0">
              <a:lnSpc>
                <a:spcPct val="80000"/>
              </a:lnSpc>
              <a:spcBef>
                <a:spcPts val="0"/>
              </a:spcBef>
              <a:buFontTx/>
              <a:buNone/>
              <a:defRPr sz="6000">
                <a:latin typeface="+mj-lt"/>
              </a:defRPr>
            </a:lvl1pPr>
          </a:lstStyle>
          <a:p>
            <a:pPr lvl="0"/>
            <a:r>
              <a:rPr lang="ru-RU" dirty="0"/>
              <a:t>Имя/фамилия спикера</a:t>
            </a:r>
          </a:p>
        </p:txBody>
      </p:sp>
      <p:sp>
        <p:nvSpPr>
          <p:cNvPr id="16" name="Текст 15">
            <a:extLst>
              <a:ext uri="{FF2B5EF4-FFF2-40B4-BE49-F238E27FC236}">
                <a16:creationId xmlns:a16="http://schemas.microsoft.com/office/drawing/2014/main" id="{1ED09A0A-2993-DD13-7D7E-3B5F21D4D966}"/>
              </a:ext>
            </a:extLst>
          </p:cNvPr>
          <p:cNvSpPr>
            <a:spLocks noGrp="1"/>
          </p:cNvSpPr>
          <p:nvPr>
            <p:ph type="body" sz="quarter" idx="12" hasCustomPrompt="1"/>
          </p:nvPr>
        </p:nvSpPr>
        <p:spPr>
          <a:xfrm>
            <a:off x="6091052" y="5243071"/>
            <a:ext cx="5240485" cy="457200"/>
          </a:xfrm>
          <a:prstGeom prst="rect">
            <a:avLst/>
          </a:prstGeom>
        </p:spPr>
        <p:txBody>
          <a:bodyPr anchor="b"/>
          <a:lstStyle>
            <a:lvl1pPr marL="0" indent="0">
              <a:spcBef>
                <a:spcPts val="0"/>
              </a:spcBef>
              <a:buFontTx/>
              <a:buNone/>
              <a:defRPr sz="1700">
                <a:latin typeface="+mj-lt"/>
              </a:defRPr>
            </a:lvl1pPr>
          </a:lstStyle>
          <a:p>
            <a:pPr lvl="0"/>
            <a:r>
              <a:rPr lang="ru-RU" dirty="0"/>
              <a:t>Должность спикеры</a:t>
            </a:r>
          </a:p>
        </p:txBody>
      </p:sp>
      <p:sp>
        <p:nvSpPr>
          <p:cNvPr id="18" name="Текст 17">
            <a:extLst>
              <a:ext uri="{FF2B5EF4-FFF2-40B4-BE49-F238E27FC236}">
                <a16:creationId xmlns:a16="http://schemas.microsoft.com/office/drawing/2014/main" id="{B305E8D4-DD55-890E-1743-979B88D2589E}"/>
              </a:ext>
            </a:extLst>
          </p:cNvPr>
          <p:cNvSpPr>
            <a:spLocks noGrp="1"/>
          </p:cNvSpPr>
          <p:nvPr>
            <p:ph type="body" sz="quarter" idx="13" hasCustomPrompt="1"/>
          </p:nvPr>
        </p:nvSpPr>
        <p:spPr>
          <a:xfrm>
            <a:off x="1775520" y="1275760"/>
            <a:ext cx="3784021" cy="4424511"/>
          </a:xfrm>
          <a:prstGeom prst="rect">
            <a:avLst/>
          </a:prstGeom>
        </p:spPr>
        <p:txBody>
          <a:bodyPr anchor="b"/>
          <a:lstStyle>
            <a:lvl1pPr marL="0" indent="0">
              <a:spcBef>
                <a:spcPts val="0"/>
              </a:spcBef>
              <a:buFontTx/>
              <a:buNone/>
              <a:defRPr sz="1200">
                <a:solidFill>
                  <a:schemeClr val="bg1">
                    <a:lumMod val="50000"/>
                  </a:schemeClr>
                </a:solidFill>
                <a:latin typeface="+mn-lt"/>
                <a:cs typeface="Akkurat LL Cyr" panose="020B0504010101010104" pitchFamily="34" charset="0"/>
              </a:defRPr>
            </a:lvl1pPr>
            <a:lvl2pPr marL="3175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2pPr>
            <a:lvl3pPr marL="6350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3pPr>
            <a:lvl4pPr marL="9525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4pPr>
            <a:lvl5pPr marL="1270000" indent="0">
              <a:spcBef>
                <a:spcPts val="0"/>
              </a:spcBef>
              <a:buFontTx/>
              <a:buNone/>
              <a:defRPr sz="1200">
                <a:solidFill>
                  <a:schemeClr val="bg1">
                    <a:lumMod val="50000"/>
                  </a:schemeClr>
                </a:solidFill>
                <a:latin typeface="Akkurat LL Cyr" panose="020B0504010101010104" pitchFamily="34" charset="0"/>
                <a:cs typeface="Akkurat LL Cyr" panose="020B0504010101010104" pitchFamily="34" charset="0"/>
              </a:defRPr>
            </a:lvl5pPr>
          </a:lstStyle>
          <a:p>
            <a:pPr lvl="0"/>
            <a:r>
              <a:rPr lang="ru-RU" dirty="0"/>
              <a:t>Образец текста / Сведения о спикере</a:t>
            </a:r>
          </a:p>
        </p:txBody>
      </p:sp>
    </p:spTree>
    <p:extLst>
      <p:ext uri="{BB962C8B-B14F-4D97-AF65-F5344CB8AC3E}">
        <p14:creationId xmlns:p14="http://schemas.microsoft.com/office/powerpoint/2010/main" val="37435875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p:nvPr>
        </p:nvSpPr>
        <p:spPr>
          <a:xfrm>
            <a:off x="514800" y="1413000"/>
            <a:ext cx="1116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5" name="Текст 4">
            <a:extLst>
              <a:ext uri="{FF2B5EF4-FFF2-40B4-BE49-F238E27FC236}">
                <a16:creationId xmlns:a16="http://schemas.microsoft.com/office/drawing/2014/main" id="{0BA914E9-7CA0-AE2C-E007-6F180140C8D0}"/>
              </a:ext>
            </a:extLst>
          </p:cNvPr>
          <p:cNvSpPr>
            <a:spLocks noGrp="1"/>
          </p:cNvSpPr>
          <p:nvPr>
            <p:ph type="body" sz="quarter" idx="10" hasCustomPrompt="1"/>
          </p:nvPr>
        </p:nvSpPr>
        <p:spPr>
          <a:xfrm>
            <a:off x="6096000" y="6003244"/>
            <a:ext cx="47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091568980"/>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orient="horz" pos="8085">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3" name="Объект 2">
            <a:extLst>
              <a:ext uri="{FF2B5EF4-FFF2-40B4-BE49-F238E27FC236}">
                <a16:creationId xmlns:a16="http://schemas.microsoft.com/office/drawing/2014/main" id="{F10E0BDB-AE50-8A66-4B2F-6A2F3BDDDFC9}"/>
              </a:ext>
            </a:extLst>
          </p:cNvPr>
          <p:cNvSpPr>
            <a:spLocks noGrp="1"/>
          </p:cNvSpPr>
          <p:nvPr>
            <p:ph idx="1"/>
          </p:nvPr>
        </p:nvSpPr>
        <p:spPr>
          <a:xfrm>
            <a:off x="4295775" y="1413000"/>
            <a:ext cx="7379025" cy="45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FontTx/>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5" name="Текст 4">
            <a:extLst>
              <a:ext uri="{FF2B5EF4-FFF2-40B4-BE49-F238E27FC236}">
                <a16:creationId xmlns:a16="http://schemas.microsoft.com/office/drawing/2014/main" id="{C35973A6-C73E-C8FD-5B54-5BD6FE67F775}"/>
              </a:ext>
            </a:extLst>
          </p:cNvPr>
          <p:cNvSpPr>
            <a:spLocks noGrp="1"/>
          </p:cNvSpPr>
          <p:nvPr>
            <p:ph type="body" sz="quarter" idx="11" hasCustomPrompt="1"/>
          </p:nvPr>
        </p:nvSpPr>
        <p:spPr>
          <a:xfrm>
            <a:off x="479376" y="4869160"/>
            <a:ext cx="3600636" cy="1134076"/>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lvl="0"/>
            <a:r>
              <a:rPr lang="ru-RU" dirty="0"/>
              <a:t>Текст колонтитула или сноски</a:t>
            </a:r>
          </a:p>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987042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Длинный 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132556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a:t>
            </a:r>
            <a:br>
              <a:rPr lang="ru-RU" dirty="0"/>
            </a:br>
            <a:r>
              <a:rPr lang="ru-RU" dirty="0"/>
              <a:t>на две строки</a:t>
            </a:r>
          </a:p>
        </p:txBody>
      </p:sp>
      <p:sp>
        <p:nvSpPr>
          <p:cNvPr id="5" name="Объект 2">
            <a:extLst>
              <a:ext uri="{FF2B5EF4-FFF2-40B4-BE49-F238E27FC236}">
                <a16:creationId xmlns:a16="http://schemas.microsoft.com/office/drawing/2014/main" id="{BADA3FE9-1952-57FA-2205-BC1FC5E2F727}"/>
              </a:ext>
            </a:extLst>
          </p:cNvPr>
          <p:cNvSpPr>
            <a:spLocks noGrp="1"/>
          </p:cNvSpPr>
          <p:nvPr>
            <p:ph idx="10"/>
          </p:nvPr>
        </p:nvSpPr>
        <p:spPr>
          <a:xfrm>
            <a:off x="515144" y="1935000"/>
            <a:ext cx="11161712" cy="387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Текст 4">
            <a:extLst>
              <a:ext uri="{FF2B5EF4-FFF2-40B4-BE49-F238E27FC236}">
                <a16:creationId xmlns:a16="http://schemas.microsoft.com/office/drawing/2014/main" id="{DE043B50-A00D-D313-A18F-B64EE7FE7BD2}"/>
              </a:ext>
            </a:extLst>
          </p:cNvPr>
          <p:cNvSpPr>
            <a:spLocks noGrp="1"/>
          </p:cNvSpPr>
          <p:nvPr>
            <p:ph type="body" sz="quarter" idx="11" hasCustomPrompt="1"/>
          </p:nvPr>
        </p:nvSpPr>
        <p:spPr>
          <a:xfrm>
            <a:off x="6096000" y="6003244"/>
            <a:ext cx="47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24415118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Длинный заголовок/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958976-CBFF-3EC9-F2B5-9BEA6911530B}"/>
              </a:ext>
            </a:extLst>
          </p:cNvPr>
          <p:cNvSpPr>
            <a:spLocks noGrp="1"/>
          </p:cNvSpPr>
          <p:nvPr>
            <p:ph type="title" hasCustomPrompt="1"/>
          </p:nvPr>
        </p:nvSpPr>
        <p:spPr>
          <a:xfrm>
            <a:off x="515144" y="483258"/>
            <a:ext cx="11161712" cy="132556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a:t>
            </a:r>
            <a:br>
              <a:rPr lang="ru-RU" dirty="0"/>
            </a:br>
            <a:r>
              <a:rPr lang="ru-RU" dirty="0"/>
              <a:t>на две строки</a:t>
            </a:r>
          </a:p>
        </p:txBody>
      </p:sp>
      <p:sp>
        <p:nvSpPr>
          <p:cNvPr id="5" name="Объект 2">
            <a:extLst>
              <a:ext uri="{FF2B5EF4-FFF2-40B4-BE49-F238E27FC236}">
                <a16:creationId xmlns:a16="http://schemas.microsoft.com/office/drawing/2014/main" id="{BADA3FE9-1952-57FA-2205-BC1FC5E2F727}"/>
              </a:ext>
            </a:extLst>
          </p:cNvPr>
          <p:cNvSpPr>
            <a:spLocks noGrp="1"/>
          </p:cNvSpPr>
          <p:nvPr>
            <p:ph idx="10"/>
          </p:nvPr>
        </p:nvSpPr>
        <p:spPr>
          <a:xfrm>
            <a:off x="4295775" y="1935000"/>
            <a:ext cx="7381081" cy="405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6" name="Текст 4">
            <a:extLst>
              <a:ext uri="{FF2B5EF4-FFF2-40B4-BE49-F238E27FC236}">
                <a16:creationId xmlns:a16="http://schemas.microsoft.com/office/drawing/2014/main" id="{BEBFBC8F-6AD1-14AB-A3B8-5CF1A161E156}"/>
              </a:ext>
            </a:extLst>
          </p:cNvPr>
          <p:cNvSpPr>
            <a:spLocks noGrp="1"/>
          </p:cNvSpPr>
          <p:nvPr>
            <p:ph type="body" sz="quarter" idx="11" hasCustomPrompt="1"/>
          </p:nvPr>
        </p:nvSpPr>
        <p:spPr>
          <a:xfrm>
            <a:off x="479376" y="4869160"/>
            <a:ext cx="3600636" cy="1134076"/>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lvl="0"/>
            <a:r>
              <a:rPr lang="ru-RU" dirty="0"/>
              <a:t>Текст колонтитула или сноски</a:t>
            </a:r>
          </a:p>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1606550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_Заголовок/текст в 2 колонки">
    <p:spTree>
      <p:nvGrpSpPr>
        <p:cNvPr id="1" name=""/>
        <p:cNvGrpSpPr/>
        <p:nvPr/>
      </p:nvGrpSpPr>
      <p:grpSpPr>
        <a:xfrm>
          <a:off x="0" y="0"/>
          <a:ext cx="0" cy="0"/>
          <a:chOff x="0" y="0"/>
          <a:chExt cx="0" cy="0"/>
        </a:xfrm>
      </p:grpSpPr>
      <p:sp>
        <p:nvSpPr>
          <p:cNvPr id="7" name="Заголовок 1">
            <a:extLst>
              <a:ext uri="{FF2B5EF4-FFF2-40B4-BE49-F238E27FC236}">
                <a16:creationId xmlns:a16="http://schemas.microsoft.com/office/drawing/2014/main" id="{38865EC1-6641-6853-3DCA-C9C582DE0035}"/>
              </a:ext>
            </a:extLst>
          </p:cNvPr>
          <p:cNvSpPr>
            <a:spLocks noGrp="1"/>
          </p:cNvSpPr>
          <p:nvPr>
            <p:ph type="title" hasCustomPrompt="1"/>
          </p:nvPr>
        </p:nvSpPr>
        <p:spPr>
          <a:xfrm>
            <a:off x="515145"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8" name="Объект 2">
            <a:extLst>
              <a:ext uri="{FF2B5EF4-FFF2-40B4-BE49-F238E27FC236}">
                <a16:creationId xmlns:a16="http://schemas.microsoft.com/office/drawing/2014/main" id="{D28F22B9-AF17-4BED-F852-3A685279DC2B}"/>
              </a:ext>
            </a:extLst>
          </p:cNvPr>
          <p:cNvSpPr>
            <a:spLocks noGrp="1"/>
          </p:cNvSpPr>
          <p:nvPr>
            <p:ph idx="10"/>
          </p:nvPr>
        </p:nvSpPr>
        <p:spPr>
          <a:xfrm>
            <a:off x="515144" y="1413000"/>
            <a:ext cx="5472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10" name="Объект 2">
            <a:extLst>
              <a:ext uri="{FF2B5EF4-FFF2-40B4-BE49-F238E27FC236}">
                <a16:creationId xmlns:a16="http://schemas.microsoft.com/office/drawing/2014/main" id="{4E047B23-4DCA-F65A-333B-7F8FD21B179E}"/>
              </a:ext>
            </a:extLst>
          </p:cNvPr>
          <p:cNvSpPr>
            <a:spLocks noGrp="1"/>
          </p:cNvSpPr>
          <p:nvPr>
            <p:ph idx="11"/>
          </p:nvPr>
        </p:nvSpPr>
        <p:spPr>
          <a:xfrm>
            <a:off x="6204857" y="1413000"/>
            <a:ext cx="5472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3" name="Текст 4">
            <a:extLst>
              <a:ext uri="{FF2B5EF4-FFF2-40B4-BE49-F238E27FC236}">
                <a16:creationId xmlns:a16="http://schemas.microsoft.com/office/drawing/2014/main" id="{FB0744FE-507F-23E2-34D3-852949F42353}"/>
              </a:ext>
            </a:extLst>
          </p:cNvPr>
          <p:cNvSpPr>
            <a:spLocks noGrp="1"/>
          </p:cNvSpPr>
          <p:nvPr>
            <p:ph type="body" sz="quarter" idx="12" hasCustomPrompt="1"/>
          </p:nvPr>
        </p:nvSpPr>
        <p:spPr>
          <a:xfrm>
            <a:off x="6204856" y="6003244"/>
            <a:ext cx="4679676"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5673325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Длинный заголовок/текст в 2 колонки">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132556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a:t>
            </a:r>
            <a:br>
              <a:rPr lang="ru-RU" dirty="0"/>
            </a:br>
            <a:r>
              <a:rPr lang="ru-RU" dirty="0"/>
              <a:t>на две строки</a:t>
            </a:r>
          </a:p>
        </p:txBody>
      </p:sp>
      <p:sp>
        <p:nvSpPr>
          <p:cNvPr id="2" name="Объект 2">
            <a:extLst>
              <a:ext uri="{FF2B5EF4-FFF2-40B4-BE49-F238E27FC236}">
                <a16:creationId xmlns:a16="http://schemas.microsoft.com/office/drawing/2014/main" id="{61F5A75E-0DC5-4DC4-6A68-EC782EC75262}"/>
              </a:ext>
            </a:extLst>
          </p:cNvPr>
          <p:cNvSpPr>
            <a:spLocks noGrp="1"/>
          </p:cNvSpPr>
          <p:nvPr>
            <p:ph idx="10"/>
          </p:nvPr>
        </p:nvSpPr>
        <p:spPr>
          <a:xfrm>
            <a:off x="515144" y="1935304"/>
            <a:ext cx="5472000" cy="387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5" name="Объект 2">
            <a:extLst>
              <a:ext uri="{FF2B5EF4-FFF2-40B4-BE49-F238E27FC236}">
                <a16:creationId xmlns:a16="http://schemas.microsoft.com/office/drawing/2014/main" id="{A3764DC5-94CC-16D6-98B0-D3C5808A8CC6}"/>
              </a:ext>
            </a:extLst>
          </p:cNvPr>
          <p:cNvSpPr>
            <a:spLocks noGrp="1"/>
          </p:cNvSpPr>
          <p:nvPr>
            <p:ph idx="11"/>
          </p:nvPr>
        </p:nvSpPr>
        <p:spPr>
          <a:xfrm>
            <a:off x="6204857" y="1935304"/>
            <a:ext cx="5472000" cy="387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Текст 4">
            <a:extLst>
              <a:ext uri="{FF2B5EF4-FFF2-40B4-BE49-F238E27FC236}">
                <a16:creationId xmlns:a16="http://schemas.microsoft.com/office/drawing/2014/main" id="{A0E04842-C226-866C-B1C2-1CEF92E9DB14}"/>
              </a:ext>
            </a:extLst>
          </p:cNvPr>
          <p:cNvSpPr>
            <a:spLocks noGrp="1"/>
          </p:cNvSpPr>
          <p:nvPr>
            <p:ph type="body" sz="quarter" idx="12" hasCustomPrompt="1"/>
          </p:nvPr>
        </p:nvSpPr>
        <p:spPr>
          <a:xfrm>
            <a:off x="6204856" y="6003244"/>
            <a:ext cx="4679676"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9867948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Заголовок/текст в 3 колонки">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96552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5" name="Объект 2">
            <a:extLst>
              <a:ext uri="{FF2B5EF4-FFF2-40B4-BE49-F238E27FC236}">
                <a16:creationId xmlns:a16="http://schemas.microsoft.com/office/drawing/2014/main" id="{ECD0B67F-691F-3710-2942-44D898BD8B89}"/>
              </a:ext>
            </a:extLst>
          </p:cNvPr>
          <p:cNvSpPr>
            <a:spLocks noGrp="1"/>
          </p:cNvSpPr>
          <p:nvPr>
            <p:ph idx="10"/>
          </p:nvPr>
        </p:nvSpPr>
        <p:spPr>
          <a:xfrm>
            <a:off x="515144" y="1413000"/>
            <a:ext cx="360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3" name="Объект 2">
            <a:extLst>
              <a:ext uri="{FF2B5EF4-FFF2-40B4-BE49-F238E27FC236}">
                <a16:creationId xmlns:a16="http://schemas.microsoft.com/office/drawing/2014/main" id="{CE685826-6711-5D77-C18F-C1F3F0BC01DD}"/>
              </a:ext>
            </a:extLst>
          </p:cNvPr>
          <p:cNvSpPr>
            <a:spLocks noGrp="1"/>
          </p:cNvSpPr>
          <p:nvPr>
            <p:ph idx="14"/>
          </p:nvPr>
        </p:nvSpPr>
        <p:spPr>
          <a:xfrm>
            <a:off x="4296000" y="1413000"/>
            <a:ext cx="360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Объект 2">
            <a:extLst>
              <a:ext uri="{FF2B5EF4-FFF2-40B4-BE49-F238E27FC236}">
                <a16:creationId xmlns:a16="http://schemas.microsoft.com/office/drawing/2014/main" id="{35F0993D-E5CB-7C25-38C8-2C1FFF1CCDF1}"/>
              </a:ext>
            </a:extLst>
          </p:cNvPr>
          <p:cNvSpPr>
            <a:spLocks noGrp="1"/>
          </p:cNvSpPr>
          <p:nvPr>
            <p:ph idx="15"/>
          </p:nvPr>
        </p:nvSpPr>
        <p:spPr>
          <a:xfrm>
            <a:off x="8076856" y="1413000"/>
            <a:ext cx="3600000" cy="441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9" name="Текст 4">
            <a:extLst>
              <a:ext uri="{FF2B5EF4-FFF2-40B4-BE49-F238E27FC236}">
                <a16:creationId xmlns:a16="http://schemas.microsoft.com/office/drawing/2014/main" id="{759C0CF5-5AFE-355B-4C72-7407A484D6ED}"/>
              </a:ext>
            </a:extLst>
          </p:cNvPr>
          <p:cNvSpPr>
            <a:spLocks noGrp="1"/>
          </p:cNvSpPr>
          <p:nvPr>
            <p:ph type="body" sz="quarter" idx="16" hasCustomPrompt="1"/>
          </p:nvPr>
        </p:nvSpPr>
        <p:spPr>
          <a:xfrm>
            <a:off x="4296000" y="6003244"/>
            <a:ext cx="65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285446660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8_Заголовок/лид/текст в 3 колонки">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792088"/>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14" name="Объект 2">
            <a:extLst>
              <a:ext uri="{FF2B5EF4-FFF2-40B4-BE49-F238E27FC236}">
                <a16:creationId xmlns:a16="http://schemas.microsoft.com/office/drawing/2014/main" id="{9CE1554F-A37E-382F-46F2-097B21440A30}"/>
              </a:ext>
            </a:extLst>
          </p:cNvPr>
          <p:cNvSpPr>
            <a:spLocks noGrp="1"/>
          </p:cNvSpPr>
          <p:nvPr>
            <p:ph idx="14"/>
          </p:nvPr>
        </p:nvSpPr>
        <p:spPr>
          <a:xfrm>
            <a:off x="515144" y="1275346"/>
            <a:ext cx="11161712" cy="900100"/>
          </a:xfrm>
          <a:prstGeom prst="rect">
            <a:avLst/>
          </a:prstGeom>
        </p:spPr>
        <p:txBody>
          <a:bodyPr/>
          <a:lstStyle>
            <a:lvl1pPr marL="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31750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2pPr>
            <a:lvl3pPr marL="63500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3pPr>
            <a:lvl4pPr>
              <a:spcBef>
                <a:spcPts val="300"/>
              </a:spcBef>
              <a:defRPr sz="1600">
                <a:solidFill>
                  <a:schemeClr val="tx1"/>
                </a:solidFill>
              </a:defRPr>
            </a:lvl4pPr>
            <a:lvl5pPr>
              <a:spcBef>
                <a:spcPts val="300"/>
              </a:spcBef>
              <a:defRPr sz="1600">
                <a:solidFill>
                  <a:schemeClr val="tx1"/>
                </a:solidFill>
              </a:defRPr>
            </a:lvl5pPr>
          </a:lstStyle>
          <a:p>
            <a:pPr lvl="0"/>
            <a:r>
              <a:rPr lang="ru-RU" dirty="0"/>
              <a:t>Образец текста</a:t>
            </a:r>
          </a:p>
          <a:p>
            <a:pPr lvl="1"/>
            <a:r>
              <a:rPr lang="ru-RU" dirty="0"/>
              <a:t>Второй уровень</a:t>
            </a:r>
          </a:p>
          <a:p>
            <a:pPr lvl="2"/>
            <a:r>
              <a:rPr lang="ru-RU" dirty="0"/>
              <a:t>Третий уровень</a:t>
            </a:r>
          </a:p>
        </p:txBody>
      </p:sp>
      <p:sp>
        <p:nvSpPr>
          <p:cNvPr id="15" name="Объект 2">
            <a:extLst>
              <a:ext uri="{FF2B5EF4-FFF2-40B4-BE49-F238E27FC236}">
                <a16:creationId xmlns:a16="http://schemas.microsoft.com/office/drawing/2014/main" id="{9BC25505-188D-B1F6-1A22-3F19CCFF07FA}"/>
              </a:ext>
            </a:extLst>
          </p:cNvPr>
          <p:cNvSpPr>
            <a:spLocks noGrp="1"/>
          </p:cNvSpPr>
          <p:nvPr>
            <p:ph idx="10"/>
          </p:nvPr>
        </p:nvSpPr>
        <p:spPr>
          <a:xfrm>
            <a:off x="515144" y="2200378"/>
            <a:ext cx="3600000" cy="3384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16" name="Объект 2">
            <a:extLst>
              <a:ext uri="{FF2B5EF4-FFF2-40B4-BE49-F238E27FC236}">
                <a16:creationId xmlns:a16="http://schemas.microsoft.com/office/drawing/2014/main" id="{1ACB0E88-4F25-6337-BC22-8B9D5B77E57B}"/>
              </a:ext>
            </a:extLst>
          </p:cNvPr>
          <p:cNvSpPr>
            <a:spLocks noGrp="1"/>
          </p:cNvSpPr>
          <p:nvPr>
            <p:ph idx="15"/>
          </p:nvPr>
        </p:nvSpPr>
        <p:spPr>
          <a:xfrm>
            <a:off x="4296000" y="2200378"/>
            <a:ext cx="3600000" cy="3384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17" name="Объект 2">
            <a:extLst>
              <a:ext uri="{FF2B5EF4-FFF2-40B4-BE49-F238E27FC236}">
                <a16:creationId xmlns:a16="http://schemas.microsoft.com/office/drawing/2014/main" id="{0A8B42FE-CCD6-F814-B975-0493131E5F74}"/>
              </a:ext>
            </a:extLst>
          </p:cNvPr>
          <p:cNvSpPr>
            <a:spLocks noGrp="1"/>
          </p:cNvSpPr>
          <p:nvPr>
            <p:ph idx="16"/>
          </p:nvPr>
        </p:nvSpPr>
        <p:spPr>
          <a:xfrm>
            <a:off x="8074693" y="2200378"/>
            <a:ext cx="3600000" cy="3384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4" name="Текст 4">
            <a:extLst>
              <a:ext uri="{FF2B5EF4-FFF2-40B4-BE49-F238E27FC236}">
                <a16:creationId xmlns:a16="http://schemas.microsoft.com/office/drawing/2014/main" id="{F11CBD36-5F6E-38B1-676D-9E1C6E94592D}"/>
              </a:ext>
            </a:extLst>
          </p:cNvPr>
          <p:cNvSpPr>
            <a:spLocks noGrp="1"/>
          </p:cNvSpPr>
          <p:nvPr>
            <p:ph type="body" sz="quarter" idx="17" hasCustomPrompt="1"/>
          </p:nvPr>
        </p:nvSpPr>
        <p:spPr>
          <a:xfrm>
            <a:off x="4296000" y="6003244"/>
            <a:ext cx="6588532"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10508720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9_Заголовок/лид/список в 4 пункта">
    <p:spTree>
      <p:nvGrpSpPr>
        <p:cNvPr id="1" name=""/>
        <p:cNvGrpSpPr/>
        <p:nvPr/>
      </p:nvGrpSpPr>
      <p:grpSpPr>
        <a:xfrm>
          <a:off x="0" y="0"/>
          <a:ext cx="0" cy="0"/>
          <a:chOff x="0" y="0"/>
          <a:chExt cx="0" cy="0"/>
        </a:xfrm>
      </p:grpSpPr>
      <p:sp>
        <p:nvSpPr>
          <p:cNvPr id="6" name="Заголовок 1">
            <a:extLst>
              <a:ext uri="{FF2B5EF4-FFF2-40B4-BE49-F238E27FC236}">
                <a16:creationId xmlns:a16="http://schemas.microsoft.com/office/drawing/2014/main" id="{6EDEE47D-A410-35FC-3283-461C181922E4}"/>
              </a:ext>
            </a:extLst>
          </p:cNvPr>
          <p:cNvSpPr>
            <a:spLocks noGrp="1"/>
          </p:cNvSpPr>
          <p:nvPr>
            <p:ph type="title" hasCustomPrompt="1"/>
          </p:nvPr>
        </p:nvSpPr>
        <p:spPr>
          <a:xfrm>
            <a:off x="515144" y="483258"/>
            <a:ext cx="11161712" cy="792088"/>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
        <p:nvSpPr>
          <p:cNvPr id="14" name="Объект 2">
            <a:extLst>
              <a:ext uri="{FF2B5EF4-FFF2-40B4-BE49-F238E27FC236}">
                <a16:creationId xmlns:a16="http://schemas.microsoft.com/office/drawing/2014/main" id="{9CE1554F-A37E-382F-46F2-097B21440A30}"/>
              </a:ext>
            </a:extLst>
          </p:cNvPr>
          <p:cNvSpPr>
            <a:spLocks noGrp="1"/>
          </p:cNvSpPr>
          <p:nvPr>
            <p:ph idx="14"/>
          </p:nvPr>
        </p:nvSpPr>
        <p:spPr>
          <a:xfrm>
            <a:off x="515144" y="1292459"/>
            <a:ext cx="11161712" cy="1007888"/>
          </a:xfrm>
          <a:prstGeom prst="rect">
            <a:avLst/>
          </a:prstGeom>
        </p:spPr>
        <p:txBody>
          <a:bodyPr/>
          <a:lstStyle>
            <a:lvl1pPr marL="0" indent="0">
              <a:spcBef>
                <a:spcPts val="300"/>
              </a:spcBef>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317500" indent="0">
              <a:spcBef>
                <a:spcPts val="300"/>
              </a:spcBef>
              <a:buFontTx/>
              <a:buNone/>
              <a:defRPr lang="ru-RU" sz="1200" b="0" kern="1200" dirty="0">
                <a:solidFill>
                  <a:srgbClr val="000000"/>
                </a:solidFill>
                <a:latin typeface="+mn-lt"/>
                <a:ea typeface="Akkurat" pitchFamily="2" charset="0"/>
                <a:cs typeface="Akkurat LL Cyr" charset="0"/>
                <a:sym typeface="Helvetica Neue" panose="02000206000000020004" pitchFamily="2" charset="0"/>
              </a:defRPr>
            </a:lvl2pPr>
            <a:lvl3pPr marL="635000" indent="0">
              <a:spcBef>
                <a:spcPts val="300"/>
              </a:spcBef>
              <a:buFontTx/>
              <a:buNone/>
              <a:defRPr lang="ru-RU" sz="1500" b="0" kern="1200" dirty="0">
                <a:solidFill>
                  <a:srgbClr val="000000"/>
                </a:solidFill>
                <a:latin typeface="Akkurat LL Cyr" charset="0"/>
                <a:ea typeface="Akkurat" pitchFamily="2" charset="0"/>
                <a:cs typeface="Akkurat LL Cyr" charset="0"/>
                <a:sym typeface="Helvetica Neue" panose="02000206000000020004" pitchFamily="2" charset="0"/>
              </a:defRPr>
            </a:lvl3pPr>
            <a:lvl4pPr>
              <a:spcBef>
                <a:spcPts val="300"/>
              </a:spcBef>
              <a:defRPr sz="1600">
                <a:solidFill>
                  <a:schemeClr val="tx1"/>
                </a:solidFill>
              </a:defRPr>
            </a:lvl4pPr>
            <a:lvl5pPr>
              <a:spcBef>
                <a:spcPts val="300"/>
              </a:spcBef>
              <a:defRPr sz="1600">
                <a:solidFill>
                  <a:schemeClr val="tx1"/>
                </a:solidFill>
              </a:defRPr>
            </a:lvl5pPr>
          </a:lstStyle>
          <a:p>
            <a:pPr lvl="0"/>
            <a:r>
              <a:rPr lang="ru-RU" dirty="0"/>
              <a:t>Образец текста</a:t>
            </a:r>
          </a:p>
          <a:p>
            <a:pPr lvl="1"/>
            <a:r>
              <a:rPr lang="ru-RU" dirty="0"/>
              <a:t>Второй уровень</a:t>
            </a:r>
          </a:p>
        </p:txBody>
      </p:sp>
      <p:sp>
        <p:nvSpPr>
          <p:cNvPr id="2" name="Объект 2">
            <a:extLst>
              <a:ext uri="{FF2B5EF4-FFF2-40B4-BE49-F238E27FC236}">
                <a16:creationId xmlns:a16="http://schemas.microsoft.com/office/drawing/2014/main" id="{B3ABC8BD-FF90-E593-1EA8-FEC5A9B92203}"/>
              </a:ext>
            </a:extLst>
          </p:cNvPr>
          <p:cNvSpPr>
            <a:spLocks noGrp="1"/>
          </p:cNvSpPr>
          <p:nvPr>
            <p:ph idx="10"/>
          </p:nvPr>
        </p:nvSpPr>
        <p:spPr>
          <a:xfrm>
            <a:off x="1786129" y="2528900"/>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3" name="Объект 2">
            <a:extLst>
              <a:ext uri="{FF2B5EF4-FFF2-40B4-BE49-F238E27FC236}">
                <a16:creationId xmlns:a16="http://schemas.microsoft.com/office/drawing/2014/main" id="{E32E7E25-0095-FCA9-CECC-530ED6CED768}"/>
              </a:ext>
            </a:extLst>
          </p:cNvPr>
          <p:cNvSpPr>
            <a:spLocks noGrp="1"/>
          </p:cNvSpPr>
          <p:nvPr>
            <p:ph idx="11"/>
          </p:nvPr>
        </p:nvSpPr>
        <p:spPr>
          <a:xfrm>
            <a:off x="7352679" y="2528900"/>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5" name="Текст 4">
            <a:extLst>
              <a:ext uri="{FF2B5EF4-FFF2-40B4-BE49-F238E27FC236}">
                <a16:creationId xmlns:a16="http://schemas.microsoft.com/office/drawing/2014/main" id="{2E75E57A-2289-E2E6-2175-22E335AAFF3F}"/>
              </a:ext>
            </a:extLst>
          </p:cNvPr>
          <p:cNvSpPr>
            <a:spLocks noGrp="1"/>
          </p:cNvSpPr>
          <p:nvPr>
            <p:ph type="body" sz="quarter" idx="15" hasCustomPrompt="1"/>
          </p:nvPr>
        </p:nvSpPr>
        <p:spPr>
          <a:xfrm>
            <a:off x="515144" y="2528900"/>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22" name="Текст 4">
            <a:extLst>
              <a:ext uri="{FF2B5EF4-FFF2-40B4-BE49-F238E27FC236}">
                <a16:creationId xmlns:a16="http://schemas.microsoft.com/office/drawing/2014/main" id="{8723C3D0-17C7-2BEC-5FD2-0F3E45187DD9}"/>
              </a:ext>
            </a:extLst>
          </p:cNvPr>
          <p:cNvSpPr>
            <a:spLocks noGrp="1"/>
          </p:cNvSpPr>
          <p:nvPr>
            <p:ph type="body" sz="quarter" idx="17" hasCustomPrompt="1"/>
          </p:nvPr>
        </p:nvSpPr>
        <p:spPr>
          <a:xfrm>
            <a:off x="6093786" y="2528900"/>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23" name="Объект 2">
            <a:extLst>
              <a:ext uri="{FF2B5EF4-FFF2-40B4-BE49-F238E27FC236}">
                <a16:creationId xmlns:a16="http://schemas.microsoft.com/office/drawing/2014/main" id="{F7933719-D998-A279-4681-0C92E7574166}"/>
              </a:ext>
            </a:extLst>
          </p:cNvPr>
          <p:cNvSpPr>
            <a:spLocks noGrp="1"/>
          </p:cNvSpPr>
          <p:nvPr>
            <p:ph idx="18"/>
          </p:nvPr>
        </p:nvSpPr>
        <p:spPr>
          <a:xfrm>
            <a:off x="1786129" y="3680884"/>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24" name="Объект 2">
            <a:extLst>
              <a:ext uri="{FF2B5EF4-FFF2-40B4-BE49-F238E27FC236}">
                <a16:creationId xmlns:a16="http://schemas.microsoft.com/office/drawing/2014/main" id="{390C4832-3C2F-4EFF-9F5F-EAAA3E789126}"/>
              </a:ext>
            </a:extLst>
          </p:cNvPr>
          <p:cNvSpPr>
            <a:spLocks noGrp="1"/>
          </p:cNvSpPr>
          <p:nvPr>
            <p:ph idx="19"/>
          </p:nvPr>
        </p:nvSpPr>
        <p:spPr>
          <a:xfrm>
            <a:off x="7352679" y="3680884"/>
            <a:ext cx="3960000" cy="990000"/>
          </a:xfrm>
          <a:prstGeom prst="rect">
            <a:avLst/>
          </a:prstGeom>
        </p:spPr>
        <p:txBody>
          <a:bodyPr/>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marL="0" lvl="0" indent="0" algn="l" defTabSz="412750" rtl="0" fontAlgn="base" hangingPunct="0">
              <a:spcBef>
                <a:spcPts val="300"/>
              </a:spcBef>
              <a:spcAft>
                <a:spcPct val="0"/>
              </a:spcAft>
              <a:buSzPct val="125000"/>
              <a:buFontTx/>
              <a:buNone/>
            </a:pPr>
            <a:r>
              <a:rPr lang="ru-RU" dirty="0"/>
              <a:t>Образец текста</a:t>
            </a:r>
          </a:p>
          <a:p>
            <a:pPr lvl="3"/>
            <a:r>
              <a:rPr lang="ru-RU" dirty="0"/>
              <a:t>Второй уровень</a:t>
            </a:r>
          </a:p>
        </p:txBody>
      </p:sp>
      <p:sp>
        <p:nvSpPr>
          <p:cNvPr id="25" name="Текст 4">
            <a:extLst>
              <a:ext uri="{FF2B5EF4-FFF2-40B4-BE49-F238E27FC236}">
                <a16:creationId xmlns:a16="http://schemas.microsoft.com/office/drawing/2014/main" id="{1D9C0CB1-81C8-7888-8CF7-20DF8BE4D0B5}"/>
              </a:ext>
            </a:extLst>
          </p:cNvPr>
          <p:cNvSpPr>
            <a:spLocks noGrp="1"/>
          </p:cNvSpPr>
          <p:nvPr>
            <p:ph type="body" sz="quarter" idx="20" hasCustomPrompt="1"/>
          </p:nvPr>
        </p:nvSpPr>
        <p:spPr>
          <a:xfrm>
            <a:off x="515144" y="3680884"/>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26" name="Текст 4">
            <a:extLst>
              <a:ext uri="{FF2B5EF4-FFF2-40B4-BE49-F238E27FC236}">
                <a16:creationId xmlns:a16="http://schemas.microsoft.com/office/drawing/2014/main" id="{4FD10DB3-8A62-C352-73EE-CE03140562C3}"/>
              </a:ext>
            </a:extLst>
          </p:cNvPr>
          <p:cNvSpPr>
            <a:spLocks noGrp="1"/>
          </p:cNvSpPr>
          <p:nvPr>
            <p:ph type="body" sz="quarter" idx="21" hasCustomPrompt="1"/>
          </p:nvPr>
        </p:nvSpPr>
        <p:spPr>
          <a:xfrm>
            <a:off x="6093786" y="3680884"/>
            <a:ext cx="1026224" cy="990000"/>
          </a:xfrm>
          <a:prstGeom prst="rect">
            <a:avLst/>
          </a:prstGeom>
        </p:spPr>
        <p:txBody>
          <a:bodyPr anchor="ctr"/>
          <a:lstStyle>
            <a:lvl1pPr marL="0" indent="0" algn="r">
              <a:buFontTx/>
              <a:buNone/>
              <a:defRPr sz="2400" b="1" spc="-1000" baseline="0">
                <a:latin typeface="ALS Vlas hairline" pitchFamily="2" charset="0"/>
              </a:defRPr>
            </a:lvl1pPr>
          </a:lstStyle>
          <a:p>
            <a:pPr lvl="0"/>
            <a:r>
              <a:rPr lang="en-US" dirty="0"/>
              <a:t>#</a:t>
            </a:r>
            <a:endParaRPr lang="ru-RU" dirty="0"/>
          </a:p>
        </p:txBody>
      </p:sp>
      <p:sp>
        <p:nvSpPr>
          <p:cNvPr id="31" name="Текст 4">
            <a:extLst>
              <a:ext uri="{FF2B5EF4-FFF2-40B4-BE49-F238E27FC236}">
                <a16:creationId xmlns:a16="http://schemas.microsoft.com/office/drawing/2014/main" id="{CF7C5D28-5A8D-FFBD-A449-FBC76009BC33}"/>
              </a:ext>
            </a:extLst>
          </p:cNvPr>
          <p:cNvSpPr>
            <a:spLocks noGrp="1"/>
          </p:cNvSpPr>
          <p:nvPr>
            <p:ph type="body" sz="quarter" idx="12" hasCustomPrompt="1"/>
          </p:nvPr>
        </p:nvSpPr>
        <p:spPr>
          <a:xfrm>
            <a:off x="7352679" y="6003244"/>
            <a:ext cx="3819885" cy="468268"/>
          </a:xfrm>
          <a:prstGeom prst="rect">
            <a:avLst/>
          </a:prstGeom>
        </p:spPr>
        <p:txBody>
          <a:bodyPr anchor="b"/>
          <a:lstStyle>
            <a:lvl1pPr marL="0" indent="0">
              <a:spcBef>
                <a:spcPts val="150"/>
              </a:spcBef>
              <a:buFontTx/>
              <a:buNone/>
              <a:defRPr sz="1000">
                <a:solidFill>
                  <a:srgbClr val="5BDEB6"/>
                </a:solidFill>
                <a:latin typeface="+mn-lt"/>
                <a:cs typeface="Akkurat LL Cyr" panose="020B0504010101010104" pitchFamily="34" charset="0"/>
              </a:defRPr>
            </a:lvl1pPr>
          </a:lstStyle>
          <a:p>
            <a:pPr marL="0" marR="0" lvl="0" indent="0" algn="l" defTabSz="412750" rtl="0" eaLnBrk="1" fontAlgn="base" latinLnBrk="0" hangingPunct="0">
              <a:lnSpc>
                <a:spcPct val="100000"/>
              </a:lnSpc>
              <a:spcBef>
                <a:spcPts val="300"/>
              </a:spcBef>
              <a:spcAft>
                <a:spcPct val="0"/>
              </a:spcAft>
              <a:buClrTx/>
              <a:buSzPct val="125000"/>
              <a:buFontTx/>
              <a:buNone/>
              <a:tabLst/>
              <a:defRPr/>
            </a:pPr>
            <a:r>
              <a:rPr lang="ru-RU" dirty="0"/>
              <a:t>Текст колонтитула или сноски</a:t>
            </a:r>
          </a:p>
          <a:p>
            <a:pPr lvl="0"/>
            <a:r>
              <a:rPr lang="ru-RU" dirty="0"/>
              <a:t>Текст колонтитула или сноски</a:t>
            </a:r>
          </a:p>
        </p:txBody>
      </p:sp>
    </p:spTree>
    <p:extLst>
      <p:ext uri="{BB962C8B-B14F-4D97-AF65-F5344CB8AC3E}">
        <p14:creationId xmlns:p14="http://schemas.microsoft.com/office/powerpoint/2010/main" val="737178593"/>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Картинка на весь экран">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582C0ED9-BB44-66ED-944D-3758E0ADAFC5}"/>
              </a:ext>
            </a:extLst>
          </p:cNvPr>
          <p:cNvSpPr>
            <a:spLocks noGrp="1"/>
          </p:cNvSpPr>
          <p:nvPr>
            <p:ph type="pic" sz="quarter" idx="10"/>
          </p:nvPr>
        </p:nvSpPr>
        <p:spPr>
          <a:xfrm>
            <a:off x="0" y="0"/>
            <a:ext cx="12192000" cy="5949157"/>
          </a:xfrm>
          <a:prstGeom prst="rect">
            <a:avLst/>
          </a:prstGeom>
        </p:spPr>
        <p:txBody>
          <a:bodyPr anchor="ctr"/>
          <a:lstStyle>
            <a:lvl1pPr marL="0" indent="0" algn="ctr">
              <a:buNone/>
              <a:defRPr sz="1800">
                <a:latin typeface="+mn-lt"/>
                <a:cs typeface="Akkurat LL Cyr" panose="020B0504010101010104" pitchFamily="34" charset="0"/>
              </a:defRPr>
            </a:lvl1pPr>
          </a:lstStyle>
          <a:p>
            <a:endParaRPr lang="ru-RU" dirty="0"/>
          </a:p>
        </p:txBody>
      </p:sp>
    </p:spTree>
    <p:extLst>
      <p:ext uri="{BB962C8B-B14F-4D97-AF65-F5344CB8AC3E}">
        <p14:creationId xmlns:p14="http://schemas.microsoft.com/office/powerpoint/2010/main" val="25599431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картинки">
    <p:spTree>
      <p:nvGrpSpPr>
        <p:cNvPr id="1" name=""/>
        <p:cNvGrpSpPr/>
        <p:nvPr/>
      </p:nvGrpSpPr>
      <p:grpSpPr>
        <a:xfrm>
          <a:off x="0" y="0"/>
          <a:ext cx="0" cy="0"/>
          <a:chOff x="0" y="0"/>
          <a:chExt cx="0" cy="0"/>
        </a:xfrm>
      </p:grpSpPr>
      <p:sp>
        <p:nvSpPr>
          <p:cNvPr id="6" name="Рисунок 5">
            <a:extLst>
              <a:ext uri="{FF2B5EF4-FFF2-40B4-BE49-F238E27FC236}">
                <a16:creationId xmlns:a16="http://schemas.microsoft.com/office/drawing/2014/main" id="{582C0ED9-BB44-66ED-944D-3758E0ADAFC5}"/>
              </a:ext>
            </a:extLst>
          </p:cNvPr>
          <p:cNvSpPr>
            <a:spLocks noGrp="1"/>
          </p:cNvSpPr>
          <p:nvPr>
            <p:ph type="pic" sz="quarter" idx="10"/>
          </p:nvPr>
        </p:nvSpPr>
        <p:spPr>
          <a:xfrm>
            <a:off x="0" y="152636"/>
            <a:ext cx="6048000" cy="5796000"/>
          </a:xfrm>
          <a:prstGeom prst="rect">
            <a:avLst/>
          </a:prstGeom>
        </p:spPr>
        <p:txBody>
          <a:bodyPr anchor="ctr"/>
          <a:lstStyle>
            <a:lvl1pPr marL="0" indent="0" algn="ctr">
              <a:buFontTx/>
              <a:buNone/>
              <a:defRPr sz="1800">
                <a:latin typeface="Akkurat LL Cyr" panose="020B0504010101010104" pitchFamily="34" charset="0"/>
                <a:cs typeface="Akkurat LL Cyr" panose="020B0504010101010104" pitchFamily="34" charset="0"/>
              </a:defRPr>
            </a:lvl1pPr>
          </a:lstStyle>
          <a:p>
            <a:endParaRPr lang="ru-RU" dirty="0"/>
          </a:p>
        </p:txBody>
      </p:sp>
      <p:sp>
        <p:nvSpPr>
          <p:cNvPr id="2" name="Рисунок 5">
            <a:extLst>
              <a:ext uri="{FF2B5EF4-FFF2-40B4-BE49-F238E27FC236}">
                <a16:creationId xmlns:a16="http://schemas.microsoft.com/office/drawing/2014/main" id="{4AA13130-8586-96A3-D4E0-D991E95694E3}"/>
              </a:ext>
            </a:extLst>
          </p:cNvPr>
          <p:cNvSpPr>
            <a:spLocks noGrp="1"/>
          </p:cNvSpPr>
          <p:nvPr>
            <p:ph type="pic" sz="quarter" idx="11"/>
          </p:nvPr>
        </p:nvSpPr>
        <p:spPr>
          <a:xfrm>
            <a:off x="6144000" y="152636"/>
            <a:ext cx="6048000" cy="5796000"/>
          </a:xfrm>
          <a:prstGeom prst="rect">
            <a:avLst/>
          </a:prstGeom>
        </p:spPr>
        <p:txBody>
          <a:bodyPr anchor="ctr"/>
          <a:lstStyle>
            <a:lvl1pPr marL="0" indent="0" algn="ctr">
              <a:buFontTx/>
              <a:buNone/>
              <a:defRPr sz="1800">
                <a:latin typeface="Akkurat LL Cyr" panose="020B0504010101010104" pitchFamily="34" charset="0"/>
                <a:cs typeface="Akkurat LL Cyr" panose="020B0504010101010104" pitchFamily="34" charset="0"/>
              </a:defRPr>
            </a:lvl1pPr>
          </a:lstStyle>
          <a:p>
            <a:endParaRPr lang="ru-RU" dirty="0"/>
          </a:p>
        </p:txBody>
      </p:sp>
    </p:spTree>
    <p:extLst>
      <p:ext uri="{BB962C8B-B14F-4D97-AF65-F5344CB8AC3E}">
        <p14:creationId xmlns:p14="http://schemas.microsoft.com/office/powerpoint/2010/main" val="127742403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Заголовок/текст/картинка на всю высоту экрана">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hasCustomPrompt="1"/>
          </p:nvPr>
        </p:nvSpPr>
        <p:spPr>
          <a:xfrm>
            <a:off x="6096000" y="1"/>
            <a:ext cx="6096000" cy="6858000"/>
          </a:xfrm>
          <a:prstGeom prst="rect">
            <a:avLst/>
          </a:prstGeom>
        </p:spPr>
        <p:txBody>
          <a:bodyPr anchor="ctr"/>
          <a:lstStyle>
            <a:lvl1pPr marL="0" indent="0" algn="ctr">
              <a:buFontTx/>
              <a:buNone/>
              <a:defRPr sz="1800">
                <a:latin typeface="+mn-lt"/>
                <a:cs typeface="Akkurat LL Cyr" panose="020B0504010101010104" pitchFamily="34" charset="0"/>
              </a:defRPr>
            </a:lvl1pPr>
          </a:lstStyle>
          <a:p>
            <a:r>
              <a:rPr lang="ru-RU" dirty="0"/>
              <a:t>Рисунок на всю высоту экрана/используйте команду Вписать (Формат фигуры-Обрезать-Залить)</a:t>
            </a:r>
          </a:p>
        </p:txBody>
      </p:sp>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515144" y="483258"/>
            <a:ext cx="5365999" cy="1793615"/>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Короткий заголовок на две/три строки (не более 9 слов)</a:t>
            </a:r>
            <a:br>
              <a:rPr lang="ru-RU" dirty="0"/>
            </a:br>
            <a:endParaRPr lang="ru-RU" dirty="0"/>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514800" y="2420888"/>
            <a:ext cx="5365176" cy="3402112"/>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Tree>
    <p:extLst>
      <p:ext uri="{BB962C8B-B14F-4D97-AF65-F5344CB8AC3E}">
        <p14:creationId xmlns:p14="http://schemas.microsoft.com/office/powerpoint/2010/main" val="2337124338"/>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Заголовок/текст/картинка в край">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hasCustomPrompt="1"/>
          </p:nvPr>
        </p:nvSpPr>
        <p:spPr>
          <a:xfrm>
            <a:off x="4295775" y="1413000"/>
            <a:ext cx="7896225" cy="5445000"/>
          </a:xfrm>
          <a:prstGeom prst="rect">
            <a:avLst/>
          </a:prstGeom>
        </p:spPr>
        <p:txBody>
          <a:bodyPr anchor="ctr"/>
          <a:lstStyle>
            <a:lvl1pPr marL="0" indent="0" algn="ctr">
              <a:buFontTx/>
              <a:buNone/>
              <a:defRPr sz="1800">
                <a:latin typeface="+mn-lt"/>
                <a:cs typeface="Akkurat LL Cyr" panose="020B0504010101010104" pitchFamily="34" charset="0"/>
              </a:defRPr>
            </a:lvl1pPr>
          </a:lstStyle>
          <a:p>
            <a:r>
              <a:rPr lang="ru-RU" dirty="0"/>
              <a:t>Рисунок на всю высоту экрана/используйте команду Вписать (Формат фигуры-Обрезать-Залить)</a:t>
            </a:r>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514800" y="1421689"/>
            <a:ext cx="3456000" cy="4167551"/>
          </a:xfrm>
          <a:prstGeom prst="rect">
            <a:avLst/>
          </a:prstGeom>
        </p:spPr>
        <p:txBody>
          <a:bodyPr anchor="t"/>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
        <p:nvSpPr>
          <p:cNvPr id="6" name="Заголовок 1">
            <a:extLst>
              <a:ext uri="{FF2B5EF4-FFF2-40B4-BE49-F238E27FC236}">
                <a16:creationId xmlns:a16="http://schemas.microsoft.com/office/drawing/2014/main" id="{00CEE359-ADDE-5D81-6388-95414E7C32DE}"/>
              </a:ext>
            </a:extLst>
          </p:cNvPr>
          <p:cNvSpPr>
            <a:spLocks noGrp="1"/>
          </p:cNvSpPr>
          <p:nvPr>
            <p:ph type="title" hasCustomPrompt="1"/>
          </p:nvPr>
        </p:nvSpPr>
        <p:spPr>
          <a:xfrm>
            <a:off x="515144" y="483258"/>
            <a:ext cx="11161712" cy="749499"/>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Образец заголовка на одну строку</a:t>
            </a:r>
          </a:p>
        </p:txBody>
      </p:sp>
    </p:spTree>
    <p:extLst>
      <p:ext uri="{BB962C8B-B14F-4D97-AF65-F5344CB8AC3E}">
        <p14:creationId xmlns:p14="http://schemas.microsoft.com/office/powerpoint/2010/main" val="1868784234"/>
      </p:ext>
    </p:extLst>
  </p:cSld>
  <p:clrMapOvr>
    <a:masterClrMapping/>
  </p:clrMapOvr>
  <p:extLst>
    <p:ext uri="{DCECCB84-F9BA-43D5-87BE-67443E8EF086}">
      <p15:sldGuideLst xmlns:p15="http://schemas.microsoft.com/office/powerpoint/2012/main">
        <p15:guide id="1" orient="horz" pos="4320">
          <p15:clr>
            <a:srgbClr val="FBAE40"/>
          </p15:clr>
        </p15:guide>
        <p15:guide id="2" pos="541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Для демонстрации скана">
    <p:bg>
      <p:bgPr>
        <a:solidFill>
          <a:srgbClr val="CBF4E6"/>
        </a:solidFill>
        <a:effectLst/>
      </p:bgPr>
    </p:bg>
    <p:spTree>
      <p:nvGrpSpPr>
        <p:cNvPr id="1" name=""/>
        <p:cNvGrpSpPr/>
        <p:nvPr/>
      </p:nvGrpSpPr>
      <p:grpSpPr>
        <a:xfrm>
          <a:off x="0" y="0"/>
          <a:ext cx="0" cy="0"/>
          <a:chOff x="0" y="0"/>
          <a:chExt cx="0" cy="0"/>
        </a:xfrm>
      </p:grpSpPr>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hasCustomPrompt="1"/>
          </p:nvPr>
        </p:nvSpPr>
        <p:spPr>
          <a:xfrm>
            <a:off x="6096000" y="224644"/>
            <a:ext cx="5724636" cy="5868652"/>
          </a:xfrm>
          <a:prstGeom prst="rect">
            <a:avLst/>
          </a:prstGeom>
        </p:spPr>
        <p:txBody>
          <a:bodyPr anchor="ctr"/>
          <a:lstStyle>
            <a:lvl1pPr marL="0" indent="0" algn="ctr">
              <a:buFontTx/>
              <a:buNone/>
              <a:defRPr sz="1800">
                <a:latin typeface="+mn-lt"/>
                <a:cs typeface="Akkurat LL Cyr" panose="020B0504010101010104" pitchFamily="34" charset="0"/>
              </a:defRPr>
            </a:lvl1pPr>
          </a:lstStyle>
          <a:p>
            <a:r>
              <a:rPr lang="ru-RU" dirty="0"/>
              <a:t>Рисунок во фрейме (например, для демонстрации документа)/используйте команду Вписать (Формат фигуры-Обрезать-Вписать)</a:t>
            </a:r>
          </a:p>
        </p:txBody>
      </p:sp>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515144" y="483258"/>
            <a:ext cx="5365999" cy="1793615"/>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Короткий заголовок на две/три строки (не более 9 слов)</a:t>
            </a:r>
            <a:br>
              <a:rPr lang="ru-RU" dirty="0"/>
            </a:br>
            <a:endParaRPr lang="ru-RU" dirty="0"/>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514800" y="2420888"/>
            <a:ext cx="5365176" cy="3402112"/>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Tree>
    <p:extLst>
      <p:ext uri="{BB962C8B-B14F-4D97-AF65-F5344CB8AC3E}">
        <p14:creationId xmlns:p14="http://schemas.microsoft.com/office/powerpoint/2010/main" val="1177375101"/>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Картинка/короткий текст на плашке">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8769530-6D00-C5C1-C431-D92A028BA0E1}"/>
              </a:ext>
            </a:extLst>
          </p:cNvPr>
          <p:cNvSpPr/>
          <p:nvPr userDrawn="1"/>
        </p:nvSpPr>
        <p:spPr bwMode="auto">
          <a:xfrm>
            <a:off x="514800" y="3037713"/>
            <a:ext cx="5581200" cy="230832"/>
          </a:xfrm>
          <a:prstGeom prst="rect">
            <a:avLst/>
          </a:prstGeom>
          <a:solidFill>
            <a:srgbClr val="CBF4E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412750" rtl="0" eaLnBrk="1" fontAlgn="base" latinLnBrk="0" hangingPunct="0">
              <a:lnSpc>
                <a:spcPct val="100000"/>
              </a:lnSpc>
              <a:spcBef>
                <a:spcPct val="0"/>
              </a:spcBef>
              <a:spcAft>
                <a:spcPct val="0"/>
              </a:spcAft>
              <a:buClrTx/>
              <a:buSzTx/>
              <a:buFontTx/>
              <a:buNone/>
              <a:tabLst/>
            </a:pPr>
            <a:endParaRPr kumimoji="0" lang="ru-RU" sz="15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10" name="Рисунок 9">
            <a:extLst>
              <a:ext uri="{FF2B5EF4-FFF2-40B4-BE49-F238E27FC236}">
                <a16:creationId xmlns:a16="http://schemas.microsoft.com/office/drawing/2014/main" id="{D0CFE854-F0BB-6A99-9F85-0AA80161C0D6}"/>
              </a:ext>
            </a:extLst>
          </p:cNvPr>
          <p:cNvSpPr>
            <a:spLocks noGrp="1"/>
          </p:cNvSpPr>
          <p:nvPr>
            <p:ph type="pic" sz="quarter" idx="10"/>
          </p:nvPr>
        </p:nvSpPr>
        <p:spPr>
          <a:xfrm>
            <a:off x="6096000" y="1"/>
            <a:ext cx="6096000" cy="6858000"/>
          </a:xfrm>
          <a:prstGeom prst="rect">
            <a:avLst/>
          </a:prstGeom>
        </p:spPr>
        <p:txBody>
          <a:bodyPr anchor="ctr"/>
          <a:lstStyle>
            <a:lvl1pPr marL="0" indent="0" algn="ctr">
              <a:buFontTx/>
              <a:buNone/>
              <a:defRPr sz="1800">
                <a:latin typeface="Akkurat LL Cyr" panose="020B0504010101010104" pitchFamily="34" charset="0"/>
                <a:cs typeface="Akkurat LL Cyr" panose="020B0504010101010104" pitchFamily="34" charset="0"/>
              </a:defRPr>
            </a:lvl1pPr>
          </a:lstStyle>
          <a:p>
            <a:endParaRPr lang="ru-RU" dirty="0"/>
          </a:p>
        </p:txBody>
      </p:sp>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988066" y="970620"/>
            <a:ext cx="4639622" cy="1702296"/>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Короткий заголовок</a:t>
            </a:r>
            <a:br>
              <a:rPr lang="ru-RU" dirty="0"/>
            </a:br>
            <a:r>
              <a:rPr lang="ru-RU" dirty="0"/>
              <a:t>не более 7 слов</a:t>
            </a:r>
            <a:br>
              <a:rPr lang="ru-RU" dirty="0"/>
            </a:br>
            <a:endParaRPr lang="ru-RU" dirty="0"/>
          </a:p>
        </p:txBody>
      </p:sp>
      <p:sp>
        <p:nvSpPr>
          <p:cNvPr id="12" name="Объект 2">
            <a:extLst>
              <a:ext uri="{FF2B5EF4-FFF2-40B4-BE49-F238E27FC236}">
                <a16:creationId xmlns:a16="http://schemas.microsoft.com/office/drawing/2014/main" id="{703F5E58-FDA3-9522-A32D-103CD9C51586}"/>
              </a:ext>
            </a:extLst>
          </p:cNvPr>
          <p:cNvSpPr>
            <a:spLocks noGrp="1"/>
          </p:cNvSpPr>
          <p:nvPr>
            <p:ph idx="1"/>
          </p:nvPr>
        </p:nvSpPr>
        <p:spPr>
          <a:xfrm>
            <a:off x="983456" y="2924944"/>
            <a:ext cx="4644000" cy="2430040"/>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spcBef>
                <a:spcPts val="300"/>
              </a:spcBef>
              <a:buNone/>
              <a:tabLst/>
              <a:defRPr lang="ru-RU" sz="1200" b="0" kern="1200" dirty="0">
                <a:solidFill>
                  <a:srgbClr val="000000"/>
                </a:solidFill>
                <a:latin typeface="+mn-lt"/>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Образец текста</a:t>
            </a:r>
          </a:p>
          <a:p>
            <a:pPr lvl="3"/>
            <a:r>
              <a:rPr lang="ru-RU" dirty="0"/>
              <a:t>Второй уровень</a:t>
            </a:r>
          </a:p>
        </p:txBody>
      </p:sp>
    </p:spTree>
    <p:extLst>
      <p:ext uri="{BB962C8B-B14F-4D97-AF65-F5344CB8AC3E}">
        <p14:creationId xmlns:p14="http://schemas.microsoft.com/office/powerpoint/2010/main" val="4027389784"/>
      </p:ext>
    </p:extLst>
  </p:cSld>
  <p:clrMapOvr>
    <a:masterClrMapping/>
  </p:clrMapOvr>
  <p:extLst>
    <p:ext uri="{DCECCB84-F9BA-43D5-87BE-67443E8EF086}">
      <p15:sldGuideLst xmlns:p15="http://schemas.microsoft.com/office/powerpoint/2012/main">
        <p15:guide id="1" orient="horz" pos="4320">
          <p15:clr>
            <a:srgbClr val="FBAE40"/>
          </p15:clr>
        </p15:guide>
        <p15:guide id="2" pos="7680">
          <p15:clr>
            <a:srgbClr val="FBAE40"/>
          </p15:clr>
        </p15:guide>
        <p15:guide id="3" pos="1239">
          <p15:clr>
            <a:srgbClr val="FBAE40"/>
          </p15:clr>
        </p15:guide>
        <p15:guide id="4" orient="horz" pos="1190">
          <p15:clr>
            <a:srgbClr val="FBAE40"/>
          </p15:clr>
        </p15:guide>
        <p15:guide id="5" orient="horz" pos="6769">
          <p15:clr>
            <a:srgbClr val="FBAE40"/>
          </p15:clr>
        </p15:guide>
        <p15:guide id="6" pos="709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Важная мысль">
    <p:spTree>
      <p:nvGrpSpPr>
        <p:cNvPr id="1" name=""/>
        <p:cNvGrpSpPr/>
        <p:nvPr/>
      </p:nvGrpSpPr>
      <p:grpSpPr>
        <a:xfrm>
          <a:off x="0" y="0"/>
          <a:ext cx="0" cy="0"/>
          <a:chOff x="0" y="0"/>
          <a:chExt cx="0" cy="0"/>
        </a:xfrm>
      </p:grpSpPr>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1003621" y="970620"/>
            <a:ext cx="10184759" cy="2962436"/>
          </a:xfrm>
          <a:prstGeom prst="rect">
            <a:avLst/>
          </a:prstGeom>
        </p:spPr>
        <p:txBody>
          <a:bodyPr anchor="b"/>
          <a:lstStyle>
            <a:lvl1pPr algn="ctr" defTabSz="412750" rtl="0" fontAlgn="base" hangingPunct="0">
              <a:spcBef>
                <a:spcPct val="0"/>
              </a:spcBef>
              <a:spcAft>
                <a:spcPct val="0"/>
              </a:spcAft>
              <a:defRPr lang="ru-RU" sz="45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Важная мысль или цитата</a:t>
            </a:r>
          </a:p>
        </p:txBody>
      </p:sp>
      <p:sp>
        <p:nvSpPr>
          <p:cNvPr id="12" name="Объект 2">
            <a:extLst>
              <a:ext uri="{FF2B5EF4-FFF2-40B4-BE49-F238E27FC236}">
                <a16:creationId xmlns:a16="http://schemas.microsoft.com/office/drawing/2014/main" id="{703F5E58-FDA3-9522-A32D-103CD9C51586}"/>
              </a:ext>
            </a:extLst>
          </p:cNvPr>
          <p:cNvSpPr>
            <a:spLocks noGrp="1"/>
          </p:cNvSpPr>
          <p:nvPr>
            <p:ph idx="1" hasCustomPrompt="1"/>
          </p:nvPr>
        </p:nvSpPr>
        <p:spPr>
          <a:xfrm>
            <a:off x="1001316" y="4581128"/>
            <a:ext cx="10189370" cy="773856"/>
          </a:xfrm>
          <a:prstGeom prst="rect">
            <a:avLst/>
          </a:prstGeom>
        </p:spPr>
        <p:txBody>
          <a:bodyPr anchor="b"/>
          <a:lstStyle>
            <a:lvl1pPr marL="0" indent="0" algn="ctr" defTabSz="412750" rtl="0" fontAlgn="base" hangingPunct="0">
              <a:spcBef>
                <a:spcPts val="300"/>
              </a:spcBef>
              <a:spcAft>
                <a:spcPct val="0"/>
              </a:spcAft>
              <a:buSzPct val="125000"/>
              <a:buFontTx/>
              <a:buNone/>
              <a:defRPr lang="ru-RU" sz="2400" b="0" kern="1200" dirty="0">
                <a:solidFill>
                  <a:srgbClr val="000000"/>
                </a:solidFill>
                <a:latin typeface="ALS Vlas hairline" pitchFamily="2" charset="0"/>
                <a:ea typeface="ALS Vlas hairline"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390525" indent="0" algn="ctr">
              <a:spcBef>
                <a:spcPts val="300"/>
              </a:spcBef>
              <a:buFontTx/>
              <a:buNone/>
              <a:tabLst/>
              <a:defRPr lang="ru-RU" sz="2400" b="0" kern="1200" dirty="0">
                <a:solidFill>
                  <a:srgbClr val="000000"/>
                </a:solidFill>
                <a:latin typeface="ALS Vlas hairline" pitchFamily="2" charset="0"/>
                <a:ea typeface="ALS Vlas hairline"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подпись</a:t>
            </a:r>
          </a:p>
        </p:txBody>
      </p:sp>
    </p:spTree>
    <p:extLst>
      <p:ext uri="{BB962C8B-B14F-4D97-AF65-F5344CB8AC3E}">
        <p14:creationId xmlns:p14="http://schemas.microsoft.com/office/powerpoint/2010/main" val="2152979586"/>
      </p:ext>
    </p:extLst>
  </p:cSld>
  <p:clrMapOvr>
    <a:masterClrMapping/>
  </p:clrMapOvr>
  <p:extLst>
    <p:ext uri="{DCECCB84-F9BA-43D5-87BE-67443E8EF086}">
      <p15:sldGuideLst xmlns:p15="http://schemas.microsoft.com/office/powerpoint/2012/main">
        <p15:guide id="1" orient="horz" pos="4320">
          <p15:clr>
            <a:srgbClr val="FBAE40"/>
          </p15:clr>
        </p15:guide>
        <p15:guide id="2" pos="14076">
          <p15:clr>
            <a:srgbClr val="FBAE40"/>
          </p15:clr>
        </p15:guide>
        <p15:guide id="3" pos="1239">
          <p15:clr>
            <a:srgbClr val="FBAE40"/>
          </p15:clr>
        </p15:guide>
        <p15:guide id="4" orient="horz" pos="1190">
          <p15:clr>
            <a:srgbClr val="FBAE40"/>
          </p15:clr>
        </p15:guide>
        <p15:guide id="5" orient="horz" pos="6769">
          <p15:clr>
            <a:srgbClr val="FBAE40"/>
          </p15:clr>
        </p15:guide>
        <p15:guide id="6" pos="709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Важная мысль/текст">
    <p:bg>
      <p:bgPr>
        <a:solidFill>
          <a:srgbClr val="CBF4E6"/>
        </a:solidFill>
        <a:effectLst/>
      </p:bgPr>
    </p:bg>
    <p:spTree>
      <p:nvGrpSpPr>
        <p:cNvPr id="1" name=""/>
        <p:cNvGrpSpPr/>
        <p:nvPr/>
      </p:nvGrpSpPr>
      <p:grpSpPr>
        <a:xfrm>
          <a:off x="0" y="0"/>
          <a:ext cx="0" cy="0"/>
          <a:chOff x="0" y="0"/>
          <a:chExt cx="0" cy="0"/>
        </a:xfrm>
      </p:grpSpPr>
      <p:sp>
        <p:nvSpPr>
          <p:cNvPr id="11" name="Заголовок 1">
            <a:extLst>
              <a:ext uri="{FF2B5EF4-FFF2-40B4-BE49-F238E27FC236}">
                <a16:creationId xmlns:a16="http://schemas.microsoft.com/office/drawing/2014/main" id="{A6A34BF5-2498-4519-192E-FED1BEE2E09A}"/>
              </a:ext>
            </a:extLst>
          </p:cNvPr>
          <p:cNvSpPr>
            <a:spLocks noGrp="1"/>
          </p:cNvSpPr>
          <p:nvPr>
            <p:ph type="title" hasCustomPrompt="1"/>
          </p:nvPr>
        </p:nvSpPr>
        <p:spPr>
          <a:xfrm>
            <a:off x="988066" y="970620"/>
            <a:ext cx="8766000" cy="2962436"/>
          </a:xfrm>
          <a:prstGeom prst="rect">
            <a:avLst/>
          </a:prstGeom>
        </p:spPr>
        <p:txBody>
          <a:bodyPr anchor="t"/>
          <a:lstStyle>
            <a:lvl1pPr algn="l" defTabSz="412750" rtl="0" fontAlgn="base" hangingPunct="0">
              <a:spcBef>
                <a:spcPct val="0"/>
              </a:spcBef>
              <a:spcAft>
                <a:spcPct val="0"/>
              </a:spcAft>
              <a:defRPr lang="ru-RU" sz="4500" kern="1200" dirty="0">
                <a:solidFill>
                  <a:srgbClr val="000000"/>
                </a:solidFill>
                <a:latin typeface="+mj-lt"/>
                <a:ea typeface="Boita Medium" pitchFamily="2" charset="-52"/>
                <a:cs typeface="Boita Medium" pitchFamily="2" charset="-52"/>
                <a:sym typeface="Helvetica Neue Medium" panose="02000503000000020004" pitchFamily="2" charset="0"/>
              </a:defRPr>
            </a:lvl1pPr>
          </a:lstStyle>
          <a:p>
            <a:r>
              <a:rPr lang="ru-RU" dirty="0"/>
              <a:t>Важная мысль или цитата,</a:t>
            </a:r>
            <a:br>
              <a:rPr lang="ru-RU" dirty="0"/>
            </a:br>
            <a:r>
              <a:rPr lang="ru-RU" dirty="0"/>
              <a:t>рекомендуется дополнить желтым прямоугольником</a:t>
            </a:r>
            <a:br>
              <a:rPr lang="ru-RU" dirty="0"/>
            </a:br>
            <a:endParaRPr lang="ru-RU" dirty="0"/>
          </a:p>
        </p:txBody>
      </p:sp>
      <p:sp>
        <p:nvSpPr>
          <p:cNvPr id="3" name="Объект 2">
            <a:extLst>
              <a:ext uri="{FF2B5EF4-FFF2-40B4-BE49-F238E27FC236}">
                <a16:creationId xmlns:a16="http://schemas.microsoft.com/office/drawing/2014/main" id="{F77B5F44-9C2D-B03B-C9C9-30DE013F364F}"/>
              </a:ext>
            </a:extLst>
          </p:cNvPr>
          <p:cNvSpPr>
            <a:spLocks noGrp="1"/>
          </p:cNvSpPr>
          <p:nvPr>
            <p:ph idx="1" hasCustomPrompt="1"/>
          </p:nvPr>
        </p:nvSpPr>
        <p:spPr>
          <a:xfrm>
            <a:off x="981479" y="4365104"/>
            <a:ext cx="4646209" cy="1296144"/>
          </a:xfrm>
          <a:prstGeom prst="rect">
            <a:avLst/>
          </a:prstGeom>
        </p:spPr>
        <p:txBody>
          <a:bodyPr anchor="b"/>
          <a:lstStyle>
            <a:lvl1pPr marL="0" indent="0" algn="l" defTabSz="412750" rtl="0" fontAlgn="base" hangingPunct="0">
              <a:spcBef>
                <a:spcPts val="300"/>
              </a:spcBef>
              <a:spcAft>
                <a:spcPct val="0"/>
              </a:spcAft>
              <a:buSzPct val="125000"/>
              <a:buFontTx/>
              <a:buNone/>
              <a:defRPr lang="ru-RU" sz="1500" b="0" kern="1200" dirty="0">
                <a:solidFill>
                  <a:srgbClr val="000000"/>
                </a:solidFill>
                <a:latin typeface="+mn-lt"/>
                <a:ea typeface="Akkurat" pitchFamily="2" charset="0"/>
                <a:cs typeface="Akkurat LL Cyr" charset="0"/>
                <a:sym typeface="Helvetica Neue" panose="02000206000000020004" pitchFamily="2" charset="0"/>
              </a:defRPr>
            </a:lvl1pPr>
            <a:lvl2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2pPr>
            <a:lvl3pPr marL="0" indent="0" algn="l" defTabSz="412750" rtl="0" fontAlgn="base" hangingPunct="0">
              <a:spcBef>
                <a:spcPts val="2950"/>
              </a:spcBef>
              <a:spcAft>
                <a:spcPct val="0"/>
              </a:spcAft>
              <a:buSzPct val="125000"/>
              <a:buFontTx/>
              <a:buNone/>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3pPr>
            <a:lvl4pPr marL="650875" indent="-260350">
              <a:spcBef>
                <a:spcPts val="300"/>
              </a:spcBef>
              <a:tabLst/>
              <a:defRPr lang="ru-RU" sz="1400" b="0" kern="1200" dirty="0">
                <a:solidFill>
                  <a:srgbClr val="000000"/>
                </a:solidFill>
                <a:latin typeface="Akkurat LL Cyr" charset="0"/>
                <a:ea typeface="Akkurat" pitchFamily="2" charset="0"/>
                <a:cs typeface="Akkurat LL Cyr" charset="0"/>
                <a:sym typeface="Helvetica Neue" panose="02000206000000020004" pitchFamily="2" charset="0"/>
              </a:defRPr>
            </a:lvl4pPr>
            <a:lvl5pPr marL="1204119" indent="-260350">
              <a:spcBef>
                <a:spcPts val="300"/>
              </a:spcBef>
              <a:tabLst/>
              <a:defRPr lang="ru-RU" sz="1700" b="0" kern="1200" dirty="0">
                <a:solidFill>
                  <a:srgbClr val="000000"/>
                </a:solidFill>
                <a:latin typeface="Akkurat LL Cyr" charset="0"/>
                <a:ea typeface="Akkurat LL Cyr" charset="0"/>
                <a:cs typeface="Akkurat LL Cyr" charset="0"/>
                <a:sym typeface="Helvetica Neue" panose="02000206000000020004" pitchFamily="2" charset="0"/>
              </a:defRPr>
            </a:lvl5pPr>
          </a:lstStyle>
          <a:p>
            <a:pPr lvl="0"/>
            <a:r>
              <a:rPr lang="ru-RU" dirty="0"/>
              <a:t>Место для короткого текста. Рекомендации по размещению прямоугольника: начало размещения со смещением на две буквы вправо, и на полбуквы сверху. Снизу оставить хвостик на высоту полбуквы.</a:t>
            </a:r>
          </a:p>
        </p:txBody>
      </p:sp>
    </p:spTree>
    <p:extLst>
      <p:ext uri="{BB962C8B-B14F-4D97-AF65-F5344CB8AC3E}">
        <p14:creationId xmlns:p14="http://schemas.microsoft.com/office/powerpoint/2010/main" val="1998058744"/>
      </p:ext>
    </p:extLst>
  </p:cSld>
  <p:clrMapOvr>
    <a:masterClrMapping/>
  </p:clrMapOvr>
  <p:extLst>
    <p:ext uri="{DCECCB84-F9BA-43D5-87BE-67443E8EF086}">
      <p15:sldGuideLst xmlns:p15="http://schemas.microsoft.com/office/powerpoint/2012/main">
        <p15:guide id="1" orient="horz" pos="4320">
          <p15:clr>
            <a:srgbClr val="FBAE40"/>
          </p15:clr>
        </p15:guide>
        <p15:guide id="2" pos="14076">
          <p15:clr>
            <a:srgbClr val="FBAE40"/>
          </p15:clr>
        </p15:guide>
        <p15:guide id="3" pos="1239">
          <p15:clr>
            <a:srgbClr val="FBAE40"/>
          </p15:clr>
        </p15:guide>
        <p15:guide id="4" orient="horz" pos="1190">
          <p15:clr>
            <a:srgbClr val="FBAE40"/>
          </p15:clr>
        </p15:guide>
        <p15:guide id="5" orient="horz" pos="6769">
          <p15:clr>
            <a:srgbClr val="FBAE40"/>
          </p15:clr>
        </p15:guide>
        <p15:guide id="6" pos="709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Только заголовок">
    <p:spTree>
      <p:nvGrpSpPr>
        <p:cNvPr id="1" name=""/>
        <p:cNvGrpSpPr/>
        <p:nvPr/>
      </p:nvGrpSpPr>
      <p:grpSpPr>
        <a:xfrm>
          <a:off x="0" y="0"/>
          <a:ext cx="0" cy="0"/>
          <a:chOff x="0" y="0"/>
          <a:chExt cx="0" cy="0"/>
        </a:xfrm>
      </p:grpSpPr>
      <p:sp>
        <p:nvSpPr>
          <p:cNvPr id="5" name="Заголовок 1">
            <a:extLst>
              <a:ext uri="{FF2B5EF4-FFF2-40B4-BE49-F238E27FC236}">
                <a16:creationId xmlns:a16="http://schemas.microsoft.com/office/drawing/2014/main" id="{3B9746FF-75F5-6C37-97A2-749FB2701A80}"/>
              </a:ext>
            </a:extLst>
          </p:cNvPr>
          <p:cNvSpPr>
            <a:spLocks noGrp="1"/>
          </p:cNvSpPr>
          <p:nvPr>
            <p:ph type="title" hasCustomPrompt="1"/>
          </p:nvPr>
        </p:nvSpPr>
        <p:spPr>
          <a:xfrm>
            <a:off x="515144" y="483258"/>
            <a:ext cx="11161712" cy="605483"/>
          </a:xfrm>
          <a:prstGeom prst="rect">
            <a:avLst/>
          </a:prstGeom>
        </p:spPr>
        <p:txBody>
          <a:bodyPr/>
          <a:lstStyle>
            <a:lvl1pPr algn="l" defTabSz="412750" rtl="0" fontAlgn="base" hangingPunct="0">
              <a:spcBef>
                <a:spcPct val="0"/>
              </a:spcBef>
              <a:spcAft>
                <a:spcPct val="0"/>
              </a:spcAft>
              <a:defRPr lang="ru-RU" sz="3600" kern="1200" dirty="0">
                <a:solidFill>
                  <a:srgbClr val="000000"/>
                </a:solidFill>
                <a:latin typeface="Boita Medium" pitchFamily="2" charset="-52"/>
                <a:ea typeface="Boita Medium" pitchFamily="2" charset="-52"/>
                <a:cs typeface="Boita Medium" pitchFamily="2" charset="-52"/>
                <a:sym typeface="Helvetica Neue Medium" panose="02000503000000020004" pitchFamily="2" charset="0"/>
              </a:defRPr>
            </a:lvl1pPr>
          </a:lstStyle>
          <a:p>
            <a:r>
              <a:rPr lang="ru-RU" dirty="0"/>
              <a:t>Заголовок</a:t>
            </a:r>
          </a:p>
        </p:txBody>
      </p:sp>
    </p:spTree>
    <p:extLst>
      <p:ext uri="{BB962C8B-B14F-4D97-AF65-F5344CB8AC3E}">
        <p14:creationId xmlns:p14="http://schemas.microsoft.com/office/powerpoint/2010/main" val="4111201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26" Type="http://schemas.openxmlformats.org/officeDocument/2006/relationships/image" Target="../media/image5.svg"/><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5" Type="http://schemas.openxmlformats.org/officeDocument/2006/relationships/image" Target="../media/image4.png"/><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image" Target="../media/image3.svg"/><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image" Target="../media/image2.png"/><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slideLayout" Target="../slideLayouts/slideLayout57.xml"/><Relationship Id="rId18" Type="http://schemas.openxmlformats.org/officeDocument/2006/relationships/slideLayout" Target="../slideLayouts/slideLayout62.xml"/><Relationship Id="rId26" Type="http://schemas.openxmlformats.org/officeDocument/2006/relationships/image" Target="../media/image5.svg"/><Relationship Id="rId3" Type="http://schemas.openxmlformats.org/officeDocument/2006/relationships/slideLayout" Target="../slideLayouts/slideLayout47.xml"/><Relationship Id="rId21" Type="http://schemas.openxmlformats.org/officeDocument/2006/relationships/slideLayout" Target="../slideLayouts/slideLayout65.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17" Type="http://schemas.openxmlformats.org/officeDocument/2006/relationships/slideLayout" Target="../slideLayouts/slideLayout61.xml"/><Relationship Id="rId25" Type="http://schemas.openxmlformats.org/officeDocument/2006/relationships/image" Target="../media/image7.png"/><Relationship Id="rId2" Type="http://schemas.openxmlformats.org/officeDocument/2006/relationships/slideLayout" Target="../slideLayouts/slideLayout46.xml"/><Relationship Id="rId16" Type="http://schemas.openxmlformats.org/officeDocument/2006/relationships/slideLayout" Target="../slideLayouts/slideLayout60.xml"/><Relationship Id="rId20" Type="http://schemas.openxmlformats.org/officeDocument/2006/relationships/slideLayout" Target="../slideLayouts/slideLayout64.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3.svg"/><Relationship Id="rId5" Type="http://schemas.openxmlformats.org/officeDocument/2006/relationships/slideLayout" Target="../slideLayouts/slideLayout49.xml"/><Relationship Id="rId15" Type="http://schemas.openxmlformats.org/officeDocument/2006/relationships/slideLayout" Target="../slideLayouts/slideLayout59.xml"/><Relationship Id="rId23" Type="http://schemas.openxmlformats.org/officeDocument/2006/relationships/image" Target="../media/image6.png"/><Relationship Id="rId10" Type="http://schemas.openxmlformats.org/officeDocument/2006/relationships/slideLayout" Target="../slideLayouts/slideLayout54.xml"/><Relationship Id="rId19" Type="http://schemas.openxmlformats.org/officeDocument/2006/relationships/slideLayout" Target="../slideLayouts/slideLayout63.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slideLayout" Target="../slideLayouts/slideLayout58.xml"/><Relationship Id="rId22"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02175E-1D54-4DBA-B4D9-9067DA727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9CA72F8-E8B9-4F6A-8B03-C346DF78C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58909D5-562F-482D-BB3D-BF8B973DA9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90ED9B7F-E924-40B3-BBF9-2B25BD32EA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FE33494-5569-4757-87E9-9D207496D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BF47B-00CC-41BB-B910-46FAC0CF84FC}" type="slidenum">
              <a:rPr lang="ru-RU" smtClean="0"/>
              <a:pPr/>
              <a:t>‹#›</a:t>
            </a:fld>
            <a:endParaRPr lang="ru-RU"/>
          </a:p>
        </p:txBody>
      </p:sp>
    </p:spTree>
    <p:extLst>
      <p:ext uri="{BB962C8B-B14F-4D97-AF65-F5344CB8AC3E}">
        <p14:creationId xmlns:p14="http://schemas.microsoft.com/office/powerpoint/2010/main" val="18838360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02175E-1D54-4DBA-B4D9-9067DA727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29CA72F8-E8B9-4F6A-8B03-C346DF78C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58909D5-562F-482D-BB3D-BF8B973DA9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E331A8-9309-41BB-93D4-7A67EC5B8903}" type="datetimeFigureOut">
              <a:rPr lang="ru-RU" smtClean="0"/>
              <a:pPr/>
              <a:t>19.10.2026</a:t>
            </a:fld>
            <a:endParaRPr lang="ru-RU"/>
          </a:p>
        </p:txBody>
      </p:sp>
      <p:sp>
        <p:nvSpPr>
          <p:cNvPr id="5" name="Нижний колонтитул 4">
            <a:extLst>
              <a:ext uri="{FF2B5EF4-FFF2-40B4-BE49-F238E27FC236}">
                <a16:creationId xmlns:a16="http://schemas.microsoft.com/office/drawing/2014/main" id="{90ED9B7F-E924-40B3-BBF9-2B25BD32EA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5FE33494-5569-4757-87E9-9D207496DB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6BF47B-00CC-41BB-B910-46FAC0CF84FC}" type="slidenum">
              <a:rPr lang="ru-RU" smtClean="0"/>
              <a:pPr/>
              <a:t>‹#›</a:t>
            </a:fld>
            <a:endParaRPr lang="ru-RU"/>
          </a:p>
        </p:txBody>
      </p:sp>
    </p:spTree>
    <p:extLst>
      <p:ext uri="{BB962C8B-B14F-4D97-AF65-F5344CB8AC3E}">
        <p14:creationId xmlns:p14="http://schemas.microsoft.com/office/powerpoint/2010/main" val="23671847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8AB9367-CE1D-F035-6146-01992FF4D9DD}"/>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551384" y="6273332"/>
            <a:ext cx="1860000" cy="144000"/>
          </a:xfrm>
          <a:prstGeom prst="rect">
            <a:avLst/>
          </a:prstGeom>
        </p:spPr>
      </p:pic>
      <p:pic>
        <p:nvPicPr>
          <p:cNvPr id="3" name="Рисунок 2">
            <a:extLst>
              <a:ext uri="{FF2B5EF4-FFF2-40B4-BE49-F238E27FC236}">
                <a16:creationId xmlns:a16="http://schemas.microsoft.com/office/drawing/2014/main" id="{96703AED-A71D-31FF-098F-2F885818F86D}"/>
              </a:ext>
            </a:extLst>
          </p:cNvPr>
          <p:cNvPicPr>
            <a:picLocks noChangeAspect="1"/>
          </p:cNvPicPr>
          <p:nvPr userDrawn="1"/>
        </p:nvPicPr>
        <p:blipFill>
          <a:blip r:embed="rId25">
            <a:extLst>
              <a:ext uri="{96DAC541-7B7A-43D3-8B79-37D633B846F1}">
                <asvg:svgBlip xmlns:asvg="http://schemas.microsoft.com/office/drawing/2016/SVG/main" r:embed="rId26"/>
              </a:ext>
            </a:extLst>
          </a:blip>
          <a:stretch>
            <a:fillRect/>
          </a:stretch>
        </p:blipFill>
        <p:spPr>
          <a:xfrm>
            <a:off x="11388588" y="6273332"/>
            <a:ext cx="234000" cy="144000"/>
          </a:xfrm>
          <a:prstGeom prst="rect">
            <a:avLst/>
          </a:prstGeom>
        </p:spPr>
      </p:pic>
    </p:spTree>
    <p:extLst>
      <p:ext uri="{BB962C8B-B14F-4D97-AF65-F5344CB8AC3E}">
        <p14:creationId xmlns:p14="http://schemas.microsoft.com/office/powerpoint/2010/main" val="231893818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txStyles>
    <p:titleStyle>
      <a:lvl1pPr algn="ctr" defTabSz="412750" rtl="0" fontAlgn="base" hangingPunct="0">
        <a:spcBef>
          <a:spcPct val="0"/>
        </a:spcBef>
        <a:spcAft>
          <a:spcPct val="0"/>
        </a:spcAft>
        <a:defRPr sz="5600" kern="1200">
          <a:solidFill>
            <a:srgbClr val="000000"/>
          </a:solidFill>
          <a:latin typeface="+mj-lt"/>
          <a:ea typeface="+mj-ea"/>
          <a:cs typeface="+mj-cs"/>
          <a:sym typeface="Helvetica Neue Medium" panose="02000503000000020004" pitchFamily="2" charset="0"/>
        </a:defRPr>
      </a:lvl1pPr>
      <a:lvl2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2pPr>
      <a:lvl3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3pPr>
      <a:lvl4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4pPr>
      <a:lvl5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5pPr>
      <a:lvl6pPr marL="2286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6pPr>
      <a:lvl7pPr marL="4572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7pPr>
      <a:lvl8pPr marL="6858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8pPr>
      <a:lvl9pPr marL="9144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9pPr>
    </p:titleStyle>
    <p:bodyStyle>
      <a:lvl1pPr marL="3175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1pPr>
      <a:lvl2pPr marL="6350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2pPr>
      <a:lvl3pPr marL="9525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3pPr>
      <a:lvl4pPr marL="12700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4pPr>
      <a:lvl5pPr marL="15875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ru-RU"/>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0">
          <p15:clr>
            <a:srgbClr val="F26B43"/>
          </p15:clr>
        </p15:guide>
        <p15:guide id="3" pos="2237">
          <p15:clr>
            <a:srgbClr val="F26B43"/>
          </p15:clr>
        </p15:guide>
        <p15:guide id="4" pos="700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38AB9367-CE1D-F035-6146-01992FF4D9DD}"/>
              </a:ext>
            </a:extLst>
          </p:cNvPr>
          <p:cNvPicPr>
            <a:picLocks noChangeAspect="1"/>
          </p:cNvPicPr>
          <p:nvPr userDrawn="1"/>
        </p:nvPicPr>
        <p:blipFill>
          <a:blip r:embed="rId23">
            <a:extLst>
              <a:ext uri="{96DAC541-7B7A-43D3-8B79-37D633B846F1}">
                <asvg:svgBlip xmlns:asvg="http://schemas.microsoft.com/office/drawing/2016/SVG/main" r:embed="rId24"/>
              </a:ext>
            </a:extLst>
          </a:blip>
          <a:stretch>
            <a:fillRect/>
          </a:stretch>
        </p:blipFill>
        <p:spPr>
          <a:xfrm>
            <a:off x="551384" y="6273332"/>
            <a:ext cx="1860000" cy="144000"/>
          </a:xfrm>
          <a:prstGeom prst="rect">
            <a:avLst/>
          </a:prstGeom>
        </p:spPr>
      </p:pic>
      <p:pic>
        <p:nvPicPr>
          <p:cNvPr id="3" name="Рисунок 2">
            <a:extLst>
              <a:ext uri="{FF2B5EF4-FFF2-40B4-BE49-F238E27FC236}">
                <a16:creationId xmlns:a16="http://schemas.microsoft.com/office/drawing/2014/main" id="{96703AED-A71D-31FF-098F-2F885818F86D}"/>
              </a:ext>
            </a:extLst>
          </p:cNvPr>
          <p:cNvPicPr>
            <a:picLocks noChangeAspect="1"/>
          </p:cNvPicPr>
          <p:nvPr userDrawn="1"/>
        </p:nvPicPr>
        <p:blipFill>
          <a:blip r:embed="rId25">
            <a:extLst>
              <a:ext uri="{96DAC541-7B7A-43D3-8B79-37D633B846F1}">
                <asvg:svgBlip xmlns:asvg="http://schemas.microsoft.com/office/drawing/2016/SVG/main" r:embed="rId26"/>
              </a:ext>
            </a:extLst>
          </a:blip>
          <a:stretch>
            <a:fillRect/>
          </a:stretch>
        </p:blipFill>
        <p:spPr>
          <a:xfrm>
            <a:off x="11388588" y="6273332"/>
            <a:ext cx="234000" cy="144000"/>
          </a:xfrm>
          <a:prstGeom prst="rect">
            <a:avLst/>
          </a:prstGeom>
        </p:spPr>
      </p:pic>
    </p:spTree>
    <p:extLst>
      <p:ext uri="{BB962C8B-B14F-4D97-AF65-F5344CB8AC3E}">
        <p14:creationId xmlns:p14="http://schemas.microsoft.com/office/powerpoint/2010/main" val="362273521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Lst>
  <p:txStyles>
    <p:titleStyle>
      <a:lvl1pPr algn="ctr" defTabSz="412750" rtl="0" fontAlgn="base" hangingPunct="0">
        <a:spcBef>
          <a:spcPct val="0"/>
        </a:spcBef>
        <a:spcAft>
          <a:spcPct val="0"/>
        </a:spcAft>
        <a:defRPr sz="5600" kern="1200">
          <a:solidFill>
            <a:srgbClr val="000000"/>
          </a:solidFill>
          <a:latin typeface="+mj-lt"/>
          <a:ea typeface="+mj-ea"/>
          <a:cs typeface="+mj-cs"/>
          <a:sym typeface="Helvetica Neue Medium" panose="02000503000000020004" pitchFamily="2" charset="0"/>
        </a:defRPr>
      </a:lvl1pPr>
      <a:lvl2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2pPr>
      <a:lvl3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3pPr>
      <a:lvl4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4pPr>
      <a:lvl5pPr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5pPr>
      <a:lvl6pPr marL="2286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6pPr>
      <a:lvl7pPr marL="4572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7pPr>
      <a:lvl8pPr marL="6858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8pPr>
      <a:lvl9pPr marL="914400" algn="ctr" defTabSz="412750" rtl="0" fontAlgn="base" hangingPunct="0">
        <a:spcBef>
          <a:spcPct val="0"/>
        </a:spcBef>
        <a:spcAft>
          <a:spcPct val="0"/>
        </a:spcAft>
        <a:defRPr sz="5600">
          <a:solidFill>
            <a:srgbClr val="000000"/>
          </a:solidFill>
          <a:latin typeface="Helvetica Neue Medium" panose="02000503000000020004" pitchFamily="2" charset="0"/>
          <a:ea typeface="Helvetica Neue Medium" panose="02000503000000020004" pitchFamily="2" charset="0"/>
          <a:cs typeface="Helvetica Neue Medium" panose="02000503000000020004" pitchFamily="2" charset="0"/>
          <a:sym typeface="Helvetica Neue Medium" panose="02000503000000020004" pitchFamily="2" charset="0"/>
        </a:defRPr>
      </a:lvl9pPr>
    </p:titleStyle>
    <p:bodyStyle>
      <a:lvl1pPr marL="3175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1pPr>
      <a:lvl2pPr marL="6350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2pPr>
      <a:lvl3pPr marL="9525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3pPr>
      <a:lvl4pPr marL="12700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4pPr>
      <a:lvl5pPr marL="1587500" indent="-317500" algn="l" defTabSz="412750" rtl="0" fontAlgn="base" hangingPunct="0">
        <a:spcBef>
          <a:spcPts val="2950"/>
        </a:spcBef>
        <a:spcAft>
          <a:spcPct val="0"/>
        </a:spcAft>
        <a:buSzPct val="125000"/>
        <a:buChar char="•"/>
        <a:defRPr sz="2600" kern="1200">
          <a:solidFill>
            <a:srgbClr val="000000"/>
          </a:solidFill>
          <a:latin typeface="+mn-lt"/>
          <a:ea typeface="+mn-ea"/>
          <a:cs typeface="+mn-cs"/>
          <a:sym typeface="Helvetica Neue" panose="02000206000000020004" pitchFamily="2" charset="0"/>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ru-RU"/>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p15:clr>
            <a:srgbClr val="F26B43"/>
          </p15:clr>
        </p15:guide>
        <p15:guide id="2" pos="7680">
          <p15:clr>
            <a:srgbClr val="F26B43"/>
          </p15:clr>
        </p15:guide>
        <p15:guide id="3" pos="2237">
          <p15:clr>
            <a:srgbClr val="F26B43"/>
          </p15:clr>
        </p15:guide>
        <p15:guide id="4" pos="70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5.sv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login.consultant.ru/link/?req=doc&amp;base=LAW&amp;n=421617&amp;dst=163&amp;field=134&amp;date=02.11.202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login.consultant.ru/link/?req=doc&amp;base=LAW&amp;n=421617&amp;dst=253&amp;field=134&amp;date=02.11.2022"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hyperlink" Target="https://login.consultant.ru/link/?req=doc&amp;base=LAW&amp;n=421617&amp;dst=194&amp;field=134&amp;date=02.11.2022" TargetMode="External"/><Relationship Id="rId3" Type="http://schemas.openxmlformats.org/officeDocument/2006/relationships/hyperlink" Target="https://login.consultant.ru/link/?req=doc&amp;base=LAW&amp;n=421617&amp;dst=192&amp;field=134&amp;date=02.11.2022" TargetMode="External"/><Relationship Id="rId7" Type="http://schemas.openxmlformats.org/officeDocument/2006/relationships/hyperlink" Target="https://login.consultant.ru/link/?req=doc&amp;base=LAW&amp;n=421617&amp;dst=190&amp;field=134&amp;date=02.11.2022"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login.consultant.ru/link/?req=doc&amp;base=LAW&amp;n=421617&amp;dst=204&amp;field=134&amp;date=02.11.2022" TargetMode="External"/><Relationship Id="rId11" Type="http://schemas.openxmlformats.org/officeDocument/2006/relationships/hyperlink" Target="https://login.consultant.ru/link/?req=doc&amp;base=LAW&amp;n=421617&amp;dst=206&amp;field=134&amp;date=02.11.2022" TargetMode="External"/><Relationship Id="rId5" Type="http://schemas.openxmlformats.org/officeDocument/2006/relationships/hyperlink" Target="https://login.consultant.ru/link/?req=doc&amp;base=LAW&amp;n=421617&amp;dst=200&amp;field=134&amp;date=02.11.2022" TargetMode="External"/><Relationship Id="rId10" Type="http://schemas.openxmlformats.org/officeDocument/2006/relationships/hyperlink" Target="https://login.consultant.ru/link/?req=doc&amp;base=LAW&amp;n=421617&amp;dst=202&amp;field=134&amp;date=02.11.2022" TargetMode="External"/><Relationship Id="rId4" Type="http://schemas.openxmlformats.org/officeDocument/2006/relationships/hyperlink" Target="https://login.consultant.ru/link/?req=doc&amp;base=LAW&amp;n=421617&amp;dst=196&amp;field=134&amp;date=02.11.2022" TargetMode="External"/><Relationship Id="rId9" Type="http://schemas.openxmlformats.org/officeDocument/2006/relationships/hyperlink" Target="https://login.consultant.ru/link/?req=doc&amp;base=LAW&amp;n=421617&amp;dst=198&amp;field=134&amp;date=02.11.202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hyperlink" Target="https://login.consultant.ru/link/?req=doc&amp;base=LAW&amp;n=410704&amp;dst=100329&amp;field=134&amp;date=21.02.2023" TargetMode="External"/><Relationship Id="rId2" Type="http://schemas.openxmlformats.org/officeDocument/2006/relationships/hyperlink" Target="https://login.consultant.ru/link/?req=doc&amp;base=LAW&amp;n=410704&amp;dst=101857&amp;field=134&amp;date=21.02.2023" TargetMode="External"/><Relationship Id="rId1" Type="http://schemas.openxmlformats.org/officeDocument/2006/relationships/slideLayout" Target="../slideLayouts/slideLayout44.xml"/><Relationship Id="rId5" Type="http://schemas.openxmlformats.org/officeDocument/2006/relationships/hyperlink" Target="https://login.consultant.ru/link/?req=doc&amp;base=LAW&amp;n=410704&amp;dst=102017&amp;field=134&amp;date=21.02.2023" TargetMode="External"/><Relationship Id="rId4" Type="http://schemas.openxmlformats.org/officeDocument/2006/relationships/hyperlink" Target="https://login.consultant.ru/link/?req=doc&amp;base=LAW&amp;n=410704&amp;dst=101869&amp;field=134&amp;date=21.02.2023" TargetMode="External"/></Relationships>
</file>

<file path=ppt/slides/_rels/slide20.xml.rels><?xml version="1.0" encoding="UTF-8" standalone="yes"?>
<Relationships xmlns="http://schemas.openxmlformats.org/package/2006/relationships"><Relationship Id="rId2" Type="http://schemas.openxmlformats.org/officeDocument/2006/relationships/hyperlink" Target="https://login.consultant.ru/link/?req=doc&amp;base=LAW&amp;n=410704&amp;dst=101257&amp;field=134&amp;date=21.02.2023" TargetMode="External"/><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5.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34.xml"/><Relationship Id="rId5" Type="http://schemas.openxmlformats.org/officeDocument/2006/relationships/image" Target="../media/image24.sv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sp>
        <p:nvSpPr>
          <p:cNvPr id="4" name="Заголовок 1">
            <a:extLst>
              <a:ext uri="{FF2B5EF4-FFF2-40B4-BE49-F238E27FC236}">
                <a16:creationId xmlns:a16="http://schemas.microsoft.com/office/drawing/2014/main" id="{EF08239C-ABB7-B56D-70D0-00EE75F21895}"/>
              </a:ext>
            </a:extLst>
          </p:cNvPr>
          <p:cNvSpPr txBox="1">
            <a:spLocks/>
          </p:cNvSpPr>
          <p:nvPr/>
        </p:nvSpPr>
        <p:spPr>
          <a:xfrm>
            <a:off x="320612" y="437322"/>
            <a:ext cx="9698996" cy="320495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ru-RU" sz="8000" dirty="0">
                <a:effectLst/>
                <a:latin typeface="Boita Medium" panose="00000600000000000000" pitchFamily="50" charset="-52"/>
                <a:ea typeface="Calibri" panose="020F0502020204030204" pitchFamily="34" charset="0"/>
              </a:rPr>
              <a:t>Годовой отчет</a:t>
            </a:r>
            <a:br>
              <a:rPr lang="ru-RU" sz="8000" dirty="0">
                <a:effectLst/>
                <a:latin typeface="Boita Medium" panose="00000600000000000000" pitchFamily="50" charset="-52"/>
                <a:ea typeface="Calibri" panose="020F0502020204030204" pitchFamily="34" charset="0"/>
              </a:rPr>
            </a:br>
            <a:r>
              <a:rPr lang="ru-RU" sz="8000" dirty="0">
                <a:effectLst/>
                <a:latin typeface="Boita Medium" panose="00000600000000000000" pitchFamily="50" charset="-52"/>
                <a:ea typeface="Calibri" panose="020F0502020204030204" pitchFamily="34" charset="0"/>
              </a:rPr>
              <a:t>МСП (ППРФ№1352).</a:t>
            </a:r>
            <a:br>
              <a:rPr lang="ru-RU" sz="8000" dirty="0">
                <a:latin typeface="Boita Medium" panose="00000600000000000000" pitchFamily="50" charset="-52"/>
                <a:ea typeface="Times New Roman" panose="02020603050405020304" pitchFamily="18" charset="0"/>
                <a:cs typeface="Times New Roman" panose="02020603050405020304" pitchFamily="18" charset="0"/>
              </a:rPr>
            </a:br>
            <a:r>
              <a:rPr lang="ru-RU" sz="8000" dirty="0">
                <a:latin typeface="Boita Medium" panose="00000600000000000000" pitchFamily="50" charset="-52"/>
                <a:ea typeface="Times New Roman" panose="02020603050405020304" pitchFamily="18" charset="0"/>
                <a:cs typeface="Times New Roman" panose="02020603050405020304" pitchFamily="18" charset="0"/>
              </a:rPr>
              <a:t>223-ФЗ</a:t>
            </a:r>
            <a:endParaRPr lang="ru-RU" sz="8000" dirty="0">
              <a:latin typeface="Boita Medium" panose="00000600000000000000" pitchFamily="50" charset="-52"/>
            </a:endParaRPr>
          </a:p>
        </p:txBody>
      </p:sp>
      <p:pic>
        <p:nvPicPr>
          <p:cNvPr id="6" name="Picture 2">
            <a:extLst>
              <a:ext uri="{FF2B5EF4-FFF2-40B4-BE49-F238E27FC236}">
                <a16:creationId xmlns:a16="http://schemas.microsoft.com/office/drawing/2014/main" id="{CD92A2C9-6948-E5DD-0E2F-CBC16A82191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7243" y="2834091"/>
            <a:ext cx="2172535" cy="2172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Овал 16">
            <a:extLst>
              <a:ext uri="{FF2B5EF4-FFF2-40B4-BE49-F238E27FC236}">
                <a16:creationId xmlns:a16="http://schemas.microsoft.com/office/drawing/2014/main" id="{A012708E-6789-E7C0-2879-4FD92CB930AC}"/>
              </a:ext>
            </a:extLst>
          </p:cNvPr>
          <p:cNvSpPr/>
          <p:nvPr/>
        </p:nvSpPr>
        <p:spPr bwMode="auto">
          <a:xfrm>
            <a:off x="6506967" y="4595012"/>
            <a:ext cx="736516" cy="736516"/>
          </a:xfrm>
          <a:prstGeom prst="ellipse">
            <a:avLst/>
          </a:prstGeom>
          <a:solidFill>
            <a:srgbClr val="FCDF21"/>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5" name="Овал 4">
            <a:extLst>
              <a:ext uri="{FF2B5EF4-FFF2-40B4-BE49-F238E27FC236}">
                <a16:creationId xmlns:a16="http://schemas.microsoft.com/office/drawing/2014/main" id="{DA24D1B7-750B-2416-40F4-03AF5F1048D7}"/>
              </a:ext>
            </a:extLst>
          </p:cNvPr>
          <p:cNvSpPr/>
          <p:nvPr/>
        </p:nvSpPr>
        <p:spPr bwMode="auto">
          <a:xfrm>
            <a:off x="5735408" y="3487816"/>
            <a:ext cx="360592" cy="360592"/>
          </a:xfrm>
          <a:prstGeom prst="ellipse">
            <a:avLst/>
          </a:prstGeom>
          <a:solidFill>
            <a:srgbClr val="5BDEB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pic>
        <p:nvPicPr>
          <p:cNvPr id="8" name="Рисунок 7">
            <a:extLst>
              <a:ext uri="{FF2B5EF4-FFF2-40B4-BE49-F238E27FC236}">
                <a16:creationId xmlns:a16="http://schemas.microsoft.com/office/drawing/2014/main" id="{558FE4DA-5A5A-13E9-3B90-5985078DA44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17" y="6370983"/>
            <a:ext cx="2874113" cy="222512"/>
          </a:xfrm>
          <a:prstGeom prst="rect">
            <a:avLst/>
          </a:prstGeom>
        </p:spPr>
      </p:pic>
      <p:pic>
        <p:nvPicPr>
          <p:cNvPr id="9" name="Рисунок 8">
            <a:extLst>
              <a:ext uri="{FF2B5EF4-FFF2-40B4-BE49-F238E27FC236}">
                <a16:creationId xmlns:a16="http://schemas.microsoft.com/office/drawing/2014/main" id="{4674A00F-2D37-1B46-476B-4B40E89E9A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77323" y="6370042"/>
            <a:ext cx="351411" cy="216253"/>
          </a:xfrm>
          <a:prstGeom prst="rect">
            <a:avLst/>
          </a:prstGeom>
        </p:spPr>
      </p:pic>
    </p:spTree>
    <p:extLst>
      <p:ext uri="{BB962C8B-B14F-4D97-AF65-F5344CB8AC3E}">
        <p14:creationId xmlns:p14="http://schemas.microsoft.com/office/powerpoint/2010/main" val="38514528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5CE"/>
        </a:solidFill>
        <a:effectLst/>
      </p:bgPr>
    </p:bg>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EFD17D07-857C-4B38-B894-4B56C9B7AEE9}"/>
              </a:ext>
            </a:extLst>
          </p:cNvPr>
          <p:cNvSpPr>
            <a:spLocks noGrp="1"/>
          </p:cNvSpPr>
          <p:nvPr>
            <p:ph type="title"/>
          </p:nvPr>
        </p:nvSpPr>
        <p:spPr>
          <a:xfrm>
            <a:off x="0" y="0"/>
            <a:ext cx="11161712" cy="749499"/>
          </a:xfrm>
        </p:spPr>
        <p:txBody>
          <a:bodyPr/>
          <a:lstStyle/>
          <a:p>
            <a:r>
              <a:rPr lang="ru-RU" dirty="0">
                <a:latin typeface="Boita Medium" panose="00000600000000000000" pitchFamily="50" charset="-52"/>
              </a:rPr>
              <a:t>На кого распространяется</a:t>
            </a:r>
            <a:endParaRPr lang="ru-RU" dirty="0"/>
          </a:p>
        </p:txBody>
      </p:sp>
      <p:sp>
        <p:nvSpPr>
          <p:cNvPr id="9" name="TextBox 8">
            <a:extLst>
              <a:ext uri="{FF2B5EF4-FFF2-40B4-BE49-F238E27FC236}">
                <a16:creationId xmlns:a16="http://schemas.microsoft.com/office/drawing/2014/main" id="{7E7BBE3F-CEB2-4D36-90A1-DD370815347B}"/>
              </a:ext>
            </a:extLst>
          </p:cNvPr>
          <p:cNvSpPr txBox="1"/>
          <p:nvPr/>
        </p:nvSpPr>
        <p:spPr>
          <a:xfrm>
            <a:off x="568919" y="1823338"/>
            <a:ext cx="11079742" cy="1323439"/>
          </a:xfrm>
          <a:prstGeom prst="rect">
            <a:avLst/>
          </a:prstGeom>
          <a:noFill/>
        </p:spPr>
        <p:txBody>
          <a:bodyPr wrap="square">
            <a:spAutoFit/>
          </a:bodyPr>
          <a:lstStyle/>
          <a:p>
            <a:pPr marL="0" marR="0" lvl="0" indent="342900" algn="just"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Установить, что юридические лица, указанные в части 2 статьи 1 Федерального закона "О закупках товаров, работ, услуг отдельными видами юридических лиц" и являющиеся субъектами малого и среднего предпринимательства, вправе не применять настоящее постановление.</a:t>
            </a:r>
            <a:r>
              <a:rPr kumimoji="0" lang="ru-RU" sz="20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a:t>
            </a:r>
          </a:p>
        </p:txBody>
      </p:sp>
      <p:sp>
        <p:nvSpPr>
          <p:cNvPr id="10" name="Прямоугольник: скругленные углы 9">
            <a:extLst>
              <a:ext uri="{FF2B5EF4-FFF2-40B4-BE49-F238E27FC236}">
                <a16:creationId xmlns:a16="http://schemas.microsoft.com/office/drawing/2014/main" id="{F2FDA2B5-DCAC-4329-BAA2-AC5FF3F15760}"/>
              </a:ext>
            </a:extLst>
          </p:cNvPr>
          <p:cNvSpPr/>
          <p:nvPr/>
        </p:nvSpPr>
        <p:spPr>
          <a:xfrm>
            <a:off x="598959" y="1294426"/>
            <a:ext cx="10771406" cy="39441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mn-ea"/>
                <a:cs typeface="Arial" pitchFamily="34" charset="0"/>
              </a:rPr>
              <a:t>п.2 ч.</a:t>
            </a:r>
            <a:r>
              <a:rPr kumimoji="0" lang="en-US" sz="2000" b="1" i="0" u="none" strike="noStrike" kern="1200" cap="none" spc="0" normalizeH="0" baseline="0" noProof="0" dirty="0">
                <a:ln>
                  <a:noFill/>
                </a:ln>
                <a:solidFill>
                  <a:srgbClr val="000000"/>
                </a:solidFill>
                <a:effectLst/>
                <a:uLnTx/>
                <a:uFillTx/>
                <a:latin typeface="Boita Medium" panose="00000600000000000000" pitchFamily="50" charset="-52"/>
                <a:ea typeface="+mn-ea"/>
                <a:cs typeface="Arial" pitchFamily="34" charset="0"/>
              </a:rPr>
              <a:t>1</a:t>
            </a: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mn-ea"/>
                <a:cs typeface="Arial" pitchFamily="34" charset="0"/>
              </a:rPr>
              <a:t> ППРФ №1352</a:t>
            </a:r>
          </a:p>
        </p:txBody>
      </p:sp>
      <p:graphicFrame>
        <p:nvGraphicFramePr>
          <p:cNvPr id="11" name="Таблица 10">
            <a:extLst>
              <a:ext uri="{FF2B5EF4-FFF2-40B4-BE49-F238E27FC236}">
                <a16:creationId xmlns:a16="http://schemas.microsoft.com/office/drawing/2014/main" id="{017AE715-01E4-480B-97B3-C95B292AE0D8}"/>
              </a:ext>
            </a:extLst>
          </p:cNvPr>
          <p:cNvGraphicFramePr>
            <a:graphicFrameLocks noGrp="1"/>
          </p:cNvGraphicFramePr>
          <p:nvPr/>
        </p:nvGraphicFramePr>
        <p:xfrm>
          <a:off x="456643" y="3130399"/>
          <a:ext cx="6123060" cy="3051810"/>
        </p:xfrm>
        <a:graphic>
          <a:graphicData uri="http://schemas.openxmlformats.org/drawingml/2006/table">
            <a:tbl>
              <a:tblPr/>
              <a:tblGrid>
                <a:gridCol w="2041020">
                  <a:extLst>
                    <a:ext uri="{9D8B030D-6E8A-4147-A177-3AD203B41FA5}">
                      <a16:colId xmlns:a16="http://schemas.microsoft.com/office/drawing/2014/main" val="2723956452"/>
                    </a:ext>
                  </a:extLst>
                </a:gridCol>
                <a:gridCol w="2041020">
                  <a:extLst>
                    <a:ext uri="{9D8B030D-6E8A-4147-A177-3AD203B41FA5}">
                      <a16:colId xmlns:a16="http://schemas.microsoft.com/office/drawing/2014/main" val="1236296747"/>
                    </a:ext>
                  </a:extLst>
                </a:gridCol>
                <a:gridCol w="2041020">
                  <a:extLst>
                    <a:ext uri="{9D8B030D-6E8A-4147-A177-3AD203B41FA5}">
                      <a16:colId xmlns:a16="http://schemas.microsoft.com/office/drawing/2014/main" val="289422215"/>
                    </a:ext>
                  </a:extLst>
                </a:gridCol>
              </a:tblGrid>
              <a:tr h="980991">
                <a:tc>
                  <a:txBody>
                    <a:bodyPr/>
                    <a:lstStyle/>
                    <a:p>
                      <a:pPr algn="l"/>
                      <a:r>
                        <a:rPr lang="ru-RU" sz="1600" dirty="0">
                          <a:solidFill>
                            <a:srgbClr val="333333"/>
                          </a:solidFill>
                          <a:effectLst/>
                          <a:latin typeface="Arial" panose="020B0604020202020204" pitchFamily="34" charset="0"/>
                        </a:rPr>
                        <a:t>Категория субъекта МСП</a:t>
                      </a:r>
                    </a:p>
                  </a:txBody>
                  <a:tcPr marL="142875" marR="142875" marT="142875" marB="142875"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2F2F2"/>
                    </a:solidFill>
                  </a:tcPr>
                </a:tc>
                <a:tc>
                  <a:txBody>
                    <a:bodyPr/>
                    <a:lstStyle/>
                    <a:p>
                      <a:pPr algn="l"/>
                      <a:r>
                        <a:rPr lang="ru-RU" sz="1600">
                          <a:solidFill>
                            <a:srgbClr val="333333"/>
                          </a:solidFill>
                          <a:effectLst/>
                          <a:latin typeface="Arial" panose="020B0604020202020204" pitchFamily="34" charset="0"/>
                        </a:rPr>
                        <a:t>Доход за год</a:t>
                      </a:r>
                    </a:p>
                  </a:txBody>
                  <a:tcPr marL="142875" marR="142875" marT="142875" marB="142875"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2F2F2"/>
                    </a:solidFill>
                  </a:tcPr>
                </a:tc>
                <a:tc>
                  <a:txBody>
                    <a:bodyPr/>
                    <a:lstStyle/>
                    <a:p>
                      <a:pPr algn="l"/>
                      <a:r>
                        <a:rPr lang="ru-RU" sz="1600">
                          <a:solidFill>
                            <a:srgbClr val="333333"/>
                          </a:solidFill>
                          <a:effectLst/>
                          <a:latin typeface="Arial" panose="020B0604020202020204" pitchFamily="34" charset="0"/>
                        </a:rPr>
                        <a:t>Среднесписочная численность работников</a:t>
                      </a:r>
                    </a:p>
                  </a:txBody>
                  <a:tcPr marL="142875" marR="142875" marT="142875" marB="142875"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2F2F2"/>
                    </a:solidFill>
                  </a:tcPr>
                </a:tc>
                <a:extLst>
                  <a:ext uri="{0D108BD9-81ED-4DB2-BD59-A6C34878D82A}">
                    <a16:rowId xmlns:a16="http://schemas.microsoft.com/office/drawing/2014/main" val="3267526464"/>
                  </a:ext>
                </a:extLst>
              </a:tr>
              <a:tr h="540363">
                <a:tc>
                  <a:txBody>
                    <a:bodyPr/>
                    <a:lstStyle/>
                    <a:p>
                      <a:pPr fontAlgn="ctr"/>
                      <a:r>
                        <a:rPr lang="ru-RU" sz="1600">
                          <a:solidFill>
                            <a:srgbClr val="333333"/>
                          </a:solidFill>
                          <a:effectLst/>
                          <a:latin typeface="Arial" panose="020B0604020202020204" pitchFamily="34" charset="0"/>
                        </a:rPr>
                        <a:t>Микропредприятие</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tc>
                  <a:txBody>
                    <a:bodyPr/>
                    <a:lstStyle/>
                    <a:p>
                      <a:pPr algn="ctr" fontAlgn="ctr"/>
                      <a:r>
                        <a:rPr lang="ru-RU" sz="1600" dirty="0">
                          <a:solidFill>
                            <a:srgbClr val="333333"/>
                          </a:solidFill>
                          <a:effectLst/>
                          <a:latin typeface="Arial" panose="020B0604020202020204" pitchFamily="34" charset="0"/>
                        </a:rPr>
                        <a:t>120 млн рублей</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tc>
                  <a:txBody>
                    <a:bodyPr/>
                    <a:lstStyle/>
                    <a:p>
                      <a:pPr algn="ctr" fontAlgn="ctr"/>
                      <a:r>
                        <a:rPr lang="ru-RU" sz="1600">
                          <a:solidFill>
                            <a:srgbClr val="333333"/>
                          </a:solidFill>
                          <a:effectLst/>
                          <a:latin typeface="Arial" panose="020B0604020202020204" pitchFamily="34" charset="0"/>
                        </a:rPr>
                        <a:t>не более 15 человек</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extLst>
                  <a:ext uri="{0D108BD9-81ED-4DB2-BD59-A6C34878D82A}">
                    <a16:rowId xmlns:a16="http://schemas.microsoft.com/office/drawing/2014/main" val="3682108210"/>
                  </a:ext>
                </a:extLst>
              </a:tr>
              <a:tr h="545053">
                <a:tc>
                  <a:txBody>
                    <a:bodyPr/>
                    <a:lstStyle/>
                    <a:p>
                      <a:pPr fontAlgn="ctr"/>
                      <a:r>
                        <a:rPr lang="ru-RU" sz="1600">
                          <a:solidFill>
                            <a:srgbClr val="333333"/>
                          </a:solidFill>
                          <a:effectLst/>
                          <a:latin typeface="Arial" panose="020B0604020202020204" pitchFamily="34" charset="0"/>
                        </a:rPr>
                        <a:t>Малое предприятие</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tc>
                  <a:txBody>
                    <a:bodyPr/>
                    <a:lstStyle/>
                    <a:p>
                      <a:pPr algn="ctr" fontAlgn="ctr"/>
                      <a:r>
                        <a:rPr lang="ru-RU" sz="1600" dirty="0">
                          <a:solidFill>
                            <a:srgbClr val="333333"/>
                          </a:solidFill>
                          <a:effectLst/>
                          <a:latin typeface="Arial" panose="020B0604020202020204" pitchFamily="34" charset="0"/>
                        </a:rPr>
                        <a:t>800 млн рублей</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tc>
                  <a:txBody>
                    <a:bodyPr/>
                    <a:lstStyle/>
                    <a:p>
                      <a:pPr algn="ctr" fontAlgn="ctr"/>
                      <a:r>
                        <a:rPr lang="ru-RU" sz="1600" dirty="0">
                          <a:solidFill>
                            <a:srgbClr val="333333"/>
                          </a:solidFill>
                          <a:effectLst/>
                          <a:latin typeface="Arial" panose="020B0604020202020204" pitchFamily="34" charset="0"/>
                        </a:rPr>
                        <a:t>не более 100 человек</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extLst>
                  <a:ext uri="{0D108BD9-81ED-4DB2-BD59-A6C34878D82A}">
                    <a16:rowId xmlns:a16="http://schemas.microsoft.com/office/drawing/2014/main" val="724814156"/>
                  </a:ext>
                </a:extLst>
              </a:tr>
              <a:tr h="545053">
                <a:tc>
                  <a:txBody>
                    <a:bodyPr/>
                    <a:lstStyle/>
                    <a:p>
                      <a:pPr fontAlgn="ctr"/>
                      <a:r>
                        <a:rPr lang="ru-RU" sz="1600">
                          <a:solidFill>
                            <a:srgbClr val="333333"/>
                          </a:solidFill>
                          <a:effectLst/>
                          <a:latin typeface="Arial" panose="020B0604020202020204" pitchFamily="34" charset="0"/>
                        </a:rPr>
                        <a:t>Среднее предприятие</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tc>
                  <a:txBody>
                    <a:bodyPr/>
                    <a:lstStyle/>
                    <a:p>
                      <a:pPr algn="ctr" fontAlgn="ctr"/>
                      <a:r>
                        <a:rPr lang="ru-RU" sz="1600">
                          <a:solidFill>
                            <a:srgbClr val="333333"/>
                          </a:solidFill>
                          <a:effectLst/>
                          <a:latin typeface="Arial" panose="020B0604020202020204" pitchFamily="34" charset="0"/>
                        </a:rPr>
                        <a:t>2 млрд рублей</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tc>
                  <a:txBody>
                    <a:bodyPr/>
                    <a:lstStyle/>
                    <a:p>
                      <a:pPr algn="ctr" fontAlgn="ctr"/>
                      <a:r>
                        <a:rPr lang="ru-RU" sz="1600" dirty="0">
                          <a:solidFill>
                            <a:srgbClr val="333333"/>
                          </a:solidFill>
                          <a:effectLst/>
                          <a:latin typeface="Arial" panose="020B0604020202020204" pitchFamily="34" charset="0"/>
                        </a:rPr>
                        <a:t>не более 250 человек</a:t>
                      </a:r>
                    </a:p>
                  </a:txBody>
                  <a:tcPr marL="95250" marR="95250" marT="95250" marB="95250" anchor="ctr">
                    <a:lnL w="9525" cap="flat" cmpd="sng" algn="ctr">
                      <a:solidFill>
                        <a:srgbClr val="E7E7E7"/>
                      </a:solidFill>
                      <a:prstDash val="solid"/>
                      <a:round/>
                      <a:headEnd type="none" w="med" len="med"/>
                      <a:tailEnd type="none" w="med" len="med"/>
                    </a:lnL>
                    <a:lnR w="9525" cap="flat" cmpd="sng" algn="ctr">
                      <a:solidFill>
                        <a:srgbClr val="E7E7E7"/>
                      </a:solidFill>
                      <a:prstDash val="solid"/>
                      <a:round/>
                      <a:headEnd type="none" w="med" len="med"/>
                      <a:tailEnd type="none" w="med" len="med"/>
                    </a:lnR>
                    <a:lnT w="9525" cap="flat" cmpd="sng" algn="ctr">
                      <a:solidFill>
                        <a:srgbClr val="E7E7E7"/>
                      </a:solidFill>
                      <a:prstDash val="solid"/>
                      <a:round/>
                      <a:headEnd type="none" w="med" len="med"/>
                      <a:tailEnd type="none" w="med" len="med"/>
                    </a:lnT>
                    <a:lnB w="9525" cap="flat" cmpd="sng" algn="ctr">
                      <a:solidFill>
                        <a:srgbClr val="E7E7E7"/>
                      </a:solidFill>
                      <a:prstDash val="solid"/>
                      <a:round/>
                      <a:headEnd type="none" w="med" len="med"/>
                      <a:tailEnd type="none" w="med" len="med"/>
                    </a:lnB>
                    <a:solidFill>
                      <a:srgbClr val="FFFFFF"/>
                    </a:solidFill>
                  </a:tcPr>
                </a:tc>
                <a:extLst>
                  <a:ext uri="{0D108BD9-81ED-4DB2-BD59-A6C34878D82A}">
                    <a16:rowId xmlns:a16="http://schemas.microsoft.com/office/drawing/2014/main" val="1921446619"/>
                  </a:ext>
                </a:extLst>
              </a:tr>
            </a:tbl>
          </a:graphicData>
        </a:graphic>
      </p:graphicFrame>
      <p:pic>
        <p:nvPicPr>
          <p:cNvPr id="12" name="Рисунок 11">
            <a:extLst>
              <a:ext uri="{FF2B5EF4-FFF2-40B4-BE49-F238E27FC236}">
                <a16:creationId xmlns:a16="http://schemas.microsoft.com/office/drawing/2014/main" id="{643117CF-2A63-4FE8-B4B9-335FFE601178}"/>
              </a:ext>
            </a:extLst>
          </p:cNvPr>
          <p:cNvPicPr>
            <a:picLocks noChangeAspect="1"/>
          </p:cNvPicPr>
          <p:nvPr/>
        </p:nvPicPr>
        <p:blipFill>
          <a:blip r:embed="rId2"/>
          <a:stretch>
            <a:fillRect/>
          </a:stretch>
        </p:blipFill>
        <p:spPr>
          <a:xfrm>
            <a:off x="6718959" y="3130400"/>
            <a:ext cx="5108606" cy="3051810"/>
          </a:xfrm>
          <a:prstGeom prst="rect">
            <a:avLst/>
          </a:prstGeom>
        </p:spPr>
      </p:pic>
    </p:spTree>
    <p:extLst>
      <p:ext uri="{BB962C8B-B14F-4D97-AF65-F5344CB8AC3E}">
        <p14:creationId xmlns:p14="http://schemas.microsoft.com/office/powerpoint/2010/main" val="400703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7488A70B-4AC0-4989-B434-62CE2E5E1EEF}"/>
              </a:ext>
            </a:extLst>
          </p:cNvPr>
          <p:cNvSpPr txBox="1"/>
          <p:nvPr/>
        </p:nvSpPr>
        <p:spPr>
          <a:xfrm>
            <a:off x="5132872" y="2218567"/>
            <a:ext cx="6428703" cy="3754874"/>
          </a:xfrm>
          <a:prstGeom prst="rect">
            <a:avLst/>
          </a:prstGeom>
          <a:noFill/>
        </p:spPr>
        <p:txBody>
          <a:bodyPr wrap="square">
            <a:spAutoFit/>
          </a:bodyPr>
          <a:lstStyle/>
          <a:p>
            <a:pPr marL="438150" lvl="0" indent="-171450">
              <a:lnSpc>
                <a:spcPct val="100000"/>
              </a:lnSpc>
              <a:spcBef>
                <a:spcPts val="600"/>
              </a:spcBef>
              <a:buFont typeface="Arial" panose="020B0604020202020204" pitchFamily="34" charset="0"/>
              <a:buChar char="•"/>
            </a:pPr>
            <a:r>
              <a:rPr lang="ru-RU" dirty="0">
                <a:latin typeface="Open Sans" panose="020B0606030504020204" pitchFamily="34" charset="0"/>
                <a:ea typeface="Open Sans" panose="020B0606030504020204" pitchFamily="34" charset="0"/>
                <a:cs typeface="Open Sans" panose="020B0606030504020204" pitchFamily="34" charset="0"/>
              </a:rPr>
              <a:t>Договора заключаемые и оплачиваемые</a:t>
            </a:r>
            <a:br>
              <a:rPr lang="en-US" dirty="0">
                <a:latin typeface="Open Sans" panose="020B0606030504020204" pitchFamily="34" charset="0"/>
                <a:ea typeface="Open Sans" panose="020B0606030504020204" pitchFamily="34" charset="0"/>
                <a:cs typeface="Open Sans" panose="020B0606030504020204" pitchFamily="34" charset="0"/>
              </a:rPr>
            </a:br>
            <a:r>
              <a:rPr lang="ru-RU" dirty="0">
                <a:latin typeface="Open Sans" panose="020B0606030504020204" pitchFamily="34" charset="0"/>
                <a:ea typeface="Open Sans" panose="020B0606030504020204" pitchFamily="34" charset="0"/>
                <a:cs typeface="Open Sans" panose="020B0606030504020204" pitchFamily="34" charset="0"/>
              </a:rPr>
              <a:t>в текущем году</a:t>
            </a:r>
          </a:p>
          <a:p>
            <a:pPr marL="266700" lvl="0">
              <a:lnSpc>
                <a:spcPct val="100000"/>
              </a:lnSpc>
              <a:spcBef>
                <a:spcPts val="600"/>
              </a:spcBef>
            </a:pPr>
            <a:r>
              <a:rPr lang="ru-RU" dirty="0">
                <a:latin typeface="Open Sans" panose="020B0606030504020204" pitchFamily="34" charset="0"/>
                <a:ea typeface="Open Sans" panose="020B0606030504020204" pitchFamily="34" charset="0"/>
                <a:cs typeface="Open Sans" panose="020B0606030504020204" pitchFamily="34" charset="0"/>
              </a:rPr>
              <a:t>			</a:t>
            </a:r>
            <a:r>
              <a:rPr lang="ru-RU" dirty="0">
                <a:solidFill>
                  <a:srgbClr val="5BDEB6"/>
                </a:solidFill>
                <a:latin typeface="Open Sans" panose="020B0606030504020204" pitchFamily="34" charset="0"/>
                <a:ea typeface="Open Sans" panose="020B0606030504020204" pitchFamily="34" charset="0"/>
                <a:cs typeface="Open Sans" panose="020B0606030504020204" pitchFamily="34" charset="0"/>
              </a:rPr>
              <a:t> </a:t>
            </a:r>
            <a:r>
              <a:rPr lang="ru-RU" sz="2800" b="1" dirty="0">
                <a:solidFill>
                  <a:srgbClr val="5BDEB6"/>
                </a:solidFill>
                <a:latin typeface="Open Sans Extrabold" panose="020B0606030504020204" pitchFamily="34" charset="0"/>
                <a:ea typeface="Open Sans Extrabold" panose="020B0606030504020204" pitchFamily="34" charset="0"/>
                <a:cs typeface="Open Sans Extrabold" panose="020B0606030504020204" pitchFamily="34" charset="0"/>
              </a:rPr>
              <a:t>+</a:t>
            </a:r>
          </a:p>
          <a:p>
            <a:pPr marL="438150" indent="-171450">
              <a:spcBef>
                <a:spcPts val="600"/>
              </a:spcBef>
              <a:buFont typeface="Arial" panose="020B0604020202020204" pitchFamily="34" charset="0"/>
              <a:buChar char="•"/>
            </a:pPr>
            <a:r>
              <a:rPr lang="ru-RU" dirty="0">
                <a:latin typeface="Open Sans" panose="020B0606030504020204" pitchFamily="34" charset="0"/>
                <a:ea typeface="Open Sans" panose="020B0606030504020204" pitchFamily="34" charset="0"/>
                <a:cs typeface="Open Sans" panose="020B0606030504020204" pitchFamily="34" charset="0"/>
              </a:rPr>
              <a:t>Договора заключенные в прошлом году,</a:t>
            </a:r>
            <a:br>
              <a:rPr lang="en-US" dirty="0">
                <a:latin typeface="Open Sans" panose="020B0606030504020204" pitchFamily="34" charset="0"/>
                <a:ea typeface="Open Sans" panose="020B0606030504020204" pitchFamily="34" charset="0"/>
                <a:cs typeface="Open Sans" panose="020B0606030504020204" pitchFamily="34" charset="0"/>
              </a:rPr>
            </a:br>
            <a:r>
              <a:rPr lang="ru-RU" dirty="0">
                <a:latin typeface="Open Sans" panose="020B0606030504020204" pitchFamily="34" charset="0"/>
                <a:ea typeface="Open Sans" panose="020B0606030504020204" pitchFamily="34" charset="0"/>
                <a:cs typeface="Open Sans" panose="020B0606030504020204" pitchFamily="34" charset="0"/>
              </a:rPr>
              <a:t>но полностью либо частично оплачиваемые</a:t>
            </a:r>
            <a:br>
              <a:rPr lang="en-US" dirty="0">
                <a:latin typeface="Open Sans" panose="020B0606030504020204" pitchFamily="34" charset="0"/>
                <a:ea typeface="Open Sans" panose="020B0606030504020204" pitchFamily="34" charset="0"/>
                <a:cs typeface="Open Sans" panose="020B0606030504020204" pitchFamily="34" charset="0"/>
              </a:rPr>
            </a:br>
            <a:r>
              <a:rPr lang="ru-RU" dirty="0">
                <a:latin typeface="Open Sans" panose="020B0606030504020204" pitchFamily="34" charset="0"/>
                <a:ea typeface="Open Sans" panose="020B0606030504020204" pitchFamily="34" charset="0"/>
                <a:cs typeface="Open Sans" panose="020B0606030504020204" pitchFamily="34" charset="0"/>
              </a:rPr>
              <a:t>в текущем </a:t>
            </a:r>
            <a:r>
              <a:rPr lang="ru-RU" i="1" dirty="0">
                <a:solidFill>
                  <a:srgbClr val="FF0000"/>
                </a:solidFill>
                <a:latin typeface="Open Sans" panose="020B0606030504020204" pitchFamily="34" charset="0"/>
                <a:ea typeface="Open Sans" panose="020B0606030504020204" pitchFamily="34" charset="0"/>
                <a:cs typeface="Open Sans" panose="020B0606030504020204" pitchFamily="34" charset="0"/>
              </a:rPr>
              <a:t>(учитывается размер оплаты</a:t>
            </a:r>
            <a:br>
              <a:rPr lang="en-US" i="1" dirty="0">
                <a:solidFill>
                  <a:srgbClr val="FF0000"/>
                </a:solidFill>
                <a:latin typeface="Open Sans" panose="020B0606030504020204" pitchFamily="34" charset="0"/>
                <a:ea typeface="Open Sans" panose="020B0606030504020204" pitchFamily="34" charset="0"/>
                <a:cs typeface="Open Sans" panose="020B0606030504020204" pitchFamily="34" charset="0"/>
              </a:rPr>
            </a:br>
            <a:r>
              <a:rPr lang="ru-RU" i="1" dirty="0">
                <a:solidFill>
                  <a:srgbClr val="FF0000"/>
                </a:solidFill>
                <a:latin typeface="Open Sans" panose="020B0606030504020204" pitchFamily="34" charset="0"/>
                <a:ea typeface="Open Sans" panose="020B0606030504020204" pitchFamily="34" charset="0"/>
                <a:cs typeface="Open Sans" panose="020B0606030504020204" pitchFamily="34" charset="0"/>
              </a:rPr>
              <a:t>в текущем году)</a:t>
            </a:r>
          </a:p>
          <a:p>
            <a:pPr marL="266700">
              <a:spcBef>
                <a:spcPts val="600"/>
              </a:spcBef>
            </a:pPr>
            <a:r>
              <a:rPr lang="ru-RU" sz="1800" dirty="0">
                <a:latin typeface="Open Sans" panose="020B0606030504020204" pitchFamily="34" charset="0"/>
                <a:ea typeface="Open Sans" panose="020B0606030504020204" pitchFamily="34" charset="0"/>
                <a:cs typeface="Open Sans" panose="020B0606030504020204" pitchFamily="34" charset="0"/>
              </a:rPr>
              <a:t>			</a:t>
            </a:r>
            <a:r>
              <a:rPr lang="ru-RU" sz="1800" b="1" dirty="0">
                <a:solidFill>
                  <a:srgbClr val="5BDEB6"/>
                </a:solidFill>
                <a:latin typeface="Open Sans Extrabold" panose="020B0606030504020204" pitchFamily="34" charset="0"/>
                <a:ea typeface="Open Sans Extrabold" panose="020B0606030504020204" pitchFamily="34" charset="0"/>
                <a:cs typeface="Open Sans Extrabold" panose="020B0606030504020204" pitchFamily="34" charset="0"/>
              </a:rPr>
              <a:t> </a:t>
            </a:r>
            <a:r>
              <a:rPr lang="ru-RU" sz="2800" b="1" dirty="0">
                <a:solidFill>
                  <a:srgbClr val="5BDEB6"/>
                </a:solidFill>
                <a:latin typeface="Open Sans Extrabold" panose="020B0606030504020204" pitchFamily="34" charset="0"/>
                <a:ea typeface="Open Sans Extrabold" panose="020B0606030504020204" pitchFamily="34" charset="0"/>
                <a:cs typeface="Open Sans Extrabold" panose="020B0606030504020204" pitchFamily="34" charset="0"/>
              </a:rPr>
              <a:t>+</a:t>
            </a:r>
          </a:p>
          <a:p>
            <a:pPr marL="438150" indent="-171450">
              <a:spcBef>
                <a:spcPts val="600"/>
              </a:spcBef>
              <a:buFont typeface="Arial" panose="020B0604020202020204" pitchFamily="34" charset="0"/>
              <a:buChar char="•"/>
            </a:pPr>
            <a:r>
              <a:rPr lang="ru-RU" dirty="0">
                <a:latin typeface="Open Sans" panose="020B0606030504020204" pitchFamily="34" charset="0"/>
                <a:ea typeface="Open Sans" panose="020B0606030504020204" pitchFamily="34" charset="0"/>
                <a:cs typeface="Open Sans" panose="020B0606030504020204" pitchFamily="34" charset="0"/>
              </a:rPr>
              <a:t>Договора заключенные в текущем году, </a:t>
            </a:r>
            <a:br>
              <a:rPr lang="en-US" dirty="0">
                <a:latin typeface="Open Sans" panose="020B0606030504020204" pitchFamily="34" charset="0"/>
                <a:ea typeface="Open Sans" panose="020B0606030504020204" pitchFamily="34" charset="0"/>
                <a:cs typeface="Open Sans" panose="020B0606030504020204" pitchFamily="34" charset="0"/>
              </a:rPr>
            </a:br>
            <a:r>
              <a:rPr lang="ru-RU" dirty="0">
                <a:latin typeface="Open Sans" panose="020B0606030504020204" pitchFamily="34" charset="0"/>
                <a:ea typeface="Open Sans" panose="020B0606030504020204" pitchFamily="34" charset="0"/>
                <a:cs typeface="Open Sans" panose="020B0606030504020204" pitchFamily="34" charset="0"/>
              </a:rPr>
              <a:t>но оплачиваемые частично в текущем году </a:t>
            </a:r>
            <a:r>
              <a:rPr lang="ru-RU" i="1" dirty="0">
                <a:solidFill>
                  <a:srgbClr val="FF0000"/>
                </a:solidFill>
                <a:latin typeface="Open Sans" panose="020B0606030504020204" pitchFamily="34" charset="0"/>
                <a:ea typeface="Open Sans" panose="020B0606030504020204" pitchFamily="34" charset="0"/>
                <a:cs typeface="Open Sans" panose="020B0606030504020204" pitchFamily="34" charset="0"/>
              </a:rPr>
              <a:t>(учитывается размер оплаты в текущем году)</a:t>
            </a:r>
          </a:p>
        </p:txBody>
      </p:sp>
      <p:sp>
        <p:nvSpPr>
          <p:cNvPr id="2" name="Заголовок 1">
            <a:extLst>
              <a:ext uri="{FF2B5EF4-FFF2-40B4-BE49-F238E27FC236}">
                <a16:creationId xmlns:a16="http://schemas.microsoft.com/office/drawing/2014/main" id="{6256814A-4D90-4C4D-BA6E-E97857FBC6C2}"/>
              </a:ext>
            </a:extLst>
          </p:cNvPr>
          <p:cNvSpPr>
            <a:spLocks noGrp="1"/>
          </p:cNvSpPr>
          <p:nvPr>
            <p:ph type="title" idx="4294967295"/>
          </p:nvPr>
        </p:nvSpPr>
        <p:spPr>
          <a:xfrm>
            <a:off x="375240" y="2116983"/>
            <a:ext cx="5326313" cy="560388"/>
          </a:xfrm>
        </p:spPr>
        <p:txBody>
          <a:bodyPr>
            <a:noAutofit/>
          </a:bodyPr>
          <a:lstStyle/>
          <a:p>
            <a:r>
              <a:rPr lang="ru-RU" sz="3600" dirty="0">
                <a:latin typeface="Boita Medium" panose="00000600000000000000" pitchFamily="50" charset="-52"/>
              </a:rPr>
              <a:t>Как считать СГСОД</a:t>
            </a:r>
          </a:p>
        </p:txBody>
      </p:sp>
      <p:sp>
        <p:nvSpPr>
          <p:cNvPr id="12" name="Заголовок 1">
            <a:extLst>
              <a:ext uri="{FF2B5EF4-FFF2-40B4-BE49-F238E27FC236}">
                <a16:creationId xmlns:a16="http://schemas.microsoft.com/office/drawing/2014/main" id="{2DD899C1-D511-45B4-BEF6-446C25E2CB58}"/>
              </a:ext>
            </a:extLst>
          </p:cNvPr>
          <p:cNvSpPr txBox="1">
            <a:spLocks/>
          </p:cNvSpPr>
          <p:nvPr/>
        </p:nvSpPr>
        <p:spPr>
          <a:xfrm>
            <a:off x="375241" y="361326"/>
            <a:ext cx="4165536" cy="55399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ru-RU" dirty="0">
                <a:latin typeface="Boita Medium" panose="00000600000000000000" pitchFamily="50" charset="-52"/>
              </a:rPr>
              <a:t>Как считать ГОЗ</a:t>
            </a:r>
          </a:p>
        </p:txBody>
      </p:sp>
      <p:sp>
        <p:nvSpPr>
          <p:cNvPr id="17" name="TextBox 16">
            <a:extLst>
              <a:ext uri="{FF2B5EF4-FFF2-40B4-BE49-F238E27FC236}">
                <a16:creationId xmlns:a16="http://schemas.microsoft.com/office/drawing/2014/main" id="{016D6E05-5A16-455C-BDF6-1AF21A2C8333}"/>
              </a:ext>
            </a:extLst>
          </p:cNvPr>
          <p:cNvSpPr txBox="1"/>
          <p:nvPr/>
        </p:nvSpPr>
        <p:spPr>
          <a:xfrm>
            <a:off x="5408471" y="427085"/>
            <a:ext cx="5877504" cy="923330"/>
          </a:xfrm>
          <a:prstGeom prst="rect">
            <a:avLst/>
          </a:prstGeom>
          <a:noFill/>
        </p:spPr>
        <p:txBody>
          <a:bodyPr wrap="square">
            <a:spAutoFit/>
          </a:bodyPr>
          <a:lstStyle/>
          <a:p>
            <a:r>
              <a:rPr lang="ru-RU" sz="1800" b="0" dirty="0">
                <a:effectLst/>
                <a:latin typeface="Open Sans" panose="020B0606030504020204" pitchFamily="34" charset="0"/>
                <a:ea typeface="Open Sans" panose="020B0606030504020204" pitchFamily="34" charset="0"/>
                <a:cs typeface="Open Sans" panose="020B0606030504020204" pitchFamily="34" charset="0"/>
              </a:rPr>
              <a:t>Объем закупок, которые планируется</a:t>
            </a:r>
            <a:br>
              <a:rPr lang="en-US" sz="1800" b="0" dirty="0">
                <a:effectLst/>
                <a:latin typeface="Open Sans" panose="020B0606030504020204" pitchFamily="34" charset="0"/>
                <a:ea typeface="Open Sans" panose="020B0606030504020204" pitchFamily="34" charset="0"/>
                <a:cs typeface="Open Sans" panose="020B0606030504020204" pitchFamily="34" charset="0"/>
              </a:rPr>
            </a:br>
            <a:r>
              <a:rPr lang="ru-RU" sz="1800" b="0" dirty="0">
                <a:effectLst/>
                <a:latin typeface="Open Sans" panose="020B0606030504020204" pitchFamily="34" charset="0"/>
                <a:ea typeface="Open Sans" panose="020B0606030504020204" pitchFamily="34" charset="0"/>
                <a:cs typeface="Open Sans" panose="020B0606030504020204" pitchFamily="34" charset="0"/>
              </a:rPr>
              <a:t>в соответствии с проектом плана закупки</a:t>
            </a:r>
            <a:br>
              <a:rPr lang="en-US" sz="1800" b="0" dirty="0">
                <a:effectLst/>
                <a:latin typeface="Open Sans" panose="020B0606030504020204" pitchFamily="34" charset="0"/>
                <a:ea typeface="Open Sans" panose="020B0606030504020204" pitchFamily="34" charset="0"/>
                <a:cs typeface="Open Sans" panose="020B0606030504020204" pitchFamily="34" charset="0"/>
              </a:rPr>
            </a:br>
            <a:r>
              <a:rPr lang="ru-RU" sz="1800" b="0" dirty="0">
                <a:effectLst/>
                <a:latin typeface="Open Sans" panose="020B0606030504020204" pitchFamily="34" charset="0"/>
                <a:ea typeface="Open Sans" panose="020B0606030504020204" pitchFamily="34" charset="0"/>
                <a:cs typeface="Open Sans" panose="020B0606030504020204" pitchFamily="34" charset="0"/>
              </a:rPr>
              <a:t>или утвержденным планом закупки</a:t>
            </a:r>
          </a:p>
        </p:txBody>
      </p:sp>
      <p:pic>
        <p:nvPicPr>
          <p:cNvPr id="23" name="Picture 2">
            <a:extLst>
              <a:ext uri="{FF2B5EF4-FFF2-40B4-BE49-F238E27FC236}">
                <a16:creationId xmlns:a16="http://schemas.microsoft.com/office/drawing/2014/main" id="{97B78E4D-4FB8-4D46-AECA-C06F397D79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7827" y="4473337"/>
            <a:ext cx="1811910" cy="18119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Овал 2">
            <a:extLst>
              <a:ext uri="{FF2B5EF4-FFF2-40B4-BE49-F238E27FC236}">
                <a16:creationId xmlns:a16="http://schemas.microsoft.com/office/drawing/2014/main" id="{4CD1EA43-E6D7-210F-9BC0-FAB3990361D2}"/>
              </a:ext>
            </a:extLst>
          </p:cNvPr>
          <p:cNvSpPr/>
          <p:nvPr/>
        </p:nvSpPr>
        <p:spPr bwMode="auto">
          <a:xfrm>
            <a:off x="0" y="4006703"/>
            <a:ext cx="4370995" cy="4370995"/>
          </a:xfrm>
          <a:prstGeom prst="ellipse">
            <a:avLst/>
          </a:prstGeom>
          <a:solidFill>
            <a:srgbClr val="CBF4E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6" name="Овал 5">
            <a:extLst>
              <a:ext uri="{FF2B5EF4-FFF2-40B4-BE49-F238E27FC236}">
                <a16:creationId xmlns:a16="http://schemas.microsoft.com/office/drawing/2014/main" id="{E1829171-6230-7501-48E1-EB80929E7EE6}"/>
              </a:ext>
            </a:extLst>
          </p:cNvPr>
          <p:cNvSpPr/>
          <p:nvPr/>
        </p:nvSpPr>
        <p:spPr bwMode="auto">
          <a:xfrm>
            <a:off x="11523495" y="270067"/>
            <a:ext cx="406338" cy="406338"/>
          </a:xfrm>
          <a:prstGeom prst="ellipse">
            <a:avLst/>
          </a:prstGeom>
          <a:solidFill>
            <a:srgbClr val="FCDF21"/>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pic>
        <p:nvPicPr>
          <p:cNvPr id="7" name="Рисунок 6">
            <a:extLst>
              <a:ext uri="{FF2B5EF4-FFF2-40B4-BE49-F238E27FC236}">
                <a16:creationId xmlns:a16="http://schemas.microsoft.com/office/drawing/2014/main" id="{CCF65920-17AC-42CB-42FA-7D791A55468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17" y="6370983"/>
            <a:ext cx="2874113" cy="222512"/>
          </a:xfrm>
          <a:prstGeom prst="rect">
            <a:avLst/>
          </a:prstGeom>
        </p:spPr>
      </p:pic>
      <p:pic>
        <p:nvPicPr>
          <p:cNvPr id="8" name="Рисунок 7">
            <a:extLst>
              <a:ext uri="{FF2B5EF4-FFF2-40B4-BE49-F238E27FC236}">
                <a16:creationId xmlns:a16="http://schemas.microsoft.com/office/drawing/2014/main" id="{DE7C544A-13CA-4808-3291-FC4EDEB2B64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77323" y="6370042"/>
            <a:ext cx="351411" cy="216253"/>
          </a:xfrm>
          <a:prstGeom prst="rect">
            <a:avLst/>
          </a:prstGeom>
        </p:spPr>
      </p:pic>
    </p:spTree>
    <p:extLst>
      <p:ext uri="{BB962C8B-B14F-4D97-AF65-F5344CB8AC3E}">
        <p14:creationId xmlns:p14="http://schemas.microsoft.com/office/powerpoint/2010/main" val="2200294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56814A-4D90-4C4D-BA6E-E97857FBC6C2}"/>
              </a:ext>
            </a:extLst>
          </p:cNvPr>
          <p:cNvSpPr>
            <a:spLocks noGrp="1"/>
          </p:cNvSpPr>
          <p:nvPr>
            <p:ph type="title" idx="4294967295"/>
          </p:nvPr>
        </p:nvSpPr>
        <p:spPr>
          <a:xfrm>
            <a:off x="487924" y="361219"/>
            <a:ext cx="7252570" cy="554037"/>
          </a:xfrm>
        </p:spPr>
        <p:txBody>
          <a:bodyPr>
            <a:noAutofit/>
          </a:bodyPr>
          <a:lstStyle/>
          <a:p>
            <a:r>
              <a:rPr lang="ru-RU" sz="3600" dirty="0">
                <a:latin typeface="Boita Medium" panose="00000600000000000000" pitchFamily="50" charset="-52"/>
              </a:rPr>
              <a:t>Преимущества для СМСП</a:t>
            </a:r>
          </a:p>
        </p:txBody>
      </p:sp>
      <p:sp>
        <p:nvSpPr>
          <p:cNvPr id="9" name="TextBox 8">
            <a:extLst>
              <a:ext uri="{FF2B5EF4-FFF2-40B4-BE49-F238E27FC236}">
                <a16:creationId xmlns:a16="http://schemas.microsoft.com/office/drawing/2014/main" id="{7B1C1E99-95FE-4482-892E-1537805A9A07}"/>
              </a:ext>
            </a:extLst>
          </p:cNvPr>
          <p:cNvSpPr txBox="1"/>
          <p:nvPr/>
        </p:nvSpPr>
        <p:spPr>
          <a:xfrm>
            <a:off x="457517" y="1652115"/>
            <a:ext cx="9315836" cy="384721"/>
          </a:xfrm>
          <a:prstGeom prst="rect">
            <a:avLst/>
          </a:prstGeom>
          <a:noFill/>
        </p:spPr>
        <p:txBody>
          <a:bodyPr wrap="square">
            <a:spAutoFit/>
          </a:bodyPr>
          <a:lstStyle/>
          <a:p>
            <a:pPr>
              <a:lnSpc>
                <a:spcPct val="100000"/>
              </a:lnSpc>
            </a:pPr>
            <a:r>
              <a:rPr lang="ru-RU" sz="1900" b="1" dirty="0">
                <a:latin typeface="Boita Medium" panose="00000600000000000000" pitchFamily="50" charset="-52"/>
              </a:rPr>
              <a:t>Что не учитывается при расчете 25% для СМСП </a:t>
            </a:r>
            <a:r>
              <a:rPr lang="ru-RU" sz="1900" dirty="0">
                <a:solidFill>
                  <a:schemeClr val="tx1"/>
                </a:solidFill>
                <a:latin typeface="Boita Medium" panose="00000600000000000000" pitchFamily="50" charset="-52"/>
                <a:cs typeface="Arial" panose="020B0604020202020204" pitchFamily="34" charset="0"/>
              </a:rPr>
              <a:t>(п.7 ч.1 ППРФ№1352)</a:t>
            </a:r>
            <a:endParaRPr lang="ru-RU" sz="1900" b="1" dirty="0">
              <a:latin typeface="Boita Medium" panose="00000600000000000000" pitchFamily="50" charset="-52"/>
            </a:endParaRPr>
          </a:p>
        </p:txBody>
      </p:sp>
      <p:sp>
        <p:nvSpPr>
          <p:cNvPr id="25" name="Прямоугольник: скругленные углы 37">
            <a:extLst>
              <a:ext uri="{FF2B5EF4-FFF2-40B4-BE49-F238E27FC236}">
                <a16:creationId xmlns:a16="http://schemas.microsoft.com/office/drawing/2014/main" id="{4B35A6FD-62A5-46D0-90BB-07E2493E4BC1}"/>
              </a:ext>
            </a:extLst>
          </p:cNvPr>
          <p:cNvSpPr/>
          <p:nvPr/>
        </p:nvSpPr>
        <p:spPr>
          <a:xfrm>
            <a:off x="606082" y="2264291"/>
            <a:ext cx="5762564" cy="3407534"/>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b="1" dirty="0">
                <a:solidFill>
                  <a:schemeClr val="tx1"/>
                </a:solidFill>
                <a:effectLst/>
                <a:latin typeface="Boita Medium" pitchFamily="2" charset="0"/>
                <a:ea typeface="Open Sans" panose="020B0606030504020204" pitchFamily="34" charset="0"/>
                <a:cs typeface="Open Sans" panose="020B0606030504020204" pitchFamily="34" charset="0"/>
              </a:rPr>
              <a:t>а)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для обеспечения обороны страны и безопасности государства</a:t>
            </a:r>
          </a:p>
          <a:p>
            <a:r>
              <a:rPr lang="ru-RU" sz="1600" b="1" dirty="0">
                <a:solidFill>
                  <a:schemeClr val="tx1"/>
                </a:solidFill>
                <a:effectLst/>
                <a:latin typeface="Boita Medium" pitchFamily="2" charset="0"/>
                <a:ea typeface="Open Sans" panose="020B0606030504020204" pitchFamily="34" charset="0"/>
                <a:cs typeface="Open Sans" panose="020B0606030504020204" pitchFamily="34" charset="0"/>
              </a:rPr>
              <a:t>б)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в области использования атомной энергии</a:t>
            </a:r>
          </a:p>
          <a:p>
            <a:r>
              <a:rPr lang="ru-RU" sz="1600" b="1" dirty="0">
                <a:solidFill>
                  <a:schemeClr val="tx1"/>
                </a:solidFill>
                <a:effectLst/>
                <a:latin typeface="Boita Medium" pitchFamily="2" charset="0"/>
                <a:ea typeface="Open Sans" panose="020B0606030504020204" pitchFamily="34" charset="0"/>
                <a:cs typeface="Open Sans" panose="020B0606030504020204" pitchFamily="34" charset="0"/>
              </a:rPr>
              <a:t>в)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которые относятся к сфере деятельности субъектов естественных монополий</a:t>
            </a:r>
          </a:p>
          <a:p>
            <a:r>
              <a:rPr lang="ru-RU" sz="1600" b="1" dirty="0">
                <a:solidFill>
                  <a:schemeClr val="tx1"/>
                </a:solidFill>
                <a:effectLst/>
                <a:latin typeface="Boita Medium" pitchFamily="2" charset="0"/>
                <a:ea typeface="Open Sans" panose="020B0606030504020204" pitchFamily="34" charset="0"/>
                <a:cs typeface="Open Sans" panose="020B0606030504020204" pitchFamily="34" charset="0"/>
              </a:rPr>
              <a:t>з)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услуг по водоснабжению, водоотведению, теплоснабжению и газоснабжению </a:t>
            </a:r>
          </a:p>
          <a:p>
            <a:r>
              <a:rPr lang="ru-RU" sz="1600" b="1" dirty="0">
                <a:solidFill>
                  <a:schemeClr val="tx1"/>
                </a:solidFill>
                <a:effectLst/>
                <a:latin typeface="Boita Medium" pitchFamily="2" charset="0"/>
                <a:ea typeface="Open Sans" panose="020B0606030504020204" pitchFamily="34" charset="0"/>
                <a:cs typeface="Open Sans" panose="020B0606030504020204" pitchFamily="34" charset="0"/>
              </a:rPr>
              <a:t>д)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финансовых услуг, включая банковские услуги, страховые услуги, услуги на рынке ценных бумаг и т.д.</a:t>
            </a:r>
          </a:p>
          <a:p>
            <a:r>
              <a:rPr lang="ru-RU" sz="1600" b="1" dirty="0">
                <a:solidFill>
                  <a:schemeClr val="tx1"/>
                </a:solidFill>
                <a:effectLst/>
                <a:latin typeface="Boita Medium" pitchFamily="2" charset="0"/>
                <a:ea typeface="Open Sans" panose="020B0606030504020204" pitchFamily="34" charset="0"/>
                <a:cs typeface="Open Sans" panose="020B0606030504020204" pitchFamily="34" charset="0"/>
              </a:rPr>
              <a:t>е)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сведения о которых составляют государственную тайну</a:t>
            </a:r>
          </a:p>
          <a:p>
            <a:r>
              <a:rPr lang="ru-RU" sz="1600" b="1" dirty="0">
                <a:solidFill>
                  <a:schemeClr val="tx1"/>
                </a:solidFill>
                <a:effectLst/>
                <a:latin typeface="Boita Medium" pitchFamily="2" charset="0"/>
                <a:ea typeface="Open Sans" panose="020B0606030504020204" pitchFamily="34" charset="0"/>
                <a:cs typeface="Open Sans" panose="020B0606030504020204" pitchFamily="34" charset="0"/>
              </a:rPr>
              <a:t>м)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энергоносителей</a:t>
            </a:r>
          </a:p>
        </p:txBody>
      </p:sp>
      <p:pic>
        <p:nvPicPr>
          <p:cNvPr id="3" name="Рисунок 2">
            <a:extLst>
              <a:ext uri="{FF2B5EF4-FFF2-40B4-BE49-F238E27FC236}">
                <a16:creationId xmlns:a16="http://schemas.microsoft.com/office/drawing/2014/main" id="{8E0FE817-9A72-6B6F-700D-C8F9CFF298C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517" y="6370983"/>
            <a:ext cx="2874113" cy="222512"/>
          </a:xfrm>
          <a:prstGeom prst="rect">
            <a:avLst/>
          </a:prstGeom>
        </p:spPr>
      </p:pic>
      <p:pic>
        <p:nvPicPr>
          <p:cNvPr id="4" name="Рисунок 3">
            <a:extLst>
              <a:ext uri="{FF2B5EF4-FFF2-40B4-BE49-F238E27FC236}">
                <a16:creationId xmlns:a16="http://schemas.microsoft.com/office/drawing/2014/main" id="{2A446B3F-B1E5-63DA-5C6B-2EAC01B4970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77323" y="6370042"/>
            <a:ext cx="351411" cy="216253"/>
          </a:xfrm>
          <a:prstGeom prst="rect">
            <a:avLst/>
          </a:prstGeom>
        </p:spPr>
      </p:pic>
      <p:sp>
        <p:nvSpPr>
          <p:cNvPr id="7" name="TextBox 6">
            <a:extLst>
              <a:ext uri="{FF2B5EF4-FFF2-40B4-BE49-F238E27FC236}">
                <a16:creationId xmlns:a16="http://schemas.microsoft.com/office/drawing/2014/main" id="{E102599A-24A8-6B67-980F-C7E38F1B0EE1}"/>
              </a:ext>
            </a:extLst>
          </p:cNvPr>
          <p:cNvSpPr txBox="1"/>
          <p:nvPr/>
        </p:nvSpPr>
        <p:spPr>
          <a:xfrm>
            <a:off x="6368646" y="2264291"/>
            <a:ext cx="5335430" cy="3293209"/>
          </a:xfrm>
          <a:prstGeom prst="rect">
            <a:avLst/>
          </a:prstGeom>
          <a:noFill/>
        </p:spPr>
        <p:txBody>
          <a:bodyPr wrap="square" anchor="t">
            <a:spAutoFit/>
          </a:bodyPr>
          <a:lstStyle/>
          <a:p>
            <a:r>
              <a:rPr lang="ru-RU" sz="1600" dirty="0">
                <a:solidFill>
                  <a:schemeClr val="tx1"/>
                </a:solidFill>
                <a:effectLst/>
                <a:latin typeface="Boita Medium" pitchFamily="2" charset="0"/>
                <a:ea typeface="Open Sans" panose="020B0606030504020204" pitchFamily="34" charset="0"/>
                <a:cs typeface="Open Sans" panose="020B0606030504020204" pitchFamily="34" charset="0"/>
              </a:rPr>
              <a:t>у) </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товаров, работ (услуг), выполняемых при проведении плановых ремонтов, технического обслуживания и модернизации, осуществляемых в рамках существующих гарантийных обязательств по закупленным товару, работе</a:t>
            </a:r>
            <a:r>
              <a:rPr lang="en-US"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ru-RU"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ru-RU" sz="160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договоры, предусматривающие поставку медицинских изделий, являющихся аппаратами, приборами,  оборудованием, применяемыми ‎в медицинских целях, их последующие обслуживание, при необходимости эксплуатацию в течение срока службы, ремонт и (или) утилизацию, ‎в случае если начальная (максимальная) цена такого договора ‎превышает 400 млн. рублей</a:t>
            </a:r>
          </a:p>
        </p:txBody>
      </p:sp>
    </p:spTree>
    <p:extLst>
      <p:ext uri="{BB962C8B-B14F-4D97-AF65-F5344CB8AC3E}">
        <p14:creationId xmlns:p14="http://schemas.microsoft.com/office/powerpoint/2010/main" val="839639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sp>
        <p:nvSpPr>
          <p:cNvPr id="17" name="Прямоугольник 16">
            <a:extLst>
              <a:ext uri="{FF2B5EF4-FFF2-40B4-BE49-F238E27FC236}">
                <a16:creationId xmlns:a16="http://schemas.microsoft.com/office/drawing/2014/main" id="{C6330FE1-1ADA-228A-A8B1-86FFA1D7007E}"/>
              </a:ext>
            </a:extLst>
          </p:cNvPr>
          <p:cNvSpPr/>
          <p:nvPr/>
        </p:nvSpPr>
        <p:spPr>
          <a:xfrm>
            <a:off x="0" y="1725561"/>
            <a:ext cx="12192000" cy="51324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a:extLst>
              <a:ext uri="{FF2B5EF4-FFF2-40B4-BE49-F238E27FC236}">
                <a16:creationId xmlns:a16="http://schemas.microsoft.com/office/drawing/2014/main" id="{7488A70B-4AC0-4989-B434-62CE2E5E1EEF}"/>
              </a:ext>
            </a:extLst>
          </p:cNvPr>
          <p:cNvSpPr txBox="1"/>
          <p:nvPr/>
        </p:nvSpPr>
        <p:spPr>
          <a:xfrm>
            <a:off x="434449" y="3368855"/>
            <a:ext cx="3221022" cy="830997"/>
          </a:xfrm>
          <a:prstGeom prst="rect">
            <a:avLst/>
          </a:prstGeom>
          <a:noFill/>
        </p:spPr>
        <p:txBody>
          <a:bodyPr wrap="square">
            <a:spAutoFit/>
          </a:bodyPr>
          <a:lstStyle/>
          <a:p>
            <a:pPr marL="266700" lvl="0">
              <a:lnSpc>
                <a:spcPct val="100000"/>
              </a:lnSpc>
              <a:spcBef>
                <a:spcPts val="600"/>
              </a:spcBef>
            </a:pPr>
            <a:r>
              <a:rPr lang="ru-RU" sz="2400" dirty="0">
                <a:latin typeface="Open Sans" panose="020B0606030504020204" pitchFamily="34" charset="0"/>
                <a:ea typeface="Open Sans" panose="020B0606030504020204" pitchFamily="34" charset="0"/>
                <a:cs typeface="Open Sans" panose="020B0606030504020204" pitchFamily="34" charset="0"/>
              </a:rPr>
              <a:t>Рассчитываем СГСОД полный</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 name="Заголовок 1">
            <a:extLst>
              <a:ext uri="{FF2B5EF4-FFF2-40B4-BE49-F238E27FC236}">
                <a16:creationId xmlns:a16="http://schemas.microsoft.com/office/drawing/2014/main" id="{6256814A-4D90-4C4D-BA6E-E97857FBC6C2}"/>
              </a:ext>
            </a:extLst>
          </p:cNvPr>
          <p:cNvSpPr>
            <a:spLocks noGrp="1"/>
          </p:cNvSpPr>
          <p:nvPr>
            <p:ph type="title" idx="4294967295"/>
          </p:nvPr>
        </p:nvSpPr>
        <p:spPr>
          <a:xfrm>
            <a:off x="434449" y="750498"/>
            <a:ext cx="8716297" cy="554037"/>
          </a:xfrm>
        </p:spPr>
        <p:txBody>
          <a:bodyPr>
            <a:noAutofit/>
          </a:bodyPr>
          <a:lstStyle/>
          <a:p>
            <a:r>
              <a:rPr lang="ru-RU" sz="3600" dirty="0">
                <a:latin typeface="Boita Medium" panose="00000600000000000000" pitchFamily="50" charset="-52"/>
              </a:rPr>
              <a:t>Как считать 25% от СГСОД для МСП</a:t>
            </a:r>
          </a:p>
        </p:txBody>
      </p:sp>
      <p:pic>
        <p:nvPicPr>
          <p:cNvPr id="10" name="Picture 2">
            <a:extLst>
              <a:ext uri="{FF2B5EF4-FFF2-40B4-BE49-F238E27FC236}">
                <a16:creationId xmlns:a16="http://schemas.microsoft.com/office/drawing/2014/main" id="{A9C234A5-39A4-461E-8CD2-82D751BCC32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267128" y="115758"/>
            <a:ext cx="1451467" cy="14514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a:extLst>
              <a:ext uri="{FF2B5EF4-FFF2-40B4-BE49-F238E27FC236}">
                <a16:creationId xmlns:a16="http://schemas.microsoft.com/office/drawing/2014/main" id="{CB4331FC-302C-3881-C76C-0F8D7492058C}"/>
              </a:ext>
            </a:extLst>
          </p:cNvPr>
          <p:cNvSpPr txBox="1"/>
          <p:nvPr/>
        </p:nvSpPr>
        <p:spPr>
          <a:xfrm>
            <a:off x="3744988" y="3368855"/>
            <a:ext cx="4147985" cy="2385268"/>
          </a:xfrm>
          <a:prstGeom prst="rect">
            <a:avLst/>
          </a:prstGeom>
          <a:noFill/>
        </p:spPr>
        <p:txBody>
          <a:bodyPr wrap="square" rtlCol="0">
            <a:spAutoFit/>
          </a:bodyPr>
          <a:lstStyle/>
          <a:p>
            <a:pPr marL="266700">
              <a:spcBef>
                <a:spcPts val="600"/>
              </a:spcBef>
            </a:pPr>
            <a:r>
              <a:rPr lang="ru-RU" sz="2400" dirty="0">
                <a:latin typeface="Open Sans" panose="020B0606030504020204" pitchFamily="34" charset="0"/>
                <a:ea typeface="Open Sans" panose="020B0606030504020204" pitchFamily="34" charset="0"/>
                <a:cs typeface="Open Sans" panose="020B0606030504020204" pitchFamily="34" charset="0"/>
              </a:rPr>
              <a:t>Все договора поименованные в п.7 ч.1 ППРФ№1352 </a:t>
            </a:r>
          </a:p>
          <a:p>
            <a:pPr marL="266700">
              <a:spcBef>
                <a:spcPts val="600"/>
              </a:spcBef>
            </a:pPr>
            <a:r>
              <a:rPr lang="ru-RU" sz="2400" dirty="0">
                <a:latin typeface="Open Sans" panose="020B0606030504020204" pitchFamily="34" charset="0"/>
                <a:ea typeface="Open Sans" panose="020B0606030504020204" pitchFamily="34" charset="0"/>
                <a:cs typeface="Open Sans" panose="020B0606030504020204" pitchFamily="34" charset="0"/>
              </a:rPr>
              <a:t>(не учитываются при расчете СГСОД для МСП закупок)</a:t>
            </a:r>
          </a:p>
        </p:txBody>
      </p:sp>
      <p:sp>
        <p:nvSpPr>
          <p:cNvPr id="6" name="TextBox 5">
            <a:extLst>
              <a:ext uri="{FF2B5EF4-FFF2-40B4-BE49-F238E27FC236}">
                <a16:creationId xmlns:a16="http://schemas.microsoft.com/office/drawing/2014/main" id="{60F5A105-0B9D-3B22-62EB-ADA546ED4E62}"/>
              </a:ext>
            </a:extLst>
          </p:cNvPr>
          <p:cNvSpPr txBox="1"/>
          <p:nvPr/>
        </p:nvSpPr>
        <p:spPr>
          <a:xfrm>
            <a:off x="7820660" y="3250699"/>
            <a:ext cx="4147984" cy="2015936"/>
          </a:xfrm>
          <a:prstGeom prst="rect">
            <a:avLst/>
          </a:prstGeom>
          <a:noFill/>
        </p:spPr>
        <p:txBody>
          <a:bodyPr wrap="square">
            <a:spAutoFit/>
          </a:bodyPr>
          <a:lstStyle/>
          <a:p>
            <a:pPr marL="266700">
              <a:spcBef>
                <a:spcPts val="600"/>
              </a:spcBef>
            </a:pPr>
            <a:r>
              <a:rPr lang="ru-RU" sz="2400" dirty="0">
                <a:latin typeface="Open Sans" panose="020B0606030504020204" pitchFamily="34" charset="0"/>
                <a:ea typeface="Open Sans" panose="020B0606030504020204" pitchFamily="34" charset="0"/>
                <a:cs typeface="Open Sans" panose="020B0606030504020204" pitchFamily="34" charset="0"/>
              </a:rPr>
              <a:t>0,25 </a:t>
            </a:r>
          </a:p>
          <a:p>
            <a:pPr marL="266700">
              <a:spcBef>
                <a:spcPts val="600"/>
              </a:spcBef>
            </a:pPr>
            <a:r>
              <a:rPr lang="ru-RU" sz="2400" dirty="0">
                <a:latin typeface="Open Sans" panose="020B0606030504020204" pitchFamily="34" charset="0"/>
                <a:ea typeface="Open Sans" panose="020B0606030504020204" pitchFamily="34" charset="0"/>
                <a:cs typeface="Open Sans" panose="020B0606030504020204" pitchFamily="34" charset="0"/>
              </a:rPr>
              <a:t>(минимально необходимый объем договоров у МСП )</a:t>
            </a:r>
          </a:p>
          <a:p>
            <a:endParaRPr lang="ru-RU"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Овал 11">
            <a:extLst>
              <a:ext uri="{FF2B5EF4-FFF2-40B4-BE49-F238E27FC236}">
                <a16:creationId xmlns:a16="http://schemas.microsoft.com/office/drawing/2014/main" id="{2D1FD228-9495-891E-B92B-869F282123E4}"/>
              </a:ext>
            </a:extLst>
          </p:cNvPr>
          <p:cNvSpPr/>
          <p:nvPr/>
        </p:nvSpPr>
        <p:spPr bwMode="auto">
          <a:xfrm>
            <a:off x="4034006" y="2579988"/>
            <a:ext cx="554037" cy="554037"/>
          </a:xfrm>
          <a:prstGeom prst="ellipse">
            <a:avLst/>
          </a:prstGeom>
          <a:solidFill>
            <a:srgbClr val="FCDF21"/>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13" name="Овал 12">
            <a:extLst>
              <a:ext uri="{FF2B5EF4-FFF2-40B4-BE49-F238E27FC236}">
                <a16:creationId xmlns:a16="http://schemas.microsoft.com/office/drawing/2014/main" id="{B81D10C4-5CFC-FA50-5318-BC8E32512121}"/>
              </a:ext>
            </a:extLst>
          </p:cNvPr>
          <p:cNvSpPr/>
          <p:nvPr/>
        </p:nvSpPr>
        <p:spPr bwMode="auto">
          <a:xfrm>
            <a:off x="758535" y="2579988"/>
            <a:ext cx="457314" cy="457314"/>
          </a:xfrm>
          <a:prstGeom prst="ellipse">
            <a:avLst/>
          </a:prstGeom>
          <a:solidFill>
            <a:srgbClr val="5BDEB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14" name="Овал 13">
            <a:extLst>
              <a:ext uri="{FF2B5EF4-FFF2-40B4-BE49-F238E27FC236}">
                <a16:creationId xmlns:a16="http://schemas.microsoft.com/office/drawing/2014/main" id="{382E363A-EB17-8BE8-D083-26132EFAF62C}"/>
              </a:ext>
            </a:extLst>
          </p:cNvPr>
          <p:cNvSpPr/>
          <p:nvPr/>
        </p:nvSpPr>
        <p:spPr bwMode="auto">
          <a:xfrm>
            <a:off x="8157995" y="2534554"/>
            <a:ext cx="457314" cy="457314"/>
          </a:xfrm>
          <a:prstGeom prst="ellipse">
            <a:avLst/>
          </a:prstGeom>
          <a:solidFill>
            <a:srgbClr val="CBF4E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pic>
        <p:nvPicPr>
          <p:cNvPr id="15" name="Рисунок 14">
            <a:extLst>
              <a:ext uri="{FF2B5EF4-FFF2-40B4-BE49-F238E27FC236}">
                <a16:creationId xmlns:a16="http://schemas.microsoft.com/office/drawing/2014/main" id="{E2DF742A-A216-E5AD-B03F-970D73ACA9C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17" y="6370983"/>
            <a:ext cx="2874113" cy="222512"/>
          </a:xfrm>
          <a:prstGeom prst="rect">
            <a:avLst/>
          </a:prstGeom>
        </p:spPr>
      </p:pic>
      <p:pic>
        <p:nvPicPr>
          <p:cNvPr id="16" name="Рисунок 15">
            <a:extLst>
              <a:ext uri="{FF2B5EF4-FFF2-40B4-BE49-F238E27FC236}">
                <a16:creationId xmlns:a16="http://schemas.microsoft.com/office/drawing/2014/main" id="{74535C15-55D0-CF5B-F644-6E5983855C2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77323" y="6370042"/>
            <a:ext cx="351411" cy="216253"/>
          </a:xfrm>
          <a:prstGeom prst="rect">
            <a:avLst/>
          </a:prstGeom>
        </p:spPr>
      </p:pic>
      <p:pic>
        <p:nvPicPr>
          <p:cNvPr id="18" name="Рисунок 17">
            <a:extLst>
              <a:ext uri="{FF2B5EF4-FFF2-40B4-BE49-F238E27FC236}">
                <a16:creationId xmlns:a16="http://schemas.microsoft.com/office/drawing/2014/main" id="{108DB5F5-EBC9-417C-B4DC-141854421600}"/>
              </a:ext>
            </a:extLst>
          </p:cNvPr>
          <p:cNvPicPr>
            <a:picLocks noChangeAspect="1"/>
          </p:cNvPicPr>
          <p:nvPr/>
        </p:nvPicPr>
        <p:blipFill>
          <a:blip r:embed="rId7"/>
          <a:stretch>
            <a:fillRect/>
          </a:stretch>
        </p:blipFill>
        <p:spPr>
          <a:xfrm rot="20260018">
            <a:off x="1964167" y="2316109"/>
            <a:ext cx="1295400" cy="635000"/>
          </a:xfrm>
          <a:prstGeom prst="rect">
            <a:avLst/>
          </a:prstGeom>
        </p:spPr>
      </p:pic>
      <p:pic>
        <p:nvPicPr>
          <p:cNvPr id="19" name="Рисунок 18">
            <a:extLst>
              <a:ext uri="{FF2B5EF4-FFF2-40B4-BE49-F238E27FC236}">
                <a16:creationId xmlns:a16="http://schemas.microsoft.com/office/drawing/2014/main" id="{20B4631E-D0A0-4E96-B400-59E8BC1E536D}"/>
              </a:ext>
            </a:extLst>
          </p:cNvPr>
          <p:cNvPicPr>
            <a:picLocks noChangeAspect="1"/>
          </p:cNvPicPr>
          <p:nvPr/>
        </p:nvPicPr>
        <p:blipFill>
          <a:blip r:embed="rId7"/>
          <a:stretch>
            <a:fillRect/>
          </a:stretch>
        </p:blipFill>
        <p:spPr>
          <a:xfrm rot="20401444">
            <a:off x="5768711" y="2414272"/>
            <a:ext cx="1295400" cy="635000"/>
          </a:xfrm>
          <a:prstGeom prst="rect">
            <a:avLst/>
          </a:prstGeom>
        </p:spPr>
      </p:pic>
    </p:spTree>
    <p:extLst>
      <p:ext uri="{BB962C8B-B14F-4D97-AF65-F5344CB8AC3E}">
        <p14:creationId xmlns:p14="http://schemas.microsoft.com/office/powerpoint/2010/main" val="960546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5CE"/>
        </a:solidFill>
        <a:effectLst/>
      </p:bgPr>
    </p:bg>
    <p:spTree>
      <p:nvGrpSpPr>
        <p:cNvPr id="1" name=""/>
        <p:cNvGrpSpPr/>
        <p:nvPr/>
      </p:nvGrpSpPr>
      <p:grpSpPr>
        <a:xfrm>
          <a:off x="0" y="0"/>
          <a:ext cx="0" cy="0"/>
          <a:chOff x="0" y="0"/>
          <a:chExt cx="0" cy="0"/>
        </a:xfrm>
      </p:grpSpPr>
      <p:sp>
        <p:nvSpPr>
          <p:cNvPr id="10" name="Скругленный прямоугольник 9">
            <a:extLst>
              <a:ext uri="{FF2B5EF4-FFF2-40B4-BE49-F238E27FC236}">
                <a16:creationId xmlns:a16="http://schemas.microsoft.com/office/drawing/2014/main" id="{C7DAA41B-AAC6-70E6-D4E7-82BAFA0CB484}"/>
              </a:ext>
            </a:extLst>
          </p:cNvPr>
          <p:cNvSpPr/>
          <p:nvPr/>
        </p:nvSpPr>
        <p:spPr>
          <a:xfrm>
            <a:off x="2988275" y="1082767"/>
            <a:ext cx="6215449" cy="50535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с двумя скругленными соседними углами 5">
            <a:extLst>
              <a:ext uri="{FF2B5EF4-FFF2-40B4-BE49-F238E27FC236}">
                <a16:creationId xmlns:a16="http://schemas.microsoft.com/office/drawing/2014/main" id="{3BC3F775-0CB8-A786-8FF4-A47F422DC2F8}"/>
              </a:ext>
            </a:extLst>
          </p:cNvPr>
          <p:cNvSpPr/>
          <p:nvPr/>
        </p:nvSpPr>
        <p:spPr>
          <a:xfrm>
            <a:off x="463266" y="2825607"/>
            <a:ext cx="4130359" cy="572474"/>
          </a:xfrm>
          <a:prstGeom prst="round2SameRect">
            <a:avLst/>
          </a:prstGeom>
          <a:solidFill>
            <a:srgbClr val="A9D7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с двумя скругленными соседними углами 6">
            <a:extLst>
              <a:ext uri="{FF2B5EF4-FFF2-40B4-BE49-F238E27FC236}">
                <a16:creationId xmlns:a16="http://schemas.microsoft.com/office/drawing/2014/main" id="{C44FE2A8-4045-5D22-3656-7520B96A5DF8}"/>
              </a:ext>
            </a:extLst>
          </p:cNvPr>
          <p:cNvSpPr/>
          <p:nvPr/>
        </p:nvSpPr>
        <p:spPr>
          <a:xfrm rot="10800000">
            <a:off x="443949" y="4847623"/>
            <a:ext cx="4137113" cy="1270232"/>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Прямоугольник 7">
            <a:extLst>
              <a:ext uri="{FF2B5EF4-FFF2-40B4-BE49-F238E27FC236}">
                <a16:creationId xmlns:a16="http://schemas.microsoft.com/office/drawing/2014/main" id="{BF979653-DBEE-8ABC-0D7A-DB007B486AFC}"/>
              </a:ext>
            </a:extLst>
          </p:cNvPr>
          <p:cNvSpPr/>
          <p:nvPr/>
        </p:nvSpPr>
        <p:spPr>
          <a:xfrm>
            <a:off x="443953" y="3398081"/>
            <a:ext cx="4137113" cy="25316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256814A-4D90-4C4D-BA6E-E97857FBC6C2}"/>
              </a:ext>
            </a:extLst>
          </p:cNvPr>
          <p:cNvSpPr>
            <a:spLocks noGrp="1"/>
          </p:cNvSpPr>
          <p:nvPr>
            <p:ph type="title" idx="4294967295"/>
          </p:nvPr>
        </p:nvSpPr>
        <p:spPr>
          <a:xfrm>
            <a:off x="298174" y="264505"/>
            <a:ext cx="5841864" cy="554037"/>
          </a:xfrm>
        </p:spPr>
        <p:txBody>
          <a:bodyPr>
            <a:normAutofit fontScale="90000"/>
          </a:bodyPr>
          <a:lstStyle/>
          <a:p>
            <a:r>
              <a:rPr lang="ru-RU" sz="3600" dirty="0">
                <a:latin typeface="Boita Medium" panose="00000600000000000000" pitchFamily="50" charset="-52"/>
              </a:rPr>
              <a:t>Преимущества для СМСП</a:t>
            </a:r>
          </a:p>
        </p:txBody>
      </p:sp>
      <p:sp>
        <p:nvSpPr>
          <p:cNvPr id="9" name="TextBox 8">
            <a:extLst>
              <a:ext uri="{FF2B5EF4-FFF2-40B4-BE49-F238E27FC236}">
                <a16:creationId xmlns:a16="http://schemas.microsoft.com/office/drawing/2014/main" id="{7B1C1E99-95FE-4482-892E-1537805A9A07}"/>
              </a:ext>
            </a:extLst>
          </p:cNvPr>
          <p:cNvSpPr txBox="1"/>
          <p:nvPr/>
        </p:nvSpPr>
        <p:spPr>
          <a:xfrm>
            <a:off x="3008870" y="1111368"/>
            <a:ext cx="6215450" cy="400110"/>
          </a:xfrm>
          <a:prstGeom prst="rect">
            <a:avLst/>
          </a:prstGeom>
          <a:noFill/>
        </p:spPr>
        <p:txBody>
          <a:bodyPr wrap="square">
            <a:spAutoFit/>
          </a:bodyPr>
          <a:lstStyle/>
          <a:p>
            <a:pPr algn="ctr">
              <a:lnSpc>
                <a:spcPct val="100000"/>
              </a:lnSpc>
            </a:pPr>
            <a:r>
              <a:rPr lang="ru-RU" sz="2000" dirty="0">
                <a:latin typeface="Boita Medium" panose="00000600000000000000" pitchFamily="50" charset="-52"/>
              </a:rPr>
              <a:t>Как правильно набрать необходимый объем</a:t>
            </a:r>
            <a:r>
              <a:rPr lang="en-US" sz="2000" dirty="0">
                <a:latin typeface="Boita Medium" panose="00000600000000000000" pitchFamily="50" charset="-52"/>
              </a:rPr>
              <a:t>!</a:t>
            </a:r>
            <a:endParaRPr lang="ru-RU" sz="2000" dirty="0">
              <a:latin typeface="Boita Medium" panose="00000600000000000000" pitchFamily="50" charset="-52"/>
            </a:endParaRPr>
          </a:p>
        </p:txBody>
      </p:sp>
      <p:sp>
        <p:nvSpPr>
          <p:cNvPr id="16" name="TextBox 15">
            <a:extLst>
              <a:ext uri="{FF2B5EF4-FFF2-40B4-BE49-F238E27FC236}">
                <a16:creationId xmlns:a16="http://schemas.microsoft.com/office/drawing/2014/main" id="{AC50730C-50D6-4C1D-8F00-54525A6329D7}"/>
              </a:ext>
            </a:extLst>
          </p:cNvPr>
          <p:cNvSpPr txBox="1"/>
          <p:nvPr/>
        </p:nvSpPr>
        <p:spPr>
          <a:xfrm>
            <a:off x="753763" y="2911789"/>
            <a:ext cx="3472248" cy="400110"/>
          </a:xfrm>
          <a:prstGeom prst="rect">
            <a:avLst/>
          </a:prstGeom>
          <a:noFill/>
        </p:spPr>
        <p:txBody>
          <a:bodyPr wrap="square">
            <a:spAutoFit/>
          </a:bodyPr>
          <a:lstStyle/>
          <a:p>
            <a:pPr lvl="0" algn="ctr">
              <a:lnSpc>
                <a:spcPct val="100000"/>
              </a:lnSpc>
              <a:spcBef>
                <a:spcPts val="600"/>
              </a:spcBef>
            </a:pPr>
            <a:r>
              <a:rPr lang="ru-RU" sz="2000" b="1" dirty="0">
                <a:latin typeface="Boita Medium" panose="00000600000000000000" pitchFamily="50" charset="-52"/>
                <a:ea typeface="Open Sans" panose="020B0606030504020204" pitchFamily="34" charset="0"/>
                <a:cs typeface="Open Sans" panose="020B0606030504020204" pitchFamily="34" charset="0"/>
              </a:rPr>
              <a:t>20%</a:t>
            </a:r>
            <a:r>
              <a:rPr lang="ru-RU" sz="2000" dirty="0">
                <a:latin typeface="Boita Medium" panose="00000600000000000000" pitchFamily="50" charset="-52"/>
                <a:ea typeface="Open Sans" panose="020B0606030504020204" pitchFamily="34" charset="0"/>
                <a:cs typeface="Open Sans" panose="020B0606030504020204" pitchFamily="34" charset="0"/>
              </a:rPr>
              <a:t> от СГСОД (СМСП)</a:t>
            </a:r>
          </a:p>
        </p:txBody>
      </p:sp>
      <p:sp>
        <p:nvSpPr>
          <p:cNvPr id="21" name="Прямоугольник: скругленные углы 37">
            <a:extLst>
              <a:ext uri="{FF2B5EF4-FFF2-40B4-BE49-F238E27FC236}">
                <a16:creationId xmlns:a16="http://schemas.microsoft.com/office/drawing/2014/main" id="{5E0A268B-1C3B-467D-AFAE-23046CDB65A8}"/>
              </a:ext>
            </a:extLst>
          </p:cNvPr>
          <p:cNvSpPr/>
          <p:nvPr/>
        </p:nvSpPr>
        <p:spPr>
          <a:xfrm>
            <a:off x="662323" y="3668640"/>
            <a:ext cx="3472248" cy="1871919"/>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участниками которых являются </a:t>
            </a:r>
            <a:r>
              <a:rPr lang="ru-RU"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только субъекты </a:t>
            </a: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малого и среднего предпринимательства</a:t>
            </a:r>
          </a:p>
          <a:p>
            <a:pPr algn="ctr"/>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(п.5 ч.1 ППРФ№1352)</a:t>
            </a:r>
          </a:p>
        </p:txBody>
      </p:sp>
      <p:pic>
        <p:nvPicPr>
          <p:cNvPr id="3" name="Рисунок 2">
            <a:extLst>
              <a:ext uri="{FF2B5EF4-FFF2-40B4-BE49-F238E27FC236}">
                <a16:creationId xmlns:a16="http://schemas.microsoft.com/office/drawing/2014/main" id="{680FF794-2BD8-5D9D-3913-D3201FB5BBE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57517" y="6370983"/>
            <a:ext cx="2874113" cy="222512"/>
          </a:xfrm>
          <a:prstGeom prst="rect">
            <a:avLst/>
          </a:prstGeom>
        </p:spPr>
      </p:pic>
      <p:pic>
        <p:nvPicPr>
          <p:cNvPr id="4" name="Рисунок 3">
            <a:extLst>
              <a:ext uri="{FF2B5EF4-FFF2-40B4-BE49-F238E27FC236}">
                <a16:creationId xmlns:a16="http://schemas.microsoft.com/office/drawing/2014/main" id="{DE5B1AAF-54BD-94C2-7BA7-CC0EF8DF72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377323" y="6370042"/>
            <a:ext cx="351411" cy="216253"/>
          </a:xfrm>
          <a:prstGeom prst="rect">
            <a:avLst/>
          </a:prstGeom>
        </p:spPr>
      </p:pic>
      <p:sp>
        <p:nvSpPr>
          <p:cNvPr id="12" name="Скругленный прямоугольник 11">
            <a:extLst>
              <a:ext uri="{FF2B5EF4-FFF2-40B4-BE49-F238E27FC236}">
                <a16:creationId xmlns:a16="http://schemas.microsoft.com/office/drawing/2014/main" id="{4C8C6F9C-6CE7-741E-1A40-51D55823821F}"/>
              </a:ext>
            </a:extLst>
          </p:cNvPr>
          <p:cNvSpPr/>
          <p:nvPr/>
        </p:nvSpPr>
        <p:spPr>
          <a:xfrm>
            <a:off x="4037741" y="1863362"/>
            <a:ext cx="4137113" cy="50535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TextBox 25">
            <a:extLst>
              <a:ext uri="{FF2B5EF4-FFF2-40B4-BE49-F238E27FC236}">
                <a16:creationId xmlns:a16="http://schemas.microsoft.com/office/drawing/2014/main" id="{593BD3E2-7570-471C-4B6A-A265EBF47197}"/>
              </a:ext>
            </a:extLst>
          </p:cNvPr>
          <p:cNvSpPr txBox="1"/>
          <p:nvPr/>
        </p:nvSpPr>
        <p:spPr>
          <a:xfrm>
            <a:off x="4402772" y="1894462"/>
            <a:ext cx="3407049" cy="400110"/>
          </a:xfrm>
          <a:prstGeom prst="rect">
            <a:avLst/>
          </a:prstGeom>
          <a:noFill/>
        </p:spPr>
        <p:txBody>
          <a:bodyPr wrap="square">
            <a:spAutoFit/>
          </a:bodyPr>
          <a:lstStyle/>
          <a:p>
            <a:pPr lvl="0" algn="ctr">
              <a:lnSpc>
                <a:spcPct val="100000"/>
              </a:lnSpc>
              <a:spcBef>
                <a:spcPts val="600"/>
              </a:spcBef>
            </a:pPr>
            <a:r>
              <a:rPr lang="ru-RU" sz="2000" b="1" dirty="0">
                <a:latin typeface="Boita Medium" panose="00000600000000000000" pitchFamily="50" charset="-52"/>
                <a:ea typeface="Open Sans" panose="020B0606030504020204" pitchFamily="34" charset="0"/>
                <a:cs typeface="Open Sans" panose="020B0606030504020204" pitchFamily="34" charset="0"/>
              </a:rPr>
              <a:t>25%</a:t>
            </a:r>
            <a:r>
              <a:rPr lang="ru-RU" sz="2000" dirty="0">
                <a:latin typeface="Boita Medium" panose="00000600000000000000" pitchFamily="50" charset="-52"/>
                <a:ea typeface="Open Sans" panose="020B0606030504020204" pitchFamily="34" charset="0"/>
                <a:cs typeface="Open Sans" panose="020B0606030504020204" pitchFamily="34" charset="0"/>
              </a:rPr>
              <a:t> от СГСОД (СМСП)</a:t>
            </a:r>
          </a:p>
        </p:txBody>
      </p:sp>
      <p:sp>
        <p:nvSpPr>
          <p:cNvPr id="33" name="Прямоугольник с двумя скругленными соседними углами 32">
            <a:extLst>
              <a:ext uri="{FF2B5EF4-FFF2-40B4-BE49-F238E27FC236}">
                <a16:creationId xmlns:a16="http://schemas.microsoft.com/office/drawing/2014/main" id="{5BB0D72D-ECAB-8E47-9FD7-6ED67E04AFDF}"/>
              </a:ext>
            </a:extLst>
          </p:cNvPr>
          <p:cNvSpPr/>
          <p:nvPr/>
        </p:nvSpPr>
        <p:spPr>
          <a:xfrm>
            <a:off x="4826691" y="2825607"/>
            <a:ext cx="6921358" cy="649287"/>
          </a:xfrm>
          <a:prstGeom prst="round2SameRect">
            <a:avLst/>
          </a:prstGeom>
          <a:solidFill>
            <a:srgbClr val="A9D7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4" name="Прямоугольник с двумя скругленными соседними углами 33">
            <a:extLst>
              <a:ext uri="{FF2B5EF4-FFF2-40B4-BE49-F238E27FC236}">
                <a16:creationId xmlns:a16="http://schemas.microsoft.com/office/drawing/2014/main" id="{0101CBF6-A9EB-8245-C72F-55B0C18B71D5}"/>
              </a:ext>
            </a:extLst>
          </p:cNvPr>
          <p:cNvSpPr/>
          <p:nvPr/>
        </p:nvSpPr>
        <p:spPr>
          <a:xfrm rot="10800000">
            <a:off x="4826690" y="4712211"/>
            <a:ext cx="6921355" cy="1405644"/>
          </a:xfrm>
          <a:prstGeom prst="round2Same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35" name="Прямоугольник 34">
            <a:extLst>
              <a:ext uri="{FF2B5EF4-FFF2-40B4-BE49-F238E27FC236}">
                <a16:creationId xmlns:a16="http://schemas.microsoft.com/office/drawing/2014/main" id="{16E24989-0855-E5B2-FBC0-1E0FB7C89D4A}"/>
              </a:ext>
            </a:extLst>
          </p:cNvPr>
          <p:cNvSpPr/>
          <p:nvPr/>
        </p:nvSpPr>
        <p:spPr>
          <a:xfrm>
            <a:off x="4826693" y="3398081"/>
            <a:ext cx="6921355" cy="2038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Box 35">
            <a:extLst>
              <a:ext uri="{FF2B5EF4-FFF2-40B4-BE49-F238E27FC236}">
                <a16:creationId xmlns:a16="http://schemas.microsoft.com/office/drawing/2014/main" id="{133EEF2C-9329-303B-886A-34AF18321542}"/>
              </a:ext>
            </a:extLst>
          </p:cNvPr>
          <p:cNvSpPr txBox="1"/>
          <p:nvPr/>
        </p:nvSpPr>
        <p:spPr>
          <a:xfrm>
            <a:off x="4827566" y="2911789"/>
            <a:ext cx="6901168" cy="400110"/>
          </a:xfrm>
          <a:prstGeom prst="rect">
            <a:avLst/>
          </a:prstGeom>
          <a:noFill/>
        </p:spPr>
        <p:txBody>
          <a:bodyPr wrap="square">
            <a:spAutoFit/>
          </a:bodyPr>
          <a:lstStyle/>
          <a:p>
            <a:pPr lvl="0" algn="ctr">
              <a:lnSpc>
                <a:spcPct val="100000"/>
              </a:lnSpc>
              <a:spcBef>
                <a:spcPts val="600"/>
              </a:spcBef>
            </a:pPr>
            <a:r>
              <a:rPr lang="ru-RU" sz="2000" b="1" dirty="0">
                <a:latin typeface="Boita Medium" panose="00000600000000000000" pitchFamily="50" charset="-52"/>
                <a:ea typeface="Open Sans" panose="020B0606030504020204" pitchFamily="34" charset="0"/>
                <a:cs typeface="Open Sans" panose="020B0606030504020204" pitchFamily="34" charset="0"/>
              </a:rPr>
              <a:t>5%</a:t>
            </a:r>
            <a:r>
              <a:rPr lang="ru-RU" sz="2000" dirty="0">
                <a:latin typeface="Boita Medium" panose="00000600000000000000" pitchFamily="50" charset="-52"/>
                <a:ea typeface="Open Sans" panose="020B0606030504020204" pitchFamily="34" charset="0"/>
                <a:cs typeface="Open Sans" panose="020B0606030504020204" pitchFamily="34" charset="0"/>
              </a:rPr>
              <a:t> от СГСОД (СМСП)</a:t>
            </a:r>
          </a:p>
        </p:txBody>
      </p:sp>
      <p:sp>
        <p:nvSpPr>
          <p:cNvPr id="37" name="Прямоугольник: скругленные углы 37">
            <a:extLst>
              <a:ext uri="{FF2B5EF4-FFF2-40B4-BE49-F238E27FC236}">
                <a16:creationId xmlns:a16="http://schemas.microsoft.com/office/drawing/2014/main" id="{F56D393B-6DFF-2DD7-5D09-677A7F1F9736}"/>
              </a:ext>
            </a:extLst>
          </p:cNvPr>
          <p:cNvSpPr/>
          <p:nvPr/>
        </p:nvSpPr>
        <p:spPr>
          <a:xfrm>
            <a:off x="5019145" y="3434173"/>
            <a:ext cx="6728904" cy="268368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участниками которых являются </a:t>
            </a:r>
            <a:r>
              <a:rPr lang="ru-RU"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любые лица</a:t>
            </a: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a:t>
            </a:r>
            <a:br>
              <a:rPr lang="en-US"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b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в </a:t>
            </a:r>
            <a:r>
              <a:rPr lang="ru-RU"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том числе субъекты</a:t>
            </a: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малого и среднего предпринимательства </a:t>
            </a:r>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(п.5 ч.1 ППРФ№1352)</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Закупки, в отношении участников которых заказчиком </a:t>
            </a:r>
            <a:r>
              <a:rPr lang="ru-RU"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устанавливается требование о привлечении к исполнению</a:t>
            </a: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договора </a:t>
            </a:r>
            <a:r>
              <a:rPr lang="ru-RU"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субподрядчиков</a:t>
            </a: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из числа </a:t>
            </a:r>
            <a:r>
              <a:rPr lang="ru-RU" sz="1800" b="1"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субъектов малого и среднего предпринимательства</a:t>
            </a:r>
            <a:r>
              <a:rPr lang="ru-RU" sz="1800" b="0" dirty="0">
                <a:solidFill>
                  <a:schemeClr val="tx1"/>
                </a:solidFill>
                <a:effectLst/>
                <a:latin typeface="Open Sans" panose="020B0606030504020204" pitchFamily="34" charset="0"/>
                <a:ea typeface="Open Sans" panose="020B0606030504020204" pitchFamily="34" charset="0"/>
                <a:cs typeface="Open Sans" panose="020B0606030504020204" pitchFamily="34" charset="0"/>
              </a:rPr>
              <a:t> </a:t>
            </a:r>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(п.5 ч.1 ППРФ№1352)</a:t>
            </a:r>
          </a:p>
          <a:p>
            <a:endPar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8" name="Рисунок 37">
            <a:extLst>
              <a:ext uri="{FF2B5EF4-FFF2-40B4-BE49-F238E27FC236}">
                <a16:creationId xmlns:a16="http://schemas.microsoft.com/office/drawing/2014/main" id="{C2B052E4-0FA0-C922-9DCF-623A113CDEFB}"/>
              </a:ext>
            </a:extLst>
          </p:cNvPr>
          <p:cNvPicPr>
            <a:picLocks noChangeAspect="1"/>
          </p:cNvPicPr>
          <p:nvPr/>
        </p:nvPicPr>
        <p:blipFill>
          <a:blip r:embed="rId6"/>
          <a:stretch>
            <a:fillRect/>
          </a:stretch>
        </p:blipFill>
        <p:spPr>
          <a:xfrm>
            <a:off x="8287367" y="2083952"/>
            <a:ext cx="1295400" cy="635000"/>
          </a:xfrm>
          <a:prstGeom prst="rect">
            <a:avLst/>
          </a:prstGeom>
        </p:spPr>
      </p:pic>
      <p:pic>
        <p:nvPicPr>
          <p:cNvPr id="39" name="Рисунок 38">
            <a:extLst>
              <a:ext uri="{FF2B5EF4-FFF2-40B4-BE49-F238E27FC236}">
                <a16:creationId xmlns:a16="http://schemas.microsoft.com/office/drawing/2014/main" id="{DDCED9AD-3DE2-AE0B-F6CC-857E4F64A167}"/>
              </a:ext>
            </a:extLst>
          </p:cNvPr>
          <p:cNvPicPr>
            <a:picLocks noChangeAspect="1"/>
          </p:cNvPicPr>
          <p:nvPr/>
        </p:nvPicPr>
        <p:blipFill>
          <a:blip r:embed="rId6"/>
          <a:stretch>
            <a:fillRect/>
          </a:stretch>
        </p:blipFill>
        <p:spPr>
          <a:xfrm flipH="1">
            <a:off x="2629828" y="2083952"/>
            <a:ext cx="1295400" cy="635000"/>
          </a:xfrm>
          <a:prstGeom prst="rect">
            <a:avLst/>
          </a:prstGeom>
        </p:spPr>
      </p:pic>
    </p:spTree>
    <p:extLst>
      <p:ext uri="{BB962C8B-B14F-4D97-AF65-F5344CB8AC3E}">
        <p14:creationId xmlns:p14="http://schemas.microsoft.com/office/powerpoint/2010/main" val="34808130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BF4E6"/>
        </a:solidFill>
        <a:effectLst/>
      </p:bgPr>
    </p:bg>
    <p:spTree>
      <p:nvGrpSpPr>
        <p:cNvPr id="1" name=""/>
        <p:cNvGrpSpPr/>
        <p:nvPr/>
      </p:nvGrpSpPr>
      <p:grpSpPr>
        <a:xfrm>
          <a:off x="0" y="0"/>
          <a:ext cx="0" cy="0"/>
          <a:chOff x="0" y="0"/>
          <a:chExt cx="0" cy="0"/>
        </a:xfrm>
      </p:grpSpPr>
      <p:sp>
        <p:nvSpPr>
          <p:cNvPr id="45089" name="Заголовок 1">
            <a:extLst>
              <a:ext uri="{FF2B5EF4-FFF2-40B4-BE49-F238E27FC236}">
                <a16:creationId xmlns:a16="http://schemas.microsoft.com/office/drawing/2014/main" id="{FD0E84BE-328B-4C9C-BA97-AC29EE2FAD94}"/>
              </a:ext>
            </a:extLst>
          </p:cNvPr>
          <p:cNvSpPr txBox="1">
            <a:spLocks/>
          </p:cNvSpPr>
          <p:nvPr/>
        </p:nvSpPr>
        <p:spPr bwMode="auto">
          <a:xfrm>
            <a:off x="1020904" y="2320426"/>
            <a:ext cx="10150192" cy="2217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Aft>
                <a:spcPts val="600"/>
              </a:spcAft>
            </a:pPr>
            <a:r>
              <a:rPr lang="ru-RU" sz="7200" dirty="0">
                <a:latin typeface="Boita Medium" panose="00000600000000000000" pitchFamily="50" charset="-52"/>
                <a:ea typeface="Calibri" panose="020F0502020204030204" pitchFamily="34" charset="0"/>
              </a:rPr>
              <a:t>Заполнение</a:t>
            </a:r>
            <a:br>
              <a:rPr lang="en-US" sz="7200" dirty="0">
                <a:latin typeface="Boita Medium" panose="00000600000000000000" pitchFamily="50" charset="-52"/>
                <a:ea typeface="Calibri" panose="020F0502020204030204" pitchFamily="34" charset="0"/>
              </a:rPr>
            </a:br>
            <a:r>
              <a:rPr lang="ru-RU" sz="7200" dirty="0">
                <a:latin typeface="Boita Medium" panose="00000600000000000000" pitchFamily="50" charset="-52"/>
                <a:ea typeface="Calibri" panose="020F0502020204030204" pitchFamily="34" charset="0"/>
              </a:rPr>
              <a:t>отчета</a:t>
            </a:r>
            <a:endParaRPr lang="ru-RU" altLang="ru-RU" sz="7200" b="1" dirty="0">
              <a:latin typeface="Boita Medium" panose="00000600000000000000" pitchFamily="50" charset="-52"/>
            </a:endParaRPr>
          </a:p>
        </p:txBody>
      </p:sp>
      <p:pic>
        <p:nvPicPr>
          <p:cNvPr id="24" name="Picture 10">
            <a:extLst>
              <a:ext uri="{FF2B5EF4-FFF2-40B4-BE49-F238E27FC236}">
                <a16:creationId xmlns:a16="http://schemas.microsoft.com/office/drawing/2014/main" id="{445E671B-1CE0-4B06-8C5D-63CF5CE3FA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592397" y="816623"/>
            <a:ext cx="1252399" cy="12523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Рисунок 3">
            <a:extLst>
              <a:ext uri="{FF2B5EF4-FFF2-40B4-BE49-F238E27FC236}">
                <a16:creationId xmlns:a16="http://schemas.microsoft.com/office/drawing/2014/main" id="{668E2009-66F4-C3A0-63E7-37DF8373297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57517" y="6370983"/>
            <a:ext cx="2874113" cy="222512"/>
          </a:xfrm>
          <a:prstGeom prst="rect">
            <a:avLst/>
          </a:prstGeom>
        </p:spPr>
      </p:pic>
      <p:pic>
        <p:nvPicPr>
          <p:cNvPr id="5" name="Рисунок 4">
            <a:extLst>
              <a:ext uri="{FF2B5EF4-FFF2-40B4-BE49-F238E27FC236}">
                <a16:creationId xmlns:a16="http://schemas.microsoft.com/office/drawing/2014/main" id="{1260AD99-8CB2-FBEA-05F1-2E1A949420B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377323" y="6370042"/>
            <a:ext cx="351411" cy="216253"/>
          </a:xfrm>
          <a:prstGeom prst="rect">
            <a:avLst/>
          </a:prstGeom>
        </p:spPr>
      </p:pic>
    </p:spTree>
    <p:extLst>
      <p:ext uri="{BB962C8B-B14F-4D97-AF65-F5344CB8AC3E}">
        <p14:creationId xmlns:p14="http://schemas.microsoft.com/office/powerpoint/2010/main" val="3500228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5CE"/>
        </a:solidFill>
        <a:effectLst/>
      </p:bgPr>
    </p:bg>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B9CDCBAB-B915-49A1-B77B-CC9AFA3621B6}"/>
              </a:ext>
            </a:extLst>
          </p:cNvPr>
          <p:cNvSpPr/>
          <p:nvPr/>
        </p:nvSpPr>
        <p:spPr bwMode="auto">
          <a:xfrm>
            <a:off x="1661716" y="111529"/>
            <a:ext cx="10241727" cy="420279"/>
          </a:xfrm>
          <a:prstGeom prst="rect">
            <a:avLst/>
          </a:prstGeom>
          <a:solidFill>
            <a:srgbClr val="C4EDDF"/>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4" name="Прямоугольник 3">
            <a:extLst>
              <a:ext uri="{FF2B5EF4-FFF2-40B4-BE49-F238E27FC236}">
                <a16:creationId xmlns:a16="http://schemas.microsoft.com/office/drawing/2014/main" id="{D73E2DC5-CD98-4EC7-B400-08F4F6014296}"/>
              </a:ext>
            </a:extLst>
          </p:cNvPr>
          <p:cNvSpPr/>
          <p:nvPr/>
        </p:nvSpPr>
        <p:spPr bwMode="auto">
          <a:xfrm>
            <a:off x="285789" y="128782"/>
            <a:ext cx="1350043" cy="400110"/>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5" name="TextBox 4">
            <a:extLst>
              <a:ext uri="{FF2B5EF4-FFF2-40B4-BE49-F238E27FC236}">
                <a16:creationId xmlns:a16="http://schemas.microsoft.com/office/drawing/2014/main" id="{00FE624D-EEC1-4D61-8DB0-D7263CAA6285}"/>
              </a:ext>
            </a:extLst>
          </p:cNvPr>
          <p:cNvSpPr txBox="1"/>
          <p:nvPr/>
        </p:nvSpPr>
        <p:spPr>
          <a:xfrm>
            <a:off x="285789" y="111529"/>
            <a:ext cx="1350043"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1</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7" name="Прямоугольник: скругленные углы 37">
            <a:extLst>
              <a:ext uri="{FF2B5EF4-FFF2-40B4-BE49-F238E27FC236}">
                <a16:creationId xmlns:a16="http://schemas.microsoft.com/office/drawing/2014/main" id="{DC9DF817-8A87-45A9-8DB1-2EADB22F6096}"/>
              </a:ext>
            </a:extLst>
          </p:cNvPr>
          <p:cNvSpPr/>
          <p:nvPr/>
        </p:nvSpPr>
        <p:spPr>
          <a:xfrm>
            <a:off x="1661717" y="163507"/>
            <a:ext cx="9778222" cy="306443"/>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СГСОД (полный) – учитываются все договоры за отчетный год (план оплаты) </a:t>
            </a:r>
            <a:r>
              <a:rPr kumimoji="0" lang="ru-RU" sz="18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(90 шт.)</a:t>
            </a:r>
            <a:endParaRPr kumimoji="0" lang="ru-RU" sz="18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8" name="Прямоугольник 7">
            <a:extLst>
              <a:ext uri="{FF2B5EF4-FFF2-40B4-BE49-F238E27FC236}">
                <a16:creationId xmlns:a16="http://schemas.microsoft.com/office/drawing/2014/main" id="{05FCC550-D5FC-4409-95B5-5813CA5D59A0}"/>
              </a:ext>
            </a:extLst>
          </p:cNvPr>
          <p:cNvSpPr/>
          <p:nvPr/>
        </p:nvSpPr>
        <p:spPr bwMode="auto">
          <a:xfrm>
            <a:off x="278617" y="585544"/>
            <a:ext cx="3943276" cy="399131"/>
          </a:xfrm>
          <a:prstGeom prst="rect">
            <a:avLst/>
          </a:prstGeom>
          <a:solidFill>
            <a:srgbClr val="92D050"/>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9" name="Прямоугольник: скругленные углы 37">
            <a:extLst>
              <a:ext uri="{FF2B5EF4-FFF2-40B4-BE49-F238E27FC236}">
                <a16:creationId xmlns:a16="http://schemas.microsoft.com/office/drawing/2014/main" id="{E11CF272-530E-465A-94A5-3BE411E760C8}"/>
              </a:ext>
            </a:extLst>
          </p:cNvPr>
          <p:cNvSpPr/>
          <p:nvPr/>
        </p:nvSpPr>
        <p:spPr>
          <a:xfrm>
            <a:off x="278617" y="637522"/>
            <a:ext cx="3943276" cy="306443"/>
          </a:xfrm>
          <a:prstGeom prst="roundRect">
            <a:avLst>
              <a:gd name="adj" fmla="val 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Arial" panose="020B0604020202020204" pitchFamily="34" charset="0"/>
              </a:rPr>
              <a:t>Исключения 27 пунктов </a:t>
            </a:r>
            <a:r>
              <a:rPr kumimoji="0" lang="ru-RU" sz="18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(20 шт.)</a:t>
            </a:r>
            <a:endParaRPr kumimoji="0" lang="ru-RU" sz="18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10" name="Прямоугольник 9">
            <a:extLst>
              <a:ext uri="{FF2B5EF4-FFF2-40B4-BE49-F238E27FC236}">
                <a16:creationId xmlns:a16="http://schemas.microsoft.com/office/drawing/2014/main" id="{7923D968-CB5F-4396-8F0E-0207E87DC918}"/>
              </a:ext>
            </a:extLst>
          </p:cNvPr>
          <p:cNvSpPr/>
          <p:nvPr/>
        </p:nvSpPr>
        <p:spPr bwMode="auto">
          <a:xfrm>
            <a:off x="1661717" y="1057567"/>
            <a:ext cx="2454403" cy="741417"/>
          </a:xfrm>
          <a:prstGeom prst="rect">
            <a:avLst/>
          </a:prstGeom>
          <a:solidFill>
            <a:schemeClr val="accent2">
              <a:lumMod val="60000"/>
              <a:lumOff val="40000"/>
            </a:scheme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11" name="Прямоугольник 10">
            <a:extLst>
              <a:ext uri="{FF2B5EF4-FFF2-40B4-BE49-F238E27FC236}">
                <a16:creationId xmlns:a16="http://schemas.microsoft.com/office/drawing/2014/main" id="{5CAB2C9A-B38D-457A-850F-24602FF85F7C}"/>
              </a:ext>
            </a:extLst>
          </p:cNvPr>
          <p:cNvSpPr/>
          <p:nvPr/>
        </p:nvSpPr>
        <p:spPr bwMode="auto">
          <a:xfrm>
            <a:off x="278617" y="1074820"/>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12" name="TextBox 11">
            <a:extLst>
              <a:ext uri="{FF2B5EF4-FFF2-40B4-BE49-F238E27FC236}">
                <a16:creationId xmlns:a16="http://schemas.microsoft.com/office/drawing/2014/main" id="{358ABE80-A94A-400F-9D60-EC4C9A8C7437}"/>
              </a:ext>
            </a:extLst>
          </p:cNvPr>
          <p:cNvSpPr txBox="1"/>
          <p:nvPr/>
        </p:nvSpPr>
        <p:spPr>
          <a:xfrm>
            <a:off x="304501" y="1219463"/>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2</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13" name="Прямоугольник: скругленные углы 37">
            <a:extLst>
              <a:ext uri="{FF2B5EF4-FFF2-40B4-BE49-F238E27FC236}">
                <a16:creationId xmlns:a16="http://schemas.microsoft.com/office/drawing/2014/main" id="{74F3E7CD-BFD9-491F-8D6D-6470A355CDD1}"/>
              </a:ext>
            </a:extLst>
          </p:cNvPr>
          <p:cNvSpPr/>
          <p:nvPr/>
        </p:nvSpPr>
        <p:spPr>
          <a:xfrm>
            <a:off x="1730726" y="1176493"/>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где победил МСП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(20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14" name="Прямоугольник 13">
            <a:extLst>
              <a:ext uri="{FF2B5EF4-FFF2-40B4-BE49-F238E27FC236}">
                <a16:creationId xmlns:a16="http://schemas.microsoft.com/office/drawing/2014/main" id="{B8960472-5881-4FCA-90C7-571FE3E26A14}"/>
              </a:ext>
            </a:extLst>
          </p:cNvPr>
          <p:cNvSpPr/>
          <p:nvPr/>
        </p:nvSpPr>
        <p:spPr bwMode="auto">
          <a:xfrm>
            <a:off x="4111619" y="1057567"/>
            <a:ext cx="2454403" cy="741417"/>
          </a:xfrm>
          <a:prstGeom prst="rect">
            <a:avLst/>
          </a:prstGeom>
          <a:solidFill>
            <a:schemeClr val="accent5">
              <a:lumMod val="60000"/>
              <a:lumOff val="40000"/>
            </a:scheme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15" name="Прямоугольник: скругленные углы 37">
            <a:extLst>
              <a:ext uri="{FF2B5EF4-FFF2-40B4-BE49-F238E27FC236}">
                <a16:creationId xmlns:a16="http://schemas.microsoft.com/office/drawing/2014/main" id="{3E629431-1A7C-469E-9D7A-F976BDC9A28E}"/>
              </a:ext>
            </a:extLst>
          </p:cNvPr>
          <p:cNvSpPr/>
          <p:nvPr/>
        </p:nvSpPr>
        <p:spPr>
          <a:xfrm>
            <a:off x="4146124" y="1176493"/>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только для МСП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(15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16" name="Прямоугольник 15">
            <a:extLst>
              <a:ext uri="{FF2B5EF4-FFF2-40B4-BE49-F238E27FC236}">
                <a16:creationId xmlns:a16="http://schemas.microsoft.com/office/drawing/2014/main" id="{BBFAE3AC-DE60-4309-8E08-EC0E57EDEBBD}"/>
              </a:ext>
            </a:extLst>
          </p:cNvPr>
          <p:cNvSpPr/>
          <p:nvPr/>
        </p:nvSpPr>
        <p:spPr bwMode="auto">
          <a:xfrm>
            <a:off x="6561520" y="1057567"/>
            <a:ext cx="2454403" cy="741417"/>
          </a:xfrm>
          <a:prstGeom prst="rect">
            <a:avLst/>
          </a:prstGeom>
          <a:solidFill>
            <a:srgbClr val="FFFF00">
              <a:alpha val="41000"/>
            </a:srgb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17" name="Прямоугольник: скругленные углы 37">
            <a:extLst>
              <a:ext uri="{FF2B5EF4-FFF2-40B4-BE49-F238E27FC236}">
                <a16:creationId xmlns:a16="http://schemas.microsoft.com/office/drawing/2014/main" id="{7F47DA39-DAE5-452E-94F2-FBBDE580927E}"/>
              </a:ext>
            </a:extLst>
          </p:cNvPr>
          <p:cNvSpPr/>
          <p:nvPr/>
        </p:nvSpPr>
        <p:spPr>
          <a:xfrm>
            <a:off x="6621903" y="1157928"/>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с субподрядчиками МСП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(15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18" name="Прямоугольник 17">
            <a:extLst>
              <a:ext uri="{FF2B5EF4-FFF2-40B4-BE49-F238E27FC236}">
                <a16:creationId xmlns:a16="http://schemas.microsoft.com/office/drawing/2014/main" id="{CAF29364-F9B0-4B98-B1B0-516810DEE601}"/>
              </a:ext>
            </a:extLst>
          </p:cNvPr>
          <p:cNvSpPr/>
          <p:nvPr/>
        </p:nvSpPr>
        <p:spPr bwMode="auto">
          <a:xfrm>
            <a:off x="8985536" y="1057567"/>
            <a:ext cx="2454403" cy="741417"/>
          </a:xfrm>
          <a:prstGeom prst="rect">
            <a:avLst/>
          </a:prstGeom>
          <a:solidFill>
            <a:srgbClr val="963A61">
              <a:alpha val="61176"/>
            </a:srgb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19" name="Прямоугольник: скругленные углы 37">
            <a:extLst>
              <a:ext uri="{FF2B5EF4-FFF2-40B4-BE49-F238E27FC236}">
                <a16:creationId xmlns:a16="http://schemas.microsoft.com/office/drawing/2014/main" id="{A0E10E59-852D-4053-8C9C-F030524402C2}"/>
              </a:ext>
            </a:extLst>
          </p:cNvPr>
          <p:cNvSpPr/>
          <p:nvPr/>
        </p:nvSpPr>
        <p:spPr>
          <a:xfrm>
            <a:off x="9045918" y="1166554"/>
            <a:ext cx="2263011"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Остальные закупки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(20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20" name="Знак ''плюс'' 19">
            <a:extLst>
              <a:ext uri="{FF2B5EF4-FFF2-40B4-BE49-F238E27FC236}">
                <a16:creationId xmlns:a16="http://schemas.microsoft.com/office/drawing/2014/main" id="{49486D64-14C7-4555-B280-3EF055EE05EA}"/>
              </a:ext>
            </a:extLst>
          </p:cNvPr>
          <p:cNvSpPr/>
          <p:nvPr/>
        </p:nvSpPr>
        <p:spPr>
          <a:xfrm>
            <a:off x="3947623" y="1228587"/>
            <a:ext cx="338991" cy="357808"/>
          </a:xfrm>
          <a:prstGeom prst="mathPlus">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21" name="Знак ''плюс'' 20">
            <a:extLst>
              <a:ext uri="{FF2B5EF4-FFF2-40B4-BE49-F238E27FC236}">
                <a16:creationId xmlns:a16="http://schemas.microsoft.com/office/drawing/2014/main" id="{1DEF1D3E-0991-477B-A061-13DFCC2DD0AA}"/>
              </a:ext>
            </a:extLst>
          </p:cNvPr>
          <p:cNvSpPr/>
          <p:nvPr/>
        </p:nvSpPr>
        <p:spPr>
          <a:xfrm>
            <a:off x="6384044" y="1228587"/>
            <a:ext cx="338991" cy="357808"/>
          </a:xfrm>
          <a:prstGeom prst="mathPlus">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22" name="Знак ''плюс'' 21">
            <a:extLst>
              <a:ext uri="{FF2B5EF4-FFF2-40B4-BE49-F238E27FC236}">
                <a16:creationId xmlns:a16="http://schemas.microsoft.com/office/drawing/2014/main" id="{89C5D3D3-2931-4611-80BE-951892C4F6EB}"/>
              </a:ext>
            </a:extLst>
          </p:cNvPr>
          <p:cNvSpPr/>
          <p:nvPr/>
        </p:nvSpPr>
        <p:spPr>
          <a:xfrm>
            <a:off x="8821459" y="1228587"/>
            <a:ext cx="338991" cy="357808"/>
          </a:xfrm>
          <a:prstGeom prst="mathPlus">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23" name="Прямоугольник 22">
            <a:extLst>
              <a:ext uri="{FF2B5EF4-FFF2-40B4-BE49-F238E27FC236}">
                <a16:creationId xmlns:a16="http://schemas.microsoft.com/office/drawing/2014/main" id="{9BB476C8-0C39-4790-9B97-4099D42BD906}"/>
              </a:ext>
            </a:extLst>
          </p:cNvPr>
          <p:cNvSpPr/>
          <p:nvPr/>
        </p:nvSpPr>
        <p:spPr bwMode="auto">
          <a:xfrm>
            <a:off x="1663849" y="1963504"/>
            <a:ext cx="2454403" cy="741417"/>
          </a:xfrm>
          <a:prstGeom prst="rect">
            <a:avLst/>
          </a:prstGeom>
          <a:solidFill>
            <a:schemeClr val="accent2">
              <a:lumMod val="60000"/>
              <a:lumOff val="40000"/>
            </a:scheme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24" name="Прямоугольник 23">
            <a:extLst>
              <a:ext uri="{FF2B5EF4-FFF2-40B4-BE49-F238E27FC236}">
                <a16:creationId xmlns:a16="http://schemas.microsoft.com/office/drawing/2014/main" id="{CB503885-370A-454A-9704-F1EEB51EA094}"/>
              </a:ext>
            </a:extLst>
          </p:cNvPr>
          <p:cNvSpPr/>
          <p:nvPr/>
        </p:nvSpPr>
        <p:spPr bwMode="auto">
          <a:xfrm>
            <a:off x="280749" y="1980757"/>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25" name="TextBox 24">
            <a:extLst>
              <a:ext uri="{FF2B5EF4-FFF2-40B4-BE49-F238E27FC236}">
                <a16:creationId xmlns:a16="http://schemas.microsoft.com/office/drawing/2014/main" id="{9649C54F-9AFD-4A7F-ABCF-5D988DCB55D8}"/>
              </a:ext>
            </a:extLst>
          </p:cNvPr>
          <p:cNvSpPr txBox="1"/>
          <p:nvPr/>
        </p:nvSpPr>
        <p:spPr>
          <a:xfrm>
            <a:off x="306633" y="2125400"/>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3</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26" name="Прямоугольник: скругленные углы 37">
            <a:extLst>
              <a:ext uri="{FF2B5EF4-FFF2-40B4-BE49-F238E27FC236}">
                <a16:creationId xmlns:a16="http://schemas.microsoft.com/office/drawing/2014/main" id="{E9CC1281-10C3-45E8-AF98-16530F071B95}"/>
              </a:ext>
            </a:extLst>
          </p:cNvPr>
          <p:cNvSpPr/>
          <p:nvPr/>
        </p:nvSpPr>
        <p:spPr>
          <a:xfrm>
            <a:off x="1732858" y="2082430"/>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где победил МСП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(20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27" name="Прямоугольник 26">
            <a:extLst>
              <a:ext uri="{FF2B5EF4-FFF2-40B4-BE49-F238E27FC236}">
                <a16:creationId xmlns:a16="http://schemas.microsoft.com/office/drawing/2014/main" id="{EF7821E0-408D-4E5A-B557-0B83C1A40623}"/>
              </a:ext>
            </a:extLst>
          </p:cNvPr>
          <p:cNvSpPr/>
          <p:nvPr/>
        </p:nvSpPr>
        <p:spPr bwMode="auto">
          <a:xfrm>
            <a:off x="1657216" y="2776980"/>
            <a:ext cx="2454403" cy="741417"/>
          </a:xfrm>
          <a:prstGeom prst="rect">
            <a:avLst/>
          </a:prstGeom>
          <a:solidFill>
            <a:schemeClr val="accent2">
              <a:lumMod val="60000"/>
              <a:lumOff val="40000"/>
            </a:scheme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28" name="Прямоугольник 27">
            <a:extLst>
              <a:ext uri="{FF2B5EF4-FFF2-40B4-BE49-F238E27FC236}">
                <a16:creationId xmlns:a16="http://schemas.microsoft.com/office/drawing/2014/main" id="{8D453604-19DF-4D62-ADD8-14A6416D3B7F}"/>
              </a:ext>
            </a:extLst>
          </p:cNvPr>
          <p:cNvSpPr/>
          <p:nvPr/>
        </p:nvSpPr>
        <p:spPr bwMode="auto">
          <a:xfrm>
            <a:off x="274116" y="2794233"/>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29" name="TextBox 28">
            <a:extLst>
              <a:ext uri="{FF2B5EF4-FFF2-40B4-BE49-F238E27FC236}">
                <a16:creationId xmlns:a16="http://schemas.microsoft.com/office/drawing/2014/main" id="{F06FDA68-CEBD-4174-A75E-2CA50A2CB98D}"/>
              </a:ext>
            </a:extLst>
          </p:cNvPr>
          <p:cNvSpPr txBox="1"/>
          <p:nvPr/>
        </p:nvSpPr>
        <p:spPr>
          <a:xfrm>
            <a:off x="300000" y="2938876"/>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4</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30" name="Прямоугольник: скругленные углы 37">
            <a:extLst>
              <a:ext uri="{FF2B5EF4-FFF2-40B4-BE49-F238E27FC236}">
                <a16:creationId xmlns:a16="http://schemas.microsoft.com/office/drawing/2014/main" id="{C14AAA36-92E7-4BAB-8275-CF98469073C2}"/>
              </a:ext>
            </a:extLst>
          </p:cNvPr>
          <p:cNvSpPr/>
          <p:nvPr/>
        </p:nvSpPr>
        <p:spPr>
          <a:xfrm>
            <a:off x="1676891" y="2895906"/>
            <a:ext cx="2434728"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где победил МСП (малый и микро)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(10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31" name="Прямоугольник 30">
            <a:extLst>
              <a:ext uri="{FF2B5EF4-FFF2-40B4-BE49-F238E27FC236}">
                <a16:creationId xmlns:a16="http://schemas.microsoft.com/office/drawing/2014/main" id="{293EDC31-9B90-4983-B8C3-02ED8628E69F}"/>
              </a:ext>
            </a:extLst>
          </p:cNvPr>
          <p:cNvSpPr/>
          <p:nvPr/>
        </p:nvSpPr>
        <p:spPr bwMode="auto">
          <a:xfrm>
            <a:off x="2724017" y="3575064"/>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32" name="TextBox 31">
            <a:extLst>
              <a:ext uri="{FF2B5EF4-FFF2-40B4-BE49-F238E27FC236}">
                <a16:creationId xmlns:a16="http://schemas.microsoft.com/office/drawing/2014/main" id="{89357971-7117-4145-98AD-8E8A42C09C38}"/>
              </a:ext>
            </a:extLst>
          </p:cNvPr>
          <p:cNvSpPr txBox="1"/>
          <p:nvPr/>
        </p:nvSpPr>
        <p:spPr>
          <a:xfrm>
            <a:off x="2749901" y="3719707"/>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5</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33" name="Прямоугольник 32">
            <a:extLst>
              <a:ext uri="{FF2B5EF4-FFF2-40B4-BE49-F238E27FC236}">
                <a16:creationId xmlns:a16="http://schemas.microsoft.com/office/drawing/2014/main" id="{75623D01-87B5-43F0-9066-954933F1D883}"/>
              </a:ext>
            </a:extLst>
          </p:cNvPr>
          <p:cNvSpPr/>
          <p:nvPr/>
        </p:nvSpPr>
        <p:spPr bwMode="auto">
          <a:xfrm>
            <a:off x="2717384" y="4388540"/>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34" name="TextBox 33">
            <a:extLst>
              <a:ext uri="{FF2B5EF4-FFF2-40B4-BE49-F238E27FC236}">
                <a16:creationId xmlns:a16="http://schemas.microsoft.com/office/drawing/2014/main" id="{D1D00149-52FC-4EF2-AF6E-745E024973CD}"/>
              </a:ext>
            </a:extLst>
          </p:cNvPr>
          <p:cNvSpPr txBox="1"/>
          <p:nvPr/>
        </p:nvSpPr>
        <p:spPr>
          <a:xfrm>
            <a:off x="2743268" y="4533183"/>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6</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35" name="Прямоугольник 34">
            <a:extLst>
              <a:ext uri="{FF2B5EF4-FFF2-40B4-BE49-F238E27FC236}">
                <a16:creationId xmlns:a16="http://schemas.microsoft.com/office/drawing/2014/main" id="{9A8E906A-D6FF-4B06-A56E-30052FC6206D}"/>
              </a:ext>
            </a:extLst>
          </p:cNvPr>
          <p:cNvSpPr/>
          <p:nvPr/>
        </p:nvSpPr>
        <p:spPr bwMode="auto">
          <a:xfrm>
            <a:off x="4111619" y="3575064"/>
            <a:ext cx="2454403" cy="741417"/>
          </a:xfrm>
          <a:prstGeom prst="rect">
            <a:avLst/>
          </a:prstGeom>
          <a:solidFill>
            <a:schemeClr val="accent5">
              <a:lumMod val="60000"/>
              <a:lumOff val="40000"/>
            </a:scheme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36" name="Прямоугольник: скругленные углы 37">
            <a:extLst>
              <a:ext uri="{FF2B5EF4-FFF2-40B4-BE49-F238E27FC236}">
                <a16:creationId xmlns:a16="http://schemas.microsoft.com/office/drawing/2014/main" id="{AD55C4F5-4AFA-4CE7-A6BE-06C066BDEA50}"/>
              </a:ext>
            </a:extLst>
          </p:cNvPr>
          <p:cNvSpPr/>
          <p:nvPr/>
        </p:nvSpPr>
        <p:spPr>
          <a:xfrm>
            <a:off x="4146124" y="3693990"/>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только для МСП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(15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37" name="Прямоугольник 36">
            <a:extLst>
              <a:ext uri="{FF2B5EF4-FFF2-40B4-BE49-F238E27FC236}">
                <a16:creationId xmlns:a16="http://schemas.microsoft.com/office/drawing/2014/main" id="{98445177-A8FF-468D-8E37-F0D92C4136E8}"/>
              </a:ext>
            </a:extLst>
          </p:cNvPr>
          <p:cNvSpPr/>
          <p:nvPr/>
        </p:nvSpPr>
        <p:spPr bwMode="auto">
          <a:xfrm>
            <a:off x="4111619" y="4388540"/>
            <a:ext cx="2454403" cy="741417"/>
          </a:xfrm>
          <a:prstGeom prst="rect">
            <a:avLst/>
          </a:prstGeom>
          <a:solidFill>
            <a:schemeClr val="accent5">
              <a:lumMod val="60000"/>
              <a:lumOff val="40000"/>
            </a:scheme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38" name="Прямоугольник: скругленные углы 37">
            <a:extLst>
              <a:ext uri="{FF2B5EF4-FFF2-40B4-BE49-F238E27FC236}">
                <a16:creationId xmlns:a16="http://schemas.microsoft.com/office/drawing/2014/main" id="{FCF6111B-01D7-4D5F-8D10-70D95BD8163C}"/>
              </a:ext>
            </a:extLst>
          </p:cNvPr>
          <p:cNvSpPr/>
          <p:nvPr/>
        </p:nvSpPr>
        <p:spPr>
          <a:xfrm>
            <a:off x="4146124" y="4507466"/>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только для МСП (малый и микро)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(7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39" name="Прямоугольник 38">
            <a:extLst>
              <a:ext uri="{FF2B5EF4-FFF2-40B4-BE49-F238E27FC236}">
                <a16:creationId xmlns:a16="http://schemas.microsoft.com/office/drawing/2014/main" id="{BC6011CC-FF80-46E7-BC94-486975527643}"/>
              </a:ext>
            </a:extLst>
          </p:cNvPr>
          <p:cNvSpPr/>
          <p:nvPr/>
        </p:nvSpPr>
        <p:spPr bwMode="auto">
          <a:xfrm>
            <a:off x="5192236" y="5216417"/>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40" name="TextBox 39">
            <a:extLst>
              <a:ext uri="{FF2B5EF4-FFF2-40B4-BE49-F238E27FC236}">
                <a16:creationId xmlns:a16="http://schemas.microsoft.com/office/drawing/2014/main" id="{1E2638E6-34E4-43F4-B414-49E45590B27E}"/>
              </a:ext>
            </a:extLst>
          </p:cNvPr>
          <p:cNvSpPr txBox="1"/>
          <p:nvPr/>
        </p:nvSpPr>
        <p:spPr>
          <a:xfrm>
            <a:off x="5218120" y="5361060"/>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7</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41" name="Прямоугольник 40">
            <a:extLst>
              <a:ext uri="{FF2B5EF4-FFF2-40B4-BE49-F238E27FC236}">
                <a16:creationId xmlns:a16="http://schemas.microsoft.com/office/drawing/2014/main" id="{63EB6A85-CC97-4621-832F-201FF98F4837}"/>
              </a:ext>
            </a:extLst>
          </p:cNvPr>
          <p:cNvSpPr/>
          <p:nvPr/>
        </p:nvSpPr>
        <p:spPr bwMode="auto">
          <a:xfrm>
            <a:off x="5185603" y="6029893"/>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42" name="TextBox 41">
            <a:extLst>
              <a:ext uri="{FF2B5EF4-FFF2-40B4-BE49-F238E27FC236}">
                <a16:creationId xmlns:a16="http://schemas.microsoft.com/office/drawing/2014/main" id="{52A096DC-7A2B-4ACD-BA62-273BE36203FD}"/>
              </a:ext>
            </a:extLst>
          </p:cNvPr>
          <p:cNvSpPr txBox="1"/>
          <p:nvPr/>
        </p:nvSpPr>
        <p:spPr>
          <a:xfrm>
            <a:off x="5211487" y="6174536"/>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8</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43" name="Прямоугольник 42">
            <a:extLst>
              <a:ext uri="{FF2B5EF4-FFF2-40B4-BE49-F238E27FC236}">
                <a16:creationId xmlns:a16="http://schemas.microsoft.com/office/drawing/2014/main" id="{9FDD7DE8-7B8D-4AA4-AE76-8267A5E11309}"/>
              </a:ext>
            </a:extLst>
          </p:cNvPr>
          <p:cNvSpPr/>
          <p:nvPr/>
        </p:nvSpPr>
        <p:spPr bwMode="auto">
          <a:xfrm>
            <a:off x="6561520" y="5202848"/>
            <a:ext cx="2454403" cy="741417"/>
          </a:xfrm>
          <a:prstGeom prst="rect">
            <a:avLst/>
          </a:prstGeom>
          <a:solidFill>
            <a:srgbClr val="FFFF00">
              <a:alpha val="41000"/>
            </a:srgb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44" name="Прямоугольник: скругленные углы 37">
            <a:extLst>
              <a:ext uri="{FF2B5EF4-FFF2-40B4-BE49-F238E27FC236}">
                <a16:creationId xmlns:a16="http://schemas.microsoft.com/office/drawing/2014/main" id="{FCA9164E-8F07-4DFD-8FE6-44C8DE8474E2}"/>
              </a:ext>
            </a:extLst>
          </p:cNvPr>
          <p:cNvSpPr/>
          <p:nvPr/>
        </p:nvSpPr>
        <p:spPr>
          <a:xfrm>
            <a:off x="6621903" y="5303209"/>
            <a:ext cx="2245987"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с субподрядчиками МСП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(5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45" name="Прямоугольник 44">
            <a:extLst>
              <a:ext uri="{FF2B5EF4-FFF2-40B4-BE49-F238E27FC236}">
                <a16:creationId xmlns:a16="http://schemas.microsoft.com/office/drawing/2014/main" id="{7104BA3C-72DA-47FA-9A86-B1878F93B43C}"/>
              </a:ext>
            </a:extLst>
          </p:cNvPr>
          <p:cNvSpPr/>
          <p:nvPr/>
        </p:nvSpPr>
        <p:spPr bwMode="auto">
          <a:xfrm>
            <a:off x="6585715" y="6029893"/>
            <a:ext cx="2454403" cy="741417"/>
          </a:xfrm>
          <a:prstGeom prst="rect">
            <a:avLst/>
          </a:prstGeom>
          <a:solidFill>
            <a:srgbClr val="FFFF00">
              <a:alpha val="41000"/>
            </a:srgb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46" name="Прямоугольник: скругленные углы 37">
            <a:extLst>
              <a:ext uri="{FF2B5EF4-FFF2-40B4-BE49-F238E27FC236}">
                <a16:creationId xmlns:a16="http://schemas.microsoft.com/office/drawing/2014/main" id="{CC85723F-134E-4151-801C-5C7E02749087}"/>
              </a:ext>
            </a:extLst>
          </p:cNvPr>
          <p:cNvSpPr/>
          <p:nvPr/>
        </p:nvSpPr>
        <p:spPr>
          <a:xfrm>
            <a:off x="6592348" y="6130254"/>
            <a:ext cx="2423575"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Закупки с субподрядчиками МСП</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 </a:t>
            </a: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(малый и микро) </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(2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47" name="Стрелка: вниз 46">
            <a:extLst>
              <a:ext uri="{FF2B5EF4-FFF2-40B4-BE49-F238E27FC236}">
                <a16:creationId xmlns:a16="http://schemas.microsoft.com/office/drawing/2014/main" id="{ED9297E0-67C1-4D76-A05A-561D610A3FE3}"/>
              </a:ext>
            </a:extLst>
          </p:cNvPr>
          <p:cNvSpPr/>
          <p:nvPr/>
        </p:nvSpPr>
        <p:spPr>
          <a:xfrm>
            <a:off x="1666512" y="2626077"/>
            <a:ext cx="240725" cy="294210"/>
          </a:xfrm>
          <a:prstGeom prst="downArrow">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48" name="Стрелка: вниз 47">
            <a:extLst>
              <a:ext uri="{FF2B5EF4-FFF2-40B4-BE49-F238E27FC236}">
                <a16:creationId xmlns:a16="http://schemas.microsoft.com/office/drawing/2014/main" id="{03CBA9BE-1899-4575-BF94-A0EADF949202}"/>
              </a:ext>
            </a:extLst>
          </p:cNvPr>
          <p:cNvSpPr/>
          <p:nvPr/>
        </p:nvSpPr>
        <p:spPr>
          <a:xfrm>
            <a:off x="4167228" y="4228045"/>
            <a:ext cx="240725" cy="294210"/>
          </a:xfrm>
          <a:prstGeom prst="downArrow">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49" name="Стрелка: вниз 48">
            <a:extLst>
              <a:ext uri="{FF2B5EF4-FFF2-40B4-BE49-F238E27FC236}">
                <a16:creationId xmlns:a16="http://schemas.microsoft.com/office/drawing/2014/main" id="{4C4B9603-B8AB-4FEF-ADCB-977F05F836A4}"/>
              </a:ext>
            </a:extLst>
          </p:cNvPr>
          <p:cNvSpPr/>
          <p:nvPr/>
        </p:nvSpPr>
        <p:spPr>
          <a:xfrm>
            <a:off x="6596547" y="5866999"/>
            <a:ext cx="240725" cy="294210"/>
          </a:xfrm>
          <a:prstGeom prst="downArrow">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50" name="Стрелка: вниз 49">
            <a:extLst>
              <a:ext uri="{FF2B5EF4-FFF2-40B4-BE49-F238E27FC236}">
                <a16:creationId xmlns:a16="http://schemas.microsoft.com/office/drawing/2014/main" id="{E07628BA-CB74-436E-A125-303F5627143E}"/>
              </a:ext>
            </a:extLst>
          </p:cNvPr>
          <p:cNvSpPr/>
          <p:nvPr/>
        </p:nvSpPr>
        <p:spPr>
          <a:xfrm>
            <a:off x="1667388" y="1805025"/>
            <a:ext cx="240725" cy="294210"/>
          </a:xfrm>
          <a:prstGeom prst="downArrow">
            <a:avLst/>
          </a:prstGeom>
          <a:solidFill>
            <a:srgbClr val="FF0000">
              <a:alpha val="60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51" name="Стрелка: вниз 50">
            <a:extLst>
              <a:ext uri="{FF2B5EF4-FFF2-40B4-BE49-F238E27FC236}">
                <a16:creationId xmlns:a16="http://schemas.microsoft.com/office/drawing/2014/main" id="{C4D4D59B-A861-4B6C-B992-12221E3AF465}"/>
              </a:ext>
            </a:extLst>
          </p:cNvPr>
          <p:cNvSpPr/>
          <p:nvPr/>
        </p:nvSpPr>
        <p:spPr>
          <a:xfrm>
            <a:off x="4168120" y="1804485"/>
            <a:ext cx="240725" cy="1943009"/>
          </a:xfrm>
          <a:prstGeom prst="downArrow">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52" name="Стрелка: вниз 51">
            <a:extLst>
              <a:ext uri="{FF2B5EF4-FFF2-40B4-BE49-F238E27FC236}">
                <a16:creationId xmlns:a16="http://schemas.microsoft.com/office/drawing/2014/main" id="{B779BE4F-B18D-4D01-8AA1-EB493882FAE0}"/>
              </a:ext>
            </a:extLst>
          </p:cNvPr>
          <p:cNvSpPr/>
          <p:nvPr/>
        </p:nvSpPr>
        <p:spPr>
          <a:xfrm>
            <a:off x="6597504" y="1814881"/>
            <a:ext cx="240725" cy="3546065"/>
          </a:xfrm>
          <a:prstGeom prst="downArrow">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53" name="Прямоугольник 52">
            <a:extLst>
              <a:ext uri="{FF2B5EF4-FFF2-40B4-BE49-F238E27FC236}">
                <a16:creationId xmlns:a16="http://schemas.microsoft.com/office/drawing/2014/main" id="{2D0595BA-7F9E-4C85-B43C-05EB774C20AA}"/>
              </a:ext>
            </a:extLst>
          </p:cNvPr>
          <p:cNvSpPr/>
          <p:nvPr/>
        </p:nvSpPr>
        <p:spPr bwMode="auto">
          <a:xfrm>
            <a:off x="8213904" y="3009642"/>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54" name="TextBox 53">
            <a:extLst>
              <a:ext uri="{FF2B5EF4-FFF2-40B4-BE49-F238E27FC236}">
                <a16:creationId xmlns:a16="http://schemas.microsoft.com/office/drawing/2014/main" id="{229547EB-0462-41A7-9B08-26AE9B8482A3}"/>
              </a:ext>
            </a:extLst>
          </p:cNvPr>
          <p:cNvSpPr txBox="1"/>
          <p:nvPr/>
        </p:nvSpPr>
        <p:spPr>
          <a:xfrm>
            <a:off x="8239788" y="3154285"/>
            <a:ext cx="1374228"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9</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55" name="Прямоугольник 54">
            <a:extLst>
              <a:ext uri="{FF2B5EF4-FFF2-40B4-BE49-F238E27FC236}">
                <a16:creationId xmlns:a16="http://schemas.microsoft.com/office/drawing/2014/main" id="{4858B45D-2D33-4578-AD5D-C78E1A355569}"/>
              </a:ext>
            </a:extLst>
          </p:cNvPr>
          <p:cNvSpPr/>
          <p:nvPr/>
        </p:nvSpPr>
        <p:spPr bwMode="auto">
          <a:xfrm>
            <a:off x="8207271" y="3823118"/>
            <a:ext cx="1374228" cy="727962"/>
          </a:xfrm>
          <a:prstGeom prst="rect">
            <a:avLst/>
          </a:prstGeom>
          <a:solidFill>
            <a:srgbClr val="A9D7EF"/>
          </a:solidFill>
          <a:ln w="25400" cap="flat" cmpd="sng" algn="ctr">
            <a:gradFill>
              <a:gsLst>
                <a:gs pos="0">
                  <a:srgbClr val="C4EDD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56" name="TextBox 55">
            <a:extLst>
              <a:ext uri="{FF2B5EF4-FFF2-40B4-BE49-F238E27FC236}">
                <a16:creationId xmlns:a16="http://schemas.microsoft.com/office/drawing/2014/main" id="{F731F36B-2543-4DEF-880B-540FF86BFA5A}"/>
              </a:ext>
            </a:extLst>
          </p:cNvPr>
          <p:cNvSpPr txBox="1"/>
          <p:nvPr/>
        </p:nvSpPr>
        <p:spPr>
          <a:xfrm>
            <a:off x="8207272" y="3967761"/>
            <a:ext cx="140674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ru-RU" sz="2000" b="1"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rPr>
              <a:t>Строка 10</a:t>
            </a:r>
            <a:endParaRPr kumimoji="0" lang="ru-RU" sz="2000" b="0" i="0" u="none" strike="noStrike" kern="1200" cap="none" spc="0" normalizeH="0" baseline="0" noProof="0" dirty="0">
              <a:ln>
                <a:noFill/>
              </a:ln>
              <a:solidFill>
                <a:srgbClr val="000000"/>
              </a:solidFill>
              <a:effectLst/>
              <a:uLnTx/>
              <a:uFillTx/>
              <a:latin typeface="Boita Medium" panose="00000600000000000000" pitchFamily="50" charset="-52"/>
              <a:ea typeface="Open Sans" panose="020B0606030504020204" pitchFamily="34" charset="0"/>
              <a:cs typeface="Open Sans" panose="020B0606030504020204" pitchFamily="34" charset="0"/>
            </a:endParaRPr>
          </a:p>
        </p:txBody>
      </p:sp>
      <p:sp>
        <p:nvSpPr>
          <p:cNvPr id="57" name="Прямоугольник 56">
            <a:extLst>
              <a:ext uri="{FF2B5EF4-FFF2-40B4-BE49-F238E27FC236}">
                <a16:creationId xmlns:a16="http://schemas.microsoft.com/office/drawing/2014/main" id="{BE3408CC-BAEC-495D-989E-5FE228A463AF}"/>
              </a:ext>
            </a:extLst>
          </p:cNvPr>
          <p:cNvSpPr/>
          <p:nvPr/>
        </p:nvSpPr>
        <p:spPr bwMode="auto">
          <a:xfrm>
            <a:off x="9616452" y="2998436"/>
            <a:ext cx="2454403" cy="741417"/>
          </a:xfrm>
          <a:prstGeom prst="rect">
            <a:avLst/>
          </a:prstGeom>
          <a:solidFill>
            <a:srgbClr val="92D050">
              <a:alpha val="61176"/>
            </a:srgb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58" name="Прямоугольник: скругленные углы 37">
            <a:extLst>
              <a:ext uri="{FF2B5EF4-FFF2-40B4-BE49-F238E27FC236}">
                <a16:creationId xmlns:a16="http://schemas.microsoft.com/office/drawing/2014/main" id="{4A31B314-185B-475F-83AC-9120991BFA98}"/>
              </a:ext>
            </a:extLst>
          </p:cNvPr>
          <p:cNvSpPr/>
          <p:nvPr/>
        </p:nvSpPr>
        <p:spPr>
          <a:xfrm>
            <a:off x="9676834" y="3107423"/>
            <a:ext cx="2263011"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Договоры на 5 лет по п.27 исключений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(2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59" name="Прямоугольник 58">
            <a:extLst>
              <a:ext uri="{FF2B5EF4-FFF2-40B4-BE49-F238E27FC236}">
                <a16:creationId xmlns:a16="http://schemas.microsoft.com/office/drawing/2014/main" id="{5587BCF0-BFBD-46C5-9906-D83E51E74221}"/>
              </a:ext>
            </a:extLst>
          </p:cNvPr>
          <p:cNvSpPr/>
          <p:nvPr/>
        </p:nvSpPr>
        <p:spPr bwMode="auto">
          <a:xfrm>
            <a:off x="9616452" y="3816205"/>
            <a:ext cx="2454403" cy="741417"/>
          </a:xfrm>
          <a:prstGeom prst="rect">
            <a:avLst/>
          </a:prstGeom>
          <a:solidFill>
            <a:srgbClr val="92D050">
              <a:alpha val="61176"/>
            </a:srgbClr>
          </a:solidFill>
          <a:ln w="25400" cap="flat" cmpd="sng" algn="ctr">
            <a:gradFill>
              <a:gsLst>
                <a:gs pos="0">
                  <a:srgbClr val="A9D7EF">
                    <a:lumMod val="34000"/>
                    <a:lumOff val="66000"/>
                  </a:srgbClr>
                </a:gs>
                <a:gs pos="7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dirty="0">
              <a:ln>
                <a:noFill/>
              </a:ln>
              <a:solidFill>
                <a:srgbClr val="000000"/>
              </a:solidFill>
              <a:effectLst/>
              <a:uLnTx/>
              <a:uFillTx/>
              <a:latin typeface="Boita Medium" panose="00000600000000000000" pitchFamily="50" charset="-52"/>
              <a:ea typeface="Helvetica Neue" charset="0"/>
              <a:cs typeface="Helvetica Neue" charset="0"/>
              <a:sym typeface="Helvetica Neue" charset="0"/>
            </a:endParaRPr>
          </a:p>
        </p:txBody>
      </p:sp>
      <p:sp>
        <p:nvSpPr>
          <p:cNvPr id="60" name="Прямоугольник: скругленные углы 37">
            <a:extLst>
              <a:ext uri="{FF2B5EF4-FFF2-40B4-BE49-F238E27FC236}">
                <a16:creationId xmlns:a16="http://schemas.microsoft.com/office/drawing/2014/main" id="{06D807CE-DF8B-4286-A35F-278127894081}"/>
              </a:ext>
            </a:extLst>
          </p:cNvPr>
          <p:cNvSpPr/>
          <p:nvPr/>
        </p:nvSpPr>
        <p:spPr>
          <a:xfrm>
            <a:off x="9614016" y="3925192"/>
            <a:ext cx="2456839" cy="461996"/>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Договоры на 5 лет по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п.27 исключений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panose="00000600000000000000" pitchFamily="50" charset="-52"/>
                <a:ea typeface="+mn-ea"/>
                <a:cs typeface="+mn-cs"/>
              </a:rPr>
              <a:t>(малый и микро)</a:t>
            </a:r>
            <a:r>
              <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mn-cs"/>
              </a:rPr>
              <a:t> (0 шт.)</a:t>
            </a:r>
            <a:endParaRPr kumimoji="0" lang="ru-RU" sz="1400" b="0" i="0" u="none" strike="noStrike" kern="1200" cap="none" spc="0" normalizeH="0" baseline="0" noProof="0" dirty="0">
              <a:ln>
                <a:noFill/>
              </a:ln>
              <a:solidFill>
                <a:srgbClr val="FF0000"/>
              </a:solidFill>
              <a:effectLst/>
              <a:uLnTx/>
              <a:uFillTx/>
              <a:latin typeface="Boita Medium" panose="00000600000000000000" pitchFamily="50" charset="-52"/>
              <a:ea typeface="+mn-ea"/>
              <a:cs typeface="Arial" panose="020B0604020202020204" pitchFamily="34" charset="0"/>
            </a:endParaRPr>
          </a:p>
        </p:txBody>
      </p:sp>
      <p:sp>
        <p:nvSpPr>
          <p:cNvPr id="61" name="Стрелка: вниз 60">
            <a:extLst>
              <a:ext uri="{FF2B5EF4-FFF2-40B4-BE49-F238E27FC236}">
                <a16:creationId xmlns:a16="http://schemas.microsoft.com/office/drawing/2014/main" id="{C40C3A01-C95E-4FDE-81C0-C8ADE283052F}"/>
              </a:ext>
            </a:extLst>
          </p:cNvPr>
          <p:cNvSpPr/>
          <p:nvPr/>
        </p:nvSpPr>
        <p:spPr>
          <a:xfrm>
            <a:off x="11727439" y="3660483"/>
            <a:ext cx="240725" cy="294210"/>
          </a:xfrm>
          <a:prstGeom prst="downArrow">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62" name="Стрелка: вниз 61">
            <a:extLst>
              <a:ext uri="{FF2B5EF4-FFF2-40B4-BE49-F238E27FC236}">
                <a16:creationId xmlns:a16="http://schemas.microsoft.com/office/drawing/2014/main" id="{873776D2-C4A8-4A79-877A-1F9BD8986381}"/>
              </a:ext>
            </a:extLst>
          </p:cNvPr>
          <p:cNvSpPr/>
          <p:nvPr/>
        </p:nvSpPr>
        <p:spPr>
          <a:xfrm>
            <a:off x="11727440" y="795131"/>
            <a:ext cx="240725" cy="2352558"/>
          </a:xfrm>
          <a:prstGeom prst="downArrow">
            <a:avLst>
              <a:gd name="adj1" fmla="val 50000"/>
              <a:gd name="adj2" fmla="val 50000"/>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
        <p:nvSpPr>
          <p:cNvPr id="63" name="Прямоугольник 62">
            <a:extLst>
              <a:ext uri="{FF2B5EF4-FFF2-40B4-BE49-F238E27FC236}">
                <a16:creationId xmlns:a16="http://schemas.microsoft.com/office/drawing/2014/main" id="{395A0D22-B4BC-4AC3-8D1D-E7971AC4F805}"/>
              </a:ext>
            </a:extLst>
          </p:cNvPr>
          <p:cNvSpPr/>
          <p:nvPr/>
        </p:nvSpPr>
        <p:spPr>
          <a:xfrm>
            <a:off x="4221893" y="736198"/>
            <a:ext cx="7681551" cy="79023"/>
          </a:xfrm>
          <a:prstGeom prst="rect">
            <a:avLst/>
          </a:prstGeom>
          <a:solidFill>
            <a:srgbClr val="FF0000">
              <a:alpha val="65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Akkurat LL Cyr TT"/>
              <a:ea typeface="+mn-ea"/>
              <a:cs typeface="+mn-cs"/>
            </a:endParaRPr>
          </a:p>
        </p:txBody>
      </p:sp>
    </p:spTree>
    <p:extLst>
      <p:ext uri="{BB962C8B-B14F-4D97-AF65-F5344CB8AC3E}">
        <p14:creationId xmlns:p14="http://schemas.microsoft.com/office/powerpoint/2010/main" val="171147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16AEDDE9-206E-7D9A-7C55-72718F7786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493" y="0"/>
            <a:ext cx="9748093" cy="6857999"/>
          </a:xfrm>
          <a:prstGeom prst="rect">
            <a:avLst/>
          </a:prstGeom>
        </p:spPr>
      </p:pic>
    </p:spTree>
    <p:extLst>
      <p:ext uri="{BB962C8B-B14F-4D97-AF65-F5344CB8AC3E}">
        <p14:creationId xmlns:p14="http://schemas.microsoft.com/office/powerpoint/2010/main" val="1064813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BB90CC14-297E-4B71-8BDB-5B8BEEDA8E8B}"/>
              </a:ext>
            </a:extLst>
          </p:cNvPr>
          <p:cNvGraphicFramePr>
            <a:graphicFrameLocks noGrp="1"/>
          </p:cNvGraphicFramePr>
          <p:nvPr>
            <p:extLst>
              <p:ext uri="{D42A27DB-BD31-4B8C-83A1-F6EECF244321}">
                <p14:modId xmlns:p14="http://schemas.microsoft.com/office/powerpoint/2010/main" val="1565781054"/>
              </p:ext>
            </p:extLst>
          </p:nvPr>
        </p:nvGraphicFramePr>
        <p:xfrm>
          <a:off x="0" y="8300"/>
          <a:ext cx="12192000" cy="6804409"/>
        </p:xfrm>
        <a:graphic>
          <a:graphicData uri="http://schemas.openxmlformats.org/drawingml/2006/table">
            <a:tbl>
              <a:tblPr>
                <a:tableStyleId>{5C22544A-7EE6-4342-B048-85BDC9FD1C3A}</a:tableStyleId>
              </a:tblPr>
              <a:tblGrid>
                <a:gridCol w="545849">
                  <a:extLst>
                    <a:ext uri="{9D8B030D-6E8A-4147-A177-3AD203B41FA5}">
                      <a16:colId xmlns:a16="http://schemas.microsoft.com/office/drawing/2014/main" val="87161933"/>
                    </a:ext>
                  </a:extLst>
                </a:gridCol>
                <a:gridCol w="5277921">
                  <a:extLst>
                    <a:ext uri="{9D8B030D-6E8A-4147-A177-3AD203B41FA5}">
                      <a16:colId xmlns:a16="http://schemas.microsoft.com/office/drawing/2014/main" val="3770691989"/>
                    </a:ext>
                  </a:extLst>
                </a:gridCol>
                <a:gridCol w="3119216">
                  <a:extLst>
                    <a:ext uri="{9D8B030D-6E8A-4147-A177-3AD203B41FA5}">
                      <a16:colId xmlns:a16="http://schemas.microsoft.com/office/drawing/2014/main" val="4752299"/>
                    </a:ext>
                  </a:extLst>
                </a:gridCol>
                <a:gridCol w="3249014">
                  <a:extLst>
                    <a:ext uri="{9D8B030D-6E8A-4147-A177-3AD203B41FA5}">
                      <a16:colId xmlns:a16="http://schemas.microsoft.com/office/drawing/2014/main" val="2322203591"/>
                    </a:ext>
                  </a:extLst>
                </a:gridCol>
              </a:tblGrid>
              <a:tr h="970528">
                <a:tc>
                  <a:txBody>
                    <a:bodyPr/>
                    <a:lstStyle/>
                    <a:p>
                      <a:pPr algn="ctr" fontAlgn="ctr"/>
                      <a:r>
                        <a:rPr lang="ru-RU" sz="1200" u="none" strike="noStrike" dirty="0">
                          <a:effectLst/>
                          <a:latin typeface="Boita Medium" panose="00000600000000000000" charset="-52"/>
                          <a:ea typeface="Open Sans" panose="020B0606030504020204" pitchFamily="34" charset="0"/>
                          <a:cs typeface="Open Sans" panose="020B0606030504020204" pitchFamily="34" charset="0"/>
                        </a:rPr>
                        <a:t>№</a:t>
                      </a:r>
                      <a:br>
                        <a:rPr lang="ru-RU" sz="1200" u="none" strike="noStrike" dirty="0">
                          <a:effectLst/>
                          <a:latin typeface="Boita Medium" panose="00000600000000000000" charset="-52"/>
                          <a:ea typeface="Open Sans" panose="020B0606030504020204" pitchFamily="34" charset="0"/>
                          <a:cs typeface="Open Sans" panose="020B0606030504020204" pitchFamily="34" charset="0"/>
                        </a:rPr>
                      </a:br>
                      <a:r>
                        <a:rPr lang="ru-RU" sz="1200" u="none" strike="noStrike" dirty="0">
                          <a:effectLst/>
                          <a:latin typeface="Boita Medium" panose="00000600000000000000" charset="-52"/>
                          <a:ea typeface="Open Sans" panose="020B0606030504020204" pitchFamily="34" charset="0"/>
                          <a:cs typeface="Open Sans" panose="020B0606030504020204" pitchFamily="34" charset="0"/>
                        </a:rPr>
                        <a:t>п/п</a:t>
                      </a:r>
                      <a:endParaRPr lang="ru-RU" sz="12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Наименование показателя</a:t>
                      </a:r>
                      <a:endParaRPr lang="ru-RU" sz="115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Общий стоимостной объем договоров, заключенных заказчиком по результатам закупок в отчетном году (тыс. рублей)</a:t>
                      </a:r>
                      <a:endParaRPr lang="ru-RU" sz="115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Количество договоров, заключенных </a:t>
                      </a:r>
                      <a:br>
                        <a:rPr lang="en-US" sz="1150" u="none" strike="noStrike" dirty="0">
                          <a:effectLst/>
                          <a:latin typeface="Boita Medium" panose="00000600000000000000" charset="-52"/>
                          <a:ea typeface="Open Sans" panose="020B0606030504020204" pitchFamily="34" charset="0"/>
                          <a:cs typeface="Open Sans" panose="020B0606030504020204" pitchFamily="34" charset="0"/>
                        </a:rPr>
                      </a:b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заказчиком по результатам закупок </a:t>
                      </a:r>
                      <a:br>
                        <a:rPr lang="ru-RU" sz="1150" u="none" strike="noStrike" dirty="0">
                          <a:effectLst/>
                          <a:latin typeface="Boita Medium" panose="00000600000000000000" charset="-52"/>
                          <a:ea typeface="Open Sans" panose="020B0606030504020204" pitchFamily="34" charset="0"/>
                          <a:cs typeface="Open Sans" panose="020B0606030504020204" pitchFamily="34" charset="0"/>
                        </a:rPr>
                      </a:b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 отчетном году (единиц)</a:t>
                      </a:r>
                      <a:endParaRPr lang="ru-RU" sz="115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3103313305"/>
                  </a:ext>
                </a:extLst>
              </a:tr>
              <a:tr h="1008184">
                <a:tc>
                  <a:txBody>
                    <a:bodyPr/>
                    <a:lstStyle/>
                    <a:p>
                      <a:pPr algn="ctr" fontAlgn="ctr"/>
                      <a:r>
                        <a:rPr lang="ru-RU" sz="1200" u="none" strike="noStrike" dirty="0">
                          <a:effectLst/>
                          <a:latin typeface="Boita Medium" panose="00000600000000000000" charset="-52"/>
                          <a:ea typeface="Open Sans" panose="020B0606030504020204" pitchFamily="34" charset="0"/>
                          <a:cs typeface="Open Sans" panose="020B0606030504020204" pitchFamily="34" charset="0"/>
                        </a:rPr>
                        <a:t>1</a:t>
                      </a:r>
                      <a:endParaRPr lang="ru-RU" sz="12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договоров </a:t>
                      </a:r>
                      <a:br>
                        <a:rPr lang="en-US" sz="1150" u="none" strike="noStrike" dirty="0">
                          <a:effectLst/>
                          <a:latin typeface="Boita Medium" panose="00000600000000000000" charset="-52"/>
                          <a:ea typeface="Open Sans" panose="020B0606030504020204" pitchFamily="34" charset="0"/>
                          <a:cs typeface="Open Sans" panose="020B0606030504020204" pitchFamily="34" charset="0"/>
                        </a:rPr>
                      </a:b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по результатам закупок</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gridSpan="2">
                  <a:txBody>
                    <a:bodyPr/>
                    <a:lstStyle/>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Указывается стоимостной объем и количество всех договоров, заключенных по итогам закупок, проведенных любым способом, предусмотренным Положением, в т.ч. договоров, заключенных по результатам закупок, информацию по которым заказчик вправе не публиковать в ЕИС:</a:t>
                      </a:r>
                    </a:p>
                    <a:p>
                      <a:pPr algn="l" fontAlgn="t"/>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 договоров стоимостью менее 100/500 тыс. рублей, </a:t>
                      </a:r>
                    </a:p>
                    <a:p>
                      <a:pPr algn="l" fontAlgn="t"/>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 договоров с единственным поставщиком </a:t>
                      </a: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(исполнителем, подрядчиком) за исключением закупок на которые в соответствии с частью 4 статьи 1 Закона № 223-ФЗ не распространяется действие указанного закона.</a:t>
                      </a:r>
                      <a:endParaRPr lang="ru-RU" sz="1150" b="0"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hMerge="1">
                  <a:txBody>
                    <a:bodyPr/>
                    <a:lstStyle/>
                    <a:p>
                      <a:pPr algn="l" fontAlgn="t"/>
                      <a:r>
                        <a:rPr lang="ru-RU" sz="1000" u="none" strike="noStrike" dirty="0">
                          <a:effectLst/>
                        </a:rPr>
                        <a:t> </a:t>
                      </a:r>
                      <a:endParaRPr lang="ru-RU" sz="1000" b="0" i="1" u="none" strike="noStrike" dirty="0">
                        <a:solidFill>
                          <a:srgbClr val="000000"/>
                        </a:solidFill>
                        <a:effectLst/>
                        <a:latin typeface="Times New Roman" panose="02020603050405020304" pitchFamily="18" charset="0"/>
                      </a:endParaRPr>
                    </a:p>
                  </a:txBody>
                  <a:tcPr marL="6437" marR="6437" marT="643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7411602"/>
                  </a:ext>
                </a:extLst>
              </a:tr>
              <a:tr h="0">
                <a:tc>
                  <a:txBody>
                    <a:bodyPr/>
                    <a:lstStyle/>
                    <a:p>
                      <a:pPr algn="ctr" fontAlgn="ctr"/>
                      <a:r>
                        <a:rPr lang="ru-RU" sz="1200" u="none" strike="noStrike" dirty="0">
                          <a:effectLst/>
                          <a:latin typeface="Boita Medium" panose="00000600000000000000" charset="-52"/>
                          <a:ea typeface="Open Sans" panose="020B0606030504020204" pitchFamily="34" charset="0"/>
                          <a:cs typeface="Open Sans" panose="020B0606030504020204" pitchFamily="34" charset="0"/>
                        </a:rPr>
                        <a:t> </a:t>
                      </a:r>
                      <a:endParaRPr lang="ru-RU" sz="12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из них:</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0800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gridSpan="2">
                  <a:txBody>
                    <a:bodyPr/>
                    <a:lstStyle/>
                    <a:p>
                      <a:pPr algn="l" fontAlgn="b"/>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a:t>
                      </a:r>
                    </a:p>
                    <a:p>
                      <a:pPr algn="l" fontAlgn="b"/>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a:t>
                      </a:r>
                    </a:p>
                    <a:p>
                      <a:pPr algn="l" fontAlgn="b"/>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hMerge="1">
                  <a:txBody>
                    <a:bodyPr/>
                    <a:lstStyle/>
                    <a:p>
                      <a:pPr algn="l" fontAlgn="b"/>
                      <a:r>
                        <a:rPr lang="ru-RU" sz="1000" u="none" strike="noStrike" dirty="0">
                          <a:effectLst/>
                        </a:rPr>
                        <a:t> </a:t>
                      </a:r>
                    </a:p>
                    <a:p>
                      <a:pPr algn="l" fontAlgn="b"/>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6437" marR="6437" marT="6437"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0336221"/>
                  </a:ext>
                </a:extLst>
              </a:tr>
              <a:tr h="1641314">
                <a:tc>
                  <a:txBody>
                    <a:bodyPr/>
                    <a:lstStyle/>
                    <a:p>
                      <a:pPr algn="ctr" fontAlgn="ctr"/>
                      <a:r>
                        <a:rPr lang="ru-RU" sz="1200" u="none" strike="noStrike" dirty="0">
                          <a:effectLst/>
                          <a:latin typeface="Boita Medium" panose="00000600000000000000" charset="-52"/>
                          <a:ea typeface="Open Sans" panose="020B0606030504020204" pitchFamily="34" charset="0"/>
                          <a:cs typeface="Open Sans" panose="020B0606030504020204" pitchFamily="34" charset="0"/>
                        </a:rPr>
                        <a:t> </a:t>
                      </a:r>
                      <a:endParaRPr lang="ru-RU" sz="12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договоры, указанные в абзацах третьем - тридцатом (пункт 7 постановления Правительства РФ №1352)</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gridSpan="2">
                  <a:txBody>
                    <a:bodyPr/>
                    <a:lstStyle/>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Указывается стоимостной объем и количество заключенных договоров, по которым в ЕИС (при формировании плана-закупки/извещения) проставлен </a:t>
                      </a: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признак "Закупка исключается при расчете годового объема закупок, участниками которых являются субъекты малого и среднего предпринимательства".</a:t>
                      </a:r>
                    </a:p>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 случае, если договор заключен с субъектом МСП, сведения о таком договоре отражаются в пункте 3 настоящей формы (письмо Минэкономразвития России от 28.08.2015 №Д28и-2498, письмо Минфина России от 02.08.2018 №24-01-07/54653).</a:t>
                      </a:r>
                      <a:endParaRPr lang="ru-RU" sz="1150" b="0"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hMerge="1">
                  <a:txBody>
                    <a:bodyPr/>
                    <a:lstStyle/>
                    <a:p>
                      <a:pPr algn="l" fontAlgn="t"/>
                      <a:r>
                        <a:rPr lang="ru-RU" sz="1000" u="none" strike="noStrike" dirty="0">
                          <a:effectLst/>
                        </a:rPr>
                        <a:t> </a:t>
                      </a:r>
                      <a:endParaRPr lang="ru-RU" sz="1000" b="0" i="1" u="none" strike="noStrike" dirty="0">
                        <a:solidFill>
                          <a:srgbClr val="000000"/>
                        </a:solidFill>
                        <a:effectLst/>
                        <a:latin typeface="Times New Roman" panose="02020603050405020304" pitchFamily="18" charset="0"/>
                      </a:endParaRPr>
                    </a:p>
                  </a:txBody>
                  <a:tcPr marL="6437" marR="6437" marT="643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64450152"/>
                  </a:ext>
                </a:extLst>
              </a:tr>
              <a:tr h="1976707">
                <a:tc>
                  <a:txBody>
                    <a:bodyPr/>
                    <a:lstStyle/>
                    <a:p>
                      <a:pPr algn="ctr" fontAlgn="ctr"/>
                      <a:r>
                        <a:rPr lang="ru-RU" sz="1200" u="none" strike="noStrike" dirty="0">
                          <a:effectLst/>
                          <a:latin typeface="Boita Medium" panose="00000600000000000000" charset="-52"/>
                          <a:ea typeface="Open Sans" panose="020B0606030504020204" pitchFamily="34" charset="0"/>
                          <a:cs typeface="Open Sans" panose="020B0606030504020204" pitchFamily="34" charset="0"/>
                        </a:rPr>
                        <a:t>2</a:t>
                      </a:r>
                      <a:endParaRPr lang="ru-RU" sz="12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r>
                        <a:rPr lang="ru-RU" sz="115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Всего заключено договоров за вычетом договоров, заключенных по результатам закупок, указанных в </a:t>
                      </a:r>
                      <a:r>
                        <a:rPr lang="ru-RU" sz="115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3"/>
                        </a:rPr>
                        <a:t>абзацах третьем</a:t>
                      </a:r>
                      <a:r>
                        <a:rPr lang="ru-RU" sz="115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 </a:t>
                      </a:r>
                      <a:r>
                        <a:rPr lang="ru-RU" sz="115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4"/>
                        </a:rPr>
                        <a:t>тридцатом позиции 1</a:t>
                      </a:r>
                      <a:r>
                        <a:rPr lang="ru-RU" sz="115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не включающих договоры, заключенные поставщиками непосредственно с субъектами МСП в целях исполнения договоров, заключенных с заказчиком по результатам проведения торгов, иных способов закупки, предусмотренных положением о закупке, в отношении участников которых заказчиком устанавливается требование о привлечении к исполнению договора субподрядчиков (соисполнителей) из числа субъектов малого и среднего предпринимательства </a:t>
                      </a:r>
                    </a:p>
                  </a:txBody>
                  <a:tcPr marL="144000" marR="108000" marT="14400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gridSpan="2">
                  <a:txBody>
                    <a:bodyPr/>
                    <a:lstStyle/>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Указывается стоимостной объем и количество заключенных договоров, за вычетом договоров, по которым в ЕИС (при формировании плана закупки/извещения) проставлен признак "Закупка исключается при расчете годового объема закупок, участниками которых являются субъекты малого и среднего предпринимательства" из которых исключены в свою очередь договоры субподряда заключенные с субъектом МСП, по результатам закупок, проведенных с требованием о привлечении субъекта МСП в качестве субподрядчика</a:t>
                      </a:r>
                      <a:endParaRPr lang="en-US" sz="1150" u="none" strike="noStrike" dirty="0">
                        <a:effectLst/>
                        <a:latin typeface="Boita Medium" panose="00000600000000000000" charset="-52"/>
                        <a:ea typeface="Open Sans" panose="020B0606030504020204" pitchFamily="34" charset="0"/>
                        <a:cs typeface="Open Sans" panose="020B0606030504020204" pitchFamily="34" charset="0"/>
                      </a:endParaRPr>
                    </a:p>
                    <a:p>
                      <a:pPr algn="l" fontAlgn="t"/>
                      <a:endParaRPr lang="ru-RU" sz="1150" u="none" strike="noStrike" dirty="0">
                        <a:effectLst/>
                        <a:latin typeface="Boita Medium" panose="00000600000000000000" charset="-52"/>
                        <a:ea typeface="Open Sans" panose="020B0606030504020204" pitchFamily="34" charset="0"/>
                        <a:cs typeface="Open Sans" panose="020B0606030504020204" pitchFamily="34" charset="0"/>
                      </a:endParaRPr>
                    </a:p>
                    <a:p>
                      <a:pPr algn="l" fontAlgn="t"/>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(пункт 2 = пункт 1 – (сумма </a:t>
                      </a:r>
                      <a:r>
                        <a:rPr lang="ru-RU" sz="1150" b="1" u="none" strike="noStrike" dirty="0" err="1">
                          <a:effectLst/>
                          <a:latin typeface="Boita Medium" panose="00000600000000000000" charset="-52"/>
                          <a:ea typeface="Open Sans" panose="020B0606030504020204" pitchFamily="34" charset="0"/>
                          <a:cs typeface="Open Sans" panose="020B0606030504020204" pitchFamily="34" charset="0"/>
                        </a:rPr>
                        <a:t>абз</a:t>
                      </a: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 3-29 пункта 1- субподряд)</a:t>
                      </a:r>
                      <a:endParaRPr lang="ru-RU" sz="1150" b="1"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108000" marT="144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hMerge="1">
                  <a:txBody>
                    <a:bodyPr/>
                    <a:lstStyle/>
                    <a:p>
                      <a:pPr algn="l" fontAlgn="t"/>
                      <a:r>
                        <a:rPr lang="ru-RU" sz="1000" u="none" strike="noStrike" dirty="0">
                          <a:effectLst/>
                        </a:rPr>
                        <a:t> </a:t>
                      </a:r>
                      <a:endParaRPr lang="ru-RU" sz="1000" b="0" i="1" u="none" strike="noStrike" dirty="0">
                        <a:solidFill>
                          <a:srgbClr val="000000"/>
                        </a:solidFill>
                        <a:effectLst/>
                        <a:latin typeface="Times New Roman" panose="02020603050405020304" pitchFamily="18" charset="0"/>
                      </a:endParaRPr>
                    </a:p>
                  </a:txBody>
                  <a:tcPr marL="6437" marR="6437" marT="643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22567730"/>
                  </a:ext>
                </a:extLst>
              </a:tr>
            </a:tbl>
          </a:graphicData>
        </a:graphic>
      </p:graphicFrame>
    </p:spTree>
    <p:extLst>
      <p:ext uri="{BB962C8B-B14F-4D97-AF65-F5344CB8AC3E}">
        <p14:creationId xmlns:p14="http://schemas.microsoft.com/office/powerpoint/2010/main" val="3039723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FF0D0316-D57F-AAA3-E976-31101C35E5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595" y="0"/>
            <a:ext cx="10644809" cy="6858000"/>
          </a:xfrm>
          <a:prstGeom prst="rect">
            <a:avLst/>
          </a:prstGeom>
        </p:spPr>
      </p:pic>
    </p:spTree>
    <p:extLst>
      <p:ext uri="{BB962C8B-B14F-4D97-AF65-F5344CB8AC3E}">
        <p14:creationId xmlns:p14="http://schemas.microsoft.com/office/powerpoint/2010/main" val="14314060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588A1F58-B3D8-259B-483D-26AE686F9A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456" y="6425"/>
            <a:ext cx="10143087" cy="6851575"/>
          </a:xfrm>
          <a:prstGeom prst="rect">
            <a:avLst/>
          </a:prstGeom>
        </p:spPr>
      </p:pic>
    </p:spTree>
    <p:extLst>
      <p:ext uri="{BB962C8B-B14F-4D97-AF65-F5344CB8AC3E}">
        <p14:creationId xmlns:p14="http://schemas.microsoft.com/office/powerpoint/2010/main" val="1800292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BB90CC14-297E-4B71-8BDB-5B8BEEDA8E8B}"/>
              </a:ext>
            </a:extLst>
          </p:cNvPr>
          <p:cNvGraphicFramePr>
            <a:graphicFrameLocks noGrp="1"/>
          </p:cNvGraphicFramePr>
          <p:nvPr>
            <p:extLst>
              <p:ext uri="{D42A27DB-BD31-4B8C-83A1-F6EECF244321}">
                <p14:modId xmlns:p14="http://schemas.microsoft.com/office/powerpoint/2010/main" val="1068814126"/>
              </p:ext>
            </p:extLst>
          </p:nvPr>
        </p:nvGraphicFramePr>
        <p:xfrm>
          <a:off x="0" y="0"/>
          <a:ext cx="12192000" cy="991820"/>
        </p:xfrm>
        <a:graphic>
          <a:graphicData uri="http://schemas.openxmlformats.org/drawingml/2006/table">
            <a:tbl>
              <a:tblPr>
                <a:tableStyleId>{5C22544A-7EE6-4342-B048-85BDC9FD1C3A}</a:tableStyleId>
              </a:tblPr>
              <a:tblGrid>
                <a:gridCol w="776453">
                  <a:extLst>
                    <a:ext uri="{9D8B030D-6E8A-4147-A177-3AD203B41FA5}">
                      <a16:colId xmlns:a16="http://schemas.microsoft.com/office/drawing/2014/main" val="87161933"/>
                    </a:ext>
                  </a:extLst>
                </a:gridCol>
                <a:gridCol w="3922547">
                  <a:extLst>
                    <a:ext uri="{9D8B030D-6E8A-4147-A177-3AD203B41FA5}">
                      <a16:colId xmlns:a16="http://schemas.microsoft.com/office/drawing/2014/main" val="3770691989"/>
                    </a:ext>
                  </a:extLst>
                </a:gridCol>
                <a:gridCol w="4068442">
                  <a:extLst>
                    <a:ext uri="{9D8B030D-6E8A-4147-A177-3AD203B41FA5}">
                      <a16:colId xmlns:a16="http://schemas.microsoft.com/office/drawing/2014/main" val="2322203591"/>
                    </a:ext>
                  </a:extLst>
                </a:gridCol>
                <a:gridCol w="3424558">
                  <a:extLst>
                    <a:ext uri="{9D8B030D-6E8A-4147-A177-3AD203B41FA5}">
                      <a16:colId xmlns:a16="http://schemas.microsoft.com/office/drawing/2014/main" val="1794580422"/>
                    </a:ext>
                  </a:extLst>
                </a:gridCol>
              </a:tblGrid>
              <a:tr h="991820">
                <a:tc>
                  <a:txBody>
                    <a:bodyPr/>
                    <a:lstStyle/>
                    <a:p>
                      <a:pPr algn="ctr" fontAlgn="ctr"/>
                      <a:r>
                        <a:rPr lang="ru-RU" sz="700" u="none" strike="noStrike" dirty="0">
                          <a:effectLst/>
                          <a:latin typeface="Boita Medium" panose="00000600000000000000" charset="-52"/>
                        </a:rPr>
                        <a:t>№</a:t>
                      </a:r>
                      <a:br>
                        <a:rPr lang="ru-RU" sz="700" u="none" strike="noStrike" dirty="0">
                          <a:effectLst/>
                          <a:latin typeface="Boita Medium" panose="00000600000000000000" charset="-52"/>
                        </a:rPr>
                      </a:br>
                      <a:r>
                        <a:rPr lang="ru-RU" sz="700" u="none" strike="noStrike" dirty="0">
                          <a:effectLst/>
                          <a:latin typeface="Boita Medium" panose="00000600000000000000" charset="-52"/>
                        </a:rPr>
                        <a:t>п/п</a:t>
                      </a:r>
                      <a:endParaRPr lang="ru-RU" sz="700" b="1" i="0" u="none" strike="noStrike" dirty="0">
                        <a:solidFill>
                          <a:srgbClr val="000000"/>
                        </a:solidFill>
                        <a:effectLst/>
                        <a:latin typeface="Boita Medium" panose="00000600000000000000" charset="-52"/>
                      </a:endParaRPr>
                    </a:p>
                  </a:txBody>
                  <a:tcPr marL="6437" marR="6437" marT="64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ctr"/>
                      <a:r>
                        <a:rPr lang="ru-RU" sz="1000" u="none" strike="noStrike" dirty="0">
                          <a:effectLst/>
                          <a:latin typeface="Boita Medium" panose="00000600000000000000" charset="-52"/>
                        </a:rPr>
                        <a:t>Наименование показателя</a:t>
                      </a:r>
                      <a:endParaRPr lang="ru-RU" sz="1000" b="1" i="0" u="none" strike="noStrike" dirty="0">
                        <a:solidFill>
                          <a:srgbClr val="000000"/>
                        </a:solidFill>
                        <a:effectLst/>
                        <a:latin typeface="Boita Medium" panose="00000600000000000000" charset="-52"/>
                      </a:endParaRPr>
                    </a:p>
                  </a:txBody>
                  <a:tcPr marL="6437" marR="6437" marT="64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ctr"/>
                      <a:r>
                        <a:rPr lang="ru-RU" sz="1000" u="none" strike="noStrike" dirty="0">
                          <a:effectLst/>
                          <a:latin typeface="Boita Medium" panose="00000600000000000000" charset="-52"/>
                        </a:rPr>
                        <a:t>Общий </a:t>
                      </a:r>
                      <a:br>
                        <a:rPr lang="ru-RU" sz="1000" u="none" strike="noStrike" dirty="0">
                          <a:effectLst/>
                          <a:latin typeface="Boita Medium" panose="00000600000000000000" charset="-52"/>
                        </a:rPr>
                      </a:br>
                      <a:r>
                        <a:rPr lang="ru-RU" sz="1000" u="none" strike="noStrike" dirty="0">
                          <a:effectLst/>
                          <a:latin typeface="Boita Medium" panose="00000600000000000000" charset="-52"/>
                        </a:rPr>
                        <a:t>стоимостной объем договоров, заключенных заказчиком по результатам закупок в отчетном году (тыс. рублей)</a:t>
                      </a:r>
                      <a:endParaRPr lang="ru-RU" sz="1000" b="1" i="0" u="none" strike="noStrike" dirty="0">
                        <a:solidFill>
                          <a:srgbClr val="000000"/>
                        </a:solidFill>
                        <a:effectLst/>
                        <a:latin typeface="Boita Medium" panose="00000600000000000000" charset="-52"/>
                      </a:endParaRPr>
                    </a:p>
                  </a:txBody>
                  <a:tcPr marL="6437" marR="6437" marT="64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ctr"/>
                      <a:r>
                        <a:rPr lang="ru-RU" sz="1000" u="none" strike="noStrike" dirty="0">
                          <a:effectLst/>
                          <a:latin typeface="Boita Medium" panose="00000600000000000000" charset="-52"/>
                        </a:rPr>
                        <a:t>Количество договоров, заключенных заказчиком по результатам закупок </a:t>
                      </a:r>
                      <a:br>
                        <a:rPr lang="ru-RU" sz="1000" u="none" strike="noStrike" dirty="0">
                          <a:effectLst/>
                          <a:latin typeface="Boita Medium" panose="00000600000000000000" charset="-52"/>
                        </a:rPr>
                      </a:br>
                      <a:r>
                        <a:rPr lang="ru-RU" sz="1000" u="none" strike="noStrike" dirty="0">
                          <a:effectLst/>
                          <a:latin typeface="Boita Medium" panose="00000600000000000000" charset="-52"/>
                        </a:rPr>
                        <a:t>в отчетном году (единиц)</a:t>
                      </a:r>
                      <a:endParaRPr lang="ru-RU" sz="1000" b="1" i="0" u="none" strike="noStrike" dirty="0">
                        <a:solidFill>
                          <a:srgbClr val="000000"/>
                        </a:solidFill>
                        <a:effectLst/>
                        <a:latin typeface="Boita Medium" panose="00000600000000000000" charset="-52"/>
                      </a:endParaRPr>
                    </a:p>
                  </a:txBody>
                  <a:tcPr marL="6437" marR="6437" marT="643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3103313305"/>
                  </a:ext>
                </a:extLst>
              </a:tr>
            </a:tbl>
          </a:graphicData>
        </a:graphic>
      </p:graphicFrame>
      <p:graphicFrame>
        <p:nvGraphicFramePr>
          <p:cNvPr id="2" name="Таблица 1">
            <a:extLst>
              <a:ext uri="{FF2B5EF4-FFF2-40B4-BE49-F238E27FC236}">
                <a16:creationId xmlns:a16="http://schemas.microsoft.com/office/drawing/2014/main" id="{F36565C3-BA1D-40AE-82E8-F9E5126E6CB8}"/>
              </a:ext>
            </a:extLst>
          </p:cNvPr>
          <p:cNvGraphicFramePr>
            <a:graphicFrameLocks noGrp="1"/>
          </p:cNvGraphicFramePr>
          <p:nvPr>
            <p:extLst>
              <p:ext uri="{D42A27DB-BD31-4B8C-83A1-F6EECF244321}">
                <p14:modId xmlns:p14="http://schemas.microsoft.com/office/powerpoint/2010/main" val="3210024494"/>
              </p:ext>
            </p:extLst>
          </p:nvPr>
        </p:nvGraphicFramePr>
        <p:xfrm>
          <a:off x="0" y="991821"/>
          <a:ext cx="12192000" cy="6337276"/>
        </p:xfrm>
        <a:graphic>
          <a:graphicData uri="http://schemas.openxmlformats.org/drawingml/2006/table">
            <a:tbl>
              <a:tblPr>
                <a:tableStyleId>{5C22544A-7EE6-4342-B048-85BDC9FD1C3A}</a:tableStyleId>
              </a:tblPr>
              <a:tblGrid>
                <a:gridCol w="779389">
                  <a:extLst>
                    <a:ext uri="{9D8B030D-6E8A-4147-A177-3AD203B41FA5}">
                      <a16:colId xmlns:a16="http://schemas.microsoft.com/office/drawing/2014/main" val="2615648508"/>
                    </a:ext>
                  </a:extLst>
                </a:gridCol>
                <a:gridCol w="3919611">
                  <a:extLst>
                    <a:ext uri="{9D8B030D-6E8A-4147-A177-3AD203B41FA5}">
                      <a16:colId xmlns:a16="http://schemas.microsoft.com/office/drawing/2014/main" val="3723779741"/>
                    </a:ext>
                  </a:extLst>
                </a:gridCol>
                <a:gridCol w="7493000">
                  <a:extLst>
                    <a:ext uri="{9D8B030D-6E8A-4147-A177-3AD203B41FA5}">
                      <a16:colId xmlns:a16="http://schemas.microsoft.com/office/drawing/2014/main" val="647100636"/>
                    </a:ext>
                  </a:extLst>
                </a:gridCol>
              </a:tblGrid>
              <a:tr h="1894016">
                <a:tc>
                  <a:txBody>
                    <a:bodyPr/>
                    <a:lstStyle/>
                    <a:p>
                      <a:pPr algn="ctr" fontAlgn="ctr"/>
                      <a:r>
                        <a:rPr lang="ru-RU" sz="800" u="none" strike="noStrike" dirty="0">
                          <a:effectLst/>
                          <a:latin typeface="Boita Medium" panose="00000600000000000000" charset="-52"/>
                          <a:ea typeface="Open Sans" panose="020B0606030504020204" pitchFamily="34" charset="0"/>
                          <a:cs typeface="Open Sans" panose="020B0606030504020204" pitchFamily="34" charset="0"/>
                        </a:rPr>
                        <a:t>3</a:t>
                      </a:r>
                      <a:endParaRPr lang="ru-RU" sz="8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договоров </a:t>
                      </a: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с субъектами малого и среднего предпринимательства </a:t>
                      </a: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по результатам проведения торгов, иных способов закупки, предусмотренных положением о закупке, участниками которых являются любые лица, указанные в части 5 статьи 3 ФЗ-223, в том числе субъекты малого и среднего предпринимательства</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Указывается стоимостной объем и количество договоров, заключенных с субъектами МСП по результатам закупок, среди любых лиц (подпункт "а" пункта 4 Положения), в т.ч.</a:t>
                      </a:r>
                    </a:p>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договоров, заключенных по результатам закупок, по которым в ЕИС проставлен признак "Закупка исключается при расчете объема МСП", с субъектом МСП </a:t>
                      </a:r>
                    </a:p>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договоров, заключенных по результатам закупок, информацию по которым заказчик вправе не публиковать в ЕИС:</a:t>
                      </a:r>
                    </a:p>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договоров стоимостью менее 100/500 тыс. рублей, </a:t>
                      </a:r>
                    </a:p>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договоров с единственным поставщиком (исполнителем, подрядчиком) за исключением закупок на которые в соответствии с частью 4 статьи 1 Закона № 223-ФЗ не распространяется действие указанного закона.</a:t>
                      </a:r>
                    </a:p>
                    <a:p>
                      <a:pPr algn="l" fontAlgn="t"/>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В данном пункте не учитываются сведения, отражаемые в пункте 5 настоящей формы.</a:t>
                      </a:r>
                      <a:endParaRPr lang="ru-RU" sz="1150" b="1"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2230022619"/>
                  </a:ext>
                </a:extLst>
              </a:tr>
              <a:tr h="1427100">
                <a:tc>
                  <a:txBody>
                    <a:bodyPr/>
                    <a:lstStyle/>
                    <a:p>
                      <a:pPr algn="ctr" fontAlgn="ctr"/>
                      <a:r>
                        <a:rPr lang="ru-RU" sz="800" u="none" strike="noStrike">
                          <a:effectLst/>
                          <a:latin typeface="Boita Medium" panose="00000600000000000000" charset="-52"/>
                          <a:ea typeface="Open Sans" panose="020B0606030504020204" pitchFamily="34" charset="0"/>
                          <a:cs typeface="Open Sans" panose="020B0606030504020204" pitchFamily="34" charset="0"/>
                        </a:rPr>
                        <a:t>4</a:t>
                      </a:r>
                      <a:endParaRPr lang="ru-RU" sz="800" b="0" i="0" u="none" strike="noStrike">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a:t>
                      </a: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договоров с субъектами малого предпринимательства (в том числе с субъектами малого предпринимательства, относящимися к микропредприятиям) </a:t>
                      </a: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по результатам проведения торгов, иных способов закупки, предусмотренных положением о закупке, участниками которых являются любые лица, указанные в части 5 статьи 3 ФЗ-223, в том числе субъекты малого и среднего предпринимательства</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a:t>
                      </a:r>
                    </a:p>
                    <a:p>
                      <a:pPr algn="l" fontAlgn="t"/>
                      <a:endParaRPr lang="ru-RU" sz="1150" u="none" strike="noStrike" dirty="0">
                        <a:effectLst/>
                        <a:latin typeface="Boita Medium" panose="00000600000000000000" charset="-52"/>
                        <a:ea typeface="Open Sans" panose="020B0606030504020204" pitchFamily="34" charset="0"/>
                        <a:cs typeface="Open Sans" panose="020B0606030504020204" pitchFamily="34" charset="0"/>
                      </a:endParaRPr>
                    </a:p>
                    <a:p>
                      <a:pPr algn="l" fontAlgn="t"/>
                      <a:endParaRPr lang="ru-RU" sz="1150" u="none" strike="noStrike" dirty="0">
                        <a:effectLst/>
                        <a:latin typeface="Boita Medium" panose="00000600000000000000" charset="-52"/>
                        <a:ea typeface="Open Sans" panose="020B0606030504020204" pitchFamily="34" charset="0"/>
                        <a:cs typeface="Open Sans" panose="020B0606030504020204" pitchFamily="34" charset="0"/>
                      </a:endParaRPr>
                    </a:p>
                    <a:p>
                      <a:pPr algn="l" fontAlgn="t"/>
                      <a:endParaRPr lang="ru-RU" sz="1150" u="none" strike="noStrike" dirty="0">
                        <a:effectLst/>
                        <a:latin typeface="Boita Medium" panose="00000600000000000000" charset="-52"/>
                        <a:ea typeface="Open Sans" panose="020B0606030504020204" pitchFamily="34" charset="0"/>
                        <a:cs typeface="Open Sans" panose="020B0606030504020204" pitchFamily="34" charset="0"/>
                      </a:endParaRPr>
                    </a:p>
                    <a:p>
                      <a:pPr algn="l" fontAlgn="t"/>
                      <a:endParaRPr lang="ru-RU" sz="1150" u="none" strike="noStrike" dirty="0">
                        <a:effectLst/>
                        <a:latin typeface="Boita Medium" panose="00000600000000000000" charset="-52"/>
                        <a:ea typeface="Open Sans" panose="020B0606030504020204" pitchFamily="34" charset="0"/>
                        <a:cs typeface="Open Sans" panose="020B0606030504020204" pitchFamily="34" charset="0"/>
                      </a:endParaRPr>
                    </a:p>
                    <a:p>
                      <a:pPr algn="l" fontAlgn="t"/>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Пункт 4 = пункт 3 - договоры с субъектами среднего предпринимательства.</a:t>
                      </a:r>
                      <a:endParaRPr lang="ru-RU" sz="1150" b="1"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1570902596"/>
                  </a:ext>
                </a:extLst>
              </a:tr>
              <a:tr h="1379252">
                <a:tc>
                  <a:txBody>
                    <a:bodyPr/>
                    <a:lstStyle/>
                    <a:p>
                      <a:pPr algn="ctr" fontAlgn="ctr"/>
                      <a:r>
                        <a:rPr lang="ru-RU" sz="800" u="none" strike="noStrike" dirty="0">
                          <a:effectLst/>
                          <a:latin typeface="Boita Medium" panose="00000600000000000000" charset="-52"/>
                          <a:ea typeface="Open Sans" panose="020B0606030504020204" pitchFamily="34" charset="0"/>
                          <a:cs typeface="Open Sans" panose="020B0606030504020204" pitchFamily="34" charset="0"/>
                        </a:rPr>
                        <a:t>5</a:t>
                      </a:r>
                      <a:endParaRPr lang="ru-RU" sz="8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договоров </a:t>
                      </a: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с субъектами малого и среднего предпринимательства</a:t>
                      </a: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по результатам проведения торгов, иных способов закупки, предусмотренных положением о закупке, в которых участниками закупок являются только субъекты малого и среднего предпринимательства</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Указывается стоимостной объем и количество договоров, заключенных с субъектами МСП по результатам закупок, проведенных любым способом, предусмотренным Положением о закупочной деятельности, ТОЛЬКО среди субъектов МСП(подпункт "б" пункта 4 Положения),</a:t>
                      </a:r>
                    </a:p>
                    <a:p>
                      <a:pPr algn="l" fontAlgn="t"/>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 т.ч. договоры стоимостью менее 100/500 тыс. рублей и договоры с единственным поставщиком (исполнителем, подрядчиком) (за исключением закупок на которые в соответствии с частью 4 статьи 1 Закона № 223-ФЗ не распространяется действие указанного закона), в случае если информация об указанных закупках была опубликована в ЕИС с признаком "Закупка только у субъекта МСП".</a:t>
                      </a:r>
                    </a:p>
                    <a:p>
                      <a:pPr algn="l" fontAlgn="t"/>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В данном пункте не учитываются сведения, отражаемые в пункте 3, 4 настоящей формы.</a:t>
                      </a:r>
                      <a:endParaRPr lang="ru-RU" sz="1150" b="1"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1562876958"/>
                  </a:ext>
                </a:extLst>
              </a:tr>
              <a:tr h="1165812">
                <a:tc>
                  <a:txBody>
                    <a:bodyPr/>
                    <a:lstStyle/>
                    <a:p>
                      <a:pPr algn="ctr" fontAlgn="ctr"/>
                      <a:r>
                        <a:rPr lang="ru-RU" sz="800" u="none" strike="noStrike" dirty="0">
                          <a:effectLst/>
                          <a:latin typeface="Boita Medium" panose="00000600000000000000" charset="-52"/>
                          <a:ea typeface="Open Sans" panose="020B0606030504020204" pitchFamily="34" charset="0"/>
                          <a:cs typeface="Open Sans" panose="020B0606030504020204" pitchFamily="34" charset="0"/>
                        </a:rPr>
                        <a:t>6</a:t>
                      </a:r>
                      <a:endParaRPr lang="ru-RU" sz="8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договоров </a:t>
                      </a: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с субъектами малого предпринимательства (в том числе с субъектами малого предпринимательства, относящимися </a:t>
                      </a:r>
                      <a:b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br>
                      <a:r>
                        <a:rPr lang="ru-RU" sz="1150" b="1" u="none" strike="noStrike" dirty="0">
                          <a:effectLst/>
                          <a:latin typeface="Boita Medium" panose="00000600000000000000" charset="-52"/>
                          <a:ea typeface="Open Sans" panose="020B0606030504020204" pitchFamily="34" charset="0"/>
                          <a:cs typeface="Open Sans" panose="020B0606030504020204" pitchFamily="34" charset="0"/>
                        </a:rPr>
                        <a:t>к микропредприятиям)</a:t>
                      </a:r>
                      <a:r>
                        <a:rPr lang="ru-RU" sz="1150" u="none" strike="noStrike" dirty="0">
                          <a:effectLst/>
                          <a:latin typeface="Boita Medium" panose="00000600000000000000" charset="-52"/>
                          <a:ea typeface="Open Sans" panose="020B0606030504020204" pitchFamily="34" charset="0"/>
                          <a:cs typeface="Open Sans" panose="020B0606030504020204" pitchFamily="34" charset="0"/>
                        </a:rPr>
                        <a:t> по результатам проведения торгов, иных способов закупки, предусмотренных положением о закупке, в которых участниками закупок являются только субъекты малого и среднего предпринимательства</a:t>
                      </a:r>
                      <a:endParaRPr lang="ru-RU" sz="115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endParaRPr lang="ru-RU" sz="115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l" fontAlgn="t"/>
                      <a:endParaRPr lang="ru-RU" sz="115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l" fontAlgn="t"/>
                      <a:r>
                        <a:rPr lang="ru-RU" sz="115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Пункт 6 = пункт 5 – договоры с субъектами среднего предпринимательства.</a:t>
                      </a:r>
                    </a:p>
                  </a:txBody>
                  <a:tcPr marL="6979"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4250890519"/>
                  </a:ext>
                </a:extLst>
              </a:tr>
            </a:tbl>
          </a:graphicData>
        </a:graphic>
      </p:graphicFrame>
    </p:spTree>
    <p:extLst>
      <p:ext uri="{BB962C8B-B14F-4D97-AF65-F5344CB8AC3E}">
        <p14:creationId xmlns:p14="http://schemas.microsoft.com/office/powerpoint/2010/main" val="2605720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022127EE-5EBA-8108-823E-F75BC0ED3B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323" y="0"/>
            <a:ext cx="9983353" cy="6858000"/>
          </a:xfrm>
          <a:prstGeom prst="rect">
            <a:avLst/>
          </a:prstGeom>
        </p:spPr>
      </p:pic>
    </p:spTree>
    <p:extLst>
      <p:ext uri="{BB962C8B-B14F-4D97-AF65-F5344CB8AC3E}">
        <p14:creationId xmlns:p14="http://schemas.microsoft.com/office/powerpoint/2010/main" val="3180172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654E693E-8B2B-4A60-AE18-A10774884909}"/>
              </a:ext>
            </a:extLst>
          </p:cNvPr>
          <p:cNvGraphicFramePr>
            <a:graphicFrameLocks noGrp="1"/>
          </p:cNvGraphicFramePr>
          <p:nvPr>
            <p:extLst>
              <p:ext uri="{D42A27DB-BD31-4B8C-83A1-F6EECF244321}">
                <p14:modId xmlns:p14="http://schemas.microsoft.com/office/powerpoint/2010/main" val="1017236971"/>
              </p:ext>
            </p:extLst>
          </p:nvPr>
        </p:nvGraphicFramePr>
        <p:xfrm>
          <a:off x="1" y="0"/>
          <a:ext cx="12191999" cy="2541133"/>
        </p:xfrm>
        <a:graphic>
          <a:graphicData uri="http://schemas.openxmlformats.org/drawingml/2006/table">
            <a:tbl>
              <a:tblPr>
                <a:tableStyleId>{5C22544A-7EE6-4342-B048-85BDC9FD1C3A}</a:tableStyleId>
              </a:tblPr>
              <a:tblGrid>
                <a:gridCol w="518463">
                  <a:extLst>
                    <a:ext uri="{9D8B030D-6E8A-4147-A177-3AD203B41FA5}">
                      <a16:colId xmlns:a16="http://schemas.microsoft.com/office/drawing/2014/main" val="7717523"/>
                    </a:ext>
                  </a:extLst>
                </a:gridCol>
                <a:gridCol w="5836768">
                  <a:extLst>
                    <a:ext uri="{9D8B030D-6E8A-4147-A177-3AD203B41FA5}">
                      <a16:colId xmlns:a16="http://schemas.microsoft.com/office/drawing/2014/main" val="3781534731"/>
                    </a:ext>
                  </a:extLst>
                </a:gridCol>
                <a:gridCol w="5836768">
                  <a:extLst>
                    <a:ext uri="{9D8B030D-6E8A-4147-A177-3AD203B41FA5}">
                      <a16:colId xmlns:a16="http://schemas.microsoft.com/office/drawing/2014/main" val="2902768899"/>
                    </a:ext>
                  </a:extLst>
                </a:gridCol>
              </a:tblGrid>
              <a:tr h="1111331">
                <a:tc>
                  <a:txBody>
                    <a:bodyPr/>
                    <a:lstStyle/>
                    <a:p>
                      <a:pPr algn="l" fontAlgn="ctr"/>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7</a:t>
                      </a:r>
                      <a:endParaRPr lang="ru-RU" sz="10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договоров непосредственно </a:t>
                      </a:r>
                      <a:r>
                        <a:rPr lang="ru-RU" sz="1000" b="1" u="none" strike="noStrike" dirty="0">
                          <a:effectLst/>
                          <a:latin typeface="Boita Medium" panose="00000600000000000000" charset="-52"/>
                          <a:ea typeface="Open Sans" panose="020B0606030504020204" pitchFamily="34" charset="0"/>
                          <a:cs typeface="Open Sans" panose="020B0606030504020204" pitchFamily="34" charset="0"/>
                        </a:rPr>
                        <a:t>с субъектами малого и среднего предпринимательства</a:t>
                      </a:r>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 для целей исполнения договоров, заключенных с заказчиком по результатам проведения торгов, иных способов закупки, предусмотренных положением о закупке, в отношении участников которых заказчиком устанавливается </a:t>
                      </a:r>
                      <a:br>
                        <a:rPr lang="ru-RU" sz="1000" u="none" strike="noStrike" dirty="0">
                          <a:effectLst/>
                          <a:latin typeface="Boita Medium" panose="00000600000000000000" charset="-52"/>
                          <a:ea typeface="Open Sans" panose="020B0606030504020204" pitchFamily="34" charset="0"/>
                          <a:cs typeface="Open Sans" panose="020B0606030504020204" pitchFamily="34" charset="0"/>
                        </a:rPr>
                      </a:br>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требование о привлечении к исполнению договора субподрядчиков (соисполнителей) из числа субъектов малого и среднего предпринимательства  </a:t>
                      </a:r>
                      <a:endParaRPr lang="ru-RU" sz="1000" b="0"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r>
                        <a:rPr lang="ru-RU"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Указывается стоимостной  объем и количество договоров субподряда, заключенных с субъектами МСП в рамках исполнения договоров, заключенных</a:t>
                      </a:r>
                      <a:r>
                        <a:rPr lang="en-US"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 </a:t>
                      </a:r>
                      <a:r>
                        <a:rPr lang="ru-RU"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 результатам закупок, проведенных с требованием о привлечении субъекта МСП</a:t>
                      </a:r>
                      <a:br>
                        <a:rPr lang="en-US"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br>
                      <a:r>
                        <a:rPr lang="ru-RU"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в качестве субподрядчика (подпункт "в" пункта 4 Положения)</a:t>
                      </a:r>
                    </a:p>
                    <a:p>
                      <a:pPr algn="l" fontAlgn="t"/>
                      <a:r>
                        <a:rPr lang="ru-RU"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В данном пункте не учитываются сведения, отражаемые в пунктах 3-6 настоящей формы.</a:t>
                      </a: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1375708774"/>
                  </a:ext>
                </a:extLst>
              </a:tr>
              <a:tr h="1429802">
                <a:tc>
                  <a:txBody>
                    <a:bodyPr/>
                    <a:lstStyle/>
                    <a:p>
                      <a:pPr algn="l" fontAlgn="ctr"/>
                      <a:r>
                        <a:rPr lang="ru-RU" sz="1000" u="none" strike="noStrike">
                          <a:effectLst/>
                          <a:latin typeface="Boita Medium" panose="00000600000000000000" charset="-52"/>
                          <a:ea typeface="Open Sans" panose="020B0606030504020204" pitchFamily="34" charset="0"/>
                          <a:cs typeface="Open Sans" panose="020B0606030504020204" pitchFamily="34" charset="0"/>
                        </a:rPr>
                        <a:t>8</a:t>
                      </a:r>
                      <a:endParaRPr lang="ru-RU" sz="1000" b="0" i="0" u="none" strike="noStrike">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Всего заключено договоров непосредственно с </a:t>
                      </a:r>
                      <a:r>
                        <a:rPr lang="ru-RU" sz="1000" b="1" u="none" strike="noStrike" dirty="0">
                          <a:effectLst/>
                          <a:latin typeface="Boita Medium" panose="00000600000000000000" charset="-52"/>
                          <a:ea typeface="Open Sans" panose="020B0606030504020204" pitchFamily="34" charset="0"/>
                          <a:cs typeface="Open Sans" panose="020B0606030504020204" pitchFamily="34" charset="0"/>
                        </a:rPr>
                        <a:t>субъектами малого предпринимательства (в том числе с субъектами малого предпринимательства, относящимися к микропредприятиям)</a:t>
                      </a:r>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 для целей исполнения договоров, заключенных с заказчиком по результатам проведения торгов, иных способов закупки, предусмотренных положением о закупке, в отношении участников которых заказчиком устанавливается требование о привлечении к исполнению договора субподрядчиков (соисполнителей) из числа субъектов малого и среднего предпринимательства </a:t>
                      </a:r>
                    </a:p>
                    <a:p>
                      <a:pPr algn="l" fontAlgn="t"/>
                      <a:r>
                        <a:rPr lang="ru-RU" sz="1000" u="none" strike="noStrike" dirty="0">
                          <a:effectLst/>
                          <a:latin typeface="Boita Medium" panose="00000600000000000000" charset="-52"/>
                          <a:ea typeface="Open Sans" panose="020B0606030504020204" pitchFamily="34" charset="0"/>
                          <a:cs typeface="Open Sans" panose="020B0606030504020204" pitchFamily="34" charset="0"/>
                        </a:rPr>
                        <a:t> </a:t>
                      </a:r>
                      <a:endParaRPr lang="ru-RU" sz="1000" b="0"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r>
                        <a:rPr lang="ru-RU" sz="10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Пункт 8 = пункт 7 – договоры с субъектами среднего предпринимательства</a:t>
                      </a:r>
                      <a:r>
                        <a:rPr lang="ru-RU" sz="1000" b="0" i="1"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a:t>
                      </a:r>
                    </a:p>
                  </a:txBody>
                  <a:tcPr marL="72000" marR="10800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3810152170"/>
                  </a:ext>
                </a:extLst>
              </a:tr>
            </a:tbl>
          </a:graphicData>
        </a:graphic>
      </p:graphicFrame>
      <p:graphicFrame>
        <p:nvGraphicFramePr>
          <p:cNvPr id="2" name="Таблица 1">
            <a:extLst>
              <a:ext uri="{FF2B5EF4-FFF2-40B4-BE49-F238E27FC236}">
                <a16:creationId xmlns:a16="http://schemas.microsoft.com/office/drawing/2014/main" id="{B5A04A72-4BBA-0D35-2B60-3637171631B2}"/>
              </a:ext>
            </a:extLst>
          </p:cNvPr>
          <p:cNvGraphicFramePr>
            <a:graphicFrameLocks noGrp="1"/>
          </p:cNvGraphicFramePr>
          <p:nvPr>
            <p:extLst>
              <p:ext uri="{D42A27DB-BD31-4B8C-83A1-F6EECF244321}">
                <p14:modId xmlns:p14="http://schemas.microsoft.com/office/powerpoint/2010/main" val="756972802"/>
              </p:ext>
            </p:extLst>
          </p:nvPr>
        </p:nvGraphicFramePr>
        <p:xfrm>
          <a:off x="-1" y="2541132"/>
          <a:ext cx="12192001" cy="4281158"/>
        </p:xfrm>
        <a:graphic>
          <a:graphicData uri="http://schemas.openxmlformats.org/drawingml/2006/table">
            <a:tbl>
              <a:tblPr>
                <a:tableStyleId>{5C22544A-7EE6-4342-B048-85BDC9FD1C3A}</a:tableStyleId>
              </a:tblPr>
              <a:tblGrid>
                <a:gridCol w="518463">
                  <a:extLst>
                    <a:ext uri="{9D8B030D-6E8A-4147-A177-3AD203B41FA5}">
                      <a16:colId xmlns:a16="http://schemas.microsoft.com/office/drawing/2014/main" val="3383172532"/>
                    </a:ext>
                  </a:extLst>
                </a:gridCol>
                <a:gridCol w="4888425">
                  <a:extLst>
                    <a:ext uri="{9D8B030D-6E8A-4147-A177-3AD203B41FA5}">
                      <a16:colId xmlns:a16="http://schemas.microsoft.com/office/drawing/2014/main" val="3701387466"/>
                    </a:ext>
                  </a:extLst>
                </a:gridCol>
                <a:gridCol w="6785113">
                  <a:extLst>
                    <a:ext uri="{9D8B030D-6E8A-4147-A177-3AD203B41FA5}">
                      <a16:colId xmlns:a16="http://schemas.microsoft.com/office/drawing/2014/main" val="3194912898"/>
                    </a:ext>
                  </a:extLst>
                </a:gridCol>
              </a:tblGrid>
              <a:tr h="2056834">
                <a:tc>
                  <a:txBody>
                    <a:bodyPr/>
                    <a:lstStyle/>
                    <a:p>
                      <a:pPr algn="ctr" fontAlgn="ctr"/>
                      <a:r>
                        <a:rPr lang="ru-RU" sz="1000" u="none" strike="noStrike" dirty="0">
                          <a:effectLst/>
                          <a:latin typeface="Boita Medium" panose="00000600000000000000" charset="-52"/>
                        </a:rPr>
                        <a:t>9</a:t>
                      </a:r>
                      <a:endParaRPr lang="ru-RU" sz="1000" b="0" i="0" u="none" strike="noStrike" dirty="0">
                        <a:solidFill>
                          <a:srgbClr val="000000"/>
                        </a:solidFill>
                        <a:effectLst/>
                        <a:latin typeface="Boita Medium" panose="00000600000000000000" charset="-52"/>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000" u="none" strike="noStrike" dirty="0">
                          <a:effectLst/>
                          <a:latin typeface="Boita Medium" panose="00000600000000000000" charset="-52"/>
                        </a:rPr>
                        <a:t>Всего заключено договоров непосредственно </a:t>
                      </a:r>
                      <a:r>
                        <a:rPr lang="ru-RU" sz="1000" b="1" u="none" strike="noStrike" dirty="0">
                          <a:effectLst/>
                          <a:latin typeface="Boita Medium" panose="00000600000000000000" charset="-52"/>
                        </a:rPr>
                        <a:t>с субъектами малого и среднего предпринимательства</a:t>
                      </a:r>
                      <a:r>
                        <a:rPr lang="ru-RU" sz="1000" u="none" strike="noStrike" dirty="0">
                          <a:effectLst/>
                          <a:latin typeface="Boita Medium" panose="00000600000000000000" charset="-52"/>
                        </a:rPr>
                        <a:t> в целях исполнения договоров, заключенных с заказчиком по результатам проведения торгов, иных способов закупки, предусмотренных положением о закупке, в отношении участников которых заказчиком устанавливается </a:t>
                      </a:r>
                      <a:br>
                        <a:rPr lang="ru-RU" sz="1000" u="none" strike="noStrike" dirty="0">
                          <a:effectLst/>
                          <a:latin typeface="Boita Medium" panose="00000600000000000000" charset="-52"/>
                        </a:rPr>
                      </a:br>
                      <a:r>
                        <a:rPr lang="ru-RU" sz="1000" u="none" strike="noStrike" dirty="0">
                          <a:effectLst/>
                          <a:latin typeface="Boita Medium" panose="00000600000000000000" charset="-52"/>
                        </a:rPr>
                        <a:t>требование о привлечении к исполнению договора субподрядчиков (соисполнителей) из числа субъектов малого и среднего предпринимательства (по результатам закупок, указанных в абзаце двадцать седьмом позиции 1 настоящей формы)</a:t>
                      </a:r>
                      <a:endParaRPr lang="ru-RU" sz="1000" b="0" i="0" u="none" strike="noStrike" dirty="0">
                        <a:solidFill>
                          <a:srgbClr val="000000"/>
                        </a:solidFill>
                        <a:effectLst/>
                        <a:latin typeface="Boita Medium" panose="00000600000000000000" charset="-52"/>
                      </a:endParaRPr>
                    </a:p>
                  </a:txBody>
                  <a:tcPr marL="108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t"/>
                      <a:r>
                        <a:rPr lang="ru-RU" sz="1000" u="none" strike="noStrike" dirty="0">
                          <a:effectLst/>
                          <a:latin typeface="Boita Medium" panose="00000600000000000000" charset="-52"/>
                        </a:rPr>
                        <a:t> абзац 27</a:t>
                      </a:r>
                    </a:p>
                    <a:p>
                      <a:pPr marL="0" marR="0" lvl="0" indent="0" algn="l" defTabSz="914400" rtl="0" eaLnBrk="1" fontAlgn="t" latinLnBrk="0" hangingPunct="1">
                        <a:lnSpc>
                          <a:spcPct val="100000"/>
                        </a:lnSpc>
                        <a:spcBef>
                          <a:spcPts val="0"/>
                        </a:spcBef>
                        <a:spcAft>
                          <a:spcPts val="0"/>
                        </a:spcAft>
                        <a:buClrTx/>
                        <a:buSzTx/>
                        <a:buFontTx/>
                        <a:buNone/>
                        <a:tabLst/>
                        <a:defRPr/>
                      </a:pPr>
                      <a:r>
                        <a:rPr lang="ru-RU" sz="1000" u="none" strike="noStrike" dirty="0">
                          <a:effectLst/>
                          <a:latin typeface="Boita Medium" panose="00000600000000000000" charset="-52"/>
                        </a:rPr>
                        <a:t> </a:t>
                      </a:r>
                      <a:r>
                        <a:rPr lang="ru-RU" sz="1000" kern="1200" dirty="0">
                          <a:solidFill>
                            <a:schemeClr val="dk1"/>
                          </a:solidFill>
                          <a:effectLst/>
                          <a:latin typeface="Boita Medium" panose="00000600000000000000" charset="-52"/>
                          <a:ea typeface="+mn-ea"/>
                          <a:cs typeface="+mn-cs"/>
                        </a:rPr>
                        <a:t>договоры (соглашения), заключенные на срок более 5 лет по результатам закупок товаров, работ, услуг государственными компаниями, созданными на основании федерального закона, которые предусматривают одновременно софинансирование, проектирование и (или) разработку рабочей документации, строительство (реконструкцию и (или) комплексное обустройство), эксплуатацию, включая содержание, ремонт (при необходимости), капитальный ремонт (при необходимости) автомобильных дорог (участков автомобильных дорог) общего пользования федерального значения и (или) отдельных дорожных сооружений, являющихся их технологической частью, выполнение функций оператора по сбору платы за проезд по платным автомобильным дорогам (платным участкам автомобильных дорог) общего пользования федерального значения (при необходимости), при условии установления указанными заказчиками в отношении участников закупки требований о привлечении к исполнению таких договоров (соглашений) субподрядчиков (соисполнителей) из числа субъектов малого и среднего предпринимательства </a:t>
                      </a:r>
                    </a:p>
                    <a:p>
                      <a:pPr algn="l" fontAlgn="t"/>
                      <a:endParaRPr lang="ru-RU" sz="1000" b="0" i="1" u="none" strike="noStrike" dirty="0">
                        <a:solidFill>
                          <a:srgbClr val="000000"/>
                        </a:solidFill>
                        <a:effectLst/>
                        <a:latin typeface="Boita Medium" panose="00000600000000000000" charset="-52"/>
                      </a:endParaRPr>
                    </a:p>
                  </a:txBody>
                  <a:tcPr marL="108000"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2386358337"/>
                  </a:ext>
                </a:extLst>
              </a:tr>
              <a:tr h="2056834">
                <a:tc>
                  <a:txBody>
                    <a:bodyPr/>
                    <a:lstStyle/>
                    <a:p>
                      <a:pPr algn="ctr" fontAlgn="ctr"/>
                      <a:r>
                        <a:rPr lang="ru-RU" sz="1000" u="none" strike="noStrike">
                          <a:effectLst/>
                          <a:latin typeface="Boita Medium" panose="00000600000000000000" charset="-52"/>
                        </a:rPr>
                        <a:t>10</a:t>
                      </a:r>
                      <a:endParaRPr lang="ru-RU" sz="1000" b="0" i="0" u="none" strike="noStrike">
                        <a:solidFill>
                          <a:srgbClr val="000000"/>
                        </a:solidFill>
                        <a:effectLst/>
                        <a:latin typeface="Boita Medium" panose="00000600000000000000" charset="-52"/>
                      </a:endParaRPr>
                    </a:p>
                  </a:txBody>
                  <a:tcPr marL="6979"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l" fontAlgn="ctr"/>
                      <a:r>
                        <a:rPr lang="ru-RU" sz="1000" u="none" strike="noStrike" dirty="0">
                          <a:effectLst/>
                          <a:latin typeface="Boita Medium" panose="00000600000000000000" charset="-52"/>
                        </a:rPr>
                        <a:t>Всего заключено договоров непосредственно </a:t>
                      </a:r>
                      <a:r>
                        <a:rPr lang="ru-RU" sz="1000" b="1" u="none" strike="noStrike" dirty="0">
                          <a:effectLst/>
                          <a:latin typeface="Boita Medium" panose="00000600000000000000" charset="-52"/>
                        </a:rPr>
                        <a:t>с субъектами малого предпринимательства (в том числе с субъектами малого предпринимательства, относящимися к микропредприятиям)</a:t>
                      </a:r>
                      <a:r>
                        <a:rPr lang="ru-RU" sz="1000" u="none" strike="noStrike" dirty="0">
                          <a:effectLst/>
                          <a:latin typeface="Boita Medium" panose="00000600000000000000" charset="-52"/>
                        </a:rPr>
                        <a:t> в целях исполнения договоров, заключенных с заказчиком по результатам проведения торгов, иных способов закупки, предусмотренных положением о закупке, в отношении участников которых заказчиком устанавливается требование о привлечении к исполнению договора субподрядчиков (соисполнителей) из числа субъектов малого и среднего предпринимательства (по результатам закупок, указанных в абзаце двадцать седьмом позиции 1 настоящей формы)</a:t>
                      </a:r>
                      <a:endParaRPr lang="ru-RU" sz="1000" b="0" i="0" u="none" strike="noStrike" dirty="0">
                        <a:solidFill>
                          <a:srgbClr val="000000"/>
                        </a:solidFill>
                        <a:effectLst/>
                        <a:latin typeface="Boita Medium" panose="00000600000000000000" charset="-52"/>
                      </a:endParaRPr>
                    </a:p>
                  </a:txBody>
                  <a:tcPr marL="108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ru-RU" sz="1000" u="none" strike="noStrike" dirty="0">
                          <a:effectLst/>
                          <a:latin typeface="Boita Medium" panose="00000600000000000000" charset="-52"/>
                        </a:rPr>
                        <a:t> абзац 27</a:t>
                      </a:r>
                    </a:p>
                    <a:p>
                      <a:pPr marL="0" marR="0" lvl="0" indent="0" algn="l" defTabSz="914400" rtl="0" eaLnBrk="1" fontAlgn="t" latinLnBrk="0" hangingPunct="1">
                        <a:lnSpc>
                          <a:spcPct val="100000"/>
                        </a:lnSpc>
                        <a:spcBef>
                          <a:spcPts val="0"/>
                        </a:spcBef>
                        <a:spcAft>
                          <a:spcPts val="0"/>
                        </a:spcAft>
                        <a:buClrTx/>
                        <a:buSzTx/>
                        <a:buFontTx/>
                        <a:buNone/>
                        <a:tabLst/>
                        <a:defRPr/>
                      </a:pPr>
                      <a:r>
                        <a:rPr lang="ru-RU" sz="1000" u="none" strike="noStrike" dirty="0">
                          <a:effectLst/>
                          <a:latin typeface="Boita Medium" panose="00000600000000000000" charset="-52"/>
                        </a:rPr>
                        <a:t> </a:t>
                      </a:r>
                      <a:r>
                        <a:rPr lang="ru-RU" sz="1000" kern="1200" dirty="0">
                          <a:solidFill>
                            <a:schemeClr val="dk1"/>
                          </a:solidFill>
                          <a:effectLst/>
                          <a:latin typeface="Boita Medium" panose="00000600000000000000" charset="-52"/>
                          <a:ea typeface="+mn-ea"/>
                          <a:cs typeface="+mn-cs"/>
                        </a:rPr>
                        <a:t>договоры (соглашения), заключенные на срок более 5 лет по результатам закупок товаров, работ, услуг государственными компаниями, созданными на основании федерального закона, которые предусматривают одновременно софинансирование, проектирование и (или) разработку рабочей документации, строительство (реконструкцию и (или) комплексное обустройство), эксплуатацию, включая содержание, ремонт (при необходимости), капитальный ремонт (при необходимости) автомобильных дорог (участков автомобильных дорог) общего пользования федерального значения и (или) отдельных дорожных сооружений, являющихся их технологической частью, выполнение функций оператора по сбору платы за проезд по платным автомобильным дорогам (платным участкам автомобильных дорог) общего пользования федерального значения (при необходимости), при условии установления указанными заказчиками в отношении участников закупки требований о привлечении к исполнению таких договоров (соглашений) субподрядчиков (соисполнителей) из числа субъектов малого и среднего предпринимательства </a:t>
                      </a:r>
                    </a:p>
                    <a:p>
                      <a:pPr algn="l" fontAlgn="t"/>
                      <a:endParaRPr lang="ru-RU" sz="1000" b="0" i="1" u="none" strike="noStrike" dirty="0">
                        <a:solidFill>
                          <a:srgbClr val="000000"/>
                        </a:solidFill>
                        <a:effectLst/>
                        <a:latin typeface="Boita Medium" panose="00000600000000000000" charset="-52"/>
                      </a:endParaRPr>
                    </a:p>
                  </a:txBody>
                  <a:tcPr marL="108000"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1735439951"/>
                  </a:ext>
                </a:extLst>
              </a:tr>
            </a:tbl>
          </a:graphicData>
        </a:graphic>
      </p:graphicFrame>
    </p:spTree>
    <p:extLst>
      <p:ext uri="{BB962C8B-B14F-4D97-AF65-F5344CB8AC3E}">
        <p14:creationId xmlns:p14="http://schemas.microsoft.com/office/powerpoint/2010/main" val="1527067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C1317097-9D20-4EF7-484E-B63AF37298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0931" y="0"/>
            <a:ext cx="9130137" cy="6872034"/>
          </a:xfrm>
          <a:prstGeom prst="rect">
            <a:avLst/>
          </a:prstGeom>
        </p:spPr>
      </p:pic>
    </p:spTree>
    <p:extLst>
      <p:ext uri="{BB962C8B-B14F-4D97-AF65-F5344CB8AC3E}">
        <p14:creationId xmlns:p14="http://schemas.microsoft.com/office/powerpoint/2010/main" val="3803972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B5A04A72-4BBA-0D35-2B60-3637171631B2}"/>
              </a:ext>
            </a:extLst>
          </p:cNvPr>
          <p:cNvGraphicFramePr>
            <a:graphicFrameLocks noGrp="1"/>
          </p:cNvGraphicFramePr>
          <p:nvPr>
            <p:extLst>
              <p:ext uri="{D42A27DB-BD31-4B8C-83A1-F6EECF244321}">
                <p14:modId xmlns:p14="http://schemas.microsoft.com/office/powerpoint/2010/main" val="1358979236"/>
              </p:ext>
            </p:extLst>
          </p:nvPr>
        </p:nvGraphicFramePr>
        <p:xfrm>
          <a:off x="-1" y="13318"/>
          <a:ext cx="12192000" cy="6844683"/>
        </p:xfrm>
        <a:graphic>
          <a:graphicData uri="http://schemas.openxmlformats.org/drawingml/2006/table">
            <a:tbl>
              <a:tblPr>
                <a:tableStyleId>{5C22544A-7EE6-4342-B048-85BDC9FD1C3A}</a:tableStyleId>
              </a:tblPr>
              <a:tblGrid>
                <a:gridCol w="518463">
                  <a:extLst>
                    <a:ext uri="{9D8B030D-6E8A-4147-A177-3AD203B41FA5}">
                      <a16:colId xmlns:a16="http://schemas.microsoft.com/office/drawing/2014/main" val="3383172532"/>
                    </a:ext>
                  </a:extLst>
                </a:gridCol>
                <a:gridCol w="6512533">
                  <a:extLst>
                    <a:ext uri="{9D8B030D-6E8A-4147-A177-3AD203B41FA5}">
                      <a16:colId xmlns:a16="http://schemas.microsoft.com/office/drawing/2014/main" val="3701387466"/>
                    </a:ext>
                  </a:extLst>
                </a:gridCol>
                <a:gridCol w="5161004">
                  <a:extLst>
                    <a:ext uri="{9D8B030D-6E8A-4147-A177-3AD203B41FA5}">
                      <a16:colId xmlns:a16="http://schemas.microsoft.com/office/drawing/2014/main" val="3194912898"/>
                    </a:ext>
                  </a:extLst>
                </a:gridCol>
              </a:tblGrid>
              <a:tr h="1515198">
                <a:tc>
                  <a:txBody>
                    <a:bodyPr/>
                    <a:lstStyle/>
                    <a:p>
                      <a:pPr algn="ctr" fontAlgn="ctr"/>
                      <a:r>
                        <a:rPr lang="ru-RU" sz="1300" u="none" strike="noStrike" dirty="0">
                          <a:effectLst/>
                          <a:latin typeface="Boita Medium" panose="00000600000000000000" charset="-52"/>
                          <a:ea typeface="Open Sans" panose="020B0606030504020204" pitchFamily="34" charset="0"/>
                          <a:cs typeface="Open Sans" panose="020B0606030504020204" pitchFamily="34" charset="0"/>
                        </a:rPr>
                        <a:t>11</a:t>
                      </a:r>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Годовой объем закупок у субъектов малого и среднего предпринимательства (рассчитывается как отношение суммы показателей, указанных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3"/>
                        </a:rPr>
                        <a:t>позиций 3</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4"/>
                        </a:rPr>
                        <a:t>5</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5"/>
                        </a:rPr>
                        <a:t>7</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и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6"/>
                        </a:rPr>
                        <a:t>9</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к показателю, указанному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7"/>
                        </a:rPr>
                        <a:t>позиции 2</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a:t>
                      </a:r>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3 + Позиция 5 + Позиция 7 + Позиция 9)</a:t>
                      </a:r>
                      <a:r>
                        <a:rPr lang="ru-RU" sz="13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 </a:t>
                      </a:r>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2 </a:t>
                      </a:r>
                    </a:p>
                    <a:p>
                      <a:pPr algn="ctr" fontAlgn="t"/>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Должно выйти более 25% </a:t>
                      </a:r>
                    </a:p>
                  </a:txBody>
                  <a:tcPr marL="144000"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2386358337"/>
                  </a:ext>
                </a:extLst>
              </a:tr>
              <a:tr h="1796560">
                <a:tc>
                  <a:txBody>
                    <a:bodyPr/>
                    <a:lstStyle/>
                    <a:p>
                      <a:pPr algn="ctr" fontAlgn="ctr"/>
                      <a:r>
                        <a:rPr lang="ru-RU" sz="1300" u="none" strike="noStrike" dirty="0">
                          <a:effectLst/>
                          <a:latin typeface="Boita Medium" panose="00000600000000000000" charset="-52"/>
                          <a:ea typeface="Open Sans" panose="020B0606030504020204" pitchFamily="34" charset="0"/>
                          <a:cs typeface="Open Sans" panose="020B0606030504020204" pitchFamily="34" charset="0"/>
                        </a:rPr>
                        <a:t>12</a:t>
                      </a:r>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Годовой объем закупок у субъектов малого и среднего предпринимательства по результатам проведения торгов, иных способов закупки, предусмотренных положением о закупке, в которых участниками закупок являются только субъекты малого и среднего предпринимательства (рассчитывается как отношение показателя, указанного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4"/>
                        </a:rPr>
                        <a:t>позиции 5</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к показателю, указанному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7"/>
                        </a:rPr>
                        <a:t>позиции 2</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a:t>
                      </a:r>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5 </a:t>
                      </a:r>
                      <a:r>
                        <a:rPr lang="ru-RU" sz="13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 </a:t>
                      </a:r>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2 </a:t>
                      </a:r>
                    </a:p>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Должно выйти более 20%</a:t>
                      </a:r>
                    </a:p>
                  </a:txBody>
                  <a:tcPr marL="144000"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1735439951"/>
                  </a:ext>
                </a:extLst>
              </a:tr>
              <a:tr h="1736365">
                <a:tc>
                  <a:txBody>
                    <a:bodyPr/>
                    <a:lstStyle/>
                    <a:p>
                      <a:pPr algn="ctr" fontAlgn="ctr"/>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13</a:t>
                      </a: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Годовой объем закупок у субъектов малого предпринимательства (рассчитывается как отношение суммы показателей, указанных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8"/>
                        </a:rPr>
                        <a:t>позиций 4</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9"/>
                        </a:rPr>
                        <a:t>6</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10"/>
                        </a:rPr>
                        <a:t>8</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и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11"/>
                        </a:rPr>
                        <a:t>10</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к показателю, указанному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7"/>
                        </a:rPr>
                        <a:t>позиции 2</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a:t>
                      </a:r>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4 + Позиция 6 + Позиция 8 + Позиция 10)</a:t>
                      </a:r>
                      <a:r>
                        <a:rPr lang="ru-RU" sz="13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 </a:t>
                      </a:r>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2 </a:t>
                      </a:r>
                    </a:p>
                  </a:txBody>
                  <a:tcPr marL="144000"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1773144911"/>
                  </a:ext>
                </a:extLst>
              </a:tr>
              <a:tr h="1796560">
                <a:tc>
                  <a:txBody>
                    <a:bodyPr/>
                    <a:lstStyle/>
                    <a:p>
                      <a:pPr algn="ctr" fontAlgn="ctr"/>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14</a:t>
                      </a: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Годовой объем закупок у субъектов малого предпринимательства по результатам проведения торгов, иных способов закупки, предусмотренных положением о закупке, в которых участниками закупок являются только субъекты малого и среднего предпринимательства (рассчитывается как отношение показателя, указанного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9"/>
                        </a:rPr>
                        <a:t>позиции 6</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к показателю, указанному в графе 5 </a:t>
                      </a:r>
                      <a:r>
                        <a:rPr lang="ru-RU" sz="1300" u="none" strike="noStrike" kern="1200" dirty="0">
                          <a:solidFill>
                            <a:schemeClr val="dk1"/>
                          </a:solidFill>
                          <a:effectLst/>
                          <a:latin typeface="Boita Medium" panose="00000600000000000000" charset="-52"/>
                          <a:ea typeface="Open Sans" panose="020B0606030504020204" pitchFamily="34" charset="0"/>
                          <a:cs typeface="Open Sans" panose="020B0606030504020204" pitchFamily="34" charset="0"/>
                          <a:hlinkClick r:id="rId7"/>
                        </a:rPr>
                        <a:t>позиции 2</a:t>
                      </a:r>
                      <a:r>
                        <a:rPr lang="ru-RU" sz="1300" kern="1200" dirty="0">
                          <a:solidFill>
                            <a:schemeClr val="dk1"/>
                          </a:solidFill>
                          <a:effectLst/>
                          <a:latin typeface="Boita Medium" panose="00000600000000000000" charset="-52"/>
                          <a:ea typeface="Open Sans" panose="020B0606030504020204" pitchFamily="34" charset="0"/>
                          <a:cs typeface="Open Sans" panose="020B0606030504020204" pitchFamily="34" charset="0"/>
                        </a:rPr>
                        <a:t> настоящей формы) </a:t>
                      </a:r>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txBody>
                  <a:tcPr marL="144000" marR="6979" marT="697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tc>
                  <a:txBody>
                    <a:bodyPr/>
                    <a:lstStyle/>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endPar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endParaRPr>
                    </a:p>
                    <a:p>
                      <a:pPr algn="ctr" fontAlgn="t"/>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6 </a:t>
                      </a:r>
                      <a:r>
                        <a:rPr lang="ru-RU" sz="1300" b="1"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 </a:t>
                      </a:r>
                      <a:r>
                        <a:rPr lang="ru-RU" sz="1300" b="0" i="0" u="none" strike="noStrike" dirty="0">
                          <a:solidFill>
                            <a:srgbClr val="000000"/>
                          </a:solidFill>
                          <a:effectLst/>
                          <a:latin typeface="Boita Medium" panose="00000600000000000000" charset="-52"/>
                          <a:ea typeface="Open Sans" panose="020B0606030504020204" pitchFamily="34" charset="0"/>
                          <a:cs typeface="Open Sans" panose="020B0606030504020204" pitchFamily="34" charset="0"/>
                        </a:rPr>
                        <a:t>Позиция 2 </a:t>
                      </a:r>
                    </a:p>
                  </a:txBody>
                  <a:tcPr marL="144000" marR="6979" marT="6979"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8EA"/>
                    </a:solidFill>
                  </a:tcPr>
                </a:tc>
                <a:extLst>
                  <a:ext uri="{0D108BD9-81ED-4DB2-BD59-A6C34878D82A}">
                    <a16:rowId xmlns:a16="http://schemas.microsoft.com/office/drawing/2014/main" val="37035456"/>
                  </a:ext>
                </a:extLst>
              </a:tr>
            </a:tbl>
          </a:graphicData>
        </a:graphic>
      </p:graphicFrame>
    </p:spTree>
    <p:extLst>
      <p:ext uri="{BB962C8B-B14F-4D97-AF65-F5344CB8AC3E}">
        <p14:creationId xmlns:p14="http://schemas.microsoft.com/office/powerpoint/2010/main" val="3738565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F9CC4D28-07D4-8AAD-C238-51DBE7DF8727}"/>
              </a:ext>
            </a:extLst>
          </p:cNvPr>
          <p:cNvSpPr>
            <a:spLocks noGrp="1"/>
          </p:cNvSpPr>
          <p:nvPr>
            <p:ph type="title"/>
          </p:nvPr>
        </p:nvSpPr>
        <p:spPr/>
        <p:txBody>
          <a:bodyPr>
            <a:normAutofit/>
          </a:bodyPr>
          <a:lstStyle/>
          <a:p>
            <a:r>
              <a:rPr lang="ru-RU" sz="4800" dirty="0">
                <a:latin typeface="Boita Medium" panose="00000600000000000000" pitchFamily="50" charset="-52"/>
                <a:ea typeface="Times New Roman" panose="02020603050405020304" pitchFamily="18" charset="0"/>
                <a:cs typeface="Times New Roman" panose="02020603050405020304" pitchFamily="18" charset="0"/>
              </a:rPr>
              <a:t>Особенности осуществления закупок по закону № 44-ФЗ в случае несоблюдения требований 223-ФЗ. </a:t>
            </a:r>
            <a:endParaRPr lang="ru-RU" sz="4800" dirty="0"/>
          </a:p>
        </p:txBody>
      </p:sp>
      <p:sp>
        <p:nvSpPr>
          <p:cNvPr id="10" name="Объект 9">
            <a:extLst>
              <a:ext uri="{FF2B5EF4-FFF2-40B4-BE49-F238E27FC236}">
                <a16:creationId xmlns:a16="http://schemas.microsoft.com/office/drawing/2014/main" id="{6DF37C24-5819-14D4-9E70-ED45B23DCF26}"/>
              </a:ext>
            </a:extLst>
          </p:cNvPr>
          <p:cNvSpPr>
            <a:spLocks noGrp="1"/>
          </p:cNvSpPr>
          <p:nvPr>
            <p:ph idx="1"/>
          </p:nvPr>
        </p:nvSpPr>
        <p:spPr/>
        <p:txBody>
          <a:bodyPr/>
          <a:lstStyle/>
          <a:p>
            <a:r>
              <a:rPr lang="ru-RU" dirty="0"/>
              <a:t>Анисимов Антон Константинович</a:t>
            </a:r>
          </a:p>
        </p:txBody>
      </p:sp>
      <p:sp>
        <p:nvSpPr>
          <p:cNvPr id="11" name="Объект 10">
            <a:extLst>
              <a:ext uri="{FF2B5EF4-FFF2-40B4-BE49-F238E27FC236}">
                <a16:creationId xmlns:a16="http://schemas.microsoft.com/office/drawing/2014/main" id="{68FDBEAA-2E54-0A57-C535-C8C13295D4F7}"/>
              </a:ext>
            </a:extLst>
          </p:cNvPr>
          <p:cNvSpPr>
            <a:spLocks noGrp="1"/>
          </p:cNvSpPr>
          <p:nvPr>
            <p:ph idx="11"/>
          </p:nvPr>
        </p:nvSpPr>
        <p:spPr/>
        <p:txBody>
          <a:bodyPr/>
          <a:lstStyle/>
          <a:p>
            <a:r>
              <a:rPr lang="ru-RU" dirty="0"/>
              <a:t>Руководитель учебного центра</a:t>
            </a:r>
          </a:p>
          <a:p>
            <a:endParaRPr lang="ru-RU" dirty="0"/>
          </a:p>
        </p:txBody>
      </p:sp>
    </p:spTree>
    <p:extLst>
      <p:ext uri="{BB962C8B-B14F-4D97-AF65-F5344CB8AC3E}">
        <p14:creationId xmlns:p14="http://schemas.microsoft.com/office/powerpoint/2010/main" val="2473764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853742CF-36CE-40B2-1F7F-6BFEF90C7060}"/>
              </a:ext>
            </a:extLst>
          </p:cNvPr>
          <p:cNvGraphicFramePr>
            <a:graphicFrameLocks noGrp="1"/>
          </p:cNvGraphicFramePr>
          <p:nvPr/>
        </p:nvGraphicFramePr>
        <p:xfrm>
          <a:off x="313438" y="921623"/>
          <a:ext cx="11421362" cy="4824267"/>
        </p:xfrm>
        <a:graphic>
          <a:graphicData uri="http://schemas.openxmlformats.org/drawingml/2006/table">
            <a:tbl>
              <a:tblPr firstRow="1" bandRow="1">
                <a:tableStyleId>{69012ECD-51FC-41F1-AA8D-1B2483CD663E}</a:tableStyleId>
              </a:tblPr>
              <a:tblGrid>
                <a:gridCol w="11421362">
                  <a:extLst>
                    <a:ext uri="{9D8B030D-6E8A-4147-A177-3AD203B41FA5}">
                      <a16:colId xmlns:a16="http://schemas.microsoft.com/office/drawing/2014/main" val="719907390"/>
                    </a:ext>
                  </a:extLst>
                </a:gridCol>
              </a:tblGrid>
              <a:tr h="737418">
                <a:tc>
                  <a:txBody>
                    <a:bodyPr/>
                    <a:lstStyle/>
                    <a:p>
                      <a:pPr algn="just"/>
                      <a:r>
                        <a:rPr lang="ru-RU" sz="1600" dirty="0">
                          <a:solidFill>
                            <a:schemeClr val="tx1"/>
                          </a:solidFill>
                          <a:latin typeface="+mj-lt"/>
                          <a:cs typeface="Akkurat LL Cyr TT" panose="020B0504010101010104" pitchFamily="34" charset="0"/>
                        </a:rPr>
                        <a:t>В случае невыполнения заказчиком обязанности осуществить закупки у СМСП в течение календарного года в объеме, установленном Правительством РФ, либо размещения недостоверной информации о годовом объеме закупок у таких субъектов, включенной в отчет, либо </a:t>
                      </a:r>
                      <a:r>
                        <a:rPr lang="ru-RU" sz="1600" dirty="0" err="1">
                          <a:solidFill>
                            <a:schemeClr val="tx1"/>
                          </a:solidFill>
                          <a:latin typeface="+mj-lt"/>
                          <a:cs typeface="Akkurat LL Cyr TT" panose="020B0504010101010104" pitchFamily="34" charset="0"/>
                        </a:rPr>
                        <a:t>неразмещения</a:t>
                      </a:r>
                      <a:r>
                        <a:rPr lang="ru-RU" sz="1600" dirty="0">
                          <a:solidFill>
                            <a:schemeClr val="tx1"/>
                          </a:solidFill>
                          <a:latin typeface="+mj-lt"/>
                          <a:cs typeface="Akkurat LL Cyr TT" panose="020B0504010101010104" pitchFamily="34" charset="0"/>
                        </a:rPr>
                        <a:t> указанного отчета в ЕИС, положение о закупке данного заказчика с 1 февраля года, следующего за прошедшим календарным годом, и до завершения этого года признается неразмещенным. В данном случае в течение указанного периода заказчики руководствуются положениями Федерального закона N 44-ФЗ "О контрактной системе в сфере закупок товаров, работ, услуг для обеспечения государственных и муниципальных нужд" в части:</a:t>
                      </a:r>
                    </a:p>
                  </a:txBody>
                  <a:tcPr marL="122400" marR="122400" marT="122400" marB="12240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50814722"/>
                  </a:ext>
                </a:extLst>
              </a:tr>
              <a:tr h="594367">
                <a:tc>
                  <a:txBody>
                    <a:bodyPr/>
                    <a:lstStyle/>
                    <a:p>
                      <a:r>
                        <a:rPr lang="ru-RU" sz="1200" b="0" dirty="0">
                          <a:solidFill>
                            <a:schemeClr val="tx1"/>
                          </a:solidFill>
                          <a:effectLst/>
                          <a:latin typeface="Boita Medium" panose="00000600000000000000" pitchFamily="50" charset="-52"/>
                        </a:rPr>
                        <a:t>1) </a:t>
                      </a:r>
                      <a:r>
                        <a:rPr lang="ru-RU" sz="1200" b="1" dirty="0">
                          <a:solidFill>
                            <a:schemeClr val="tx1"/>
                          </a:solidFill>
                          <a:effectLst/>
                          <a:latin typeface="Boita Medium" panose="00000600000000000000" pitchFamily="50" charset="-52"/>
                        </a:rPr>
                        <a:t>Обоснование начальной (максимальной) цены контракта</a:t>
                      </a:r>
                      <a:r>
                        <a:rPr lang="ru-RU" sz="1200" b="0" dirty="0">
                          <a:solidFill>
                            <a:schemeClr val="tx1"/>
                          </a:solidFill>
                          <a:effectLst/>
                          <a:latin typeface="Boita Medium" panose="00000600000000000000" pitchFamily="50" charset="-52"/>
                        </a:rPr>
                        <a:t>, цены контракта, заключаемого с единственным поставщиком (исполнителем, подрядчиком);</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059486721"/>
                  </a:ext>
                </a:extLst>
              </a:tr>
              <a:tr h="428329">
                <a:tc>
                  <a:txBody>
                    <a:bodyPr/>
                    <a:lstStyle/>
                    <a:p>
                      <a:r>
                        <a:rPr lang="ru-RU" sz="1200" b="0" dirty="0">
                          <a:solidFill>
                            <a:schemeClr val="tx1"/>
                          </a:solidFill>
                          <a:effectLst/>
                          <a:latin typeface="Boita Medium" panose="00000600000000000000" pitchFamily="50" charset="-52"/>
                        </a:rPr>
                        <a:t>2) </a:t>
                      </a:r>
                      <a:r>
                        <a:rPr lang="ru-RU" sz="1200" b="1" dirty="0">
                          <a:solidFill>
                            <a:schemeClr val="tx1"/>
                          </a:solidFill>
                          <a:effectLst/>
                          <a:latin typeface="Boita Medium" panose="00000600000000000000" pitchFamily="50" charset="-52"/>
                        </a:rPr>
                        <a:t>Выбор способа определения поставщика </a:t>
                      </a:r>
                      <a:r>
                        <a:rPr lang="ru-RU" sz="1200" b="0" dirty="0">
                          <a:solidFill>
                            <a:schemeClr val="tx1"/>
                          </a:solidFill>
                          <a:effectLst/>
                          <a:latin typeface="Boita Medium" panose="00000600000000000000" pitchFamily="50" charset="-52"/>
                        </a:rPr>
                        <a:t>(исполнителя, подрядчика);</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2813789631"/>
                  </a:ext>
                </a:extLst>
              </a:tr>
              <a:tr h="428329">
                <a:tc>
                  <a:txBody>
                    <a:bodyPr/>
                    <a:lstStyle/>
                    <a:p>
                      <a:r>
                        <a:rPr lang="ru-RU" sz="1200" b="0" dirty="0">
                          <a:solidFill>
                            <a:schemeClr val="tx1"/>
                          </a:solidFill>
                          <a:effectLst/>
                          <a:latin typeface="Boita Medium" panose="00000600000000000000" pitchFamily="50" charset="-52"/>
                        </a:rPr>
                        <a:t>3) </a:t>
                      </a:r>
                      <a:r>
                        <a:rPr lang="ru-RU" sz="1200" b="1" dirty="0">
                          <a:solidFill>
                            <a:schemeClr val="tx1"/>
                          </a:solidFill>
                          <a:effectLst/>
                          <a:latin typeface="Boita Medium" panose="00000600000000000000" pitchFamily="50" charset="-52"/>
                        </a:rPr>
                        <a:t>Осуществление закупок у субъектов малого предпринимательства</a:t>
                      </a:r>
                      <a:r>
                        <a:rPr lang="ru-RU" sz="1200" b="0" dirty="0">
                          <a:solidFill>
                            <a:schemeClr val="tx1"/>
                          </a:solidFill>
                          <a:effectLst/>
                          <a:latin typeface="Boita Medium" panose="00000600000000000000" pitchFamily="50" charset="-52"/>
                        </a:rPr>
                        <a:t>, социально ориентированных некоммерческих организаций в соответствии с </a:t>
                      </a:r>
                      <a:r>
                        <a:rPr lang="ru-RU" sz="1200" b="0" u="none" strike="noStrike" dirty="0">
                          <a:solidFill>
                            <a:schemeClr val="tx1"/>
                          </a:solidFill>
                          <a:effectLst/>
                          <a:latin typeface="Boita Medium" panose="00000600000000000000" pitchFamily="50" charset="-52"/>
                          <a:hlinkClick r:id="rId2">
                            <a:extLst>
                              <a:ext uri="{A12FA001-AC4F-418D-AE19-62706E023703}">
                                <ahyp:hlinkClr xmlns:ahyp="http://schemas.microsoft.com/office/drawing/2018/hyperlinkcolor" val="tx"/>
                              </a:ext>
                            </a:extLst>
                          </a:hlinkClick>
                        </a:rPr>
                        <a:t>частями 1</a:t>
                      </a:r>
                      <a:r>
                        <a:rPr lang="ru-RU" sz="1200" b="0" dirty="0">
                          <a:solidFill>
                            <a:schemeClr val="tx1"/>
                          </a:solidFill>
                          <a:effectLst/>
                          <a:latin typeface="Boita Medium" panose="00000600000000000000" pitchFamily="50" charset="-52"/>
                        </a:rPr>
                        <a:t> - </a:t>
                      </a:r>
                      <a:r>
                        <a:rPr lang="ru-RU" sz="1200" b="0" u="none" strike="noStrike" dirty="0">
                          <a:solidFill>
                            <a:schemeClr val="tx1"/>
                          </a:solidFill>
                          <a:effectLst/>
                          <a:latin typeface="Boita Medium" panose="00000600000000000000" pitchFamily="50" charset="-52"/>
                          <a:hlinkClick r:id="rId3">
                            <a:extLst>
                              <a:ext uri="{A12FA001-AC4F-418D-AE19-62706E023703}">
                                <ahyp:hlinkClr xmlns:ahyp="http://schemas.microsoft.com/office/drawing/2018/hyperlinkcolor" val="tx"/>
                              </a:ext>
                            </a:extLst>
                          </a:hlinkClick>
                        </a:rPr>
                        <a:t>3</a:t>
                      </a:r>
                      <a:r>
                        <a:rPr lang="ru-RU" sz="1200" b="0" dirty="0">
                          <a:solidFill>
                            <a:schemeClr val="tx1"/>
                          </a:solidFill>
                          <a:effectLst/>
                          <a:latin typeface="Boita Medium" panose="00000600000000000000" pitchFamily="50" charset="-52"/>
                        </a:rPr>
                        <a:t>, </a:t>
                      </a:r>
                      <a:r>
                        <a:rPr lang="ru-RU" sz="1200" b="0" u="none" strike="noStrike" dirty="0">
                          <a:solidFill>
                            <a:schemeClr val="tx1"/>
                          </a:solidFill>
                          <a:effectLst/>
                          <a:latin typeface="Boita Medium" panose="00000600000000000000" pitchFamily="50" charset="-52"/>
                          <a:hlinkClick r:id="rId4">
                            <a:extLst>
                              <a:ext uri="{A12FA001-AC4F-418D-AE19-62706E023703}">
                                <ahyp:hlinkClr xmlns:ahyp="http://schemas.microsoft.com/office/drawing/2018/hyperlinkcolor" val="tx"/>
                              </a:ext>
                            </a:extLst>
                          </a:hlinkClick>
                        </a:rPr>
                        <a:t>5</a:t>
                      </a:r>
                      <a:r>
                        <a:rPr lang="ru-RU" sz="1200" b="0" dirty="0">
                          <a:solidFill>
                            <a:schemeClr val="tx1"/>
                          </a:solidFill>
                          <a:effectLst/>
                          <a:latin typeface="Boita Medium" panose="00000600000000000000" pitchFamily="50" charset="-52"/>
                        </a:rPr>
                        <a:t> - </a:t>
                      </a:r>
                      <a:r>
                        <a:rPr lang="ru-RU" sz="1200" b="0" u="none" strike="noStrike" dirty="0">
                          <a:solidFill>
                            <a:schemeClr val="tx1"/>
                          </a:solidFill>
                          <a:effectLst/>
                          <a:latin typeface="Boita Medium" panose="00000600000000000000" pitchFamily="50" charset="-52"/>
                          <a:hlinkClick r:id="rId5">
                            <a:extLst>
                              <a:ext uri="{A12FA001-AC4F-418D-AE19-62706E023703}">
                                <ahyp:hlinkClr xmlns:ahyp="http://schemas.microsoft.com/office/drawing/2018/hyperlinkcolor" val="tx"/>
                              </a:ext>
                            </a:extLst>
                          </a:hlinkClick>
                        </a:rPr>
                        <a:t>8 статьи 30</a:t>
                      </a:r>
                      <a:r>
                        <a:rPr lang="ru-RU" sz="1200" b="0" dirty="0">
                          <a:solidFill>
                            <a:schemeClr val="tx1"/>
                          </a:solidFill>
                          <a:effectLst/>
                          <a:latin typeface="Boita Medium" panose="00000600000000000000" pitchFamily="50" charset="-52"/>
                        </a:rPr>
                        <a:t> Федерального закона от 5 апреля 2013 года N 44-ФЗ "О контрактной системе в сфере закупок товаров, работ, услуг для обеспечения государственных и муниципальных нужд". При этом для целей настоящей части под совокупным годовым объемом закупок заказчика понимается совокупный объем цен договоров, заключенных заказчиком с 1 февраля до окончания календарного года;</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1882556842"/>
                  </a:ext>
                </a:extLst>
              </a:tr>
              <a:tr h="428329">
                <a:tc>
                  <a:txBody>
                    <a:bodyPr/>
                    <a:lstStyle/>
                    <a:p>
                      <a:r>
                        <a:rPr lang="ru-RU" sz="1200" b="0" dirty="0">
                          <a:solidFill>
                            <a:schemeClr val="tx1"/>
                          </a:solidFill>
                          <a:effectLst/>
                          <a:latin typeface="Boita Medium" panose="00000600000000000000" pitchFamily="50" charset="-52"/>
                        </a:rPr>
                        <a:t>4) </a:t>
                      </a:r>
                      <a:r>
                        <a:rPr lang="ru-RU" sz="1200" b="1" dirty="0">
                          <a:solidFill>
                            <a:schemeClr val="tx1"/>
                          </a:solidFill>
                          <a:effectLst/>
                          <a:latin typeface="Boita Medium" panose="00000600000000000000" pitchFamily="50" charset="-52"/>
                        </a:rPr>
                        <a:t>Применение требований к участникам </a:t>
                      </a:r>
                      <a:r>
                        <a:rPr lang="ru-RU" sz="1200" b="0" dirty="0">
                          <a:solidFill>
                            <a:schemeClr val="tx1"/>
                          </a:solidFill>
                          <a:effectLst/>
                          <a:latin typeface="Boita Medium" panose="00000600000000000000" pitchFamily="50" charset="-52"/>
                        </a:rPr>
                        <a:t>закупок;</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306977766"/>
                  </a:ext>
                </a:extLst>
              </a:tr>
              <a:tr h="428329">
                <a:tc>
                  <a:txBody>
                    <a:bodyPr/>
                    <a:lstStyle/>
                    <a:p>
                      <a:r>
                        <a:rPr lang="ru-RU" sz="1200" b="0" dirty="0">
                          <a:solidFill>
                            <a:schemeClr val="tx1"/>
                          </a:solidFill>
                          <a:effectLst/>
                          <a:latin typeface="Boita Medium" panose="00000600000000000000" pitchFamily="50" charset="-52"/>
                        </a:rPr>
                        <a:t>5) </a:t>
                      </a:r>
                      <a:r>
                        <a:rPr lang="ru-RU" sz="1200" b="1" dirty="0">
                          <a:solidFill>
                            <a:schemeClr val="tx1"/>
                          </a:solidFill>
                          <a:effectLst/>
                          <a:latin typeface="Boita Medium" panose="00000600000000000000" pitchFamily="50" charset="-52"/>
                        </a:rPr>
                        <a:t>Оценка заявок</a:t>
                      </a:r>
                      <a:r>
                        <a:rPr lang="ru-RU" sz="1200" b="0" dirty="0">
                          <a:solidFill>
                            <a:schemeClr val="tx1"/>
                          </a:solidFill>
                          <a:effectLst/>
                          <a:latin typeface="Boita Medium" panose="00000600000000000000" pitchFamily="50" charset="-52"/>
                        </a:rPr>
                        <a:t>, окончательных предложений участников закупок;</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2299002784"/>
                  </a:ext>
                </a:extLst>
              </a:tr>
            </a:tbl>
          </a:graphicData>
        </a:graphic>
      </p:graphicFrame>
      <p:sp>
        <p:nvSpPr>
          <p:cNvPr id="6" name="Заголовок 5">
            <a:extLst>
              <a:ext uri="{FF2B5EF4-FFF2-40B4-BE49-F238E27FC236}">
                <a16:creationId xmlns:a16="http://schemas.microsoft.com/office/drawing/2014/main" id="{BAB3D28A-737A-A2C8-C4D0-6770A4FE4781}"/>
              </a:ext>
            </a:extLst>
          </p:cNvPr>
          <p:cNvSpPr>
            <a:spLocks noGrp="1"/>
          </p:cNvSpPr>
          <p:nvPr>
            <p:ph type="title"/>
          </p:nvPr>
        </p:nvSpPr>
        <p:spPr>
          <a:xfrm>
            <a:off x="451644" y="131526"/>
            <a:ext cx="11161712" cy="605483"/>
          </a:xfrm>
        </p:spPr>
        <p:txBody>
          <a:bodyPr/>
          <a:lstStyle/>
          <a:p>
            <a:r>
              <a:rPr lang="ru-RU" dirty="0">
                <a:latin typeface="Boita Medium" panose="00000600000000000000" pitchFamily="50" charset="-52"/>
              </a:rPr>
              <a:t>Применение 44-ФЗ (ч.8.1.ст.3)</a:t>
            </a:r>
            <a:endParaRPr lang="ru-RU" dirty="0">
              <a:latin typeface="+mj-lt"/>
            </a:endParaRPr>
          </a:p>
        </p:txBody>
      </p:sp>
    </p:spTree>
    <p:extLst>
      <p:ext uri="{BB962C8B-B14F-4D97-AF65-F5344CB8AC3E}">
        <p14:creationId xmlns:p14="http://schemas.microsoft.com/office/powerpoint/2010/main" val="496322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853742CF-36CE-40B2-1F7F-6BFEF90C7060}"/>
              </a:ext>
            </a:extLst>
          </p:cNvPr>
          <p:cNvGraphicFramePr>
            <a:graphicFrameLocks noGrp="1"/>
          </p:cNvGraphicFramePr>
          <p:nvPr/>
        </p:nvGraphicFramePr>
        <p:xfrm>
          <a:off x="313438" y="921623"/>
          <a:ext cx="11421362" cy="5002320"/>
        </p:xfrm>
        <a:graphic>
          <a:graphicData uri="http://schemas.openxmlformats.org/drawingml/2006/table">
            <a:tbl>
              <a:tblPr firstRow="1" bandRow="1">
                <a:tableStyleId>{69012ECD-51FC-41F1-AA8D-1B2483CD663E}</a:tableStyleId>
              </a:tblPr>
              <a:tblGrid>
                <a:gridCol w="11421362">
                  <a:extLst>
                    <a:ext uri="{9D8B030D-6E8A-4147-A177-3AD203B41FA5}">
                      <a16:colId xmlns:a16="http://schemas.microsoft.com/office/drawing/2014/main" val="719907390"/>
                    </a:ext>
                  </a:extLst>
                </a:gridCol>
              </a:tblGrid>
              <a:tr h="737418">
                <a:tc>
                  <a:txBody>
                    <a:bodyPr/>
                    <a:lstStyle/>
                    <a:p>
                      <a:pPr algn="just"/>
                      <a:r>
                        <a:rPr lang="ru-RU" sz="1600" dirty="0">
                          <a:solidFill>
                            <a:schemeClr val="tx1"/>
                          </a:solidFill>
                          <a:latin typeface="+mj-lt"/>
                          <a:cs typeface="Akkurat LL Cyr TT" panose="020B0504010101010104" pitchFamily="34" charset="0"/>
                        </a:rPr>
                        <a:t>В случае невыполнения заказчиком обязанности осуществить закупки у СМСП в течение календарного года в объеме, установленном Правительством РФ, либо размещения недостоверной информации о годовом объеме закупок у таких субъектов, включенной в отчет, либо </a:t>
                      </a:r>
                      <a:r>
                        <a:rPr lang="ru-RU" sz="1600" dirty="0" err="1">
                          <a:solidFill>
                            <a:schemeClr val="tx1"/>
                          </a:solidFill>
                          <a:latin typeface="+mj-lt"/>
                          <a:cs typeface="Akkurat LL Cyr TT" panose="020B0504010101010104" pitchFamily="34" charset="0"/>
                        </a:rPr>
                        <a:t>неразмещения</a:t>
                      </a:r>
                      <a:r>
                        <a:rPr lang="ru-RU" sz="1600" dirty="0">
                          <a:solidFill>
                            <a:schemeClr val="tx1"/>
                          </a:solidFill>
                          <a:latin typeface="+mj-lt"/>
                          <a:cs typeface="Akkurat LL Cyr TT" panose="020B0504010101010104" pitchFamily="34" charset="0"/>
                        </a:rPr>
                        <a:t> указанного отчета в ЕИС, положение о закупке данного заказчика с 1 февраля года, следующего за прошедшим календарным годом, и до завершения этого года признается неразмещенным. В данном случае в течение указанного периода заказчики руководствуются положениями Федерального закона N 44-ФЗ "О контрактной системе в сфере закупок товаров, работ, услуг для обеспечения государственных и муниципальных нужд" в части:</a:t>
                      </a:r>
                    </a:p>
                  </a:txBody>
                  <a:tcPr marL="122400" marR="122400" marT="122400" marB="12240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50814722"/>
                  </a:ext>
                </a:extLst>
              </a:tr>
              <a:tr h="594367">
                <a:tc>
                  <a:txBody>
                    <a:bodyPr/>
                    <a:lstStyle/>
                    <a:p>
                      <a:r>
                        <a:rPr lang="ru-RU" sz="1400" b="0" dirty="0">
                          <a:solidFill>
                            <a:schemeClr val="tx1"/>
                          </a:solidFill>
                          <a:effectLst/>
                          <a:latin typeface="Boita Medium" panose="00000600000000000000" pitchFamily="50" charset="-52"/>
                        </a:rPr>
                        <a:t>7) </a:t>
                      </a:r>
                      <a:r>
                        <a:rPr lang="ru-RU" sz="1400" b="1" dirty="0">
                          <a:solidFill>
                            <a:schemeClr val="tx1"/>
                          </a:solidFill>
                          <a:effectLst/>
                          <a:latin typeface="Boita Medium" panose="00000600000000000000" pitchFamily="50" charset="-52"/>
                        </a:rPr>
                        <a:t>Определение поставщика в соответствии с параграфами 2 и 3 главы 3 Федерального закона N 44-ФЗ </a:t>
                      </a:r>
                      <a:r>
                        <a:rPr lang="ru-RU" sz="1400" b="0" dirty="0">
                          <a:solidFill>
                            <a:schemeClr val="tx1"/>
                          </a:solidFill>
                          <a:effectLst/>
                          <a:latin typeface="Boita Medium" panose="00000600000000000000" pitchFamily="50" charset="-52"/>
                        </a:rPr>
                        <a:t>"О контрактной системе в сфере закупок". При этом заказчики: </a:t>
                      </a:r>
                    </a:p>
                    <a:p>
                      <a:r>
                        <a:rPr lang="ru-RU" sz="1400" b="0" dirty="0">
                          <a:solidFill>
                            <a:schemeClr val="tx1"/>
                          </a:solidFill>
                          <a:effectLst/>
                          <a:latin typeface="Boita Medium" panose="00000600000000000000" pitchFamily="50" charset="-52"/>
                        </a:rPr>
                        <a:t>а) </a:t>
                      </a:r>
                      <a:r>
                        <a:rPr lang="ru-RU" sz="1400" b="1" dirty="0">
                          <a:solidFill>
                            <a:schemeClr val="tx1"/>
                          </a:solidFill>
                          <a:effectLst/>
                          <a:latin typeface="Boita Medium" panose="00000600000000000000" pitchFamily="50" charset="-52"/>
                        </a:rPr>
                        <a:t>направляют в федеральный орган исполнительной власти</a:t>
                      </a:r>
                      <a:r>
                        <a:rPr lang="ru-RU" sz="1400" b="0" dirty="0">
                          <a:solidFill>
                            <a:schemeClr val="tx1"/>
                          </a:solidFill>
                          <a:effectLst/>
                          <a:latin typeface="Boita Medium" panose="00000600000000000000" pitchFamily="50" charset="-52"/>
                        </a:rPr>
                        <a:t>, уполномоченный на осуществление контроля в сфере закупок и осуществляющий ведение реестра недобросовестных поставщиков (исполнителей, подрядчиков), </a:t>
                      </a:r>
                      <a:r>
                        <a:rPr lang="ru-RU" sz="1400" b="1" dirty="0">
                          <a:solidFill>
                            <a:schemeClr val="tx1"/>
                          </a:solidFill>
                          <a:effectLst/>
                          <a:latin typeface="Boita Medium" panose="00000600000000000000" pitchFamily="50" charset="-52"/>
                        </a:rPr>
                        <a:t>сведения об участниках закупок, уклонившихся от заключения договоров, а также о поставщиках </a:t>
                      </a:r>
                      <a:r>
                        <a:rPr lang="ru-RU" sz="1400" b="0" dirty="0">
                          <a:solidFill>
                            <a:schemeClr val="tx1"/>
                          </a:solidFill>
                          <a:effectLst/>
                          <a:latin typeface="Boita Medium" panose="00000600000000000000" pitchFamily="50" charset="-52"/>
                        </a:rPr>
                        <a:t>(исполнителях, подрядчиках), </a:t>
                      </a:r>
                      <a:r>
                        <a:rPr lang="ru-RU" sz="1400" b="1" dirty="0">
                          <a:solidFill>
                            <a:schemeClr val="tx1"/>
                          </a:solidFill>
                          <a:effectLst/>
                          <a:latin typeface="Boita Medium" panose="00000600000000000000" pitchFamily="50" charset="-52"/>
                        </a:rPr>
                        <a:t>с которыми договоры расторгнуты по решению суда</a:t>
                      </a:r>
                      <a:r>
                        <a:rPr lang="ru-RU" sz="1400" b="0" dirty="0">
                          <a:solidFill>
                            <a:schemeClr val="tx1"/>
                          </a:solidFill>
                          <a:effectLst/>
                          <a:latin typeface="Boita Medium" panose="00000600000000000000" pitchFamily="50" charset="-52"/>
                        </a:rPr>
                        <a:t> в связи с существенным нарушением ими условий договоров в соответствии с настоящим Федеральным законом; </a:t>
                      </a:r>
                    </a:p>
                    <a:p>
                      <a:r>
                        <a:rPr lang="ru-RU" sz="1400" b="0" dirty="0">
                          <a:solidFill>
                            <a:schemeClr val="tx1"/>
                          </a:solidFill>
                          <a:effectLst/>
                          <a:latin typeface="Boita Medium" panose="00000600000000000000" pitchFamily="50" charset="-52"/>
                        </a:rPr>
                        <a:t>б) не проводят согласование применения закрытого конкурса, закрытого аукциона с федеральным органом исполнительной власти, уполномоченным Правительством Российской Федерации на осуществление такого согласования; </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059486721"/>
                  </a:ext>
                </a:extLst>
              </a:tr>
              <a:tr h="428329">
                <a:tc>
                  <a:txBody>
                    <a:bodyPr/>
                    <a:lstStyle/>
                    <a:p>
                      <a:pPr algn="just"/>
                      <a:r>
                        <a:rPr lang="ru-RU" sz="1400" b="0" dirty="0">
                          <a:solidFill>
                            <a:schemeClr val="tx1"/>
                          </a:solidFill>
                          <a:effectLst/>
                          <a:latin typeface="Boita Medium" panose="00000600000000000000" pitchFamily="50" charset="-52"/>
                        </a:rPr>
                        <a:t>8) </a:t>
                      </a:r>
                      <a:r>
                        <a:rPr lang="ru-RU" sz="1400" b="1" dirty="0">
                          <a:solidFill>
                            <a:schemeClr val="tx1"/>
                          </a:solidFill>
                          <a:effectLst/>
                          <a:latin typeface="Boita Medium" panose="00000600000000000000" pitchFamily="50" charset="-52"/>
                        </a:rPr>
                        <a:t>Осуществление закупки у единственного поставщика </a:t>
                      </a:r>
                      <a:r>
                        <a:rPr lang="ru-RU" sz="1400" b="0" dirty="0">
                          <a:solidFill>
                            <a:schemeClr val="tx1"/>
                          </a:solidFill>
                          <a:effectLst/>
                          <a:latin typeface="Boita Medium" panose="00000600000000000000" pitchFamily="50" charset="-52"/>
                        </a:rPr>
                        <a:t>(исполнителя, подрядчика) в случаях, предусмотренных </a:t>
                      </a:r>
                      <a:r>
                        <a:rPr lang="ru-RU" sz="1400" b="0" u="none" strike="noStrike" dirty="0">
                          <a:solidFill>
                            <a:schemeClr val="tx1"/>
                          </a:solidFill>
                          <a:effectLst/>
                          <a:latin typeface="Boita Medium" panose="00000600000000000000" pitchFamily="50" charset="-52"/>
                          <a:hlinkClick r:id="rId2">
                            <a:extLst>
                              <a:ext uri="{A12FA001-AC4F-418D-AE19-62706E023703}">
                                <ahyp:hlinkClr xmlns:ahyp="http://schemas.microsoft.com/office/drawing/2018/hyperlinkcolor" val="tx"/>
                              </a:ext>
                            </a:extLst>
                          </a:hlinkClick>
                        </a:rPr>
                        <a:t>частью 1 статьи 93</a:t>
                      </a:r>
                      <a:r>
                        <a:rPr lang="ru-RU" sz="1400" b="0" dirty="0">
                          <a:solidFill>
                            <a:schemeClr val="tx1"/>
                          </a:solidFill>
                          <a:effectLst/>
                          <a:latin typeface="Boita Medium" panose="00000600000000000000" pitchFamily="50" charset="-52"/>
                        </a:rPr>
                        <a:t> Федерального закона N 44-ФЗ "О контрактной системе в сфере закупок товаров, работ, услуг для обеспечения государственных и муниципальных нужд". </a:t>
                      </a:r>
                    </a:p>
                  </a:txBody>
                  <a:tcPr marL="122580" marR="122580" marT="122580" marB="122580" anchor="ctr">
                    <a:lnL w="19050" cap="flat" cmpd="sng" algn="ctr">
                      <a:noFill/>
                      <a:prstDash val="solid"/>
                      <a:round/>
                      <a:headEnd type="none" w="med" len="med"/>
                      <a:tailEnd type="none" w="med" len="med"/>
                    </a:lnL>
                    <a:lnR w="19050" cap="flat" cmpd="sng" algn="ctr">
                      <a:solidFill>
                        <a:srgbClr val="5BDEB6"/>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2813789631"/>
                  </a:ext>
                </a:extLst>
              </a:tr>
            </a:tbl>
          </a:graphicData>
        </a:graphic>
      </p:graphicFrame>
      <p:sp>
        <p:nvSpPr>
          <p:cNvPr id="6" name="Заголовок 5">
            <a:extLst>
              <a:ext uri="{FF2B5EF4-FFF2-40B4-BE49-F238E27FC236}">
                <a16:creationId xmlns:a16="http://schemas.microsoft.com/office/drawing/2014/main" id="{BAB3D28A-737A-A2C8-C4D0-6770A4FE4781}"/>
              </a:ext>
            </a:extLst>
          </p:cNvPr>
          <p:cNvSpPr>
            <a:spLocks noGrp="1"/>
          </p:cNvSpPr>
          <p:nvPr>
            <p:ph type="title"/>
          </p:nvPr>
        </p:nvSpPr>
        <p:spPr>
          <a:xfrm>
            <a:off x="451644" y="131526"/>
            <a:ext cx="11161712" cy="605483"/>
          </a:xfrm>
        </p:spPr>
        <p:txBody>
          <a:bodyPr/>
          <a:lstStyle/>
          <a:p>
            <a:r>
              <a:rPr lang="ru-RU" dirty="0">
                <a:latin typeface="Boita Medium" panose="00000600000000000000" pitchFamily="50" charset="-52"/>
              </a:rPr>
              <a:t>Применение 44-ФЗ (ч.8.1.ст.3)</a:t>
            </a:r>
            <a:endParaRPr lang="ru-RU" dirty="0">
              <a:latin typeface="+mj-lt"/>
            </a:endParaRPr>
          </a:p>
        </p:txBody>
      </p:sp>
    </p:spTree>
    <p:extLst>
      <p:ext uri="{BB962C8B-B14F-4D97-AF65-F5344CB8AC3E}">
        <p14:creationId xmlns:p14="http://schemas.microsoft.com/office/powerpoint/2010/main" val="4120684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8EA"/>
        </a:solidFill>
        <a:effectLst/>
      </p:bgPr>
    </p:bg>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0C33F5E7-3159-F702-5D49-7AF9A8D96D1C}"/>
              </a:ext>
            </a:extLst>
          </p:cNvPr>
          <p:cNvSpPr/>
          <p:nvPr/>
        </p:nvSpPr>
        <p:spPr>
          <a:xfrm>
            <a:off x="4939431" y="0"/>
            <a:ext cx="725257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6256814A-4D90-4C4D-BA6E-E97857FBC6C2}"/>
              </a:ext>
            </a:extLst>
          </p:cNvPr>
          <p:cNvSpPr>
            <a:spLocks noGrp="1"/>
          </p:cNvSpPr>
          <p:nvPr>
            <p:ph type="title" idx="4294967295"/>
          </p:nvPr>
        </p:nvSpPr>
        <p:spPr>
          <a:xfrm>
            <a:off x="573156" y="583829"/>
            <a:ext cx="4157071" cy="573087"/>
          </a:xfrm>
        </p:spPr>
        <p:txBody>
          <a:bodyPr>
            <a:normAutofit fontScale="90000"/>
          </a:bodyPr>
          <a:lstStyle/>
          <a:p>
            <a:r>
              <a:rPr lang="ru-RU" dirty="0">
                <a:latin typeface="Boita Medium" panose="00000600000000000000" charset="-52"/>
              </a:rPr>
              <a:t>Штрафы КоАП</a:t>
            </a:r>
          </a:p>
        </p:txBody>
      </p:sp>
      <p:sp>
        <p:nvSpPr>
          <p:cNvPr id="7" name="Rectangle 1">
            <a:extLst>
              <a:ext uri="{FF2B5EF4-FFF2-40B4-BE49-F238E27FC236}">
                <a16:creationId xmlns:a16="http://schemas.microsoft.com/office/drawing/2014/main" id="{10A37532-8D90-4FB5-B710-2F35633858E5}"/>
              </a:ext>
            </a:extLst>
          </p:cNvPr>
          <p:cNvSpPr>
            <a:spLocks noChangeArrowheads="1"/>
          </p:cNvSpPr>
          <p:nvPr/>
        </p:nvSpPr>
        <p:spPr bwMode="auto">
          <a:xfrm>
            <a:off x="-21088886" y="-1024066"/>
            <a:ext cx="39100661" cy="3590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126960" rIns="91440" bIns="45720" numCol="1" anchor="ctr" anchorCtr="0" compatLnSpc="1">
            <a:prstTxWarp prst="textNoShape">
              <a:avLst/>
            </a:prstTxWarp>
            <a:spAutoFit/>
          </a:bodyPr>
          <a:lstStyle/>
          <a:p>
            <a:pPr marL="0" marR="0" lvl="0" indent="342900" algn="just" defTabSz="914400" rtl="0" eaLnBrk="0" fontAlgn="base" latinLnBrk="0" hangingPunct="0">
              <a:lnSpc>
                <a:spcPct val="100000"/>
              </a:lnSpc>
              <a:spcBef>
                <a:spcPct val="0"/>
              </a:spcBef>
              <a:spcAft>
                <a:spcPct val="0"/>
              </a:spcAft>
              <a:buClrTx/>
              <a:buSzTx/>
              <a:buFontTx/>
              <a:buNone/>
              <a:tabLst/>
            </a:pPr>
            <a:r>
              <a:rPr kumimoji="0" lang="ru-RU" altLang="ru-RU" sz="1200" b="0" i="0" u="none" strike="noStrike" cap="none" normalizeH="0" baseline="0">
                <a:ln>
                  <a:noFill/>
                </a:ln>
                <a:solidFill>
                  <a:srgbClr val="000000"/>
                </a:solidFill>
                <a:effectLst/>
                <a:latin typeface="PT Sans"/>
              </a:rPr>
              <a:t> </a:t>
            </a:r>
            <a:endParaRPr kumimoji="0" lang="ru-RU" altLang="ru-RU" sz="1800" b="0" i="0" u="none" strike="noStrike" cap="none" normalizeH="0" baseline="0">
              <a:ln>
                <a:noFill/>
              </a:ln>
              <a:solidFill>
                <a:schemeClr val="tx1"/>
              </a:solidFill>
              <a:effectLst/>
              <a:latin typeface="Arial" panose="020B0604020202020204" pitchFamily="34" charset="0"/>
            </a:endParaRPr>
          </a:p>
        </p:txBody>
      </p:sp>
      <p:sp>
        <p:nvSpPr>
          <p:cNvPr id="20" name="Прямоугольник: скругленные углы 19">
            <a:extLst>
              <a:ext uri="{FF2B5EF4-FFF2-40B4-BE49-F238E27FC236}">
                <a16:creationId xmlns:a16="http://schemas.microsoft.com/office/drawing/2014/main" id="{D97E2E5F-8D44-4463-86B9-ACEAB43EB2A5}"/>
              </a:ext>
            </a:extLst>
          </p:cNvPr>
          <p:cNvSpPr/>
          <p:nvPr/>
        </p:nvSpPr>
        <p:spPr>
          <a:xfrm>
            <a:off x="5191794" y="583828"/>
            <a:ext cx="6423560" cy="1763955"/>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defRPr/>
            </a:pPr>
            <a:r>
              <a:rPr lang="ru-RU"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rPr>
              <a:t> ч. 4 ст. 7.32.3 КоАП РФ</a:t>
            </a:r>
            <a:r>
              <a:rPr lang="en-US"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rPr>
              <a:t> - </a:t>
            </a:r>
            <a:r>
              <a:rPr lang="ru-RU" sz="1600" b="0" dirty="0">
                <a:solidFill>
                  <a:schemeClr val="tx1"/>
                </a:solidFill>
                <a:effectLst/>
                <a:latin typeface="Boita Medium" panose="00000600000000000000" charset="-52"/>
                <a:ea typeface="Open Sans" panose="020B0606030504020204" pitchFamily="34" charset="0"/>
                <a:cs typeface="Open Sans" panose="020B0606030504020204" pitchFamily="34" charset="0"/>
              </a:rPr>
              <a:t>Нарушение предусмотренных законодательством сроков размещения к информации о закупке товаров, работ, услуг, размещение которой предусмотрено законодательством Российской Федерации в сфере закупок товаров, работ, услуг отдельными видами юридических лиц, за исключением случаев, предусмотренных </a:t>
            </a:r>
            <a:r>
              <a:rPr lang="ru-RU" sz="1600" b="0" u="none" strike="noStrike" dirty="0">
                <a:solidFill>
                  <a:schemeClr val="tx1"/>
                </a:solidFill>
                <a:effectLst/>
                <a:latin typeface="Boita Medium" panose="00000600000000000000" charset="-52"/>
                <a:ea typeface="Open Sans" panose="020B0606030504020204" pitchFamily="34" charset="0"/>
                <a:cs typeface="Open Sans" panose="020B0606030504020204" pitchFamily="34" charset="0"/>
              </a:rPr>
              <a:t>частью 6</a:t>
            </a:r>
            <a:r>
              <a:rPr lang="ru-RU" sz="1600" b="0" dirty="0">
                <a:solidFill>
                  <a:schemeClr val="tx1"/>
                </a:solidFill>
                <a:effectLst/>
                <a:latin typeface="Boita Medium" panose="00000600000000000000" charset="-52"/>
                <a:ea typeface="Open Sans" panose="020B0606030504020204" pitchFamily="34" charset="0"/>
                <a:cs typeface="Open Sans" panose="020B0606030504020204" pitchFamily="34" charset="0"/>
              </a:rPr>
              <a:t> настоящей статьи, - </a:t>
            </a:r>
            <a:endParaRPr lang="ru-RU"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endParaRPr>
          </a:p>
        </p:txBody>
      </p:sp>
      <p:sp>
        <p:nvSpPr>
          <p:cNvPr id="14" name="Прямоугольник: скругленные углы 13">
            <a:extLst>
              <a:ext uri="{FF2B5EF4-FFF2-40B4-BE49-F238E27FC236}">
                <a16:creationId xmlns:a16="http://schemas.microsoft.com/office/drawing/2014/main" id="{64CF20EB-C51F-40B3-A5B0-B92B1CA3494A}"/>
              </a:ext>
            </a:extLst>
          </p:cNvPr>
          <p:cNvSpPr/>
          <p:nvPr/>
        </p:nvSpPr>
        <p:spPr>
          <a:xfrm>
            <a:off x="5191794" y="2517109"/>
            <a:ext cx="6746789" cy="697281"/>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tabLst/>
            </a:pPr>
            <a:r>
              <a:rPr kumimoji="0" lang="ru-RU" altLang="ru-RU" sz="2000" b="0" i="0" u="none" strike="noStrike" cap="none" normalizeH="0" baseline="0" dirty="0">
                <a:ln>
                  <a:noFill/>
                </a:ln>
                <a:solidFill>
                  <a:srgbClr val="000000"/>
                </a:solidFill>
                <a:effectLst/>
                <a:latin typeface="Boita Medium" panose="00000600000000000000" charset="-52"/>
              </a:rPr>
              <a:t>от </a:t>
            </a:r>
            <a:r>
              <a:rPr kumimoji="0" lang="en-US" altLang="ru-RU" sz="2000" b="0" i="0" u="none" strike="noStrike" cap="none" normalizeH="0" baseline="0" dirty="0">
                <a:ln>
                  <a:noFill/>
                </a:ln>
                <a:solidFill>
                  <a:srgbClr val="000000"/>
                </a:solidFill>
                <a:effectLst/>
                <a:latin typeface="Boita Medium" panose="00000600000000000000" charset="-52"/>
              </a:rPr>
              <a:t>2</a:t>
            </a:r>
            <a:r>
              <a:rPr kumimoji="0" lang="ru-RU" altLang="ru-RU" sz="2000" b="0" i="0" u="none" strike="noStrike" cap="none" normalizeH="0" baseline="0" dirty="0">
                <a:ln>
                  <a:noFill/>
                </a:ln>
                <a:solidFill>
                  <a:srgbClr val="000000"/>
                </a:solidFill>
                <a:effectLst/>
                <a:latin typeface="Boita Medium" panose="00000600000000000000" charset="-52"/>
              </a:rPr>
              <a:t> тыс. до 5 тыс. руб. — для должностных лиц;</a:t>
            </a:r>
          </a:p>
          <a:p>
            <a:pPr marL="0" marR="0" lvl="0" indent="0" algn="l" defTabSz="914400" rtl="0" eaLnBrk="0" fontAlgn="base" latinLnBrk="0" hangingPunct="0">
              <a:lnSpc>
                <a:spcPct val="100000"/>
              </a:lnSpc>
              <a:spcBef>
                <a:spcPct val="0"/>
              </a:spcBef>
              <a:spcAft>
                <a:spcPct val="0"/>
              </a:spcAft>
              <a:buClrTx/>
              <a:buSzTx/>
              <a:tabLst/>
            </a:pPr>
            <a:r>
              <a:rPr kumimoji="0" lang="ru-RU" altLang="ru-RU" sz="2000" b="0" i="0" u="none" strike="noStrike" cap="none" normalizeH="0" baseline="0" dirty="0">
                <a:ln>
                  <a:noFill/>
                </a:ln>
                <a:solidFill>
                  <a:srgbClr val="000000"/>
                </a:solidFill>
                <a:effectLst/>
                <a:latin typeface="Boita Medium" panose="00000600000000000000" charset="-52"/>
              </a:rPr>
              <a:t>от 10 тыс. до 30 тыс. руб. — для юрлиц.</a:t>
            </a:r>
            <a:br>
              <a:rPr kumimoji="0" lang="ru-RU" altLang="ru-RU" sz="1000" b="0" i="0" u="none" strike="noStrike" cap="none" normalizeH="0" baseline="0" dirty="0">
                <a:ln>
                  <a:noFill/>
                </a:ln>
                <a:solidFill>
                  <a:schemeClr val="tx1"/>
                </a:solidFill>
                <a:effectLst/>
                <a:latin typeface="Boita Medium" panose="00000600000000000000" charset="-52"/>
              </a:rPr>
            </a:br>
            <a:endParaRPr kumimoji="0" lang="ru-RU" altLang="ru-RU" sz="2400" b="0" i="0" u="none" strike="noStrike" cap="none" normalizeH="0" baseline="0" dirty="0">
              <a:ln>
                <a:noFill/>
              </a:ln>
              <a:solidFill>
                <a:schemeClr val="tx1"/>
              </a:solidFill>
              <a:effectLst/>
              <a:latin typeface="Boita Medium" panose="00000600000000000000" charset="-52"/>
            </a:endParaRPr>
          </a:p>
        </p:txBody>
      </p:sp>
      <p:sp>
        <p:nvSpPr>
          <p:cNvPr id="4" name="Прямоугольник: скругленные углы 3">
            <a:extLst>
              <a:ext uri="{FF2B5EF4-FFF2-40B4-BE49-F238E27FC236}">
                <a16:creationId xmlns:a16="http://schemas.microsoft.com/office/drawing/2014/main" id="{C4819116-9BC1-C9A2-AC3F-E072D8231623}"/>
              </a:ext>
            </a:extLst>
          </p:cNvPr>
          <p:cNvSpPr/>
          <p:nvPr/>
        </p:nvSpPr>
        <p:spPr>
          <a:xfrm>
            <a:off x="5191794" y="3803849"/>
            <a:ext cx="6692258" cy="1551902"/>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Aft>
                <a:spcPts val="600"/>
              </a:spcAft>
              <a:defRPr/>
            </a:pPr>
            <a:r>
              <a:rPr lang="ru-RU"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rPr>
              <a:t> ч. </a:t>
            </a:r>
            <a:r>
              <a:rPr lang="en-US"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rPr>
              <a:t>5</a:t>
            </a:r>
            <a:r>
              <a:rPr lang="ru-RU"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rPr>
              <a:t> ст. 7.32.3 КоАП РФ</a:t>
            </a:r>
            <a:r>
              <a:rPr lang="en-US"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rPr>
              <a:t> - </a:t>
            </a:r>
            <a:r>
              <a:rPr lang="ru-RU" sz="1600" b="0" dirty="0">
                <a:solidFill>
                  <a:schemeClr val="tx1"/>
                </a:solidFill>
                <a:effectLst/>
                <a:latin typeface="Boita Medium" panose="00000600000000000000" charset="-52"/>
                <a:ea typeface="Open Sans" panose="020B0606030504020204" pitchFamily="34" charset="0"/>
                <a:cs typeface="Open Sans" panose="020B0606030504020204" pitchFamily="34" charset="0"/>
              </a:rPr>
              <a:t>Неразмещение в единой информационной системе в сфере закупок информации о закупке товаров, работ, услуг, размещение которой предусмотрено </a:t>
            </a:r>
            <a:r>
              <a:rPr lang="ru-RU" sz="1600" b="0" u="none" strike="noStrike" dirty="0">
                <a:solidFill>
                  <a:schemeClr val="tx1"/>
                </a:solidFill>
                <a:effectLst/>
                <a:latin typeface="Boita Medium" panose="00000600000000000000" charset="-52"/>
                <a:ea typeface="Open Sans" panose="020B0606030504020204" pitchFamily="34" charset="0"/>
                <a:cs typeface="Open Sans" panose="020B0606030504020204" pitchFamily="34" charset="0"/>
              </a:rPr>
              <a:t>законодательством</a:t>
            </a:r>
            <a:r>
              <a:rPr lang="ru-RU" sz="1600" b="0" dirty="0">
                <a:solidFill>
                  <a:schemeClr val="tx1"/>
                </a:solidFill>
                <a:effectLst/>
                <a:latin typeface="Boita Medium" panose="00000600000000000000" charset="-52"/>
                <a:ea typeface="Open Sans" panose="020B0606030504020204" pitchFamily="34" charset="0"/>
                <a:cs typeface="Open Sans" panose="020B0606030504020204" pitchFamily="34" charset="0"/>
              </a:rPr>
              <a:t> Российской Федерации в сфере закупок товаров, работ, услуг отдельными видами юридических лиц, - </a:t>
            </a:r>
            <a:endParaRPr lang="ru-RU" sz="1600" b="0" i="0" dirty="0">
              <a:solidFill>
                <a:schemeClr val="tx1"/>
              </a:solidFill>
              <a:effectLst/>
              <a:latin typeface="Boita Medium" panose="00000600000000000000" charset="-52"/>
              <a:ea typeface="Open Sans" panose="020B0606030504020204" pitchFamily="34" charset="0"/>
              <a:cs typeface="Open Sans" panose="020B0606030504020204" pitchFamily="34" charset="0"/>
            </a:endParaRPr>
          </a:p>
        </p:txBody>
      </p:sp>
      <p:sp>
        <p:nvSpPr>
          <p:cNvPr id="6" name="Прямоугольник: скругленные углы 5">
            <a:extLst>
              <a:ext uri="{FF2B5EF4-FFF2-40B4-BE49-F238E27FC236}">
                <a16:creationId xmlns:a16="http://schemas.microsoft.com/office/drawing/2014/main" id="{4B5920B4-FAF7-BBD4-A9B9-1E395C183653}"/>
              </a:ext>
            </a:extLst>
          </p:cNvPr>
          <p:cNvSpPr/>
          <p:nvPr/>
        </p:nvSpPr>
        <p:spPr>
          <a:xfrm>
            <a:off x="5191794" y="5525077"/>
            <a:ext cx="6675777" cy="599777"/>
          </a:xfrm>
          <a:prstGeom prst="roundRect">
            <a:avLst>
              <a:gd name="adj"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0" fontAlgn="base" latinLnBrk="0" hangingPunct="0">
              <a:lnSpc>
                <a:spcPct val="100000"/>
              </a:lnSpc>
              <a:spcBef>
                <a:spcPct val="0"/>
              </a:spcBef>
              <a:spcAft>
                <a:spcPct val="0"/>
              </a:spcAft>
              <a:buClrTx/>
              <a:buSzTx/>
              <a:tabLst/>
            </a:pPr>
            <a:r>
              <a:rPr kumimoji="0" lang="ru-RU" altLang="ru-RU" sz="2000" b="0" i="0" u="none" strike="noStrike" cap="none" normalizeH="0" baseline="0" dirty="0">
                <a:ln>
                  <a:noFill/>
                </a:ln>
                <a:solidFill>
                  <a:srgbClr val="000000"/>
                </a:solidFill>
                <a:effectLst/>
                <a:latin typeface="Boita Medium" panose="00000600000000000000" pitchFamily="50" charset="-52"/>
              </a:rPr>
              <a:t>от </a:t>
            </a:r>
            <a:r>
              <a:rPr kumimoji="0" lang="en-US" altLang="ru-RU" sz="2000" b="0" i="0" u="none" strike="noStrike" cap="none" normalizeH="0" baseline="0" dirty="0">
                <a:ln>
                  <a:noFill/>
                </a:ln>
                <a:solidFill>
                  <a:srgbClr val="000000"/>
                </a:solidFill>
                <a:effectLst/>
                <a:latin typeface="Boita Medium" panose="00000600000000000000" pitchFamily="50" charset="-52"/>
              </a:rPr>
              <a:t>30</a:t>
            </a:r>
            <a:r>
              <a:rPr kumimoji="0" lang="ru-RU" altLang="ru-RU" sz="2000" b="0" i="0" u="none" strike="noStrike" cap="none" normalizeH="0" baseline="0" dirty="0">
                <a:ln>
                  <a:noFill/>
                </a:ln>
                <a:solidFill>
                  <a:srgbClr val="000000"/>
                </a:solidFill>
                <a:effectLst/>
                <a:latin typeface="Boita Medium" panose="00000600000000000000" pitchFamily="50" charset="-52"/>
              </a:rPr>
              <a:t> тыс. до 5</a:t>
            </a:r>
            <a:r>
              <a:rPr kumimoji="0" lang="en-US" altLang="ru-RU" sz="2000" b="0" i="0" u="none" strike="noStrike" cap="none" normalizeH="0" baseline="0" dirty="0">
                <a:ln>
                  <a:noFill/>
                </a:ln>
                <a:solidFill>
                  <a:srgbClr val="000000"/>
                </a:solidFill>
                <a:effectLst/>
                <a:latin typeface="Boita Medium" panose="00000600000000000000" pitchFamily="50" charset="-52"/>
              </a:rPr>
              <a:t>0</a:t>
            </a:r>
            <a:r>
              <a:rPr kumimoji="0" lang="ru-RU" altLang="ru-RU" sz="2000" b="0" i="0" u="none" strike="noStrike" cap="none" normalizeH="0" baseline="0" dirty="0">
                <a:ln>
                  <a:noFill/>
                </a:ln>
                <a:solidFill>
                  <a:srgbClr val="000000"/>
                </a:solidFill>
                <a:effectLst/>
                <a:latin typeface="Boita Medium" panose="00000600000000000000" pitchFamily="50" charset="-52"/>
              </a:rPr>
              <a:t> тыс. руб. — для должностных лиц;</a:t>
            </a:r>
          </a:p>
          <a:p>
            <a:pPr marL="0" marR="0" lvl="0" indent="0" algn="l" defTabSz="914400" rtl="0" eaLnBrk="0" fontAlgn="base" latinLnBrk="0" hangingPunct="0">
              <a:lnSpc>
                <a:spcPct val="100000"/>
              </a:lnSpc>
              <a:spcBef>
                <a:spcPct val="0"/>
              </a:spcBef>
              <a:spcAft>
                <a:spcPct val="0"/>
              </a:spcAft>
              <a:buClrTx/>
              <a:buSzTx/>
              <a:tabLst/>
            </a:pPr>
            <a:r>
              <a:rPr kumimoji="0" lang="ru-RU" altLang="ru-RU" sz="2000" b="0" i="0" u="none" strike="noStrike" cap="none" normalizeH="0" baseline="0" dirty="0">
                <a:ln>
                  <a:noFill/>
                </a:ln>
                <a:solidFill>
                  <a:srgbClr val="000000"/>
                </a:solidFill>
                <a:effectLst/>
                <a:latin typeface="Boita Medium" panose="00000600000000000000" pitchFamily="50" charset="-52"/>
              </a:rPr>
              <a:t>от 10</a:t>
            </a:r>
            <a:r>
              <a:rPr kumimoji="0" lang="en-US" altLang="ru-RU" sz="2000" b="0" i="0" u="none" strike="noStrike" cap="none" normalizeH="0" baseline="0" dirty="0">
                <a:ln>
                  <a:noFill/>
                </a:ln>
                <a:solidFill>
                  <a:srgbClr val="000000"/>
                </a:solidFill>
                <a:effectLst/>
                <a:latin typeface="Boita Medium" panose="00000600000000000000" pitchFamily="50" charset="-52"/>
              </a:rPr>
              <a:t>0</a:t>
            </a:r>
            <a:r>
              <a:rPr kumimoji="0" lang="ru-RU" altLang="ru-RU" sz="2000" b="0" i="0" u="none" strike="noStrike" cap="none" normalizeH="0" baseline="0" dirty="0">
                <a:ln>
                  <a:noFill/>
                </a:ln>
                <a:solidFill>
                  <a:srgbClr val="000000"/>
                </a:solidFill>
                <a:effectLst/>
                <a:latin typeface="Boita Medium" panose="00000600000000000000" pitchFamily="50" charset="-52"/>
              </a:rPr>
              <a:t> тыс. до 30</a:t>
            </a:r>
            <a:r>
              <a:rPr kumimoji="0" lang="en-US" altLang="ru-RU" sz="2000" b="0" i="0" u="none" strike="noStrike" cap="none" normalizeH="0" baseline="0" dirty="0">
                <a:ln>
                  <a:noFill/>
                </a:ln>
                <a:solidFill>
                  <a:srgbClr val="000000"/>
                </a:solidFill>
                <a:effectLst/>
                <a:latin typeface="Boita Medium" panose="00000600000000000000" pitchFamily="50" charset="-52"/>
              </a:rPr>
              <a:t>0</a:t>
            </a:r>
            <a:r>
              <a:rPr kumimoji="0" lang="ru-RU" altLang="ru-RU" sz="2000" b="0" i="0" u="none" strike="noStrike" cap="none" normalizeH="0" baseline="0" dirty="0">
                <a:ln>
                  <a:noFill/>
                </a:ln>
                <a:solidFill>
                  <a:srgbClr val="000000"/>
                </a:solidFill>
                <a:effectLst/>
                <a:latin typeface="Boita Medium" panose="00000600000000000000" pitchFamily="50" charset="-52"/>
              </a:rPr>
              <a:t> тыс. руб. — для юрлиц.</a:t>
            </a:r>
            <a:br>
              <a:rPr kumimoji="0" lang="ru-RU" altLang="ru-RU" sz="1000" b="0" i="0" u="none" strike="noStrike" cap="none" normalizeH="0" baseline="0" dirty="0">
                <a:ln>
                  <a:noFill/>
                </a:ln>
                <a:solidFill>
                  <a:schemeClr val="tx1"/>
                </a:solidFill>
                <a:effectLst/>
              </a:rPr>
            </a:br>
            <a:endParaRPr kumimoji="0" lang="ru-RU" altLang="ru-RU" sz="2400" b="0" i="0" u="none" strike="noStrike" cap="none" normalizeH="0" baseline="0" dirty="0">
              <a:ln>
                <a:noFill/>
              </a:ln>
              <a:solidFill>
                <a:schemeClr val="tx1"/>
              </a:solidFill>
              <a:effectLst/>
              <a:latin typeface="Arial" panose="020B0604020202020204" pitchFamily="34" charset="0"/>
            </a:endParaRPr>
          </a:p>
        </p:txBody>
      </p:sp>
      <p:sp>
        <p:nvSpPr>
          <p:cNvPr id="15" name="Овал 14">
            <a:extLst>
              <a:ext uri="{FF2B5EF4-FFF2-40B4-BE49-F238E27FC236}">
                <a16:creationId xmlns:a16="http://schemas.microsoft.com/office/drawing/2014/main" id="{344046D1-187B-09BC-DF69-8A12D44799F4}"/>
              </a:ext>
            </a:extLst>
          </p:cNvPr>
          <p:cNvSpPr/>
          <p:nvPr/>
        </p:nvSpPr>
        <p:spPr bwMode="auto">
          <a:xfrm>
            <a:off x="-715855" y="2638530"/>
            <a:ext cx="1706455" cy="1647720"/>
          </a:xfrm>
          <a:prstGeom prst="ellipse">
            <a:avLst/>
          </a:prstGeom>
          <a:solidFill>
            <a:srgbClr val="CBF4E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825500" rtl="0" eaLnBrk="1" fontAlgn="base" latinLnBrk="0" hangingPunct="0">
              <a:lnSpc>
                <a:spcPct val="100000"/>
              </a:lnSpc>
              <a:spcBef>
                <a:spcPct val="0"/>
              </a:spcBef>
              <a:spcAft>
                <a:spcPct val="0"/>
              </a:spcAft>
              <a:buClrTx/>
              <a:buSzTx/>
              <a:buFontTx/>
              <a:buNone/>
              <a:tabLst/>
            </a:pPr>
            <a:endParaRPr kumimoji="0" lang="ru-RU" sz="3000" b="1" i="0" u="none" strike="noStrike" cap="none" normalizeH="0" baseline="0">
              <a:ln>
                <a:noFill/>
              </a:ln>
              <a:solidFill>
                <a:srgbClr val="000000"/>
              </a:solidFill>
              <a:effectLst/>
              <a:latin typeface="Boita Medium" panose="00000600000000000000" charset="-52"/>
              <a:ea typeface="Helvetica Neue" panose="02000206000000020004" pitchFamily="2" charset="0"/>
              <a:cs typeface="Helvetica Neue" panose="02000206000000020004" pitchFamily="2" charset="0"/>
              <a:sym typeface="Helvetica Neue" panose="02000206000000020004" pitchFamily="2" charset="0"/>
            </a:endParaRPr>
          </a:p>
        </p:txBody>
      </p:sp>
      <p:pic>
        <p:nvPicPr>
          <p:cNvPr id="16" name="Рисунок 15">
            <a:extLst>
              <a:ext uri="{FF2B5EF4-FFF2-40B4-BE49-F238E27FC236}">
                <a16:creationId xmlns:a16="http://schemas.microsoft.com/office/drawing/2014/main" id="{E5C49332-00BA-3A9B-1E11-1B6C9C8F4BF6}"/>
              </a:ext>
            </a:extLst>
          </p:cNvPr>
          <p:cNvPicPr>
            <a:picLocks noChangeAspect="1"/>
          </p:cNvPicPr>
          <p:nvPr/>
        </p:nvPicPr>
        <p:blipFill>
          <a:blip r:embed="rId2"/>
          <a:stretch>
            <a:fillRect/>
          </a:stretch>
        </p:blipFill>
        <p:spPr>
          <a:xfrm>
            <a:off x="3586033" y="4422913"/>
            <a:ext cx="549497" cy="1764496"/>
          </a:xfrm>
          <a:prstGeom prst="rect">
            <a:avLst/>
          </a:prstGeom>
        </p:spPr>
      </p:pic>
      <p:pic>
        <p:nvPicPr>
          <p:cNvPr id="17" name="Рисунок 16">
            <a:extLst>
              <a:ext uri="{FF2B5EF4-FFF2-40B4-BE49-F238E27FC236}">
                <a16:creationId xmlns:a16="http://schemas.microsoft.com/office/drawing/2014/main" id="{6E3B0BB5-0498-96CA-6F94-312688170F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7517" y="6370983"/>
            <a:ext cx="2874113" cy="222512"/>
          </a:xfrm>
          <a:prstGeom prst="rect">
            <a:avLst/>
          </a:prstGeom>
        </p:spPr>
      </p:pic>
      <p:pic>
        <p:nvPicPr>
          <p:cNvPr id="18" name="Рисунок 17">
            <a:extLst>
              <a:ext uri="{FF2B5EF4-FFF2-40B4-BE49-F238E27FC236}">
                <a16:creationId xmlns:a16="http://schemas.microsoft.com/office/drawing/2014/main" id="{1FFB2DFB-DD4D-F674-200A-69544427C04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77323" y="6370042"/>
            <a:ext cx="351411" cy="216253"/>
          </a:xfrm>
          <a:prstGeom prst="rect">
            <a:avLst/>
          </a:prstGeom>
        </p:spPr>
      </p:pic>
    </p:spTree>
    <p:extLst>
      <p:ext uri="{BB962C8B-B14F-4D97-AF65-F5344CB8AC3E}">
        <p14:creationId xmlns:p14="http://schemas.microsoft.com/office/powerpoint/2010/main" val="292327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a:extLst>
              <a:ext uri="{FF2B5EF4-FFF2-40B4-BE49-F238E27FC236}">
                <a16:creationId xmlns:a16="http://schemas.microsoft.com/office/drawing/2014/main" id="{F9CC4D28-07D4-8AAD-C238-51DBE7DF8727}"/>
              </a:ext>
            </a:extLst>
          </p:cNvPr>
          <p:cNvSpPr>
            <a:spLocks noGrp="1"/>
          </p:cNvSpPr>
          <p:nvPr>
            <p:ph type="title"/>
          </p:nvPr>
        </p:nvSpPr>
        <p:spPr/>
        <p:txBody>
          <a:bodyPr>
            <a:normAutofit/>
          </a:bodyPr>
          <a:lstStyle/>
          <a:p>
            <a:r>
              <a:rPr lang="ru-RU" sz="4400" dirty="0">
                <a:latin typeface="Boita Medium" panose="00000600000000000000" pitchFamily="50" charset="-52"/>
                <a:ea typeface="Calibri" panose="020F0502020204030204" pitchFamily="34" charset="0"/>
              </a:rPr>
              <a:t>Закупка у единственного поставщика.</a:t>
            </a:r>
            <a:br>
              <a:rPr lang="ru-RU" sz="4400" dirty="0">
                <a:latin typeface="Boita Medium" panose="00000600000000000000" pitchFamily="50" charset="-52"/>
                <a:ea typeface="Calibri" panose="020F0502020204030204" pitchFamily="34" charset="0"/>
              </a:rPr>
            </a:br>
            <a:r>
              <a:rPr lang="ru-RU" sz="4400" dirty="0">
                <a:latin typeface="Boita Medium" panose="00000600000000000000" pitchFamily="50" charset="-52"/>
                <a:ea typeface="Calibri" panose="020F0502020204030204" pitchFamily="34" charset="0"/>
              </a:rPr>
              <a:t>Применение электронного магазина.</a:t>
            </a:r>
            <a:endParaRPr lang="ru-RU" sz="4400" dirty="0"/>
          </a:p>
        </p:txBody>
      </p:sp>
      <p:sp>
        <p:nvSpPr>
          <p:cNvPr id="10" name="Объект 9">
            <a:extLst>
              <a:ext uri="{FF2B5EF4-FFF2-40B4-BE49-F238E27FC236}">
                <a16:creationId xmlns:a16="http://schemas.microsoft.com/office/drawing/2014/main" id="{6DF37C24-5819-14D4-9E70-ED45B23DCF26}"/>
              </a:ext>
            </a:extLst>
          </p:cNvPr>
          <p:cNvSpPr>
            <a:spLocks noGrp="1"/>
          </p:cNvSpPr>
          <p:nvPr>
            <p:ph idx="1"/>
          </p:nvPr>
        </p:nvSpPr>
        <p:spPr/>
        <p:txBody>
          <a:bodyPr/>
          <a:lstStyle/>
          <a:p>
            <a:r>
              <a:rPr lang="ru-RU" dirty="0"/>
              <a:t>Анисимов Антон Константинович</a:t>
            </a:r>
          </a:p>
        </p:txBody>
      </p:sp>
      <p:sp>
        <p:nvSpPr>
          <p:cNvPr id="11" name="Объект 10">
            <a:extLst>
              <a:ext uri="{FF2B5EF4-FFF2-40B4-BE49-F238E27FC236}">
                <a16:creationId xmlns:a16="http://schemas.microsoft.com/office/drawing/2014/main" id="{68FDBEAA-2E54-0A57-C535-C8C13295D4F7}"/>
              </a:ext>
            </a:extLst>
          </p:cNvPr>
          <p:cNvSpPr>
            <a:spLocks noGrp="1"/>
          </p:cNvSpPr>
          <p:nvPr>
            <p:ph idx="11"/>
          </p:nvPr>
        </p:nvSpPr>
        <p:spPr/>
        <p:txBody>
          <a:bodyPr/>
          <a:lstStyle/>
          <a:p>
            <a:r>
              <a:rPr lang="ru-RU" dirty="0"/>
              <a:t>Руководитель учебного центра</a:t>
            </a:r>
          </a:p>
          <a:p>
            <a:endParaRPr lang="ru-RU" dirty="0"/>
          </a:p>
        </p:txBody>
      </p:sp>
      <p:sp>
        <p:nvSpPr>
          <p:cNvPr id="5" name="Овал 4">
            <a:extLst>
              <a:ext uri="{FF2B5EF4-FFF2-40B4-BE49-F238E27FC236}">
                <a16:creationId xmlns:a16="http://schemas.microsoft.com/office/drawing/2014/main" id="{CCA2E177-86E8-401B-9E10-E4D8DEBB465D}"/>
              </a:ext>
            </a:extLst>
          </p:cNvPr>
          <p:cNvSpPr/>
          <p:nvPr/>
        </p:nvSpPr>
        <p:spPr bwMode="auto">
          <a:xfrm>
            <a:off x="8709444" y="3250652"/>
            <a:ext cx="520816" cy="480572"/>
          </a:xfrm>
          <a:prstGeom prst="ellipse">
            <a:avLst/>
          </a:prstGeom>
          <a:solidFill>
            <a:srgbClr val="FCDF21"/>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a:ln>
                <a:noFill/>
              </a:ln>
              <a:solidFill>
                <a:srgbClr val="000000"/>
              </a:solidFill>
              <a:effectLst/>
              <a:uLnTx/>
              <a:uFillTx/>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
        <p:nvSpPr>
          <p:cNvPr id="6" name="Овал 5">
            <a:extLst>
              <a:ext uri="{FF2B5EF4-FFF2-40B4-BE49-F238E27FC236}">
                <a16:creationId xmlns:a16="http://schemas.microsoft.com/office/drawing/2014/main" id="{901E7CC6-53E4-4B18-A920-A30CCEF8FC23}"/>
              </a:ext>
            </a:extLst>
          </p:cNvPr>
          <p:cNvSpPr/>
          <p:nvPr/>
        </p:nvSpPr>
        <p:spPr bwMode="auto">
          <a:xfrm>
            <a:off x="1899816" y="5178455"/>
            <a:ext cx="343051" cy="330575"/>
          </a:xfrm>
          <a:prstGeom prst="ellipse">
            <a:avLst/>
          </a:prstGeom>
          <a:solidFill>
            <a:srgbClr val="5BDEB6"/>
          </a:solidFill>
          <a:ln w="25400" cap="flat" cmpd="sng" algn="ctr">
            <a:noFill/>
            <a:prstDash val="solid"/>
            <a:miter lim="400000"/>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endParaRPr kumimoji="0" lang="ru-RU" sz="3000" b="1" i="0" u="none" strike="noStrike" kern="1200" cap="none" spc="0" normalizeH="0" baseline="0" noProof="0">
              <a:ln>
                <a:noFill/>
              </a:ln>
              <a:solidFill>
                <a:srgbClr val="000000"/>
              </a:solidFill>
              <a:effectLst/>
              <a:uLnTx/>
              <a:uFillTx/>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endParaRPr>
          </a:p>
        </p:txBody>
      </p:sp>
    </p:spTree>
    <p:extLst>
      <p:ext uri="{BB962C8B-B14F-4D97-AF65-F5344CB8AC3E}">
        <p14:creationId xmlns:p14="http://schemas.microsoft.com/office/powerpoint/2010/main" val="992969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853742CF-36CE-40B2-1F7F-6BFEF90C7060}"/>
              </a:ext>
            </a:extLst>
          </p:cNvPr>
          <p:cNvGraphicFramePr>
            <a:graphicFrameLocks noGrp="1"/>
          </p:cNvGraphicFramePr>
          <p:nvPr/>
        </p:nvGraphicFramePr>
        <p:xfrm>
          <a:off x="319177" y="921623"/>
          <a:ext cx="11415623" cy="3056538"/>
        </p:xfrm>
        <a:graphic>
          <a:graphicData uri="http://schemas.openxmlformats.org/drawingml/2006/table">
            <a:tbl>
              <a:tblPr firstRow="1" bandRow="1">
                <a:tableStyleId>{69012ECD-51FC-41F1-AA8D-1B2483CD663E}</a:tableStyleId>
              </a:tblPr>
              <a:tblGrid>
                <a:gridCol w="11415623">
                  <a:extLst>
                    <a:ext uri="{9D8B030D-6E8A-4147-A177-3AD203B41FA5}">
                      <a16:colId xmlns:a16="http://schemas.microsoft.com/office/drawing/2014/main" val="719907390"/>
                    </a:ext>
                  </a:extLst>
                </a:gridCol>
              </a:tblGrid>
              <a:tr h="737418">
                <a:tc>
                  <a:txBody>
                    <a:bodyPr/>
                    <a:lstStyle/>
                    <a:p>
                      <a:pPr algn="just"/>
                      <a:r>
                        <a:rPr lang="ru-RU" sz="1600" dirty="0">
                          <a:solidFill>
                            <a:schemeClr val="tx1"/>
                          </a:solidFill>
                          <a:latin typeface="+mj-lt"/>
                          <a:cs typeface="Akkurat LL Cyr TT" panose="020B0504010101010104" pitchFamily="34" charset="0"/>
                        </a:rPr>
                        <a:t>ст.3.6  223-ФЗ «О закупка ТРУ отдельными видами юридических лиц»</a:t>
                      </a:r>
                    </a:p>
                  </a:txBody>
                  <a:tcPr marL="122400" marR="122400" marT="122400" marB="12240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50814722"/>
                  </a:ext>
                </a:extLst>
              </a:tr>
              <a:tr h="594367">
                <a:tc>
                  <a:txBody>
                    <a:bodyPr/>
                    <a:lstStyle/>
                    <a:p>
                      <a:r>
                        <a:rPr lang="ru-RU" sz="1200" b="1" dirty="0">
                          <a:solidFill>
                            <a:schemeClr val="tx1"/>
                          </a:solidFill>
                          <a:effectLst/>
                          <a:latin typeface="Boita Medium" panose="00000600000000000000" pitchFamily="50" charset="-52"/>
                        </a:rPr>
                        <a:t>Порядок подготовки и осуществления закупки у единственного поставщика </a:t>
                      </a:r>
                      <a:r>
                        <a:rPr lang="ru-RU" sz="1200" b="0" dirty="0">
                          <a:solidFill>
                            <a:schemeClr val="tx1"/>
                          </a:solidFill>
                          <a:effectLst/>
                          <a:latin typeface="Boita Medium" panose="00000600000000000000" pitchFamily="50" charset="-52"/>
                        </a:rPr>
                        <a:t>(исполнителя, подрядчика) </a:t>
                      </a:r>
                      <a:r>
                        <a:rPr lang="ru-RU" sz="1200" b="1" dirty="0">
                          <a:solidFill>
                            <a:schemeClr val="tx1"/>
                          </a:solidFill>
                          <a:effectLst/>
                          <a:latin typeface="Boita Medium" panose="00000600000000000000" pitchFamily="50" charset="-52"/>
                        </a:rPr>
                        <a:t>и исчерпывающий перечень случаев </a:t>
                      </a:r>
                      <a:r>
                        <a:rPr lang="ru-RU" sz="1200" b="0" dirty="0">
                          <a:solidFill>
                            <a:schemeClr val="tx1"/>
                          </a:solidFill>
                          <a:effectLst/>
                          <a:latin typeface="Boita Medium" panose="00000600000000000000" pitchFamily="50" charset="-52"/>
                        </a:rPr>
                        <a:t>проведения такой закупки </a:t>
                      </a:r>
                      <a:r>
                        <a:rPr lang="ru-RU" sz="1200" b="1" dirty="0">
                          <a:solidFill>
                            <a:schemeClr val="tx1"/>
                          </a:solidFill>
                          <a:effectLst/>
                          <a:latin typeface="Boita Medium" panose="00000600000000000000" pitchFamily="50" charset="-52"/>
                        </a:rPr>
                        <a:t>устанавливаются положением о закупке</a:t>
                      </a:r>
                      <a:r>
                        <a:rPr lang="ru-RU" sz="1200" b="0" dirty="0">
                          <a:solidFill>
                            <a:schemeClr val="tx1"/>
                          </a:solidFill>
                          <a:effectLst/>
                          <a:latin typeface="Boita Medium" panose="00000600000000000000" pitchFamily="50" charset="-52"/>
                        </a:rPr>
                        <a:t>.</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059486721"/>
                  </a:ext>
                </a:extLst>
              </a:tr>
              <a:tr h="594367">
                <a:tc>
                  <a:txBody>
                    <a:bodyPr/>
                    <a:lstStyle/>
                    <a:p>
                      <a:r>
                        <a:rPr lang="ru-RU" sz="1200" b="1" dirty="0">
                          <a:solidFill>
                            <a:schemeClr val="tx1"/>
                          </a:solidFill>
                          <a:effectLst/>
                          <a:latin typeface="Boita Medium" panose="00000600000000000000" pitchFamily="50" charset="-52"/>
                        </a:rPr>
                        <a:t>Практические рекомендации:</a:t>
                      </a:r>
                    </a:p>
                    <a:p>
                      <a:r>
                        <a:rPr lang="ru-RU" sz="1200" b="0" dirty="0">
                          <a:solidFill>
                            <a:schemeClr val="tx1"/>
                          </a:solidFill>
                          <a:effectLst/>
                          <a:latin typeface="Boita Medium" panose="00000600000000000000" pitchFamily="50" charset="-52"/>
                        </a:rPr>
                        <a:t>1. Закупка у единственного поставщика (исполнителя, подрядчика) - это неконкурентный способ закупки, при котором договор заключается с конкретным поставщиком (исполнителем, подрядчиком) без проведения конкурентной закупки.</a:t>
                      </a:r>
                    </a:p>
                    <a:p>
                      <a:r>
                        <a:rPr lang="ru-RU" sz="1200" b="0" dirty="0">
                          <a:solidFill>
                            <a:schemeClr val="tx1"/>
                          </a:solidFill>
                          <a:effectLst/>
                          <a:latin typeface="Boita Medium" panose="00000600000000000000" pitchFamily="50" charset="-52"/>
                        </a:rPr>
                        <a:t>2. Заказчик вправе осуществлять закупку продукции у единственного поставщика (подрядчика, исполнителя), когда проведение конкурентной процедуры по экономическим, временным или объективных причинам нецелесообразна, в случаях, предусмотренными настоящим Положением о закупке.</a:t>
                      </a:r>
                    </a:p>
                    <a:p>
                      <a:r>
                        <a:rPr lang="ru-RU" sz="1200" b="0" dirty="0">
                          <a:solidFill>
                            <a:schemeClr val="tx1"/>
                          </a:solidFill>
                          <a:effectLst/>
                          <a:latin typeface="Boita Medium" panose="00000600000000000000" pitchFamily="50" charset="-52"/>
                        </a:rPr>
                        <a:t>3. Заказчик осуществляет закупку продукции у единственного поставщика (подрядчика, исполнителя) исходя из принципа экономической целесообразности и эффективности расходования денежных средств, направленного на сокращение издержек Заказчика. </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42059576"/>
                  </a:ext>
                </a:extLst>
              </a:tr>
            </a:tbl>
          </a:graphicData>
        </a:graphic>
      </p:graphicFrame>
      <p:sp>
        <p:nvSpPr>
          <p:cNvPr id="6" name="Заголовок 5">
            <a:extLst>
              <a:ext uri="{FF2B5EF4-FFF2-40B4-BE49-F238E27FC236}">
                <a16:creationId xmlns:a16="http://schemas.microsoft.com/office/drawing/2014/main" id="{BAB3D28A-737A-A2C8-C4D0-6770A4FE4781}"/>
              </a:ext>
            </a:extLst>
          </p:cNvPr>
          <p:cNvSpPr>
            <a:spLocks noGrp="1"/>
          </p:cNvSpPr>
          <p:nvPr>
            <p:ph type="title"/>
          </p:nvPr>
        </p:nvSpPr>
        <p:spPr>
          <a:xfrm>
            <a:off x="451644" y="131526"/>
            <a:ext cx="11161712" cy="605483"/>
          </a:xfrm>
        </p:spPr>
        <p:txBody>
          <a:bodyPr/>
          <a:lstStyle/>
          <a:p>
            <a:pPr>
              <a:spcAft>
                <a:spcPts val="600"/>
              </a:spcAft>
            </a:pPr>
            <a:r>
              <a:rPr lang="ru-RU" dirty="0">
                <a:latin typeface="Boita Medium" panose="00000600000000000000" pitchFamily="50" charset="-52"/>
                <a:ea typeface="Calibri" panose="020F0502020204030204" pitchFamily="34" charset="0"/>
              </a:rPr>
              <a:t>Применение неконкурентных способов закупки</a:t>
            </a:r>
            <a:endParaRPr lang="ru-RU" altLang="ru-RU" b="1" dirty="0">
              <a:latin typeface="Boita Medium" panose="00000600000000000000" pitchFamily="50" charset="-52"/>
            </a:endParaRPr>
          </a:p>
        </p:txBody>
      </p:sp>
      <p:pic>
        <p:nvPicPr>
          <p:cNvPr id="18" name="Picture 17">
            <a:extLst>
              <a:ext uri="{FF2B5EF4-FFF2-40B4-BE49-F238E27FC236}">
                <a16:creationId xmlns:a16="http://schemas.microsoft.com/office/drawing/2014/main" id="{0DC97D57-42D8-4939-A34D-549F6EEE35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9840" y="4299723"/>
            <a:ext cx="516780" cy="1185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Picture 15">
            <a:extLst>
              <a:ext uri="{FF2B5EF4-FFF2-40B4-BE49-F238E27FC236}">
                <a16:creationId xmlns:a16="http://schemas.microsoft.com/office/drawing/2014/main" id="{D8E92E5B-751D-40C4-B64E-A206623C18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38896" y="4299723"/>
            <a:ext cx="498898" cy="1185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 name="TextBox 45">
            <a:extLst>
              <a:ext uri="{FF2B5EF4-FFF2-40B4-BE49-F238E27FC236}">
                <a16:creationId xmlns:a16="http://schemas.microsoft.com/office/drawing/2014/main" id="{4E361896-4329-4AB3-B44E-9A64EB1CB201}"/>
              </a:ext>
            </a:extLst>
          </p:cNvPr>
          <p:cNvSpPr txBox="1"/>
          <p:nvPr/>
        </p:nvSpPr>
        <p:spPr>
          <a:xfrm>
            <a:off x="2541795" y="5564376"/>
            <a:ext cx="1558311" cy="307777"/>
          </a:xfrm>
          <a:prstGeom prst="rect">
            <a:avLst/>
          </a:prstGeom>
          <a:solidFill>
            <a:srgbClr val="5BDEB6"/>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Заказчик</a:t>
            </a:r>
          </a:p>
        </p:txBody>
      </p:sp>
      <p:sp>
        <p:nvSpPr>
          <p:cNvPr id="47" name="TextBox 46">
            <a:extLst>
              <a:ext uri="{FF2B5EF4-FFF2-40B4-BE49-F238E27FC236}">
                <a16:creationId xmlns:a16="http://schemas.microsoft.com/office/drawing/2014/main" id="{FCDD6191-E157-428E-A750-D64FC64FC262}"/>
              </a:ext>
            </a:extLst>
          </p:cNvPr>
          <p:cNvSpPr txBox="1"/>
          <p:nvPr/>
        </p:nvSpPr>
        <p:spPr>
          <a:xfrm>
            <a:off x="8468926" y="5564376"/>
            <a:ext cx="1558311" cy="307777"/>
          </a:xfrm>
          <a:prstGeom prst="rect">
            <a:avLst/>
          </a:prstGeom>
          <a:solidFill>
            <a:srgbClr val="CBF4E6"/>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Поставщик</a:t>
            </a:r>
          </a:p>
        </p:txBody>
      </p:sp>
      <p:sp>
        <p:nvSpPr>
          <p:cNvPr id="48" name="TextBox 47">
            <a:extLst>
              <a:ext uri="{FF2B5EF4-FFF2-40B4-BE49-F238E27FC236}">
                <a16:creationId xmlns:a16="http://schemas.microsoft.com/office/drawing/2014/main" id="{B4C355A2-F3DB-421B-92F0-EA3B7442C293}"/>
              </a:ext>
            </a:extLst>
          </p:cNvPr>
          <p:cNvSpPr txBox="1"/>
          <p:nvPr/>
        </p:nvSpPr>
        <p:spPr>
          <a:xfrm>
            <a:off x="4990689" y="4892500"/>
            <a:ext cx="2494137" cy="338554"/>
          </a:xfrm>
          <a:prstGeom prst="rect">
            <a:avLst/>
          </a:prstGeom>
          <a:solidFill>
            <a:srgbClr val="F5ECDB"/>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Договор заключен</a:t>
            </a:r>
          </a:p>
        </p:txBody>
      </p:sp>
      <p:cxnSp>
        <p:nvCxnSpPr>
          <p:cNvPr id="49" name="Прямая со стрелкой 48">
            <a:extLst>
              <a:ext uri="{FF2B5EF4-FFF2-40B4-BE49-F238E27FC236}">
                <a16:creationId xmlns:a16="http://schemas.microsoft.com/office/drawing/2014/main" id="{E3C9F350-DA9F-4D6B-8683-D04AF953A768}"/>
              </a:ext>
            </a:extLst>
          </p:cNvPr>
          <p:cNvCxnSpPr/>
          <p:nvPr/>
        </p:nvCxnSpPr>
        <p:spPr bwMode="auto">
          <a:xfrm>
            <a:off x="4001466" y="5061777"/>
            <a:ext cx="879894" cy="0"/>
          </a:xfrm>
          <a:prstGeom prst="straightConnector1">
            <a:avLst/>
          </a:prstGeom>
          <a:solidFill>
            <a:schemeClr val="accent1"/>
          </a:solidFill>
          <a:ln w="25400" cap="flat" cmpd="sng" algn="ctr">
            <a:solidFill>
              <a:schemeClr val="tx1">
                <a:lumMod val="75000"/>
                <a:lumOff val="25000"/>
              </a:schemeClr>
            </a:solidFill>
            <a:prstDash val="solid"/>
            <a:miter lim="400000"/>
            <a:headEnd type="none" w="med" len="med"/>
            <a:tailEnd type="arrow"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Прямая со стрелкой 49">
            <a:extLst>
              <a:ext uri="{FF2B5EF4-FFF2-40B4-BE49-F238E27FC236}">
                <a16:creationId xmlns:a16="http://schemas.microsoft.com/office/drawing/2014/main" id="{AAF25B5F-367D-46AF-968C-A7FDC663DE82}"/>
              </a:ext>
            </a:extLst>
          </p:cNvPr>
          <p:cNvCxnSpPr/>
          <p:nvPr/>
        </p:nvCxnSpPr>
        <p:spPr bwMode="auto">
          <a:xfrm flipH="1">
            <a:off x="7594155" y="5061777"/>
            <a:ext cx="879895" cy="0"/>
          </a:xfrm>
          <a:prstGeom prst="straightConnector1">
            <a:avLst/>
          </a:prstGeom>
          <a:solidFill>
            <a:schemeClr val="accent1"/>
          </a:solidFill>
          <a:ln w="25400" cap="flat" cmpd="sng" algn="ctr">
            <a:solidFill>
              <a:schemeClr val="tx1">
                <a:lumMod val="75000"/>
                <a:lumOff val="25000"/>
              </a:schemeClr>
            </a:solidFill>
            <a:prstDash val="solid"/>
            <a:miter lim="400000"/>
            <a:headEnd type="none" w="med" len="med"/>
            <a:tailEnd type="arrow"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165417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853742CF-36CE-40B2-1F7F-6BFEF90C7060}"/>
              </a:ext>
            </a:extLst>
          </p:cNvPr>
          <p:cNvGraphicFramePr>
            <a:graphicFrameLocks noGrp="1"/>
          </p:cNvGraphicFramePr>
          <p:nvPr/>
        </p:nvGraphicFramePr>
        <p:xfrm>
          <a:off x="319177" y="1150220"/>
          <a:ext cx="11415623" cy="4157778"/>
        </p:xfrm>
        <a:graphic>
          <a:graphicData uri="http://schemas.openxmlformats.org/drawingml/2006/table">
            <a:tbl>
              <a:tblPr firstRow="1" bandRow="1">
                <a:tableStyleId>{69012ECD-51FC-41F1-AA8D-1B2483CD663E}</a:tableStyleId>
              </a:tblPr>
              <a:tblGrid>
                <a:gridCol w="11415623">
                  <a:extLst>
                    <a:ext uri="{9D8B030D-6E8A-4147-A177-3AD203B41FA5}">
                      <a16:colId xmlns:a16="http://schemas.microsoft.com/office/drawing/2014/main" val="719907390"/>
                    </a:ext>
                  </a:extLst>
                </a:gridCol>
              </a:tblGrid>
              <a:tr h="737418">
                <a:tc>
                  <a:txBody>
                    <a:bodyPr/>
                    <a:lstStyle/>
                    <a:p>
                      <a:pPr algn="just"/>
                      <a:r>
                        <a:rPr lang="ru-RU" sz="1600" dirty="0">
                          <a:solidFill>
                            <a:schemeClr val="tx1"/>
                          </a:solidFill>
                          <a:latin typeface="+mj-lt"/>
                          <a:cs typeface="Akkurat LL Cyr TT" panose="020B0504010101010104" pitchFamily="34" charset="0"/>
                        </a:rPr>
                        <a:t>Примеры случаев заключения договоров с единственным поставщиком</a:t>
                      </a:r>
                    </a:p>
                  </a:txBody>
                  <a:tcPr marL="122400" marR="122400" marT="122400" marB="12240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50814722"/>
                  </a:ext>
                </a:extLst>
              </a:tr>
              <a:tr h="594367">
                <a:tc>
                  <a:txBody>
                    <a:bodyPr/>
                    <a:lstStyle/>
                    <a:p>
                      <a:r>
                        <a:rPr lang="ru-RU" sz="1200" b="0" dirty="0">
                          <a:solidFill>
                            <a:schemeClr val="tx1"/>
                          </a:solidFill>
                          <a:effectLst/>
                          <a:latin typeface="Boita Medium" panose="00000600000000000000" pitchFamily="50" charset="-52"/>
                        </a:rPr>
                        <a:t>1. Осуществление закупки товаров, работ, услуг, стоимость которых не превышает 2 000 000 (два миллиона) рублей. При этом предельная (максимальная) сумма таких договоров должна составлять не более пятидесяти процентов совокупного годового объема закупок заказчика</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059486721"/>
                  </a:ext>
                </a:extLst>
              </a:tr>
              <a:tr h="594367">
                <a:tc>
                  <a:txBody>
                    <a:bodyPr/>
                    <a:lstStyle/>
                    <a:p>
                      <a:r>
                        <a:rPr lang="ru-RU" sz="1200" b="0" dirty="0">
                          <a:solidFill>
                            <a:schemeClr val="tx1"/>
                          </a:solidFill>
                          <a:effectLst/>
                          <a:latin typeface="Boita Medium" panose="00000600000000000000" pitchFamily="50" charset="-52"/>
                        </a:rPr>
                        <a:t>2. Поставки товаров, выполнение работ, оказание услуг относятся к сфере деятельности субъектов естественных монополий в соответствии с Федеральным законом от 17 августа 1995 года № 147-ФЗ «О естественных монополиях»; </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42059576"/>
                  </a:ext>
                </a:extLst>
              </a:tr>
              <a:tr h="594367">
                <a:tc>
                  <a:txBody>
                    <a:bodyPr/>
                    <a:lstStyle/>
                    <a:p>
                      <a:r>
                        <a:rPr lang="ru-RU" sz="1200" b="0" dirty="0">
                          <a:solidFill>
                            <a:schemeClr val="tx1"/>
                          </a:solidFill>
                          <a:effectLst/>
                          <a:latin typeface="Boita Medium" panose="00000600000000000000" pitchFamily="50" charset="-52"/>
                        </a:rPr>
                        <a:t>3. Приобретаются товары, работы, услуги, связанные с проведением технического обслуживания специальной аппаратуры, аттестации и контроля защищенности объектов автоматизации, обрабатывающих информацию, содержащую сведения, составляющие государственную тайну, либо содержащие сведения о персональных данных граждан; </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1465070663"/>
                  </a:ext>
                </a:extLst>
              </a:tr>
              <a:tr h="594367">
                <a:tc>
                  <a:txBody>
                    <a:bodyPr/>
                    <a:lstStyle/>
                    <a:p>
                      <a:r>
                        <a:rPr lang="ru-RU" sz="1200" b="0" dirty="0">
                          <a:solidFill>
                            <a:schemeClr val="tx1"/>
                          </a:solidFill>
                          <a:effectLst/>
                          <a:latin typeface="Boita Medium" panose="00000600000000000000" pitchFamily="50" charset="-52"/>
                        </a:rPr>
                        <a:t>4. Осуществляется закупка товаров, работ услуг, связанных с направлением работника в служебную командировку, обеспечения визитов официальных делегаций и представителей (проезд, гостиничное обслуживание или наем жилого помещения, транспортное обслуживание, обеспечение питания, услуги связи и прочие сопутствующие расходы); </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3317658017"/>
                  </a:ext>
                </a:extLst>
              </a:tr>
              <a:tr h="594367">
                <a:tc>
                  <a:txBody>
                    <a:bodyPr/>
                    <a:lstStyle/>
                    <a:p>
                      <a:r>
                        <a:rPr lang="ru-RU" sz="1200" b="0" dirty="0">
                          <a:solidFill>
                            <a:schemeClr val="tx1"/>
                          </a:solidFill>
                          <a:effectLst/>
                          <a:latin typeface="Boita Medium" panose="00000600000000000000" pitchFamily="50" charset="-52"/>
                        </a:rPr>
                        <a:t>5. Приобретаются товары, работы, услуги в целях исполнения своих обязательств по договорам, заключенным заказчиком с третьими лицами, в которых Заказчик является исполнителем; </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1267486204"/>
                  </a:ext>
                </a:extLst>
              </a:tr>
            </a:tbl>
          </a:graphicData>
        </a:graphic>
      </p:graphicFrame>
      <p:sp>
        <p:nvSpPr>
          <p:cNvPr id="6" name="Заголовок 5">
            <a:extLst>
              <a:ext uri="{FF2B5EF4-FFF2-40B4-BE49-F238E27FC236}">
                <a16:creationId xmlns:a16="http://schemas.microsoft.com/office/drawing/2014/main" id="{BAB3D28A-737A-A2C8-C4D0-6770A4FE4781}"/>
              </a:ext>
            </a:extLst>
          </p:cNvPr>
          <p:cNvSpPr>
            <a:spLocks noGrp="1"/>
          </p:cNvSpPr>
          <p:nvPr>
            <p:ph type="title"/>
          </p:nvPr>
        </p:nvSpPr>
        <p:spPr>
          <a:xfrm>
            <a:off x="451644" y="131526"/>
            <a:ext cx="11161712" cy="605483"/>
          </a:xfrm>
        </p:spPr>
        <p:txBody>
          <a:bodyPr/>
          <a:lstStyle/>
          <a:p>
            <a:pPr>
              <a:spcAft>
                <a:spcPts val="600"/>
              </a:spcAft>
            </a:pPr>
            <a:r>
              <a:rPr lang="ru-RU" dirty="0">
                <a:latin typeface="Boita Medium" panose="00000600000000000000" pitchFamily="50" charset="-52"/>
                <a:ea typeface="Calibri" panose="020F0502020204030204" pitchFamily="34" charset="0"/>
              </a:rPr>
              <a:t>Применение неконкурентных способов закупки</a:t>
            </a:r>
            <a:endParaRPr lang="ru-RU" altLang="ru-RU" b="1" dirty="0">
              <a:latin typeface="Boita Medium" panose="00000600000000000000" pitchFamily="50" charset="-52"/>
            </a:endParaRPr>
          </a:p>
        </p:txBody>
      </p:sp>
    </p:spTree>
    <p:extLst>
      <p:ext uri="{BB962C8B-B14F-4D97-AF65-F5344CB8AC3E}">
        <p14:creationId xmlns:p14="http://schemas.microsoft.com/office/powerpoint/2010/main" val="2522715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853742CF-36CE-40B2-1F7F-6BFEF90C7060}"/>
              </a:ext>
            </a:extLst>
          </p:cNvPr>
          <p:cNvGraphicFramePr>
            <a:graphicFrameLocks noGrp="1"/>
          </p:cNvGraphicFramePr>
          <p:nvPr/>
        </p:nvGraphicFramePr>
        <p:xfrm>
          <a:off x="319177" y="921623"/>
          <a:ext cx="11415623" cy="1348338"/>
        </p:xfrm>
        <a:graphic>
          <a:graphicData uri="http://schemas.openxmlformats.org/drawingml/2006/table">
            <a:tbl>
              <a:tblPr firstRow="1" bandRow="1">
                <a:tableStyleId>{69012ECD-51FC-41F1-AA8D-1B2483CD663E}</a:tableStyleId>
              </a:tblPr>
              <a:tblGrid>
                <a:gridCol w="11415623">
                  <a:extLst>
                    <a:ext uri="{9D8B030D-6E8A-4147-A177-3AD203B41FA5}">
                      <a16:colId xmlns:a16="http://schemas.microsoft.com/office/drawing/2014/main" val="719907390"/>
                    </a:ext>
                  </a:extLst>
                </a:gridCol>
              </a:tblGrid>
              <a:tr h="737418">
                <a:tc>
                  <a:txBody>
                    <a:bodyPr/>
                    <a:lstStyle/>
                    <a:p>
                      <a:pPr algn="just"/>
                      <a:r>
                        <a:rPr lang="ru-RU" sz="1600" dirty="0">
                          <a:solidFill>
                            <a:schemeClr val="tx1"/>
                          </a:solidFill>
                          <a:latin typeface="+mj-lt"/>
                          <a:cs typeface="Akkurat LL Cyr TT" panose="020B0504010101010104" pitchFamily="34" charset="0"/>
                        </a:rPr>
                        <a:t>ст.3.6  223-ФЗ «О закупка ТРУ отдельными видами юридических лиц»</a:t>
                      </a:r>
                    </a:p>
                  </a:txBody>
                  <a:tcPr marL="122400" marR="122400" marT="122400" marB="122400" anchor="ctr">
                    <a:lnL w="19050" cap="flat" cmpd="sng" algn="ctr">
                      <a:no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150814722"/>
                  </a:ext>
                </a:extLst>
              </a:tr>
              <a:tr h="594367">
                <a:tc>
                  <a:txBody>
                    <a:bodyPr/>
                    <a:lstStyle/>
                    <a:p>
                      <a:r>
                        <a:rPr lang="ru-RU" sz="1200" b="1" dirty="0">
                          <a:solidFill>
                            <a:schemeClr val="tx1"/>
                          </a:solidFill>
                          <a:effectLst/>
                          <a:latin typeface="Boita Medium" panose="00000600000000000000" pitchFamily="50" charset="-52"/>
                        </a:rPr>
                        <a:t>Порядок подготовки и осуществления закупки у единственного поставщика </a:t>
                      </a:r>
                      <a:r>
                        <a:rPr lang="ru-RU" sz="1200" b="0" dirty="0">
                          <a:solidFill>
                            <a:schemeClr val="tx1"/>
                          </a:solidFill>
                          <a:effectLst/>
                          <a:latin typeface="Boita Medium" panose="00000600000000000000" pitchFamily="50" charset="-52"/>
                        </a:rPr>
                        <a:t>(исполнителя, подрядчика) </a:t>
                      </a:r>
                      <a:r>
                        <a:rPr lang="ru-RU" sz="1200" b="1" dirty="0">
                          <a:solidFill>
                            <a:schemeClr val="tx1"/>
                          </a:solidFill>
                          <a:effectLst/>
                          <a:latin typeface="Boita Medium" panose="00000600000000000000" pitchFamily="50" charset="-52"/>
                        </a:rPr>
                        <a:t>и исчерпывающий перечень случаев </a:t>
                      </a:r>
                      <a:r>
                        <a:rPr lang="ru-RU" sz="1200" b="0" dirty="0">
                          <a:solidFill>
                            <a:schemeClr val="tx1"/>
                          </a:solidFill>
                          <a:effectLst/>
                          <a:latin typeface="Boita Medium" panose="00000600000000000000" pitchFamily="50" charset="-52"/>
                        </a:rPr>
                        <a:t>проведения такой закупки </a:t>
                      </a:r>
                      <a:r>
                        <a:rPr lang="ru-RU" sz="1200" b="1" dirty="0">
                          <a:solidFill>
                            <a:schemeClr val="tx1"/>
                          </a:solidFill>
                          <a:effectLst/>
                          <a:latin typeface="Boita Medium" panose="00000600000000000000" pitchFamily="50" charset="-52"/>
                        </a:rPr>
                        <a:t>устанавливаются положением о закупке</a:t>
                      </a:r>
                      <a:r>
                        <a:rPr lang="ru-RU" sz="1200" b="0" dirty="0">
                          <a:solidFill>
                            <a:schemeClr val="tx1"/>
                          </a:solidFill>
                          <a:effectLst/>
                          <a:latin typeface="Boita Medium" panose="00000600000000000000" pitchFamily="50" charset="-52"/>
                        </a:rPr>
                        <a:t>.</a:t>
                      </a:r>
                    </a:p>
                  </a:txBody>
                  <a:tcPr marL="122580" marR="122580" marT="122580" marB="122580" anchor="ctr">
                    <a:lnL w="1905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5BDEB6"/>
                      </a:solidFill>
                      <a:prstDash val="solid"/>
                      <a:round/>
                      <a:headEnd type="none" w="med" len="med"/>
                      <a:tailEnd type="none" w="med" len="med"/>
                    </a:lnT>
                    <a:lnB w="19050" cap="flat" cmpd="sng" algn="ctr">
                      <a:solidFill>
                        <a:srgbClr val="5BDEB6"/>
                      </a:solidFill>
                      <a:prstDash val="solid"/>
                      <a:round/>
                      <a:headEnd type="none" w="med" len="med"/>
                      <a:tailEnd type="none" w="med" len="med"/>
                    </a:lnB>
                  </a:tcPr>
                </a:tc>
                <a:extLst>
                  <a:ext uri="{0D108BD9-81ED-4DB2-BD59-A6C34878D82A}">
                    <a16:rowId xmlns:a16="http://schemas.microsoft.com/office/drawing/2014/main" val="4059486721"/>
                  </a:ext>
                </a:extLst>
              </a:tr>
            </a:tbl>
          </a:graphicData>
        </a:graphic>
      </p:graphicFrame>
      <p:sp>
        <p:nvSpPr>
          <p:cNvPr id="6" name="Заголовок 5">
            <a:extLst>
              <a:ext uri="{FF2B5EF4-FFF2-40B4-BE49-F238E27FC236}">
                <a16:creationId xmlns:a16="http://schemas.microsoft.com/office/drawing/2014/main" id="{BAB3D28A-737A-A2C8-C4D0-6770A4FE4781}"/>
              </a:ext>
            </a:extLst>
          </p:cNvPr>
          <p:cNvSpPr>
            <a:spLocks noGrp="1"/>
          </p:cNvSpPr>
          <p:nvPr>
            <p:ph type="title"/>
          </p:nvPr>
        </p:nvSpPr>
        <p:spPr>
          <a:xfrm>
            <a:off x="451644" y="131526"/>
            <a:ext cx="11161712" cy="605483"/>
          </a:xfrm>
        </p:spPr>
        <p:txBody>
          <a:bodyPr/>
          <a:lstStyle/>
          <a:p>
            <a:pPr>
              <a:lnSpc>
                <a:spcPct val="130000"/>
              </a:lnSpc>
              <a:spcAft>
                <a:spcPts val="600"/>
              </a:spcAft>
            </a:pPr>
            <a:r>
              <a:rPr lang="ru-RU" altLang="ru-RU" dirty="0">
                <a:latin typeface="Boita Medium" panose="00000600000000000000" pitchFamily="50" charset="-52"/>
              </a:rPr>
              <a:t>Схема применения электронного магазина</a:t>
            </a:r>
          </a:p>
        </p:txBody>
      </p:sp>
      <p:pic>
        <p:nvPicPr>
          <p:cNvPr id="18" name="Picture 17">
            <a:extLst>
              <a:ext uri="{FF2B5EF4-FFF2-40B4-BE49-F238E27FC236}">
                <a16:creationId xmlns:a16="http://schemas.microsoft.com/office/drawing/2014/main" id="{0DC97D57-42D8-4939-A34D-549F6EEE35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82519" y="3047398"/>
            <a:ext cx="516780" cy="1185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Picture 15">
            <a:extLst>
              <a:ext uri="{FF2B5EF4-FFF2-40B4-BE49-F238E27FC236}">
                <a16:creationId xmlns:a16="http://schemas.microsoft.com/office/drawing/2014/main" id="{D8E92E5B-751D-40C4-B64E-A206623C189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1575" y="2381475"/>
            <a:ext cx="498898" cy="1185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6" name="TextBox 45">
            <a:extLst>
              <a:ext uri="{FF2B5EF4-FFF2-40B4-BE49-F238E27FC236}">
                <a16:creationId xmlns:a16="http://schemas.microsoft.com/office/drawing/2014/main" id="{4E361896-4329-4AB3-B44E-9A64EB1CB201}"/>
              </a:ext>
            </a:extLst>
          </p:cNvPr>
          <p:cNvSpPr txBox="1"/>
          <p:nvPr/>
        </p:nvSpPr>
        <p:spPr>
          <a:xfrm>
            <a:off x="2104474" y="4312051"/>
            <a:ext cx="1558311" cy="307777"/>
          </a:xfrm>
          <a:prstGeom prst="rect">
            <a:avLst/>
          </a:prstGeom>
          <a:solidFill>
            <a:srgbClr val="5BDEB6"/>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Заказчик</a:t>
            </a:r>
          </a:p>
        </p:txBody>
      </p:sp>
      <p:sp>
        <p:nvSpPr>
          <p:cNvPr id="47" name="TextBox 46">
            <a:extLst>
              <a:ext uri="{FF2B5EF4-FFF2-40B4-BE49-F238E27FC236}">
                <a16:creationId xmlns:a16="http://schemas.microsoft.com/office/drawing/2014/main" id="{FCDD6191-E157-428E-A750-D64FC64FC262}"/>
              </a:ext>
            </a:extLst>
          </p:cNvPr>
          <p:cNvSpPr txBox="1"/>
          <p:nvPr/>
        </p:nvSpPr>
        <p:spPr>
          <a:xfrm>
            <a:off x="8031605" y="3646128"/>
            <a:ext cx="1558311" cy="307777"/>
          </a:xfrm>
          <a:prstGeom prst="rect">
            <a:avLst/>
          </a:prstGeom>
          <a:solidFill>
            <a:srgbClr val="CBF4E6"/>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Поставщик</a:t>
            </a:r>
          </a:p>
        </p:txBody>
      </p:sp>
      <p:sp>
        <p:nvSpPr>
          <p:cNvPr id="48" name="TextBox 47">
            <a:extLst>
              <a:ext uri="{FF2B5EF4-FFF2-40B4-BE49-F238E27FC236}">
                <a16:creationId xmlns:a16="http://schemas.microsoft.com/office/drawing/2014/main" id="{B4C355A2-F3DB-421B-92F0-EA3B7442C293}"/>
              </a:ext>
            </a:extLst>
          </p:cNvPr>
          <p:cNvSpPr txBox="1"/>
          <p:nvPr/>
        </p:nvSpPr>
        <p:spPr>
          <a:xfrm>
            <a:off x="4752149" y="3924565"/>
            <a:ext cx="1943100" cy="584775"/>
          </a:xfrm>
          <a:prstGeom prst="rect">
            <a:avLst/>
          </a:prstGeom>
          <a:solidFill>
            <a:srgbClr val="F5ECDB"/>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Электронный магазин</a:t>
            </a:r>
          </a:p>
        </p:txBody>
      </p:sp>
      <p:cxnSp>
        <p:nvCxnSpPr>
          <p:cNvPr id="49" name="Прямая со стрелкой 48">
            <a:extLst>
              <a:ext uri="{FF2B5EF4-FFF2-40B4-BE49-F238E27FC236}">
                <a16:creationId xmlns:a16="http://schemas.microsoft.com/office/drawing/2014/main" id="{E3C9F350-DA9F-4D6B-8683-D04AF953A768}"/>
              </a:ext>
            </a:extLst>
          </p:cNvPr>
          <p:cNvCxnSpPr/>
          <p:nvPr/>
        </p:nvCxnSpPr>
        <p:spPr bwMode="auto">
          <a:xfrm>
            <a:off x="3564145" y="3809452"/>
            <a:ext cx="1188003" cy="0"/>
          </a:xfrm>
          <a:prstGeom prst="straightConnector1">
            <a:avLst/>
          </a:prstGeom>
          <a:solidFill>
            <a:schemeClr val="accent1"/>
          </a:solidFill>
          <a:ln w="25400" cap="flat" cmpd="sng" algn="ctr">
            <a:solidFill>
              <a:schemeClr val="tx1">
                <a:lumMod val="75000"/>
                <a:lumOff val="25000"/>
              </a:schemeClr>
            </a:solidFill>
            <a:prstDash val="solid"/>
            <a:miter lim="400000"/>
            <a:headEnd type="none" w="med" len="med"/>
            <a:tailEnd type="arrow"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Прямая со стрелкой 49">
            <a:extLst>
              <a:ext uri="{FF2B5EF4-FFF2-40B4-BE49-F238E27FC236}">
                <a16:creationId xmlns:a16="http://schemas.microsoft.com/office/drawing/2014/main" id="{AAF25B5F-367D-46AF-968C-A7FDC663DE82}"/>
              </a:ext>
            </a:extLst>
          </p:cNvPr>
          <p:cNvCxnSpPr/>
          <p:nvPr/>
        </p:nvCxnSpPr>
        <p:spPr bwMode="auto">
          <a:xfrm flipH="1">
            <a:off x="6695248" y="3232981"/>
            <a:ext cx="1336358" cy="0"/>
          </a:xfrm>
          <a:prstGeom prst="straightConnector1">
            <a:avLst/>
          </a:prstGeom>
          <a:solidFill>
            <a:schemeClr val="accent1"/>
          </a:solidFill>
          <a:ln w="25400" cap="flat" cmpd="sng" algn="ctr">
            <a:solidFill>
              <a:schemeClr val="tx1">
                <a:lumMod val="75000"/>
                <a:lumOff val="25000"/>
              </a:schemeClr>
            </a:solidFill>
            <a:prstDash val="solid"/>
            <a:miter lim="400000"/>
            <a:headEnd type="none" w="med" len="med"/>
            <a:tailEnd type="arrow"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1" name="Picture 15">
            <a:extLst>
              <a:ext uri="{FF2B5EF4-FFF2-40B4-BE49-F238E27FC236}">
                <a16:creationId xmlns:a16="http://schemas.microsoft.com/office/drawing/2014/main" id="{813FE1C1-8850-4765-BFB9-CE77CF136F2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04890" y="3915417"/>
            <a:ext cx="498898" cy="1185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Box 11">
            <a:extLst>
              <a:ext uri="{FF2B5EF4-FFF2-40B4-BE49-F238E27FC236}">
                <a16:creationId xmlns:a16="http://schemas.microsoft.com/office/drawing/2014/main" id="{63E046CD-EE6F-4820-B5B6-6646247B8D1D}"/>
              </a:ext>
            </a:extLst>
          </p:cNvPr>
          <p:cNvSpPr txBox="1"/>
          <p:nvPr/>
        </p:nvSpPr>
        <p:spPr>
          <a:xfrm>
            <a:off x="8034920" y="5180070"/>
            <a:ext cx="1558311" cy="307777"/>
          </a:xfrm>
          <a:prstGeom prst="rect">
            <a:avLst/>
          </a:prstGeom>
          <a:solidFill>
            <a:srgbClr val="CBF4E6"/>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4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Поставщик</a:t>
            </a:r>
          </a:p>
        </p:txBody>
      </p:sp>
      <p:cxnSp>
        <p:nvCxnSpPr>
          <p:cNvPr id="13" name="Прямая со стрелкой 12">
            <a:extLst>
              <a:ext uri="{FF2B5EF4-FFF2-40B4-BE49-F238E27FC236}">
                <a16:creationId xmlns:a16="http://schemas.microsoft.com/office/drawing/2014/main" id="{6A84ACC5-B766-4675-8DF3-65BC5701A990}"/>
              </a:ext>
            </a:extLst>
          </p:cNvPr>
          <p:cNvCxnSpPr/>
          <p:nvPr/>
        </p:nvCxnSpPr>
        <p:spPr bwMode="auto">
          <a:xfrm flipH="1">
            <a:off x="6695248" y="4369358"/>
            <a:ext cx="1336358" cy="0"/>
          </a:xfrm>
          <a:prstGeom prst="straightConnector1">
            <a:avLst/>
          </a:prstGeom>
          <a:solidFill>
            <a:schemeClr val="accent1"/>
          </a:solidFill>
          <a:ln w="25400" cap="flat" cmpd="sng" algn="ctr">
            <a:solidFill>
              <a:schemeClr val="tx1">
                <a:lumMod val="75000"/>
                <a:lumOff val="25000"/>
              </a:schemeClr>
            </a:solidFill>
            <a:prstDash val="solid"/>
            <a:miter lim="400000"/>
            <a:headEnd type="none" w="med" len="med"/>
            <a:tailEnd type="arrow"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4" name="Рисунок 13">
            <a:extLst>
              <a:ext uri="{FF2B5EF4-FFF2-40B4-BE49-F238E27FC236}">
                <a16:creationId xmlns:a16="http://schemas.microsoft.com/office/drawing/2014/main" id="{36A39E7F-5186-4147-8303-7403C2270658}"/>
              </a:ext>
            </a:extLst>
          </p:cNvPr>
          <p:cNvPicPr>
            <a:picLocks noChangeAspect="1"/>
          </p:cNvPicPr>
          <p:nvPr/>
        </p:nvPicPr>
        <p:blipFill>
          <a:blip r:embed="rId4"/>
          <a:stretch>
            <a:fillRect/>
          </a:stretch>
        </p:blipFill>
        <p:spPr>
          <a:xfrm>
            <a:off x="4752148" y="3095121"/>
            <a:ext cx="1943100" cy="828675"/>
          </a:xfrm>
          <a:prstGeom prst="rect">
            <a:avLst/>
          </a:prstGeom>
        </p:spPr>
      </p:pic>
      <p:cxnSp>
        <p:nvCxnSpPr>
          <p:cNvPr id="15" name="Прямая со стрелкой 14">
            <a:extLst>
              <a:ext uri="{FF2B5EF4-FFF2-40B4-BE49-F238E27FC236}">
                <a16:creationId xmlns:a16="http://schemas.microsoft.com/office/drawing/2014/main" id="{B40DFB34-4ABC-49A9-8347-33F49F487D95}"/>
              </a:ext>
            </a:extLst>
          </p:cNvPr>
          <p:cNvCxnSpPr>
            <a:endCxn id="17" idx="0"/>
          </p:cNvCxnSpPr>
          <p:nvPr/>
        </p:nvCxnSpPr>
        <p:spPr bwMode="auto">
          <a:xfrm>
            <a:off x="5735841" y="4509340"/>
            <a:ext cx="0" cy="1187703"/>
          </a:xfrm>
          <a:prstGeom prst="straightConnector1">
            <a:avLst/>
          </a:prstGeom>
          <a:solidFill>
            <a:schemeClr val="accent1"/>
          </a:solidFill>
          <a:ln w="25400" cap="flat" cmpd="sng" algn="ctr">
            <a:solidFill>
              <a:schemeClr val="tx1">
                <a:lumMod val="75000"/>
                <a:lumOff val="25000"/>
              </a:schemeClr>
            </a:solidFill>
            <a:prstDash val="solid"/>
            <a:miter lim="400000"/>
            <a:headEnd type="none" w="med" len="med"/>
            <a:tailEnd type="arrow"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TextBox 16">
            <a:extLst>
              <a:ext uri="{FF2B5EF4-FFF2-40B4-BE49-F238E27FC236}">
                <a16:creationId xmlns:a16="http://schemas.microsoft.com/office/drawing/2014/main" id="{EC9E9963-F846-45EF-A2F4-8BF9EFE6D88D}"/>
              </a:ext>
            </a:extLst>
          </p:cNvPr>
          <p:cNvSpPr txBox="1"/>
          <p:nvPr/>
        </p:nvSpPr>
        <p:spPr>
          <a:xfrm>
            <a:off x="4488772" y="5697043"/>
            <a:ext cx="2494137" cy="338554"/>
          </a:xfrm>
          <a:prstGeom prst="rect">
            <a:avLst/>
          </a:prstGeom>
          <a:solidFill>
            <a:srgbClr val="FFC000"/>
          </a:solidFill>
        </p:spPr>
        <p:txBody>
          <a:bodyPr wrap="square" rtlCol="0" anchor="ctr">
            <a:spAutoFit/>
          </a:bodyPr>
          <a:lstStyle/>
          <a:p>
            <a:pPr marL="0" marR="0" lvl="0" indent="0" algn="ctr" defTabSz="825500" rtl="0" eaLnBrk="1" fontAlgn="base" latinLnBrk="0" hangingPunct="0">
              <a:lnSpc>
                <a:spcPct val="100000"/>
              </a:lnSpc>
              <a:spcBef>
                <a:spcPct val="0"/>
              </a:spcBef>
              <a:spcAft>
                <a:spcPct val="0"/>
              </a:spcAft>
              <a:buClrTx/>
              <a:buSzTx/>
              <a:buFontTx/>
              <a:buNone/>
              <a:tabLst/>
              <a:defRPr/>
            </a:pPr>
            <a:r>
              <a:rPr kumimoji="0" lang="ru-RU" sz="1600" b="0" i="0" u="none" strike="noStrike" kern="1200" cap="none" spc="0" normalizeH="0" baseline="0" noProof="0" dirty="0">
                <a:ln>
                  <a:noFill/>
                </a:ln>
                <a:solidFill>
                  <a:srgbClr val="000000"/>
                </a:solidFill>
                <a:effectLst/>
                <a:uLnTx/>
                <a:uFillTx/>
                <a:latin typeface="Boita Medium"/>
                <a:ea typeface="+mn-ea"/>
                <a:cs typeface="+mn-cs"/>
                <a:sym typeface="Helvetica Neue" panose="02000206000000020004" pitchFamily="2" charset="0"/>
              </a:rPr>
              <a:t>Договор заключен</a:t>
            </a:r>
          </a:p>
        </p:txBody>
      </p:sp>
    </p:spTree>
    <p:extLst>
      <p:ext uri="{BB962C8B-B14F-4D97-AF65-F5344CB8AC3E}">
        <p14:creationId xmlns:p14="http://schemas.microsoft.com/office/powerpoint/2010/main" val="2630531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Shape 0">
            <a:extLst>
              <a:ext uri="{FF2B5EF4-FFF2-40B4-BE49-F238E27FC236}">
                <a16:creationId xmlns:a16="http://schemas.microsoft.com/office/drawing/2014/main" id="{4BFB4DD8-D2C5-4532-9183-3D87D0A4E83C}"/>
              </a:ext>
            </a:extLst>
          </p:cNvPr>
          <p:cNvSpPr/>
          <p:nvPr/>
        </p:nvSpPr>
        <p:spPr>
          <a:xfrm>
            <a:off x="7454924" y="2465738"/>
            <a:ext cx="6591266" cy="6590442"/>
          </a:xfrm>
          <a:prstGeom prst="ellipse">
            <a:avLst/>
          </a:prstGeom>
          <a:solidFill>
            <a:srgbClr val="E9F6FF">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Akkurat LL Cyr TT"/>
              <a:ea typeface="+mn-ea"/>
              <a:cs typeface="+mn-cs"/>
            </a:endParaRPr>
          </a:p>
        </p:txBody>
      </p:sp>
      <p:sp>
        <p:nvSpPr>
          <p:cNvPr id="10" name="Text 1">
            <a:extLst>
              <a:ext uri="{FF2B5EF4-FFF2-40B4-BE49-F238E27FC236}">
                <a16:creationId xmlns:a16="http://schemas.microsoft.com/office/drawing/2014/main" id="{64C5650B-F0CE-4475-86E8-68DF78E8F3DC}"/>
              </a:ext>
            </a:extLst>
          </p:cNvPr>
          <p:cNvSpPr/>
          <p:nvPr/>
        </p:nvSpPr>
        <p:spPr>
          <a:xfrm>
            <a:off x="317499" y="317905"/>
            <a:ext cx="3522115" cy="931212"/>
          </a:xfrm>
          <a:prstGeom prst="rect">
            <a:avLst/>
          </a:prstGeom>
          <a:noFill/>
          <a:ln/>
        </p:spPr>
        <p:txBody>
          <a:bodyPr wrap="square" lIns="0" tIns="0" rIns="0" bIns="0" rtlCol="0" anchor="t"/>
          <a:lstStyle/>
          <a:p>
            <a:pPr marL="0" marR="0" lvl="0" indent="0" algn="l" defTabSz="914400" rtl="0" eaLnBrk="1" fontAlgn="auto" latinLnBrk="0" hangingPunct="1">
              <a:lnSpc>
                <a:spcPts val="5499"/>
              </a:lnSpc>
              <a:spcBef>
                <a:spcPts val="0"/>
              </a:spcBef>
              <a:spcAft>
                <a:spcPts val="0"/>
              </a:spcAft>
              <a:buClrTx/>
              <a:buSzTx/>
              <a:buFontTx/>
              <a:buNone/>
              <a:tabLst/>
              <a:defRPr/>
            </a:pPr>
            <a:r>
              <a:rPr kumimoji="0" lang="en-US" sz="5499" b="0" i="0" u="none" strike="noStrike" kern="1200" cap="none" spc="0" normalizeH="0" baseline="0" noProof="0" dirty="0">
                <a:ln w="12700">
                  <a:solidFill>
                    <a:srgbClr val="000000"/>
                  </a:solidFill>
                </a:ln>
                <a:solidFill>
                  <a:srgbClr val="000000">
                    <a:alpha val="100000"/>
                  </a:srgbClr>
                </a:solidFill>
                <a:effectLst/>
                <a:uLnTx/>
                <a:uFillTx/>
                <a:latin typeface="Boita Medium" pitchFamily="34" charset="0"/>
                <a:ea typeface="Boita Medium" pitchFamily="34" charset="-122"/>
                <a:cs typeface="Boita Medium" pitchFamily="34" charset="-120"/>
              </a:rPr>
              <a:t>Контакты</a:t>
            </a:r>
            <a:endParaRPr kumimoji="0" lang="en-US" sz="5499" b="0" i="0" u="none" strike="noStrike" kern="1200" cap="none" spc="0" normalizeH="0" baseline="0" noProof="0" dirty="0">
              <a:ln>
                <a:noFill/>
              </a:ln>
              <a:solidFill>
                <a:srgbClr val="000000"/>
              </a:solidFill>
              <a:effectLst/>
              <a:uLnTx/>
              <a:uFillTx/>
              <a:latin typeface="Akkurat LL Cyr TT"/>
              <a:ea typeface="+mn-ea"/>
              <a:cs typeface="+mn-cs"/>
            </a:endParaRPr>
          </a:p>
        </p:txBody>
      </p:sp>
      <p:sp>
        <p:nvSpPr>
          <p:cNvPr id="11" name="Shape 2">
            <a:extLst>
              <a:ext uri="{FF2B5EF4-FFF2-40B4-BE49-F238E27FC236}">
                <a16:creationId xmlns:a16="http://schemas.microsoft.com/office/drawing/2014/main" id="{85000CD8-8622-4D16-96F6-DEE33F44A5A2}"/>
              </a:ext>
            </a:extLst>
          </p:cNvPr>
          <p:cNvSpPr/>
          <p:nvPr/>
        </p:nvSpPr>
        <p:spPr>
          <a:xfrm>
            <a:off x="1238244" y="2882971"/>
            <a:ext cx="2197088" cy="482537"/>
          </a:xfrm>
          <a:prstGeom prst="roundRect">
            <a:avLst>
              <a:gd name="adj" fmla="val 72000"/>
            </a:avLst>
          </a:prstGeom>
          <a:solidFill>
            <a:srgbClr val="5BDEB6">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Boita Medium" panose="00000600000000000000" charset="-52"/>
              <a:ea typeface="+mn-ea"/>
              <a:cs typeface="+mn-cs"/>
            </a:endParaRPr>
          </a:p>
        </p:txBody>
      </p:sp>
      <p:sp>
        <p:nvSpPr>
          <p:cNvPr id="12" name="Shape 3">
            <a:extLst>
              <a:ext uri="{FF2B5EF4-FFF2-40B4-BE49-F238E27FC236}">
                <a16:creationId xmlns:a16="http://schemas.microsoft.com/office/drawing/2014/main" id="{E74212E4-FB81-49FE-8F1E-F53A26A1932B}"/>
              </a:ext>
            </a:extLst>
          </p:cNvPr>
          <p:cNvSpPr/>
          <p:nvPr/>
        </p:nvSpPr>
        <p:spPr>
          <a:xfrm>
            <a:off x="1238244" y="4800422"/>
            <a:ext cx="2597136" cy="482537"/>
          </a:xfrm>
          <a:prstGeom prst="roundRect">
            <a:avLst>
              <a:gd name="adj" fmla="val 72000"/>
            </a:avLst>
          </a:prstGeom>
          <a:solidFill>
            <a:srgbClr val="5BDEB6">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Boita Medium" panose="00000600000000000000" charset="-52"/>
              <a:ea typeface="+mn-ea"/>
              <a:cs typeface="+mn-cs"/>
            </a:endParaRPr>
          </a:p>
        </p:txBody>
      </p:sp>
      <p:sp>
        <p:nvSpPr>
          <p:cNvPr id="13" name="Text 4">
            <a:extLst>
              <a:ext uri="{FF2B5EF4-FFF2-40B4-BE49-F238E27FC236}">
                <a16:creationId xmlns:a16="http://schemas.microsoft.com/office/drawing/2014/main" id="{4E0254F7-DCC5-4C25-AEBE-C82EFD546CE2}"/>
              </a:ext>
            </a:extLst>
          </p:cNvPr>
          <p:cNvSpPr/>
          <p:nvPr/>
        </p:nvSpPr>
        <p:spPr>
          <a:xfrm>
            <a:off x="1422394" y="2959162"/>
            <a:ext cx="1928273" cy="423278"/>
          </a:xfrm>
          <a:prstGeom prst="rect">
            <a:avLst/>
          </a:prstGeom>
          <a:noFill/>
          <a:ln/>
        </p:spPr>
        <p:txBody>
          <a:bodyPr wrap="square" lIns="0" tIns="0" rIns="0" bIns="0" rtlCol="0" anchor="t"/>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500"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rosuniver.ru</a:t>
            </a:r>
            <a:endParaRPr kumimoji="0" lang="en-US" sz="25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14" name="Text 5">
            <a:extLst>
              <a:ext uri="{FF2B5EF4-FFF2-40B4-BE49-F238E27FC236}">
                <a16:creationId xmlns:a16="http://schemas.microsoft.com/office/drawing/2014/main" id="{484D1E26-65D3-49B4-B923-5C9ADF875A4D}"/>
              </a:ext>
            </a:extLst>
          </p:cNvPr>
          <p:cNvSpPr/>
          <p:nvPr/>
        </p:nvSpPr>
        <p:spPr>
          <a:xfrm>
            <a:off x="1238244" y="1968690"/>
            <a:ext cx="2616186" cy="888884"/>
          </a:xfrm>
          <a:prstGeom prst="rect">
            <a:avLst/>
          </a:prstGeom>
          <a:noFill/>
          <a:ln/>
        </p:spPr>
        <p:txBody>
          <a:bodyPr wrap="square" lIns="0" tIns="0" rIns="0" bIns="0" rtlCol="0" anchor="t"/>
          <a:lstStyle/>
          <a:p>
            <a:pPr marL="0" marR="0" lvl="0" indent="0" algn="l" defTabSz="914400" rtl="0" eaLnBrk="1" fontAlgn="auto" latinLnBrk="0" hangingPunct="1">
              <a:lnSpc>
                <a:spcPts val="2999"/>
              </a:lnSpc>
              <a:spcBef>
                <a:spcPts val="0"/>
              </a:spcBef>
              <a:spcAft>
                <a:spcPts val="0"/>
              </a:spcAft>
              <a:buClrTx/>
              <a:buSzTx/>
              <a:buFontTx/>
              <a:buNone/>
              <a:tabLst/>
              <a:defRPr/>
            </a:pPr>
            <a:r>
              <a:rPr kumimoji="0" lang="en-US" sz="2999"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«РосУнивер»
</a:t>
            </a:r>
            <a:endParaRPr kumimoji="0" lang="en-US" sz="2999"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15" name="Text 6">
            <a:extLst>
              <a:ext uri="{FF2B5EF4-FFF2-40B4-BE49-F238E27FC236}">
                <a16:creationId xmlns:a16="http://schemas.microsoft.com/office/drawing/2014/main" id="{FD20D823-E78A-4E2E-A69D-8C114988C4AD}"/>
              </a:ext>
            </a:extLst>
          </p:cNvPr>
          <p:cNvSpPr/>
          <p:nvPr/>
        </p:nvSpPr>
        <p:spPr>
          <a:xfrm>
            <a:off x="1238244" y="2419482"/>
            <a:ext cx="3056451" cy="484653"/>
          </a:xfrm>
          <a:prstGeom prst="rect">
            <a:avLst/>
          </a:prstGeom>
          <a:noFill/>
          <a:ln/>
        </p:spPr>
        <p:txBody>
          <a:bodyPr wrap="square" lIns="0" tIns="0" rIns="0" bIns="0" rtlCol="0" anchor="t"/>
          <a:lstStyle/>
          <a:p>
            <a:pPr marL="0" marR="0" lvl="0" indent="0" algn="l" defTabSz="914400" rtl="0" eaLnBrk="1" fontAlgn="auto" latinLnBrk="0" hangingPunct="1">
              <a:lnSpc>
                <a:spcPts val="1400"/>
              </a:lnSpc>
              <a:spcBef>
                <a:spcPts val="0"/>
              </a:spcBef>
              <a:spcAft>
                <a:spcPts val="550"/>
              </a:spcAft>
              <a:buClrTx/>
              <a:buSzTx/>
              <a:buFontTx/>
              <a:buNone/>
              <a:tabLst/>
              <a:defRPr/>
            </a:pPr>
            <a:r>
              <a:rPr kumimoji="0" lang="en-US" sz="1400" b="0" i="0" u="none" strike="noStrike" kern="1200" cap="none" spc="0" normalizeH="0" baseline="0" noProof="0" dirty="0">
                <a:ln>
                  <a:noFill/>
                </a:ln>
                <a:solidFill>
                  <a:srgbClr val="000000">
                    <a:alpha val="100000"/>
                  </a:srgbClr>
                </a:solidFill>
                <a:effectLst/>
                <a:uLnTx/>
                <a:uFillTx/>
                <a:latin typeface="Boita Medium" panose="00000600000000000000" charset="-52"/>
                <a:ea typeface="Akkurat LL Cyr Regular" pitchFamily="34" charset="-122"/>
                <a:cs typeface="Akkurat LL Cyr Regular" pitchFamily="34" charset="-120"/>
              </a:rPr>
              <a:t>Образовательный портал
</a:t>
            </a:r>
            <a:endParaRPr kumimoji="0" lang="en-US" sz="14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16" name="Shape 11">
            <a:extLst>
              <a:ext uri="{FF2B5EF4-FFF2-40B4-BE49-F238E27FC236}">
                <a16:creationId xmlns:a16="http://schemas.microsoft.com/office/drawing/2014/main" id="{3F53D35B-8530-4D84-A134-C18CC6D78719}"/>
              </a:ext>
            </a:extLst>
          </p:cNvPr>
          <p:cNvSpPr/>
          <p:nvPr/>
        </p:nvSpPr>
        <p:spPr>
          <a:xfrm>
            <a:off x="4718026" y="2882971"/>
            <a:ext cx="2990835" cy="482537"/>
          </a:xfrm>
          <a:prstGeom prst="roundRect">
            <a:avLst>
              <a:gd name="adj" fmla="val 72000"/>
            </a:avLst>
          </a:prstGeom>
          <a:solidFill>
            <a:srgbClr val="5BDEB6">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Boita Medium" panose="00000600000000000000" charset="-52"/>
              <a:ea typeface="+mn-ea"/>
              <a:cs typeface="+mn-cs"/>
            </a:endParaRPr>
          </a:p>
        </p:txBody>
      </p:sp>
      <p:sp>
        <p:nvSpPr>
          <p:cNvPr id="17" name="Shape 12">
            <a:extLst>
              <a:ext uri="{FF2B5EF4-FFF2-40B4-BE49-F238E27FC236}">
                <a16:creationId xmlns:a16="http://schemas.microsoft.com/office/drawing/2014/main" id="{7034D349-5E28-42CC-8902-27CB5025F67B}"/>
              </a:ext>
            </a:extLst>
          </p:cNvPr>
          <p:cNvSpPr/>
          <p:nvPr/>
        </p:nvSpPr>
        <p:spPr>
          <a:xfrm>
            <a:off x="4691567" y="3646580"/>
            <a:ext cx="3124184" cy="482537"/>
          </a:xfrm>
          <a:prstGeom prst="roundRect">
            <a:avLst>
              <a:gd name="adj" fmla="val 72000"/>
            </a:avLst>
          </a:prstGeom>
          <a:solidFill>
            <a:srgbClr val="5BDEB6">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Boita Medium" panose="00000600000000000000" charset="-52"/>
              <a:ea typeface="+mn-ea"/>
              <a:cs typeface="+mn-cs"/>
            </a:endParaRPr>
          </a:p>
        </p:txBody>
      </p:sp>
      <p:sp>
        <p:nvSpPr>
          <p:cNvPr id="18" name="Text 13">
            <a:extLst>
              <a:ext uri="{FF2B5EF4-FFF2-40B4-BE49-F238E27FC236}">
                <a16:creationId xmlns:a16="http://schemas.microsoft.com/office/drawing/2014/main" id="{06461A56-EA25-451A-85D8-D476C78DDF94}"/>
              </a:ext>
            </a:extLst>
          </p:cNvPr>
          <p:cNvSpPr/>
          <p:nvPr/>
        </p:nvSpPr>
        <p:spPr>
          <a:xfrm>
            <a:off x="4902175" y="2959162"/>
            <a:ext cx="2702969" cy="423278"/>
          </a:xfrm>
          <a:prstGeom prst="rect">
            <a:avLst/>
          </a:prstGeom>
          <a:noFill/>
          <a:ln/>
        </p:spPr>
        <p:txBody>
          <a:bodyPr wrap="square" lIns="0" tIns="0" rIns="0" bIns="0" rtlCol="0" anchor="t"/>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500"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8 (800)555-17-96</a:t>
            </a:r>
            <a:endParaRPr kumimoji="0" lang="en-US" sz="25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19" name="Text 14">
            <a:extLst>
              <a:ext uri="{FF2B5EF4-FFF2-40B4-BE49-F238E27FC236}">
                <a16:creationId xmlns:a16="http://schemas.microsoft.com/office/drawing/2014/main" id="{DFB8C082-D000-4AFF-9418-29D28F5C62E2}"/>
              </a:ext>
            </a:extLst>
          </p:cNvPr>
          <p:cNvSpPr/>
          <p:nvPr/>
        </p:nvSpPr>
        <p:spPr>
          <a:xfrm>
            <a:off x="4872542" y="3764301"/>
            <a:ext cx="2836319" cy="423278"/>
          </a:xfrm>
          <a:prstGeom prst="rect">
            <a:avLst/>
          </a:prstGeom>
          <a:noFill/>
          <a:ln/>
        </p:spPr>
        <p:txBody>
          <a:bodyPr wrap="square" lIns="0" tIns="0" rIns="0" bIns="0" rtlCol="0" anchor="t"/>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500"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info@alpha-lex.ru</a:t>
            </a:r>
            <a:endParaRPr kumimoji="0" lang="en-US" sz="25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20" name="Text 15">
            <a:extLst>
              <a:ext uri="{FF2B5EF4-FFF2-40B4-BE49-F238E27FC236}">
                <a16:creationId xmlns:a16="http://schemas.microsoft.com/office/drawing/2014/main" id="{B63DD598-BCAB-4432-8D87-8A68C57D03EF}"/>
              </a:ext>
            </a:extLst>
          </p:cNvPr>
          <p:cNvSpPr/>
          <p:nvPr/>
        </p:nvSpPr>
        <p:spPr>
          <a:xfrm>
            <a:off x="4718026" y="1968690"/>
            <a:ext cx="3549631" cy="507934"/>
          </a:xfrm>
          <a:prstGeom prst="rect">
            <a:avLst/>
          </a:prstGeom>
          <a:noFill/>
          <a:ln/>
        </p:spPr>
        <p:txBody>
          <a:bodyPr wrap="square" lIns="0" tIns="0" rIns="0" bIns="0" rtlCol="0" anchor="t"/>
          <a:lstStyle/>
          <a:p>
            <a:pPr marL="0" marR="0" lvl="0" indent="0" algn="l" defTabSz="914400" rtl="0" eaLnBrk="1" fontAlgn="auto" latinLnBrk="0" hangingPunct="1">
              <a:lnSpc>
                <a:spcPts val="2999"/>
              </a:lnSpc>
              <a:spcBef>
                <a:spcPts val="0"/>
              </a:spcBef>
              <a:spcAft>
                <a:spcPts val="0"/>
              </a:spcAft>
              <a:buClrTx/>
              <a:buSzTx/>
              <a:buFontTx/>
              <a:buNone/>
              <a:tabLst/>
              <a:defRPr/>
            </a:pPr>
            <a:r>
              <a:rPr kumimoji="0" lang="en-US" sz="2999"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ООО «Альфа Лекс»
</a:t>
            </a:r>
            <a:endParaRPr kumimoji="0" lang="en-US" sz="2999"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25" name="Text 16">
            <a:extLst>
              <a:ext uri="{FF2B5EF4-FFF2-40B4-BE49-F238E27FC236}">
                <a16:creationId xmlns:a16="http://schemas.microsoft.com/office/drawing/2014/main" id="{74199B55-40B2-4B46-8236-4F344C504BAD}"/>
              </a:ext>
            </a:extLst>
          </p:cNvPr>
          <p:cNvSpPr/>
          <p:nvPr/>
        </p:nvSpPr>
        <p:spPr>
          <a:xfrm>
            <a:off x="4718026" y="2419482"/>
            <a:ext cx="5234489" cy="484653"/>
          </a:xfrm>
          <a:prstGeom prst="rect">
            <a:avLst/>
          </a:prstGeom>
          <a:noFill/>
          <a:ln/>
        </p:spPr>
        <p:txBody>
          <a:bodyPr wrap="square" lIns="0" tIns="0" rIns="0" bIns="0" rtlCol="0" anchor="t"/>
          <a:lstStyle/>
          <a:p>
            <a:pPr marL="0" marR="0" lvl="0" indent="0" algn="l" defTabSz="914400" rtl="0" eaLnBrk="1" fontAlgn="auto" latinLnBrk="0" hangingPunct="1">
              <a:lnSpc>
                <a:spcPts val="1400"/>
              </a:lnSpc>
              <a:spcBef>
                <a:spcPts val="0"/>
              </a:spcBef>
              <a:spcAft>
                <a:spcPts val="550"/>
              </a:spcAft>
              <a:buClrTx/>
              <a:buSzTx/>
              <a:buFontTx/>
              <a:buNone/>
              <a:tabLst/>
              <a:defRPr/>
            </a:pPr>
            <a:r>
              <a:rPr kumimoji="0" lang="en-US" sz="1400" b="0" i="0" u="none" strike="noStrike" kern="1200" cap="none" spc="0" normalizeH="0" baseline="0" noProof="0" dirty="0">
                <a:ln>
                  <a:noFill/>
                </a:ln>
                <a:solidFill>
                  <a:srgbClr val="000000">
                    <a:alpha val="100000"/>
                  </a:srgbClr>
                </a:solidFill>
                <a:effectLst/>
                <a:uLnTx/>
                <a:uFillTx/>
                <a:latin typeface="Boita Medium" panose="00000600000000000000" charset="-52"/>
                <a:ea typeface="Akkurat LL Cyr Regular" pitchFamily="34" charset="-122"/>
                <a:cs typeface="Akkurat LL Cyr Regular" pitchFamily="34" charset="-120"/>
              </a:rPr>
              <a:t>Юридическое сопровождение закупочной деятельности
</a:t>
            </a:r>
            <a:endParaRPr kumimoji="0" lang="en-US" sz="14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29" name="Text 17">
            <a:extLst>
              <a:ext uri="{FF2B5EF4-FFF2-40B4-BE49-F238E27FC236}">
                <a16:creationId xmlns:a16="http://schemas.microsoft.com/office/drawing/2014/main" id="{77015CF4-A27C-4351-8781-329F225EDBC7}"/>
              </a:ext>
            </a:extLst>
          </p:cNvPr>
          <p:cNvSpPr/>
          <p:nvPr/>
        </p:nvSpPr>
        <p:spPr>
          <a:xfrm>
            <a:off x="1441443" y="4870263"/>
            <a:ext cx="2360071" cy="740737"/>
          </a:xfrm>
          <a:prstGeom prst="rect">
            <a:avLst/>
          </a:prstGeom>
          <a:noFill/>
          <a:ln/>
        </p:spPr>
        <p:txBody>
          <a:bodyPr wrap="square" lIns="0" tIns="0" rIns="0" bIns="0" rtlCol="0" anchor="t"/>
          <a:lstStyle/>
          <a:p>
            <a:pPr marL="0" marR="0" lvl="0" indent="0" algn="l" defTabSz="914400" rtl="0" eaLnBrk="1" fontAlgn="auto" latinLnBrk="0" hangingPunct="1">
              <a:lnSpc>
                <a:spcPts val="2500"/>
              </a:lnSpc>
              <a:spcBef>
                <a:spcPts val="0"/>
              </a:spcBef>
              <a:spcAft>
                <a:spcPts val="0"/>
              </a:spcAft>
              <a:buClrTx/>
              <a:buSzTx/>
              <a:buFontTx/>
              <a:buNone/>
              <a:tabLst/>
              <a:defRPr/>
            </a:pPr>
            <a:r>
              <a:rPr kumimoji="0" lang="en-US" sz="2500"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rosanketa.com
</a:t>
            </a:r>
            <a:endParaRPr kumimoji="0" lang="en-US" sz="25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30" name="Text 18">
            <a:extLst>
              <a:ext uri="{FF2B5EF4-FFF2-40B4-BE49-F238E27FC236}">
                <a16:creationId xmlns:a16="http://schemas.microsoft.com/office/drawing/2014/main" id="{2F3A259E-878F-4C99-B376-36FC394B86FA}"/>
              </a:ext>
            </a:extLst>
          </p:cNvPr>
          <p:cNvSpPr/>
          <p:nvPr/>
        </p:nvSpPr>
        <p:spPr>
          <a:xfrm>
            <a:off x="1238244" y="3892490"/>
            <a:ext cx="2679686" cy="507934"/>
          </a:xfrm>
          <a:prstGeom prst="rect">
            <a:avLst/>
          </a:prstGeom>
          <a:noFill/>
          <a:ln/>
        </p:spPr>
        <p:txBody>
          <a:bodyPr wrap="square" lIns="0" tIns="0" rIns="0" bIns="0" rtlCol="0" anchor="t"/>
          <a:lstStyle/>
          <a:p>
            <a:pPr marL="0" marR="0" lvl="0" indent="0" algn="l" defTabSz="914400" rtl="0" eaLnBrk="1" fontAlgn="auto" latinLnBrk="0" hangingPunct="1">
              <a:lnSpc>
                <a:spcPts val="2999"/>
              </a:lnSpc>
              <a:spcBef>
                <a:spcPts val="0"/>
              </a:spcBef>
              <a:spcAft>
                <a:spcPts val="0"/>
              </a:spcAft>
              <a:buClrTx/>
              <a:buSzTx/>
              <a:buFontTx/>
              <a:buNone/>
              <a:tabLst/>
              <a:defRPr/>
            </a:pPr>
            <a:r>
              <a:rPr kumimoji="0" lang="en-US" sz="2999" b="0" i="0" u="none" strike="noStrike" kern="1200" cap="none" spc="0" normalizeH="0" baseline="0" noProof="0" dirty="0">
                <a:ln w="12700">
                  <a:solidFill>
                    <a:srgbClr val="000000"/>
                  </a:solidFill>
                </a:ln>
                <a:solidFill>
                  <a:srgbClr val="000000">
                    <a:alpha val="100000"/>
                  </a:srgbClr>
                </a:solidFill>
                <a:effectLst/>
                <a:uLnTx/>
                <a:uFillTx/>
                <a:latin typeface="Boita Medium" panose="00000600000000000000" charset="-52"/>
                <a:ea typeface="Boita Medium" pitchFamily="34" charset="-122"/>
                <a:cs typeface="Boita Medium" pitchFamily="34" charset="-120"/>
              </a:rPr>
              <a:t>«РОСАНКЕТА»
</a:t>
            </a:r>
            <a:endParaRPr kumimoji="0" lang="en-US" sz="2999"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sp>
        <p:nvSpPr>
          <p:cNvPr id="31" name="Text 19">
            <a:extLst>
              <a:ext uri="{FF2B5EF4-FFF2-40B4-BE49-F238E27FC236}">
                <a16:creationId xmlns:a16="http://schemas.microsoft.com/office/drawing/2014/main" id="{44732525-A9F9-46BF-A5AD-CDDF6EF04827}"/>
              </a:ext>
            </a:extLst>
          </p:cNvPr>
          <p:cNvSpPr/>
          <p:nvPr/>
        </p:nvSpPr>
        <p:spPr>
          <a:xfrm>
            <a:off x="1238244" y="4355979"/>
            <a:ext cx="2992951" cy="237036"/>
          </a:xfrm>
          <a:prstGeom prst="rect">
            <a:avLst/>
          </a:prstGeom>
          <a:noFill/>
          <a:ln/>
        </p:spPr>
        <p:txBody>
          <a:bodyPr wrap="square" lIns="0" tIns="0" rIns="0" bIns="0" rtlCol="0" anchor="t"/>
          <a:lstStyle/>
          <a:p>
            <a:pPr marL="0" marR="0" lvl="0" indent="0" algn="l" defTabSz="914400" rtl="0" eaLnBrk="1" fontAlgn="auto" latinLnBrk="0" hangingPunct="1">
              <a:lnSpc>
                <a:spcPts val="1400"/>
              </a:lnSpc>
              <a:spcBef>
                <a:spcPts val="0"/>
              </a:spcBef>
              <a:spcAft>
                <a:spcPts val="550"/>
              </a:spcAft>
              <a:buClrTx/>
              <a:buSzTx/>
              <a:buFontTx/>
              <a:buNone/>
              <a:tabLst/>
              <a:defRPr/>
            </a:pPr>
            <a:r>
              <a:rPr kumimoji="0" lang="en-US" sz="1400" b="0" i="0" u="none" strike="noStrike" kern="1200" cap="none" spc="0" normalizeH="0" baseline="0" noProof="0" dirty="0">
                <a:ln>
                  <a:noFill/>
                </a:ln>
                <a:solidFill>
                  <a:srgbClr val="000000">
                    <a:alpha val="100000"/>
                  </a:srgbClr>
                </a:solidFill>
                <a:effectLst/>
                <a:uLnTx/>
                <a:uFillTx/>
                <a:latin typeface="Boita Medium" panose="00000600000000000000" charset="-52"/>
                <a:ea typeface="Akkurat LL Cyr Regular" pitchFamily="34" charset="-122"/>
                <a:cs typeface="Akkurat LL Cyr Regular" pitchFamily="34" charset="-120"/>
              </a:rPr>
              <a:t>Сервис проверки контрагентов
</a:t>
            </a:r>
            <a:endParaRPr kumimoji="0" lang="en-US" sz="1400" b="0" i="0" u="none" strike="noStrike" kern="1200" cap="none" spc="0" normalizeH="0" baseline="0" noProof="0" dirty="0">
              <a:ln>
                <a:noFill/>
              </a:ln>
              <a:solidFill>
                <a:srgbClr val="000000"/>
              </a:solidFill>
              <a:effectLst/>
              <a:uLnTx/>
              <a:uFillTx/>
              <a:latin typeface="Boita Medium" panose="00000600000000000000" charset="-52"/>
              <a:ea typeface="+mn-ea"/>
              <a:cs typeface="+mn-cs"/>
            </a:endParaRPr>
          </a:p>
        </p:txBody>
      </p:sp>
      <p:pic>
        <p:nvPicPr>
          <p:cNvPr id="32" name="Image 9" descr=" ">
            <a:extLst>
              <a:ext uri="{FF2B5EF4-FFF2-40B4-BE49-F238E27FC236}">
                <a16:creationId xmlns:a16="http://schemas.microsoft.com/office/drawing/2014/main" id="{3241EA9F-24DC-4B82-9C73-867EE3C5B1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28245" y="406794"/>
            <a:ext cx="966869" cy="1075230"/>
          </a:xfrm>
          <a:prstGeom prst="rect">
            <a:avLst/>
          </a:prstGeom>
        </p:spPr>
      </p:pic>
      <p:pic>
        <p:nvPicPr>
          <p:cNvPr id="33" name="Image 10" descr=" ">
            <a:extLst>
              <a:ext uri="{FF2B5EF4-FFF2-40B4-BE49-F238E27FC236}">
                <a16:creationId xmlns:a16="http://schemas.microsoft.com/office/drawing/2014/main" id="{2ED8CDAF-3C20-42D6-9BA3-816DAB02DDF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16660" y="751348"/>
            <a:ext cx="1314040" cy="596329"/>
          </a:xfrm>
          <a:prstGeom prst="rect">
            <a:avLst/>
          </a:prstGeom>
        </p:spPr>
      </p:pic>
      <p:sp>
        <p:nvSpPr>
          <p:cNvPr id="34" name="Shape 20">
            <a:extLst>
              <a:ext uri="{FF2B5EF4-FFF2-40B4-BE49-F238E27FC236}">
                <a16:creationId xmlns:a16="http://schemas.microsoft.com/office/drawing/2014/main" id="{14572171-FC3E-4DC0-A9A1-783F9D7855EE}"/>
              </a:ext>
            </a:extLst>
          </p:cNvPr>
          <p:cNvSpPr/>
          <p:nvPr/>
        </p:nvSpPr>
        <p:spPr>
          <a:xfrm>
            <a:off x="9639250" y="4940103"/>
            <a:ext cx="501647" cy="501585"/>
          </a:xfrm>
          <a:prstGeom prst="ellipse">
            <a:avLst/>
          </a:prstGeom>
          <a:solidFill>
            <a:srgbClr val="FCDF22">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Boita Medium" panose="00000600000000000000" charset="-52"/>
              <a:ea typeface="+mn-ea"/>
              <a:cs typeface="+mn-cs"/>
            </a:endParaRPr>
          </a:p>
        </p:txBody>
      </p:sp>
      <p:sp>
        <p:nvSpPr>
          <p:cNvPr id="35" name="Shape 21">
            <a:extLst>
              <a:ext uri="{FF2B5EF4-FFF2-40B4-BE49-F238E27FC236}">
                <a16:creationId xmlns:a16="http://schemas.microsoft.com/office/drawing/2014/main" id="{4F9BD9A9-96E4-42D8-A24D-191AA80BC97D}"/>
              </a:ext>
            </a:extLst>
          </p:cNvPr>
          <p:cNvSpPr/>
          <p:nvPr/>
        </p:nvSpPr>
        <p:spPr>
          <a:xfrm>
            <a:off x="10140898" y="4489312"/>
            <a:ext cx="253998" cy="253967"/>
          </a:xfrm>
          <a:prstGeom prst="ellipse">
            <a:avLst/>
          </a:prstGeom>
          <a:solidFill>
            <a:srgbClr val="5BDEB6">
              <a:alpha val="100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900" b="0" i="0" u="none" strike="noStrike" kern="1200" cap="none" spc="0" normalizeH="0" baseline="0" noProof="0">
              <a:ln>
                <a:noFill/>
              </a:ln>
              <a:solidFill>
                <a:srgbClr val="000000"/>
              </a:solidFill>
              <a:effectLst/>
              <a:uLnTx/>
              <a:uFillTx/>
              <a:latin typeface="Boita Medium" panose="00000600000000000000" charset="-52"/>
              <a:ea typeface="+mn-ea"/>
              <a:cs typeface="+mn-cs"/>
            </a:endParaRPr>
          </a:p>
        </p:txBody>
      </p:sp>
    </p:spTree>
    <p:extLst>
      <p:ext uri="{BB962C8B-B14F-4D97-AF65-F5344CB8AC3E}">
        <p14:creationId xmlns:p14="http://schemas.microsoft.com/office/powerpoint/2010/main" val="354195907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Другая 2">
      <a:majorFont>
        <a:latin typeface="Akkurat LL Cyr"/>
        <a:ea typeface=""/>
        <a:cs typeface=""/>
      </a:majorFont>
      <a:minorFont>
        <a:latin typeface="Akkurat LL Cy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Другая 2">
      <a:majorFont>
        <a:latin typeface="Akkurat LL Cyr"/>
        <a:ea typeface=""/>
        <a:cs typeface=""/>
      </a:majorFont>
      <a:minorFont>
        <a:latin typeface="Akkurat LL Cyr"/>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Росунивер_шаблон">
  <a:themeElements>
    <a:clrScheme name="Основная">
      <a:dk1>
        <a:srgbClr val="000000"/>
      </a:dk1>
      <a:lt1>
        <a:srgbClr val="FFFFFF"/>
      </a:lt1>
      <a:dk2>
        <a:srgbClr val="000000"/>
      </a:dk2>
      <a:lt2>
        <a:srgbClr val="CBF3E6"/>
      </a:lt2>
      <a:accent1>
        <a:srgbClr val="5BDEB6"/>
      </a:accent1>
      <a:accent2>
        <a:srgbClr val="FC4C5D"/>
      </a:accent2>
      <a:accent3>
        <a:srgbClr val="B680D9"/>
      </a:accent3>
      <a:accent4>
        <a:srgbClr val="67C2FA"/>
      </a:accent4>
      <a:accent5>
        <a:srgbClr val="A1BF34"/>
      </a:accent5>
      <a:accent6>
        <a:srgbClr val="FCDF20"/>
      </a:accent6>
      <a:hlink>
        <a:srgbClr val="5BDEB6"/>
      </a:hlink>
      <a:folHlink>
        <a:srgbClr val="4C38F9"/>
      </a:folHlink>
    </a:clrScheme>
    <a:fontScheme name="Росунивер">
      <a:majorFont>
        <a:latin typeface="Boita Medium"/>
        <a:ea typeface=""/>
        <a:cs typeface=""/>
      </a:majorFont>
      <a:minorFont>
        <a:latin typeface="Akkurat LL Cyr TT"/>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ru-RU" altLang="ru-RU" sz="3000" b="1" i="0" u="none" strike="noStrike" cap="none" normalizeH="0" baseline="0" smtClean="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ru-RU" altLang="ru-RU" sz="3000" b="1" i="0" u="none" strike="noStrike" cap="none" normalizeH="0" baseline="0" smtClean="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Росунивер_шаблон">
  <a:themeElements>
    <a:clrScheme name="Основная">
      <a:dk1>
        <a:srgbClr val="000000"/>
      </a:dk1>
      <a:lt1>
        <a:srgbClr val="FFFFFF"/>
      </a:lt1>
      <a:dk2>
        <a:srgbClr val="000000"/>
      </a:dk2>
      <a:lt2>
        <a:srgbClr val="CBF3E6"/>
      </a:lt2>
      <a:accent1>
        <a:srgbClr val="5BDEB6"/>
      </a:accent1>
      <a:accent2>
        <a:srgbClr val="FC4C5D"/>
      </a:accent2>
      <a:accent3>
        <a:srgbClr val="B680D9"/>
      </a:accent3>
      <a:accent4>
        <a:srgbClr val="67C2FA"/>
      </a:accent4>
      <a:accent5>
        <a:srgbClr val="A1BF34"/>
      </a:accent5>
      <a:accent6>
        <a:srgbClr val="FCDF20"/>
      </a:accent6>
      <a:hlink>
        <a:srgbClr val="5BDEB6"/>
      </a:hlink>
      <a:folHlink>
        <a:srgbClr val="4C38F9"/>
      </a:folHlink>
    </a:clrScheme>
    <a:fontScheme name="Росунивер">
      <a:majorFont>
        <a:latin typeface="Boita Medium"/>
        <a:ea typeface=""/>
        <a:cs typeface=""/>
      </a:majorFont>
      <a:minorFont>
        <a:latin typeface="Akkurat LL Cyr TT"/>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ru-RU" altLang="ru-RU" sz="3000" b="1" i="0" u="none" strike="noStrike" cap="none" normalizeH="0" baseline="0" smtClean="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miter lim="4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ctr" anchorCtr="0" compatLnSpc="1">
        <a:prstTxWarp prst="textNoShape">
          <a:avLst/>
        </a:prstTxWarp>
        <a:spAutoFit/>
      </a:bodyPr>
      <a:lstStyle>
        <a:defPPr marL="0" marR="0" indent="0" algn="ctr" defTabSz="825500" rtl="0" eaLnBrk="1" fontAlgn="base" latinLnBrk="0" hangingPunct="0">
          <a:lnSpc>
            <a:spcPct val="100000"/>
          </a:lnSpc>
          <a:spcBef>
            <a:spcPct val="0"/>
          </a:spcBef>
          <a:spcAft>
            <a:spcPct val="0"/>
          </a:spcAft>
          <a:buClrTx/>
          <a:buSzTx/>
          <a:buFontTx/>
          <a:buNone/>
          <a:tabLst/>
          <a:defRPr kumimoji="0" lang="ru-RU" altLang="ru-RU" sz="3000" b="1" i="0" u="none" strike="noStrike" cap="none" normalizeH="0" baseline="0" smtClean="0">
            <a:ln>
              <a:noFill/>
            </a:ln>
            <a:solidFill>
              <a:srgbClr val="000000"/>
            </a:solidFill>
            <a:effectLst/>
            <a:latin typeface="Helvetica Neue" panose="02000206000000020004" pitchFamily="2" charset="0"/>
            <a:ea typeface="Helvetica Neue" panose="02000206000000020004" pitchFamily="2" charset="0"/>
            <a:cs typeface="Helvetica Neue" panose="02000206000000020004" pitchFamily="2" charset="0"/>
            <a:sym typeface="Helvetica Neue" panose="02000206000000020004" pitchFamily="2"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7621</TotalTime>
  <Words>4191</Words>
  <Application>Microsoft Office PowerPoint</Application>
  <PresentationFormat>Широкоэкранный</PresentationFormat>
  <Paragraphs>249</Paragraphs>
  <Slides>26</Slides>
  <Notes>5</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4</vt:i4>
      </vt:variant>
      <vt:variant>
        <vt:lpstr>Заголовки слайдов</vt:lpstr>
      </vt:variant>
      <vt:variant>
        <vt:i4>26</vt:i4>
      </vt:variant>
    </vt:vector>
  </HeadingPairs>
  <TitlesOfParts>
    <vt:vector size="41" baseType="lpstr">
      <vt:lpstr>Boita Medium</vt:lpstr>
      <vt:lpstr>Helvetica Neue Medium</vt:lpstr>
      <vt:lpstr>ALS Vlas hairline</vt:lpstr>
      <vt:lpstr>Akkurat LL Cyr</vt:lpstr>
      <vt:lpstr>Open Sans</vt:lpstr>
      <vt:lpstr>PT Sans</vt:lpstr>
      <vt:lpstr>Calibri</vt:lpstr>
      <vt:lpstr>Akkurat LL Cyr TT</vt:lpstr>
      <vt:lpstr>Helvetica Neue</vt:lpstr>
      <vt:lpstr>Open Sans Extrabold</vt:lpstr>
      <vt:lpstr>Arial</vt:lpstr>
      <vt:lpstr>Тема Office</vt:lpstr>
      <vt:lpstr>1_Тема Office</vt:lpstr>
      <vt:lpstr>Росунивер_шаблон</vt:lpstr>
      <vt:lpstr>1_Росунивер_шаблон</vt:lpstr>
      <vt:lpstr>Презентация PowerPoint</vt:lpstr>
      <vt:lpstr>На кого распространяется</vt:lpstr>
      <vt:lpstr>Как считать СГСОД</vt:lpstr>
      <vt:lpstr>Преимущества для СМСП</vt:lpstr>
      <vt:lpstr>Как считать 25% от СГСОД для МСП</vt:lpstr>
      <vt:lpstr>Преимущества для СМСП</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Особенности осуществления закупок по закону № 44-ФЗ в случае несоблюдения требований 223-ФЗ. </vt:lpstr>
      <vt:lpstr>Применение 44-ФЗ (ч.8.1.ст.3)</vt:lpstr>
      <vt:lpstr>Применение 44-ФЗ (ч.8.1.ст.3)</vt:lpstr>
      <vt:lpstr>Штрафы КоАП</vt:lpstr>
      <vt:lpstr>Закупка у единственного поставщика. Применение электронного магазина.</vt:lpstr>
      <vt:lpstr>Применение неконкурентных способов закупки</vt:lpstr>
      <vt:lpstr>Применение неконкурентных способов закупки</vt:lpstr>
      <vt:lpstr>Схема применения электронного магазина</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Контроль и обжалование в сфере закупок проводимых отдельными видами юридических лиц</dc:title>
  <dc:creator>Professional</dc:creator>
  <cp:lastModifiedBy>Антон Анисимов</cp:lastModifiedBy>
  <cp:revision>195</cp:revision>
  <dcterms:created xsi:type="dcterms:W3CDTF">2021-04-01T09:50:57Z</dcterms:created>
  <dcterms:modified xsi:type="dcterms:W3CDTF">2026-10-19T10:59:30Z</dcterms:modified>
</cp:coreProperties>
</file>