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</p:sldMasterIdLst>
  <p:sldIdLst>
    <p:sldId id="299" r:id="rId4"/>
    <p:sldId id="1186" r:id="rId5"/>
    <p:sldId id="1210" r:id="rId6"/>
    <p:sldId id="1209" r:id="rId7"/>
    <p:sldId id="1211" r:id="rId8"/>
    <p:sldId id="1213" r:id="rId9"/>
    <p:sldId id="1201" r:id="rId10"/>
    <p:sldId id="1212" r:id="rId11"/>
    <p:sldId id="1232" r:id="rId12"/>
    <p:sldId id="1233" r:id="rId13"/>
    <p:sldId id="1234" r:id="rId14"/>
    <p:sldId id="1235" r:id="rId15"/>
    <p:sldId id="1236" r:id="rId16"/>
    <p:sldId id="1190" r:id="rId17"/>
    <p:sldId id="1181" r:id="rId18"/>
    <p:sldId id="1215" r:id="rId19"/>
    <p:sldId id="1216" r:id="rId20"/>
    <p:sldId id="1217" r:id="rId21"/>
    <p:sldId id="1218" r:id="rId22"/>
    <p:sldId id="1189" r:id="rId23"/>
    <p:sldId id="1174" r:id="rId24"/>
    <p:sldId id="1225" r:id="rId25"/>
    <p:sldId id="1219" r:id="rId26"/>
    <p:sldId id="1223" r:id="rId27"/>
    <p:sldId id="1224" r:id="rId28"/>
    <p:sldId id="1227" r:id="rId29"/>
    <p:sldId id="1114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BF158F-BA24-45B1-96FB-2D4E7A6EB4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AC19E99-9463-43B8-82A5-5232A3957D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C7E457-D841-4B8C-9DA9-DCD7F9C70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ADD1F-9474-43DD-9F14-9AED21336576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1C0BB3-F627-440D-8B5A-CE2B8A550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82077A-8376-4913-9EAB-A4B77CBBC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452A-424C-4FD5-B4DC-2D90984AE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530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629C22-3030-4588-AA20-B5502CC08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173DA9-8DF9-470B-A4AF-C6B0B31E4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F5FBF1-BF57-4826-AF67-90E6D4DEC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ADD1F-9474-43DD-9F14-9AED21336576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C33929-40BB-4D91-88B4-11F8EBE0D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95965-2062-4F2F-B573-34B6C3B0D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452A-424C-4FD5-B4DC-2D90984AE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917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352EEB-233F-45DA-8234-D7F200160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960F9E-12E5-49BA-9C30-267CB62AC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689C16-3D7F-4313-B298-EE08212E2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ADD1F-9474-43DD-9F14-9AED21336576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CD3808-6939-4398-8F7A-4D688640A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3E41D5C-349C-4EB6-9F49-B2156C05D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452A-424C-4FD5-B4DC-2D90984AE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1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B4EAEA-E401-4165-A6FA-CF9C0EE2B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C6690D-B9FF-4DB3-BA95-12B55A53E0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4E9A9D-6C48-466F-A83F-887447B4EE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84A573-BF84-42F6-AEF4-1FB1C20FC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ADD1F-9474-43DD-9F14-9AED21336576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5C7A476-AB03-4BA8-9E3A-B537EE1AF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4EEA2AE-B293-4C5C-B946-14FD82C89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452A-424C-4FD5-B4DC-2D90984AE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757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EE902B-33B7-4686-BD86-278511177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5CF159-6979-480C-82D6-6B98AB08B7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AC10399-2231-4179-91D6-5BD853278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9BB826F-1A32-4EB4-BC9F-C6001A59DA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A071721-075D-446B-9F2C-A257F45533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8BF1FE4-148D-4572-87B6-61A928968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ADD1F-9474-43DD-9F14-9AED21336576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79C5B88-05F3-4345-BFA7-62E16B85B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62F6B86-8BA9-46F9-8104-663147AC8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452A-424C-4FD5-B4DC-2D90984AE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070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CAFF85-53D1-4F32-B8BB-E741406C9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660D855-A0EC-4D50-BE1B-5926995FC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ADD1F-9474-43DD-9F14-9AED21336576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B841D3D-7137-4641-8056-652C56B26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9B38B70-2B5C-477E-AF25-DA3FEB7F5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452A-424C-4FD5-B4DC-2D90984AE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367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176BE60-8A11-4AD4-85C7-F1EF11D75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ADD1F-9474-43DD-9F14-9AED21336576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8EEAAF3-7AA4-43B5-B15E-44E86D60C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C5F8C2B-88AE-40CC-8E49-09329707A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452A-424C-4FD5-B4DC-2D90984AE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54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5AE2D9-61DE-4F6C-A5D2-E87427FA9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DC18DE-2CA5-4A55-A763-B0340D4BD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E85AE34-496C-433B-BAD3-35058C3E3E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324020A-6428-489D-B844-C3C0AA4BE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ADD1F-9474-43DD-9F14-9AED21336576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D793E1D-7BDB-4B6A-82B8-4AC055B08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31010F9-566E-4DB1-90EB-6CCA51A51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452A-424C-4FD5-B4DC-2D90984AE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984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590167-9E79-4772-A131-72860480E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825EF9E-46B7-4855-BF70-F44FAAE9A5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045492F-9307-43D6-BC32-0969F4BAB1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974A21C-B3F6-443D-9CB8-70536369F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ADD1F-9474-43DD-9F14-9AED21336576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A5DEEB5-F6B7-41A7-950A-02661575E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B80DAC-9D49-4F38-9E2A-556B0B9DA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452A-424C-4FD5-B4DC-2D90984AE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005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5397ED-D97A-479E-8369-1E2F318BC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A627FFB-6F7F-46FC-A718-184F151C9E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56AE03-E409-4F29-A834-FB03D9980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ADD1F-9474-43DD-9F14-9AED21336576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1D4EEB-568D-4005-8C40-0B1A7924E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863056-43E7-4A58-ABC8-D866E5251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452A-424C-4FD5-B4DC-2D90984AE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537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AE76EE9-D8F6-4F8B-B0F8-C5FFBB5AF6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31DB67B-F56C-407E-BDA0-7677E36A43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90F47C-E321-422B-A6F0-AD15467DB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ADD1F-9474-43DD-9F14-9AED21336576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4DB898-59A6-4902-B8B0-132ACBDCC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2F5EB4-456A-43CB-9A8E-AF771A778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452A-424C-4FD5-B4DC-2D90984AE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913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8416F7-9791-4873-BF57-F298D90EF6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886" y="853622"/>
            <a:ext cx="9144000" cy="149315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04140DF-F0F5-4B18-B26E-F160CE618D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886" y="2473993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67E3B664-A8B1-4B8C-AB1B-5BE6D2BE88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98" y="6177189"/>
            <a:ext cx="11682004" cy="88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1430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78F3E2-B58E-422A-9857-BD32E4BF2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7F2B86-BC6D-42EF-B8B4-45C6B3B3A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AD80D0-9DD5-46B2-BFA1-D5C88843B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31A8-9309-41BB-93D4-7A67EC5B8903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6E6542-DBAA-40AE-91D0-52A8093D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51CC65-942F-4DFA-B748-335896D1E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BF47B-00CC-41BB-B910-46FAC0CF84FC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F86EA6D6-A4AA-4CEF-BC10-53B3129B55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98" y="6177189"/>
            <a:ext cx="11682004" cy="88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58839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896E8A-254C-4DE4-994D-47F5041C1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9B80FF-728F-4324-AEAD-64362B5B9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07F02F-9499-4293-9151-28899C1F3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31A8-9309-41BB-93D4-7A67EC5B8903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30C1C5-65ED-4523-8AB6-BB6E932C6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58A116-CF6F-4065-A415-065E64D99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BF47B-00CC-41BB-B910-46FAC0CF84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9046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D07F1D-42E3-4829-9E34-0CA7CDB82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7DF696-91DC-4061-98DB-8984593F9A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8C19E6C-A704-43A4-9996-867121F60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139F58-ECD1-44C0-AEE5-77E96103F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31A8-9309-41BB-93D4-7A67EC5B8903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03334A0-C39A-460D-B13C-DB7A84C65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E628A61-7FC1-45F4-8587-697814588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BF47B-00CC-41BB-B910-46FAC0CF84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9745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681140-1081-45CA-9F3D-44490E6B1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6887F65-1EB7-4F02-B0FB-81B4D27058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D2A0091-9ED2-479B-8B7B-0543A2B5DF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1CD61E3-FA01-4485-9AA4-82AE69F4A5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562FDE1-7BDD-47B3-8145-E92C7B127C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79D9E59-26E7-4E53-8CFD-D81F042E1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31A8-9309-41BB-93D4-7A67EC5B8903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DD9B8FF-3331-4491-830B-9DE72EA61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EC8B205-C6BB-40E2-8EA1-52D92765A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BF47B-00CC-41BB-B910-46FAC0CF84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391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AAA21F-C326-4E02-9770-B60505155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D552B4F-174F-4AD4-9915-567515D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31A8-9309-41BB-93D4-7A67EC5B8903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DBF91D2-4BF8-49C9-BDE4-87A6E5FDC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C2AB4D0-3414-4604-8F6A-C8CDDF79F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BF47B-00CC-41BB-B910-46FAC0CF84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4525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F739361-47E3-4385-9409-B87D24199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31A8-9309-41BB-93D4-7A67EC5B8903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050B845-A476-4B77-B21F-3F146FE69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C08455E-B4FA-43AF-9A56-3D15D8C06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BF47B-00CC-41BB-B910-46FAC0CF84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3854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0EFDD5-3D29-4B29-9B65-DE1088BBC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CCFF36-049B-4D08-BEC3-4912A34C8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EB5444E-878D-4B7C-8797-BA4EFDCE13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63EE0D-7E69-4B82-B915-7879D1927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31A8-9309-41BB-93D4-7A67EC5B8903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05FE37C-BA43-4B79-8F8D-C9B312090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5DE2DE8-2BB8-40DD-B3E7-FFFE7122F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BF47B-00CC-41BB-B910-46FAC0CF84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9977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22236A-0BA8-484E-A19F-684B473C3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755C6A5-47CB-4EDA-8BBC-41F2BBAC3A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20B0A6E-A05F-40B8-A30F-4E3891AC92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455A95-DE6E-42FF-9666-A26D2C8B1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31A8-9309-41BB-93D4-7A67EC5B8903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E6380CF-C6EA-4D4F-ACD5-87D02B980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B7D1F9-81C2-4505-8021-4B4690C10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BF47B-00CC-41BB-B910-46FAC0CF84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1060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67B7B1-2354-44D7-A12A-D180EC441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D002628-07B5-473A-B8B8-5B1F07EAF5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834FCE-48FB-4585-BF50-8E2306CBB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31A8-9309-41BB-93D4-7A67EC5B8903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6C39C8-C20D-45FA-A048-8569B37C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CCA99E-514B-4184-AB1F-7B30BD010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BF47B-00CC-41BB-B910-46FAC0CF84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4497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327722B-2268-4E55-B777-C6E9574E2D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793FE10-092D-4E74-8D8F-8480A97B97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DB303B-411B-4379-8B0D-6D7EE0F74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331A8-9309-41BB-93D4-7A67EC5B8903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BCF2CC-297B-45EE-9089-DFE3FFBEE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A09AB1-A20A-4702-BF3D-8A40EBA72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BF47B-00CC-41BB-B910-46FAC0CF84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0834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 презентации">
    <p:bg>
      <p:bgPr>
        <a:solidFill>
          <a:srgbClr val="CB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958976-CBFF-3EC9-F2B5-9BEA691153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144" y="483258"/>
            <a:ext cx="11161712" cy="3737831"/>
          </a:xfrm>
          <a:prstGeom prst="rect">
            <a:avLst/>
          </a:prstGeom>
        </p:spPr>
        <p:txBody>
          <a:bodyPr/>
          <a:lstStyle>
            <a:lvl1pPr algn="l" defTabSz="412750" rtl="0" fontAlgn="base" hangingPunct="0">
              <a:spcBef>
                <a:spcPct val="0"/>
              </a:spcBef>
              <a:spcAft>
                <a:spcPct val="0"/>
              </a:spcAft>
              <a:defRPr lang="ru-RU" sz="6000" kern="1200" dirty="0">
                <a:solidFill>
                  <a:srgbClr val="000000"/>
                </a:solidFill>
                <a:latin typeface="+mj-lt"/>
                <a:ea typeface="Boita Medium" pitchFamily="2" charset="-52"/>
                <a:cs typeface="Boita Medium" pitchFamily="2" charset="-52"/>
                <a:sym typeface="Helvetica Neue Medium" panose="02000503000000020004" pitchFamily="2" charset="0"/>
              </a:defRPr>
            </a:lvl1pPr>
          </a:lstStyle>
          <a:p>
            <a:r>
              <a:rPr lang="ru-RU" dirty="0"/>
              <a:t>Титульный слайд с темой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0E0BDB-AE50-8A66-4B2F-6A2F3BDDDFC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5049180"/>
            <a:ext cx="5580856" cy="330575"/>
          </a:xfrm>
          <a:prstGeom prst="rect">
            <a:avLst/>
          </a:prstGeom>
        </p:spPr>
        <p:txBody>
          <a:bodyPr anchor="b"/>
          <a:lstStyle>
            <a:lvl1pPr marL="0" indent="0" algn="r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600" b="1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650875" indent="-260350">
              <a:spcBef>
                <a:spcPts val="300"/>
              </a:spcBef>
              <a:tabLst/>
              <a:defRPr lang="ru-RU" sz="1400" b="0" kern="1200" dirty="0">
                <a:solidFill>
                  <a:srgbClr val="000000"/>
                </a:solidFill>
                <a:latin typeface="Akkurat LL Cyr" charset="0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lvl="0"/>
            <a:r>
              <a:rPr lang="ru-RU" dirty="0"/>
              <a:t>Имя и Фамилия спикера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44AC2F41-74EA-0E78-05A0-29C2516C418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96000" y="5402681"/>
            <a:ext cx="5580856" cy="330575"/>
          </a:xfrm>
          <a:prstGeom prst="rect">
            <a:avLst/>
          </a:prstGeom>
        </p:spPr>
        <p:txBody>
          <a:bodyPr/>
          <a:lstStyle>
            <a:lvl1pPr marL="0" indent="0" algn="r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6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650875" indent="-260350">
              <a:spcBef>
                <a:spcPts val="300"/>
              </a:spcBef>
              <a:tabLst/>
              <a:defRPr lang="ru-RU" sz="1400" b="0" kern="1200" dirty="0">
                <a:solidFill>
                  <a:srgbClr val="000000"/>
                </a:solidFill>
                <a:latin typeface="Akkurat LL Cyr" charset="0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lvl="0"/>
            <a:r>
              <a:rPr lang="ru-RU" dirty="0"/>
              <a:t>Должность спикера</a:t>
            </a:r>
          </a:p>
        </p:txBody>
      </p:sp>
    </p:spTree>
    <p:extLst>
      <p:ext uri="{BB962C8B-B14F-4D97-AF65-F5344CB8AC3E}">
        <p14:creationId xmlns:p14="http://schemas.microsoft.com/office/powerpoint/2010/main" val="9659658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  <p15:guide id="3" orient="horz" pos="8085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презентации">
    <p:bg>
      <p:bgPr>
        <a:solidFill>
          <a:srgbClr val="CB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958976-CBFF-3EC9-F2B5-9BEA691153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144" y="483258"/>
            <a:ext cx="11161712" cy="3737831"/>
          </a:xfrm>
          <a:prstGeom prst="rect">
            <a:avLst/>
          </a:prstGeom>
        </p:spPr>
        <p:txBody>
          <a:bodyPr/>
          <a:lstStyle>
            <a:lvl1pPr algn="l" defTabSz="412750" rtl="0" fontAlgn="base" hangingPunct="0">
              <a:spcBef>
                <a:spcPct val="0"/>
              </a:spcBef>
              <a:spcAft>
                <a:spcPct val="0"/>
              </a:spcAft>
              <a:defRPr lang="ru-RU" sz="6000" kern="1200" dirty="0">
                <a:solidFill>
                  <a:srgbClr val="000000"/>
                </a:solidFill>
                <a:latin typeface="+mj-lt"/>
                <a:ea typeface="Boita Medium" pitchFamily="2" charset="-52"/>
                <a:cs typeface="Boita Medium" pitchFamily="2" charset="-52"/>
                <a:sym typeface="Helvetica Neue Medium" panose="02000503000000020004" pitchFamily="2" charset="0"/>
              </a:defRPr>
            </a:lvl1pPr>
          </a:lstStyle>
          <a:p>
            <a:r>
              <a:rPr lang="ru-RU" dirty="0"/>
              <a:t>Титульный слайд с темой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0E0BDB-AE50-8A66-4B2F-6A2F3BDDDFC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5049180"/>
            <a:ext cx="5580856" cy="330575"/>
          </a:xfrm>
          <a:prstGeom prst="rect">
            <a:avLst/>
          </a:prstGeom>
        </p:spPr>
        <p:txBody>
          <a:bodyPr anchor="b"/>
          <a:lstStyle>
            <a:lvl1pPr marL="0" indent="0" algn="r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600" b="1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650875" indent="-260350">
              <a:spcBef>
                <a:spcPts val="300"/>
              </a:spcBef>
              <a:tabLst/>
              <a:defRPr lang="ru-RU" sz="1400" b="0" kern="1200" dirty="0">
                <a:solidFill>
                  <a:srgbClr val="000000"/>
                </a:solidFill>
                <a:latin typeface="Akkurat LL Cyr" charset="0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lvl="0"/>
            <a:r>
              <a:rPr lang="ru-RU" dirty="0"/>
              <a:t>Имя и Фамилия спикера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44AC2F41-74EA-0E78-05A0-29C2516C418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96000" y="5402681"/>
            <a:ext cx="5580856" cy="330575"/>
          </a:xfrm>
          <a:prstGeom prst="rect">
            <a:avLst/>
          </a:prstGeom>
        </p:spPr>
        <p:txBody>
          <a:bodyPr/>
          <a:lstStyle>
            <a:lvl1pPr marL="0" indent="0" algn="r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6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650875" indent="-260350">
              <a:spcBef>
                <a:spcPts val="300"/>
              </a:spcBef>
              <a:tabLst/>
              <a:defRPr lang="ru-RU" sz="1400" b="0" kern="1200" dirty="0">
                <a:solidFill>
                  <a:srgbClr val="000000"/>
                </a:solidFill>
                <a:latin typeface="Akkurat LL Cyr" charset="0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lvl="0"/>
            <a:r>
              <a:rPr lang="ru-RU" dirty="0"/>
              <a:t>Должность спикера</a:t>
            </a:r>
          </a:p>
        </p:txBody>
      </p:sp>
    </p:spTree>
    <p:extLst>
      <p:ext uri="{BB962C8B-B14F-4D97-AF65-F5344CB8AC3E}">
        <p14:creationId xmlns:p14="http://schemas.microsoft.com/office/powerpoint/2010/main" val="2516844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  <p15:guide id="3" orient="horz" pos="8085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 раздела">
    <p:bg>
      <p:bgPr>
        <a:solidFill>
          <a:srgbClr val="CB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958976-CBFF-3EC9-F2B5-9BEA691153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144" y="1304764"/>
            <a:ext cx="11161712" cy="3737831"/>
          </a:xfrm>
          <a:prstGeom prst="rect">
            <a:avLst/>
          </a:prstGeom>
        </p:spPr>
        <p:txBody>
          <a:bodyPr/>
          <a:lstStyle>
            <a:lvl1pPr algn="l" defTabSz="412750" rtl="0" fontAlgn="base" hangingPunct="0">
              <a:spcBef>
                <a:spcPct val="0"/>
              </a:spcBef>
              <a:spcAft>
                <a:spcPct val="0"/>
              </a:spcAft>
              <a:defRPr lang="ru-RU" sz="4500" kern="1200" dirty="0">
                <a:solidFill>
                  <a:srgbClr val="000000"/>
                </a:solidFill>
                <a:latin typeface="+mj-lt"/>
                <a:ea typeface="Boita"/>
                <a:cs typeface="Boita"/>
                <a:sym typeface="Helvetica Neue Medium" panose="02000503000000020004" pitchFamily="2" charset="0"/>
              </a:defRPr>
            </a:lvl1pPr>
          </a:lstStyle>
          <a:p>
            <a:r>
              <a:rPr lang="ru-RU" dirty="0"/>
              <a:t>Титульный слайд для раздела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0E0BDB-AE50-8A66-4B2F-6A2F3BDDD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144" y="483258"/>
            <a:ext cx="11161712" cy="330575"/>
          </a:xfrm>
          <a:prstGeom prst="rect">
            <a:avLst/>
          </a:prstGeom>
        </p:spPr>
        <p:txBody>
          <a:bodyPr anchor="b"/>
          <a:lstStyle>
            <a:lvl1pPr marL="0" indent="0" algn="r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600" b="1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650875" indent="-260350">
              <a:spcBef>
                <a:spcPts val="300"/>
              </a:spcBef>
              <a:tabLst/>
              <a:defRPr lang="ru-RU" sz="1400" b="0" kern="1200" dirty="0">
                <a:solidFill>
                  <a:srgbClr val="000000"/>
                </a:solidFill>
                <a:latin typeface="Akkurat LL Cyr" charset="0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lvl="0"/>
            <a:endParaRPr lang="ru-RU" dirty="0"/>
          </a:p>
          <a:p>
            <a:pPr lvl="0"/>
            <a:r>
              <a:rPr lang="ru-RU" dirty="0"/>
              <a:t>Нумерация раздела или короткий текст</a:t>
            </a:r>
          </a:p>
        </p:txBody>
      </p:sp>
    </p:spTree>
    <p:extLst>
      <p:ext uri="{BB962C8B-B14F-4D97-AF65-F5344CB8AC3E}">
        <p14:creationId xmlns:p14="http://schemas.microsoft.com/office/powerpoint/2010/main" val="738340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  <p15:guide id="3" orient="horz" pos="8085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арточка спике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08079E1B-14FA-517F-9CF5-7929234167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144" y="483258"/>
            <a:ext cx="5044397" cy="749499"/>
          </a:xfrm>
          <a:prstGeom prst="rect">
            <a:avLst/>
          </a:prstGeom>
        </p:spPr>
        <p:txBody>
          <a:bodyPr/>
          <a:lstStyle>
            <a:lvl1pPr algn="l" defTabSz="412750" rtl="0" fontAlgn="base" hangingPunct="0">
              <a:spcBef>
                <a:spcPct val="0"/>
              </a:spcBef>
              <a:spcAft>
                <a:spcPct val="0"/>
              </a:spcAft>
              <a:defRPr lang="ru-RU" sz="3600" kern="1200" dirty="0">
                <a:solidFill>
                  <a:srgbClr val="000000"/>
                </a:solidFill>
                <a:latin typeface="+mj-lt"/>
                <a:ea typeface="Boita Medium" pitchFamily="2" charset="-52"/>
                <a:cs typeface="Boita Medium" pitchFamily="2" charset="-52"/>
                <a:sym typeface="Helvetica Neue Medium" panose="02000503000000020004" pitchFamily="2" charset="0"/>
              </a:defRPr>
            </a:lvl1pPr>
          </a:lstStyle>
          <a:p>
            <a:r>
              <a:rPr lang="ru-RU" dirty="0"/>
              <a:t>О спикере заголовок</a:t>
            </a:r>
          </a:p>
        </p:txBody>
      </p:sp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4C3B0961-96B8-C37D-CB3E-E3ECF91E2DF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268413"/>
            <a:ext cx="1620000" cy="180022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600">
                <a:latin typeface="Akkurat LL Cyr" panose="020B0504010101010104" pitchFamily="34" charset="0"/>
                <a:cs typeface="Akkurat LL Cyr" panose="020B05040101010101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D7C6029E-F1C0-3C70-7300-FB953063349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10720" y="3301938"/>
            <a:ext cx="5566136" cy="1753394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0"/>
              </a:spcBef>
              <a:buFontTx/>
              <a:buNone/>
              <a:defRPr sz="6000">
                <a:latin typeface="+mj-lt"/>
              </a:defRPr>
            </a:lvl1pPr>
          </a:lstStyle>
          <a:p>
            <a:pPr lvl="0"/>
            <a:r>
              <a:rPr lang="ru-RU" dirty="0"/>
              <a:t>Имя/фамилия спикера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1ED09A0A-2993-DD13-7D7E-3B5F21D4D9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1052" y="5243071"/>
            <a:ext cx="5240485" cy="457200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FontTx/>
              <a:buNone/>
              <a:defRPr sz="1700">
                <a:latin typeface="+mj-lt"/>
              </a:defRPr>
            </a:lvl1pPr>
          </a:lstStyle>
          <a:p>
            <a:pPr lvl="0"/>
            <a:r>
              <a:rPr lang="ru-RU" dirty="0"/>
              <a:t>Должность спикеры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B305E8D4-DD55-890E-1743-979B88D258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75520" y="1275760"/>
            <a:ext cx="3784021" cy="442451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FontTx/>
              <a:buNone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Akkurat LL Cyr" panose="020B0504010101010104" pitchFamily="34" charset="0"/>
              </a:defRPr>
            </a:lvl1pPr>
            <a:lvl2pPr marL="317500" indent="0">
              <a:spcBef>
                <a:spcPts val="0"/>
              </a:spcBef>
              <a:buFontTx/>
              <a:buNone/>
              <a:defRPr sz="1200">
                <a:solidFill>
                  <a:schemeClr val="bg1">
                    <a:lumMod val="50000"/>
                  </a:schemeClr>
                </a:solidFill>
                <a:latin typeface="Akkurat LL Cyr" panose="020B0504010101010104" pitchFamily="34" charset="0"/>
                <a:cs typeface="Akkurat LL Cyr" panose="020B0504010101010104" pitchFamily="34" charset="0"/>
              </a:defRPr>
            </a:lvl2pPr>
            <a:lvl3pPr marL="635000" indent="0">
              <a:spcBef>
                <a:spcPts val="0"/>
              </a:spcBef>
              <a:buFontTx/>
              <a:buNone/>
              <a:defRPr sz="1200">
                <a:solidFill>
                  <a:schemeClr val="bg1">
                    <a:lumMod val="50000"/>
                  </a:schemeClr>
                </a:solidFill>
                <a:latin typeface="Akkurat LL Cyr" panose="020B0504010101010104" pitchFamily="34" charset="0"/>
                <a:cs typeface="Akkurat LL Cyr" panose="020B0504010101010104" pitchFamily="34" charset="0"/>
              </a:defRPr>
            </a:lvl3pPr>
            <a:lvl4pPr marL="952500" indent="0">
              <a:spcBef>
                <a:spcPts val="0"/>
              </a:spcBef>
              <a:buFontTx/>
              <a:buNone/>
              <a:defRPr sz="1200">
                <a:solidFill>
                  <a:schemeClr val="bg1">
                    <a:lumMod val="50000"/>
                  </a:schemeClr>
                </a:solidFill>
                <a:latin typeface="Akkurat LL Cyr" panose="020B0504010101010104" pitchFamily="34" charset="0"/>
                <a:cs typeface="Akkurat LL Cyr" panose="020B0504010101010104" pitchFamily="34" charset="0"/>
              </a:defRPr>
            </a:lvl4pPr>
            <a:lvl5pPr marL="1270000" indent="0">
              <a:spcBef>
                <a:spcPts val="0"/>
              </a:spcBef>
              <a:buFontTx/>
              <a:buNone/>
              <a:defRPr sz="1200">
                <a:solidFill>
                  <a:schemeClr val="bg1">
                    <a:lumMod val="50000"/>
                  </a:schemeClr>
                </a:solidFill>
                <a:latin typeface="Akkurat LL Cyr" panose="020B0504010101010104" pitchFamily="34" charset="0"/>
                <a:cs typeface="Akkurat LL Cyr" panose="020B0504010101010104" pitchFamily="34" charset="0"/>
              </a:defRPr>
            </a:lvl5pPr>
          </a:lstStyle>
          <a:p>
            <a:pPr lvl="0"/>
            <a:r>
              <a:rPr lang="ru-RU" dirty="0"/>
              <a:t>Образец текста / Сведения о спикере</a:t>
            </a:r>
          </a:p>
        </p:txBody>
      </p:sp>
    </p:spTree>
    <p:extLst>
      <p:ext uri="{BB962C8B-B14F-4D97-AF65-F5344CB8AC3E}">
        <p14:creationId xmlns:p14="http://schemas.microsoft.com/office/powerpoint/2010/main" val="33901274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/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958976-CBFF-3EC9-F2B5-9BEA691153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144" y="483258"/>
            <a:ext cx="11161712" cy="749499"/>
          </a:xfrm>
          <a:prstGeom prst="rect">
            <a:avLst/>
          </a:prstGeom>
        </p:spPr>
        <p:txBody>
          <a:bodyPr/>
          <a:lstStyle>
            <a:lvl1pPr algn="l" defTabSz="412750" rtl="0" fontAlgn="base" hangingPunct="0">
              <a:spcBef>
                <a:spcPct val="0"/>
              </a:spcBef>
              <a:spcAft>
                <a:spcPct val="0"/>
              </a:spcAft>
              <a:defRPr lang="ru-RU" sz="3600" kern="1200" dirty="0">
                <a:solidFill>
                  <a:srgbClr val="000000"/>
                </a:solidFill>
                <a:latin typeface="+mj-lt"/>
                <a:ea typeface="Boita Medium" pitchFamily="2" charset="-52"/>
                <a:cs typeface="Boita Medium" pitchFamily="2" charset="-52"/>
                <a:sym typeface="Helvetica Neue Medium" panose="02000503000000020004" pitchFamily="2" charset="0"/>
              </a:defRPr>
            </a:lvl1pPr>
          </a:lstStyle>
          <a:p>
            <a:r>
              <a:rPr lang="ru-RU" dirty="0"/>
              <a:t>Образец заголовка на одну строку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0E0BDB-AE50-8A66-4B2F-6A2F3BDDD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800" y="1413000"/>
            <a:ext cx="11160000" cy="4410000"/>
          </a:xfrm>
          <a:prstGeom prst="rect">
            <a:avLst/>
          </a:prstGeom>
        </p:spPr>
        <p:txBody>
          <a:bodyPr/>
          <a:lstStyle>
            <a:lvl1pPr mar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390525" indent="0">
              <a:spcBef>
                <a:spcPts val="300"/>
              </a:spcBef>
              <a:buNone/>
              <a:tabLst/>
              <a:defRPr lang="ru-RU" sz="12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3"/>
            <a:r>
              <a:rPr lang="ru-RU" dirty="0"/>
              <a:t>Второй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BA914E9-7CA0-AE2C-E007-6F180140C8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0" y="6003244"/>
            <a:ext cx="4788532" cy="46826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50"/>
              </a:spcBef>
              <a:buFontTx/>
              <a:buNone/>
              <a:defRPr sz="1000">
                <a:solidFill>
                  <a:srgbClr val="5BDEB6"/>
                </a:solidFill>
                <a:latin typeface="+mn-lt"/>
                <a:cs typeface="Akkurat LL Cyr" panose="020B0504010101010104" pitchFamily="34" charset="0"/>
              </a:defRPr>
            </a:lvl1pPr>
          </a:lstStyle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lang="ru-RU" dirty="0"/>
              <a:t>Текст колонтитула или сноски</a:t>
            </a:r>
          </a:p>
          <a:p>
            <a:pPr lvl="0"/>
            <a:r>
              <a:rPr lang="ru-RU" dirty="0"/>
              <a:t>Текст колонтитула или сноски</a:t>
            </a:r>
          </a:p>
        </p:txBody>
      </p:sp>
    </p:spTree>
    <p:extLst>
      <p:ext uri="{BB962C8B-B14F-4D97-AF65-F5344CB8AC3E}">
        <p14:creationId xmlns:p14="http://schemas.microsoft.com/office/powerpoint/2010/main" val="38787956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  <p15:guide id="3" orient="horz" pos="8085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/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958976-CBFF-3EC9-F2B5-9BEA691153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144" y="483258"/>
            <a:ext cx="11161712" cy="749499"/>
          </a:xfrm>
          <a:prstGeom prst="rect">
            <a:avLst/>
          </a:prstGeom>
        </p:spPr>
        <p:txBody>
          <a:bodyPr/>
          <a:lstStyle>
            <a:lvl1pPr algn="l" defTabSz="412750" rtl="0" fontAlgn="base" hangingPunct="0">
              <a:spcBef>
                <a:spcPct val="0"/>
              </a:spcBef>
              <a:spcAft>
                <a:spcPct val="0"/>
              </a:spcAft>
              <a:defRPr lang="ru-RU" sz="3600" kern="1200" dirty="0">
                <a:solidFill>
                  <a:srgbClr val="000000"/>
                </a:solidFill>
                <a:latin typeface="+mj-lt"/>
                <a:ea typeface="Boita Medium" pitchFamily="2" charset="-52"/>
                <a:cs typeface="Boita Medium" pitchFamily="2" charset="-52"/>
                <a:sym typeface="Helvetica Neue Medium" panose="02000503000000020004" pitchFamily="2" charset="0"/>
              </a:defRPr>
            </a:lvl1pPr>
          </a:lstStyle>
          <a:p>
            <a:r>
              <a:rPr lang="ru-RU" dirty="0"/>
              <a:t>Образец заголовка на одну строку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0E0BDB-AE50-8A66-4B2F-6A2F3BDDD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413000"/>
            <a:ext cx="7379025" cy="4590000"/>
          </a:xfrm>
          <a:prstGeom prst="rect">
            <a:avLst/>
          </a:prstGeom>
        </p:spPr>
        <p:txBody>
          <a:bodyPr/>
          <a:lstStyle>
            <a:lvl1pPr mar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390525" indent="0">
              <a:spcBef>
                <a:spcPts val="300"/>
              </a:spcBef>
              <a:buFontTx/>
              <a:buNone/>
              <a:tabLst/>
              <a:defRPr lang="ru-RU" sz="12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3"/>
            <a:r>
              <a:rPr lang="ru-RU" dirty="0"/>
              <a:t>Второй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35973A6-C73E-C8FD-5B54-5BD6FE67F7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9376" y="4869160"/>
            <a:ext cx="3600636" cy="1134076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50"/>
              </a:spcBef>
              <a:buFontTx/>
              <a:buNone/>
              <a:defRPr sz="1000">
                <a:solidFill>
                  <a:srgbClr val="5BDEB6"/>
                </a:solidFill>
                <a:latin typeface="+mn-lt"/>
                <a:cs typeface="Akkurat LL Cyr" panose="020B0504010101010104" pitchFamily="34" charset="0"/>
              </a:defRPr>
            </a:lvl1pPr>
          </a:lstStyle>
          <a:p>
            <a:pPr lvl="0"/>
            <a:r>
              <a:rPr lang="ru-RU" dirty="0"/>
              <a:t>Текст колонтитула или сноски</a:t>
            </a:r>
          </a:p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lang="ru-RU" dirty="0"/>
              <a:t>Текст колонтитула или сноски</a:t>
            </a:r>
          </a:p>
          <a:p>
            <a:pPr lvl="0"/>
            <a:r>
              <a:rPr lang="ru-RU" dirty="0"/>
              <a:t>Текст колонтитула или сноски</a:t>
            </a:r>
          </a:p>
        </p:txBody>
      </p:sp>
    </p:spTree>
    <p:extLst>
      <p:ext uri="{BB962C8B-B14F-4D97-AF65-F5344CB8AC3E}">
        <p14:creationId xmlns:p14="http://schemas.microsoft.com/office/powerpoint/2010/main" val="37717559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Длинный заголовок/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958976-CBFF-3EC9-F2B5-9BEA691153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144" y="483258"/>
            <a:ext cx="11161712" cy="1325563"/>
          </a:xfrm>
          <a:prstGeom prst="rect">
            <a:avLst/>
          </a:prstGeom>
        </p:spPr>
        <p:txBody>
          <a:bodyPr/>
          <a:lstStyle>
            <a:lvl1pPr algn="l" defTabSz="412750" rtl="0" fontAlgn="base" hangingPunct="0">
              <a:spcBef>
                <a:spcPct val="0"/>
              </a:spcBef>
              <a:spcAft>
                <a:spcPct val="0"/>
              </a:spcAft>
              <a:defRPr lang="ru-RU" sz="3600" kern="1200" dirty="0">
                <a:solidFill>
                  <a:srgbClr val="000000"/>
                </a:solidFill>
                <a:latin typeface="+mj-lt"/>
                <a:ea typeface="Boita Medium" pitchFamily="2" charset="-52"/>
                <a:cs typeface="Boita Medium" pitchFamily="2" charset="-52"/>
                <a:sym typeface="Helvetica Neue Medium" panose="02000503000000020004" pitchFamily="2" charset="0"/>
              </a:defRPr>
            </a:lvl1pPr>
          </a:lstStyle>
          <a:p>
            <a:r>
              <a:rPr lang="ru-RU" dirty="0"/>
              <a:t>Образец заголовка </a:t>
            </a:r>
            <a:br>
              <a:rPr lang="ru-RU" dirty="0"/>
            </a:br>
            <a:r>
              <a:rPr lang="ru-RU" dirty="0"/>
              <a:t>на две строки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BADA3FE9-1952-57FA-2205-BC1FC5E2F72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15144" y="1935000"/>
            <a:ext cx="11161712" cy="3870000"/>
          </a:xfrm>
          <a:prstGeom prst="rect">
            <a:avLst/>
          </a:prstGeom>
        </p:spPr>
        <p:txBody>
          <a:bodyPr/>
          <a:lstStyle>
            <a:lvl1pPr mar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390525" indent="0">
              <a:spcBef>
                <a:spcPts val="300"/>
              </a:spcBef>
              <a:buNone/>
              <a:tabLst/>
              <a:defRPr lang="ru-RU" sz="12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marL="0" lv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</a:pPr>
            <a:r>
              <a:rPr lang="ru-RU" dirty="0"/>
              <a:t>Образец текста</a:t>
            </a:r>
          </a:p>
          <a:p>
            <a:pPr lvl="3"/>
            <a:r>
              <a:rPr lang="ru-RU" dirty="0"/>
              <a:t>Второй уровень</a:t>
            </a:r>
          </a:p>
        </p:txBody>
      </p:sp>
      <p:sp>
        <p:nvSpPr>
          <p:cNvPr id="4" name="Текст 4">
            <a:extLst>
              <a:ext uri="{FF2B5EF4-FFF2-40B4-BE49-F238E27FC236}">
                <a16:creationId xmlns:a16="http://schemas.microsoft.com/office/drawing/2014/main" id="{DE043B50-A00D-D313-A18F-B64EE7FE7B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6003244"/>
            <a:ext cx="4788532" cy="46826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50"/>
              </a:spcBef>
              <a:buFontTx/>
              <a:buNone/>
              <a:defRPr sz="1000">
                <a:solidFill>
                  <a:srgbClr val="5BDEB6"/>
                </a:solidFill>
                <a:latin typeface="+mn-lt"/>
                <a:cs typeface="Akkurat LL Cyr" panose="020B0504010101010104" pitchFamily="34" charset="0"/>
              </a:defRPr>
            </a:lvl1pPr>
          </a:lstStyle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lang="ru-RU" dirty="0"/>
              <a:t>Текст колонтитула или сноски</a:t>
            </a:r>
          </a:p>
          <a:p>
            <a:pPr lvl="0"/>
            <a:r>
              <a:rPr lang="ru-RU" dirty="0"/>
              <a:t>Текст колонтитула или сноски</a:t>
            </a:r>
          </a:p>
        </p:txBody>
      </p:sp>
    </p:spTree>
    <p:extLst>
      <p:ext uri="{BB962C8B-B14F-4D97-AF65-F5344CB8AC3E}">
        <p14:creationId xmlns:p14="http://schemas.microsoft.com/office/powerpoint/2010/main" val="15221712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Длинный заголовок/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958976-CBFF-3EC9-F2B5-9BEA691153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144" y="483258"/>
            <a:ext cx="11161712" cy="1325563"/>
          </a:xfrm>
          <a:prstGeom prst="rect">
            <a:avLst/>
          </a:prstGeom>
        </p:spPr>
        <p:txBody>
          <a:bodyPr/>
          <a:lstStyle>
            <a:lvl1pPr algn="l" defTabSz="412750" rtl="0" fontAlgn="base" hangingPunct="0">
              <a:spcBef>
                <a:spcPct val="0"/>
              </a:spcBef>
              <a:spcAft>
                <a:spcPct val="0"/>
              </a:spcAft>
              <a:defRPr lang="ru-RU" sz="3600" kern="1200" dirty="0">
                <a:solidFill>
                  <a:srgbClr val="000000"/>
                </a:solidFill>
                <a:latin typeface="+mj-lt"/>
                <a:ea typeface="Boita Medium" pitchFamily="2" charset="-52"/>
                <a:cs typeface="Boita Medium" pitchFamily="2" charset="-52"/>
                <a:sym typeface="Helvetica Neue Medium" panose="02000503000000020004" pitchFamily="2" charset="0"/>
              </a:defRPr>
            </a:lvl1pPr>
          </a:lstStyle>
          <a:p>
            <a:r>
              <a:rPr lang="ru-RU" dirty="0"/>
              <a:t>Образец заголовка </a:t>
            </a:r>
            <a:br>
              <a:rPr lang="ru-RU" dirty="0"/>
            </a:br>
            <a:r>
              <a:rPr lang="ru-RU" dirty="0"/>
              <a:t>на две строки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BADA3FE9-1952-57FA-2205-BC1FC5E2F72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95775" y="1935000"/>
            <a:ext cx="7381081" cy="4050000"/>
          </a:xfrm>
          <a:prstGeom prst="rect">
            <a:avLst/>
          </a:prstGeom>
        </p:spPr>
        <p:txBody>
          <a:bodyPr/>
          <a:lstStyle>
            <a:lvl1pPr mar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390525" indent="0">
              <a:spcBef>
                <a:spcPts val="300"/>
              </a:spcBef>
              <a:buNone/>
              <a:tabLst/>
              <a:defRPr lang="ru-RU" sz="12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marL="0" lv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</a:pPr>
            <a:r>
              <a:rPr lang="ru-RU" dirty="0"/>
              <a:t>Образец текста</a:t>
            </a:r>
          </a:p>
          <a:p>
            <a:pPr lvl="3"/>
            <a:r>
              <a:rPr lang="ru-RU" dirty="0"/>
              <a:t>Второй уровень</a:t>
            </a:r>
          </a:p>
        </p:txBody>
      </p:sp>
      <p:sp>
        <p:nvSpPr>
          <p:cNvPr id="6" name="Текст 4">
            <a:extLst>
              <a:ext uri="{FF2B5EF4-FFF2-40B4-BE49-F238E27FC236}">
                <a16:creationId xmlns:a16="http://schemas.microsoft.com/office/drawing/2014/main" id="{BEBFBC8F-6AD1-14AB-A3B8-5CF1A161E1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9376" y="4869160"/>
            <a:ext cx="3600636" cy="1134076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50"/>
              </a:spcBef>
              <a:buFontTx/>
              <a:buNone/>
              <a:defRPr sz="1000">
                <a:solidFill>
                  <a:srgbClr val="5BDEB6"/>
                </a:solidFill>
                <a:latin typeface="+mn-lt"/>
                <a:cs typeface="Akkurat LL Cyr" panose="020B0504010101010104" pitchFamily="34" charset="0"/>
              </a:defRPr>
            </a:lvl1pPr>
          </a:lstStyle>
          <a:p>
            <a:pPr lvl="0"/>
            <a:r>
              <a:rPr lang="ru-RU" dirty="0"/>
              <a:t>Текст колонтитула или сноски</a:t>
            </a:r>
          </a:p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lang="ru-RU" dirty="0"/>
              <a:t>Текст колонтитула или сноски</a:t>
            </a:r>
          </a:p>
          <a:p>
            <a:pPr lvl="0"/>
            <a:r>
              <a:rPr lang="ru-RU" dirty="0"/>
              <a:t>Текст колонтитула или сноски</a:t>
            </a:r>
          </a:p>
        </p:txBody>
      </p:sp>
    </p:spTree>
    <p:extLst>
      <p:ext uri="{BB962C8B-B14F-4D97-AF65-F5344CB8AC3E}">
        <p14:creationId xmlns:p14="http://schemas.microsoft.com/office/powerpoint/2010/main" val="7859181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/текст в 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8865EC1-6641-6853-3DCA-C9C582DE00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145" y="483258"/>
            <a:ext cx="11161712" cy="749499"/>
          </a:xfrm>
          <a:prstGeom prst="rect">
            <a:avLst/>
          </a:prstGeom>
        </p:spPr>
        <p:txBody>
          <a:bodyPr/>
          <a:lstStyle>
            <a:lvl1pPr algn="l" defTabSz="412750" rtl="0" fontAlgn="base" hangingPunct="0">
              <a:spcBef>
                <a:spcPct val="0"/>
              </a:spcBef>
              <a:spcAft>
                <a:spcPct val="0"/>
              </a:spcAft>
              <a:defRPr lang="ru-RU" sz="3600" kern="1200" dirty="0">
                <a:solidFill>
                  <a:srgbClr val="000000"/>
                </a:solidFill>
                <a:latin typeface="+mj-lt"/>
                <a:ea typeface="Boita Medium" pitchFamily="2" charset="-52"/>
                <a:cs typeface="Boita Medium" pitchFamily="2" charset="-52"/>
                <a:sym typeface="Helvetica Neue Medium" panose="02000503000000020004" pitchFamily="2" charset="0"/>
              </a:defRPr>
            </a:lvl1pPr>
          </a:lstStyle>
          <a:p>
            <a:r>
              <a:rPr lang="ru-RU" dirty="0"/>
              <a:t>Образец заголовка на одну строку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D28F22B9-AF17-4BED-F852-3A685279DC2B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15144" y="1413000"/>
            <a:ext cx="5472000" cy="4410000"/>
          </a:xfrm>
          <a:prstGeom prst="rect">
            <a:avLst/>
          </a:prstGeom>
        </p:spPr>
        <p:txBody>
          <a:bodyPr/>
          <a:lstStyle>
            <a:lvl1pPr mar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390525" indent="0">
              <a:spcBef>
                <a:spcPts val="300"/>
              </a:spcBef>
              <a:buNone/>
              <a:tabLst/>
              <a:defRPr lang="ru-RU" sz="12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marL="0" lv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</a:pPr>
            <a:r>
              <a:rPr lang="ru-RU" dirty="0"/>
              <a:t>Образец текста</a:t>
            </a:r>
          </a:p>
          <a:p>
            <a:pPr lvl="3"/>
            <a:r>
              <a:rPr lang="ru-RU" dirty="0"/>
              <a:t>Второй уровень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4E047B23-4DCA-F65A-333B-7F8FD21B179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204857" y="1413000"/>
            <a:ext cx="5472000" cy="4410000"/>
          </a:xfrm>
          <a:prstGeom prst="rect">
            <a:avLst/>
          </a:prstGeom>
        </p:spPr>
        <p:txBody>
          <a:bodyPr/>
          <a:lstStyle>
            <a:lvl1pPr mar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390525" indent="0">
              <a:spcBef>
                <a:spcPts val="300"/>
              </a:spcBef>
              <a:buNone/>
              <a:tabLst/>
              <a:defRPr lang="ru-RU" sz="12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marL="0" lv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</a:pPr>
            <a:r>
              <a:rPr lang="ru-RU" dirty="0"/>
              <a:t>Образец текста</a:t>
            </a:r>
          </a:p>
          <a:p>
            <a:pPr lvl="3"/>
            <a:r>
              <a:rPr lang="ru-RU" dirty="0"/>
              <a:t>Второй уровень</a:t>
            </a:r>
          </a:p>
        </p:txBody>
      </p:sp>
      <p:sp>
        <p:nvSpPr>
          <p:cNvPr id="3" name="Текст 4">
            <a:extLst>
              <a:ext uri="{FF2B5EF4-FFF2-40B4-BE49-F238E27FC236}">
                <a16:creationId xmlns:a16="http://schemas.microsoft.com/office/drawing/2014/main" id="{FB0744FE-507F-23E2-34D3-852949F423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04856" y="6003244"/>
            <a:ext cx="4679676" cy="46826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50"/>
              </a:spcBef>
              <a:buFontTx/>
              <a:buNone/>
              <a:defRPr sz="1000">
                <a:solidFill>
                  <a:srgbClr val="5BDEB6"/>
                </a:solidFill>
                <a:latin typeface="+mn-lt"/>
                <a:cs typeface="Akkurat LL Cyr" panose="020B0504010101010104" pitchFamily="34" charset="0"/>
              </a:defRPr>
            </a:lvl1pPr>
          </a:lstStyle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lang="ru-RU" dirty="0"/>
              <a:t>Текст колонтитула или сноски</a:t>
            </a:r>
          </a:p>
          <a:p>
            <a:pPr lvl="0"/>
            <a:r>
              <a:rPr lang="ru-RU" dirty="0"/>
              <a:t>Текст колонтитула или сноски</a:t>
            </a:r>
          </a:p>
        </p:txBody>
      </p:sp>
    </p:spTree>
    <p:extLst>
      <p:ext uri="{BB962C8B-B14F-4D97-AF65-F5344CB8AC3E}">
        <p14:creationId xmlns:p14="http://schemas.microsoft.com/office/powerpoint/2010/main" val="7095764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Длинный заголовок/текст в 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EDEE47D-A410-35FC-3283-461C181922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144" y="483258"/>
            <a:ext cx="11161712" cy="1325563"/>
          </a:xfrm>
          <a:prstGeom prst="rect">
            <a:avLst/>
          </a:prstGeom>
        </p:spPr>
        <p:txBody>
          <a:bodyPr/>
          <a:lstStyle>
            <a:lvl1pPr algn="l" defTabSz="412750" rtl="0" fontAlgn="base" hangingPunct="0">
              <a:spcBef>
                <a:spcPct val="0"/>
              </a:spcBef>
              <a:spcAft>
                <a:spcPct val="0"/>
              </a:spcAft>
              <a:defRPr lang="ru-RU" sz="3600" kern="1200" dirty="0">
                <a:solidFill>
                  <a:srgbClr val="000000"/>
                </a:solidFill>
                <a:latin typeface="+mj-lt"/>
                <a:ea typeface="Boita Medium" pitchFamily="2" charset="-52"/>
                <a:cs typeface="Boita Medium" pitchFamily="2" charset="-52"/>
                <a:sym typeface="Helvetica Neue Medium" panose="02000503000000020004" pitchFamily="2" charset="0"/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на две строки</a:t>
            </a:r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61F5A75E-0DC5-4DC4-6A68-EC782EC7526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15144" y="1935304"/>
            <a:ext cx="5472000" cy="3870000"/>
          </a:xfrm>
          <a:prstGeom prst="rect">
            <a:avLst/>
          </a:prstGeom>
        </p:spPr>
        <p:txBody>
          <a:bodyPr/>
          <a:lstStyle>
            <a:lvl1pPr mar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390525" indent="0">
              <a:spcBef>
                <a:spcPts val="300"/>
              </a:spcBef>
              <a:buNone/>
              <a:tabLst/>
              <a:defRPr lang="ru-RU" sz="12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3"/>
            <a:r>
              <a:rPr lang="ru-RU" dirty="0"/>
              <a:t>Второй уровень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A3764DC5-94CC-16D6-98B0-D3C5808A8CC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204857" y="1935304"/>
            <a:ext cx="5472000" cy="3870000"/>
          </a:xfrm>
          <a:prstGeom prst="rect">
            <a:avLst/>
          </a:prstGeom>
        </p:spPr>
        <p:txBody>
          <a:bodyPr/>
          <a:lstStyle>
            <a:lvl1pPr mar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390525" indent="0">
              <a:spcBef>
                <a:spcPts val="300"/>
              </a:spcBef>
              <a:buNone/>
              <a:tabLst/>
              <a:defRPr lang="ru-RU" sz="12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marL="0" lv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</a:pPr>
            <a:r>
              <a:rPr lang="ru-RU" dirty="0"/>
              <a:t>Образец текста</a:t>
            </a:r>
          </a:p>
          <a:p>
            <a:pPr lvl="3"/>
            <a:r>
              <a:rPr lang="ru-RU" dirty="0"/>
              <a:t>Второй уровень</a:t>
            </a:r>
          </a:p>
        </p:txBody>
      </p:sp>
      <p:sp>
        <p:nvSpPr>
          <p:cNvPr id="4" name="Текст 4">
            <a:extLst>
              <a:ext uri="{FF2B5EF4-FFF2-40B4-BE49-F238E27FC236}">
                <a16:creationId xmlns:a16="http://schemas.microsoft.com/office/drawing/2014/main" id="{A0E04842-C226-866C-B1C2-1CEF92E9DB1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04856" y="6003244"/>
            <a:ext cx="4679676" cy="46826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50"/>
              </a:spcBef>
              <a:buFontTx/>
              <a:buNone/>
              <a:defRPr sz="1000">
                <a:solidFill>
                  <a:srgbClr val="5BDEB6"/>
                </a:solidFill>
                <a:latin typeface="+mn-lt"/>
                <a:cs typeface="Akkurat LL Cyr" panose="020B0504010101010104" pitchFamily="34" charset="0"/>
              </a:defRPr>
            </a:lvl1pPr>
          </a:lstStyle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lang="ru-RU" dirty="0"/>
              <a:t>Текст колонтитула или сноски</a:t>
            </a:r>
          </a:p>
          <a:p>
            <a:pPr lvl="0"/>
            <a:r>
              <a:rPr lang="ru-RU" dirty="0"/>
              <a:t>Текст колонтитула или сноски</a:t>
            </a:r>
          </a:p>
        </p:txBody>
      </p:sp>
    </p:spTree>
    <p:extLst>
      <p:ext uri="{BB962C8B-B14F-4D97-AF65-F5344CB8AC3E}">
        <p14:creationId xmlns:p14="http://schemas.microsoft.com/office/powerpoint/2010/main" val="7242027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/текст в 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EDEE47D-A410-35FC-3283-461C181922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144" y="483258"/>
            <a:ext cx="11161712" cy="965523"/>
          </a:xfrm>
          <a:prstGeom prst="rect">
            <a:avLst/>
          </a:prstGeom>
        </p:spPr>
        <p:txBody>
          <a:bodyPr/>
          <a:lstStyle>
            <a:lvl1pPr algn="l" defTabSz="412750" rtl="0" fontAlgn="base" hangingPunct="0">
              <a:spcBef>
                <a:spcPct val="0"/>
              </a:spcBef>
              <a:spcAft>
                <a:spcPct val="0"/>
              </a:spcAft>
              <a:defRPr lang="ru-RU" sz="3600" kern="1200" dirty="0">
                <a:solidFill>
                  <a:srgbClr val="000000"/>
                </a:solidFill>
                <a:latin typeface="+mj-lt"/>
                <a:ea typeface="Boita Medium" pitchFamily="2" charset="-52"/>
                <a:cs typeface="Boita Medium" pitchFamily="2" charset="-52"/>
                <a:sym typeface="Helvetica Neue Medium" panose="02000503000000020004" pitchFamily="2" charset="0"/>
              </a:defRPr>
            </a:lvl1pPr>
          </a:lstStyle>
          <a:p>
            <a:r>
              <a:rPr lang="ru-RU" dirty="0"/>
              <a:t>Образец заголовка на одну строку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ECD0B67F-691F-3710-2942-44D898BD8B8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15144" y="1413000"/>
            <a:ext cx="3600000" cy="4410000"/>
          </a:xfrm>
          <a:prstGeom prst="rect">
            <a:avLst/>
          </a:prstGeom>
        </p:spPr>
        <p:txBody>
          <a:bodyPr/>
          <a:lstStyle>
            <a:lvl1pPr mar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390525" indent="0">
              <a:spcBef>
                <a:spcPts val="300"/>
              </a:spcBef>
              <a:buNone/>
              <a:tabLst/>
              <a:defRPr lang="ru-RU" sz="12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marL="0" lv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</a:pPr>
            <a:r>
              <a:rPr lang="ru-RU" dirty="0"/>
              <a:t>Образец текста</a:t>
            </a:r>
          </a:p>
          <a:p>
            <a:pPr lvl="3"/>
            <a:r>
              <a:rPr lang="ru-RU" dirty="0"/>
              <a:t>Второй уровень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685826-6711-5D77-C18F-C1F3F0BC01DD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96000" y="1413000"/>
            <a:ext cx="3600000" cy="4410000"/>
          </a:xfrm>
          <a:prstGeom prst="rect">
            <a:avLst/>
          </a:prstGeom>
        </p:spPr>
        <p:txBody>
          <a:bodyPr/>
          <a:lstStyle>
            <a:lvl1pPr mar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390525" indent="0">
              <a:spcBef>
                <a:spcPts val="300"/>
              </a:spcBef>
              <a:buNone/>
              <a:tabLst/>
              <a:defRPr lang="ru-RU" sz="12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marL="0" lv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</a:pPr>
            <a:r>
              <a:rPr lang="ru-RU" dirty="0"/>
              <a:t>Образец текста</a:t>
            </a:r>
          </a:p>
          <a:p>
            <a:pPr lvl="3"/>
            <a:r>
              <a:rPr lang="ru-RU" dirty="0"/>
              <a:t>Второй уровень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35F0993D-E5CB-7C25-38C8-2C1FFF1CCDF1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076856" y="1413000"/>
            <a:ext cx="3600000" cy="4410000"/>
          </a:xfrm>
          <a:prstGeom prst="rect">
            <a:avLst/>
          </a:prstGeom>
        </p:spPr>
        <p:txBody>
          <a:bodyPr/>
          <a:lstStyle>
            <a:lvl1pPr mar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390525" indent="0">
              <a:spcBef>
                <a:spcPts val="300"/>
              </a:spcBef>
              <a:buNone/>
              <a:tabLst/>
              <a:defRPr lang="ru-RU" sz="12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marL="0" lv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</a:pPr>
            <a:r>
              <a:rPr lang="ru-RU" dirty="0"/>
              <a:t>Образец текста</a:t>
            </a:r>
          </a:p>
          <a:p>
            <a:pPr lvl="3"/>
            <a:r>
              <a:rPr lang="ru-RU" dirty="0"/>
              <a:t>Второй уровень</a:t>
            </a:r>
          </a:p>
        </p:txBody>
      </p:sp>
      <p:sp>
        <p:nvSpPr>
          <p:cNvPr id="9" name="Текст 4">
            <a:extLst>
              <a:ext uri="{FF2B5EF4-FFF2-40B4-BE49-F238E27FC236}">
                <a16:creationId xmlns:a16="http://schemas.microsoft.com/office/drawing/2014/main" id="{759C0CF5-5AFE-355B-4C72-7407A484D6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96000" y="6003244"/>
            <a:ext cx="6588532" cy="46826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50"/>
              </a:spcBef>
              <a:buFontTx/>
              <a:buNone/>
              <a:defRPr sz="1000">
                <a:solidFill>
                  <a:srgbClr val="5BDEB6"/>
                </a:solidFill>
                <a:latin typeface="+mn-lt"/>
                <a:cs typeface="Akkurat LL Cyr" panose="020B0504010101010104" pitchFamily="34" charset="0"/>
              </a:defRPr>
            </a:lvl1pPr>
          </a:lstStyle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lang="ru-RU" dirty="0"/>
              <a:t>Текст колонтитула или сноски</a:t>
            </a:r>
          </a:p>
          <a:p>
            <a:pPr lvl="0"/>
            <a:r>
              <a:rPr lang="ru-RU" dirty="0"/>
              <a:t>Текст колонтитула или сноски</a:t>
            </a:r>
          </a:p>
        </p:txBody>
      </p:sp>
    </p:spTree>
    <p:extLst>
      <p:ext uri="{BB962C8B-B14F-4D97-AF65-F5344CB8AC3E}">
        <p14:creationId xmlns:p14="http://schemas.microsoft.com/office/powerpoint/2010/main" val="17033872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/лид/текст в 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EDEE47D-A410-35FC-3283-461C181922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144" y="483258"/>
            <a:ext cx="11161712" cy="792088"/>
          </a:xfrm>
          <a:prstGeom prst="rect">
            <a:avLst/>
          </a:prstGeom>
        </p:spPr>
        <p:txBody>
          <a:bodyPr/>
          <a:lstStyle>
            <a:lvl1pPr algn="l" defTabSz="412750" rtl="0" fontAlgn="base" hangingPunct="0">
              <a:spcBef>
                <a:spcPct val="0"/>
              </a:spcBef>
              <a:spcAft>
                <a:spcPct val="0"/>
              </a:spcAft>
              <a:defRPr lang="ru-RU" sz="3600" kern="1200" dirty="0">
                <a:solidFill>
                  <a:srgbClr val="000000"/>
                </a:solidFill>
                <a:latin typeface="+mj-lt"/>
                <a:ea typeface="Boita Medium" pitchFamily="2" charset="-52"/>
                <a:cs typeface="Boita Medium" pitchFamily="2" charset="-52"/>
                <a:sym typeface="Helvetica Neue Medium" panose="02000503000000020004" pitchFamily="2" charset="0"/>
              </a:defRPr>
            </a:lvl1pPr>
          </a:lstStyle>
          <a:p>
            <a:r>
              <a:rPr lang="ru-RU" dirty="0"/>
              <a:t>Образец заголовка на одну строку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9CE1554F-A37E-382F-46F2-097B21440A3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15144" y="1275346"/>
            <a:ext cx="11161712" cy="90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317500" indent="0">
              <a:spcBef>
                <a:spcPts val="300"/>
              </a:spcBef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2pPr>
            <a:lvl3pPr marL="635000" indent="0">
              <a:spcBef>
                <a:spcPts val="300"/>
              </a:spcBef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3pPr>
            <a:lvl4pPr>
              <a:spcBef>
                <a:spcPts val="300"/>
              </a:spcBef>
              <a:defRPr sz="16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9BC25505-188D-B1F6-1A22-3F19CCFF07F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15144" y="2200378"/>
            <a:ext cx="3600000" cy="3384000"/>
          </a:xfrm>
          <a:prstGeom prst="rect">
            <a:avLst/>
          </a:prstGeom>
        </p:spPr>
        <p:txBody>
          <a:bodyPr/>
          <a:lstStyle>
            <a:lvl1pPr mar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390525" indent="0">
              <a:spcBef>
                <a:spcPts val="300"/>
              </a:spcBef>
              <a:buNone/>
              <a:tabLst/>
              <a:defRPr lang="ru-RU" sz="12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3"/>
            <a:r>
              <a:rPr lang="ru-RU" dirty="0"/>
              <a:t>Второй уровень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1ACB0E88-4F25-6337-BC22-8B9D5B77E57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296000" y="2200378"/>
            <a:ext cx="3600000" cy="3384000"/>
          </a:xfrm>
          <a:prstGeom prst="rect">
            <a:avLst/>
          </a:prstGeom>
        </p:spPr>
        <p:txBody>
          <a:bodyPr/>
          <a:lstStyle>
            <a:lvl1pPr mar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390525" indent="0">
              <a:spcBef>
                <a:spcPts val="300"/>
              </a:spcBef>
              <a:buNone/>
              <a:tabLst/>
              <a:defRPr lang="ru-RU" sz="12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marL="0" lv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</a:pPr>
            <a:r>
              <a:rPr lang="ru-RU" dirty="0"/>
              <a:t>Образец текста</a:t>
            </a:r>
          </a:p>
          <a:p>
            <a:pPr lvl="3"/>
            <a:r>
              <a:rPr lang="ru-RU" dirty="0"/>
              <a:t>Второй уровень</a:t>
            </a: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0A8B42FE-CCD6-F814-B975-0493131E5F74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074693" y="2200378"/>
            <a:ext cx="3600000" cy="3384000"/>
          </a:xfrm>
          <a:prstGeom prst="rect">
            <a:avLst/>
          </a:prstGeom>
        </p:spPr>
        <p:txBody>
          <a:bodyPr/>
          <a:lstStyle>
            <a:lvl1pPr mar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390525" indent="0">
              <a:spcBef>
                <a:spcPts val="300"/>
              </a:spcBef>
              <a:buNone/>
              <a:tabLst/>
              <a:defRPr lang="ru-RU" sz="12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marL="0" lv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</a:pPr>
            <a:r>
              <a:rPr lang="ru-RU" dirty="0"/>
              <a:t>Образец текста</a:t>
            </a:r>
          </a:p>
          <a:p>
            <a:pPr lvl="3"/>
            <a:r>
              <a:rPr lang="ru-RU" dirty="0"/>
              <a:t>Второй уровень</a:t>
            </a:r>
          </a:p>
        </p:txBody>
      </p:sp>
      <p:sp>
        <p:nvSpPr>
          <p:cNvPr id="4" name="Текст 4">
            <a:extLst>
              <a:ext uri="{FF2B5EF4-FFF2-40B4-BE49-F238E27FC236}">
                <a16:creationId xmlns:a16="http://schemas.microsoft.com/office/drawing/2014/main" id="{F11CBD36-5F6E-38B1-676D-9E1C6E9459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96000" y="6003244"/>
            <a:ext cx="6588532" cy="46826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50"/>
              </a:spcBef>
              <a:buFontTx/>
              <a:buNone/>
              <a:defRPr sz="1000">
                <a:solidFill>
                  <a:srgbClr val="5BDEB6"/>
                </a:solidFill>
                <a:latin typeface="+mn-lt"/>
                <a:cs typeface="Akkurat LL Cyr" panose="020B0504010101010104" pitchFamily="34" charset="0"/>
              </a:defRPr>
            </a:lvl1pPr>
          </a:lstStyle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lang="ru-RU" dirty="0"/>
              <a:t>Текст колонтитула или сноски</a:t>
            </a:r>
          </a:p>
          <a:p>
            <a:pPr lvl="0"/>
            <a:r>
              <a:rPr lang="ru-RU" dirty="0"/>
              <a:t>Текст колонтитула или сноски</a:t>
            </a:r>
          </a:p>
        </p:txBody>
      </p:sp>
    </p:spTree>
    <p:extLst>
      <p:ext uri="{BB962C8B-B14F-4D97-AF65-F5344CB8AC3E}">
        <p14:creationId xmlns:p14="http://schemas.microsoft.com/office/powerpoint/2010/main" val="42378242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Заголовок/лид/список в 4 пун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EDEE47D-A410-35FC-3283-461C181922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144" y="483258"/>
            <a:ext cx="11161712" cy="792088"/>
          </a:xfrm>
          <a:prstGeom prst="rect">
            <a:avLst/>
          </a:prstGeom>
        </p:spPr>
        <p:txBody>
          <a:bodyPr/>
          <a:lstStyle>
            <a:lvl1pPr algn="l" defTabSz="412750" rtl="0" fontAlgn="base" hangingPunct="0">
              <a:spcBef>
                <a:spcPct val="0"/>
              </a:spcBef>
              <a:spcAft>
                <a:spcPct val="0"/>
              </a:spcAft>
              <a:defRPr lang="ru-RU" sz="3600" kern="1200" dirty="0">
                <a:solidFill>
                  <a:srgbClr val="000000"/>
                </a:solidFill>
                <a:latin typeface="+mj-lt"/>
                <a:ea typeface="Boita Medium" pitchFamily="2" charset="-52"/>
                <a:cs typeface="Boita Medium" pitchFamily="2" charset="-52"/>
                <a:sym typeface="Helvetica Neue Medium" panose="02000503000000020004" pitchFamily="2" charset="0"/>
              </a:defRPr>
            </a:lvl1pPr>
          </a:lstStyle>
          <a:p>
            <a:r>
              <a:rPr lang="ru-RU" dirty="0"/>
              <a:t>Образец заголовка на одну строку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9CE1554F-A37E-382F-46F2-097B21440A3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15144" y="1292459"/>
            <a:ext cx="11161712" cy="100788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317500" indent="0">
              <a:spcBef>
                <a:spcPts val="300"/>
              </a:spcBef>
              <a:buFontTx/>
              <a:buNone/>
              <a:defRPr lang="ru-RU" sz="12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2pPr>
            <a:lvl3pPr marL="635000" indent="0">
              <a:spcBef>
                <a:spcPts val="300"/>
              </a:spcBef>
              <a:buFontTx/>
              <a:buNone/>
              <a:defRPr lang="ru-RU" sz="1500" b="0" kern="1200" dirty="0">
                <a:solidFill>
                  <a:srgbClr val="000000"/>
                </a:solidFill>
                <a:latin typeface="Akkurat LL Cyr" charset="0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3pPr>
            <a:lvl4pPr>
              <a:spcBef>
                <a:spcPts val="300"/>
              </a:spcBef>
              <a:defRPr sz="1600">
                <a:solidFill>
                  <a:schemeClr val="tx1"/>
                </a:solidFill>
              </a:defRPr>
            </a:lvl4pPr>
            <a:lvl5pPr>
              <a:spcBef>
                <a:spcPts val="300"/>
              </a:spcBef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B3ABC8BD-FF90-E593-1EA8-FEC5A9B9220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786129" y="2528900"/>
            <a:ext cx="3960000" cy="990000"/>
          </a:xfrm>
          <a:prstGeom prst="rect">
            <a:avLst/>
          </a:prstGeom>
        </p:spPr>
        <p:txBody>
          <a:bodyPr/>
          <a:lstStyle>
            <a:lvl1pPr mar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390525" indent="0">
              <a:spcBef>
                <a:spcPts val="300"/>
              </a:spcBef>
              <a:buNone/>
              <a:tabLst/>
              <a:defRPr lang="ru-RU" sz="12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3"/>
            <a:r>
              <a:rPr lang="ru-RU" dirty="0"/>
              <a:t>Второй уровень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2E7E25-0095-FCA9-CECC-530ED6CED768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7352679" y="2528900"/>
            <a:ext cx="3960000" cy="990000"/>
          </a:xfrm>
          <a:prstGeom prst="rect">
            <a:avLst/>
          </a:prstGeom>
        </p:spPr>
        <p:txBody>
          <a:bodyPr/>
          <a:lstStyle>
            <a:lvl1pPr mar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390525" indent="0">
              <a:spcBef>
                <a:spcPts val="300"/>
              </a:spcBef>
              <a:buNone/>
              <a:tabLst/>
              <a:defRPr lang="ru-RU" sz="12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marL="0" lv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</a:pPr>
            <a:r>
              <a:rPr lang="ru-RU" dirty="0"/>
              <a:t>Образец текста</a:t>
            </a:r>
          </a:p>
          <a:p>
            <a:pPr lvl="3"/>
            <a:r>
              <a:rPr lang="ru-RU" dirty="0"/>
              <a:t>Второй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E75E57A-2289-E2E6-2175-22E335AAFF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144" y="2528900"/>
            <a:ext cx="1026224" cy="990000"/>
          </a:xfrm>
          <a:prstGeom prst="rect">
            <a:avLst/>
          </a:prstGeom>
        </p:spPr>
        <p:txBody>
          <a:bodyPr anchor="ctr"/>
          <a:lstStyle>
            <a:lvl1pPr marL="0" indent="0" algn="r">
              <a:buFontTx/>
              <a:buNone/>
              <a:defRPr sz="2400" b="1" spc="-1000" baseline="0">
                <a:latin typeface="ALS Vlas hairline" pitchFamily="2" charset="0"/>
              </a:defRPr>
            </a:lvl1pPr>
          </a:lstStyle>
          <a:p>
            <a:pPr lvl="0"/>
            <a:r>
              <a:rPr lang="en-US" dirty="0"/>
              <a:t>#</a:t>
            </a:r>
            <a:endParaRPr lang="ru-RU" dirty="0"/>
          </a:p>
        </p:txBody>
      </p:sp>
      <p:sp>
        <p:nvSpPr>
          <p:cNvPr id="22" name="Текст 4">
            <a:extLst>
              <a:ext uri="{FF2B5EF4-FFF2-40B4-BE49-F238E27FC236}">
                <a16:creationId xmlns:a16="http://schemas.microsoft.com/office/drawing/2014/main" id="{8723C3D0-17C7-2BEC-5FD2-0F3E45187DD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3786" y="2528900"/>
            <a:ext cx="1026224" cy="990000"/>
          </a:xfrm>
          <a:prstGeom prst="rect">
            <a:avLst/>
          </a:prstGeom>
        </p:spPr>
        <p:txBody>
          <a:bodyPr anchor="ctr"/>
          <a:lstStyle>
            <a:lvl1pPr marL="0" indent="0" algn="r">
              <a:buFontTx/>
              <a:buNone/>
              <a:defRPr sz="2400" b="1" spc="-1000" baseline="0">
                <a:latin typeface="ALS Vlas hairline" pitchFamily="2" charset="0"/>
              </a:defRPr>
            </a:lvl1pPr>
          </a:lstStyle>
          <a:p>
            <a:pPr lvl="0"/>
            <a:r>
              <a:rPr lang="en-US" dirty="0"/>
              <a:t>#</a:t>
            </a:r>
            <a:endParaRPr lang="ru-RU" dirty="0"/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F7933719-D998-A279-4681-0C92E7574166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1786129" y="3680884"/>
            <a:ext cx="3960000" cy="990000"/>
          </a:xfrm>
          <a:prstGeom prst="rect">
            <a:avLst/>
          </a:prstGeom>
        </p:spPr>
        <p:txBody>
          <a:bodyPr/>
          <a:lstStyle>
            <a:lvl1pPr mar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390525" indent="0">
              <a:spcBef>
                <a:spcPts val="300"/>
              </a:spcBef>
              <a:buNone/>
              <a:tabLst/>
              <a:defRPr lang="ru-RU" sz="12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3"/>
            <a:r>
              <a:rPr lang="ru-RU" dirty="0"/>
              <a:t>Второй уровень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390C4832-3C2F-4EFF-9F5F-EAAA3E789126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7352679" y="3680884"/>
            <a:ext cx="3960000" cy="990000"/>
          </a:xfrm>
          <a:prstGeom prst="rect">
            <a:avLst/>
          </a:prstGeom>
        </p:spPr>
        <p:txBody>
          <a:bodyPr/>
          <a:lstStyle>
            <a:lvl1pPr mar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390525" indent="0">
              <a:spcBef>
                <a:spcPts val="300"/>
              </a:spcBef>
              <a:buNone/>
              <a:tabLst/>
              <a:defRPr lang="ru-RU" sz="12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marL="0" lv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</a:pPr>
            <a:r>
              <a:rPr lang="ru-RU" dirty="0"/>
              <a:t>Образец текста</a:t>
            </a:r>
          </a:p>
          <a:p>
            <a:pPr lvl="3"/>
            <a:r>
              <a:rPr lang="ru-RU" dirty="0"/>
              <a:t>Второй уровень</a:t>
            </a:r>
          </a:p>
        </p:txBody>
      </p:sp>
      <p:sp>
        <p:nvSpPr>
          <p:cNvPr id="25" name="Текст 4">
            <a:extLst>
              <a:ext uri="{FF2B5EF4-FFF2-40B4-BE49-F238E27FC236}">
                <a16:creationId xmlns:a16="http://schemas.microsoft.com/office/drawing/2014/main" id="{1D9C0CB1-81C8-7888-8CF7-20DF8BE4D0B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144" y="3680884"/>
            <a:ext cx="1026224" cy="990000"/>
          </a:xfrm>
          <a:prstGeom prst="rect">
            <a:avLst/>
          </a:prstGeom>
        </p:spPr>
        <p:txBody>
          <a:bodyPr anchor="ctr"/>
          <a:lstStyle>
            <a:lvl1pPr marL="0" indent="0" algn="r">
              <a:buFontTx/>
              <a:buNone/>
              <a:defRPr sz="2400" b="1" spc="-1000" baseline="0">
                <a:latin typeface="ALS Vlas hairline" pitchFamily="2" charset="0"/>
              </a:defRPr>
            </a:lvl1pPr>
          </a:lstStyle>
          <a:p>
            <a:pPr lvl="0"/>
            <a:r>
              <a:rPr lang="en-US" dirty="0"/>
              <a:t>#</a:t>
            </a:r>
            <a:endParaRPr lang="ru-RU" dirty="0"/>
          </a:p>
        </p:txBody>
      </p:sp>
      <p:sp>
        <p:nvSpPr>
          <p:cNvPr id="26" name="Текст 4">
            <a:extLst>
              <a:ext uri="{FF2B5EF4-FFF2-40B4-BE49-F238E27FC236}">
                <a16:creationId xmlns:a16="http://schemas.microsoft.com/office/drawing/2014/main" id="{4FD10DB3-8A62-C352-73EE-CE03140562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93786" y="3680884"/>
            <a:ext cx="1026224" cy="990000"/>
          </a:xfrm>
          <a:prstGeom prst="rect">
            <a:avLst/>
          </a:prstGeom>
        </p:spPr>
        <p:txBody>
          <a:bodyPr anchor="ctr"/>
          <a:lstStyle>
            <a:lvl1pPr marL="0" indent="0" algn="r">
              <a:buFontTx/>
              <a:buNone/>
              <a:defRPr sz="2400" b="1" spc="-1000" baseline="0">
                <a:latin typeface="ALS Vlas hairline" pitchFamily="2" charset="0"/>
              </a:defRPr>
            </a:lvl1pPr>
          </a:lstStyle>
          <a:p>
            <a:pPr lvl="0"/>
            <a:r>
              <a:rPr lang="en-US" dirty="0"/>
              <a:t>#</a:t>
            </a:r>
            <a:endParaRPr lang="ru-RU" dirty="0"/>
          </a:p>
        </p:txBody>
      </p:sp>
      <p:sp>
        <p:nvSpPr>
          <p:cNvPr id="31" name="Текст 4">
            <a:extLst>
              <a:ext uri="{FF2B5EF4-FFF2-40B4-BE49-F238E27FC236}">
                <a16:creationId xmlns:a16="http://schemas.microsoft.com/office/drawing/2014/main" id="{CF7C5D28-5A8D-FFBD-A449-FBC76009BC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52679" y="6003244"/>
            <a:ext cx="3819885" cy="46826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150"/>
              </a:spcBef>
              <a:buFontTx/>
              <a:buNone/>
              <a:defRPr sz="1000">
                <a:solidFill>
                  <a:srgbClr val="5BDEB6"/>
                </a:solidFill>
                <a:latin typeface="+mn-lt"/>
                <a:cs typeface="Akkurat LL Cyr" panose="020B0504010101010104" pitchFamily="34" charset="0"/>
              </a:defRPr>
            </a:lvl1pPr>
          </a:lstStyle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lang="ru-RU" dirty="0"/>
              <a:t>Текст колонтитула или сноски</a:t>
            </a:r>
          </a:p>
          <a:p>
            <a:pPr lvl="0"/>
            <a:r>
              <a:rPr lang="ru-RU" dirty="0"/>
              <a:t>Текст колонтитула или сноски</a:t>
            </a:r>
          </a:p>
        </p:txBody>
      </p:sp>
    </p:spTree>
    <p:extLst>
      <p:ext uri="{BB962C8B-B14F-4D97-AF65-F5344CB8AC3E}">
        <p14:creationId xmlns:p14="http://schemas.microsoft.com/office/powerpoint/2010/main" val="355481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артинка на весь экра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id="{582C0ED9-BB44-66ED-944D-3758E0ADAFC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4915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latin typeface="+mn-lt"/>
                <a:cs typeface="Akkurat LL Cyr" panose="020B0504010101010104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93945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карти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id="{582C0ED9-BB44-66ED-944D-3758E0ADAFC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52636"/>
            <a:ext cx="6048000" cy="5796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800">
                <a:latin typeface="Akkurat LL Cyr" panose="020B0504010101010104" pitchFamily="34" charset="0"/>
                <a:cs typeface="Akkurat LL Cyr" panose="020B05040101010101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2" name="Рисунок 5">
            <a:extLst>
              <a:ext uri="{FF2B5EF4-FFF2-40B4-BE49-F238E27FC236}">
                <a16:creationId xmlns:a16="http://schemas.microsoft.com/office/drawing/2014/main" id="{4AA13130-8586-96A3-D4E0-D991E95694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44000" y="152636"/>
            <a:ext cx="6048000" cy="5796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800">
                <a:latin typeface="Akkurat LL Cyr" panose="020B0504010101010104" pitchFamily="34" charset="0"/>
                <a:cs typeface="Akkurat LL Cyr" panose="020B0504010101010104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32291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/текст/картинка на всю высоту экран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D0CFE854-F0BB-6A99-9F85-0AA80161C0D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1"/>
            <a:ext cx="6096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800">
                <a:latin typeface="+mn-lt"/>
                <a:cs typeface="Akkurat LL Cyr" panose="020B0504010101010104" pitchFamily="34" charset="0"/>
              </a:defRPr>
            </a:lvl1pPr>
          </a:lstStyle>
          <a:p>
            <a:r>
              <a:rPr lang="ru-RU" dirty="0"/>
              <a:t>Рисунок на всю высоту экрана/используйте команду Вписать (Формат фигуры-Обрезать-Залить)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A6A34BF5-2498-4519-192E-FED1BEE2E0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144" y="483258"/>
            <a:ext cx="5365999" cy="1793615"/>
          </a:xfrm>
          <a:prstGeom prst="rect">
            <a:avLst/>
          </a:prstGeom>
        </p:spPr>
        <p:txBody>
          <a:bodyPr/>
          <a:lstStyle>
            <a:lvl1pPr algn="l" defTabSz="412750" rtl="0" fontAlgn="base" hangingPunct="0">
              <a:spcBef>
                <a:spcPct val="0"/>
              </a:spcBef>
              <a:spcAft>
                <a:spcPct val="0"/>
              </a:spcAft>
              <a:defRPr lang="ru-RU" sz="3600" kern="1200" dirty="0">
                <a:solidFill>
                  <a:srgbClr val="000000"/>
                </a:solidFill>
                <a:latin typeface="+mj-lt"/>
                <a:ea typeface="Boita Medium" pitchFamily="2" charset="-52"/>
                <a:cs typeface="Boita Medium" pitchFamily="2" charset="-52"/>
                <a:sym typeface="Helvetica Neue Medium" panose="02000503000000020004" pitchFamily="2" charset="0"/>
              </a:defRPr>
            </a:lvl1pPr>
          </a:lstStyle>
          <a:p>
            <a:r>
              <a:rPr lang="ru-RU" dirty="0"/>
              <a:t>Короткий заголовок на две/три строки (не более 9 слов)</a:t>
            </a:r>
            <a:br>
              <a:rPr lang="ru-RU" dirty="0"/>
            </a:br>
            <a:endParaRPr lang="ru-RU" dirty="0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703F5E58-FDA3-9522-A32D-103CD9C51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800" y="2420888"/>
            <a:ext cx="5365176" cy="3402112"/>
          </a:xfrm>
          <a:prstGeom prst="rect">
            <a:avLst/>
          </a:prstGeom>
        </p:spPr>
        <p:txBody>
          <a:bodyPr anchor="b"/>
          <a:lstStyle>
            <a:lvl1pPr mar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390525" indent="0">
              <a:spcBef>
                <a:spcPts val="300"/>
              </a:spcBef>
              <a:buNone/>
              <a:tabLst/>
              <a:defRPr lang="ru-RU" sz="12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3"/>
            <a:r>
              <a:rPr lang="ru-RU" dirty="0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5033869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/текст/картинка в кра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D0CFE854-F0BB-6A99-9F85-0AA80161C0D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295775" y="1413000"/>
            <a:ext cx="7896225" cy="5445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800">
                <a:latin typeface="+mn-lt"/>
                <a:cs typeface="Akkurat LL Cyr" panose="020B0504010101010104" pitchFamily="34" charset="0"/>
              </a:defRPr>
            </a:lvl1pPr>
          </a:lstStyle>
          <a:p>
            <a:r>
              <a:rPr lang="ru-RU" dirty="0"/>
              <a:t>Рисунок на всю высоту экрана/используйте команду Вписать (Формат фигуры-Обрезать-Залить)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703F5E58-FDA3-9522-A32D-103CD9C51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800" y="1421689"/>
            <a:ext cx="3456000" cy="4167551"/>
          </a:xfrm>
          <a:prstGeom prst="rect">
            <a:avLst/>
          </a:prstGeom>
        </p:spPr>
        <p:txBody>
          <a:bodyPr anchor="t"/>
          <a:lstStyle>
            <a:lvl1pPr mar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390525" indent="0">
              <a:spcBef>
                <a:spcPts val="300"/>
              </a:spcBef>
              <a:buNone/>
              <a:tabLst/>
              <a:defRPr lang="ru-RU" sz="12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3"/>
            <a:r>
              <a:rPr lang="ru-RU" dirty="0"/>
              <a:t>Второй уровень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0CEE359-ADDE-5D81-6388-95414E7C32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144" y="483258"/>
            <a:ext cx="11161712" cy="749499"/>
          </a:xfrm>
          <a:prstGeom prst="rect">
            <a:avLst/>
          </a:prstGeom>
        </p:spPr>
        <p:txBody>
          <a:bodyPr/>
          <a:lstStyle>
            <a:lvl1pPr algn="l" defTabSz="412750" rtl="0" fontAlgn="base" hangingPunct="0">
              <a:spcBef>
                <a:spcPct val="0"/>
              </a:spcBef>
              <a:spcAft>
                <a:spcPct val="0"/>
              </a:spcAft>
              <a:defRPr lang="ru-RU" sz="3600" kern="1200" dirty="0">
                <a:solidFill>
                  <a:srgbClr val="000000"/>
                </a:solidFill>
                <a:latin typeface="+mj-lt"/>
                <a:ea typeface="Boita Medium" pitchFamily="2" charset="-52"/>
                <a:cs typeface="Boita Medium" pitchFamily="2" charset="-52"/>
                <a:sym typeface="Helvetica Neue Medium" panose="02000503000000020004" pitchFamily="2" charset="0"/>
              </a:defRPr>
            </a:lvl1pPr>
          </a:lstStyle>
          <a:p>
            <a:r>
              <a:rPr lang="ru-RU" dirty="0"/>
              <a:t>Образец заголовка на одну строку</a:t>
            </a:r>
          </a:p>
        </p:txBody>
      </p:sp>
    </p:spTree>
    <p:extLst>
      <p:ext uri="{BB962C8B-B14F-4D97-AF65-F5344CB8AC3E}">
        <p14:creationId xmlns:p14="http://schemas.microsoft.com/office/powerpoint/2010/main" val="28103100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5412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ля демонстрации скана">
    <p:bg>
      <p:bgPr>
        <a:solidFill>
          <a:srgbClr val="CB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D0CFE854-F0BB-6A99-9F85-0AA80161C0D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224644"/>
            <a:ext cx="5724636" cy="5868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800">
                <a:latin typeface="+mn-lt"/>
                <a:cs typeface="Akkurat LL Cyr" panose="020B0504010101010104" pitchFamily="34" charset="0"/>
              </a:defRPr>
            </a:lvl1pPr>
          </a:lstStyle>
          <a:p>
            <a:r>
              <a:rPr lang="ru-RU" dirty="0"/>
              <a:t>Рисунок во фрейме (например, для демонстрации документа)/используйте команду Вписать (Формат фигуры-Обрезать-Вписать)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A6A34BF5-2498-4519-192E-FED1BEE2E0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144" y="483258"/>
            <a:ext cx="5365999" cy="1793615"/>
          </a:xfrm>
          <a:prstGeom prst="rect">
            <a:avLst/>
          </a:prstGeom>
        </p:spPr>
        <p:txBody>
          <a:bodyPr/>
          <a:lstStyle>
            <a:lvl1pPr algn="l" defTabSz="412750" rtl="0" fontAlgn="base" hangingPunct="0">
              <a:spcBef>
                <a:spcPct val="0"/>
              </a:spcBef>
              <a:spcAft>
                <a:spcPct val="0"/>
              </a:spcAft>
              <a:defRPr lang="ru-RU" sz="3600" kern="1200" dirty="0">
                <a:solidFill>
                  <a:srgbClr val="000000"/>
                </a:solidFill>
                <a:latin typeface="+mj-lt"/>
                <a:ea typeface="Boita Medium" pitchFamily="2" charset="-52"/>
                <a:cs typeface="Boita Medium" pitchFamily="2" charset="-52"/>
                <a:sym typeface="Helvetica Neue Medium" panose="02000503000000020004" pitchFamily="2" charset="0"/>
              </a:defRPr>
            </a:lvl1pPr>
          </a:lstStyle>
          <a:p>
            <a:r>
              <a:rPr lang="ru-RU" dirty="0"/>
              <a:t>Короткий заголовок на две/три строки (не более 9 слов)</a:t>
            </a:r>
            <a:br>
              <a:rPr lang="ru-RU" dirty="0"/>
            </a:br>
            <a:endParaRPr lang="ru-RU" dirty="0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703F5E58-FDA3-9522-A32D-103CD9C51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800" y="2420888"/>
            <a:ext cx="5365176" cy="3402112"/>
          </a:xfrm>
          <a:prstGeom prst="rect">
            <a:avLst/>
          </a:prstGeom>
        </p:spPr>
        <p:txBody>
          <a:bodyPr anchor="b"/>
          <a:lstStyle>
            <a:lvl1pPr mar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390525" indent="0">
              <a:spcBef>
                <a:spcPts val="300"/>
              </a:spcBef>
              <a:buNone/>
              <a:tabLst/>
              <a:defRPr lang="ru-RU" sz="12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3"/>
            <a:r>
              <a:rPr lang="ru-RU" dirty="0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215640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артинка/короткий текст на плашк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8769530-6D00-C5C1-C431-D92A028BA0E1}"/>
              </a:ext>
            </a:extLst>
          </p:cNvPr>
          <p:cNvSpPr/>
          <p:nvPr userDrawn="1"/>
        </p:nvSpPr>
        <p:spPr bwMode="auto">
          <a:xfrm>
            <a:off x="514800" y="3037713"/>
            <a:ext cx="5581200" cy="230832"/>
          </a:xfrm>
          <a:prstGeom prst="rect">
            <a:avLst/>
          </a:prstGeom>
          <a:solidFill>
            <a:srgbClr val="CBF4E6"/>
          </a:solidFill>
          <a:ln w="254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41275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Helvetica Neue" panose="02000206000000020004" pitchFamily="2" charset="0"/>
              <a:ea typeface="Helvetica Neue" panose="02000206000000020004" pitchFamily="2" charset="0"/>
              <a:cs typeface="Helvetica Neue" panose="02000206000000020004" pitchFamily="2" charset="0"/>
              <a:sym typeface="Helvetica Neue" panose="02000206000000020004" pitchFamily="2" charset="0"/>
            </a:endParaRP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D0CFE854-F0BB-6A99-9F85-0AA80161C0D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"/>
            <a:ext cx="6096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800">
                <a:latin typeface="Akkurat LL Cyr" panose="020B0504010101010104" pitchFamily="34" charset="0"/>
                <a:cs typeface="Akkurat LL Cyr" panose="020B05040101010101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A6A34BF5-2498-4519-192E-FED1BEE2E0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8066" y="970620"/>
            <a:ext cx="4639622" cy="1702296"/>
          </a:xfrm>
          <a:prstGeom prst="rect">
            <a:avLst/>
          </a:prstGeom>
        </p:spPr>
        <p:txBody>
          <a:bodyPr/>
          <a:lstStyle>
            <a:lvl1pPr algn="l" defTabSz="412750" rtl="0" fontAlgn="base" hangingPunct="0">
              <a:spcBef>
                <a:spcPct val="0"/>
              </a:spcBef>
              <a:spcAft>
                <a:spcPct val="0"/>
              </a:spcAft>
              <a:defRPr lang="ru-RU" sz="3600" kern="1200" dirty="0">
                <a:solidFill>
                  <a:srgbClr val="000000"/>
                </a:solidFill>
                <a:latin typeface="+mj-lt"/>
                <a:ea typeface="Boita Medium" pitchFamily="2" charset="-52"/>
                <a:cs typeface="Boita Medium" pitchFamily="2" charset="-52"/>
                <a:sym typeface="Helvetica Neue Medium" panose="02000503000000020004" pitchFamily="2" charset="0"/>
              </a:defRPr>
            </a:lvl1pPr>
          </a:lstStyle>
          <a:p>
            <a:r>
              <a:rPr lang="ru-RU" dirty="0"/>
              <a:t>Короткий заголовок</a:t>
            </a:r>
            <a:br>
              <a:rPr lang="ru-RU" dirty="0"/>
            </a:br>
            <a:r>
              <a:rPr lang="ru-RU" dirty="0"/>
              <a:t>не более 7 слов</a:t>
            </a:r>
            <a:br>
              <a:rPr lang="ru-RU" dirty="0"/>
            </a:br>
            <a:endParaRPr lang="ru-RU" dirty="0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703F5E58-FDA3-9522-A32D-103CD9C51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456" y="2924944"/>
            <a:ext cx="4644000" cy="2430040"/>
          </a:xfrm>
          <a:prstGeom prst="rect">
            <a:avLst/>
          </a:prstGeom>
        </p:spPr>
        <p:txBody>
          <a:bodyPr anchor="b"/>
          <a:lstStyle>
            <a:lvl1pPr mar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390525" indent="0">
              <a:spcBef>
                <a:spcPts val="300"/>
              </a:spcBef>
              <a:buNone/>
              <a:tabLst/>
              <a:defRPr lang="ru-RU" sz="12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3"/>
            <a:r>
              <a:rPr lang="ru-RU" dirty="0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3008896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  <p15:guide id="3" pos="1239">
          <p15:clr>
            <a:srgbClr val="FBAE40"/>
          </p15:clr>
        </p15:guide>
        <p15:guide id="4" orient="horz" pos="1190">
          <p15:clr>
            <a:srgbClr val="FBAE40"/>
          </p15:clr>
        </p15:guide>
        <p15:guide id="5" orient="horz" pos="6769">
          <p15:clr>
            <a:srgbClr val="FBAE40"/>
          </p15:clr>
        </p15:guide>
        <p15:guide id="6" pos="709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Важн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A6A34BF5-2498-4519-192E-FED1BEE2E0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3621" y="970620"/>
            <a:ext cx="10184759" cy="2962436"/>
          </a:xfrm>
          <a:prstGeom prst="rect">
            <a:avLst/>
          </a:prstGeom>
        </p:spPr>
        <p:txBody>
          <a:bodyPr anchor="b"/>
          <a:lstStyle>
            <a:lvl1pPr algn="ctr" defTabSz="412750" rtl="0" fontAlgn="base" hangingPunct="0">
              <a:spcBef>
                <a:spcPct val="0"/>
              </a:spcBef>
              <a:spcAft>
                <a:spcPct val="0"/>
              </a:spcAft>
              <a:defRPr lang="ru-RU" sz="4500" kern="1200" dirty="0">
                <a:solidFill>
                  <a:srgbClr val="000000"/>
                </a:solidFill>
                <a:latin typeface="+mj-lt"/>
                <a:ea typeface="Boita Medium" pitchFamily="2" charset="-52"/>
                <a:cs typeface="Boita Medium" pitchFamily="2" charset="-52"/>
                <a:sym typeface="Helvetica Neue Medium" panose="02000503000000020004" pitchFamily="2" charset="0"/>
              </a:defRPr>
            </a:lvl1pPr>
          </a:lstStyle>
          <a:p>
            <a:r>
              <a:rPr lang="ru-RU" dirty="0"/>
              <a:t>Важная мысль или цитата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703F5E58-FDA3-9522-A32D-103CD9C5158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01316" y="4581128"/>
            <a:ext cx="10189370" cy="773856"/>
          </a:xfrm>
          <a:prstGeom prst="rect">
            <a:avLst/>
          </a:prstGeom>
        </p:spPr>
        <p:txBody>
          <a:bodyPr anchor="b"/>
          <a:lstStyle>
            <a:lvl1pPr marL="0" indent="0" algn="ctr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2400" b="0" kern="1200" dirty="0">
                <a:solidFill>
                  <a:srgbClr val="000000"/>
                </a:solidFill>
                <a:latin typeface="ALS Vlas hairline" pitchFamily="2" charset="0"/>
                <a:ea typeface="ALS Vlas hairline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390525" indent="0" algn="ctr">
              <a:spcBef>
                <a:spcPts val="300"/>
              </a:spcBef>
              <a:buFontTx/>
              <a:buNone/>
              <a:tabLst/>
              <a:defRPr lang="ru-RU" sz="2400" b="0" kern="1200" dirty="0">
                <a:solidFill>
                  <a:srgbClr val="000000"/>
                </a:solidFill>
                <a:latin typeface="ALS Vlas hairline" pitchFamily="2" charset="0"/>
                <a:ea typeface="ALS Vlas hairline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lvl="0"/>
            <a:r>
              <a:rPr lang="ru-RU" dirty="0"/>
              <a:t>подпись</a:t>
            </a:r>
          </a:p>
        </p:txBody>
      </p:sp>
    </p:spTree>
    <p:extLst>
      <p:ext uri="{BB962C8B-B14F-4D97-AF65-F5344CB8AC3E}">
        <p14:creationId xmlns:p14="http://schemas.microsoft.com/office/powerpoint/2010/main" val="1990842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14076">
          <p15:clr>
            <a:srgbClr val="FBAE40"/>
          </p15:clr>
        </p15:guide>
        <p15:guide id="3" pos="1239">
          <p15:clr>
            <a:srgbClr val="FBAE40"/>
          </p15:clr>
        </p15:guide>
        <p15:guide id="4" orient="horz" pos="1190">
          <p15:clr>
            <a:srgbClr val="FBAE40"/>
          </p15:clr>
        </p15:guide>
        <p15:guide id="5" orient="horz" pos="6769">
          <p15:clr>
            <a:srgbClr val="FBAE40"/>
          </p15:clr>
        </p15:guide>
        <p15:guide id="6" pos="709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Важная мысль/текст">
    <p:bg>
      <p:bgPr>
        <a:solidFill>
          <a:srgbClr val="CB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A6A34BF5-2498-4519-192E-FED1BEE2E0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8066" y="970620"/>
            <a:ext cx="8766000" cy="2962436"/>
          </a:xfrm>
          <a:prstGeom prst="rect">
            <a:avLst/>
          </a:prstGeom>
        </p:spPr>
        <p:txBody>
          <a:bodyPr anchor="t"/>
          <a:lstStyle>
            <a:lvl1pPr algn="l" defTabSz="412750" rtl="0" fontAlgn="base" hangingPunct="0">
              <a:spcBef>
                <a:spcPct val="0"/>
              </a:spcBef>
              <a:spcAft>
                <a:spcPct val="0"/>
              </a:spcAft>
              <a:defRPr lang="ru-RU" sz="4500" kern="1200" dirty="0">
                <a:solidFill>
                  <a:srgbClr val="000000"/>
                </a:solidFill>
                <a:latin typeface="+mj-lt"/>
                <a:ea typeface="Boita Medium" pitchFamily="2" charset="-52"/>
                <a:cs typeface="Boita Medium" pitchFamily="2" charset="-52"/>
                <a:sym typeface="Helvetica Neue Medium" panose="02000503000000020004" pitchFamily="2" charset="0"/>
              </a:defRPr>
            </a:lvl1pPr>
          </a:lstStyle>
          <a:p>
            <a:r>
              <a:rPr lang="ru-RU" dirty="0"/>
              <a:t>Важная мысль или цитата,</a:t>
            </a:r>
            <a:br>
              <a:rPr lang="ru-RU" dirty="0"/>
            </a:br>
            <a:r>
              <a:rPr lang="ru-RU" dirty="0"/>
              <a:t>рекомендуется дополнить желтым прямоугольником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7B5F44-9C2D-B03B-C9C9-30DE013F364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81479" y="4365104"/>
            <a:ext cx="4646209" cy="1296144"/>
          </a:xfrm>
          <a:prstGeom prst="rect">
            <a:avLst/>
          </a:prstGeom>
        </p:spPr>
        <p:txBody>
          <a:bodyPr anchor="b"/>
          <a:lstStyle>
            <a:lvl1pPr mar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650875" indent="-260350">
              <a:spcBef>
                <a:spcPts val="300"/>
              </a:spcBef>
              <a:tabLst/>
              <a:defRPr lang="ru-RU" sz="1400" b="0" kern="1200" dirty="0">
                <a:solidFill>
                  <a:srgbClr val="000000"/>
                </a:solidFill>
                <a:latin typeface="Akkurat LL Cyr" charset="0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>
              <a:spcBef>
                <a:spcPts val="300"/>
              </a:spcBef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</a:lstStyle>
          <a:p>
            <a:pPr lvl="0"/>
            <a:r>
              <a:rPr lang="ru-RU" dirty="0"/>
              <a:t>Место для короткого текста. Рекомендации по размещению прямоугольника: начало размещения со смещением на две буквы вправо, и на полбуквы сверху. Снизу оставить хвостик на высоту полбуквы.</a:t>
            </a:r>
          </a:p>
        </p:txBody>
      </p:sp>
    </p:spTree>
    <p:extLst>
      <p:ext uri="{BB962C8B-B14F-4D97-AF65-F5344CB8AC3E}">
        <p14:creationId xmlns:p14="http://schemas.microsoft.com/office/powerpoint/2010/main" val="3392549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14076">
          <p15:clr>
            <a:srgbClr val="FBAE40"/>
          </p15:clr>
        </p15:guide>
        <p15:guide id="3" pos="1239">
          <p15:clr>
            <a:srgbClr val="FBAE40"/>
          </p15:clr>
        </p15:guide>
        <p15:guide id="4" orient="horz" pos="1190">
          <p15:clr>
            <a:srgbClr val="FBAE40"/>
          </p15:clr>
        </p15:guide>
        <p15:guide id="5" orient="horz" pos="6769">
          <p15:clr>
            <a:srgbClr val="FBAE40"/>
          </p15:clr>
        </p15:guide>
        <p15:guide id="6" pos="709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B9746FF-75F5-6C37-97A2-749FB2701A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144" y="483258"/>
            <a:ext cx="11161712" cy="605483"/>
          </a:xfrm>
          <a:prstGeom prst="rect">
            <a:avLst/>
          </a:prstGeom>
        </p:spPr>
        <p:txBody>
          <a:bodyPr/>
          <a:lstStyle>
            <a:lvl1pPr algn="l" defTabSz="412750" rtl="0" fontAlgn="base" hangingPunct="0">
              <a:spcBef>
                <a:spcPct val="0"/>
              </a:spcBef>
              <a:spcAft>
                <a:spcPct val="0"/>
              </a:spcAft>
              <a:defRPr lang="ru-RU" sz="3600" kern="1200" dirty="0">
                <a:solidFill>
                  <a:srgbClr val="000000"/>
                </a:solidFill>
                <a:latin typeface="Boita Medium" pitchFamily="2" charset="-52"/>
                <a:ea typeface="Boita Medium" pitchFamily="2" charset="-52"/>
                <a:cs typeface="Boita Medium" pitchFamily="2" charset="-52"/>
                <a:sym typeface="Helvetica Neue Medium" panose="02000503000000020004" pitchFamily="2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68512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26" Type="http://schemas.openxmlformats.org/officeDocument/2006/relationships/image" Target="../media/image5.svg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image" Target="../media/image4.png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image" Target="../media/image3.svg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6C9ADE-78D5-4E89-8793-16F6E9907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F52112-5BC5-432D-9365-4FAE7E6F1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954A60-739F-4C27-842C-C981502E40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ADD1F-9474-43DD-9F14-9AED21336576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93B532-4C73-44DF-8AC5-9DCCAB21FD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9C744B-5CB1-48C8-A537-B26C4798BF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B452A-424C-4FD5-B4DC-2D90984AE0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073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02175E-1D54-4DBA-B4D9-9067DA727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CA72F8-E8B9-4F6A-8B03-C346DF78CF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8909D5-562F-482D-BB3D-BF8B973DA9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331A8-9309-41BB-93D4-7A67EC5B8903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ED9B7F-E924-40B3-BBF9-2B25BD32E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E33494-5569-4757-87E9-9D207496DB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BF47B-00CC-41BB-B910-46FAC0CF84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698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8AB9367-CE1D-F035-6146-01992FF4D9DD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51384" y="6273332"/>
            <a:ext cx="1860000" cy="144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703AED-A71D-31FF-098F-2F885818F86D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388588" y="6273332"/>
            <a:ext cx="234000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43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</p:sldLayoutIdLst>
  <p:txStyles>
    <p:titleStyle>
      <a:lvl1pPr algn="ctr" defTabSz="412750" rtl="0" fontAlgn="base" hangingPunct="0">
        <a:spcBef>
          <a:spcPct val="0"/>
        </a:spcBef>
        <a:spcAft>
          <a:spcPct val="0"/>
        </a:spcAft>
        <a:defRPr sz="5600" kern="1200">
          <a:solidFill>
            <a:srgbClr val="000000"/>
          </a:solidFill>
          <a:latin typeface="+mj-lt"/>
          <a:ea typeface="+mj-ea"/>
          <a:cs typeface="+mj-cs"/>
          <a:sym typeface="Helvetica Neue Medium" panose="02000503000000020004" pitchFamily="2" charset="0"/>
        </a:defRPr>
      </a:lvl1pPr>
      <a:lvl2pPr algn="ctr" defTabSz="412750" rtl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Helvetica Neue Medium" panose="02000503000000020004" pitchFamily="2" charset="0"/>
          <a:ea typeface="Helvetica Neue Medium" panose="02000503000000020004" pitchFamily="2" charset="0"/>
          <a:cs typeface="Helvetica Neue Medium" panose="02000503000000020004" pitchFamily="2" charset="0"/>
          <a:sym typeface="Helvetica Neue Medium" panose="02000503000000020004" pitchFamily="2" charset="0"/>
        </a:defRPr>
      </a:lvl2pPr>
      <a:lvl3pPr algn="ctr" defTabSz="412750" rtl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Helvetica Neue Medium" panose="02000503000000020004" pitchFamily="2" charset="0"/>
          <a:ea typeface="Helvetica Neue Medium" panose="02000503000000020004" pitchFamily="2" charset="0"/>
          <a:cs typeface="Helvetica Neue Medium" panose="02000503000000020004" pitchFamily="2" charset="0"/>
          <a:sym typeface="Helvetica Neue Medium" panose="02000503000000020004" pitchFamily="2" charset="0"/>
        </a:defRPr>
      </a:lvl3pPr>
      <a:lvl4pPr algn="ctr" defTabSz="412750" rtl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Helvetica Neue Medium" panose="02000503000000020004" pitchFamily="2" charset="0"/>
          <a:ea typeface="Helvetica Neue Medium" panose="02000503000000020004" pitchFamily="2" charset="0"/>
          <a:cs typeface="Helvetica Neue Medium" panose="02000503000000020004" pitchFamily="2" charset="0"/>
          <a:sym typeface="Helvetica Neue Medium" panose="02000503000000020004" pitchFamily="2" charset="0"/>
        </a:defRPr>
      </a:lvl4pPr>
      <a:lvl5pPr algn="ctr" defTabSz="412750" rtl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Helvetica Neue Medium" panose="02000503000000020004" pitchFamily="2" charset="0"/>
          <a:ea typeface="Helvetica Neue Medium" panose="02000503000000020004" pitchFamily="2" charset="0"/>
          <a:cs typeface="Helvetica Neue Medium" panose="02000503000000020004" pitchFamily="2" charset="0"/>
          <a:sym typeface="Helvetica Neue Medium" panose="02000503000000020004" pitchFamily="2" charset="0"/>
        </a:defRPr>
      </a:lvl5pPr>
      <a:lvl6pPr marL="228600" algn="ctr" defTabSz="412750" rtl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Helvetica Neue Medium" panose="02000503000000020004" pitchFamily="2" charset="0"/>
          <a:ea typeface="Helvetica Neue Medium" panose="02000503000000020004" pitchFamily="2" charset="0"/>
          <a:cs typeface="Helvetica Neue Medium" panose="02000503000000020004" pitchFamily="2" charset="0"/>
          <a:sym typeface="Helvetica Neue Medium" panose="02000503000000020004" pitchFamily="2" charset="0"/>
        </a:defRPr>
      </a:lvl6pPr>
      <a:lvl7pPr marL="457200" algn="ctr" defTabSz="412750" rtl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Helvetica Neue Medium" panose="02000503000000020004" pitchFamily="2" charset="0"/>
          <a:ea typeface="Helvetica Neue Medium" panose="02000503000000020004" pitchFamily="2" charset="0"/>
          <a:cs typeface="Helvetica Neue Medium" panose="02000503000000020004" pitchFamily="2" charset="0"/>
          <a:sym typeface="Helvetica Neue Medium" panose="02000503000000020004" pitchFamily="2" charset="0"/>
        </a:defRPr>
      </a:lvl7pPr>
      <a:lvl8pPr marL="685800" algn="ctr" defTabSz="412750" rtl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Helvetica Neue Medium" panose="02000503000000020004" pitchFamily="2" charset="0"/>
          <a:ea typeface="Helvetica Neue Medium" panose="02000503000000020004" pitchFamily="2" charset="0"/>
          <a:cs typeface="Helvetica Neue Medium" panose="02000503000000020004" pitchFamily="2" charset="0"/>
          <a:sym typeface="Helvetica Neue Medium" panose="02000503000000020004" pitchFamily="2" charset="0"/>
        </a:defRPr>
      </a:lvl8pPr>
      <a:lvl9pPr marL="914400" algn="ctr" defTabSz="412750" rtl="0" fontAlgn="base" hangingPunct="0">
        <a:spcBef>
          <a:spcPct val="0"/>
        </a:spcBef>
        <a:spcAft>
          <a:spcPct val="0"/>
        </a:spcAft>
        <a:defRPr sz="5600">
          <a:solidFill>
            <a:srgbClr val="000000"/>
          </a:solidFill>
          <a:latin typeface="Helvetica Neue Medium" panose="02000503000000020004" pitchFamily="2" charset="0"/>
          <a:ea typeface="Helvetica Neue Medium" panose="02000503000000020004" pitchFamily="2" charset="0"/>
          <a:cs typeface="Helvetica Neue Medium" panose="02000503000000020004" pitchFamily="2" charset="0"/>
          <a:sym typeface="Helvetica Neue Medium" panose="02000503000000020004" pitchFamily="2" charset="0"/>
        </a:defRPr>
      </a:lvl9pPr>
    </p:titleStyle>
    <p:bodyStyle>
      <a:lvl1pPr marL="317500" indent="-317500" algn="l" defTabSz="412750" rtl="0" fontAlgn="base" hangingPunct="0">
        <a:spcBef>
          <a:spcPts val="2950"/>
        </a:spcBef>
        <a:spcAft>
          <a:spcPct val="0"/>
        </a:spcAft>
        <a:buSzPct val="125000"/>
        <a:buChar char="•"/>
        <a:defRPr sz="2600" kern="1200">
          <a:solidFill>
            <a:srgbClr val="000000"/>
          </a:solidFill>
          <a:latin typeface="+mn-lt"/>
          <a:ea typeface="+mn-ea"/>
          <a:cs typeface="+mn-cs"/>
          <a:sym typeface="Helvetica Neue" panose="02000206000000020004" pitchFamily="2" charset="0"/>
        </a:defRPr>
      </a:lvl1pPr>
      <a:lvl2pPr marL="635000" indent="-317500" algn="l" defTabSz="412750" rtl="0" fontAlgn="base" hangingPunct="0">
        <a:spcBef>
          <a:spcPts val="2950"/>
        </a:spcBef>
        <a:spcAft>
          <a:spcPct val="0"/>
        </a:spcAft>
        <a:buSzPct val="125000"/>
        <a:buChar char="•"/>
        <a:defRPr sz="2600" kern="1200">
          <a:solidFill>
            <a:srgbClr val="000000"/>
          </a:solidFill>
          <a:latin typeface="+mn-lt"/>
          <a:ea typeface="+mn-ea"/>
          <a:cs typeface="+mn-cs"/>
          <a:sym typeface="Helvetica Neue" panose="02000206000000020004" pitchFamily="2" charset="0"/>
        </a:defRPr>
      </a:lvl2pPr>
      <a:lvl3pPr marL="952500" indent="-317500" algn="l" defTabSz="412750" rtl="0" fontAlgn="base" hangingPunct="0">
        <a:spcBef>
          <a:spcPts val="2950"/>
        </a:spcBef>
        <a:spcAft>
          <a:spcPct val="0"/>
        </a:spcAft>
        <a:buSzPct val="125000"/>
        <a:buChar char="•"/>
        <a:defRPr sz="2600" kern="1200">
          <a:solidFill>
            <a:srgbClr val="000000"/>
          </a:solidFill>
          <a:latin typeface="+mn-lt"/>
          <a:ea typeface="+mn-ea"/>
          <a:cs typeface="+mn-cs"/>
          <a:sym typeface="Helvetica Neue" panose="02000206000000020004" pitchFamily="2" charset="0"/>
        </a:defRPr>
      </a:lvl3pPr>
      <a:lvl4pPr marL="1270000" indent="-317500" algn="l" defTabSz="412750" rtl="0" fontAlgn="base" hangingPunct="0">
        <a:spcBef>
          <a:spcPts val="2950"/>
        </a:spcBef>
        <a:spcAft>
          <a:spcPct val="0"/>
        </a:spcAft>
        <a:buSzPct val="125000"/>
        <a:buChar char="•"/>
        <a:defRPr sz="2600" kern="1200">
          <a:solidFill>
            <a:srgbClr val="000000"/>
          </a:solidFill>
          <a:latin typeface="+mn-lt"/>
          <a:ea typeface="+mn-ea"/>
          <a:cs typeface="+mn-cs"/>
          <a:sym typeface="Helvetica Neue" panose="02000206000000020004" pitchFamily="2" charset="0"/>
        </a:defRPr>
      </a:lvl4pPr>
      <a:lvl5pPr marL="1587500" indent="-317500" algn="l" defTabSz="412750" rtl="0" fontAlgn="base" hangingPunct="0">
        <a:spcBef>
          <a:spcPts val="2950"/>
        </a:spcBef>
        <a:spcAft>
          <a:spcPct val="0"/>
        </a:spcAft>
        <a:buSzPct val="125000"/>
        <a:buChar char="•"/>
        <a:defRPr sz="2600" kern="1200">
          <a:solidFill>
            <a:srgbClr val="000000"/>
          </a:solidFill>
          <a:latin typeface="+mn-lt"/>
          <a:ea typeface="+mn-ea"/>
          <a:cs typeface="+mn-cs"/>
          <a:sym typeface="Helvetica Neue" panose="02000206000000020004" pitchFamily="2" charset="0"/>
        </a:defRPr>
      </a:lvl5pPr>
      <a:lvl6pPr marL="12573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>
          <p15:clr>
            <a:srgbClr val="F26B43"/>
          </p15:clr>
        </p15:guide>
        <p15:guide id="2" pos="7680">
          <p15:clr>
            <a:srgbClr val="F26B43"/>
          </p15:clr>
        </p15:guide>
        <p15:guide id="3" pos="2237">
          <p15:clr>
            <a:srgbClr val="F26B43"/>
          </p15:clr>
        </p15:guide>
        <p15:guide id="4" pos="700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lassifikators.ru/okpd/28.93.17.119" TargetMode="External"/><Relationship Id="rId2" Type="http://schemas.openxmlformats.org/officeDocument/2006/relationships/hyperlink" Target="https://classifikators.ru/okpd/28.93.17.115" TargetMode="Externa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F9CC4D28-07D4-8AAD-C238-51DBE7DF8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5400" dirty="0">
                <a:latin typeface="Boita Medium" panose="00000600000000000000" charset="-52"/>
                <a:ea typeface="Boita" charset="0"/>
                <a:cs typeface="Boita" charset="0"/>
                <a:sym typeface="Boita" charset="0"/>
              </a:rPr>
              <a:t>ППРФ №1875</a:t>
            </a:r>
            <a:br>
              <a:rPr lang="ru-RU" altLang="ru-RU" sz="5400" dirty="0">
                <a:latin typeface="Boita Medium" panose="00000600000000000000" charset="-52"/>
                <a:ea typeface="Boita" charset="0"/>
                <a:cs typeface="Boita" charset="0"/>
                <a:sym typeface="Boita" charset="0"/>
              </a:rPr>
            </a:br>
            <a:br>
              <a:rPr lang="ru-RU" altLang="ru-RU" sz="5400" dirty="0">
                <a:latin typeface="Boita Medium" panose="00000600000000000000" charset="-52"/>
                <a:ea typeface="Boita" charset="0"/>
                <a:cs typeface="Boita" charset="0"/>
                <a:sym typeface="Boita" charset="0"/>
              </a:rPr>
            </a:br>
            <a:r>
              <a:rPr lang="en-US" altLang="ru-RU" sz="5400" dirty="0">
                <a:latin typeface="Boita Medium" panose="00000600000000000000" charset="-52"/>
                <a:ea typeface="Boita" charset="0"/>
                <a:cs typeface="Boita" charset="0"/>
                <a:sym typeface="Boita" charset="0"/>
              </a:rPr>
              <a:t>- </a:t>
            </a:r>
            <a:r>
              <a:rPr lang="ru-RU" altLang="ru-RU" sz="5400" dirty="0">
                <a:latin typeface="Boita Medium" panose="00000600000000000000" charset="-52"/>
                <a:ea typeface="Boita" charset="0"/>
                <a:cs typeface="Boita" charset="0"/>
                <a:sym typeface="Boita" charset="0"/>
              </a:rPr>
              <a:t>Сфера применения;</a:t>
            </a:r>
            <a:br>
              <a:rPr lang="ru-RU" altLang="ru-RU" sz="5400" dirty="0">
                <a:latin typeface="Boita Medium" panose="00000600000000000000" charset="-52"/>
                <a:ea typeface="Boita" charset="0"/>
                <a:cs typeface="Boita" charset="0"/>
                <a:sym typeface="Boita" charset="0"/>
              </a:rPr>
            </a:br>
            <a:r>
              <a:rPr lang="en-US" altLang="ru-RU" sz="5400">
                <a:latin typeface="Boita Medium" panose="00000600000000000000" charset="-52"/>
                <a:ea typeface="Boita" charset="0"/>
                <a:cs typeface="Boita" charset="0"/>
                <a:sym typeface="Boita" charset="0"/>
              </a:rPr>
              <a:t>- </a:t>
            </a:r>
            <a:r>
              <a:rPr lang="ru-RU" altLang="ru-RU" sz="5400">
                <a:latin typeface="Boita Medium" panose="00000600000000000000" charset="-52"/>
                <a:ea typeface="Boita" charset="0"/>
                <a:cs typeface="Boita" charset="0"/>
                <a:sym typeface="Boita" charset="0"/>
              </a:rPr>
              <a:t>Случаи </a:t>
            </a:r>
            <a:r>
              <a:rPr lang="ru-RU" altLang="ru-RU" sz="5400" dirty="0">
                <a:latin typeface="Boita Medium" panose="00000600000000000000" charset="-52"/>
                <a:ea typeface="Boita" charset="0"/>
                <a:cs typeface="Boita" charset="0"/>
                <a:sym typeface="Boita" charset="0"/>
              </a:rPr>
              <a:t>применения.</a:t>
            </a:r>
            <a:endParaRPr lang="ru-RU" sz="5400" dirty="0">
              <a:latin typeface="Boita Medium" panose="00000600000000000000" charset="-52"/>
            </a:endParaRP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6DF37C24-5819-14D4-9E70-ED45B23DC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Boita Medium" panose="00000600000000000000" charset="-52"/>
              </a:rPr>
              <a:t>Анисимов Антон Константинович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68FDBEAA-2E54-0A57-C535-C8C13295D4F7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ru-RU" dirty="0">
                <a:latin typeface="Boita Medium" panose="00000600000000000000" charset="-52"/>
              </a:rPr>
              <a:t>Руководитель учебного центра</a:t>
            </a:r>
          </a:p>
          <a:p>
            <a:endParaRPr lang="ru-RU" dirty="0">
              <a:latin typeface="Boita Medium" panose="0000060000000000000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73764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C9B59-9088-413E-4899-8BF0130E4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>
                <a:latin typeface="Boita Medium" panose="00000600000000000000" pitchFamily="50" charset="-52"/>
              </a:rPr>
              <a:t>Сфера применения</a:t>
            </a:r>
            <a:endParaRPr lang="ru-RU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D73676-5AC8-8B21-533A-AB74F6FC3F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128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>
            <a:extLst>
              <a:ext uri="{FF2B5EF4-FFF2-40B4-BE49-F238E27FC236}">
                <a16:creationId xmlns:a16="http://schemas.microsoft.com/office/drawing/2014/main" id="{D6053D4F-C470-B6B7-367C-162611BF378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15144" y="1812192"/>
            <a:ext cx="5324939" cy="3384000"/>
          </a:xfrm>
        </p:spPr>
        <p:txBody>
          <a:bodyPr/>
          <a:lstStyle/>
          <a:p>
            <a:r>
              <a:rPr lang="ru-RU" b="1" dirty="0"/>
              <a:t>Заказчиками, осуществляющими закупки в соответствии с Законом № 223-ФЗ:</a:t>
            </a:r>
          </a:p>
          <a:p>
            <a:r>
              <a:rPr lang="ru-RU" dirty="0"/>
              <a:t>а) государственными корпорациями;</a:t>
            </a:r>
          </a:p>
          <a:p>
            <a:r>
              <a:rPr lang="ru-RU" dirty="0"/>
              <a:t>б) государственными компаниями;</a:t>
            </a:r>
          </a:p>
          <a:p>
            <a:r>
              <a:rPr lang="ru-RU" dirty="0"/>
              <a:t>в) публично-правовыми компаниями;</a:t>
            </a:r>
          </a:p>
          <a:p>
            <a:r>
              <a:rPr lang="ru-RU" dirty="0"/>
              <a:t>г) субъектами естественных монополий независимо от организационно-правовой формы таких субъектов;</a:t>
            </a:r>
          </a:p>
          <a:p>
            <a:r>
              <a:rPr lang="ru-RU" dirty="0"/>
              <a:t>д) организациями, осуществляющими регулируемые виды деятельности в сфере электроснабжения, газоснабжения, теплоснабжения, водоснабжения, водоотведения, очистки сточных вод, обращения с твердыми коммунальными отходами, независимо от организационно-правовой формы таких организаций;</a:t>
            </a:r>
          </a:p>
        </p:txBody>
      </p:sp>
      <p:sp>
        <p:nvSpPr>
          <p:cNvPr id="12" name="Заголовок 5">
            <a:extLst>
              <a:ext uri="{FF2B5EF4-FFF2-40B4-BE49-F238E27FC236}">
                <a16:creationId xmlns:a16="http://schemas.microsoft.com/office/drawing/2014/main" id="{7365D8EF-B9EC-4324-8AB8-8FCA77C6019E}"/>
              </a:ext>
            </a:extLst>
          </p:cNvPr>
          <p:cNvSpPr txBox="1">
            <a:spLocks/>
          </p:cNvSpPr>
          <p:nvPr/>
        </p:nvSpPr>
        <p:spPr>
          <a:xfrm>
            <a:off x="515144" y="-19821"/>
            <a:ext cx="11314112" cy="792088"/>
          </a:xfrm>
          <a:prstGeom prst="rect">
            <a:avLst/>
          </a:prstGeom>
        </p:spPr>
        <p:txBody>
          <a:bodyPr/>
          <a:lstStyle>
            <a:lvl1pPr algn="l" defTabSz="412750" rtl="0" fontAlgn="base" hangingPunct="0">
              <a:spcBef>
                <a:spcPct val="0"/>
              </a:spcBef>
              <a:spcAft>
                <a:spcPct val="0"/>
              </a:spcAft>
              <a:defRPr lang="ru-RU" sz="3600" kern="1200" dirty="0">
                <a:solidFill>
                  <a:srgbClr val="000000"/>
                </a:solidFill>
                <a:latin typeface="+mj-lt"/>
                <a:ea typeface="Boita Medium" pitchFamily="2" charset="-52"/>
                <a:cs typeface="Boita Medium" pitchFamily="2" charset="-52"/>
                <a:sym typeface="Helvetica Neue Medium" panose="02000503000000020004" pitchFamily="2" charset="0"/>
              </a:defRPr>
            </a:lvl1pPr>
            <a:lvl2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2pPr>
            <a:lvl3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3pPr>
            <a:lvl4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4pPr>
            <a:lvl5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5pPr>
            <a:lvl6pPr marL="2286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6pPr>
            <a:lvl7pPr marL="4572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7pPr>
            <a:lvl8pPr marL="6858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8pPr>
            <a:lvl9pPr marL="9144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9pPr>
          </a:lstStyle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sym typeface="Helvetica Neue Medium" panose="02000503000000020004" pitchFamily="2" charset="0"/>
              </a:rPr>
              <a:t>Запрет, ограничение, преимущество применяются (первая группа заказчиков)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D427260-0852-42C5-A4C8-BAB309BBA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63" y="559249"/>
            <a:ext cx="458781" cy="454721"/>
          </a:xfrm>
          <a:prstGeom prst="rect">
            <a:avLst/>
          </a:prstGeom>
        </p:spPr>
      </p:pic>
      <p:sp>
        <p:nvSpPr>
          <p:cNvPr id="16" name="Объект 6">
            <a:extLst>
              <a:ext uri="{FF2B5EF4-FFF2-40B4-BE49-F238E27FC236}">
                <a16:creationId xmlns:a16="http://schemas.microsoft.com/office/drawing/2014/main" id="{C68CC39B-85B8-4757-B691-1DA8FD703157}"/>
              </a:ext>
            </a:extLst>
          </p:cNvPr>
          <p:cNvSpPr txBox="1">
            <a:spLocks/>
          </p:cNvSpPr>
          <p:nvPr/>
        </p:nvSpPr>
        <p:spPr>
          <a:xfrm>
            <a:off x="6145306" y="1809319"/>
            <a:ext cx="5324939" cy="3384000"/>
          </a:xfrm>
          <a:prstGeom prst="rect">
            <a:avLst/>
          </a:prstGeom>
        </p:spPr>
        <p:txBody>
          <a:bodyPr/>
          <a:lstStyle>
            <a:lvl1pPr marL="0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FontTx/>
              <a:buNone/>
              <a:defRPr lang="ru-RU" sz="15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1pPr>
            <a:lvl2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2pPr>
            <a:lvl3pPr marL="0" indent="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FontTx/>
              <a:buNone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3pPr>
            <a:lvl4pPr marL="390525" indent="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None/>
              <a:tabLst/>
              <a:defRPr lang="ru-RU" sz="1200" b="0" kern="1200" dirty="0">
                <a:solidFill>
                  <a:srgbClr val="000000"/>
                </a:solidFill>
                <a:latin typeface="+mn-lt"/>
                <a:ea typeface="Akkurat" pitchFamily="2" charset="0"/>
                <a:cs typeface="Akkurat LL Cyr" charset="0"/>
                <a:sym typeface="Helvetica Neue" panose="02000206000000020004" pitchFamily="2" charset="0"/>
              </a:defRPr>
            </a:lvl4pPr>
            <a:lvl5pPr marL="1204119" indent="-260350" algn="l" defTabSz="412750" rtl="0" fontAlgn="base" hangingPunct="0">
              <a:spcBef>
                <a:spcPts val="300"/>
              </a:spcBef>
              <a:spcAft>
                <a:spcPct val="0"/>
              </a:spcAft>
              <a:buSzPct val="125000"/>
              <a:buChar char="•"/>
              <a:tabLst/>
              <a:defRPr lang="ru-RU" sz="1700" b="0" kern="1200" dirty="0">
                <a:solidFill>
                  <a:srgbClr val="000000"/>
                </a:solidFill>
                <a:latin typeface="Akkurat LL Cyr" charset="0"/>
                <a:ea typeface="Akkurat LL Cyr" charset="0"/>
                <a:cs typeface="Akkurat LL Cyr" charset="0"/>
                <a:sym typeface="Helvetica Neue" panose="02000206000000020004" pitchFamily="2" charset="0"/>
              </a:defRPr>
            </a:lvl5pPr>
            <a:lvl6pPr marL="12573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59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5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31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kurat LL Cyr TT"/>
                <a:cs typeface="Akkurat LL Cyr" charset="0"/>
                <a:sym typeface="Helvetica Neue" panose="02000206000000020004" pitchFamily="2" charset="0"/>
              </a:rPr>
              <a:t>е) автономными учреждениями;</a:t>
            </a:r>
          </a:p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kurat LL Cyr TT"/>
                <a:cs typeface="Akkurat LL Cyr" charset="0"/>
                <a:sym typeface="Helvetica Neue" panose="02000206000000020004" pitchFamily="2" charset="0"/>
              </a:rPr>
              <a:t>ж) бюджетными учреждениями;</a:t>
            </a:r>
          </a:p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kurat LL Cyr TT"/>
                <a:cs typeface="Akkurat LL Cyr" charset="0"/>
                <a:sym typeface="Helvetica Neue" panose="02000206000000020004" pitchFamily="2" charset="0"/>
              </a:rPr>
              <a:t>з) унитарными предприятиями;</a:t>
            </a:r>
          </a:p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kurat LL Cyr TT"/>
                <a:cs typeface="Akkurat LL Cyr" charset="0"/>
                <a:sym typeface="Helvetica Neue" panose="02000206000000020004" pitchFamily="2" charset="0"/>
              </a:rPr>
              <a:t>и) хозяйственными обществами, включенными в сводный реестр организаций оборонно-промышленного комплекса, предусмотренный постановлением Правительства Российской Федерации от 20 февраля 2004 г. № 96 "О сводном реестре организаций оборонно-промышленного комплекса" (далее - сводный реестр организаций ОПК).</a:t>
            </a:r>
          </a:p>
        </p:txBody>
      </p:sp>
    </p:spTree>
    <p:extLst>
      <p:ext uri="{BB962C8B-B14F-4D97-AF65-F5344CB8AC3E}">
        <p14:creationId xmlns:p14="http://schemas.microsoft.com/office/powerpoint/2010/main" val="3028688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CD5AF32-623E-41C2-A202-A4DED684A28C}"/>
              </a:ext>
            </a:extLst>
          </p:cNvPr>
          <p:cNvSpPr/>
          <p:nvPr/>
        </p:nvSpPr>
        <p:spPr bwMode="auto">
          <a:xfrm>
            <a:off x="250166" y="1376188"/>
            <a:ext cx="11680166" cy="3299329"/>
          </a:xfrm>
          <a:prstGeom prst="rect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panose="02000206000000020004" pitchFamily="2" charset="0"/>
              <a:ea typeface="Helvetica Neue" panose="02000206000000020004" pitchFamily="2" charset="0"/>
              <a:cs typeface="Helvetica Neue" panose="02000206000000020004" pitchFamily="2" charset="0"/>
              <a:sym typeface="Helvetica Neue" panose="02000206000000020004" pitchFamily="2" charset="0"/>
            </a:endParaRP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A767E8DF-AEDD-AA87-0676-C43E0BBB7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44" y="46311"/>
            <a:ext cx="11415188" cy="792088"/>
          </a:xfrm>
        </p:spPr>
        <p:txBody>
          <a:bodyPr/>
          <a:lstStyle/>
          <a:p>
            <a:r>
              <a:rPr lang="ru-RU" sz="3200" dirty="0"/>
              <a:t>Применяется Квотирование (вторая группа заказчиков)+ </a:t>
            </a:r>
            <a:r>
              <a:rPr lang="ru-RU" sz="3200" dirty="0" err="1"/>
              <a:t>нац.режим</a:t>
            </a:r>
            <a:r>
              <a:rPr lang="ru-RU" sz="3200" dirty="0"/>
              <a:t> только в 4 случаях указанных ниже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D6053D4F-C470-B6B7-367C-162611BF378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15144" y="1376188"/>
            <a:ext cx="3600000" cy="3384000"/>
          </a:xfrm>
        </p:spPr>
        <p:txBody>
          <a:bodyPr/>
          <a:lstStyle/>
          <a:p>
            <a:r>
              <a:rPr lang="ru-RU" sz="1400" dirty="0">
                <a:latin typeface="+mj-lt"/>
              </a:rPr>
              <a:t>1) </a:t>
            </a:r>
            <a:r>
              <a:rPr lang="ru-RU" b="1" dirty="0"/>
              <a:t>Хозяйственными обществами</a:t>
            </a:r>
            <a:r>
              <a:rPr lang="ru-RU" dirty="0"/>
              <a:t>, в уставном капитале которых доля участия Российской Федерации, субъекта Российской Федерации, муниципального образования в совокупности превышает пятьдесят процентов;</a:t>
            </a:r>
          </a:p>
          <a:p>
            <a:endParaRPr lang="ru-RU" sz="1400" dirty="0">
              <a:latin typeface="+mj-lt"/>
            </a:endParaRP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FD7B5D1E-B7EA-EC1C-1F42-D3EE7F56D5A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296000" y="1376188"/>
            <a:ext cx="3600000" cy="3384000"/>
          </a:xfrm>
        </p:spPr>
        <p:txBody>
          <a:bodyPr/>
          <a:lstStyle/>
          <a:p>
            <a:r>
              <a:rPr lang="ru-RU" dirty="0"/>
              <a:t>2) </a:t>
            </a:r>
            <a:r>
              <a:rPr lang="ru-RU" b="1" dirty="0"/>
              <a:t>дочерними хозяйственными обществами</a:t>
            </a:r>
            <a:r>
              <a:rPr lang="ru-RU" dirty="0"/>
              <a:t>, в уставном капитале которых более 50% долей в совокупности принадлежит указанным в пункте 1 настоящей части юридическим лицам</a:t>
            </a:r>
          </a:p>
          <a:p>
            <a:endParaRPr lang="ru-RU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74DDD4C-7B3B-32B1-84BC-F866CEC0DD8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074693" y="1376188"/>
            <a:ext cx="3600000" cy="3384000"/>
          </a:xfrm>
        </p:spPr>
        <p:txBody>
          <a:bodyPr/>
          <a:lstStyle/>
          <a:p>
            <a:r>
              <a:rPr lang="ru-RU" dirty="0"/>
              <a:t>3) </a:t>
            </a:r>
            <a:r>
              <a:rPr lang="ru-RU" b="1" dirty="0"/>
              <a:t>дочерними хозяйственными обществами</a:t>
            </a:r>
            <a:r>
              <a:rPr lang="ru-RU" dirty="0"/>
              <a:t>, в уставном капитале которых более 50% долей в совокупности принадлежит указанным в пункте 2 настоящей части дочерним хозяйственным обществам</a:t>
            </a:r>
          </a:p>
          <a:p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F057D66-48E1-4C37-AE45-0DB2F3628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63" y="340586"/>
            <a:ext cx="458781" cy="454721"/>
          </a:xfrm>
          <a:prstGeom prst="rect">
            <a:avLst/>
          </a:prstGeom>
        </p:spPr>
      </p:pic>
      <p:sp>
        <p:nvSpPr>
          <p:cNvPr id="15" name="Текст 10">
            <a:extLst>
              <a:ext uri="{FF2B5EF4-FFF2-40B4-BE49-F238E27FC236}">
                <a16:creationId xmlns:a16="http://schemas.microsoft.com/office/drawing/2014/main" id="{F3A754AA-46B9-42B4-9B48-FD4581BBEA79}"/>
              </a:ext>
            </a:extLst>
          </p:cNvPr>
          <p:cNvSpPr txBox="1">
            <a:spLocks/>
          </p:cNvSpPr>
          <p:nvPr/>
        </p:nvSpPr>
        <p:spPr>
          <a:xfrm>
            <a:off x="0" y="4825994"/>
            <a:ext cx="12192000" cy="1052225"/>
          </a:xfrm>
          <a:prstGeom prst="rect">
            <a:avLst/>
          </a:prstGeom>
        </p:spPr>
        <p:txBody>
          <a:bodyPr anchor="b"/>
          <a:lstStyle>
            <a:lvl1pPr marL="0" indent="0" algn="l" defTabSz="412750" rtl="0" fontAlgn="base" hangingPunct="0">
              <a:spcBef>
                <a:spcPts val="150"/>
              </a:spcBef>
              <a:spcAft>
                <a:spcPct val="0"/>
              </a:spcAft>
              <a:buSzPct val="125000"/>
              <a:buFontTx/>
              <a:buNone/>
              <a:defRPr sz="1000" kern="1200">
                <a:solidFill>
                  <a:srgbClr val="5BDEB6"/>
                </a:solidFill>
                <a:latin typeface="+mn-lt"/>
                <a:ea typeface="+mn-ea"/>
                <a:cs typeface="Akkurat LL Cyr" panose="020B0504010101010104" pitchFamily="34" charset="0"/>
                <a:sym typeface="Helvetica Neue" panose="02000206000000020004" pitchFamily="2" charset="0"/>
              </a:defRPr>
            </a:lvl1pPr>
            <a:lvl2pPr marL="635000" indent="-31750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Char char="•"/>
              <a:defRPr sz="2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 panose="02000206000000020004" pitchFamily="2" charset="0"/>
              </a:defRPr>
            </a:lvl2pPr>
            <a:lvl3pPr marL="952500" indent="-31750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Char char="•"/>
              <a:defRPr sz="2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 panose="02000206000000020004" pitchFamily="2" charset="0"/>
              </a:defRPr>
            </a:lvl3pPr>
            <a:lvl4pPr marL="1270000" indent="-31750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Char char="•"/>
              <a:defRPr sz="2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 panose="02000206000000020004" pitchFamily="2" charset="0"/>
              </a:defRPr>
            </a:lvl4pPr>
            <a:lvl5pPr marL="1587500" indent="-31750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Char char="•"/>
              <a:defRPr sz="2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 panose="02000206000000020004" pitchFamily="2" charset="0"/>
              </a:defRPr>
            </a:lvl5pPr>
            <a:lvl6pPr marL="12573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59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5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31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412750" rtl="0" eaLnBrk="1" fontAlgn="base" latinLnBrk="0" hangingPunct="0">
              <a:lnSpc>
                <a:spcPct val="100000"/>
              </a:lnSpc>
              <a:spcBef>
                <a:spcPts val="150"/>
              </a:spcBef>
              <a:spcAft>
                <a:spcPct val="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ea typeface="+mn-ea"/>
                <a:cs typeface="Akkurat LL Cyr" panose="020B0504010101010104" pitchFamily="34" charset="0"/>
                <a:sym typeface="Helvetica Neue" panose="02000206000000020004" pitchFamily="2" charset="0"/>
              </a:rPr>
              <a:t>закупки ТРУ,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ita Medium"/>
                <a:ea typeface="+mn-ea"/>
                <a:cs typeface="Akkurat LL Cyr" panose="020B0504010101010104" pitchFamily="34" charset="0"/>
                <a:sym typeface="Helvetica Neue" panose="02000206000000020004" pitchFamily="2" charset="0"/>
              </a:rPr>
              <a:t>в рамках государственного оборонного заказа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ea typeface="+mn-ea"/>
                <a:cs typeface="Akkurat LL Cyr" panose="020B0504010101010104" pitchFamily="34" charset="0"/>
                <a:sym typeface="Helvetica Neue" panose="02000206000000020004" pitchFamily="2" charset="0"/>
              </a:rPr>
              <a:t>;</a:t>
            </a:r>
          </a:p>
          <a:p>
            <a:pPr marL="285750" marR="0" lvl="0" indent="-285750" algn="l" defTabSz="412750" rtl="0" eaLnBrk="1" fontAlgn="base" latinLnBrk="0" hangingPunct="0">
              <a:lnSpc>
                <a:spcPct val="100000"/>
              </a:lnSpc>
              <a:spcBef>
                <a:spcPts val="150"/>
              </a:spcBef>
              <a:spcAft>
                <a:spcPct val="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ea typeface="+mn-ea"/>
                <a:cs typeface="Akkurat LL Cyr" panose="020B0504010101010104" pitchFamily="34" charset="0"/>
                <a:sym typeface="Helvetica Neue" panose="02000206000000020004" pitchFamily="2" charset="0"/>
              </a:rPr>
              <a:t>закупки ТРУ, необходимых для функционирования критической информационной инфраструктуры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ea typeface="+mn-ea"/>
                <a:cs typeface="Akkurat LL Cyr" panose="020B0504010101010104" pitchFamily="34" charset="0"/>
                <a:sym typeface="Helvetica Neue" panose="02000206000000020004" pitchFamily="2" charset="0"/>
              </a:rPr>
              <a:t> Российской Федерации;</a:t>
            </a:r>
          </a:p>
          <a:p>
            <a:pPr marL="285750" marR="0" lvl="0" indent="-285750" algn="l" defTabSz="412750" rtl="0" eaLnBrk="1" fontAlgn="base" latinLnBrk="0" hangingPunct="0">
              <a:lnSpc>
                <a:spcPct val="100000"/>
              </a:lnSpc>
              <a:spcBef>
                <a:spcPts val="150"/>
              </a:spcBef>
              <a:spcAft>
                <a:spcPct val="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ea typeface="+mn-ea"/>
                <a:cs typeface="Akkurat LL Cyr" panose="020B0504010101010104" pitchFamily="34" charset="0"/>
                <a:sym typeface="Helvetica Neue" panose="02000206000000020004" pitchFamily="2" charset="0"/>
              </a:rPr>
              <a:t>закупки ТРУ, необходимых в сфере использования атомной энергии;</a:t>
            </a:r>
          </a:p>
          <a:p>
            <a:pPr marL="285750" marR="0" lvl="0" indent="-285750" algn="l" defTabSz="412750" rtl="0" eaLnBrk="1" fontAlgn="base" latinLnBrk="0" hangingPunct="0">
              <a:lnSpc>
                <a:spcPct val="100000"/>
              </a:lnSpc>
              <a:spcBef>
                <a:spcPts val="150"/>
              </a:spcBef>
              <a:spcAft>
                <a:spcPct val="0"/>
              </a:spcAft>
              <a:buClrTx/>
              <a:buSzPct val="125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ea typeface="+mn-ea"/>
                <a:cs typeface="Akkurat LL Cyr" panose="020B0504010101010104" pitchFamily="34" charset="0"/>
                <a:sym typeface="Helvetica Neue" panose="02000206000000020004" pitchFamily="2" charset="0"/>
              </a:rPr>
              <a:t>для реализации проекта технологического суверенитета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ea typeface="+mn-ea"/>
                <a:cs typeface="Akkurat LL Cyr" panose="020B0504010101010104" pitchFamily="34" charset="0"/>
                <a:sym typeface="Helvetica Neue" panose="02000206000000020004" pitchFamily="2" charset="0"/>
              </a:rPr>
              <a:t>, включенного в реестр проектов технологического суверенитета 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52F89D37-9433-47B2-85B0-C707429F9BEA}"/>
              </a:ext>
            </a:extLst>
          </p:cNvPr>
          <p:cNvSpPr txBox="1">
            <a:spLocks/>
          </p:cNvSpPr>
          <p:nvPr/>
        </p:nvSpPr>
        <p:spPr>
          <a:xfrm>
            <a:off x="447704" y="2770632"/>
            <a:ext cx="11285089" cy="1713143"/>
          </a:xfrm>
          <a:prstGeom prst="rect">
            <a:avLst/>
          </a:prstGeom>
        </p:spPr>
        <p:txBody>
          <a:bodyPr anchor="b"/>
          <a:lstStyle>
            <a:lvl1pPr marL="0" indent="0" algn="l" defTabSz="412750" rtl="0" fontAlgn="base" hangingPunct="0">
              <a:spcBef>
                <a:spcPts val="150"/>
              </a:spcBef>
              <a:spcAft>
                <a:spcPct val="0"/>
              </a:spcAft>
              <a:buSzPct val="125000"/>
              <a:buFontTx/>
              <a:buNone/>
              <a:defRPr sz="1000" kern="1200">
                <a:solidFill>
                  <a:srgbClr val="5BDEB6"/>
                </a:solidFill>
                <a:latin typeface="+mn-lt"/>
                <a:ea typeface="+mn-ea"/>
                <a:cs typeface="Akkurat LL Cyr" panose="020B0504010101010104" pitchFamily="34" charset="0"/>
                <a:sym typeface="Helvetica Neue" panose="02000206000000020004" pitchFamily="2" charset="0"/>
              </a:defRPr>
            </a:lvl1pPr>
            <a:lvl2pPr marL="635000" indent="-31750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Char char="•"/>
              <a:defRPr sz="2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 panose="02000206000000020004" pitchFamily="2" charset="0"/>
              </a:defRPr>
            </a:lvl2pPr>
            <a:lvl3pPr marL="952500" indent="-31750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Char char="•"/>
              <a:defRPr sz="2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 panose="02000206000000020004" pitchFamily="2" charset="0"/>
              </a:defRPr>
            </a:lvl3pPr>
            <a:lvl4pPr marL="1270000" indent="-31750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Char char="•"/>
              <a:defRPr sz="2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 panose="02000206000000020004" pitchFamily="2" charset="0"/>
              </a:defRPr>
            </a:lvl4pPr>
            <a:lvl5pPr marL="1587500" indent="-31750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Char char="•"/>
              <a:defRPr sz="2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 panose="02000206000000020004" pitchFamily="2" charset="0"/>
              </a:defRPr>
            </a:lvl5pPr>
            <a:lvl6pPr marL="12573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59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5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31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ts val="15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5BDEB6"/>
                </a:solidFill>
                <a:effectLst/>
                <a:uLnTx/>
                <a:uFillTx/>
                <a:latin typeface="Akkurat LL Cyr TT"/>
                <a:ea typeface="+mn-ea"/>
                <a:cs typeface="Akkurat LL Cyr" panose="020B0504010101010104" pitchFamily="34" charset="0"/>
                <a:sym typeface="Helvetica Neue" panose="02000206000000020004" pitchFamily="2" charset="0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kkurat LL Cyr TT"/>
                <a:ea typeface="+mn-ea"/>
                <a:cs typeface="Akkurat LL Cyr" panose="020B0504010101010104" pitchFamily="34" charset="0"/>
                <a:sym typeface="Helvetica Neue" panose="02000206000000020004" pitchFamily="2" charset="0"/>
              </a:rPr>
              <a:t>При этом, указанные хозяйственные общества (ООО, АО) не должны относиться к:</a:t>
            </a:r>
          </a:p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ts val="15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kurat LL Cyr TT"/>
                <a:ea typeface="+mn-ea"/>
                <a:cs typeface="Akkurat LL Cyr" panose="020B0504010101010104" pitchFamily="34" charset="0"/>
                <a:sym typeface="Helvetica Neue" panose="02000206000000020004" pitchFamily="2" charset="0"/>
              </a:rPr>
              <a:t>г) субъектами естественных монополий независимо от организационно-правовой формы таких субъектов;</a:t>
            </a:r>
          </a:p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ts val="15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kurat LL Cyr TT"/>
                <a:ea typeface="+mn-ea"/>
                <a:cs typeface="Akkurat LL Cyr" panose="020B0504010101010104" pitchFamily="34" charset="0"/>
                <a:sym typeface="Helvetica Neue" panose="02000206000000020004" pitchFamily="2" charset="0"/>
              </a:rPr>
              <a:t>д) организациями, осуществляющими регулируемые виды деятельности в сфере электроснабжения, газоснабжения, теплоснабжения, водоснабжения, водоотведения, очистки сточных вод, обращения с твердыми коммунальными отходами, независимо от организационно-правовой формы таких организаций;</a:t>
            </a:r>
          </a:p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ts val="15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kurat LL Cyr TT"/>
                <a:ea typeface="+mn-ea"/>
                <a:cs typeface="Akkurat LL Cyr" panose="020B0504010101010104" pitchFamily="34" charset="0"/>
                <a:sym typeface="Helvetica Neue" panose="02000206000000020004" pitchFamily="2" charset="0"/>
              </a:rPr>
              <a:t>и) хозяйственными обществами, включенными в сводный реестр организаций ОПК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kkurat LL Cyr TT"/>
              <a:ea typeface="+mn-ea"/>
              <a:cs typeface="Akkurat LL Cyr" panose="020B0504010101010104" pitchFamily="34" charset="0"/>
              <a:sym typeface="Helvetica Neue" panose="02000206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545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CD5AF32-623E-41C2-A202-A4DED684A28C}"/>
              </a:ext>
            </a:extLst>
          </p:cNvPr>
          <p:cNvSpPr/>
          <p:nvPr/>
        </p:nvSpPr>
        <p:spPr bwMode="auto">
          <a:xfrm>
            <a:off x="250166" y="1783692"/>
            <a:ext cx="11680166" cy="3299329"/>
          </a:xfrm>
          <a:prstGeom prst="rect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3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 panose="02000206000000020004" pitchFamily="2" charset="0"/>
              <a:ea typeface="Helvetica Neue" panose="02000206000000020004" pitchFamily="2" charset="0"/>
              <a:cs typeface="Helvetica Neue" panose="02000206000000020004" pitchFamily="2" charset="0"/>
              <a:sym typeface="Helvetica Neue" panose="02000206000000020004" pitchFamily="2" charset="0"/>
            </a:endParaRP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A767E8DF-AEDD-AA87-0676-C43E0BBB7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44" y="46311"/>
            <a:ext cx="11415188" cy="792088"/>
          </a:xfrm>
        </p:spPr>
        <p:txBody>
          <a:bodyPr/>
          <a:lstStyle/>
          <a:p>
            <a:r>
              <a:rPr lang="ru-RU" sz="3200" dirty="0"/>
              <a:t>Применяется только Квотирование (третья группа заказчиков)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D6053D4F-C470-B6B7-367C-162611BF378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15144" y="1783692"/>
            <a:ext cx="3600000" cy="3384000"/>
          </a:xfrm>
        </p:spPr>
        <p:txBody>
          <a:bodyPr/>
          <a:lstStyle/>
          <a:p>
            <a:r>
              <a:rPr lang="ru-RU" sz="1400" dirty="0">
                <a:latin typeface="+mj-lt"/>
              </a:rPr>
              <a:t>1) </a:t>
            </a:r>
            <a:r>
              <a:rPr lang="ru-RU" b="1" dirty="0"/>
              <a:t>Хозяйственными обществами</a:t>
            </a:r>
            <a:r>
              <a:rPr lang="ru-RU" dirty="0"/>
              <a:t>, в уставном капитале которых доля участия Российской Федерации, субъекта Российской Федерации, муниципального образования в совокупности превышает пятьдесят процентов;</a:t>
            </a:r>
          </a:p>
          <a:p>
            <a:endParaRPr lang="ru-RU" sz="1400" dirty="0">
              <a:latin typeface="+mj-lt"/>
            </a:endParaRP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FD7B5D1E-B7EA-EC1C-1F42-D3EE7F56D5A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296000" y="1783692"/>
            <a:ext cx="3600000" cy="3384000"/>
          </a:xfrm>
        </p:spPr>
        <p:txBody>
          <a:bodyPr/>
          <a:lstStyle/>
          <a:p>
            <a:r>
              <a:rPr lang="ru-RU" dirty="0"/>
              <a:t>2) </a:t>
            </a:r>
            <a:r>
              <a:rPr lang="ru-RU" b="1" dirty="0"/>
              <a:t>дочерними хозяйственными обществами</a:t>
            </a:r>
            <a:r>
              <a:rPr lang="ru-RU" dirty="0"/>
              <a:t>, в уставном капитале которых более 50% долей в совокупности принадлежит указанным в пункте 1 настоящей части юридическим лицам</a:t>
            </a:r>
          </a:p>
          <a:p>
            <a:endParaRPr lang="ru-RU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574DDD4C-7B3B-32B1-84BC-F866CEC0DD8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074693" y="1783692"/>
            <a:ext cx="3600000" cy="3384000"/>
          </a:xfrm>
        </p:spPr>
        <p:txBody>
          <a:bodyPr/>
          <a:lstStyle/>
          <a:p>
            <a:r>
              <a:rPr lang="ru-RU" dirty="0"/>
              <a:t>3) </a:t>
            </a:r>
            <a:r>
              <a:rPr lang="ru-RU" b="1" dirty="0"/>
              <a:t>дочерними хозяйственными обществами</a:t>
            </a:r>
            <a:r>
              <a:rPr lang="ru-RU" dirty="0"/>
              <a:t>, в уставном капитале которых более 50% долей в совокупности принадлежит указанным в пункте 2 настоящей части дочерним хозяйственным обществам</a:t>
            </a:r>
          </a:p>
          <a:p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F057D66-48E1-4C37-AE45-0DB2F3628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63" y="340586"/>
            <a:ext cx="458781" cy="454721"/>
          </a:xfrm>
          <a:prstGeom prst="rect">
            <a:avLst/>
          </a:prstGeom>
        </p:spPr>
      </p:pic>
      <p:sp>
        <p:nvSpPr>
          <p:cNvPr id="18" name="Текст 10">
            <a:extLst>
              <a:ext uri="{FF2B5EF4-FFF2-40B4-BE49-F238E27FC236}">
                <a16:creationId xmlns:a16="http://schemas.microsoft.com/office/drawing/2014/main" id="{52F89D37-9433-47B2-85B0-C707429F9BEA}"/>
              </a:ext>
            </a:extLst>
          </p:cNvPr>
          <p:cNvSpPr txBox="1">
            <a:spLocks/>
          </p:cNvSpPr>
          <p:nvPr/>
        </p:nvSpPr>
        <p:spPr>
          <a:xfrm>
            <a:off x="389603" y="3347121"/>
            <a:ext cx="11285089" cy="2227606"/>
          </a:xfrm>
          <a:prstGeom prst="rect">
            <a:avLst/>
          </a:prstGeom>
        </p:spPr>
        <p:txBody>
          <a:bodyPr anchor="b"/>
          <a:lstStyle>
            <a:lvl1pPr marL="0" indent="0" algn="l" defTabSz="412750" rtl="0" fontAlgn="base" hangingPunct="0">
              <a:spcBef>
                <a:spcPts val="150"/>
              </a:spcBef>
              <a:spcAft>
                <a:spcPct val="0"/>
              </a:spcAft>
              <a:buSzPct val="125000"/>
              <a:buFontTx/>
              <a:buNone/>
              <a:defRPr sz="1000" kern="1200">
                <a:solidFill>
                  <a:srgbClr val="5BDEB6"/>
                </a:solidFill>
                <a:latin typeface="+mn-lt"/>
                <a:ea typeface="+mn-ea"/>
                <a:cs typeface="Akkurat LL Cyr" panose="020B0504010101010104" pitchFamily="34" charset="0"/>
                <a:sym typeface="Helvetica Neue" panose="02000206000000020004" pitchFamily="2" charset="0"/>
              </a:defRPr>
            </a:lvl1pPr>
            <a:lvl2pPr marL="635000" indent="-31750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Char char="•"/>
              <a:defRPr sz="2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 panose="02000206000000020004" pitchFamily="2" charset="0"/>
              </a:defRPr>
            </a:lvl2pPr>
            <a:lvl3pPr marL="952500" indent="-31750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Char char="•"/>
              <a:defRPr sz="2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 panose="02000206000000020004" pitchFamily="2" charset="0"/>
              </a:defRPr>
            </a:lvl3pPr>
            <a:lvl4pPr marL="1270000" indent="-31750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Char char="•"/>
              <a:defRPr sz="2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 panose="02000206000000020004" pitchFamily="2" charset="0"/>
              </a:defRPr>
            </a:lvl4pPr>
            <a:lvl5pPr marL="1587500" indent="-31750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Char char="•"/>
              <a:defRPr sz="2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 panose="02000206000000020004" pitchFamily="2" charset="0"/>
              </a:defRPr>
            </a:lvl5pPr>
            <a:lvl6pPr marL="12573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59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5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31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ts val="15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5BDEB6"/>
                </a:solidFill>
                <a:effectLst/>
                <a:uLnTx/>
                <a:uFillTx/>
                <a:latin typeface="Akkurat LL Cyr TT"/>
                <a:ea typeface="+mn-ea"/>
                <a:cs typeface="Akkurat LL Cyr" panose="020B0504010101010104" pitchFamily="34" charset="0"/>
                <a:sym typeface="Helvetica Neue" panose="02000206000000020004" pitchFamily="2" charset="0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kkurat LL Cyr TT"/>
                <a:ea typeface="+mn-ea"/>
                <a:cs typeface="Akkurat LL Cyr" panose="020B0504010101010104" pitchFamily="34" charset="0"/>
                <a:sym typeface="Helvetica Neue" panose="02000206000000020004" pitchFamily="2" charset="0"/>
              </a:rPr>
              <a:t>При этом, указанные хозяйственные общества (ООО, АО) не должны относиться к:</a:t>
            </a:r>
          </a:p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ts val="15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kurat LL Cyr TT"/>
                <a:ea typeface="+mn-ea"/>
                <a:cs typeface="Akkurat LL Cyr" panose="020B0504010101010104" pitchFamily="34" charset="0"/>
                <a:sym typeface="Helvetica Neue" panose="02000206000000020004" pitchFamily="2" charset="0"/>
              </a:rPr>
              <a:t>г) субъектами естественных монополий независимо от организационно-правовой формы таких субъектов;</a:t>
            </a:r>
          </a:p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ts val="15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kurat LL Cyr TT"/>
                <a:ea typeface="+mn-ea"/>
                <a:cs typeface="Akkurat LL Cyr" panose="020B0504010101010104" pitchFamily="34" charset="0"/>
                <a:sym typeface="Helvetica Neue" panose="02000206000000020004" pitchFamily="2" charset="0"/>
              </a:rPr>
              <a:t>д) организациями, осуществляющими регулируемые виды деятельности в сфере электроснабжения, газоснабжения, теплоснабжения, водоснабжения, водоотведения, очистки сточных вод, обращения с твердыми коммунальными отходами, независимо от организационно-правовой формы таких организаций;</a:t>
            </a:r>
          </a:p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ts val="15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kurat LL Cyr TT"/>
                <a:ea typeface="+mn-ea"/>
                <a:cs typeface="Akkurat LL Cyr" panose="020B0504010101010104" pitchFamily="34" charset="0"/>
                <a:sym typeface="Helvetica Neue" panose="02000206000000020004" pitchFamily="2" charset="0"/>
              </a:rPr>
              <a:t>и) хозяйственными обществами, включенными в сводный реестр организаций ОПК</a:t>
            </a:r>
          </a:p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ts val="15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5BDEB6"/>
              </a:solidFill>
              <a:effectLst/>
              <a:uLnTx/>
              <a:uFillTx/>
              <a:latin typeface="Akkurat LL Cyr TT"/>
              <a:ea typeface="+mn-ea"/>
              <a:cs typeface="Akkurat LL Cyr" panose="020B0504010101010104" pitchFamily="34" charset="0"/>
              <a:sym typeface="Helvetica Neue" panose="02000206000000020004" pitchFamily="2" charset="0"/>
            </a:endParaRPr>
          </a:p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ts val="15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kkurat LL Cyr TT"/>
                <a:ea typeface="+mn-ea"/>
                <a:cs typeface="Akkurat LL Cyr" panose="020B0504010101010104" pitchFamily="34" charset="0"/>
                <a:sym typeface="Helvetica Neue" panose="02000206000000020004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4504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C9B59-9088-413E-4899-8BF0130E4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>
                <a:latin typeface="Boita Medium" panose="00000600000000000000" pitchFamily="50" charset="-52"/>
              </a:rPr>
              <a:t>Случаи применения</a:t>
            </a:r>
            <a:endParaRPr lang="ru-RU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D73676-5AC8-8B21-533A-AB74F6FC3F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764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>
            <a:extLst>
              <a:ext uri="{FF2B5EF4-FFF2-40B4-BE49-F238E27FC236}">
                <a16:creationId xmlns:a16="http://schemas.microsoft.com/office/drawing/2014/main" id="{00B5A03E-E0E7-EB66-3446-0EE2B5F495E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>
                <a:latin typeface="+mj-lt"/>
              </a:rPr>
              <a:t> </a:t>
            </a:r>
          </a:p>
        </p:txBody>
      </p:sp>
      <p:sp>
        <p:nvSpPr>
          <p:cNvPr id="12" name="Заголовок 5">
            <a:extLst>
              <a:ext uri="{FF2B5EF4-FFF2-40B4-BE49-F238E27FC236}">
                <a16:creationId xmlns:a16="http://schemas.microsoft.com/office/drawing/2014/main" id="{7365D8EF-B9EC-4324-8AB8-8FCA77C6019E}"/>
              </a:ext>
            </a:extLst>
          </p:cNvPr>
          <p:cNvSpPr txBox="1">
            <a:spLocks/>
          </p:cNvSpPr>
          <p:nvPr/>
        </p:nvSpPr>
        <p:spPr>
          <a:xfrm>
            <a:off x="117583" y="239668"/>
            <a:ext cx="11161712" cy="792088"/>
          </a:xfrm>
          <a:prstGeom prst="rect">
            <a:avLst/>
          </a:prstGeom>
        </p:spPr>
        <p:txBody>
          <a:bodyPr/>
          <a:lstStyle>
            <a:lvl1pPr algn="l" defTabSz="412750" rtl="0" fontAlgn="base" hangingPunct="0">
              <a:spcBef>
                <a:spcPct val="0"/>
              </a:spcBef>
              <a:spcAft>
                <a:spcPct val="0"/>
              </a:spcAft>
              <a:defRPr lang="ru-RU" sz="3600" kern="1200" dirty="0">
                <a:solidFill>
                  <a:srgbClr val="000000"/>
                </a:solidFill>
                <a:latin typeface="+mj-lt"/>
                <a:ea typeface="Boita Medium" pitchFamily="2" charset="-52"/>
                <a:cs typeface="Boita Medium" pitchFamily="2" charset="-52"/>
                <a:sym typeface="Helvetica Neue Medium" panose="02000503000000020004" pitchFamily="2" charset="0"/>
              </a:defRPr>
            </a:lvl1pPr>
            <a:lvl2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2pPr>
            <a:lvl3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3pPr>
            <a:lvl4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4pPr>
            <a:lvl5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5pPr>
            <a:lvl6pPr marL="2286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6pPr>
            <a:lvl7pPr marL="4572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7pPr>
            <a:lvl8pPr marL="6858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8pPr>
            <a:lvl9pPr marL="9144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9pPr>
          </a:lstStyle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sym typeface="Helvetica Neue Medium" panose="02000503000000020004" pitchFamily="2" charset="0"/>
              </a:rPr>
              <a:t>Позиции перечней 1,2 и 3 применяются если:</a:t>
            </a:r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id="{EB3E2F6F-BEC3-41C0-A7ED-D7D9D5A6ECE4}"/>
              </a:ext>
            </a:extLst>
          </p:cNvPr>
          <p:cNvSpPr txBox="1">
            <a:spLocks/>
          </p:cNvSpPr>
          <p:nvPr/>
        </p:nvSpPr>
        <p:spPr>
          <a:xfrm>
            <a:off x="4499679" y="6150064"/>
            <a:ext cx="6588532" cy="468268"/>
          </a:xfrm>
          <a:prstGeom prst="rect">
            <a:avLst/>
          </a:prstGeom>
        </p:spPr>
        <p:txBody>
          <a:bodyPr/>
          <a:lstStyle>
            <a:lvl1pPr marL="317500" indent="-31750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Char char="•"/>
              <a:defRPr sz="2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 panose="02000206000000020004" pitchFamily="2" charset="0"/>
              </a:defRPr>
            </a:lvl1pPr>
            <a:lvl2pPr marL="635000" indent="-31750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Char char="•"/>
              <a:defRPr sz="2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 panose="02000206000000020004" pitchFamily="2" charset="0"/>
              </a:defRPr>
            </a:lvl2pPr>
            <a:lvl3pPr marL="952500" indent="-31750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Char char="•"/>
              <a:defRPr sz="2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 panose="02000206000000020004" pitchFamily="2" charset="0"/>
              </a:defRPr>
            </a:lvl3pPr>
            <a:lvl4pPr marL="1270000" indent="-31750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Char char="•"/>
              <a:defRPr sz="2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 panose="02000206000000020004" pitchFamily="2" charset="0"/>
              </a:defRPr>
            </a:lvl4pPr>
            <a:lvl5pPr marL="1587500" indent="-31750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Char char="•"/>
              <a:defRPr sz="2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 panose="02000206000000020004" pitchFamily="2" charset="0"/>
              </a:defRPr>
            </a:lvl5pPr>
            <a:lvl6pPr marL="12573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59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5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31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12750" rtl="0" eaLnBrk="1" fontAlgn="base" latinLnBrk="0" hangingPunct="0">
              <a:lnSpc>
                <a:spcPct val="100000"/>
              </a:lnSpc>
              <a:spcBef>
                <a:spcPts val="295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kurat LL Cyr TT"/>
                <a:ea typeface="+mn-ea"/>
                <a:cs typeface="+mn-cs"/>
                <a:sym typeface="Helvetica Neue" panose="02000206000000020004" pitchFamily="2" charset="0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kkurat LL Cyr TT"/>
                <a:ea typeface="+mn-ea"/>
                <a:cs typeface="+mn-cs"/>
                <a:sym typeface="Helvetica Neue" panose="02000206000000020004" pitchFamily="2" charset="0"/>
              </a:rPr>
              <a:t>Подпункты (д) и (е) Пункта 4 Постановления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kkurat LL Cyr TT"/>
              <a:ea typeface="+mn-ea"/>
              <a:cs typeface="+mn-cs"/>
              <a:sym typeface="Helvetica Neue" panose="02000206000000020004" pitchFamily="2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A9B8C2A4-62E9-4044-B544-08BC5AD80A19}"/>
              </a:ext>
            </a:extLst>
          </p:cNvPr>
          <p:cNvGraphicFramePr>
            <a:graphicFrameLocks noGrp="1"/>
          </p:cNvGraphicFramePr>
          <p:nvPr/>
        </p:nvGraphicFramePr>
        <p:xfrm>
          <a:off x="328169" y="1029209"/>
          <a:ext cx="11535662" cy="466429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697731">
                  <a:extLst>
                    <a:ext uri="{9D8B030D-6E8A-4147-A177-3AD203B41FA5}">
                      <a16:colId xmlns:a16="http://schemas.microsoft.com/office/drawing/2014/main" val="2030335002"/>
                    </a:ext>
                  </a:extLst>
                </a:gridCol>
                <a:gridCol w="7837931">
                  <a:extLst>
                    <a:ext uri="{9D8B030D-6E8A-4147-A177-3AD203B41FA5}">
                      <a16:colId xmlns:a16="http://schemas.microsoft.com/office/drawing/2014/main" val="227751969"/>
                    </a:ext>
                  </a:extLst>
                </a:gridCol>
              </a:tblGrid>
              <a:tr h="608551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Bef>
                          <a:spcPts val="0"/>
                        </a:spcBef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Перечень</a:t>
                      </a:r>
                      <a:endParaRPr lang="ru-RU" sz="18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kkurat LL Cyr TT" panose="020B0504010101010104" pitchFamily="34" charset="0"/>
                      </a:endParaRPr>
                    </a:p>
                  </a:txBody>
                  <a:tcPr marL="122580" marR="122580" marT="122580" marB="122580" anchor="ctr">
                    <a:lnL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kkurat LL Cyr TT" panose="020B0504010101010104" pitchFamily="34" charset="0"/>
                        </a:rPr>
                        <a:t>Условия применения</a:t>
                      </a:r>
                    </a:p>
                  </a:txBody>
                  <a:tcPr marL="122580" marR="122580" marT="122580" marB="122580">
                    <a:lnL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2556842"/>
                  </a:ext>
                </a:extLst>
              </a:tr>
              <a:tr h="2608096"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j-lt"/>
                          <a:cs typeface="Akkurat LL Cyr TT" panose="020B0504010101010104" pitchFamily="34" charset="0"/>
                        </a:rPr>
                        <a:t>Перечень №1 и Перечень №2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kkurat LL Cyr TT" panose="020B0504010101010104" pitchFamily="34" charset="0"/>
                      </a:endParaRPr>
                    </a:p>
                  </a:txBody>
                  <a:tcPr marL="122580" marR="122580" marT="122580" marB="122580" anchor="ctr">
                    <a:lnL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1778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kkurat LL Cyr TT" panose="020B0504010101010104" pitchFamily="34" charset="0"/>
                        </a:rPr>
                        <a:t>если в объект закупки включены ТРУ:</a:t>
                      </a:r>
                    </a:p>
                    <a:p>
                      <a:pPr marL="0" marR="0" lvl="0" indent="1778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kkurat LL Cyr TT" panose="020B0504010101010104" pitchFamily="34" charset="0"/>
                        </a:rPr>
                        <a:t>наименование которых указано в графе "Наименование товара, работы, услуги»</a:t>
                      </a:r>
                    </a:p>
                    <a:p>
                      <a:pPr marL="0" marR="0" lvl="0" indent="17780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solidFill>
                            <a:srgbClr val="FF0000"/>
                          </a:solidFill>
                          <a:latin typeface="+mj-lt"/>
                          <a:ea typeface="+mn-ea"/>
                          <a:cs typeface="Akkurat LL Cyr TT" panose="020B0504010101010104" pitchFamily="34" charset="0"/>
                        </a:rPr>
                        <a:t>+</a:t>
                      </a:r>
                    </a:p>
                    <a:p>
                      <a:pPr marL="0" marR="0" lvl="0" indent="1778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kkurat LL Cyr TT" panose="020B0504010101010104" pitchFamily="34" charset="0"/>
                        </a:rPr>
                        <a:t>которые включены в код, указанный в графе "Код товара, работы, услуги» по ОКПД ОК 034-2014 (КПЕС 2008)</a:t>
                      </a:r>
                    </a:p>
                    <a:p>
                      <a:pPr marL="0" marR="0" lvl="0" indent="17780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oita Medium"/>
                          <a:ea typeface="+mn-ea"/>
                          <a:cs typeface="Akkurat LL Cyr TT" panose="020B0504010101010104" pitchFamily="34" charset="0"/>
                        </a:rPr>
                        <a:t>+</a:t>
                      </a:r>
                    </a:p>
                    <a:p>
                      <a:pPr marL="0" marR="0" lvl="0" indent="1778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kkurat LL Cyr TT" panose="020B0504010101010104" pitchFamily="34" charset="0"/>
                        </a:rPr>
                        <a:t>если закупаемое медицинское изделие также относится к указанному </a:t>
                      </a:r>
                    </a:p>
                    <a:p>
                      <a:pPr marL="0" marR="0" lvl="0" indent="1778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kkurat LL Cyr TT" panose="020B0504010101010104" pitchFamily="34" charset="0"/>
                        </a:rPr>
                        <a:t>в графе "Наименование товара, работы, услуги" коду вида медицинского изделия в соответствии с номенклатурной классификацией медицинских изделий, утвержденной Минздравом РФ </a:t>
                      </a:r>
                      <a:r>
                        <a:rPr lang="ru-RU" sz="1300" kern="1200" dirty="0">
                          <a:solidFill>
                            <a:srgbClr val="FF0000"/>
                          </a:solidFill>
                          <a:latin typeface="+mj-lt"/>
                          <a:ea typeface="+mn-ea"/>
                          <a:cs typeface="Akkurat LL Cyr TT" panose="020B0504010101010104" pitchFamily="34" charset="0"/>
                        </a:rPr>
                        <a:t>(условие только для </a:t>
                      </a:r>
                      <a:r>
                        <a:rPr lang="ru-RU" sz="1300" kern="1200" dirty="0" err="1">
                          <a:solidFill>
                            <a:srgbClr val="FF0000"/>
                          </a:solidFill>
                          <a:latin typeface="+mj-lt"/>
                          <a:ea typeface="+mn-ea"/>
                          <a:cs typeface="Akkurat LL Cyr TT" panose="020B0504010101010104" pitchFamily="34" charset="0"/>
                        </a:rPr>
                        <a:t>мед.изделий</a:t>
                      </a:r>
                      <a:r>
                        <a:rPr lang="ru-RU" sz="1300" kern="1200" dirty="0">
                          <a:solidFill>
                            <a:srgbClr val="FF0000"/>
                          </a:solidFill>
                          <a:latin typeface="+mj-lt"/>
                          <a:ea typeface="+mn-ea"/>
                          <a:cs typeface="Akkurat LL Cyr TT" panose="020B0504010101010104" pitchFamily="34" charset="0"/>
                        </a:rPr>
                        <a:t>)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kkurat LL Cyr TT" panose="020B0504010101010104" pitchFamily="34" charset="0"/>
                      </a:endParaRPr>
                    </a:p>
                  </a:txBody>
                  <a:tcPr marL="122580" marR="122580" marT="122580" marB="122580">
                    <a:lnL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977766"/>
                  </a:ext>
                </a:extLst>
              </a:tr>
              <a:tr h="1447646"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kkurat LL Cyr TT" panose="020B0504010101010104" pitchFamily="34" charset="0"/>
                        </a:rPr>
                        <a:t>Перечень №3</a:t>
                      </a:r>
                    </a:p>
                  </a:txBody>
                  <a:tcPr marL="122580" marR="122580" marT="122580" marB="122580" anchor="ctr">
                    <a:lnL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1778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ita Medium"/>
                          <a:ea typeface="+mn-ea"/>
                          <a:cs typeface="Akkurat LL Cyr TT" panose="020B0504010101010104" pitchFamily="34" charset="0"/>
                        </a:rPr>
                        <a:t>если в объект закупки включены ТРУ:</a:t>
                      </a:r>
                    </a:p>
                    <a:p>
                      <a:pPr marL="0" marR="0" lvl="0" indent="1778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ita Medium"/>
                          <a:ea typeface="+mn-ea"/>
                          <a:cs typeface="Akkurat LL Cyr TT" panose="020B0504010101010104" pitchFamily="34" charset="0"/>
                        </a:rPr>
                        <a:t>наименование которых указано в графе "Наименование товара, работы, услуги»</a:t>
                      </a:r>
                    </a:p>
                    <a:p>
                      <a:pPr marL="0" marR="0" lvl="0" indent="17780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oita Medium"/>
                          <a:ea typeface="+mn-ea"/>
                          <a:cs typeface="Akkurat LL Cyr TT" panose="020B0504010101010104" pitchFamily="34" charset="0"/>
                        </a:rPr>
                        <a:t>+</a:t>
                      </a:r>
                    </a:p>
                    <a:p>
                      <a:pPr marL="0" marR="0" lvl="0" indent="1778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ita Medium"/>
                          <a:ea typeface="+mn-ea"/>
                          <a:cs typeface="Akkurat LL Cyr TT" panose="020B0504010101010104" pitchFamily="34" charset="0"/>
                        </a:rPr>
                        <a:t>которые включены в код, указанный в графе "Код товара, работы, услуги» по ОКПД ОК 034-2014 (КПЕС 2008)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kkurat LL Cyr TT" panose="020B0504010101010104" pitchFamily="34" charset="0"/>
                      </a:endParaRPr>
                    </a:p>
                  </a:txBody>
                  <a:tcPr marL="122580" marR="122580" marT="122580" marB="122580">
                    <a:lnL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2816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5194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5">
            <a:extLst>
              <a:ext uri="{FF2B5EF4-FFF2-40B4-BE49-F238E27FC236}">
                <a16:creationId xmlns:a16="http://schemas.microsoft.com/office/drawing/2014/main" id="{7365D8EF-B9EC-4324-8AB8-8FCA77C6019E}"/>
              </a:ext>
            </a:extLst>
          </p:cNvPr>
          <p:cNvSpPr txBox="1">
            <a:spLocks/>
          </p:cNvSpPr>
          <p:nvPr/>
        </p:nvSpPr>
        <p:spPr>
          <a:xfrm>
            <a:off x="117583" y="239668"/>
            <a:ext cx="11161712" cy="792088"/>
          </a:xfrm>
          <a:prstGeom prst="rect">
            <a:avLst/>
          </a:prstGeom>
        </p:spPr>
        <p:txBody>
          <a:bodyPr/>
          <a:lstStyle>
            <a:lvl1pPr algn="l" defTabSz="412750" rtl="0" fontAlgn="base" hangingPunct="0">
              <a:spcBef>
                <a:spcPct val="0"/>
              </a:spcBef>
              <a:spcAft>
                <a:spcPct val="0"/>
              </a:spcAft>
              <a:defRPr lang="ru-RU" sz="3600" kern="1200" dirty="0">
                <a:solidFill>
                  <a:srgbClr val="000000"/>
                </a:solidFill>
                <a:latin typeface="+mj-lt"/>
                <a:ea typeface="Boita Medium" pitchFamily="2" charset="-52"/>
                <a:cs typeface="Boita Medium" pitchFamily="2" charset="-52"/>
                <a:sym typeface="Helvetica Neue Medium" panose="02000503000000020004" pitchFamily="2" charset="0"/>
              </a:defRPr>
            </a:lvl1pPr>
            <a:lvl2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2pPr>
            <a:lvl3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3pPr>
            <a:lvl4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4pPr>
            <a:lvl5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5pPr>
            <a:lvl6pPr marL="2286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6pPr>
            <a:lvl7pPr marL="4572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7pPr>
            <a:lvl8pPr marL="6858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8pPr>
            <a:lvl9pPr marL="9144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9pPr>
          </a:lstStyle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sym typeface="Helvetica Neue Medium" panose="02000503000000020004" pitchFamily="2" charset="0"/>
              </a:rPr>
              <a:t>Позиции перечней 1,2 и 3 применяются если: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A9B8C2A4-62E9-4044-B544-08BC5AD80A19}"/>
              </a:ext>
            </a:extLst>
          </p:cNvPr>
          <p:cNvGraphicFramePr>
            <a:graphicFrameLocks noGrp="1"/>
          </p:cNvGraphicFramePr>
          <p:nvPr/>
        </p:nvGraphicFramePr>
        <p:xfrm>
          <a:off x="328169" y="1029209"/>
          <a:ext cx="11535662" cy="467879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309553">
                  <a:extLst>
                    <a:ext uri="{9D8B030D-6E8A-4147-A177-3AD203B41FA5}">
                      <a16:colId xmlns:a16="http://schemas.microsoft.com/office/drawing/2014/main" val="2030335002"/>
                    </a:ext>
                  </a:extLst>
                </a:gridCol>
                <a:gridCol w="8226109">
                  <a:extLst>
                    <a:ext uri="{9D8B030D-6E8A-4147-A177-3AD203B41FA5}">
                      <a16:colId xmlns:a16="http://schemas.microsoft.com/office/drawing/2014/main" val="227751969"/>
                    </a:ext>
                  </a:extLst>
                </a:gridCol>
              </a:tblGrid>
              <a:tr h="608551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Bef>
                          <a:spcPts val="0"/>
                        </a:spcBef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Перечень</a:t>
                      </a:r>
                      <a:endParaRPr lang="ru-RU" sz="18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kkurat LL Cyr TT" panose="020B0504010101010104" pitchFamily="34" charset="0"/>
                      </a:endParaRPr>
                    </a:p>
                  </a:txBody>
                  <a:tcPr marL="122580" marR="122580" marT="122580" marB="122580" anchor="ctr">
                    <a:lnL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kkurat LL Cyr TT" panose="020B0504010101010104" pitchFamily="34" charset="0"/>
                        </a:rPr>
                        <a:t>Условия применения</a:t>
                      </a:r>
                    </a:p>
                  </a:txBody>
                  <a:tcPr marL="122580" marR="122580" marT="122580" marB="122580">
                    <a:lnL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2556842"/>
                  </a:ext>
                </a:extLst>
              </a:tr>
              <a:tr h="2608096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+mj-lt"/>
                          <a:cs typeface="Akkurat LL Cyr TT" panose="020B0504010101010104" pitchFamily="34" charset="0"/>
                        </a:rPr>
                        <a:t>Перечень №1 и Перечень №2 и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kkurat LL Cyr TT" panose="020B0504010101010104" pitchFamily="34" charset="0"/>
                        </a:rPr>
                        <a:t>Перечень №3</a:t>
                      </a:r>
                    </a:p>
                    <a:p>
                      <a:pPr marL="0" algn="ctr">
                        <a:spcBef>
                          <a:spcPts val="0"/>
                        </a:spcBef>
                      </a:pPr>
                      <a:endParaRPr lang="ru-RU" sz="14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kkurat LL Cyr TT" panose="020B0504010101010104" pitchFamily="34" charset="0"/>
                      </a:endParaRPr>
                    </a:p>
                  </a:txBody>
                  <a:tcPr marL="122580" marR="122580" marT="122580" marB="122580" anchor="ctr">
                    <a:lnL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kkurat LL Cyr TT" panose="020B0504010101010104" pitchFamily="34" charset="0"/>
                        </a:rPr>
                        <a:t>В ОКПД 2 использованы иерархический метод классификации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kkurat LL Cyr TT" panose="020B0504010101010104" pitchFamily="34" charset="0"/>
                        </a:rPr>
                        <a:t>и последовательный метод кодирования, в связи с чем группировка более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kkurat LL Cyr TT" panose="020B0504010101010104" pitchFamily="34" charset="0"/>
                        </a:rPr>
                        <a:t>высокого уровня включает в себя все входящие в нее группировки.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kkurat LL Cyr TT" panose="020B05040101010101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kkurat LL Cyr TT" panose="020B0504010101010104" pitchFamily="34" charset="0"/>
                        </a:rPr>
                        <a:t>Таким образом, соответствующая "защитная" мера распространяется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kkurat LL Cyr TT" panose="020B0504010101010104" pitchFamily="34" charset="0"/>
                        </a:rPr>
                        <a:t>на всю указанную в позиции перечней № 1 - № 3 группу товаров, работ, услуг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kkurat LL Cyr TT" panose="020B0504010101010104" pitchFamily="34" charset="0"/>
                        </a:rPr>
                        <a:t>по ОКПД 2, то есть на все товары, работы, услуги, включенные в указанную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kkurat LL Cyr TT" panose="020B0504010101010104" pitchFamily="34" charset="0"/>
                        </a:rPr>
                        <a:t>в соответствующей позиции перечней № 1 - № 3 группировку по ОКПД 2.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kkurat LL Cyr TT" panose="020B05040101010101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kkurat LL Cyr TT" panose="020B0504010101010104" pitchFamily="34" charset="0"/>
                        </a:rPr>
                        <a:t>Постановлением № 1875 не предусматривается обеспечение дословного соответствия наименований, указанных в описании объекта закупки (предмета закупки), наименованиям, указанным в перечнях № 1 - № 3.</a:t>
                      </a:r>
                    </a:p>
                  </a:txBody>
                  <a:tcPr marL="122580" marR="122580" marT="122580" marB="122580">
                    <a:lnL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977766"/>
                  </a:ext>
                </a:extLst>
              </a:tr>
              <a:tr h="1447646"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kkurat LL Cyr TT" panose="020B0504010101010104" pitchFamily="34" charset="0"/>
                        </a:rPr>
                        <a:t>Пример</a:t>
                      </a:r>
                    </a:p>
                  </a:txBody>
                  <a:tcPr marL="122580" marR="122580" marT="122580" marB="122580" anchor="ctr">
                    <a:lnL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1778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Boita Medium"/>
                        <a:ea typeface="+mn-ea"/>
                        <a:cs typeface="Akkurat LL Cyr TT" panose="020B05040101010101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ita Medium"/>
                          <a:ea typeface="+mn-ea"/>
                          <a:cs typeface="Akkurat LL Cyr TT" panose="020B0504010101010104" pitchFamily="34" charset="0"/>
                        </a:rPr>
                        <a:t>Запрет, предусмотренный позицией 62 перечня № 1 в отношении: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oita Medium"/>
                          <a:ea typeface="+mn-ea"/>
                          <a:cs typeface="Akkurat LL Cyr TT" panose="020B0504010101010104" pitchFamily="34" charset="0"/>
                        </a:rPr>
                        <a:t>машины и оборудования для сельского и лесного хозяйства, включенные в код 28.30 по ОКПД 2, распространяется также на котлы варочные, включенные в код 28.30.83.170 по ОКПД 2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kkurat LL Cyr TT" panose="020B0504010101010104" pitchFamily="34" charset="0"/>
                      </a:endParaRPr>
                    </a:p>
                  </a:txBody>
                  <a:tcPr marL="122580" marR="122580" marT="122580" marB="122580">
                    <a:lnL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2816695"/>
                  </a:ext>
                </a:extLst>
              </a:tr>
            </a:tbl>
          </a:graphicData>
        </a:graphic>
      </p:graphicFrame>
      <p:sp>
        <p:nvSpPr>
          <p:cNvPr id="5" name="Текст 10">
            <a:extLst>
              <a:ext uri="{FF2B5EF4-FFF2-40B4-BE49-F238E27FC236}">
                <a16:creationId xmlns:a16="http://schemas.microsoft.com/office/drawing/2014/main" id="{FBB764C1-E250-4D77-B186-C568AC0F5DE3}"/>
              </a:ext>
            </a:extLst>
          </p:cNvPr>
          <p:cNvSpPr txBox="1">
            <a:spLocks/>
          </p:cNvSpPr>
          <p:nvPr/>
        </p:nvSpPr>
        <p:spPr>
          <a:xfrm>
            <a:off x="5352658" y="6160138"/>
            <a:ext cx="5922062" cy="468268"/>
          </a:xfrm>
          <a:prstGeom prst="rect">
            <a:avLst/>
          </a:prstGeom>
        </p:spPr>
        <p:txBody>
          <a:bodyPr anchor="b"/>
          <a:lstStyle>
            <a:lvl1pPr marL="0" indent="0" algn="l" defTabSz="412750" rtl="0" fontAlgn="base" hangingPunct="0">
              <a:spcBef>
                <a:spcPts val="150"/>
              </a:spcBef>
              <a:spcAft>
                <a:spcPct val="0"/>
              </a:spcAft>
              <a:buSzPct val="125000"/>
              <a:buFontTx/>
              <a:buNone/>
              <a:defRPr sz="1000" kern="1200">
                <a:solidFill>
                  <a:srgbClr val="5BDEB6"/>
                </a:solidFill>
                <a:latin typeface="+mn-lt"/>
                <a:ea typeface="+mn-ea"/>
                <a:cs typeface="Akkurat LL Cyr" panose="020B0504010101010104" pitchFamily="34" charset="0"/>
                <a:sym typeface="Helvetica Neue" panose="02000206000000020004" pitchFamily="2" charset="0"/>
              </a:defRPr>
            </a:lvl1pPr>
            <a:lvl2pPr marL="635000" indent="-31750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Char char="•"/>
              <a:defRPr sz="2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 panose="02000206000000020004" pitchFamily="2" charset="0"/>
              </a:defRPr>
            </a:lvl2pPr>
            <a:lvl3pPr marL="952500" indent="-31750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Char char="•"/>
              <a:defRPr sz="2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 panose="02000206000000020004" pitchFamily="2" charset="0"/>
              </a:defRPr>
            </a:lvl3pPr>
            <a:lvl4pPr marL="1270000" indent="-31750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Char char="•"/>
              <a:defRPr sz="2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 panose="02000206000000020004" pitchFamily="2" charset="0"/>
              </a:defRPr>
            </a:lvl4pPr>
            <a:lvl5pPr marL="1587500" indent="-31750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Char char="•"/>
              <a:defRPr sz="2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 panose="02000206000000020004" pitchFamily="2" charset="0"/>
              </a:defRPr>
            </a:lvl5pPr>
            <a:lvl6pPr marL="12573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59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5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31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ts val="15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5BDEB6"/>
                </a:solidFill>
                <a:effectLst/>
                <a:uLnTx/>
                <a:uFillTx/>
                <a:latin typeface="Akkurat LL Cyr TT"/>
                <a:ea typeface="+mn-ea"/>
                <a:cs typeface="Akkurat LL Cyr" panose="020B0504010101010104" pitchFamily="34" charset="0"/>
                <a:sym typeface="Helvetica Neue" panose="02000206000000020004" pitchFamily="2" charset="0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kkurat LL Cyr TT"/>
                <a:ea typeface="+mn-ea"/>
                <a:cs typeface="Akkurat LL Cyr" panose="020B0504010101010104" pitchFamily="34" charset="0"/>
                <a:sym typeface="Helvetica Neue" panose="02000206000000020004" pitchFamily="2" charset="0"/>
              </a:rPr>
              <a:t>Письмо Министерства Финансов от 31.01.2025 № 24-01-06/8697</a:t>
            </a:r>
          </a:p>
        </p:txBody>
      </p:sp>
    </p:spTree>
    <p:extLst>
      <p:ext uri="{BB962C8B-B14F-4D97-AF65-F5344CB8AC3E}">
        <p14:creationId xmlns:p14="http://schemas.microsoft.com/office/powerpoint/2010/main" val="2950216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5">
            <a:extLst>
              <a:ext uri="{FF2B5EF4-FFF2-40B4-BE49-F238E27FC236}">
                <a16:creationId xmlns:a16="http://schemas.microsoft.com/office/drawing/2014/main" id="{7365D8EF-B9EC-4324-8AB8-8FCA77C6019E}"/>
              </a:ext>
            </a:extLst>
          </p:cNvPr>
          <p:cNvSpPr txBox="1">
            <a:spLocks/>
          </p:cNvSpPr>
          <p:nvPr/>
        </p:nvSpPr>
        <p:spPr>
          <a:xfrm>
            <a:off x="99295" y="84220"/>
            <a:ext cx="11111249" cy="792088"/>
          </a:xfrm>
          <a:prstGeom prst="rect">
            <a:avLst/>
          </a:prstGeom>
        </p:spPr>
        <p:txBody>
          <a:bodyPr/>
          <a:lstStyle>
            <a:lvl1pPr algn="l" defTabSz="412750" rtl="0" fontAlgn="base" hangingPunct="0">
              <a:spcBef>
                <a:spcPct val="0"/>
              </a:spcBef>
              <a:spcAft>
                <a:spcPct val="0"/>
              </a:spcAft>
              <a:defRPr lang="ru-RU" sz="3600" kern="1200" dirty="0">
                <a:solidFill>
                  <a:srgbClr val="000000"/>
                </a:solidFill>
                <a:latin typeface="+mj-lt"/>
                <a:ea typeface="Boita Medium" pitchFamily="2" charset="-52"/>
                <a:cs typeface="Boita Medium" pitchFamily="2" charset="-52"/>
                <a:sym typeface="Helvetica Neue Medium" panose="02000503000000020004" pitchFamily="2" charset="0"/>
              </a:defRPr>
            </a:lvl1pPr>
            <a:lvl2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2pPr>
            <a:lvl3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3pPr>
            <a:lvl4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4pPr>
            <a:lvl5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5pPr>
            <a:lvl6pPr marL="2286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6pPr>
            <a:lvl7pPr marL="4572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7pPr>
            <a:lvl8pPr marL="6858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8pPr>
            <a:lvl9pPr marL="9144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9pPr>
          </a:lstStyle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sym typeface="Helvetica Neue Medium" panose="02000503000000020004" pitchFamily="2" charset="0"/>
              </a:rPr>
              <a:t>Особенности работы с перечнями (полный код, материнский код):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4E389390-E171-4C88-8E47-8C6BD77C746F}"/>
              </a:ext>
            </a:extLst>
          </p:cNvPr>
          <p:cNvGraphicFramePr>
            <a:graphicFrameLocks noGrp="1"/>
          </p:cNvGraphicFramePr>
          <p:nvPr/>
        </p:nvGraphicFramePr>
        <p:xfrm>
          <a:off x="411480" y="1536192"/>
          <a:ext cx="9966961" cy="4535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6687">
                  <a:extLst>
                    <a:ext uri="{9D8B030D-6E8A-4147-A177-3AD203B41FA5}">
                      <a16:colId xmlns:a16="http://schemas.microsoft.com/office/drawing/2014/main" val="3084223780"/>
                    </a:ext>
                  </a:extLst>
                </a:gridCol>
                <a:gridCol w="5267954">
                  <a:extLst>
                    <a:ext uri="{9D8B030D-6E8A-4147-A177-3AD203B41FA5}">
                      <a16:colId xmlns:a16="http://schemas.microsoft.com/office/drawing/2014/main" val="2289059440"/>
                    </a:ext>
                  </a:extLst>
                </a:gridCol>
                <a:gridCol w="3322320">
                  <a:extLst>
                    <a:ext uri="{9D8B030D-6E8A-4147-A177-3AD203B41FA5}">
                      <a16:colId xmlns:a16="http://schemas.microsoft.com/office/drawing/2014/main" val="3622883628"/>
                    </a:ext>
                  </a:extLst>
                </a:gridCol>
              </a:tblGrid>
              <a:tr h="48806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позиция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товара, работы, услуги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Код ОКПД2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552127"/>
                  </a:ext>
                </a:extLst>
              </a:tr>
              <a:tr h="488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87.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Машины для переработки мяса, овощей и теста (оборудование для механической обработки продуктов на предприятиях общественного питания)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28.93.17.110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108613599"/>
                  </a:ext>
                </a:extLst>
              </a:tr>
              <a:tr h="488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88.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Оборудование для производства хлебобулочных изделий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28.93.17.120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711363572"/>
                  </a:ext>
                </a:extLst>
              </a:tr>
              <a:tr h="488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89.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Аддитивные установки экструзии материала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28.96.10.122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616914464"/>
                  </a:ext>
                </a:extLst>
              </a:tr>
              <a:tr h="488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90.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Аддитивные установки струйного связывающего нанесения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28.96.10.123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327250"/>
                  </a:ext>
                </a:extLst>
              </a:tr>
              <a:tr h="488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91.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Промышленные роботы и робототехнические устройства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28.99.39.200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777590109"/>
                  </a:ext>
                </a:extLst>
              </a:tr>
              <a:tr h="488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92.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Автомобили легковые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29.10.2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198187541"/>
                  </a:ext>
                </a:extLst>
              </a:tr>
              <a:tr h="488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93.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автотранспортные для перевозки 10 или более человек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29.10.3</a:t>
                      </a:r>
                    </a:p>
                  </a:txBody>
                  <a:tcPr marL="39370" marR="39370" marT="64770" marB="6477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273597"/>
                  </a:ext>
                </a:extLst>
              </a:tr>
            </a:tbl>
          </a:graphicData>
        </a:graphic>
      </p:graphicFrame>
      <p:pic>
        <p:nvPicPr>
          <p:cNvPr id="8" name="Picture 25">
            <a:extLst>
              <a:ext uri="{FF2B5EF4-FFF2-40B4-BE49-F238E27FC236}">
                <a16:creationId xmlns:a16="http://schemas.microsoft.com/office/drawing/2014/main" id="{6A6D88C0-54F8-48B8-9CC4-A8449E7B2E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86"/>
          <a:stretch/>
        </p:blipFill>
        <p:spPr bwMode="auto">
          <a:xfrm rot="11546384" flipH="1">
            <a:off x="10123050" y="3402720"/>
            <a:ext cx="1012923" cy="80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6804DD-5A38-40EB-8AF9-6FE0EE108F93}"/>
              </a:ext>
            </a:extLst>
          </p:cNvPr>
          <p:cNvSpPr txBox="1"/>
          <p:nvPr/>
        </p:nvSpPr>
        <p:spPr>
          <a:xfrm>
            <a:off x="10629511" y="3556690"/>
            <a:ext cx="15472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ea typeface="+mn-ea"/>
                <a:cs typeface="Arial" panose="020B0604020202020204" pitchFamily="34" charset="0"/>
                <a:sym typeface="Helvetica Neue" panose="02000206000000020004" pitchFamily="2" charset="0"/>
              </a:rPr>
              <a:t>Полный код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kkurat LL Cyr TT"/>
              <a:ea typeface="+mn-ea"/>
              <a:cs typeface="Arial" panose="020B0604020202020204" pitchFamily="34" charset="0"/>
              <a:sym typeface="Helvetica Neue" panose="02000206000000020004" pitchFamily="2" charset="0"/>
            </a:endParaRPr>
          </a:p>
        </p:txBody>
      </p:sp>
      <p:pic>
        <p:nvPicPr>
          <p:cNvPr id="10" name="Picture 25">
            <a:extLst>
              <a:ext uri="{FF2B5EF4-FFF2-40B4-BE49-F238E27FC236}">
                <a16:creationId xmlns:a16="http://schemas.microsoft.com/office/drawing/2014/main" id="{5B8B0A88-60EC-4C61-9166-093E94AF28D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86"/>
          <a:stretch/>
        </p:blipFill>
        <p:spPr bwMode="auto">
          <a:xfrm rot="11546384" flipH="1">
            <a:off x="10129146" y="5036448"/>
            <a:ext cx="1012923" cy="80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57A48AA-18E5-43D4-8736-5AC86C0978C2}"/>
              </a:ext>
            </a:extLst>
          </p:cNvPr>
          <p:cNvSpPr txBox="1"/>
          <p:nvPr/>
        </p:nvSpPr>
        <p:spPr>
          <a:xfrm>
            <a:off x="10635607" y="5190418"/>
            <a:ext cx="15472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ea typeface="+mn-ea"/>
                <a:cs typeface="Arial" panose="020B0604020202020204" pitchFamily="34" charset="0"/>
                <a:sym typeface="Helvetica Neue" panose="02000206000000020004" pitchFamily="2" charset="0"/>
              </a:rPr>
              <a:t>Материнский код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kkurat LL Cyr TT"/>
              <a:ea typeface="+mn-ea"/>
              <a:cs typeface="Arial" panose="020B0604020202020204" pitchFamily="34" charset="0"/>
              <a:sym typeface="Helvetica Neue" panose="02000206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462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5">
            <a:extLst>
              <a:ext uri="{FF2B5EF4-FFF2-40B4-BE49-F238E27FC236}">
                <a16:creationId xmlns:a16="http://schemas.microsoft.com/office/drawing/2014/main" id="{7365D8EF-B9EC-4324-8AB8-8FCA77C6019E}"/>
              </a:ext>
            </a:extLst>
          </p:cNvPr>
          <p:cNvSpPr txBox="1">
            <a:spLocks/>
          </p:cNvSpPr>
          <p:nvPr/>
        </p:nvSpPr>
        <p:spPr>
          <a:xfrm>
            <a:off x="99295" y="84220"/>
            <a:ext cx="11111249" cy="792088"/>
          </a:xfrm>
          <a:prstGeom prst="rect">
            <a:avLst/>
          </a:prstGeom>
        </p:spPr>
        <p:txBody>
          <a:bodyPr/>
          <a:lstStyle>
            <a:lvl1pPr algn="l" defTabSz="412750" rtl="0" fontAlgn="base" hangingPunct="0">
              <a:spcBef>
                <a:spcPct val="0"/>
              </a:spcBef>
              <a:spcAft>
                <a:spcPct val="0"/>
              </a:spcAft>
              <a:defRPr lang="ru-RU" sz="3600" kern="1200" dirty="0">
                <a:solidFill>
                  <a:srgbClr val="000000"/>
                </a:solidFill>
                <a:latin typeface="+mj-lt"/>
                <a:ea typeface="Boita Medium" pitchFamily="2" charset="-52"/>
                <a:cs typeface="Boita Medium" pitchFamily="2" charset="-52"/>
                <a:sym typeface="Helvetica Neue Medium" panose="02000503000000020004" pitchFamily="2" charset="0"/>
              </a:defRPr>
            </a:lvl1pPr>
            <a:lvl2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2pPr>
            <a:lvl3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3pPr>
            <a:lvl4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4pPr>
            <a:lvl5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5pPr>
            <a:lvl6pPr marL="2286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6pPr>
            <a:lvl7pPr marL="4572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7pPr>
            <a:lvl8pPr marL="6858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8pPr>
            <a:lvl9pPr marL="9144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9pPr>
          </a:lstStyle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sym typeface="Helvetica Neue Medium" panose="02000503000000020004" pitchFamily="2" charset="0"/>
              </a:rPr>
              <a:t>Особенности работы с перечнями (уточняющий код):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4E389390-E171-4C88-8E47-8C6BD77C746F}"/>
              </a:ext>
            </a:extLst>
          </p:cNvPr>
          <p:cNvGraphicFramePr>
            <a:graphicFrameLocks noGrp="1"/>
          </p:cNvGraphicFramePr>
          <p:nvPr/>
        </p:nvGraphicFramePr>
        <p:xfrm>
          <a:off x="411480" y="1536192"/>
          <a:ext cx="9966961" cy="4429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6687">
                  <a:extLst>
                    <a:ext uri="{9D8B030D-6E8A-4147-A177-3AD203B41FA5}">
                      <a16:colId xmlns:a16="http://schemas.microsoft.com/office/drawing/2014/main" val="3084223780"/>
                    </a:ext>
                  </a:extLst>
                </a:gridCol>
                <a:gridCol w="5267954">
                  <a:extLst>
                    <a:ext uri="{9D8B030D-6E8A-4147-A177-3AD203B41FA5}">
                      <a16:colId xmlns:a16="http://schemas.microsoft.com/office/drawing/2014/main" val="2289059440"/>
                    </a:ext>
                  </a:extLst>
                </a:gridCol>
                <a:gridCol w="3322320">
                  <a:extLst>
                    <a:ext uri="{9D8B030D-6E8A-4147-A177-3AD203B41FA5}">
                      <a16:colId xmlns:a16="http://schemas.microsoft.com/office/drawing/2014/main" val="3622883628"/>
                    </a:ext>
                  </a:extLst>
                </a:gridCol>
              </a:tblGrid>
              <a:tr h="48806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позиция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товара, работы, услуги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Код ОКПД2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552127"/>
                  </a:ext>
                </a:extLst>
              </a:tr>
              <a:tr h="488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87.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Машины для переработки мяса, овощей и теста (оборудование для механической обработки продуктов на предприятиях общественного питания)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28.93.17.110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108613599"/>
                  </a:ext>
                </a:extLst>
              </a:tr>
              <a:tr h="488061">
                <a:tc>
                  <a:txBody>
                    <a:bodyPr/>
                    <a:lstStyle/>
                    <a:p>
                      <a:pPr algn="l" fontAlgn="t"/>
                      <a:endParaRPr lang="ru-RU" b="0" dirty="0">
                        <a:effectLst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Машины очистительные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28.93.17.111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2711363572"/>
                  </a:ext>
                </a:extLst>
              </a:tr>
              <a:tr h="488061">
                <a:tc>
                  <a:txBody>
                    <a:bodyPr/>
                    <a:lstStyle/>
                    <a:p>
                      <a:pPr algn="l" fontAlgn="t"/>
                      <a:endParaRPr lang="ru-RU" b="0" dirty="0">
                        <a:effectLst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Машины для измельчения и нарезания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28.93.17.112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1616914464"/>
                  </a:ext>
                </a:extLst>
              </a:tr>
              <a:tr h="488061">
                <a:tc>
                  <a:txBody>
                    <a:bodyPr/>
                    <a:lstStyle/>
                    <a:p>
                      <a:pPr algn="l" fontAlgn="t"/>
                      <a:endParaRPr lang="ru-RU" b="0" dirty="0">
                        <a:effectLst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Машины месильно-перемешивающие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28.93.17.113</a:t>
                      </a:r>
                    </a:p>
                  </a:txBody>
                  <a:tcPr marL="76200" marR="76200" marT="76200" marB="7620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327250"/>
                  </a:ext>
                </a:extLst>
              </a:tr>
              <a:tr h="488061">
                <a:tc>
                  <a:txBody>
                    <a:bodyPr/>
                    <a:lstStyle/>
                    <a:p>
                      <a:pPr algn="l" fontAlgn="t"/>
                      <a:endParaRPr lang="ru-RU" b="0" dirty="0">
                        <a:effectLst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Машины дозировочно-формовочные</a:t>
                      </a: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28.93.17.114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2777590109"/>
                  </a:ext>
                </a:extLst>
              </a:tr>
              <a:tr h="488061">
                <a:tc>
                  <a:txBody>
                    <a:bodyPr/>
                    <a:lstStyle/>
                    <a:p>
                      <a:pPr algn="l" fontAlgn="t"/>
                      <a:endParaRPr lang="ru-RU" b="0" dirty="0">
                        <a:effectLst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Машины универсальные с комплектом сменных механизмов</a:t>
                      </a:r>
                      <a:endParaRPr lang="ru-RU" sz="16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28.93.17.115</a:t>
                      </a: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2198187541"/>
                  </a:ext>
                </a:extLst>
              </a:tr>
              <a:tr h="488061">
                <a:tc>
                  <a:txBody>
                    <a:bodyPr/>
                    <a:lstStyle/>
                    <a:p>
                      <a:pPr algn="l" fontAlgn="t"/>
                      <a:endParaRPr lang="ru-RU" b="0" dirty="0">
                        <a:effectLst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Машины для механической обработки прочие</a:t>
                      </a:r>
                      <a:endParaRPr lang="ru-RU" sz="16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28.93.17.119</a:t>
                      </a:r>
                    </a:p>
                  </a:txBody>
                  <a:tcPr marL="76200" marR="76200" marT="76200" marB="7620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273597"/>
                  </a:ext>
                </a:extLst>
              </a:tr>
            </a:tbl>
          </a:graphicData>
        </a:graphic>
      </p:graphicFrame>
      <p:pic>
        <p:nvPicPr>
          <p:cNvPr id="10" name="Picture 25">
            <a:extLst>
              <a:ext uri="{FF2B5EF4-FFF2-40B4-BE49-F238E27FC236}">
                <a16:creationId xmlns:a16="http://schemas.microsoft.com/office/drawing/2014/main" id="{5B8B0A88-60EC-4C61-9166-093E94AF28D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86"/>
          <a:stretch/>
        </p:blipFill>
        <p:spPr bwMode="auto">
          <a:xfrm rot="11546384" flipH="1">
            <a:off x="9474962" y="1516008"/>
            <a:ext cx="1012923" cy="80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57A48AA-18E5-43D4-8736-5AC86C0978C2}"/>
              </a:ext>
            </a:extLst>
          </p:cNvPr>
          <p:cNvSpPr txBox="1"/>
          <p:nvPr/>
        </p:nvSpPr>
        <p:spPr>
          <a:xfrm>
            <a:off x="10562456" y="1416332"/>
            <a:ext cx="15472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ea typeface="+mn-ea"/>
                <a:cs typeface="Arial" panose="020B0604020202020204" pitchFamily="34" charset="0"/>
                <a:sym typeface="Helvetica Neue" panose="02000206000000020004" pitchFamily="2" charset="0"/>
              </a:rPr>
              <a:t>Материнский код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kkurat LL Cyr TT"/>
              <a:ea typeface="+mn-ea"/>
              <a:cs typeface="Arial" panose="020B0604020202020204" pitchFamily="34" charset="0"/>
              <a:sym typeface="Helvetica Neue" panose="02000206000000020004" pitchFamily="2" charset="0"/>
            </a:endParaRPr>
          </a:p>
        </p:txBody>
      </p:sp>
      <p:pic>
        <p:nvPicPr>
          <p:cNvPr id="13" name="Picture 25">
            <a:extLst>
              <a:ext uri="{FF2B5EF4-FFF2-40B4-BE49-F238E27FC236}">
                <a16:creationId xmlns:a16="http://schemas.microsoft.com/office/drawing/2014/main" id="{5BE111D2-D1B8-424B-BD9D-2EE995892B7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86"/>
          <a:stretch/>
        </p:blipFill>
        <p:spPr bwMode="auto">
          <a:xfrm rot="11546384" flipH="1">
            <a:off x="9535922" y="2473080"/>
            <a:ext cx="1012923" cy="80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6B69FB9-11EE-420D-B1CA-DDD5716D378F}"/>
              </a:ext>
            </a:extLst>
          </p:cNvPr>
          <p:cNvSpPr txBox="1"/>
          <p:nvPr/>
        </p:nvSpPr>
        <p:spPr>
          <a:xfrm>
            <a:off x="10562456" y="2419041"/>
            <a:ext cx="15472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ea typeface="+mn-ea"/>
                <a:cs typeface="Arial" panose="020B0604020202020204" pitchFamily="34" charset="0"/>
                <a:sym typeface="Helvetica Neue" panose="02000206000000020004" pitchFamily="2" charset="0"/>
              </a:rPr>
              <a:t>Дочерний код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kkurat LL Cyr TT"/>
              <a:ea typeface="+mn-ea"/>
              <a:cs typeface="Arial" panose="020B0604020202020204" pitchFamily="34" charset="0"/>
              <a:sym typeface="Helvetica Neue" panose="02000206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974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5">
            <a:extLst>
              <a:ext uri="{FF2B5EF4-FFF2-40B4-BE49-F238E27FC236}">
                <a16:creationId xmlns:a16="http://schemas.microsoft.com/office/drawing/2014/main" id="{7365D8EF-B9EC-4324-8AB8-8FCA77C6019E}"/>
              </a:ext>
            </a:extLst>
          </p:cNvPr>
          <p:cNvSpPr txBox="1">
            <a:spLocks/>
          </p:cNvSpPr>
          <p:nvPr/>
        </p:nvSpPr>
        <p:spPr>
          <a:xfrm>
            <a:off x="99295" y="84220"/>
            <a:ext cx="11897633" cy="792088"/>
          </a:xfrm>
          <a:prstGeom prst="rect">
            <a:avLst/>
          </a:prstGeom>
        </p:spPr>
        <p:txBody>
          <a:bodyPr/>
          <a:lstStyle>
            <a:lvl1pPr algn="l" defTabSz="412750" rtl="0" fontAlgn="base" hangingPunct="0">
              <a:spcBef>
                <a:spcPct val="0"/>
              </a:spcBef>
              <a:spcAft>
                <a:spcPct val="0"/>
              </a:spcAft>
              <a:defRPr lang="ru-RU" sz="3600" kern="1200" dirty="0">
                <a:solidFill>
                  <a:srgbClr val="000000"/>
                </a:solidFill>
                <a:latin typeface="+mj-lt"/>
                <a:ea typeface="Boita Medium" pitchFamily="2" charset="-52"/>
                <a:cs typeface="Boita Medium" pitchFamily="2" charset="-52"/>
                <a:sym typeface="Helvetica Neue Medium" panose="02000503000000020004" pitchFamily="2" charset="0"/>
              </a:defRPr>
            </a:lvl1pPr>
            <a:lvl2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2pPr>
            <a:lvl3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3pPr>
            <a:lvl4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4pPr>
            <a:lvl5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5pPr>
            <a:lvl6pPr marL="2286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6pPr>
            <a:lvl7pPr marL="4572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7pPr>
            <a:lvl8pPr marL="6858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8pPr>
            <a:lvl9pPr marL="9144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9pPr>
          </a:lstStyle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sym typeface="Helvetica Neue Medium" panose="02000503000000020004" pitchFamily="2" charset="0"/>
              </a:rPr>
              <a:t>Особенности работы с перечнями (общая либо конкретная позиция):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4E389390-E171-4C88-8E47-8C6BD77C746F}"/>
              </a:ext>
            </a:extLst>
          </p:cNvPr>
          <p:cNvGraphicFramePr>
            <a:graphicFrameLocks noGrp="1"/>
          </p:cNvGraphicFramePr>
          <p:nvPr/>
        </p:nvGraphicFramePr>
        <p:xfrm>
          <a:off x="1764792" y="1536192"/>
          <a:ext cx="9966961" cy="4276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6687">
                  <a:extLst>
                    <a:ext uri="{9D8B030D-6E8A-4147-A177-3AD203B41FA5}">
                      <a16:colId xmlns:a16="http://schemas.microsoft.com/office/drawing/2014/main" val="3084223780"/>
                    </a:ext>
                  </a:extLst>
                </a:gridCol>
                <a:gridCol w="5267954">
                  <a:extLst>
                    <a:ext uri="{9D8B030D-6E8A-4147-A177-3AD203B41FA5}">
                      <a16:colId xmlns:a16="http://schemas.microsoft.com/office/drawing/2014/main" val="2289059440"/>
                    </a:ext>
                  </a:extLst>
                </a:gridCol>
                <a:gridCol w="3322320">
                  <a:extLst>
                    <a:ext uri="{9D8B030D-6E8A-4147-A177-3AD203B41FA5}">
                      <a16:colId xmlns:a16="http://schemas.microsoft.com/office/drawing/2014/main" val="3622883628"/>
                    </a:ext>
                  </a:extLst>
                </a:gridCol>
              </a:tblGrid>
              <a:tr h="48806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позиция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товара, работы, услуги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Код ОКПД2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552127"/>
                  </a:ext>
                </a:extLst>
              </a:tr>
              <a:tr h="488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Автомобили пожарные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29.10.59.140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108613599"/>
                  </a:ext>
                </a:extLst>
              </a:tr>
              <a:tr h="488061">
                <a:tc>
                  <a:txBody>
                    <a:bodyPr/>
                    <a:lstStyle/>
                    <a:p>
                      <a:pPr algn="l" fontAlgn="t"/>
                      <a:endParaRPr lang="ru-RU" b="0" dirty="0">
                        <a:effectLst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endParaRPr lang="ru-RU" sz="16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6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2711363572"/>
                  </a:ext>
                </a:extLst>
              </a:tr>
              <a:tr h="488061">
                <a:tc>
                  <a:txBody>
                    <a:bodyPr/>
                    <a:lstStyle/>
                    <a:p>
                      <a:pPr algn="l" fontAlgn="t"/>
                      <a:endParaRPr lang="ru-RU" b="0" dirty="0">
                        <a:effectLst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fontAlgn="t"/>
                      <a:endParaRPr lang="ru-RU" sz="16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6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76200" marB="76200"/>
                </a:tc>
                <a:extLst>
                  <a:ext uri="{0D108BD9-81ED-4DB2-BD59-A6C34878D82A}">
                    <a16:rowId xmlns:a16="http://schemas.microsoft.com/office/drawing/2014/main" val="1616914464"/>
                  </a:ext>
                </a:extLst>
              </a:tr>
              <a:tr h="488061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Мебель медицинская 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части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0" algn="l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кровати больничной механической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соответствующей коду 120210 вида медицинского изделия в соответствии с номенклатурной классификацией; кровати больничной стандартной с электроприводом, соответствующей коду 136210 вида медицинского изделия в соответствии с номенклатурной классификацией; 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32.50.30.119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32.50.30.111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32.50.30.110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32.50.50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32.50.50.190</a:t>
                      </a:r>
                    </a:p>
                  </a:txBody>
                  <a:tcPr marL="39370" marR="39370" marT="64770" marB="6477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327250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557A48AA-18E5-43D4-8736-5AC86C0978C2}"/>
              </a:ext>
            </a:extLst>
          </p:cNvPr>
          <p:cNvSpPr txBox="1"/>
          <p:nvPr/>
        </p:nvSpPr>
        <p:spPr>
          <a:xfrm>
            <a:off x="0" y="2504468"/>
            <a:ext cx="17647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ea typeface="+mn-ea"/>
                <a:cs typeface="Arial" panose="020B0604020202020204" pitchFamily="34" charset="0"/>
                <a:sym typeface="Helvetica Neue" panose="02000206000000020004" pitchFamily="2" charset="0"/>
              </a:rPr>
              <a:t>Общая позиция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kkurat LL Cyr TT"/>
              <a:ea typeface="+mn-ea"/>
              <a:cs typeface="Arial" panose="020B0604020202020204" pitchFamily="34" charset="0"/>
              <a:sym typeface="Helvetica Neue" panose="02000206000000020004" pitchFamily="2" charset="0"/>
            </a:endParaRPr>
          </a:p>
        </p:txBody>
      </p:sp>
      <p:pic>
        <p:nvPicPr>
          <p:cNvPr id="13" name="Picture 25">
            <a:extLst>
              <a:ext uri="{FF2B5EF4-FFF2-40B4-BE49-F238E27FC236}">
                <a16:creationId xmlns:a16="http://schemas.microsoft.com/office/drawing/2014/main" id="{5BE111D2-D1B8-424B-BD9D-2EE995892B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86"/>
          <a:stretch/>
        </p:blipFill>
        <p:spPr bwMode="auto">
          <a:xfrm rot="952396" flipH="1">
            <a:off x="1323057" y="2172922"/>
            <a:ext cx="1845382" cy="1462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6B69FB9-11EE-420D-B1CA-DDD5716D378F}"/>
              </a:ext>
            </a:extLst>
          </p:cNvPr>
          <p:cNvSpPr txBox="1"/>
          <p:nvPr/>
        </p:nvSpPr>
        <p:spPr>
          <a:xfrm>
            <a:off x="0" y="4176416"/>
            <a:ext cx="15472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ea typeface="+mn-ea"/>
                <a:cs typeface="Arial" panose="020B0604020202020204" pitchFamily="34" charset="0"/>
                <a:sym typeface="Helvetica Neue" panose="02000206000000020004" pitchFamily="2" charset="0"/>
              </a:rPr>
              <a:t>Позиция на конкретный товар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kkurat LL Cyr TT"/>
              <a:ea typeface="+mn-ea"/>
              <a:cs typeface="Arial" panose="020B0604020202020204" pitchFamily="34" charset="0"/>
              <a:sym typeface="Helvetica Neue" panose="02000206000000020004" pitchFamily="2" charset="0"/>
            </a:endParaRPr>
          </a:p>
        </p:txBody>
      </p:sp>
      <p:pic>
        <p:nvPicPr>
          <p:cNvPr id="8" name="Picture 25">
            <a:extLst>
              <a:ext uri="{FF2B5EF4-FFF2-40B4-BE49-F238E27FC236}">
                <a16:creationId xmlns:a16="http://schemas.microsoft.com/office/drawing/2014/main" id="{F2CDEDF2-7472-4846-81A9-7CF010DB478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86"/>
          <a:stretch/>
        </p:blipFill>
        <p:spPr bwMode="auto">
          <a:xfrm rot="952396" flipH="1">
            <a:off x="1320009" y="3852370"/>
            <a:ext cx="1845382" cy="1462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2554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5">
            <a:extLst>
              <a:ext uri="{FF2B5EF4-FFF2-40B4-BE49-F238E27FC236}">
                <a16:creationId xmlns:a16="http://schemas.microsoft.com/office/drawing/2014/main" id="{7365D8EF-B9EC-4324-8AB8-8FCA77C6019E}"/>
              </a:ext>
            </a:extLst>
          </p:cNvPr>
          <p:cNvSpPr txBox="1">
            <a:spLocks/>
          </p:cNvSpPr>
          <p:nvPr/>
        </p:nvSpPr>
        <p:spPr>
          <a:xfrm>
            <a:off x="99295" y="84220"/>
            <a:ext cx="11897633" cy="792088"/>
          </a:xfrm>
          <a:prstGeom prst="rect">
            <a:avLst/>
          </a:prstGeom>
        </p:spPr>
        <p:txBody>
          <a:bodyPr/>
          <a:lstStyle>
            <a:lvl1pPr algn="l" defTabSz="412750" rtl="0" fontAlgn="base" hangingPunct="0">
              <a:spcBef>
                <a:spcPct val="0"/>
              </a:spcBef>
              <a:spcAft>
                <a:spcPct val="0"/>
              </a:spcAft>
              <a:defRPr lang="ru-RU" sz="3600" kern="1200" dirty="0">
                <a:solidFill>
                  <a:srgbClr val="000000"/>
                </a:solidFill>
                <a:latin typeface="+mj-lt"/>
                <a:ea typeface="Boita Medium" pitchFamily="2" charset="-52"/>
                <a:cs typeface="Boita Medium" pitchFamily="2" charset="-52"/>
                <a:sym typeface="Helvetica Neue Medium" panose="02000503000000020004" pitchFamily="2" charset="0"/>
              </a:defRPr>
            </a:lvl1pPr>
            <a:lvl2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2pPr>
            <a:lvl3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3pPr>
            <a:lvl4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4pPr>
            <a:lvl5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5pPr>
            <a:lvl6pPr marL="2286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6pPr>
            <a:lvl7pPr marL="4572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7pPr>
            <a:lvl8pPr marL="6858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8pPr>
            <a:lvl9pPr marL="9144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9pPr>
          </a:lstStyle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sym typeface="Helvetica Neue Medium" panose="02000503000000020004" pitchFamily="2" charset="0"/>
              </a:rPr>
              <a:t>Особенности работы с перечнями (общая либо конкретная позиция):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4E389390-E171-4C88-8E47-8C6BD77C746F}"/>
              </a:ext>
            </a:extLst>
          </p:cNvPr>
          <p:cNvGraphicFramePr>
            <a:graphicFrameLocks noGrp="1"/>
          </p:cNvGraphicFramePr>
          <p:nvPr/>
        </p:nvGraphicFramePr>
        <p:xfrm>
          <a:off x="1197864" y="1536192"/>
          <a:ext cx="9966961" cy="2812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6687">
                  <a:extLst>
                    <a:ext uri="{9D8B030D-6E8A-4147-A177-3AD203B41FA5}">
                      <a16:colId xmlns:a16="http://schemas.microsoft.com/office/drawing/2014/main" val="3084223780"/>
                    </a:ext>
                  </a:extLst>
                </a:gridCol>
                <a:gridCol w="5267954">
                  <a:extLst>
                    <a:ext uri="{9D8B030D-6E8A-4147-A177-3AD203B41FA5}">
                      <a16:colId xmlns:a16="http://schemas.microsoft.com/office/drawing/2014/main" val="2289059440"/>
                    </a:ext>
                  </a:extLst>
                </a:gridCol>
                <a:gridCol w="3322320">
                  <a:extLst>
                    <a:ext uri="{9D8B030D-6E8A-4147-A177-3AD203B41FA5}">
                      <a16:colId xmlns:a16="http://schemas.microsoft.com/office/drawing/2014/main" val="3622883628"/>
                    </a:ext>
                  </a:extLst>
                </a:gridCol>
              </a:tblGrid>
              <a:tr h="48806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позиция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товара, работы, услуги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Код ОКПД2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552127"/>
                  </a:ext>
                </a:extLst>
              </a:tr>
              <a:tr h="488061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Мебель медицинская 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части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0" algn="l" defTabSz="4572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кровати больничной механической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соответствующей коду 120210 вида медицинского изделия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в соответствии с номенклатурной классификацией; кровати больничной стандартной с электроприводом, соответствующей коду 136210 вида медицинского изделия в соответствии с номенклатурной классификацией; 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32.50.30.119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32.50.30.111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32.50.30.110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32.50.50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32.50.50.190</a:t>
                      </a:r>
                    </a:p>
                  </a:txBody>
                  <a:tcPr marL="39370" marR="39370" marT="64770" marB="6477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327250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76B69FB9-11EE-420D-B1CA-DDD5716D378F}"/>
              </a:ext>
            </a:extLst>
          </p:cNvPr>
          <p:cNvSpPr txBox="1"/>
          <p:nvPr/>
        </p:nvSpPr>
        <p:spPr>
          <a:xfrm>
            <a:off x="2523744" y="4592738"/>
            <a:ext cx="66659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ea typeface="+mn-ea"/>
                <a:cs typeface="Arial" panose="020B0604020202020204" pitchFamily="34" charset="0"/>
                <a:sym typeface="Helvetica Neue" panose="02000206000000020004" pitchFamily="2" charset="0"/>
              </a:rPr>
              <a:t>1. Проверяем код ОКПД2</a:t>
            </a:r>
          </a:p>
          <a:p>
            <a:pPr marL="0" marR="0" lvl="0" indent="0" algn="l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ea typeface="+mn-ea"/>
                <a:cs typeface="Arial" panose="020B0604020202020204" pitchFamily="34" charset="0"/>
                <a:sym typeface="Helvetica Neue" panose="02000206000000020004" pitchFamily="2" charset="0"/>
              </a:rPr>
              <a:t>2. Проверяем наименование позиции товара</a:t>
            </a:r>
          </a:p>
          <a:p>
            <a:pPr marL="0" marR="0" lvl="0" indent="0" algn="l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ea typeface="+mn-ea"/>
                <a:cs typeface="Arial" panose="020B0604020202020204" pitchFamily="34" charset="0"/>
                <a:sym typeface="Helvetica Neue" panose="02000206000000020004" pitchFamily="2" charset="0"/>
              </a:rPr>
              <a:t>3. Проверяем соответствие кода вида медицинского изделия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kkurat LL Cyr TT"/>
              <a:ea typeface="+mn-ea"/>
              <a:cs typeface="Arial" panose="020B0604020202020204" pitchFamily="34" charset="0"/>
              <a:sym typeface="Helvetica Neue" panose="02000206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106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5">
            <a:extLst>
              <a:ext uri="{FF2B5EF4-FFF2-40B4-BE49-F238E27FC236}">
                <a16:creationId xmlns:a16="http://schemas.microsoft.com/office/drawing/2014/main" id="{7365D8EF-B9EC-4324-8AB8-8FCA77C6019E}"/>
              </a:ext>
            </a:extLst>
          </p:cNvPr>
          <p:cNvSpPr txBox="1">
            <a:spLocks/>
          </p:cNvSpPr>
          <p:nvPr/>
        </p:nvSpPr>
        <p:spPr>
          <a:xfrm>
            <a:off x="99295" y="84220"/>
            <a:ext cx="11897633" cy="792088"/>
          </a:xfrm>
          <a:prstGeom prst="rect">
            <a:avLst/>
          </a:prstGeom>
        </p:spPr>
        <p:txBody>
          <a:bodyPr/>
          <a:lstStyle>
            <a:lvl1pPr algn="l" defTabSz="412750" rtl="0" fontAlgn="base" hangingPunct="0">
              <a:spcBef>
                <a:spcPct val="0"/>
              </a:spcBef>
              <a:spcAft>
                <a:spcPct val="0"/>
              </a:spcAft>
              <a:defRPr lang="ru-RU" sz="3600" kern="1200" dirty="0">
                <a:solidFill>
                  <a:srgbClr val="000000"/>
                </a:solidFill>
                <a:latin typeface="+mj-lt"/>
                <a:ea typeface="Boita Medium" pitchFamily="2" charset="-52"/>
                <a:cs typeface="Boita Medium" pitchFamily="2" charset="-52"/>
                <a:sym typeface="Helvetica Neue Medium" panose="02000503000000020004" pitchFamily="2" charset="0"/>
              </a:defRPr>
            </a:lvl1pPr>
            <a:lvl2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2pPr>
            <a:lvl3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3pPr>
            <a:lvl4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4pPr>
            <a:lvl5pPr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5pPr>
            <a:lvl6pPr marL="2286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6pPr>
            <a:lvl7pPr marL="4572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7pPr>
            <a:lvl8pPr marL="6858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8pPr>
            <a:lvl9pPr marL="914400" algn="ctr" defTabSz="412750" rtl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Helvetica Neue Medium" panose="02000503000000020004" pitchFamily="2" charset="0"/>
              </a:defRPr>
            </a:lvl9pPr>
          </a:lstStyle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sym typeface="Helvetica Neue Medium" panose="02000503000000020004" pitchFamily="2" charset="0"/>
              </a:rPr>
              <a:t>Особенности работы с перечнями (ОКПД 2 встречается несколько раз):</a:t>
            </a:r>
          </a:p>
        </p:txBody>
      </p:sp>
      <p:graphicFrame>
        <p:nvGraphicFramePr>
          <p:cNvPr id="5" name="Таблица 3">
            <a:extLst>
              <a:ext uri="{FF2B5EF4-FFF2-40B4-BE49-F238E27FC236}">
                <a16:creationId xmlns:a16="http://schemas.microsoft.com/office/drawing/2014/main" id="{5275B5E1-94D5-4F70-A933-8B2C4F2B2DBA}"/>
              </a:ext>
            </a:extLst>
          </p:cNvPr>
          <p:cNvGraphicFramePr>
            <a:graphicFrameLocks noGrp="1"/>
          </p:cNvGraphicFramePr>
          <p:nvPr/>
        </p:nvGraphicFramePr>
        <p:xfrm>
          <a:off x="1700784" y="1956816"/>
          <a:ext cx="9966961" cy="2697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6687">
                  <a:extLst>
                    <a:ext uri="{9D8B030D-6E8A-4147-A177-3AD203B41FA5}">
                      <a16:colId xmlns:a16="http://schemas.microsoft.com/office/drawing/2014/main" val="3084223780"/>
                    </a:ext>
                  </a:extLst>
                </a:gridCol>
                <a:gridCol w="5267954">
                  <a:extLst>
                    <a:ext uri="{9D8B030D-6E8A-4147-A177-3AD203B41FA5}">
                      <a16:colId xmlns:a16="http://schemas.microsoft.com/office/drawing/2014/main" val="2289059440"/>
                    </a:ext>
                  </a:extLst>
                </a:gridCol>
                <a:gridCol w="3322320">
                  <a:extLst>
                    <a:ext uri="{9D8B030D-6E8A-4147-A177-3AD203B41FA5}">
                      <a16:colId xmlns:a16="http://schemas.microsoft.com/office/drawing/2014/main" val="3622883628"/>
                    </a:ext>
                  </a:extLst>
                </a:gridCol>
              </a:tblGrid>
              <a:tr h="48806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позиция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товара, работы, услуги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Код ОКПД2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552127"/>
                  </a:ext>
                </a:extLst>
              </a:tr>
              <a:tr h="488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415.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Контейнеры для глубокой заморозки компонентов донорской крови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криоконсервирования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), соответствующие кодам 145490, 350020 вида медицинского изделия в соответствии с номенклатурной классификацией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32.50.13.190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32.50.50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32.50.50.180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32.50.50.190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108613599"/>
                  </a:ext>
                </a:extLst>
              </a:tr>
              <a:tr h="488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416.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Контур дыхательный для наркозно-дыхательного аппарата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(анестезиологический), соответствующий коду 275820 вида медицинского изделия в соответствии с номенклатурной классификацией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32.50.13.190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32.50.50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32.50.50.190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71136357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F641CFF-B303-4134-BE67-6955172E09CF}"/>
              </a:ext>
            </a:extLst>
          </p:cNvPr>
          <p:cNvSpPr txBox="1"/>
          <p:nvPr/>
        </p:nvSpPr>
        <p:spPr>
          <a:xfrm>
            <a:off x="271848" y="3786251"/>
            <a:ext cx="15472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8255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ea typeface="+mn-ea"/>
                <a:cs typeface="Arial" panose="020B0604020202020204" pitchFamily="34" charset="0"/>
                <a:sym typeface="Helvetica Neue" panose="02000206000000020004" pitchFamily="2" charset="0"/>
              </a:rPr>
              <a:t>Позиция на конкретный товар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kkurat LL Cyr TT"/>
              <a:ea typeface="+mn-ea"/>
              <a:cs typeface="Arial" panose="020B0604020202020204" pitchFamily="34" charset="0"/>
              <a:sym typeface="Helvetica Neue" panose="02000206000000020004" pitchFamily="2" charset="0"/>
            </a:endParaRPr>
          </a:p>
        </p:txBody>
      </p:sp>
      <p:pic>
        <p:nvPicPr>
          <p:cNvPr id="9" name="Picture 25">
            <a:extLst>
              <a:ext uri="{FF2B5EF4-FFF2-40B4-BE49-F238E27FC236}">
                <a16:creationId xmlns:a16="http://schemas.microsoft.com/office/drawing/2014/main" id="{81A56829-C782-4CEB-9045-C8C0432BDF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86"/>
          <a:stretch/>
        </p:blipFill>
        <p:spPr bwMode="auto">
          <a:xfrm rot="952396" flipH="1">
            <a:off x="1210280" y="3618912"/>
            <a:ext cx="1845382" cy="1462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36791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C9B59-9088-413E-4899-8BF0130E4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44" y="1304764"/>
            <a:ext cx="11352178" cy="3737831"/>
          </a:xfrm>
        </p:spPr>
        <p:txBody>
          <a:bodyPr/>
          <a:lstStyle/>
          <a:p>
            <a:r>
              <a:rPr lang="ru-RU" sz="4000" b="1" dirty="0"/>
              <a:t>Информация и документы </a:t>
            </a:r>
            <a:r>
              <a:rPr lang="ru-RU" sz="4000" dirty="0"/>
              <a:t>подтверждающие страну происхождения ТРУ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D73676-5AC8-8B21-533A-AB74F6FC3F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978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853742CF-36CE-40B2-1F7F-6BFEF90C70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419451"/>
              </p:ext>
            </p:extLst>
          </p:nvPr>
        </p:nvGraphicFramePr>
        <p:xfrm>
          <a:off x="219456" y="671052"/>
          <a:ext cx="11750039" cy="529985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636776">
                  <a:extLst>
                    <a:ext uri="{9D8B030D-6E8A-4147-A177-3AD203B41FA5}">
                      <a16:colId xmlns:a16="http://schemas.microsoft.com/office/drawing/2014/main" val="7199073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30335002"/>
                    </a:ext>
                  </a:extLst>
                </a:gridCol>
                <a:gridCol w="4773168">
                  <a:extLst>
                    <a:ext uri="{9D8B030D-6E8A-4147-A177-3AD203B41FA5}">
                      <a16:colId xmlns:a16="http://schemas.microsoft.com/office/drawing/2014/main" val="227751969"/>
                    </a:ext>
                  </a:extLst>
                </a:gridCol>
                <a:gridCol w="4105655">
                  <a:extLst>
                    <a:ext uri="{9D8B030D-6E8A-4147-A177-3AD203B41FA5}">
                      <a16:colId xmlns:a16="http://schemas.microsoft.com/office/drawing/2014/main" val="526237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solidFill>
                            <a:schemeClr val="tx1"/>
                          </a:solidFill>
                          <a:latin typeface="+mj-lt"/>
                          <a:cs typeface="Akkurat LL Cyr TT" panose="020B0504010101010104" pitchFamily="34" charset="0"/>
                        </a:rPr>
                        <a:t>Перечень</a:t>
                      </a:r>
                    </a:p>
                  </a:txBody>
                  <a:tcPr marL="122400" marR="122400" marT="122400" marB="1224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solidFill>
                            <a:schemeClr val="tx1"/>
                          </a:solidFill>
                          <a:latin typeface="+mj-lt"/>
                          <a:cs typeface="Akkurat LL Cyr TT" panose="020B0504010101010104" pitchFamily="34" charset="0"/>
                        </a:rPr>
                        <a:t>Позиция</a:t>
                      </a:r>
                    </a:p>
                  </a:txBody>
                  <a:tcPr marL="122400" marR="122400" marT="122400" marB="1224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solidFill>
                            <a:schemeClr val="tx1"/>
                          </a:solidFill>
                          <a:latin typeface="+mj-lt"/>
                          <a:cs typeface="Akkurat LL Cyr TT" panose="020B0504010101010104" pitchFamily="34" charset="0"/>
                        </a:rPr>
                        <a:t>Подтверждение страны Россия</a:t>
                      </a:r>
                    </a:p>
                  </a:txBody>
                  <a:tcPr marL="122400" marR="122400" marT="122400" marB="1224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>
                          <a:solidFill>
                            <a:schemeClr val="tx1"/>
                          </a:solidFill>
                          <a:latin typeface="+mj-lt"/>
                          <a:cs typeface="Akkurat LL Cyr TT" panose="020B0504010101010104" pitchFamily="34" charset="0"/>
                        </a:rPr>
                        <a:t>Подтверждение страны ЕАЭС</a:t>
                      </a:r>
                    </a:p>
                  </a:txBody>
                  <a:tcPr marL="122400" marR="122400" marT="122400" marB="1224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0814722"/>
                  </a:ext>
                </a:extLst>
              </a:tr>
              <a:tr h="1125636"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+mj-lt"/>
                          <a:cs typeface="Akkurat LL Cyr TT" panose="020B0504010101010104" pitchFamily="34" charset="0"/>
                        </a:rPr>
                        <a:t>Перечень № 1</a:t>
                      </a:r>
                    </a:p>
                  </a:txBody>
                  <a:tcPr marL="122580" marR="122580" marT="122580" marB="12258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+mj-lt"/>
                          <a:cs typeface="Akkurat LL Cyr TT" panose="020B0504010101010104" pitchFamily="34" charset="0"/>
                        </a:rPr>
                        <a:t>1 – 145</a:t>
                      </a:r>
                    </a:p>
                  </a:txBody>
                  <a:tcPr marL="122580" marR="122580" marT="122580" marB="122580" anchor="ctr">
                    <a:lnL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indent="180975"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номер реестровой записи из РРПП (или </a:t>
                      </a:r>
                      <a:r>
                        <a:rPr lang="ru-RU" sz="1100" b="0" kern="120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номер реестровой записи из РРПП</a:t>
                      </a: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+ </a:t>
                      </a:r>
                      <a:r>
                        <a:rPr lang="ru-RU" sz="1100" b="0" kern="120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справка подтверждающая наличие специального инвестиционного контракта (при наличии)</a:t>
                      </a: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indent="0" algn="ctr"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ru-RU" sz="2400" b="1" kern="120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+</a:t>
                      </a:r>
                    </a:p>
                    <a:p>
                      <a:pPr marL="0" indent="180975"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информацию о совокупном количестве баллов за выполнение (освоение) на территории РФ соответствующих операций</a:t>
                      </a: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1100" kern="120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(включая значение, определенное для целей осуществления закупок)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если в отношении </a:t>
                      </a: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такого товара ППРФ № 719 "О подтверждении производства российской промышленной продукции" за выполнение на территории РФ соответствующих операций установлены требования о совокупном количестве баллов)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oita Medium"/>
                          <a:ea typeface="+mn-ea"/>
                          <a:cs typeface="+mn-cs"/>
                        </a:rPr>
                        <a:t>+</a:t>
                      </a:r>
                    </a:p>
                    <a:p>
                      <a:pPr marL="0" indent="180975"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информацию об уровне радиоэлектронной продукции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для товара, являющегося </a:t>
                      </a: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в соответствии с ППРФ от 17 июля 2015 г. № 719 "О подтверждении производства российской промышленной продукции" радиоэлектронной продукцией первого уровня или второго уровня)</a:t>
                      </a:r>
                    </a:p>
                  </a:txBody>
                  <a:tcPr marL="122580" marR="122580" marT="122580" marB="122580">
                    <a:lnL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indent="190500"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номер реестровой записи из евразийского реестра промышленных товаров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oita Medium"/>
                          <a:ea typeface="+mn-ea"/>
                          <a:cs typeface="+mn-cs"/>
                        </a:rPr>
                        <a:t>+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FontTx/>
                        <a:buNone/>
                      </a:pPr>
                      <a:endParaRPr lang="ru-RU" sz="11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indent="190500"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информацию о совокупном количестве баллов за выполнение (освоение) на территории ЕАЭС соответствующих операций</a:t>
                      </a: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indent="0"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если в отношении </a:t>
                      </a: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такого товара правом ЕАЭС за выполнение на территории ЕАЭС соответствующих операций установлены требования о совокупном количестве баллов)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oita Medium"/>
                          <a:ea typeface="+mn-ea"/>
                          <a:cs typeface="+mn-cs"/>
                        </a:rPr>
                        <a:t>+</a:t>
                      </a:r>
                    </a:p>
                    <a:p>
                      <a:pPr marL="0" marR="0" lvl="0" indent="1905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информацию об уровне радиоэлектронной продукции </a:t>
                      </a: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для товара, являющегося </a:t>
                      </a: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в соответствии с правом ЕАЭС радиоэлектронной продукцией первого уровня или радиоэлектронной продукцией второго уровня);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kern="1200" dirty="0">
                        <a:solidFill>
                          <a:srgbClr val="FF0000"/>
                        </a:solidFill>
                        <a:latin typeface="+mj-lt"/>
                        <a:ea typeface="+mn-ea"/>
                        <a:cs typeface="Akkurat LL Cyr TT" panose="020B05040101010101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>
                        <a:solidFill>
                          <a:schemeClr val="tx1"/>
                        </a:solidFill>
                        <a:latin typeface="+mj-lt"/>
                        <a:cs typeface="Akkurat LL Cyr TT" panose="020B0504010101010104" pitchFamily="34" charset="0"/>
                      </a:endParaRPr>
                    </a:p>
                  </a:txBody>
                  <a:tcPr marL="122580" marR="122580" marT="122580" marB="122580">
                    <a:lnL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100379"/>
                  </a:ext>
                </a:extLst>
              </a:tr>
              <a:tr h="1250124"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+mj-lt"/>
                          <a:cs typeface="Akkurat LL Cyr TT" panose="020B0504010101010104" pitchFamily="34" charset="0"/>
                        </a:rPr>
                        <a:t>Перечень №2</a:t>
                      </a:r>
                    </a:p>
                  </a:txBody>
                  <a:tcPr marL="122580" marR="122580" marT="122580" marB="12258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+mj-lt"/>
                          <a:cs typeface="Akkurat LL Cyr TT" panose="020B0504010101010104" pitchFamily="34" charset="0"/>
                        </a:rPr>
                        <a:t>1 – 433</a:t>
                      </a:r>
                    </a:p>
                  </a:txBody>
                  <a:tcPr marL="122580" marR="122580" marT="122580" marB="122580" anchor="ctr">
                    <a:lnL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649604"/>
                  </a:ext>
                </a:extLst>
              </a:tr>
              <a:tr h="1534972"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+mj-lt"/>
                          <a:cs typeface="Akkurat LL Cyr TT" panose="020B0504010101010104" pitchFamily="34" charset="0"/>
                        </a:rPr>
                        <a:t>Перечень №3</a:t>
                      </a:r>
                    </a:p>
                  </a:txBody>
                  <a:tcPr marL="122580" marR="122580" marT="122580" marB="12258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+mj-lt"/>
                          <a:cs typeface="Akkurat LL Cyr TT" panose="020B0504010101010104" pitchFamily="34" charset="0"/>
                        </a:rPr>
                        <a:t>Все</a:t>
                      </a:r>
                    </a:p>
                  </a:txBody>
                  <a:tcPr marL="122580" marR="122580" marT="122580" marB="122580" anchor="ctr">
                    <a:lnL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370107"/>
                  </a:ext>
                </a:extLst>
              </a:tr>
              <a:tr h="866741">
                <a:tc>
                  <a:txBody>
                    <a:bodyPr/>
                    <a:lstStyle/>
                    <a:p>
                      <a:pPr marL="0" algn="ctr">
                        <a:spcBef>
                          <a:spcPts val="0"/>
                        </a:spcBef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kkurat LL Cyr TT" panose="020B0504010101010104" pitchFamily="34" charset="0"/>
                        </a:rPr>
                        <a:t>Товары не вошедшие в Перечни 1,2 и 3</a:t>
                      </a:r>
                    </a:p>
                  </a:txBody>
                  <a:tcPr marL="122580" marR="122580" marT="122580" marB="12258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1778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13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kkurat LL Cyr TT" panose="020B0504010101010104" pitchFamily="34" charset="0"/>
                      </a:endParaRPr>
                    </a:p>
                  </a:txBody>
                  <a:tcPr marL="122580" marR="122580" marT="122580" marB="122580">
                    <a:lnL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kkurat LL Cyr TT" panose="020B0504010101010104" pitchFamily="34" charset="0"/>
                        </a:rPr>
                        <a:t>Заказчик устанавливает требование об указании в заявке страны происхождения (44-ФЗ </a:t>
                      </a:r>
                      <a:r>
                        <a:rPr lang="ru-RU" sz="1600" b="1" kern="1200" dirty="0">
                          <a:solidFill>
                            <a:srgbClr val="FF0000"/>
                          </a:solidFill>
                          <a:latin typeface="+mj-lt"/>
                          <a:ea typeface="+mn-ea"/>
                          <a:cs typeface="Akkurat LL Cyr TT" panose="020B0504010101010104" pitchFamily="34" charset="0"/>
                        </a:rPr>
                        <a:t>и 223-ФЗ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kkurat LL Cyr TT" panose="020B0504010101010104" pitchFamily="34" charset="0"/>
                        </a:rPr>
                        <a:t>)</a:t>
                      </a:r>
                      <a:endParaRPr lang="ru-RU" sz="1100" dirty="0">
                        <a:solidFill>
                          <a:schemeClr val="tx1"/>
                        </a:solidFill>
                        <a:latin typeface="+mj-lt"/>
                        <a:cs typeface="Akkurat LL Cyr TT" panose="020B0504010101010104" pitchFamily="34" charset="0"/>
                      </a:endParaRPr>
                    </a:p>
                  </a:txBody>
                  <a:tcPr marL="122580" marR="122580" marT="122580" marB="122580">
                    <a:lnL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1905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ru-RU" sz="1100" dirty="0">
                        <a:solidFill>
                          <a:schemeClr val="tx1"/>
                        </a:solidFill>
                        <a:latin typeface="+mj-lt"/>
                        <a:cs typeface="Akkurat LL Cyr TT" panose="020B0504010101010104" pitchFamily="34" charset="0"/>
                      </a:endParaRPr>
                    </a:p>
                  </a:txBody>
                  <a:tcPr marL="122580" marR="122580" marT="122580" marB="122580">
                    <a:lnL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BDEB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0335179"/>
                  </a:ext>
                </a:extLst>
              </a:tr>
            </a:tbl>
          </a:graphicData>
        </a:graphic>
      </p:graphicFrame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BAB3D28A-737A-A2C8-C4D0-6770A4FE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44" y="-10172"/>
            <a:ext cx="11161712" cy="605483"/>
          </a:xfrm>
        </p:spPr>
        <p:txBody>
          <a:bodyPr/>
          <a:lstStyle/>
          <a:p>
            <a:r>
              <a:rPr lang="ru-RU" dirty="0">
                <a:latin typeface="+mj-lt"/>
              </a:rPr>
              <a:t>Подтверждение страны происхождения</a:t>
            </a:r>
          </a:p>
        </p:txBody>
      </p:sp>
      <p:sp>
        <p:nvSpPr>
          <p:cNvPr id="7" name="Текст 10">
            <a:extLst>
              <a:ext uri="{FF2B5EF4-FFF2-40B4-BE49-F238E27FC236}">
                <a16:creationId xmlns:a16="http://schemas.microsoft.com/office/drawing/2014/main" id="{DE96A3D2-2D4E-43F0-AB62-6FFC2AAFEBCD}"/>
              </a:ext>
            </a:extLst>
          </p:cNvPr>
          <p:cNvSpPr txBox="1">
            <a:spLocks/>
          </p:cNvSpPr>
          <p:nvPr/>
        </p:nvSpPr>
        <p:spPr>
          <a:xfrm>
            <a:off x="4330506" y="6099114"/>
            <a:ext cx="6588532" cy="468268"/>
          </a:xfrm>
          <a:prstGeom prst="rect">
            <a:avLst/>
          </a:prstGeom>
        </p:spPr>
        <p:txBody>
          <a:bodyPr/>
          <a:lstStyle>
            <a:lvl1pPr marL="317500" indent="-31750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Char char="•"/>
              <a:defRPr sz="2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 panose="02000206000000020004" pitchFamily="2" charset="0"/>
              </a:defRPr>
            </a:lvl1pPr>
            <a:lvl2pPr marL="635000" indent="-31750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Char char="•"/>
              <a:defRPr sz="2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 panose="02000206000000020004" pitchFamily="2" charset="0"/>
              </a:defRPr>
            </a:lvl2pPr>
            <a:lvl3pPr marL="952500" indent="-31750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Char char="•"/>
              <a:defRPr sz="2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 panose="02000206000000020004" pitchFamily="2" charset="0"/>
              </a:defRPr>
            </a:lvl3pPr>
            <a:lvl4pPr marL="1270000" indent="-31750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Char char="•"/>
              <a:defRPr sz="2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 panose="02000206000000020004" pitchFamily="2" charset="0"/>
              </a:defRPr>
            </a:lvl4pPr>
            <a:lvl5pPr marL="1587500" indent="-317500" algn="l" defTabSz="412750" rtl="0" fontAlgn="base" hangingPunct="0">
              <a:spcBef>
                <a:spcPts val="2950"/>
              </a:spcBef>
              <a:spcAft>
                <a:spcPct val="0"/>
              </a:spcAft>
              <a:buSzPct val="125000"/>
              <a:buChar char="•"/>
              <a:defRPr sz="2600" kern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 panose="02000206000000020004" pitchFamily="2" charset="0"/>
              </a:defRPr>
            </a:lvl5pPr>
            <a:lvl6pPr marL="12573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59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145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43100" indent="-114300" algn="l" defTabSz="457200" rtl="0" eaLnBrk="1" latinLnBrk="0" hangingPunct="1">
              <a:lnSpc>
                <a:spcPct val="90000"/>
              </a:lnSpc>
              <a:spcBef>
                <a:spcPts val="25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12750" rtl="0" eaLnBrk="1" fontAlgn="base" latinLnBrk="0" hangingPunct="0">
              <a:lnSpc>
                <a:spcPct val="100000"/>
              </a:lnSpc>
              <a:spcBef>
                <a:spcPts val="295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kkurat LL Cyr TT"/>
                <a:ea typeface="+mn-ea"/>
                <a:cs typeface="+mn-cs"/>
                <a:sym typeface="Helvetica Neue" panose="02000206000000020004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654052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BAB3D28A-737A-A2C8-C4D0-6770A4FE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44" y="-10172"/>
            <a:ext cx="11161712" cy="605483"/>
          </a:xfrm>
        </p:spPr>
        <p:txBody>
          <a:bodyPr/>
          <a:lstStyle/>
          <a:p>
            <a:r>
              <a:rPr lang="ru-RU" dirty="0">
                <a:latin typeface="+mj-lt"/>
              </a:rPr>
              <a:t>Подтверждение страны происхождения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F8D08AA-7598-406A-91B7-944FE004E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676656"/>
            <a:ext cx="10744200" cy="529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917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BAB3D28A-737A-A2C8-C4D0-6770A4FE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44" y="-10172"/>
            <a:ext cx="11161712" cy="605483"/>
          </a:xfrm>
        </p:spPr>
        <p:txBody>
          <a:bodyPr/>
          <a:lstStyle/>
          <a:p>
            <a:r>
              <a:rPr lang="ru-RU" dirty="0">
                <a:latin typeface="+mj-lt"/>
              </a:rPr>
              <a:t>Подтверждение страны происхождения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C1EB6B-46C9-4F4A-880D-35900803A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523" y="622743"/>
            <a:ext cx="10242149" cy="5439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9707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BAB3D28A-737A-A2C8-C4D0-6770A4FE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44" y="-10172"/>
            <a:ext cx="11161712" cy="605483"/>
          </a:xfrm>
        </p:spPr>
        <p:txBody>
          <a:bodyPr/>
          <a:lstStyle/>
          <a:p>
            <a:r>
              <a:rPr lang="ru-RU" dirty="0">
                <a:latin typeface="+mj-lt"/>
              </a:rPr>
              <a:t>Подтверждение страны происхождения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89A40AD-1E58-4880-9589-49359A5D9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754" y="784966"/>
            <a:ext cx="8059275" cy="120984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1103F92-26A3-4BF2-B668-7B28B2DE01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201" y="2566214"/>
            <a:ext cx="7916380" cy="28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8362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BAB3D28A-737A-A2C8-C4D0-6770A4FE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44" y="-10172"/>
            <a:ext cx="11161712" cy="605483"/>
          </a:xfrm>
        </p:spPr>
        <p:txBody>
          <a:bodyPr/>
          <a:lstStyle/>
          <a:p>
            <a:r>
              <a:rPr lang="ru-RU" dirty="0">
                <a:latin typeface="+mj-lt"/>
              </a:rPr>
              <a:t>Подтверждение страны происхождения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FE6DB73-DB2B-4B91-BC7D-B6A94C8E4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280" y="751942"/>
            <a:ext cx="7487695" cy="217200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B2017E-318D-4B28-A1A5-68A6BDF62F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4674" y="3429000"/>
            <a:ext cx="7744906" cy="251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9192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7C9B59-9088-413E-4899-8BF0130E4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/>
              <a:t>Минимальная обязательная доля закупок </a:t>
            </a:r>
            <a:r>
              <a:rPr lang="ru-RU" sz="4000" dirty="0"/>
              <a:t>товаров РФ (квотирование)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D73676-5AC8-8B21-533A-AB74F6FC3F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9822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7DF8CC-714A-4C5A-9668-86D044E63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439" y="138534"/>
            <a:ext cx="7165820" cy="69261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Boita Medium" panose="00000600000000000000" pitchFamily="50" charset="-52"/>
              </a:rPr>
              <a:t>Квотирование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90324AA-48E8-48DA-96F6-44C23E69AC88}"/>
              </a:ext>
            </a:extLst>
          </p:cNvPr>
          <p:cNvGraphicFramePr>
            <a:graphicFrameLocks noGrp="1"/>
          </p:cNvGraphicFramePr>
          <p:nvPr/>
        </p:nvGraphicFramePr>
        <p:xfrm>
          <a:off x="360822" y="2009981"/>
          <a:ext cx="11412860" cy="36743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6135">
                  <a:extLst>
                    <a:ext uri="{9D8B030D-6E8A-4147-A177-3AD203B41FA5}">
                      <a16:colId xmlns:a16="http://schemas.microsoft.com/office/drawing/2014/main" val="307150297"/>
                    </a:ext>
                  </a:extLst>
                </a:gridCol>
                <a:gridCol w="2431506">
                  <a:extLst>
                    <a:ext uri="{9D8B030D-6E8A-4147-A177-3AD203B41FA5}">
                      <a16:colId xmlns:a16="http://schemas.microsoft.com/office/drawing/2014/main" val="1988901303"/>
                    </a:ext>
                  </a:extLst>
                </a:gridCol>
                <a:gridCol w="5083144">
                  <a:extLst>
                    <a:ext uri="{9D8B030D-6E8A-4147-A177-3AD203B41FA5}">
                      <a16:colId xmlns:a16="http://schemas.microsoft.com/office/drawing/2014/main" val="3284362103"/>
                    </a:ext>
                  </a:extLst>
                </a:gridCol>
                <a:gridCol w="2522075">
                  <a:extLst>
                    <a:ext uri="{9D8B030D-6E8A-4147-A177-3AD203B41FA5}">
                      <a16:colId xmlns:a16="http://schemas.microsoft.com/office/drawing/2014/main" val="720835742"/>
                    </a:ext>
                  </a:extLst>
                </a:gridCol>
              </a:tblGrid>
              <a:tr h="126171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Код товара по Общероссийскому </a:t>
                      </a:r>
                      <a:r>
                        <a:rPr lang="ru-RU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классификатору</a:t>
                      </a:r>
                      <a:r>
                        <a:rPr lang="ru-RU" sz="1600" dirty="0">
                          <a:effectLst/>
                        </a:rPr>
                        <a:t> продукции по видам экономической деятельности ОК 034-2014 (КПЕС 2008) (ОКПД2)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товара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Размер минимальной доли закупок товаров российского происхождения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(%)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877473721"/>
                  </a:ext>
                </a:extLst>
              </a:tr>
              <a:tr h="5632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08.12.12.140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Щебень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716176388"/>
                  </a:ext>
                </a:extLst>
              </a:tr>
              <a:tr h="5632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13.20.44.120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Марля медицинская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593218530"/>
                  </a:ext>
                </a:extLst>
              </a:tr>
              <a:tr h="5632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13.20.46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Ткани из стекловолокна (включая узкие ткани)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484321910"/>
                  </a:ext>
                </a:extLst>
              </a:tr>
              <a:tr h="5632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13.94.1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Канаты, веревки, шпагат и сети, кроме отходов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6401200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07A88CB-C390-41B0-A5E9-FCAC1DEC6A26}"/>
              </a:ext>
            </a:extLst>
          </p:cNvPr>
          <p:cNvSpPr txBox="1"/>
          <p:nvPr/>
        </p:nvSpPr>
        <p:spPr>
          <a:xfrm>
            <a:off x="8858868" y="6007132"/>
            <a:ext cx="2121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kkurat LL Cyr TT"/>
                <a:ea typeface="+mn-ea"/>
                <a:cs typeface="+mn-cs"/>
              </a:rPr>
              <a:t>27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kkurat LL Cyr TT"/>
                <a:ea typeface="+mn-ea"/>
                <a:cs typeface="+mn-cs"/>
              </a:rPr>
              <a:t>7</a:t>
            </a:r>
            <a:r>
              <a:rPr kumimoji="0" lang="ru-RU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kkurat LL Cyr TT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kkurat LL Cyr TT"/>
                <a:ea typeface="+mn-ea"/>
                <a:cs typeface="+mn-cs"/>
              </a:rPr>
              <a:t>позиции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F5D648-1D00-4294-8B64-6363A4D7BD40}"/>
              </a:ext>
            </a:extLst>
          </p:cNvPr>
          <p:cNvSpPr txBox="1"/>
          <p:nvPr/>
        </p:nvSpPr>
        <p:spPr>
          <a:xfrm>
            <a:off x="313439" y="831147"/>
            <a:ext cx="11440366" cy="923330"/>
          </a:xfrm>
          <a:prstGeom prst="rect">
            <a:avLst/>
          </a:prstGeom>
          <a:solidFill>
            <a:srgbClr val="CBF4E6"/>
          </a:solidFill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ea typeface="+mn-ea"/>
                <a:cs typeface="+mn-cs"/>
              </a:rPr>
              <a:t>Установить минимальную обязательную долю закупок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ea typeface="+mn-ea"/>
                <a:cs typeface="+mn-cs"/>
              </a:rPr>
              <a:t>товаров (в том числе поставляемых при выполнении закупаемых работ, оказании закупаемых услуг) российского происхождения по перечню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oita Medium"/>
                <a:ea typeface="+mn-ea"/>
                <a:cs typeface="+mn-cs"/>
              </a:rPr>
              <a:t>согласно ПРИЛОЖЕНИЮ N3 к Постановлению </a:t>
            </a:r>
          </a:p>
        </p:txBody>
      </p:sp>
    </p:spTree>
    <p:extLst>
      <p:ext uri="{BB962C8B-B14F-4D97-AF65-F5344CB8AC3E}">
        <p14:creationId xmlns:p14="http://schemas.microsoft.com/office/powerpoint/2010/main" val="30447555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BAB3D28A-737A-A2C8-C4D0-6770A4FE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44" y="-10172"/>
            <a:ext cx="11161712" cy="605483"/>
          </a:xfrm>
        </p:spPr>
        <p:txBody>
          <a:bodyPr/>
          <a:lstStyle/>
          <a:p>
            <a:r>
              <a:rPr lang="ru-RU" dirty="0">
                <a:latin typeface="+mj-lt"/>
              </a:rPr>
              <a:t>Отчет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4265D4A-6B87-46B7-A741-B64466804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353" y="122872"/>
            <a:ext cx="7553325" cy="597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0665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BAB3D28A-737A-A2C8-C4D0-6770A4FE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44" y="-10172"/>
            <a:ext cx="11161712" cy="605483"/>
          </a:xfrm>
        </p:spPr>
        <p:txBody>
          <a:bodyPr/>
          <a:lstStyle/>
          <a:p>
            <a:r>
              <a:rPr lang="ru-RU" dirty="0">
                <a:latin typeface="+mj-lt"/>
              </a:rPr>
              <a:t>Отчет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A8BDC1-B5E2-4CC2-A6A2-A3498A0CF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412" y="7164"/>
            <a:ext cx="8267545" cy="96735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5EC6B2-2C28-4EE6-B28B-221B1FEEC4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904" y="854276"/>
            <a:ext cx="11228258" cy="48291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7A1C7E1-CD63-41C7-A92D-D33AD7364437}"/>
              </a:ext>
            </a:extLst>
          </p:cNvPr>
          <p:cNvSpPr txBox="1"/>
          <p:nvPr/>
        </p:nvSpPr>
        <p:spPr>
          <a:xfrm>
            <a:off x="515144" y="5710811"/>
            <a:ext cx="7178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Наименование товара указывается в соответствии с Приложением №3</a:t>
            </a:r>
          </a:p>
        </p:txBody>
      </p:sp>
    </p:spTree>
    <p:extLst>
      <p:ext uri="{BB962C8B-B14F-4D97-AF65-F5344CB8AC3E}">
        <p14:creationId xmlns:p14="http://schemas.microsoft.com/office/powerpoint/2010/main" val="14201419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BAB3D28A-737A-A2C8-C4D0-6770A4FE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44" y="-10172"/>
            <a:ext cx="11161712" cy="605483"/>
          </a:xfrm>
        </p:spPr>
        <p:txBody>
          <a:bodyPr/>
          <a:lstStyle/>
          <a:p>
            <a:r>
              <a:rPr lang="ru-RU" dirty="0">
                <a:latin typeface="+mj-lt"/>
              </a:rPr>
              <a:t>Отчет (особенности</a:t>
            </a:r>
            <a:r>
              <a:rPr lang="en-US" dirty="0">
                <a:latin typeface="+mj-lt"/>
              </a:rPr>
              <a:t> </a:t>
            </a:r>
            <a:r>
              <a:rPr lang="ru-RU" dirty="0">
                <a:latin typeface="+mj-lt"/>
              </a:rPr>
              <a:t>п.7 ч.2 ППРФ №1875)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2CDE170-6C72-4649-A48C-5A5522AC3357}"/>
              </a:ext>
            </a:extLst>
          </p:cNvPr>
          <p:cNvSpPr/>
          <p:nvPr/>
        </p:nvSpPr>
        <p:spPr>
          <a:xfrm>
            <a:off x="515144" y="635927"/>
            <a:ext cx="11411712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0" dirty="0">
                <a:effectLst/>
                <a:latin typeface="+mj-lt"/>
              </a:rPr>
              <a:t>а) при формировании отчета товары, происходящие из государств - членов Евразийского экономического союза, учитываются в составе товаров российского происхождения;</a:t>
            </a:r>
          </a:p>
          <a:p>
            <a:pPr algn="just"/>
            <a:r>
              <a:rPr lang="ru-RU" sz="1700" dirty="0">
                <a:latin typeface="+mj-lt"/>
              </a:rPr>
              <a:t>б) при формировании отчета заказчика, осуществлявшего в отчетном году закупки в соответствии с Федеральным законом "О контрактной системе в сфере закупок товаров, работ, услуг для обеспечения государственных и муниципальных нужд", информация, предусмотренная пунктом 4 настоящего Положения, формируется автоматически в соответствии со сведениями, включенными в реестр участников бюджетного процесса, а также юридических лиц, не являющихся участниками бюджетного процесса;</a:t>
            </a:r>
          </a:p>
          <a:p>
            <a:pPr algn="just"/>
            <a:r>
              <a:rPr lang="ru-RU" sz="1700" dirty="0">
                <a:latin typeface="+mj-lt"/>
              </a:rPr>
              <a:t>в) при формировании отчета заказчика, осуществлявшего в отчетном году закупки в соответствии с Федеральным законом "О закупках товаров, работ, услуг отдельными видами юридических лиц", информация, предусмотренная пунктом 4 настоящего Положения, формируется автоматически в соответствии со сведениями, включенными в реестр заказчиков, зарегистрированных в единой информационной системе;</a:t>
            </a:r>
          </a:p>
          <a:p>
            <a:pPr algn="just"/>
            <a:r>
              <a:rPr lang="ru-RU" sz="1700" dirty="0">
                <a:latin typeface="+mj-lt"/>
              </a:rPr>
              <a:t>е) если заказчиком в отчетном году осуществлялись закупки как в соответствии с Федеральным законом "О контрактной системе в сфере закупок товаров, работ, услуг для обеспечения государственных и муниципальных нужд", так и в соответствии с Федеральным законом "О закупках товаров, работ, услуг отдельными видами юридических лиц", такой заказчик формирует в соответствии с настоящим Положением отдельный отчет в отношении закупок в соответствии с Федеральным законом "О контрактной системе в сфере закупок товаров, работ, услуг для обеспечения государственных и муниципальных нужд" и отдельный отчет в отношении закупок в соответствии с Федеральным законом "О закупках товаров, работ, услуг отдельными видами юридических лиц";</a:t>
            </a:r>
            <a:endParaRPr lang="ru-RU" sz="1700" b="0" dirty="0"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850186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BAB3D28A-737A-A2C8-C4D0-6770A4FE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44" y="-10172"/>
            <a:ext cx="11161712" cy="605483"/>
          </a:xfrm>
        </p:spPr>
        <p:txBody>
          <a:bodyPr/>
          <a:lstStyle/>
          <a:p>
            <a:r>
              <a:rPr lang="ru-RU" dirty="0">
                <a:latin typeface="+mj-lt"/>
              </a:rPr>
              <a:t>Отчет </a:t>
            </a:r>
            <a:r>
              <a:rPr lang="ru-RU" dirty="0"/>
              <a:t>(особенности</a:t>
            </a:r>
            <a:r>
              <a:rPr lang="en-US" dirty="0"/>
              <a:t> </a:t>
            </a:r>
            <a:r>
              <a:rPr lang="ru-RU" dirty="0"/>
              <a:t>ч.3 ППРФ №1875)</a:t>
            </a:r>
            <a:endParaRPr lang="ru-RU" dirty="0">
              <a:latin typeface="+mj-lt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06D812E-752D-4D39-893C-2BAF426C22D0}"/>
              </a:ext>
            </a:extLst>
          </p:cNvPr>
          <p:cNvSpPr/>
          <p:nvPr/>
        </p:nvSpPr>
        <p:spPr>
          <a:xfrm>
            <a:off x="515144" y="751344"/>
            <a:ext cx="114634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8. Отчет формируется в единой информационной системе не позднее 15 января года, следующего за отчетным, путем обработки содержащейся в единой информационной системе информации, включенной в реестр контрактов, заключенных заказчиками, в том числе в части содержащейся в указанном реестре информации, не подлежащей размещению на официальном сайте.</a:t>
            </a:r>
          </a:p>
          <a:p>
            <a:r>
              <a:rPr lang="ru-RU" sz="2000" dirty="0"/>
              <a:t>9. Заказчик не позднее 31 января года, следующего за отчетным:</a:t>
            </a:r>
          </a:p>
          <a:p>
            <a:r>
              <a:rPr lang="ru-RU" sz="2000" dirty="0"/>
              <a:t>а) включает в отчет информацию в отношении осуществленных заказчиком в отчетном году закупок, информация о которых не подлежит размещению в единой информационной системе (при наличии таких закупок);</a:t>
            </a:r>
          </a:p>
          <a:p>
            <a:r>
              <a:rPr lang="ru-RU" sz="2000" dirty="0"/>
              <a:t>б) подписывает отчет усиленной квалифицированной электронной подписью лица, имеющего право действовать от имени заказчика.</a:t>
            </a:r>
          </a:p>
          <a:p>
            <a:r>
              <a:rPr lang="ru-RU" sz="2000" dirty="0"/>
              <a:t>10. Размещение отчета в единой информационной системе осуществляется автоматически не позднее одного часа с момента его подписания.</a:t>
            </a:r>
          </a:p>
        </p:txBody>
      </p:sp>
    </p:spTree>
    <p:extLst>
      <p:ext uri="{BB962C8B-B14F-4D97-AF65-F5344CB8AC3E}">
        <p14:creationId xmlns:p14="http://schemas.microsoft.com/office/powerpoint/2010/main" val="3694329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BAB3D28A-737A-A2C8-C4D0-6770A4FE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44" y="-10172"/>
            <a:ext cx="11161712" cy="605483"/>
          </a:xfrm>
        </p:spPr>
        <p:txBody>
          <a:bodyPr/>
          <a:lstStyle/>
          <a:p>
            <a:r>
              <a:rPr lang="ru-RU" dirty="0">
                <a:latin typeface="+mj-lt"/>
              </a:rPr>
              <a:t>Отчет </a:t>
            </a:r>
            <a:r>
              <a:rPr lang="ru-RU" dirty="0"/>
              <a:t>(особенности</a:t>
            </a:r>
            <a:r>
              <a:rPr lang="en-US" dirty="0"/>
              <a:t> </a:t>
            </a:r>
            <a:r>
              <a:rPr lang="ru-RU" dirty="0"/>
              <a:t>ч.3 ППРФ №1875)</a:t>
            </a:r>
            <a:endParaRPr lang="ru-RU" dirty="0">
              <a:latin typeface="+mj-lt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06D812E-752D-4D39-893C-2BAF426C22D0}"/>
              </a:ext>
            </a:extLst>
          </p:cNvPr>
          <p:cNvSpPr/>
          <p:nvPr/>
        </p:nvSpPr>
        <p:spPr>
          <a:xfrm>
            <a:off x="515144" y="1089672"/>
            <a:ext cx="1146349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11. На официальном сайте не размещаются:</a:t>
            </a:r>
          </a:p>
          <a:p>
            <a:r>
              <a:rPr lang="ru-RU" sz="2000" dirty="0"/>
              <a:t>а) отчеты заказчиков, предусмотренных в подпунктах "а" и "б" пункта 5 части 11 статьи 24 Федерального закона "О контрактной системе в сфере закупок товаров, работ, услуг для обеспечения государственных и муниципальных нужд";</a:t>
            </a:r>
          </a:p>
          <a:p>
            <a:r>
              <a:rPr lang="ru-RU" sz="2000" dirty="0"/>
              <a:t>б) отчеты заказчиков из числа юридических лиц, указанных в части 2 статьи 1 Федерального закона "О закупках товаров, работ, услуг отдельными видами юридических лиц", осуществлявших в отчетном году хотя бы одну закупку, информация о которой не подлежит размещению в единой информационной системе в соответствии с частью 15 статьи 4 Федерального закона "О закупках товаров, работ, услуг отдельными видами юридических лиц" или на официальном сайте в соответствии с частью 16 статьи 4 указанного Федерального закона.</a:t>
            </a:r>
          </a:p>
        </p:txBody>
      </p:sp>
    </p:spTree>
    <p:extLst>
      <p:ext uri="{BB962C8B-B14F-4D97-AF65-F5344CB8AC3E}">
        <p14:creationId xmlns:p14="http://schemas.microsoft.com/office/powerpoint/2010/main" val="2177559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0">
            <a:extLst>
              <a:ext uri="{FF2B5EF4-FFF2-40B4-BE49-F238E27FC236}">
                <a16:creationId xmlns:a16="http://schemas.microsoft.com/office/drawing/2014/main" id="{4BFB4DD8-D2C5-4532-9183-3D87D0A4E83C}"/>
              </a:ext>
            </a:extLst>
          </p:cNvPr>
          <p:cNvSpPr/>
          <p:nvPr/>
        </p:nvSpPr>
        <p:spPr>
          <a:xfrm>
            <a:off x="7454924" y="2465738"/>
            <a:ext cx="6591266" cy="6590442"/>
          </a:xfrm>
          <a:prstGeom prst="ellipse">
            <a:avLst/>
          </a:prstGeom>
          <a:solidFill>
            <a:srgbClr val="E9F6FF">
              <a:alpha val="10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kkurat LL Cyr TT"/>
              <a:ea typeface="+mn-ea"/>
              <a:cs typeface="+mn-cs"/>
            </a:endParaRPr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64C5650B-F0CE-4475-86E8-68DF78E8F3DC}"/>
              </a:ext>
            </a:extLst>
          </p:cNvPr>
          <p:cNvSpPr/>
          <p:nvPr/>
        </p:nvSpPr>
        <p:spPr>
          <a:xfrm>
            <a:off x="317499" y="317905"/>
            <a:ext cx="3522115" cy="9312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4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99" b="0" i="0" u="none" strike="noStrike" kern="1200" cap="none" spc="0" normalizeH="0" baseline="0" noProof="0" dirty="0">
                <a:ln w="12700">
                  <a:solidFill>
                    <a:srgbClr val="000000"/>
                  </a:solidFill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Boita Medium" pitchFamily="34" charset="0"/>
                <a:ea typeface="Boita Medium" pitchFamily="34" charset="-122"/>
                <a:cs typeface="Boita Medium" pitchFamily="34" charset="-120"/>
              </a:rPr>
              <a:t>Контакты</a:t>
            </a:r>
            <a:endParaRPr kumimoji="0" lang="en-US" sz="5499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kkurat LL Cyr TT"/>
              <a:ea typeface="+mn-ea"/>
              <a:cs typeface="+mn-cs"/>
            </a:endParaRPr>
          </a:p>
        </p:txBody>
      </p:sp>
      <p:sp>
        <p:nvSpPr>
          <p:cNvPr id="11" name="Shape 2">
            <a:extLst>
              <a:ext uri="{FF2B5EF4-FFF2-40B4-BE49-F238E27FC236}">
                <a16:creationId xmlns:a16="http://schemas.microsoft.com/office/drawing/2014/main" id="{85000CD8-8622-4D16-96F6-DEE33F44A5A2}"/>
              </a:ext>
            </a:extLst>
          </p:cNvPr>
          <p:cNvSpPr/>
          <p:nvPr/>
        </p:nvSpPr>
        <p:spPr>
          <a:xfrm>
            <a:off x="1238244" y="2882971"/>
            <a:ext cx="2197088" cy="482537"/>
          </a:xfrm>
          <a:prstGeom prst="roundRect">
            <a:avLst>
              <a:gd name="adj" fmla="val 72000"/>
            </a:avLst>
          </a:prstGeom>
          <a:solidFill>
            <a:srgbClr val="5BDEB6">
              <a:alpha val="10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ita Medium" panose="00000600000000000000" charset="-52"/>
              <a:ea typeface="+mn-ea"/>
              <a:cs typeface="+mn-cs"/>
            </a:endParaRPr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E74212E4-FB81-49FE-8F1E-F53A26A1932B}"/>
              </a:ext>
            </a:extLst>
          </p:cNvPr>
          <p:cNvSpPr/>
          <p:nvPr/>
        </p:nvSpPr>
        <p:spPr>
          <a:xfrm>
            <a:off x="1238244" y="4800422"/>
            <a:ext cx="2597136" cy="482537"/>
          </a:xfrm>
          <a:prstGeom prst="roundRect">
            <a:avLst>
              <a:gd name="adj" fmla="val 72000"/>
            </a:avLst>
          </a:prstGeom>
          <a:solidFill>
            <a:srgbClr val="5BDEB6">
              <a:alpha val="10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ita Medium" panose="00000600000000000000" charset="-52"/>
              <a:ea typeface="+mn-ea"/>
              <a:cs typeface="+mn-cs"/>
            </a:endParaRPr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4E0254F7-DCC5-4C25-AEBE-C82EFD546CE2}"/>
              </a:ext>
            </a:extLst>
          </p:cNvPr>
          <p:cNvSpPr/>
          <p:nvPr/>
        </p:nvSpPr>
        <p:spPr>
          <a:xfrm>
            <a:off x="1422394" y="2959162"/>
            <a:ext cx="1928273" cy="423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 w="12700">
                  <a:solidFill>
                    <a:srgbClr val="000000"/>
                  </a:solidFill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Boita Medium" panose="00000600000000000000" charset="-52"/>
                <a:ea typeface="Boita Medium" pitchFamily="34" charset="-122"/>
                <a:cs typeface="Boita Medium" pitchFamily="34" charset="-120"/>
              </a:rPr>
              <a:t>rosuniver.ru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ita Medium" panose="00000600000000000000" charset="-52"/>
              <a:ea typeface="+mn-ea"/>
              <a:cs typeface="+mn-cs"/>
            </a:endParaRPr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484D1E26-65D3-49B4-B923-5C9ADF875A4D}"/>
              </a:ext>
            </a:extLst>
          </p:cNvPr>
          <p:cNvSpPr/>
          <p:nvPr/>
        </p:nvSpPr>
        <p:spPr>
          <a:xfrm>
            <a:off x="1238244" y="1968690"/>
            <a:ext cx="2616186" cy="888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99" b="0" i="0" u="none" strike="noStrike" kern="1200" cap="none" spc="0" normalizeH="0" baseline="0" noProof="0" dirty="0">
                <a:ln w="12700">
                  <a:solidFill>
                    <a:srgbClr val="000000"/>
                  </a:solidFill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Boita Medium" panose="00000600000000000000" charset="-52"/>
                <a:ea typeface="Boita Medium" pitchFamily="34" charset="-122"/>
                <a:cs typeface="Boita Medium" pitchFamily="34" charset="-120"/>
              </a:rPr>
              <a:t>«РосУнивер»
</a:t>
            </a:r>
            <a:endParaRPr kumimoji="0" lang="en-US" sz="2999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ita Medium" panose="00000600000000000000" charset="-52"/>
              <a:ea typeface="+mn-ea"/>
              <a:cs typeface="+mn-cs"/>
            </a:endParaRPr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FD20D823-E78A-4E2E-A69D-8C114988C4AD}"/>
              </a:ext>
            </a:extLst>
          </p:cNvPr>
          <p:cNvSpPr/>
          <p:nvPr/>
        </p:nvSpPr>
        <p:spPr>
          <a:xfrm>
            <a:off x="1238244" y="2419482"/>
            <a:ext cx="3056451" cy="484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5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Boita Medium" panose="00000600000000000000" charset="-52"/>
                <a:ea typeface="Akkurat LL Cyr Regular" pitchFamily="34" charset="-122"/>
                <a:cs typeface="Akkurat LL Cyr Regular" pitchFamily="34" charset="-120"/>
              </a:rPr>
              <a:t>Образовательный портал
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ita Medium" panose="00000600000000000000" charset="-52"/>
              <a:ea typeface="+mn-ea"/>
              <a:cs typeface="+mn-cs"/>
            </a:endParaRPr>
          </a:p>
        </p:txBody>
      </p:sp>
      <p:sp>
        <p:nvSpPr>
          <p:cNvPr id="16" name="Shape 11">
            <a:extLst>
              <a:ext uri="{FF2B5EF4-FFF2-40B4-BE49-F238E27FC236}">
                <a16:creationId xmlns:a16="http://schemas.microsoft.com/office/drawing/2014/main" id="{3F53D35B-8530-4D84-A134-C18CC6D78719}"/>
              </a:ext>
            </a:extLst>
          </p:cNvPr>
          <p:cNvSpPr/>
          <p:nvPr/>
        </p:nvSpPr>
        <p:spPr>
          <a:xfrm>
            <a:off x="4718026" y="2882971"/>
            <a:ext cx="2990835" cy="482537"/>
          </a:xfrm>
          <a:prstGeom prst="roundRect">
            <a:avLst>
              <a:gd name="adj" fmla="val 72000"/>
            </a:avLst>
          </a:prstGeom>
          <a:solidFill>
            <a:srgbClr val="5BDEB6">
              <a:alpha val="10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ita Medium" panose="00000600000000000000" charset="-52"/>
              <a:ea typeface="+mn-ea"/>
              <a:cs typeface="+mn-cs"/>
            </a:endParaRPr>
          </a:p>
        </p:txBody>
      </p:sp>
      <p:sp>
        <p:nvSpPr>
          <p:cNvPr id="17" name="Shape 12">
            <a:extLst>
              <a:ext uri="{FF2B5EF4-FFF2-40B4-BE49-F238E27FC236}">
                <a16:creationId xmlns:a16="http://schemas.microsoft.com/office/drawing/2014/main" id="{7034D349-5E28-42CC-8902-27CB5025F67B}"/>
              </a:ext>
            </a:extLst>
          </p:cNvPr>
          <p:cNvSpPr/>
          <p:nvPr/>
        </p:nvSpPr>
        <p:spPr>
          <a:xfrm>
            <a:off x="4691567" y="3646580"/>
            <a:ext cx="3124184" cy="482537"/>
          </a:xfrm>
          <a:prstGeom prst="roundRect">
            <a:avLst>
              <a:gd name="adj" fmla="val 72000"/>
            </a:avLst>
          </a:prstGeom>
          <a:solidFill>
            <a:srgbClr val="5BDEB6">
              <a:alpha val="10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ita Medium" panose="00000600000000000000" charset="-52"/>
              <a:ea typeface="+mn-ea"/>
              <a:cs typeface="+mn-cs"/>
            </a:endParaRPr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06461A56-EA25-451A-85D8-D476C78DDF94}"/>
              </a:ext>
            </a:extLst>
          </p:cNvPr>
          <p:cNvSpPr/>
          <p:nvPr/>
        </p:nvSpPr>
        <p:spPr>
          <a:xfrm>
            <a:off x="4902175" y="2959162"/>
            <a:ext cx="2702969" cy="423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 w="12700">
                  <a:solidFill>
                    <a:srgbClr val="000000"/>
                  </a:solidFill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Boita Medium" panose="00000600000000000000" charset="-52"/>
                <a:ea typeface="Boita Medium" pitchFamily="34" charset="-122"/>
                <a:cs typeface="Boita Medium" pitchFamily="34" charset="-120"/>
              </a:rPr>
              <a:t>8 (800)555-17-96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ita Medium" panose="00000600000000000000" charset="-52"/>
              <a:ea typeface="+mn-ea"/>
              <a:cs typeface="+mn-cs"/>
            </a:endParaRPr>
          </a:p>
        </p:txBody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DFB8C082-D000-4AFF-9418-29D28F5C62E2}"/>
              </a:ext>
            </a:extLst>
          </p:cNvPr>
          <p:cNvSpPr/>
          <p:nvPr/>
        </p:nvSpPr>
        <p:spPr>
          <a:xfrm>
            <a:off x="4872542" y="3764301"/>
            <a:ext cx="2836319" cy="423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 w="12700">
                  <a:solidFill>
                    <a:srgbClr val="000000"/>
                  </a:solidFill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Boita Medium" panose="00000600000000000000" charset="-52"/>
                <a:ea typeface="Boita Medium" pitchFamily="34" charset="-122"/>
                <a:cs typeface="Boita Medium" pitchFamily="34" charset="-120"/>
              </a:rPr>
              <a:t>info@alpha-lex.ru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ita Medium" panose="00000600000000000000" charset="-52"/>
              <a:ea typeface="+mn-ea"/>
              <a:cs typeface="+mn-cs"/>
            </a:endParaRPr>
          </a:p>
        </p:txBody>
      </p:sp>
      <p:sp>
        <p:nvSpPr>
          <p:cNvPr id="20" name="Text 15">
            <a:extLst>
              <a:ext uri="{FF2B5EF4-FFF2-40B4-BE49-F238E27FC236}">
                <a16:creationId xmlns:a16="http://schemas.microsoft.com/office/drawing/2014/main" id="{B63DD598-BCAB-4432-8D87-8A68C57D03EF}"/>
              </a:ext>
            </a:extLst>
          </p:cNvPr>
          <p:cNvSpPr/>
          <p:nvPr/>
        </p:nvSpPr>
        <p:spPr>
          <a:xfrm>
            <a:off x="4718026" y="1968690"/>
            <a:ext cx="3549631" cy="5079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99" b="0" i="0" u="none" strike="noStrike" kern="1200" cap="none" spc="0" normalizeH="0" baseline="0" noProof="0" dirty="0">
                <a:ln w="12700">
                  <a:solidFill>
                    <a:srgbClr val="000000"/>
                  </a:solidFill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Boita Medium" panose="00000600000000000000" charset="-52"/>
                <a:ea typeface="Boita Medium" pitchFamily="34" charset="-122"/>
                <a:cs typeface="Boita Medium" pitchFamily="34" charset="-120"/>
              </a:rPr>
              <a:t>ООО «Альфа Лекс»
</a:t>
            </a:r>
            <a:endParaRPr kumimoji="0" lang="en-US" sz="2999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ita Medium" panose="00000600000000000000" charset="-52"/>
              <a:ea typeface="+mn-ea"/>
              <a:cs typeface="+mn-cs"/>
            </a:endParaRPr>
          </a:p>
        </p:txBody>
      </p:sp>
      <p:sp>
        <p:nvSpPr>
          <p:cNvPr id="25" name="Text 16">
            <a:extLst>
              <a:ext uri="{FF2B5EF4-FFF2-40B4-BE49-F238E27FC236}">
                <a16:creationId xmlns:a16="http://schemas.microsoft.com/office/drawing/2014/main" id="{74199B55-40B2-4B46-8236-4F344C504BAD}"/>
              </a:ext>
            </a:extLst>
          </p:cNvPr>
          <p:cNvSpPr/>
          <p:nvPr/>
        </p:nvSpPr>
        <p:spPr>
          <a:xfrm>
            <a:off x="4718026" y="2419482"/>
            <a:ext cx="5234489" cy="484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5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Boita Medium" panose="00000600000000000000" charset="-52"/>
                <a:ea typeface="Akkurat LL Cyr Regular" pitchFamily="34" charset="-122"/>
                <a:cs typeface="Akkurat LL Cyr Regular" pitchFamily="34" charset="-120"/>
              </a:rPr>
              <a:t>Юридическое сопровождение закупочной деятельности
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ita Medium" panose="00000600000000000000" charset="-52"/>
              <a:ea typeface="+mn-ea"/>
              <a:cs typeface="+mn-cs"/>
            </a:endParaRPr>
          </a:p>
        </p:txBody>
      </p:sp>
      <p:sp>
        <p:nvSpPr>
          <p:cNvPr id="29" name="Text 17">
            <a:extLst>
              <a:ext uri="{FF2B5EF4-FFF2-40B4-BE49-F238E27FC236}">
                <a16:creationId xmlns:a16="http://schemas.microsoft.com/office/drawing/2014/main" id="{77015CF4-A27C-4351-8781-329F225EDBC7}"/>
              </a:ext>
            </a:extLst>
          </p:cNvPr>
          <p:cNvSpPr/>
          <p:nvPr/>
        </p:nvSpPr>
        <p:spPr>
          <a:xfrm>
            <a:off x="1441443" y="4870263"/>
            <a:ext cx="2360071" cy="7407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 w="12700">
                  <a:solidFill>
                    <a:srgbClr val="000000"/>
                  </a:solidFill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Boita Medium" panose="00000600000000000000" charset="-52"/>
                <a:ea typeface="Boita Medium" pitchFamily="34" charset="-122"/>
                <a:cs typeface="Boita Medium" pitchFamily="34" charset="-120"/>
              </a:rPr>
              <a:t>rosanketa.com
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ita Medium" panose="00000600000000000000" charset="-52"/>
              <a:ea typeface="+mn-ea"/>
              <a:cs typeface="+mn-cs"/>
            </a:endParaRPr>
          </a:p>
        </p:txBody>
      </p:sp>
      <p:sp>
        <p:nvSpPr>
          <p:cNvPr id="30" name="Text 18">
            <a:extLst>
              <a:ext uri="{FF2B5EF4-FFF2-40B4-BE49-F238E27FC236}">
                <a16:creationId xmlns:a16="http://schemas.microsoft.com/office/drawing/2014/main" id="{2F3A259E-878F-4C99-B376-36FC394B86FA}"/>
              </a:ext>
            </a:extLst>
          </p:cNvPr>
          <p:cNvSpPr/>
          <p:nvPr/>
        </p:nvSpPr>
        <p:spPr>
          <a:xfrm>
            <a:off x="1238244" y="3892490"/>
            <a:ext cx="2679686" cy="5079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99" b="0" i="0" u="none" strike="noStrike" kern="1200" cap="none" spc="0" normalizeH="0" baseline="0" noProof="0" dirty="0">
                <a:ln w="12700">
                  <a:solidFill>
                    <a:srgbClr val="000000"/>
                  </a:solidFill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Boita Medium" panose="00000600000000000000" charset="-52"/>
                <a:ea typeface="Boita Medium" pitchFamily="34" charset="-122"/>
                <a:cs typeface="Boita Medium" pitchFamily="34" charset="-120"/>
              </a:rPr>
              <a:t>«РОСАНКЕТА»
</a:t>
            </a:r>
            <a:endParaRPr kumimoji="0" lang="en-US" sz="2999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ita Medium" panose="00000600000000000000" charset="-52"/>
              <a:ea typeface="+mn-ea"/>
              <a:cs typeface="+mn-cs"/>
            </a:endParaRPr>
          </a:p>
        </p:txBody>
      </p:sp>
      <p:sp>
        <p:nvSpPr>
          <p:cNvPr id="31" name="Text 19">
            <a:extLst>
              <a:ext uri="{FF2B5EF4-FFF2-40B4-BE49-F238E27FC236}">
                <a16:creationId xmlns:a16="http://schemas.microsoft.com/office/drawing/2014/main" id="{44732525-A9F9-46BF-A5AD-CDDF6EF04827}"/>
              </a:ext>
            </a:extLst>
          </p:cNvPr>
          <p:cNvSpPr/>
          <p:nvPr/>
        </p:nvSpPr>
        <p:spPr>
          <a:xfrm>
            <a:off x="1238244" y="4355979"/>
            <a:ext cx="2992951" cy="237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5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uLnTx/>
                <a:uFillTx/>
                <a:latin typeface="Boita Medium" panose="00000600000000000000" charset="-52"/>
                <a:ea typeface="Akkurat LL Cyr Regular" pitchFamily="34" charset="-122"/>
                <a:cs typeface="Akkurat LL Cyr Regular" pitchFamily="34" charset="-120"/>
              </a:rPr>
              <a:t>Сервис проверки контрагентов
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ita Medium" panose="00000600000000000000" charset="-52"/>
              <a:ea typeface="+mn-ea"/>
              <a:cs typeface="+mn-cs"/>
            </a:endParaRPr>
          </a:p>
        </p:txBody>
      </p:sp>
      <p:pic>
        <p:nvPicPr>
          <p:cNvPr id="32" name="Image 9" descr=" ">
            <a:extLst>
              <a:ext uri="{FF2B5EF4-FFF2-40B4-BE49-F238E27FC236}">
                <a16:creationId xmlns:a16="http://schemas.microsoft.com/office/drawing/2014/main" id="{3241EA9F-24DC-4B82-9C73-867EE3C5B1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28245" y="406794"/>
            <a:ext cx="966869" cy="1075230"/>
          </a:xfrm>
          <a:prstGeom prst="rect">
            <a:avLst/>
          </a:prstGeom>
        </p:spPr>
      </p:pic>
      <p:pic>
        <p:nvPicPr>
          <p:cNvPr id="33" name="Image 10" descr=" ">
            <a:extLst>
              <a:ext uri="{FF2B5EF4-FFF2-40B4-BE49-F238E27FC236}">
                <a16:creationId xmlns:a16="http://schemas.microsoft.com/office/drawing/2014/main" id="{2ED8CDAF-3C20-42D6-9BA3-816DAB02DD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16660" y="751348"/>
            <a:ext cx="1314040" cy="596329"/>
          </a:xfrm>
          <a:prstGeom prst="rect">
            <a:avLst/>
          </a:prstGeom>
        </p:spPr>
      </p:pic>
      <p:sp>
        <p:nvSpPr>
          <p:cNvPr id="34" name="Shape 20">
            <a:extLst>
              <a:ext uri="{FF2B5EF4-FFF2-40B4-BE49-F238E27FC236}">
                <a16:creationId xmlns:a16="http://schemas.microsoft.com/office/drawing/2014/main" id="{14572171-FC3E-4DC0-A9A1-783F9D7855EE}"/>
              </a:ext>
            </a:extLst>
          </p:cNvPr>
          <p:cNvSpPr/>
          <p:nvPr/>
        </p:nvSpPr>
        <p:spPr>
          <a:xfrm>
            <a:off x="9639250" y="4940103"/>
            <a:ext cx="501647" cy="501585"/>
          </a:xfrm>
          <a:prstGeom prst="ellipse">
            <a:avLst/>
          </a:prstGeom>
          <a:solidFill>
            <a:srgbClr val="FCDF22">
              <a:alpha val="10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ita Medium" panose="00000600000000000000" charset="-52"/>
              <a:ea typeface="+mn-ea"/>
              <a:cs typeface="+mn-cs"/>
            </a:endParaRPr>
          </a:p>
        </p:txBody>
      </p:sp>
      <p:sp>
        <p:nvSpPr>
          <p:cNvPr id="35" name="Shape 21">
            <a:extLst>
              <a:ext uri="{FF2B5EF4-FFF2-40B4-BE49-F238E27FC236}">
                <a16:creationId xmlns:a16="http://schemas.microsoft.com/office/drawing/2014/main" id="{4F9BD9A9-96E4-42D8-A24D-191AA80BC97D}"/>
              </a:ext>
            </a:extLst>
          </p:cNvPr>
          <p:cNvSpPr/>
          <p:nvPr/>
        </p:nvSpPr>
        <p:spPr>
          <a:xfrm>
            <a:off x="10140898" y="4489312"/>
            <a:ext cx="253998" cy="253967"/>
          </a:xfrm>
          <a:prstGeom prst="ellipse">
            <a:avLst/>
          </a:prstGeom>
          <a:solidFill>
            <a:srgbClr val="5BDEB6">
              <a:alpha val="10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oita Medium" panose="00000600000000000000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19590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2">
      <a:majorFont>
        <a:latin typeface="Akkurat LL Cyr"/>
        <a:ea typeface=""/>
        <a:cs typeface=""/>
      </a:majorFont>
      <a:minorFont>
        <a:latin typeface="Akkurat LL Cy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Росунивер_шаблон">
  <a:themeElements>
    <a:clrScheme name="Основная">
      <a:dk1>
        <a:srgbClr val="000000"/>
      </a:dk1>
      <a:lt1>
        <a:srgbClr val="FFFFFF"/>
      </a:lt1>
      <a:dk2>
        <a:srgbClr val="000000"/>
      </a:dk2>
      <a:lt2>
        <a:srgbClr val="CBF3E6"/>
      </a:lt2>
      <a:accent1>
        <a:srgbClr val="5BDEB6"/>
      </a:accent1>
      <a:accent2>
        <a:srgbClr val="FC4C5D"/>
      </a:accent2>
      <a:accent3>
        <a:srgbClr val="B680D9"/>
      </a:accent3>
      <a:accent4>
        <a:srgbClr val="67C2FA"/>
      </a:accent4>
      <a:accent5>
        <a:srgbClr val="A1BF34"/>
      </a:accent5>
      <a:accent6>
        <a:srgbClr val="FCDF20"/>
      </a:accent6>
      <a:hlink>
        <a:srgbClr val="5BDEB6"/>
      </a:hlink>
      <a:folHlink>
        <a:srgbClr val="4C38F9"/>
      </a:folHlink>
    </a:clrScheme>
    <a:fontScheme name="Росунивер">
      <a:majorFont>
        <a:latin typeface="Boita Medium"/>
        <a:ea typeface=""/>
        <a:cs typeface=""/>
      </a:majorFont>
      <a:minorFont>
        <a:latin typeface="Akkurat LL Cyr T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ctr" defTabSz="8255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30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" panose="02000206000000020004" pitchFamily="2" charset="0"/>
            <a:ea typeface="Helvetica Neue" panose="02000206000000020004" pitchFamily="2" charset="0"/>
            <a:cs typeface="Helvetica Neue" panose="02000206000000020004" pitchFamily="2" charset="0"/>
            <a:sym typeface="Helvetica Neue" panose="02000206000000020004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miter lim="4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ctr" defTabSz="8255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30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Helvetica Neue" panose="02000206000000020004" pitchFamily="2" charset="0"/>
            <a:ea typeface="Helvetica Neue" panose="02000206000000020004" pitchFamily="2" charset="0"/>
            <a:cs typeface="Helvetica Neue" panose="02000206000000020004" pitchFamily="2" charset="0"/>
            <a:sym typeface="Helvetica Neue" panose="02000206000000020004" pitchFamily="2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6257</TotalTime>
  <Words>2281</Words>
  <Application>Microsoft Office PowerPoint</Application>
  <PresentationFormat>Широкоэкранный</PresentationFormat>
  <Paragraphs>257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27</vt:i4>
      </vt:variant>
    </vt:vector>
  </HeadingPairs>
  <TitlesOfParts>
    <vt:vector size="40" baseType="lpstr">
      <vt:lpstr>Akkurat LL Cyr</vt:lpstr>
      <vt:lpstr>Akkurat LL Cyr TT</vt:lpstr>
      <vt:lpstr>ALS Vlas hairline</vt:lpstr>
      <vt:lpstr>Arial</vt:lpstr>
      <vt:lpstr>Boita Medium</vt:lpstr>
      <vt:lpstr>Calibri</vt:lpstr>
      <vt:lpstr>Calibri Light</vt:lpstr>
      <vt:lpstr>Helvetica Neue</vt:lpstr>
      <vt:lpstr>Helvetica Neue Medium</vt:lpstr>
      <vt:lpstr>Times New Roman</vt:lpstr>
      <vt:lpstr>Тема Office</vt:lpstr>
      <vt:lpstr>1_Тема Office</vt:lpstr>
      <vt:lpstr>Росунивер_шаблон</vt:lpstr>
      <vt:lpstr>ППРФ №1875  - Сфера применения; - Случаи применения.</vt:lpstr>
      <vt:lpstr>Сфера применения</vt:lpstr>
      <vt:lpstr>Презентация PowerPoint</vt:lpstr>
      <vt:lpstr>Применяется Квотирование (вторая группа заказчиков)+ нац.режим только в 4 случаях указанных ниже</vt:lpstr>
      <vt:lpstr>Применяется только Квотирование (третья группа заказчиков)</vt:lpstr>
      <vt:lpstr>Случаи применения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Информация и документы подтверждающие страну происхождения ТРУ</vt:lpstr>
      <vt:lpstr>Подтверждение страны происхождения</vt:lpstr>
      <vt:lpstr>Подтверждение страны происхождения</vt:lpstr>
      <vt:lpstr>Подтверждение страны происхождения</vt:lpstr>
      <vt:lpstr>Подтверждение страны происхождения</vt:lpstr>
      <vt:lpstr>Подтверждение страны происхождения</vt:lpstr>
      <vt:lpstr>Минимальная обязательная доля закупок товаров РФ (квотирование)</vt:lpstr>
      <vt:lpstr>Квотирование</vt:lpstr>
      <vt:lpstr>Отчет</vt:lpstr>
      <vt:lpstr>Отчет</vt:lpstr>
      <vt:lpstr>Отчет (особенности п.7 ч.2 ППРФ №1875)</vt:lpstr>
      <vt:lpstr>Отчет (особенности ч.3 ППРФ №1875)</vt:lpstr>
      <vt:lpstr>Отчет (особенности ч.3 ППРФ №1875)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ППРФ №1875  - Сфера применения; - Случаи применения.</dc:title>
  <dc:creator>Антон Анисимов</dc:creator>
  <cp:lastModifiedBy>Антон Анисимов</cp:lastModifiedBy>
  <cp:revision>10</cp:revision>
  <dcterms:created xsi:type="dcterms:W3CDTF">2025-12-04T05:47:39Z</dcterms:created>
  <dcterms:modified xsi:type="dcterms:W3CDTF">2026-10-19T10:55:30Z</dcterms:modified>
</cp:coreProperties>
</file>