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98" r:id="rId4"/>
    <p:sldId id="296" r:id="rId5"/>
    <p:sldId id="291" r:id="rId6"/>
    <p:sldId id="311" r:id="rId7"/>
    <p:sldId id="299" r:id="rId8"/>
    <p:sldId id="307" r:id="rId9"/>
    <p:sldId id="300" r:id="rId10"/>
    <p:sldId id="313" r:id="rId11"/>
    <p:sldId id="302" r:id="rId12"/>
    <p:sldId id="301" r:id="rId13"/>
    <p:sldId id="314" r:id="rId14"/>
    <p:sldId id="308" r:id="rId15"/>
    <p:sldId id="297" r:id="rId16"/>
    <p:sldId id="305" r:id="rId17"/>
    <p:sldId id="265" r:id="rId18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ontserrat" panose="020B0604020202020204" charset="-52"/>
      <p:regular r:id="rId25"/>
      <p:bold r:id="rId26"/>
      <p:italic r:id="rId27"/>
      <p:boldItalic r:id="rId28"/>
    </p:embeddedFont>
    <p:embeddedFont>
      <p:font typeface="Montserrat SemiBold" panose="020B0604020202020204" charset="-52"/>
      <p:bold r:id="rId29"/>
      <p:boldItalic r:id="rId30"/>
    </p:embeddedFont>
    <p:embeddedFont>
      <p:font typeface="Yu Gothic UI Semilight" panose="020B0400000000000000" pitchFamily="34" charset="-128"/>
      <p:regular r:id="rId31"/>
    </p:embeddedFont>
    <p:embeddedFont>
      <p:font typeface="Arial Black" panose="020B0A04020102020204" pitchFamily="34" charset="0"/>
      <p:bold r:id="rId32"/>
    </p:embeddedFont>
    <p:embeddedFont>
      <p:font typeface="Montserrat Black" panose="020B0604020202020204" charset="-52"/>
      <p:bold r:id="rId33"/>
      <p:boldItalic r:id="rId3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31D2A5C-9B9D-479E-9660-A079521BE519}">
          <p14:sldIdLst>
            <p14:sldId id="256"/>
            <p14:sldId id="257"/>
            <p14:sldId id="298"/>
            <p14:sldId id="296"/>
            <p14:sldId id="291"/>
            <p14:sldId id="311"/>
            <p14:sldId id="299"/>
            <p14:sldId id="307"/>
            <p14:sldId id="300"/>
            <p14:sldId id="313"/>
            <p14:sldId id="302"/>
            <p14:sldId id="301"/>
            <p14:sldId id="314"/>
            <p14:sldId id="308"/>
            <p14:sldId id="297"/>
            <p14:sldId id="305"/>
            <p14:sldId id="26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95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A1E"/>
    <a:srgbClr val="001236"/>
    <a:srgbClr val="1E52B0"/>
    <a:srgbClr val="FCFBFD"/>
    <a:srgbClr val="EAF3FC"/>
    <a:srgbClr val="FAFAFD"/>
    <a:srgbClr val="C3D4ED"/>
    <a:srgbClr val="4F81BD"/>
    <a:srgbClr val="FDFFFF"/>
    <a:srgbClr val="A4CE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80" autoAdjust="0"/>
    <p:restoredTop sz="93859" autoAdjust="0"/>
  </p:normalViewPr>
  <p:slideViewPr>
    <p:cSldViewPr>
      <p:cViewPr>
        <p:scale>
          <a:sx n="130" d="100"/>
          <a:sy n="130" d="100"/>
        </p:scale>
        <p:origin x="-990" y="-270"/>
      </p:cViewPr>
      <p:guideLst>
        <p:guide orient="horz" pos="2845"/>
        <p:guide pos="295"/>
        <p:guide pos="2880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325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135" cy="497838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55" y="1"/>
            <a:ext cx="2946135" cy="497838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A4EF0D3E-4802-467A-9A4C-EAFD067062F2}" type="datetimeFigureOut">
              <a:rPr lang="ru-RU" smtClean="0"/>
              <a:t>20.07.2026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800"/>
            <a:ext cx="2946135" cy="497838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55" y="9428800"/>
            <a:ext cx="2946135" cy="497838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CE1AEFE7-2AB6-4EB6-9D5D-51B11A1C4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500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2134" tIns="46067" rIns="92134" bIns="4606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134" tIns="46067" rIns="92134" bIns="46067" rtlCol="0"/>
          <a:lstStyle>
            <a:lvl1pPr algn="r">
              <a:defRPr sz="1200"/>
            </a:lvl1pPr>
          </a:lstStyle>
          <a:p>
            <a:fld id="{4D5895D7-4BA1-42D6-8BFF-806A9E04F8B5}" type="datetimeFigureOut">
              <a:rPr lang="ru-RU" smtClean="0"/>
              <a:t>20.07.2026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34" tIns="46067" rIns="92134" bIns="4606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2134" tIns="46067" rIns="92134" bIns="4606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2134" tIns="46067" rIns="92134" bIns="4606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2134" tIns="46067" rIns="92134" bIns="46067" rtlCol="0" anchor="b"/>
          <a:lstStyle>
            <a:lvl1pPr algn="r">
              <a:defRPr sz="1200"/>
            </a:lvl1pPr>
          </a:lstStyle>
          <a:p>
            <a:fld id="{741E4372-06BA-4F22-B848-1B2EF4B45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76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E4372-06BA-4F22-B848-1B2EF4B454B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450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E4372-06BA-4F22-B848-1B2EF4B454B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831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E4372-06BA-4F22-B848-1B2EF4B454B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779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E4372-06BA-4F22-B848-1B2EF4B454B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327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28BE-D931-44C9-AD1B-2E04BA291D28}" type="datetime1">
              <a:rPr lang="ru-RU" smtClean="0"/>
              <a:t>20.07.2026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6FB8-E4B5-4724-A78E-0CC1D7518F12}" type="datetime1">
              <a:rPr lang="ru-RU" smtClean="0"/>
              <a:t>20.07.2026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ABF0-DF6C-49B1-89EF-268DAF657E81}" type="datetime1">
              <a:rPr lang="ru-RU" smtClean="0"/>
              <a:t>20.07.2026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803A-9A7D-4721-B7BB-E843079AA12E}" type="datetime1">
              <a:rPr lang="ru-RU" smtClean="0"/>
              <a:t>20.07.2026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D1C4-7054-4183-BAC0-477B2E2D6BDC}" type="datetime1">
              <a:rPr lang="ru-RU" smtClean="0"/>
              <a:t>20.07.2026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5654-BD05-4DC2-912F-A5D62A48C825}" type="datetime1">
              <a:rPr lang="ru-RU" smtClean="0"/>
              <a:t>20.07.2026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B334-AEBA-44F1-96C1-C6BC1B0443AA}" type="datetime1">
              <a:rPr lang="ru-RU" smtClean="0"/>
              <a:t>20.07.2026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9E6A-361C-4DA0-9F8D-84138466E3FE}" type="datetime1">
              <a:rPr lang="ru-RU" smtClean="0"/>
              <a:t>20.07.2026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0062-BE45-43A6-9832-1C46E0F43AA8}" type="datetime1">
              <a:rPr lang="ru-RU" smtClean="0"/>
              <a:t>20.07.2026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B138-4659-41B8-BE1E-E1B5146E28D2}" type="datetime1">
              <a:rPr lang="ru-RU" smtClean="0"/>
              <a:t>20.07.2026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7735-25F9-4F13-9E16-BC4C24B9A07B}" type="datetime1">
              <a:rPr lang="ru-RU" smtClean="0"/>
              <a:t>20.07.2026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86264-9C49-4180-8112-5B00179E9DBD}" type="datetime1">
              <a:rPr lang="ru-RU" smtClean="0"/>
              <a:t>20.07.2026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https://torgi.gov.ru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12" y="-1373014"/>
            <a:ext cx="11720210" cy="7195440"/>
          </a:xfrm>
          <a:prstGeom prst="rect">
            <a:avLst/>
          </a:prstGeom>
        </p:spPr>
      </p:pic>
      <p:sp>
        <p:nvSpPr>
          <p:cNvPr id="30" name="Полилиния 29"/>
          <p:cNvSpPr/>
          <p:nvPr/>
        </p:nvSpPr>
        <p:spPr>
          <a:xfrm>
            <a:off x="0" y="-16173"/>
            <a:ext cx="6660232" cy="5159673"/>
          </a:xfrm>
          <a:custGeom>
            <a:avLst/>
            <a:gdLst>
              <a:gd name="connsiteX0" fmla="*/ 0 w 6230550"/>
              <a:gd name="connsiteY0" fmla="*/ 0 h 5159673"/>
              <a:gd name="connsiteX1" fmla="*/ 6230550 w 6230550"/>
              <a:gd name="connsiteY1" fmla="*/ 0 h 5159673"/>
              <a:gd name="connsiteX2" fmla="*/ 3846395 w 6230550"/>
              <a:gd name="connsiteY2" fmla="*/ 5159673 h 5159673"/>
              <a:gd name="connsiteX3" fmla="*/ 0 w 6230550"/>
              <a:gd name="connsiteY3" fmla="*/ 5159673 h 515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30550" h="5159673">
                <a:moveTo>
                  <a:pt x="0" y="0"/>
                </a:moveTo>
                <a:lnTo>
                  <a:pt x="6230550" y="0"/>
                </a:lnTo>
                <a:lnTo>
                  <a:pt x="3846395" y="5159673"/>
                </a:lnTo>
                <a:lnTo>
                  <a:pt x="0" y="5159673"/>
                </a:lnTo>
                <a:close/>
              </a:path>
            </a:pathLst>
          </a:custGeom>
          <a:gradFill flip="none" rotWithShape="1">
            <a:gsLst>
              <a:gs pos="71000">
                <a:srgbClr val="001236"/>
              </a:gs>
              <a:gs pos="0">
                <a:srgbClr val="000A1E"/>
              </a:gs>
              <a:gs pos="100000">
                <a:srgbClr val="001236">
                  <a:alpha val="77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26272" y="1722170"/>
            <a:ext cx="5132719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tabLst>
                <a:tab pos="2241550" algn="l"/>
              </a:tabLst>
            </a:pP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Изменения в порядке</a:t>
            </a:r>
          </a:p>
          <a:p>
            <a:pPr>
              <a:tabLst>
                <a:tab pos="2241550" algn="l"/>
              </a:tabLst>
            </a:pP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проведения 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аукциона </a:t>
            </a:r>
            <a:br>
              <a:rPr lang="ru-RU" sz="24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в электронной форме </a:t>
            </a:r>
            <a:br>
              <a:rPr lang="ru-RU" sz="24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на право заключения договора </a:t>
            </a:r>
            <a:br>
              <a:rPr lang="ru-RU" sz="24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на размещение НТО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62300" y="238429"/>
            <a:ext cx="1873919" cy="539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Комитет </a:t>
            </a:r>
            <a:br>
              <a:rPr lang="ru-RU" sz="1200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по организации торгов </a:t>
            </a:r>
            <a:br>
              <a:rPr lang="ru-RU" sz="1200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Самарской области</a:t>
            </a:r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"/>
                    </a14:imgEffect>
                    <a14:imgEffect>
                      <a14:brightnessContrast bright="4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85" y="179211"/>
            <a:ext cx="579114" cy="58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263" y="4083918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>
                    <a:lumMod val="95000"/>
                  </a:schemeClr>
                </a:solidFill>
              </a:rPr>
              <a:t>Федорова Татьяна Анатольевна  </a:t>
            </a:r>
          </a:p>
          <a:p>
            <a:r>
              <a:rPr lang="ru-RU" sz="1200" dirty="0">
                <a:solidFill>
                  <a:schemeClr val="bg1">
                    <a:lumMod val="95000"/>
                  </a:schemeClr>
                </a:solidFill>
              </a:rPr>
              <a:t>главный консультант комитета по  </a:t>
            </a:r>
          </a:p>
          <a:p>
            <a:r>
              <a:rPr lang="ru-RU" sz="1200" dirty="0">
                <a:solidFill>
                  <a:schemeClr val="bg1">
                    <a:lumMod val="95000"/>
                  </a:schemeClr>
                </a:solidFill>
              </a:rPr>
              <a:t>организации торгов Самарской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90973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0.25 2.59259E-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14">
            <a:extLst>
              <a:ext uri="{FF2B5EF4-FFF2-40B4-BE49-F238E27FC236}">
                <a16:creationId xmlns:a16="http://schemas.microsoft.com/office/drawing/2014/main" xmlns="" id="{8F5D96A2-9BF2-24FA-9AEE-CD26AEB28742}"/>
              </a:ext>
            </a:extLst>
          </p:cNvPr>
          <p:cNvSpPr/>
          <p:nvPr/>
        </p:nvSpPr>
        <p:spPr>
          <a:xfrm>
            <a:off x="-36512" y="-53700"/>
            <a:ext cx="9289032" cy="1495704"/>
          </a:xfrm>
          <a:prstGeom prst="roundRect">
            <a:avLst>
              <a:gd name="adj" fmla="val 0"/>
            </a:avLst>
          </a:prstGeom>
          <a:gradFill flip="none" rotWithShape="1">
            <a:gsLst>
              <a:gs pos="49000">
                <a:srgbClr val="001236">
                  <a:alpha val="86000"/>
                </a:srgbClr>
              </a:gs>
              <a:gs pos="0">
                <a:srgbClr val="000A1E"/>
              </a:gs>
              <a:gs pos="100000">
                <a:srgbClr val="001236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7494"/>
            <a:ext cx="8229600" cy="432712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ru-RU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C62BEA-F276-9C16-48F1-E683267F0CB0}"/>
              </a:ext>
            </a:extLst>
          </p:cNvPr>
          <p:cNvSpPr txBox="1"/>
          <p:nvPr/>
        </p:nvSpPr>
        <p:spPr>
          <a:xfrm>
            <a:off x="3419872" y="-3784505"/>
            <a:ext cx="8640960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ru-RU" sz="1400" dirty="0">
              <a:latin typeface="Montserrat" panose="00000500000000000000" pitchFamily="2" charset="-52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400" dirty="0">
                <a:latin typeface="Montserrat" panose="00000500000000000000" pitchFamily="2" charset="-52"/>
              </a:rPr>
              <a:t>В случае если от имени претендента действует его представитель по доверенности, </a:t>
            </a:r>
            <a:br>
              <a:rPr lang="ru-RU" sz="1400" dirty="0">
                <a:latin typeface="Montserrat" panose="00000500000000000000" pitchFamily="2" charset="-52"/>
              </a:rPr>
            </a:br>
            <a:r>
              <a:rPr lang="ru-RU" sz="1400" dirty="0">
                <a:latin typeface="Montserrat" panose="00000500000000000000" pitchFamily="2" charset="-52"/>
              </a:rPr>
              <a:t>к заявке должна быть приложена доверенность на осуществление действий от имени претендента, </a:t>
            </a:r>
            <a:br>
              <a:rPr lang="ru-RU" sz="1400" dirty="0">
                <a:latin typeface="Montserrat" panose="00000500000000000000" pitchFamily="2" charset="-52"/>
              </a:rPr>
            </a:br>
            <a:r>
              <a:rPr lang="ru-RU" sz="1400" dirty="0">
                <a:latin typeface="Montserrat" panose="00000500000000000000" pitchFamily="2" charset="-52"/>
              </a:rPr>
              <a:t>оформленная в установленном порядке, или нотариально заверенная копия такой доверенности.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400" dirty="0">
                <a:latin typeface="Montserrat" panose="00000500000000000000" pitchFamily="2" charset="-52"/>
              </a:rPr>
              <a:t>В случае если доверенность на осуществление действий от имени претендента подписана лицом, уполномоченным руководителем юрлица, заявка должна содержать также документ, подтверждающий полномочия этого лица.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400" dirty="0">
                <a:latin typeface="Montserrat" panose="00000500000000000000" pitchFamily="2" charset="-52"/>
              </a:rPr>
              <a:t>ВНИМАННИЕ! Доверенность должна содержать </a:t>
            </a:r>
            <a:br>
              <a:rPr lang="ru-RU" sz="1400" dirty="0">
                <a:latin typeface="Montserrat" panose="00000500000000000000" pitchFamily="2" charset="-52"/>
              </a:rPr>
            </a:br>
            <a:r>
              <a:rPr lang="ru-RU" sz="1400" dirty="0">
                <a:latin typeface="Montserrat" panose="00000500000000000000" pitchFamily="2" charset="-52"/>
              </a:rPr>
              <a:t>полномочия на подачу заявки от имени доверителя, участие в процедуре торгов, </a:t>
            </a:r>
            <a:br>
              <a:rPr lang="ru-RU" sz="1400" dirty="0">
                <a:latin typeface="Montserrat" panose="00000500000000000000" pitchFamily="2" charset="-52"/>
              </a:rPr>
            </a:br>
            <a:r>
              <a:rPr lang="ru-RU" sz="1400" dirty="0">
                <a:latin typeface="Montserrat" panose="00000500000000000000" pitchFamily="2" charset="-52"/>
              </a:rPr>
              <a:t>представление предложений о цене, заключение в электронной форме договора, </a:t>
            </a:r>
            <a:br>
              <a:rPr lang="ru-RU" sz="1400" dirty="0">
                <a:latin typeface="Montserrat" panose="00000500000000000000" pitchFamily="2" charset="-52"/>
              </a:rPr>
            </a:br>
            <a:r>
              <a:rPr lang="ru-RU" sz="1400" dirty="0">
                <a:latin typeface="Montserrat" panose="00000500000000000000" pitchFamily="2" charset="-52"/>
              </a:rPr>
              <a:t>акта приема-передачи, дополнительного соглашения с использованием электронной цифровой подписи доверенного лица.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115A28B-E0C3-164A-F34F-A4B646A01ABB}"/>
              </a:ext>
            </a:extLst>
          </p:cNvPr>
          <p:cNvSpPr txBox="1"/>
          <p:nvPr/>
        </p:nvSpPr>
        <p:spPr>
          <a:xfrm>
            <a:off x="512664" y="402797"/>
            <a:ext cx="7416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участия в электронном аукционе претенденты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 следующие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  <a:endParaRPr lang="ru-RU" sz="20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6C46C4B-C5BB-0F31-39C3-F2FB866829AC}"/>
              </a:ext>
            </a:extLst>
          </p:cNvPr>
          <p:cNvSpPr txBox="1"/>
          <p:nvPr/>
        </p:nvSpPr>
        <p:spPr>
          <a:xfrm>
            <a:off x="2555776" y="1548409"/>
            <a:ext cx="63367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dirty="0" smtClean="0">
                <a:solidFill>
                  <a:srgbClr val="001236"/>
                </a:solidFill>
                <a:latin typeface="Montserrat Black" pitchFamily="2" charset="-52"/>
              </a:rPr>
              <a:t>Для представителя  </a:t>
            </a:r>
            <a:r>
              <a:rPr lang="ru-RU" sz="1400" dirty="0" smtClean="0">
                <a:solidFill>
                  <a:srgbClr val="001236"/>
                </a:solidFill>
                <a:latin typeface="Montserrat" panose="00000500000000000000" pitchFamily="2" charset="-52"/>
              </a:rPr>
              <a:t>– доверенность и документ, удостоверяющий личность представителя;</a:t>
            </a:r>
            <a:endParaRPr lang="ru-RU" sz="1400" dirty="0">
              <a:solidFill>
                <a:srgbClr val="001236"/>
              </a:solidFill>
              <a:latin typeface="Montserrat" panose="00000500000000000000" pitchFamily="2" charset="-52"/>
            </a:endParaRPr>
          </a:p>
          <a:p>
            <a:pPr>
              <a:spcAft>
                <a:spcPts val="1200"/>
              </a:spcAft>
            </a:pPr>
            <a:r>
              <a:rPr lang="ru-RU" sz="1400" dirty="0" smtClean="0">
                <a:solidFill>
                  <a:srgbClr val="001236"/>
                </a:solidFill>
                <a:latin typeface="Montserrat Black" pitchFamily="2" charset="-52"/>
              </a:rPr>
              <a:t>Для закрытого аукциона </a:t>
            </a:r>
            <a:r>
              <a:rPr lang="ru-RU" sz="1400" dirty="0" smtClean="0">
                <a:solidFill>
                  <a:srgbClr val="001236"/>
                </a:solidFill>
                <a:latin typeface="Montserrat" panose="00000500000000000000" pitchFamily="2" charset="-52"/>
              </a:rPr>
              <a:t>– </a:t>
            </a:r>
            <a:r>
              <a:rPr lang="ru-RU" sz="1400" dirty="0" smtClean="0">
                <a:solidFill>
                  <a:srgbClr val="FF0000"/>
                </a:solidFill>
                <a:latin typeface="Montserrat" panose="00000500000000000000" pitchFamily="2" charset="-52"/>
              </a:rPr>
              <a:t>декларация о соответствии претендента требованиям (одновременно является СМСП и </a:t>
            </a:r>
            <a:r>
              <a:rPr lang="ru-RU" sz="1400" dirty="0" err="1" smtClean="0">
                <a:solidFill>
                  <a:srgbClr val="FF0000"/>
                </a:solidFill>
                <a:latin typeface="Montserrat" panose="00000500000000000000" pitchFamily="2" charset="-52"/>
              </a:rPr>
              <a:t>сельхозтоваропроизводителем</a:t>
            </a:r>
            <a:r>
              <a:rPr lang="ru-RU" sz="1400" dirty="0" smtClean="0">
                <a:solidFill>
                  <a:srgbClr val="FF0000"/>
                </a:solidFill>
                <a:latin typeface="Montserrat" panose="00000500000000000000" pitchFamily="2" charset="-52"/>
              </a:rPr>
              <a:t>).</a:t>
            </a:r>
            <a:endParaRPr lang="ru-RU" sz="1400" dirty="0">
              <a:solidFill>
                <a:srgbClr val="FF0000"/>
              </a:solidFill>
              <a:latin typeface="Montserrat" panose="00000500000000000000" pitchFamily="2" charset="-52"/>
            </a:endParaRPr>
          </a:p>
        </p:txBody>
      </p:sp>
      <p:pic>
        <p:nvPicPr>
          <p:cNvPr id="11" name="Picture 52" descr="Экспертиза заявки">
            <a:extLst>
              <a:ext uri="{FF2B5EF4-FFF2-40B4-BE49-F238E27FC236}">
                <a16:creationId xmlns:a16="http://schemas.microsoft.com/office/drawing/2014/main" xmlns="" id="{E5D4044E-F541-724D-6165-4C1132275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5477">
            <a:off x="243655" y="2070625"/>
            <a:ext cx="2202391" cy="220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83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E7D4D6B-89EF-A5BA-B147-038B35E37506}"/>
              </a:ext>
            </a:extLst>
          </p:cNvPr>
          <p:cNvSpPr/>
          <p:nvPr/>
        </p:nvSpPr>
        <p:spPr>
          <a:xfrm flipH="1" flipV="1"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000A1E">
                  <a:alpha val="97000"/>
                </a:srgbClr>
              </a:gs>
              <a:gs pos="100000">
                <a:srgbClr val="001236">
                  <a:alpha val="71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440479-9C33-26C1-EF30-0724623D4F95}"/>
              </a:ext>
            </a:extLst>
          </p:cNvPr>
          <p:cNvSpPr txBox="1"/>
          <p:nvPr/>
        </p:nvSpPr>
        <p:spPr>
          <a:xfrm>
            <a:off x="461821" y="1413616"/>
            <a:ext cx="868217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-52"/>
              </a:rPr>
              <a:t>1) непредставление необходимых документов;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-52"/>
              </a:rPr>
              <a:t>2) непоступление задатка на дату рассмотрения заявок;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-52"/>
              </a:rPr>
              <a:t>3) подача заявки лицом, не имеющим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-52"/>
              </a:rPr>
              <a:t>права быть участником аукциона.</a:t>
            </a:r>
            <a:endParaRPr lang="ru-RU" dirty="0">
              <a:solidFill>
                <a:schemeClr val="bg1">
                  <a:lumMod val="9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4CAE15C-AF33-D43C-40E7-C4CF80BD7556}"/>
              </a:ext>
            </a:extLst>
          </p:cNvPr>
          <p:cNvSpPr txBox="1"/>
          <p:nvPr/>
        </p:nvSpPr>
        <p:spPr>
          <a:xfrm>
            <a:off x="433514" y="237012"/>
            <a:ext cx="824131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Претендент не допускается к участию </a:t>
            </a:r>
            <a:br>
              <a:rPr lang="ru-RU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аукционе в следующих случаях:</a:t>
            </a:r>
          </a:p>
        </p:txBody>
      </p:sp>
      <p:pic>
        <p:nvPicPr>
          <p:cNvPr id="9" name="Picture 48">
            <a:extLst>
              <a:ext uri="{FF2B5EF4-FFF2-40B4-BE49-F238E27FC236}">
                <a16:creationId xmlns:a16="http://schemas.microsoft.com/office/drawing/2014/main" xmlns="" id="{FB96843E-9049-509F-148C-A96CABFE2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1064">
            <a:off x="816403" y="2583466"/>
            <a:ext cx="2767730" cy="255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89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C65D21D-FD91-7F87-E067-27D7F6D3D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7477"/>
            <a:ext cx="9252521" cy="51435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sp>
        <p:nvSpPr>
          <p:cNvPr id="10" name="Скругленный прямоугольник 14">
            <a:extLst>
              <a:ext uri="{FF2B5EF4-FFF2-40B4-BE49-F238E27FC236}">
                <a16:creationId xmlns:a16="http://schemas.microsoft.com/office/drawing/2014/main" xmlns="" id="{86B5E016-F612-479B-39A6-33244EEA3208}"/>
              </a:ext>
            </a:extLst>
          </p:cNvPr>
          <p:cNvSpPr/>
          <p:nvPr/>
        </p:nvSpPr>
        <p:spPr>
          <a:xfrm>
            <a:off x="5514707" y="2427733"/>
            <a:ext cx="2729702" cy="2244613"/>
          </a:xfrm>
          <a:prstGeom prst="roundRect">
            <a:avLst>
              <a:gd name="adj" fmla="val 6901"/>
            </a:avLst>
          </a:prstGeom>
          <a:gradFill>
            <a:gsLst>
              <a:gs pos="55000">
                <a:srgbClr val="001236">
                  <a:alpha val="92000"/>
                </a:srgbClr>
              </a:gs>
              <a:gs pos="0">
                <a:srgbClr val="000A1E">
                  <a:alpha val="90000"/>
                </a:srgbClr>
              </a:gs>
              <a:gs pos="100000">
                <a:srgbClr val="001236">
                  <a:alpha val="84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3C2D688-0BBF-F6D5-FFD7-F18C51014DC6}"/>
              </a:ext>
            </a:extLst>
          </p:cNvPr>
          <p:cNvSpPr txBox="1"/>
          <p:nvPr/>
        </p:nvSpPr>
        <p:spPr>
          <a:xfrm>
            <a:off x="5797792" y="3048464"/>
            <a:ext cx="21925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npd.nalog.ru/check-status/</a:t>
            </a:r>
            <a:endParaRPr lang="ru-RU" sz="28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20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3C2D688-0BBF-F6D5-FFD7-F18C51014DC6}"/>
              </a:ext>
            </a:extLst>
          </p:cNvPr>
          <p:cNvSpPr txBox="1"/>
          <p:nvPr/>
        </p:nvSpPr>
        <p:spPr>
          <a:xfrm>
            <a:off x="5797792" y="3048464"/>
            <a:ext cx="21925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npd.nalog.ru/check-status/</a:t>
            </a:r>
            <a:endParaRPr lang="ru-RU" sz="28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2"/>
          <a:srcRect t="9568" b="9006"/>
          <a:stretch/>
        </p:blipFill>
        <p:spPr bwMode="auto">
          <a:xfrm>
            <a:off x="143192" y="504825"/>
            <a:ext cx="8857615" cy="4133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8692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EA3F529-291C-CC4D-521D-6F7061E0E845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000A1E">
                  <a:alpha val="97000"/>
                </a:srgbClr>
              </a:gs>
              <a:gs pos="100000">
                <a:srgbClr val="001236">
                  <a:alpha val="71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316" y="415935"/>
            <a:ext cx="8229600" cy="369332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Протокол рассмотрения заявок</a:t>
            </a:r>
            <a:endParaRPr lang="ru-RU" sz="24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250" y="1555254"/>
            <a:ext cx="6063950" cy="179285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-52"/>
              </a:rPr>
              <a:t>В целях сохранения уровня конкуренции </a:t>
            </a:r>
            <a:br>
              <a:rPr lang="ru-RU" sz="18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-52"/>
              </a:rPr>
            </a:b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-52"/>
              </a:rPr>
              <a:t>в протоколе рассмотрения заявок 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-52"/>
              </a:rPr>
              <a:t>на 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-52"/>
              </a:rPr>
              <a:t>участие 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-52"/>
              </a:rPr>
              <a:t/>
            </a:r>
            <a:b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-52"/>
              </a:rPr>
            </a:b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-52"/>
              </a:rPr>
              <a:t>в 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-52"/>
              </a:rPr>
              <a:t>аукционе 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-52"/>
              </a:rPr>
              <a:t>указываются </a:t>
            </a:r>
            <a:r>
              <a:rPr lang="ru-RU" sz="1800" dirty="0" smtClean="0">
                <a:solidFill>
                  <a:srgbClr val="FF0000"/>
                </a:solidFill>
                <a:latin typeface="Montserrat" panose="00000500000000000000" pitchFamily="2" charset="-52"/>
              </a:rPr>
              <a:t>сведения </a:t>
            </a:r>
            <a:br>
              <a:rPr lang="ru-RU" sz="1800" dirty="0" smtClean="0">
                <a:solidFill>
                  <a:srgbClr val="FF0000"/>
                </a:solidFill>
                <a:latin typeface="Montserrat" panose="00000500000000000000" pitchFamily="2" charset="-52"/>
              </a:rPr>
            </a:br>
            <a:r>
              <a:rPr lang="ru-RU" sz="1800" dirty="0" smtClean="0">
                <a:solidFill>
                  <a:srgbClr val="FF0000"/>
                </a:solidFill>
                <a:latin typeface="Montserrat" panose="00000500000000000000" pitchFamily="2" charset="-52"/>
              </a:rPr>
              <a:t>о номере заявки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-52"/>
              </a:rPr>
              <a:t> претендента, </a:t>
            </a:r>
            <a:r>
              <a:rPr lang="ru-RU" sz="1800" dirty="0" smtClean="0">
                <a:solidFill>
                  <a:srgbClr val="FF0000"/>
                </a:solidFill>
                <a:latin typeface="Montserrat" panose="00000500000000000000" pitchFamily="2" charset="-52"/>
              </a:rPr>
              <a:t>дате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-52"/>
              </a:rPr>
              <a:t> подачи заявки, внесенных задатках  </a:t>
            </a:r>
            <a:endParaRPr lang="ru-RU" sz="1800" dirty="0">
              <a:solidFill>
                <a:schemeClr val="bg1">
                  <a:lumMod val="95000"/>
                </a:schemeClr>
              </a:solidFill>
              <a:latin typeface="Montserrat" panose="00000500000000000000" pitchFamily="2" charset="-52"/>
            </a:endParaRPr>
          </a:p>
          <a:p>
            <a:pPr marL="0" indent="0">
              <a:lnSpc>
                <a:spcPct val="140000"/>
              </a:lnSpc>
              <a:buNone/>
            </a:pPr>
            <a:endParaRPr lang="ru-RU" sz="1800" dirty="0">
              <a:solidFill>
                <a:schemeClr val="bg1">
                  <a:lumMod val="95000"/>
                </a:schemeClr>
              </a:solidFill>
              <a:latin typeface="Montserrat" panose="00000500000000000000" pitchFamily="2" charset="-52"/>
            </a:endParaRPr>
          </a:p>
          <a:p>
            <a:pPr marL="0" indent="0">
              <a:lnSpc>
                <a:spcPct val="140000"/>
              </a:lnSpc>
              <a:buNone/>
            </a:pPr>
            <a:endParaRPr lang="ru-RU" dirty="0">
              <a:solidFill>
                <a:schemeClr val="bg1">
                  <a:lumMod val="9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26E91F6-A0CC-E4B9-9A46-6EC456BC9737}"/>
              </a:ext>
            </a:extLst>
          </p:cNvPr>
          <p:cNvSpPr txBox="1"/>
          <p:nvPr/>
        </p:nvSpPr>
        <p:spPr>
          <a:xfrm>
            <a:off x="489250" y="1217592"/>
            <a:ext cx="5522910" cy="419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-52"/>
              </a:rPr>
              <a:t>Протокол размещается на ЭТП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F0700B1-9400-5A0A-AD17-2C245097C25C}"/>
              </a:ext>
            </a:extLst>
          </p:cNvPr>
          <p:cNvSpPr txBox="1"/>
          <p:nvPr/>
        </p:nvSpPr>
        <p:spPr>
          <a:xfrm>
            <a:off x="4685507" y="3671279"/>
            <a:ext cx="4001293" cy="1172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-52"/>
              </a:rPr>
              <a:t>Н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-52"/>
              </a:rPr>
              <a:t>апример, </a:t>
            </a:r>
            <a:br>
              <a:rPr lang="ru-RU" sz="18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-52"/>
              </a:rPr>
            </a:b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-52"/>
              </a:rPr>
              <a:t>заявитель с номером заявки 1, </a:t>
            </a:r>
            <a:br>
              <a:rPr lang="ru-RU" sz="18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-52"/>
              </a:rPr>
            </a:b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-52"/>
              </a:rPr>
              <a:t>поданной 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-52"/>
              </a:rPr>
              <a:t>14.07.2026</a:t>
            </a:r>
            <a:endParaRPr lang="ru-RU" sz="1800" dirty="0">
              <a:solidFill>
                <a:schemeClr val="bg1">
                  <a:lumMod val="95000"/>
                </a:schemeClr>
              </a:solidFill>
              <a:latin typeface="Montserrat" panose="00000500000000000000" pitchFamily="2" charset="-52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xmlns="" id="{86C735B7-F9C9-7F35-8C62-1B1299CA5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427">
            <a:off x="6489991" y="755138"/>
            <a:ext cx="2773700" cy="256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0" descr="Экспертиза заявки">
            <a:extLst>
              <a:ext uri="{FF2B5EF4-FFF2-40B4-BE49-F238E27FC236}">
                <a16:creationId xmlns:a16="http://schemas.microsoft.com/office/drawing/2014/main" xmlns="" id="{18CB0935-59A7-F02F-A7C2-21EC9EF60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0268">
            <a:off x="1223591" y="3549336"/>
            <a:ext cx="1545340" cy="154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28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" y="626207"/>
            <a:ext cx="9059337" cy="4188410"/>
          </a:xfrm>
          <a:prstGeom prst="rect">
            <a:avLst/>
          </a:prstGeom>
          <a:solidFill>
            <a:srgbClr val="000A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DEA3F529-291C-CC4D-521D-6F7061E0E845}"/>
              </a:ext>
            </a:extLst>
          </p:cNvPr>
          <p:cNvSpPr/>
          <p:nvPr/>
        </p:nvSpPr>
        <p:spPr>
          <a:xfrm>
            <a:off x="-474890" y="-222828"/>
            <a:ext cx="10009111" cy="5852150"/>
          </a:xfrm>
          <a:prstGeom prst="rect">
            <a:avLst/>
          </a:prstGeom>
          <a:gradFill>
            <a:gsLst>
              <a:gs pos="0">
                <a:srgbClr val="000A1E">
                  <a:alpha val="97000"/>
                </a:srgbClr>
              </a:gs>
              <a:gs pos="100000">
                <a:srgbClr val="001236">
                  <a:alpha val="71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 dirty="0"/>
          </a:p>
        </p:txBody>
      </p:sp>
      <p:sp>
        <p:nvSpPr>
          <p:cNvPr id="26" name="Параллелограмм 4"/>
          <p:cNvSpPr/>
          <p:nvPr/>
        </p:nvSpPr>
        <p:spPr>
          <a:xfrm>
            <a:off x="251520" y="-6212"/>
            <a:ext cx="6381746" cy="765816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76064"/>
              <a:gd name="connsiteX1" fmla="*/ 756204 w 3286998"/>
              <a:gd name="connsiteY1" fmla="*/ 0 h 576064"/>
              <a:gd name="connsiteX2" fmla="*/ 3286998 w 3286998"/>
              <a:gd name="connsiteY2" fmla="*/ 8546 h 576064"/>
              <a:gd name="connsiteX3" fmla="*/ 3181930 w 3286998"/>
              <a:gd name="connsiteY3" fmla="*/ 576064 h 576064"/>
              <a:gd name="connsiteX4" fmla="*/ 0 w 3286998"/>
              <a:gd name="connsiteY4" fmla="*/ 576064 h 576064"/>
              <a:gd name="connsiteX0" fmla="*/ 233 w 3287231"/>
              <a:gd name="connsiteY0" fmla="*/ 576064 h 576064"/>
              <a:gd name="connsiteX1" fmla="*/ 0 w 3287231"/>
              <a:gd name="connsiteY1" fmla="*/ 0 h 576064"/>
              <a:gd name="connsiteX2" fmla="*/ 3287231 w 3287231"/>
              <a:gd name="connsiteY2" fmla="*/ 8546 h 576064"/>
              <a:gd name="connsiteX3" fmla="*/ 3182163 w 3287231"/>
              <a:gd name="connsiteY3" fmla="*/ 576064 h 576064"/>
              <a:gd name="connsiteX4" fmla="*/ 233 w 3287231"/>
              <a:gd name="connsiteY4" fmla="*/ 576064 h 576064"/>
              <a:gd name="connsiteX0" fmla="*/ 233 w 3287231"/>
              <a:gd name="connsiteY0" fmla="*/ 601861 h 601861"/>
              <a:gd name="connsiteX1" fmla="*/ 0 w 3287231"/>
              <a:gd name="connsiteY1" fmla="*/ 25797 h 601861"/>
              <a:gd name="connsiteX2" fmla="*/ 3287231 w 3287231"/>
              <a:gd name="connsiteY2" fmla="*/ 0 h 601861"/>
              <a:gd name="connsiteX3" fmla="*/ 3182163 w 3287231"/>
              <a:gd name="connsiteY3" fmla="*/ 601861 h 601861"/>
              <a:gd name="connsiteX4" fmla="*/ 233 w 3287231"/>
              <a:gd name="connsiteY4" fmla="*/ 601861 h 601861"/>
              <a:gd name="connsiteX0" fmla="*/ 233 w 3283818"/>
              <a:gd name="connsiteY0" fmla="*/ 584689 h 584689"/>
              <a:gd name="connsiteX1" fmla="*/ 0 w 3283818"/>
              <a:gd name="connsiteY1" fmla="*/ 8625 h 584689"/>
              <a:gd name="connsiteX2" fmla="*/ 3283818 w 3283818"/>
              <a:gd name="connsiteY2" fmla="*/ 0 h 584689"/>
              <a:gd name="connsiteX3" fmla="*/ 3182163 w 3283818"/>
              <a:gd name="connsiteY3" fmla="*/ 584689 h 584689"/>
              <a:gd name="connsiteX4" fmla="*/ 233 w 3283818"/>
              <a:gd name="connsiteY4" fmla="*/ 584689 h 584689"/>
              <a:gd name="connsiteX0" fmla="*/ 233 w 3365718"/>
              <a:gd name="connsiteY0" fmla="*/ 584689 h 584689"/>
              <a:gd name="connsiteX1" fmla="*/ 0 w 3365718"/>
              <a:gd name="connsiteY1" fmla="*/ 8625 h 584689"/>
              <a:gd name="connsiteX2" fmla="*/ 3283818 w 3365718"/>
              <a:gd name="connsiteY2" fmla="*/ 0 h 584689"/>
              <a:gd name="connsiteX3" fmla="*/ 3365718 w 3365718"/>
              <a:gd name="connsiteY3" fmla="*/ 14439 h 584689"/>
              <a:gd name="connsiteX4" fmla="*/ 3182163 w 3365718"/>
              <a:gd name="connsiteY4" fmla="*/ 584689 h 584689"/>
              <a:gd name="connsiteX5" fmla="*/ 233 w 3365718"/>
              <a:gd name="connsiteY5" fmla="*/ 584689 h 584689"/>
              <a:gd name="connsiteX0" fmla="*/ 233 w 3372449"/>
              <a:gd name="connsiteY0" fmla="*/ 584689 h 584689"/>
              <a:gd name="connsiteX1" fmla="*/ 0 w 3372449"/>
              <a:gd name="connsiteY1" fmla="*/ 8625 h 584689"/>
              <a:gd name="connsiteX2" fmla="*/ 3283818 w 3372449"/>
              <a:gd name="connsiteY2" fmla="*/ 0 h 584689"/>
              <a:gd name="connsiteX3" fmla="*/ 3372449 w 3372449"/>
              <a:gd name="connsiteY3" fmla="*/ 19287 h 584689"/>
              <a:gd name="connsiteX4" fmla="*/ 3182163 w 3372449"/>
              <a:gd name="connsiteY4" fmla="*/ 584689 h 584689"/>
              <a:gd name="connsiteX5" fmla="*/ 233 w 3372449"/>
              <a:gd name="connsiteY5" fmla="*/ 584689 h 584689"/>
              <a:gd name="connsiteX0" fmla="*/ 233 w 3382546"/>
              <a:gd name="connsiteY0" fmla="*/ 590630 h 590630"/>
              <a:gd name="connsiteX1" fmla="*/ 0 w 3382546"/>
              <a:gd name="connsiteY1" fmla="*/ 14566 h 590630"/>
              <a:gd name="connsiteX2" fmla="*/ 3283818 w 3382546"/>
              <a:gd name="connsiteY2" fmla="*/ 5941 h 590630"/>
              <a:gd name="connsiteX3" fmla="*/ 3382546 w 3382546"/>
              <a:gd name="connsiteY3" fmla="*/ 988 h 590630"/>
              <a:gd name="connsiteX4" fmla="*/ 3182163 w 3382546"/>
              <a:gd name="connsiteY4" fmla="*/ 590630 h 590630"/>
              <a:gd name="connsiteX5" fmla="*/ 233 w 3382546"/>
              <a:gd name="connsiteY5" fmla="*/ 590630 h 590630"/>
              <a:gd name="connsiteX0" fmla="*/ 233 w 3386332"/>
              <a:gd name="connsiteY0" fmla="*/ 585638 h 585638"/>
              <a:gd name="connsiteX1" fmla="*/ 0 w 3386332"/>
              <a:gd name="connsiteY1" fmla="*/ 9574 h 585638"/>
              <a:gd name="connsiteX2" fmla="*/ 3283818 w 3386332"/>
              <a:gd name="connsiteY2" fmla="*/ 949 h 585638"/>
              <a:gd name="connsiteX3" fmla="*/ 3386332 w 3386332"/>
              <a:gd name="connsiteY3" fmla="*/ 1450 h 585638"/>
              <a:gd name="connsiteX4" fmla="*/ 3182163 w 3386332"/>
              <a:gd name="connsiteY4" fmla="*/ 585638 h 585638"/>
              <a:gd name="connsiteX5" fmla="*/ 233 w 3386332"/>
              <a:gd name="connsiteY5" fmla="*/ 585638 h 585638"/>
              <a:gd name="connsiteX0" fmla="*/ 233 w 3385069"/>
              <a:gd name="connsiteY0" fmla="*/ 584689 h 584689"/>
              <a:gd name="connsiteX1" fmla="*/ 0 w 3385069"/>
              <a:gd name="connsiteY1" fmla="*/ 8625 h 584689"/>
              <a:gd name="connsiteX2" fmla="*/ 3283818 w 3385069"/>
              <a:gd name="connsiteY2" fmla="*/ 0 h 584689"/>
              <a:gd name="connsiteX3" fmla="*/ 3385069 w 3385069"/>
              <a:gd name="connsiteY3" fmla="*/ 2319 h 584689"/>
              <a:gd name="connsiteX4" fmla="*/ 3182163 w 3385069"/>
              <a:gd name="connsiteY4" fmla="*/ 584689 h 584689"/>
              <a:gd name="connsiteX5" fmla="*/ 233 w 3385069"/>
              <a:gd name="connsiteY5" fmla="*/ 584689 h 584689"/>
              <a:gd name="connsiteX0" fmla="*/ 233 w 3382545"/>
              <a:gd name="connsiteY0" fmla="*/ 584689 h 584689"/>
              <a:gd name="connsiteX1" fmla="*/ 0 w 3382545"/>
              <a:gd name="connsiteY1" fmla="*/ 8625 h 584689"/>
              <a:gd name="connsiteX2" fmla="*/ 3283818 w 3382545"/>
              <a:gd name="connsiteY2" fmla="*/ 0 h 584689"/>
              <a:gd name="connsiteX3" fmla="*/ 3382545 w 3382545"/>
              <a:gd name="connsiteY3" fmla="*/ 2319 h 584689"/>
              <a:gd name="connsiteX4" fmla="*/ 3182163 w 3382545"/>
              <a:gd name="connsiteY4" fmla="*/ 584689 h 584689"/>
              <a:gd name="connsiteX5" fmla="*/ 233 w 3382545"/>
              <a:gd name="connsiteY5" fmla="*/ 584689 h 584689"/>
              <a:gd name="connsiteX0" fmla="*/ 233 w 3382545"/>
              <a:gd name="connsiteY0" fmla="*/ 584689 h 584689"/>
              <a:gd name="connsiteX1" fmla="*/ 0 w 3382545"/>
              <a:gd name="connsiteY1" fmla="*/ 8625 h 584689"/>
              <a:gd name="connsiteX2" fmla="*/ 3283818 w 3382545"/>
              <a:gd name="connsiteY2" fmla="*/ 0 h 584689"/>
              <a:gd name="connsiteX3" fmla="*/ 3382545 w 3382545"/>
              <a:gd name="connsiteY3" fmla="*/ 2319 h 584689"/>
              <a:gd name="connsiteX4" fmla="*/ 3198992 w 3382545"/>
              <a:gd name="connsiteY4" fmla="*/ 577417 h 584689"/>
              <a:gd name="connsiteX5" fmla="*/ 233 w 3382545"/>
              <a:gd name="connsiteY5" fmla="*/ 584689 h 58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2545" h="584689">
                <a:moveTo>
                  <a:pt x="233" y="584689"/>
                </a:moveTo>
                <a:cubicBezTo>
                  <a:pt x="155" y="392668"/>
                  <a:pt x="78" y="200646"/>
                  <a:pt x="0" y="8625"/>
                </a:cubicBezTo>
                <a:lnTo>
                  <a:pt x="3283818" y="0"/>
                </a:lnTo>
                <a:cubicBezTo>
                  <a:pt x="3284192" y="4813"/>
                  <a:pt x="3382171" y="-2494"/>
                  <a:pt x="3382545" y="2319"/>
                </a:cubicBezTo>
                <a:lnTo>
                  <a:pt x="3198992" y="577417"/>
                </a:lnTo>
                <a:lnTo>
                  <a:pt x="233" y="58468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заключение договора на НТО</a:t>
            </a:r>
          </a:p>
        </p:txBody>
      </p:sp>
      <p:sp>
        <p:nvSpPr>
          <p:cNvPr id="27" name="Параллелограмм 4"/>
          <p:cNvSpPr/>
          <p:nvPr/>
        </p:nvSpPr>
        <p:spPr>
          <a:xfrm>
            <a:off x="6125226" y="-1460698"/>
            <a:ext cx="3034706" cy="777790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84651 h 593197"/>
              <a:gd name="connsiteX1" fmla="*/ 212383 w 2781608"/>
              <a:gd name="connsiteY1" fmla="*/ 8587 h 593197"/>
              <a:gd name="connsiteX2" fmla="*/ 2771800 w 2781608"/>
              <a:gd name="connsiteY2" fmla="*/ 0 h 593197"/>
              <a:gd name="connsiteX3" fmla="*/ 2781608 w 2781608"/>
              <a:gd name="connsiteY3" fmla="*/ 593197 h 593197"/>
              <a:gd name="connsiteX4" fmla="*/ 0 w 2781608"/>
              <a:gd name="connsiteY4" fmla="*/ 584651 h 593197"/>
              <a:gd name="connsiteX0" fmla="*/ 0 w 2771800"/>
              <a:gd name="connsiteY0" fmla="*/ 584651 h 593197"/>
              <a:gd name="connsiteX1" fmla="*/ 212383 w 2771800"/>
              <a:gd name="connsiteY1" fmla="*/ 8587 h 593197"/>
              <a:gd name="connsiteX2" fmla="*/ 2771800 w 2771800"/>
              <a:gd name="connsiteY2" fmla="*/ 0 h 593197"/>
              <a:gd name="connsiteX3" fmla="*/ 2762327 w 2771800"/>
              <a:gd name="connsiteY3" fmla="*/ 593197 h 593197"/>
              <a:gd name="connsiteX4" fmla="*/ 0 w 2771800"/>
              <a:gd name="connsiteY4" fmla="*/ 584651 h 593197"/>
              <a:gd name="connsiteX0" fmla="*/ 0 w 2781608"/>
              <a:gd name="connsiteY0" fmla="*/ 584651 h 601784"/>
              <a:gd name="connsiteX1" fmla="*/ 212383 w 2781608"/>
              <a:gd name="connsiteY1" fmla="*/ 8587 h 601784"/>
              <a:gd name="connsiteX2" fmla="*/ 2771800 w 2781608"/>
              <a:gd name="connsiteY2" fmla="*/ 0 h 601784"/>
              <a:gd name="connsiteX3" fmla="*/ 2781608 w 2781608"/>
              <a:gd name="connsiteY3" fmla="*/ 601784 h 601784"/>
              <a:gd name="connsiteX4" fmla="*/ 0 w 2781608"/>
              <a:gd name="connsiteY4" fmla="*/ 584651 h 601784"/>
              <a:gd name="connsiteX0" fmla="*/ 0 w 2781608"/>
              <a:gd name="connsiteY0" fmla="*/ 601823 h 618956"/>
              <a:gd name="connsiteX1" fmla="*/ 212383 w 2781608"/>
              <a:gd name="connsiteY1" fmla="*/ 25759 h 618956"/>
              <a:gd name="connsiteX2" fmla="*/ 2778227 w 2781608"/>
              <a:gd name="connsiteY2" fmla="*/ 0 h 618956"/>
              <a:gd name="connsiteX3" fmla="*/ 2781608 w 2781608"/>
              <a:gd name="connsiteY3" fmla="*/ 618956 h 618956"/>
              <a:gd name="connsiteX4" fmla="*/ 0 w 2781608"/>
              <a:gd name="connsiteY4" fmla="*/ 601823 h 618956"/>
              <a:gd name="connsiteX0" fmla="*/ 0 w 2797508"/>
              <a:gd name="connsiteY0" fmla="*/ 576066 h 593199"/>
              <a:gd name="connsiteX1" fmla="*/ 212383 w 2797508"/>
              <a:gd name="connsiteY1" fmla="*/ 2 h 593199"/>
              <a:gd name="connsiteX2" fmla="*/ 2797508 w 2797508"/>
              <a:gd name="connsiteY2" fmla="*/ 0 h 593199"/>
              <a:gd name="connsiteX3" fmla="*/ 2781608 w 2797508"/>
              <a:gd name="connsiteY3" fmla="*/ 593199 h 593199"/>
              <a:gd name="connsiteX4" fmla="*/ 0 w 2797508"/>
              <a:gd name="connsiteY4" fmla="*/ 576066 h 593199"/>
              <a:gd name="connsiteX0" fmla="*/ 0 w 2797508"/>
              <a:gd name="connsiteY0" fmla="*/ 580947 h 598080"/>
              <a:gd name="connsiteX1" fmla="*/ 117318 w 2797508"/>
              <a:gd name="connsiteY1" fmla="*/ 0 h 598080"/>
              <a:gd name="connsiteX2" fmla="*/ 2797508 w 2797508"/>
              <a:gd name="connsiteY2" fmla="*/ 4881 h 598080"/>
              <a:gd name="connsiteX3" fmla="*/ 2781608 w 2797508"/>
              <a:gd name="connsiteY3" fmla="*/ 598080 h 598080"/>
              <a:gd name="connsiteX4" fmla="*/ 0 w 2797508"/>
              <a:gd name="connsiteY4" fmla="*/ 580947 h 598080"/>
              <a:gd name="connsiteX0" fmla="*/ 0 w 3044679"/>
              <a:gd name="connsiteY0" fmla="*/ 576064 h 598080"/>
              <a:gd name="connsiteX1" fmla="*/ 364489 w 3044679"/>
              <a:gd name="connsiteY1" fmla="*/ 0 h 598080"/>
              <a:gd name="connsiteX2" fmla="*/ 3044679 w 3044679"/>
              <a:gd name="connsiteY2" fmla="*/ 4881 h 598080"/>
              <a:gd name="connsiteX3" fmla="*/ 3028779 w 3044679"/>
              <a:gd name="connsiteY3" fmla="*/ 598080 h 598080"/>
              <a:gd name="connsiteX4" fmla="*/ 0 w 3044679"/>
              <a:gd name="connsiteY4" fmla="*/ 576064 h 598080"/>
              <a:gd name="connsiteX0" fmla="*/ 0 w 3044679"/>
              <a:gd name="connsiteY0" fmla="*/ 583388 h 598080"/>
              <a:gd name="connsiteX1" fmla="*/ 364489 w 3044679"/>
              <a:gd name="connsiteY1" fmla="*/ 0 h 598080"/>
              <a:gd name="connsiteX2" fmla="*/ 3044679 w 3044679"/>
              <a:gd name="connsiteY2" fmla="*/ 4881 h 598080"/>
              <a:gd name="connsiteX3" fmla="*/ 3028779 w 3044679"/>
              <a:gd name="connsiteY3" fmla="*/ 598080 h 598080"/>
              <a:gd name="connsiteX4" fmla="*/ 0 w 3044679"/>
              <a:gd name="connsiteY4" fmla="*/ 583388 h 598080"/>
              <a:gd name="connsiteX0" fmla="*/ 0 w 3038341"/>
              <a:gd name="connsiteY0" fmla="*/ 598036 h 598080"/>
              <a:gd name="connsiteX1" fmla="*/ 358151 w 3038341"/>
              <a:gd name="connsiteY1" fmla="*/ 0 h 598080"/>
              <a:gd name="connsiteX2" fmla="*/ 3038341 w 3038341"/>
              <a:gd name="connsiteY2" fmla="*/ 4881 h 598080"/>
              <a:gd name="connsiteX3" fmla="*/ 3022441 w 3038341"/>
              <a:gd name="connsiteY3" fmla="*/ 598080 h 598080"/>
              <a:gd name="connsiteX4" fmla="*/ 0 w 3038341"/>
              <a:gd name="connsiteY4" fmla="*/ 598036 h 598080"/>
              <a:gd name="connsiteX0" fmla="*/ 0 w 3028834"/>
              <a:gd name="connsiteY0" fmla="*/ 588271 h 598080"/>
              <a:gd name="connsiteX1" fmla="*/ 348644 w 3028834"/>
              <a:gd name="connsiteY1" fmla="*/ 0 h 598080"/>
              <a:gd name="connsiteX2" fmla="*/ 3028834 w 3028834"/>
              <a:gd name="connsiteY2" fmla="*/ 4881 h 598080"/>
              <a:gd name="connsiteX3" fmla="*/ 3012934 w 3028834"/>
              <a:gd name="connsiteY3" fmla="*/ 598080 h 598080"/>
              <a:gd name="connsiteX4" fmla="*/ 0 w 3028834"/>
              <a:gd name="connsiteY4" fmla="*/ 588271 h 59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8834" h="598080">
                <a:moveTo>
                  <a:pt x="0" y="588271"/>
                </a:moveTo>
                <a:lnTo>
                  <a:pt x="348644" y="0"/>
                </a:lnTo>
                <a:lnTo>
                  <a:pt x="3028834" y="4881"/>
                </a:lnTo>
                <a:lnTo>
                  <a:pt x="3012934" y="598080"/>
                </a:lnTo>
                <a:lnTo>
                  <a:pt x="0" y="588271"/>
                </a:lnTo>
                <a:close/>
              </a:path>
            </a:pathLst>
          </a:custGeom>
          <a:solidFill>
            <a:srgbClr val="779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600976" y="-1394901"/>
            <a:ext cx="1746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Комитет по </a:t>
            </a:r>
          </a:p>
          <a:p>
            <a:pPr algn="ctr"/>
            <a:r>
              <a:rPr lang="ru-RU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организации торгов </a:t>
            </a:r>
          </a:p>
          <a:p>
            <a:pPr algn="ctr"/>
            <a:r>
              <a:rPr lang="ru-RU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Самарской области</a:t>
            </a:r>
          </a:p>
        </p:txBody>
      </p:sp>
      <p:pic>
        <p:nvPicPr>
          <p:cNvPr id="30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-1460671"/>
            <a:ext cx="770893" cy="77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1359338" y="1635646"/>
            <a:ext cx="2071568" cy="28790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195736" y="2080249"/>
            <a:ext cx="864096" cy="3280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2267744" y="3291830"/>
            <a:ext cx="1944216" cy="3287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724128" y="4395192"/>
            <a:ext cx="1918451" cy="3287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1317" y="597679"/>
            <a:ext cx="8763781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Montserrat" pitchFamily="2" charset="-52"/>
              </a:rPr>
              <a:t>Нельзя заключать договор в течение 10 </a:t>
            </a:r>
            <a:r>
              <a:rPr lang="ru-RU" sz="1600" dirty="0" err="1" smtClean="0">
                <a:solidFill>
                  <a:schemeClr val="bg1">
                    <a:lumMod val="95000"/>
                  </a:schemeClr>
                </a:solidFill>
                <a:latin typeface="Montserrat" pitchFamily="2" charset="-52"/>
              </a:rPr>
              <a:t>кал.дней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Montserrat" pitchFamily="2" charset="-52"/>
              </a:rPr>
              <a:t> со дня размещения протокола в ГИС ТОРГИ (мораторий)</a:t>
            </a:r>
          </a:p>
          <a:p>
            <a:pPr>
              <a:defRPr/>
            </a:pP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Montserrat" pitchFamily="2" charset="-52"/>
              </a:rPr>
              <a:t> </a:t>
            </a:r>
          </a:p>
          <a:p>
            <a:pPr>
              <a:defRPr/>
            </a:pP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Montserrat" pitchFamily="2" charset="-52"/>
              </a:rPr>
              <a:t>Срок направления проекта договора победителю аукциона/единственному участнику </a:t>
            </a:r>
            <a:r>
              <a:rPr lang="ru-RU" sz="1600" dirty="0" smtClean="0">
                <a:latin typeface="Montserrat" pitchFamily="2" charset="-52"/>
              </a:rPr>
              <a:t>– 5 рабочих дней</a:t>
            </a:r>
            <a:r>
              <a:rPr lang="ru-RU" sz="1600" dirty="0" smtClean="0">
                <a:solidFill>
                  <a:schemeClr val="bg1"/>
                </a:solidFill>
                <a:latin typeface="Montserrat" pitchFamily="2" charset="-52"/>
              </a:rPr>
              <a:t> со дня 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Montserrat" pitchFamily="2" charset="-52"/>
              </a:rPr>
              <a:t>истечения моратория. </a:t>
            </a:r>
          </a:p>
          <a:p>
            <a:pPr>
              <a:defRPr/>
            </a:pPr>
            <a:endParaRPr lang="ru-RU" sz="1600" dirty="0">
              <a:solidFill>
                <a:schemeClr val="bg1">
                  <a:lumMod val="95000"/>
                </a:schemeClr>
              </a:solidFill>
              <a:latin typeface="Montserrat" pitchFamily="2" charset="-52"/>
            </a:endParaRPr>
          </a:p>
          <a:p>
            <a:pPr>
              <a:defRPr/>
            </a:pP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Montserrat" pitchFamily="2" charset="-52"/>
              </a:rPr>
              <a:t>Формат договора </a:t>
            </a:r>
            <a:r>
              <a:rPr lang="ru-RU" sz="1600" dirty="0" smtClean="0">
                <a:latin typeface="Montserrat" pitchFamily="2" charset="-52"/>
              </a:rPr>
              <a:t>- </a:t>
            </a:r>
            <a:r>
              <a:rPr lang="en-US" sz="1600" dirty="0" smtClean="0">
                <a:latin typeface="Montserrat" pitchFamily="2" charset="-52"/>
              </a:rPr>
              <a:t>PDF</a:t>
            </a:r>
            <a:endParaRPr lang="ru-RU" sz="1600" dirty="0" smtClean="0">
              <a:latin typeface="Montserrat" pitchFamily="2" charset="-52"/>
            </a:endParaRPr>
          </a:p>
          <a:p>
            <a:pPr>
              <a:defRPr/>
            </a:pPr>
            <a:endParaRPr lang="ru-RU" sz="1600" dirty="0">
              <a:solidFill>
                <a:schemeClr val="bg1">
                  <a:lumMod val="95000"/>
                </a:schemeClr>
              </a:solidFill>
              <a:latin typeface="Montserrat" pitchFamily="2" charset="-52"/>
            </a:endParaRPr>
          </a:p>
          <a:p>
            <a:pPr>
              <a:defRPr/>
            </a:pP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Montserrat" pitchFamily="2" charset="-52"/>
              </a:rPr>
              <a:t>На ЭТП обязательно указываем срок окончания подписания договора победителем или другим лицом (дата и время 23 час. 59 мин.)</a:t>
            </a:r>
          </a:p>
          <a:p>
            <a:pPr>
              <a:defRPr/>
            </a:pPr>
            <a:endParaRPr lang="en-US" sz="1600" dirty="0">
              <a:solidFill>
                <a:schemeClr val="bg1">
                  <a:lumMod val="95000"/>
                </a:schemeClr>
              </a:solidFill>
              <a:latin typeface="Montserrat" pitchFamily="2" charset="-52"/>
            </a:endParaRPr>
          </a:p>
          <a:p>
            <a:pPr>
              <a:defRPr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Montserrat" pitchFamily="2" charset="-52"/>
              </a:rPr>
              <a:t>Срок подписания </a:t>
            </a:r>
            <a:r>
              <a:rPr lang="ru-RU" sz="1600" dirty="0">
                <a:latin typeface="Montserrat" pitchFamily="2" charset="-52"/>
              </a:rPr>
              <a:t>–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Montserrat" pitchFamily="2" charset="-52"/>
              </a:rPr>
              <a:t> </a:t>
            </a:r>
            <a:r>
              <a:rPr lang="ru-RU" sz="1600" dirty="0">
                <a:latin typeface="Montserrat" pitchFamily="2" charset="-52"/>
              </a:rPr>
              <a:t>10 </a:t>
            </a:r>
            <a:r>
              <a:rPr lang="ru-RU" sz="1600" dirty="0" smtClean="0">
                <a:latin typeface="Montserrat" pitchFamily="2" charset="-52"/>
              </a:rPr>
              <a:t>рабочих дней</a:t>
            </a:r>
            <a:endParaRPr lang="ru-RU" sz="1600" dirty="0">
              <a:latin typeface="Montserrat" pitchFamily="2" charset="-52"/>
            </a:endParaRPr>
          </a:p>
          <a:p>
            <a:pPr>
              <a:defRPr/>
            </a:pPr>
            <a:endParaRPr lang="en-US" sz="1600" dirty="0" smtClean="0">
              <a:solidFill>
                <a:schemeClr val="bg1">
                  <a:lumMod val="95000"/>
                </a:schemeClr>
              </a:solidFill>
              <a:latin typeface="Montserrat" pitchFamily="2" charset="-52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95555" y="3856583"/>
            <a:ext cx="87637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Montserrat" pitchFamily="2" charset="-52"/>
              </a:rPr>
              <a:t>Договор заключается с участником, занявшим 2-е место, по предложенной им цене (в случае отказа победителя от подписания договора). Организатор аукциона направляет проект договора в течение    </a:t>
            </a:r>
            <a:r>
              <a:rPr lang="ru-RU" sz="1600" dirty="0" smtClean="0">
                <a:latin typeface="Montserrat" pitchFamily="2" charset="-52"/>
              </a:rPr>
              <a:t>5 рабочих дней  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Montserrat" pitchFamily="2" charset="-52"/>
              </a:rPr>
              <a:t>со дня истечения срока подписания победителем. </a:t>
            </a:r>
          </a:p>
        </p:txBody>
      </p:sp>
    </p:spTree>
    <p:extLst>
      <p:ext uri="{BB962C8B-B14F-4D97-AF65-F5344CB8AC3E}">
        <p14:creationId xmlns:p14="http://schemas.microsoft.com/office/powerpoint/2010/main" val="11013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14">
            <a:extLst>
              <a:ext uri="{FF2B5EF4-FFF2-40B4-BE49-F238E27FC236}">
                <a16:creationId xmlns:a16="http://schemas.microsoft.com/office/drawing/2014/main" xmlns="" id="{0C88B3BE-9174-F0B8-FE2D-1D399CED64CA}"/>
              </a:ext>
            </a:extLst>
          </p:cNvPr>
          <p:cNvSpPr/>
          <p:nvPr/>
        </p:nvSpPr>
        <p:spPr>
          <a:xfrm>
            <a:off x="285610" y="788580"/>
            <a:ext cx="2338236" cy="2395242"/>
          </a:xfrm>
          <a:prstGeom prst="roundRect">
            <a:avLst>
              <a:gd name="adj" fmla="val 6901"/>
            </a:avLst>
          </a:prstGeom>
          <a:gradFill>
            <a:gsLst>
              <a:gs pos="55000">
                <a:srgbClr val="001236">
                  <a:alpha val="92000"/>
                </a:srgbClr>
              </a:gs>
              <a:gs pos="0">
                <a:srgbClr val="000A1E">
                  <a:alpha val="90000"/>
                </a:srgbClr>
              </a:gs>
              <a:gs pos="100000">
                <a:srgbClr val="001236">
                  <a:alpha val="84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14">
            <a:extLst>
              <a:ext uri="{FF2B5EF4-FFF2-40B4-BE49-F238E27FC236}">
                <a16:creationId xmlns:a16="http://schemas.microsoft.com/office/drawing/2014/main" xmlns="" id="{CF0E9D91-2DD3-CDCC-6752-E39740566D4B}"/>
              </a:ext>
            </a:extLst>
          </p:cNvPr>
          <p:cNvSpPr/>
          <p:nvPr/>
        </p:nvSpPr>
        <p:spPr>
          <a:xfrm>
            <a:off x="2705371" y="804282"/>
            <a:ext cx="2944195" cy="3045612"/>
          </a:xfrm>
          <a:prstGeom prst="roundRect">
            <a:avLst>
              <a:gd name="adj" fmla="val 6901"/>
            </a:avLst>
          </a:prstGeom>
          <a:gradFill>
            <a:gsLst>
              <a:gs pos="55000">
                <a:srgbClr val="001236">
                  <a:alpha val="92000"/>
                </a:srgbClr>
              </a:gs>
              <a:gs pos="0">
                <a:srgbClr val="000A1E">
                  <a:alpha val="90000"/>
                </a:srgbClr>
              </a:gs>
              <a:gs pos="100000">
                <a:srgbClr val="001236">
                  <a:alpha val="84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Скругленный прямоугольник 14">
            <a:extLst>
              <a:ext uri="{FF2B5EF4-FFF2-40B4-BE49-F238E27FC236}">
                <a16:creationId xmlns:a16="http://schemas.microsoft.com/office/drawing/2014/main" xmlns="" id="{36939DDD-7B9C-455D-5580-7FB3E1DE8807}"/>
              </a:ext>
            </a:extLst>
          </p:cNvPr>
          <p:cNvSpPr/>
          <p:nvPr/>
        </p:nvSpPr>
        <p:spPr>
          <a:xfrm>
            <a:off x="5723082" y="801937"/>
            <a:ext cx="3135308" cy="3461963"/>
          </a:xfrm>
          <a:prstGeom prst="roundRect">
            <a:avLst>
              <a:gd name="adj" fmla="val 6901"/>
            </a:avLst>
          </a:prstGeom>
          <a:gradFill>
            <a:gsLst>
              <a:gs pos="55000">
                <a:srgbClr val="001236">
                  <a:alpha val="92000"/>
                </a:srgbClr>
              </a:gs>
              <a:gs pos="0">
                <a:srgbClr val="000A1E">
                  <a:alpha val="90000"/>
                </a:srgbClr>
              </a:gs>
              <a:gs pos="100000">
                <a:srgbClr val="001236">
                  <a:alpha val="84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 dirty="0"/>
          </a:p>
        </p:txBody>
      </p:sp>
      <p:sp>
        <p:nvSpPr>
          <p:cNvPr id="26" name="Параллелограмм 4"/>
          <p:cNvSpPr/>
          <p:nvPr/>
        </p:nvSpPr>
        <p:spPr>
          <a:xfrm>
            <a:off x="323528" y="123478"/>
            <a:ext cx="8208912" cy="636126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76064"/>
              <a:gd name="connsiteX1" fmla="*/ 756204 w 3286998"/>
              <a:gd name="connsiteY1" fmla="*/ 0 h 576064"/>
              <a:gd name="connsiteX2" fmla="*/ 3286998 w 3286998"/>
              <a:gd name="connsiteY2" fmla="*/ 8546 h 576064"/>
              <a:gd name="connsiteX3" fmla="*/ 3181930 w 3286998"/>
              <a:gd name="connsiteY3" fmla="*/ 576064 h 576064"/>
              <a:gd name="connsiteX4" fmla="*/ 0 w 3286998"/>
              <a:gd name="connsiteY4" fmla="*/ 576064 h 576064"/>
              <a:gd name="connsiteX0" fmla="*/ 233 w 3287231"/>
              <a:gd name="connsiteY0" fmla="*/ 576064 h 576064"/>
              <a:gd name="connsiteX1" fmla="*/ 0 w 3287231"/>
              <a:gd name="connsiteY1" fmla="*/ 0 h 576064"/>
              <a:gd name="connsiteX2" fmla="*/ 3287231 w 3287231"/>
              <a:gd name="connsiteY2" fmla="*/ 8546 h 576064"/>
              <a:gd name="connsiteX3" fmla="*/ 3182163 w 3287231"/>
              <a:gd name="connsiteY3" fmla="*/ 576064 h 576064"/>
              <a:gd name="connsiteX4" fmla="*/ 233 w 3287231"/>
              <a:gd name="connsiteY4" fmla="*/ 576064 h 576064"/>
              <a:gd name="connsiteX0" fmla="*/ 233 w 3287231"/>
              <a:gd name="connsiteY0" fmla="*/ 601861 h 601861"/>
              <a:gd name="connsiteX1" fmla="*/ 0 w 3287231"/>
              <a:gd name="connsiteY1" fmla="*/ 25797 h 601861"/>
              <a:gd name="connsiteX2" fmla="*/ 3287231 w 3287231"/>
              <a:gd name="connsiteY2" fmla="*/ 0 h 601861"/>
              <a:gd name="connsiteX3" fmla="*/ 3182163 w 3287231"/>
              <a:gd name="connsiteY3" fmla="*/ 601861 h 601861"/>
              <a:gd name="connsiteX4" fmla="*/ 233 w 3287231"/>
              <a:gd name="connsiteY4" fmla="*/ 601861 h 601861"/>
              <a:gd name="connsiteX0" fmla="*/ 233 w 3283818"/>
              <a:gd name="connsiteY0" fmla="*/ 584689 h 584689"/>
              <a:gd name="connsiteX1" fmla="*/ 0 w 3283818"/>
              <a:gd name="connsiteY1" fmla="*/ 8625 h 584689"/>
              <a:gd name="connsiteX2" fmla="*/ 3283818 w 3283818"/>
              <a:gd name="connsiteY2" fmla="*/ 0 h 584689"/>
              <a:gd name="connsiteX3" fmla="*/ 3182163 w 3283818"/>
              <a:gd name="connsiteY3" fmla="*/ 584689 h 584689"/>
              <a:gd name="connsiteX4" fmla="*/ 233 w 3283818"/>
              <a:gd name="connsiteY4" fmla="*/ 584689 h 584689"/>
              <a:gd name="connsiteX0" fmla="*/ 233 w 3365718"/>
              <a:gd name="connsiteY0" fmla="*/ 584689 h 584689"/>
              <a:gd name="connsiteX1" fmla="*/ 0 w 3365718"/>
              <a:gd name="connsiteY1" fmla="*/ 8625 h 584689"/>
              <a:gd name="connsiteX2" fmla="*/ 3283818 w 3365718"/>
              <a:gd name="connsiteY2" fmla="*/ 0 h 584689"/>
              <a:gd name="connsiteX3" fmla="*/ 3365718 w 3365718"/>
              <a:gd name="connsiteY3" fmla="*/ 14439 h 584689"/>
              <a:gd name="connsiteX4" fmla="*/ 3182163 w 3365718"/>
              <a:gd name="connsiteY4" fmla="*/ 584689 h 584689"/>
              <a:gd name="connsiteX5" fmla="*/ 233 w 3365718"/>
              <a:gd name="connsiteY5" fmla="*/ 584689 h 584689"/>
              <a:gd name="connsiteX0" fmla="*/ 233 w 3372449"/>
              <a:gd name="connsiteY0" fmla="*/ 584689 h 584689"/>
              <a:gd name="connsiteX1" fmla="*/ 0 w 3372449"/>
              <a:gd name="connsiteY1" fmla="*/ 8625 h 584689"/>
              <a:gd name="connsiteX2" fmla="*/ 3283818 w 3372449"/>
              <a:gd name="connsiteY2" fmla="*/ 0 h 584689"/>
              <a:gd name="connsiteX3" fmla="*/ 3372449 w 3372449"/>
              <a:gd name="connsiteY3" fmla="*/ 19287 h 584689"/>
              <a:gd name="connsiteX4" fmla="*/ 3182163 w 3372449"/>
              <a:gd name="connsiteY4" fmla="*/ 584689 h 584689"/>
              <a:gd name="connsiteX5" fmla="*/ 233 w 3372449"/>
              <a:gd name="connsiteY5" fmla="*/ 584689 h 584689"/>
              <a:gd name="connsiteX0" fmla="*/ 233 w 3382546"/>
              <a:gd name="connsiteY0" fmla="*/ 590630 h 590630"/>
              <a:gd name="connsiteX1" fmla="*/ 0 w 3382546"/>
              <a:gd name="connsiteY1" fmla="*/ 14566 h 590630"/>
              <a:gd name="connsiteX2" fmla="*/ 3283818 w 3382546"/>
              <a:gd name="connsiteY2" fmla="*/ 5941 h 590630"/>
              <a:gd name="connsiteX3" fmla="*/ 3382546 w 3382546"/>
              <a:gd name="connsiteY3" fmla="*/ 988 h 590630"/>
              <a:gd name="connsiteX4" fmla="*/ 3182163 w 3382546"/>
              <a:gd name="connsiteY4" fmla="*/ 590630 h 590630"/>
              <a:gd name="connsiteX5" fmla="*/ 233 w 3382546"/>
              <a:gd name="connsiteY5" fmla="*/ 590630 h 590630"/>
              <a:gd name="connsiteX0" fmla="*/ 233 w 3386332"/>
              <a:gd name="connsiteY0" fmla="*/ 585638 h 585638"/>
              <a:gd name="connsiteX1" fmla="*/ 0 w 3386332"/>
              <a:gd name="connsiteY1" fmla="*/ 9574 h 585638"/>
              <a:gd name="connsiteX2" fmla="*/ 3283818 w 3386332"/>
              <a:gd name="connsiteY2" fmla="*/ 949 h 585638"/>
              <a:gd name="connsiteX3" fmla="*/ 3386332 w 3386332"/>
              <a:gd name="connsiteY3" fmla="*/ 1450 h 585638"/>
              <a:gd name="connsiteX4" fmla="*/ 3182163 w 3386332"/>
              <a:gd name="connsiteY4" fmla="*/ 585638 h 585638"/>
              <a:gd name="connsiteX5" fmla="*/ 233 w 3386332"/>
              <a:gd name="connsiteY5" fmla="*/ 585638 h 585638"/>
              <a:gd name="connsiteX0" fmla="*/ 233 w 3385069"/>
              <a:gd name="connsiteY0" fmla="*/ 584689 h 584689"/>
              <a:gd name="connsiteX1" fmla="*/ 0 w 3385069"/>
              <a:gd name="connsiteY1" fmla="*/ 8625 h 584689"/>
              <a:gd name="connsiteX2" fmla="*/ 3283818 w 3385069"/>
              <a:gd name="connsiteY2" fmla="*/ 0 h 584689"/>
              <a:gd name="connsiteX3" fmla="*/ 3385069 w 3385069"/>
              <a:gd name="connsiteY3" fmla="*/ 2319 h 584689"/>
              <a:gd name="connsiteX4" fmla="*/ 3182163 w 3385069"/>
              <a:gd name="connsiteY4" fmla="*/ 584689 h 584689"/>
              <a:gd name="connsiteX5" fmla="*/ 233 w 3385069"/>
              <a:gd name="connsiteY5" fmla="*/ 584689 h 584689"/>
              <a:gd name="connsiteX0" fmla="*/ 233 w 3382545"/>
              <a:gd name="connsiteY0" fmla="*/ 584689 h 584689"/>
              <a:gd name="connsiteX1" fmla="*/ 0 w 3382545"/>
              <a:gd name="connsiteY1" fmla="*/ 8625 h 584689"/>
              <a:gd name="connsiteX2" fmla="*/ 3283818 w 3382545"/>
              <a:gd name="connsiteY2" fmla="*/ 0 h 584689"/>
              <a:gd name="connsiteX3" fmla="*/ 3382545 w 3382545"/>
              <a:gd name="connsiteY3" fmla="*/ 2319 h 584689"/>
              <a:gd name="connsiteX4" fmla="*/ 3182163 w 3382545"/>
              <a:gd name="connsiteY4" fmla="*/ 584689 h 584689"/>
              <a:gd name="connsiteX5" fmla="*/ 233 w 3382545"/>
              <a:gd name="connsiteY5" fmla="*/ 584689 h 584689"/>
              <a:gd name="connsiteX0" fmla="*/ 233 w 3382545"/>
              <a:gd name="connsiteY0" fmla="*/ 584689 h 584689"/>
              <a:gd name="connsiteX1" fmla="*/ 0 w 3382545"/>
              <a:gd name="connsiteY1" fmla="*/ 8625 h 584689"/>
              <a:gd name="connsiteX2" fmla="*/ 3283818 w 3382545"/>
              <a:gd name="connsiteY2" fmla="*/ 0 h 584689"/>
              <a:gd name="connsiteX3" fmla="*/ 3382545 w 3382545"/>
              <a:gd name="connsiteY3" fmla="*/ 2319 h 584689"/>
              <a:gd name="connsiteX4" fmla="*/ 3198992 w 3382545"/>
              <a:gd name="connsiteY4" fmla="*/ 577417 h 584689"/>
              <a:gd name="connsiteX5" fmla="*/ 233 w 3382545"/>
              <a:gd name="connsiteY5" fmla="*/ 584689 h 58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2545" h="584689">
                <a:moveTo>
                  <a:pt x="233" y="584689"/>
                </a:moveTo>
                <a:cubicBezTo>
                  <a:pt x="155" y="392668"/>
                  <a:pt x="78" y="200646"/>
                  <a:pt x="0" y="8625"/>
                </a:cubicBezTo>
                <a:lnTo>
                  <a:pt x="3283818" y="0"/>
                </a:lnTo>
                <a:cubicBezTo>
                  <a:pt x="3284192" y="4813"/>
                  <a:pt x="3382171" y="-2494"/>
                  <a:pt x="3382545" y="2319"/>
                </a:cubicBezTo>
                <a:lnTo>
                  <a:pt x="3198992" y="577417"/>
                </a:lnTo>
                <a:lnTo>
                  <a:pt x="233" y="58468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Задаток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задатками осуществляется оператором ЭТП)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араллелограмм 4"/>
          <p:cNvSpPr/>
          <p:nvPr/>
        </p:nvSpPr>
        <p:spPr>
          <a:xfrm>
            <a:off x="6125226" y="-1820738"/>
            <a:ext cx="3034706" cy="777790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84651 h 593197"/>
              <a:gd name="connsiteX1" fmla="*/ 212383 w 2781608"/>
              <a:gd name="connsiteY1" fmla="*/ 8587 h 593197"/>
              <a:gd name="connsiteX2" fmla="*/ 2771800 w 2781608"/>
              <a:gd name="connsiteY2" fmla="*/ 0 h 593197"/>
              <a:gd name="connsiteX3" fmla="*/ 2781608 w 2781608"/>
              <a:gd name="connsiteY3" fmla="*/ 593197 h 593197"/>
              <a:gd name="connsiteX4" fmla="*/ 0 w 2781608"/>
              <a:gd name="connsiteY4" fmla="*/ 584651 h 593197"/>
              <a:gd name="connsiteX0" fmla="*/ 0 w 2771800"/>
              <a:gd name="connsiteY0" fmla="*/ 584651 h 593197"/>
              <a:gd name="connsiteX1" fmla="*/ 212383 w 2771800"/>
              <a:gd name="connsiteY1" fmla="*/ 8587 h 593197"/>
              <a:gd name="connsiteX2" fmla="*/ 2771800 w 2771800"/>
              <a:gd name="connsiteY2" fmla="*/ 0 h 593197"/>
              <a:gd name="connsiteX3" fmla="*/ 2762327 w 2771800"/>
              <a:gd name="connsiteY3" fmla="*/ 593197 h 593197"/>
              <a:gd name="connsiteX4" fmla="*/ 0 w 2771800"/>
              <a:gd name="connsiteY4" fmla="*/ 584651 h 593197"/>
              <a:gd name="connsiteX0" fmla="*/ 0 w 2781608"/>
              <a:gd name="connsiteY0" fmla="*/ 584651 h 601784"/>
              <a:gd name="connsiteX1" fmla="*/ 212383 w 2781608"/>
              <a:gd name="connsiteY1" fmla="*/ 8587 h 601784"/>
              <a:gd name="connsiteX2" fmla="*/ 2771800 w 2781608"/>
              <a:gd name="connsiteY2" fmla="*/ 0 h 601784"/>
              <a:gd name="connsiteX3" fmla="*/ 2781608 w 2781608"/>
              <a:gd name="connsiteY3" fmla="*/ 601784 h 601784"/>
              <a:gd name="connsiteX4" fmla="*/ 0 w 2781608"/>
              <a:gd name="connsiteY4" fmla="*/ 584651 h 601784"/>
              <a:gd name="connsiteX0" fmla="*/ 0 w 2781608"/>
              <a:gd name="connsiteY0" fmla="*/ 601823 h 618956"/>
              <a:gd name="connsiteX1" fmla="*/ 212383 w 2781608"/>
              <a:gd name="connsiteY1" fmla="*/ 25759 h 618956"/>
              <a:gd name="connsiteX2" fmla="*/ 2778227 w 2781608"/>
              <a:gd name="connsiteY2" fmla="*/ 0 h 618956"/>
              <a:gd name="connsiteX3" fmla="*/ 2781608 w 2781608"/>
              <a:gd name="connsiteY3" fmla="*/ 618956 h 618956"/>
              <a:gd name="connsiteX4" fmla="*/ 0 w 2781608"/>
              <a:gd name="connsiteY4" fmla="*/ 601823 h 618956"/>
              <a:gd name="connsiteX0" fmla="*/ 0 w 2797508"/>
              <a:gd name="connsiteY0" fmla="*/ 576066 h 593199"/>
              <a:gd name="connsiteX1" fmla="*/ 212383 w 2797508"/>
              <a:gd name="connsiteY1" fmla="*/ 2 h 593199"/>
              <a:gd name="connsiteX2" fmla="*/ 2797508 w 2797508"/>
              <a:gd name="connsiteY2" fmla="*/ 0 h 593199"/>
              <a:gd name="connsiteX3" fmla="*/ 2781608 w 2797508"/>
              <a:gd name="connsiteY3" fmla="*/ 593199 h 593199"/>
              <a:gd name="connsiteX4" fmla="*/ 0 w 2797508"/>
              <a:gd name="connsiteY4" fmla="*/ 576066 h 593199"/>
              <a:gd name="connsiteX0" fmla="*/ 0 w 2797508"/>
              <a:gd name="connsiteY0" fmla="*/ 580947 h 598080"/>
              <a:gd name="connsiteX1" fmla="*/ 117318 w 2797508"/>
              <a:gd name="connsiteY1" fmla="*/ 0 h 598080"/>
              <a:gd name="connsiteX2" fmla="*/ 2797508 w 2797508"/>
              <a:gd name="connsiteY2" fmla="*/ 4881 h 598080"/>
              <a:gd name="connsiteX3" fmla="*/ 2781608 w 2797508"/>
              <a:gd name="connsiteY3" fmla="*/ 598080 h 598080"/>
              <a:gd name="connsiteX4" fmla="*/ 0 w 2797508"/>
              <a:gd name="connsiteY4" fmla="*/ 580947 h 598080"/>
              <a:gd name="connsiteX0" fmla="*/ 0 w 3044679"/>
              <a:gd name="connsiteY0" fmla="*/ 576064 h 598080"/>
              <a:gd name="connsiteX1" fmla="*/ 364489 w 3044679"/>
              <a:gd name="connsiteY1" fmla="*/ 0 h 598080"/>
              <a:gd name="connsiteX2" fmla="*/ 3044679 w 3044679"/>
              <a:gd name="connsiteY2" fmla="*/ 4881 h 598080"/>
              <a:gd name="connsiteX3" fmla="*/ 3028779 w 3044679"/>
              <a:gd name="connsiteY3" fmla="*/ 598080 h 598080"/>
              <a:gd name="connsiteX4" fmla="*/ 0 w 3044679"/>
              <a:gd name="connsiteY4" fmla="*/ 576064 h 598080"/>
              <a:gd name="connsiteX0" fmla="*/ 0 w 3044679"/>
              <a:gd name="connsiteY0" fmla="*/ 583388 h 598080"/>
              <a:gd name="connsiteX1" fmla="*/ 364489 w 3044679"/>
              <a:gd name="connsiteY1" fmla="*/ 0 h 598080"/>
              <a:gd name="connsiteX2" fmla="*/ 3044679 w 3044679"/>
              <a:gd name="connsiteY2" fmla="*/ 4881 h 598080"/>
              <a:gd name="connsiteX3" fmla="*/ 3028779 w 3044679"/>
              <a:gd name="connsiteY3" fmla="*/ 598080 h 598080"/>
              <a:gd name="connsiteX4" fmla="*/ 0 w 3044679"/>
              <a:gd name="connsiteY4" fmla="*/ 583388 h 598080"/>
              <a:gd name="connsiteX0" fmla="*/ 0 w 3038341"/>
              <a:gd name="connsiteY0" fmla="*/ 598036 h 598080"/>
              <a:gd name="connsiteX1" fmla="*/ 358151 w 3038341"/>
              <a:gd name="connsiteY1" fmla="*/ 0 h 598080"/>
              <a:gd name="connsiteX2" fmla="*/ 3038341 w 3038341"/>
              <a:gd name="connsiteY2" fmla="*/ 4881 h 598080"/>
              <a:gd name="connsiteX3" fmla="*/ 3022441 w 3038341"/>
              <a:gd name="connsiteY3" fmla="*/ 598080 h 598080"/>
              <a:gd name="connsiteX4" fmla="*/ 0 w 3038341"/>
              <a:gd name="connsiteY4" fmla="*/ 598036 h 598080"/>
              <a:gd name="connsiteX0" fmla="*/ 0 w 3028834"/>
              <a:gd name="connsiteY0" fmla="*/ 588271 h 598080"/>
              <a:gd name="connsiteX1" fmla="*/ 348644 w 3028834"/>
              <a:gd name="connsiteY1" fmla="*/ 0 h 598080"/>
              <a:gd name="connsiteX2" fmla="*/ 3028834 w 3028834"/>
              <a:gd name="connsiteY2" fmla="*/ 4881 h 598080"/>
              <a:gd name="connsiteX3" fmla="*/ 3012934 w 3028834"/>
              <a:gd name="connsiteY3" fmla="*/ 598080 h 598080"/>
              <a:gd name="connsiteX4" fmla="*/ 0 w 3028834"/>
              <a:gd name="connsiteY4" fmla="*/ 588271 h 59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8834" h="598080">
                <a:moveTo>
                  <a:pt x="0" y="588271"/>
                </a:moveTo>
                <a:lnTo>
                  <a:pt x="348644" y="0"/>
                </a:lnTo>
                <a:lnTo>
                  <a:pt x="3028834" y="4881"/>
                </a:lnTo>
                <a:lnTo>
                  <a:pt x="3012934" y="598080"/>
                </a:lnTo>
                <a:lnTo>
                  <a:pt x="0" y="588271"/>
                </a:lnTo>
                <a:close/>
              </a:path>
            </a:pathLst>
          </a:custGeom>
          <a:solidFill>
            <a:srgbClr val="779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600976" y="-1754941"/>
            <a:ext cx="1746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Комитет по  </a:t>
            </a:r>
          </a:p>
          <a:p>
            <a:pPr algn="ctr"/>
            <a:r>
              <a:rPr lang="ru-RU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организации торгов </a:t>
            </a:r>
          </a:p>
          <a:p>
            <a:pPr algn="ctr"/>
            <a:r>
              <a:rPr lang="ru-RU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Самарской области</a:t>
            </a:r>
          </a:p>
        </p:txBody>
      </p:sp>
      <p:pic>
        <p:nvPicPr>
          <p:cNvPr id="30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-1820711"/>
            <a:ext cx="770893" cy="77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314209AA-0797-1133-C301-2431C3250326}"/>
              </a:ext>
            </a:extLst>
          </p:cNvPr>
          <p:cNvGrpSpPr/>
          <p:nvPr/>
        </p:nvGrpSpPr>
        <p:grpSpPr>
          <a:xfrm>
            <a:off x="316400" y="879599"/>
            <a:ext cx="2315455" cy="1925018"/>
            <a:chOff x="157144" y="879599"/>
            <a:chExt cx="2315455" cy="192501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3F3F9EC-436D-9C8F-4E55-4AF21D51C6B7}"/>
                </a:ext>
              </a:extLst>
            </p:cNvPr>
            <p:cNvSpPr txBox="1"/>
            <p:nvPr/>
          </p:nvSpPr>
          <p:spPr>
            <a:xfrm>
              <a:off x="157145" y="879599"/>
              <a:ext cx="203859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solidFill>
                    <a:schemeClr val="bg1">
                      <a:lumMod val="95000"/>
                    </a:schemeClr>
                  </a:solidFill>
                  <a:effectLst/>
                  <a:latin typeface="+mn-lt"/>
                </a:rPr>
                <a:t>Претендент</a:t>
              </a:r>
              <a:r>
                <a:rPr lang="ru-RU" sz="1200" b="1" baseline="0" dirty="0">
                  <a:solidFill>
                    <a:schemeClr val="bg1">
                      <a:lumMod val="95000"/>
                    </a:schemeClr>
                  </a:solidFill>
                  <a:effectLst/>
                  <a:latin typeface="+mn-lt"/>
                </a:rPr>
                <a:t> не допущен </a:t>
              </a:r>
              <a:br>
                <a:rPr lang="ru-RU" sz="1200" b="1" baseline="0" dirty="0">
                  <a:solidFill>
                    <a:schemeClr val="bg1">
                      <a:lumMod val="95000"/>
                    </a:schemeClr>
                  </a:solidFill>
                  <a:effectLst/>
                  <a:latin typeface="+mn-lt"/>
                </a:rPr>
              </a:br>
              <a:r>
                <a:rPr lang="ru-RU" sz="1200" b="1" baseline="0" dirty="0">
                  <a:solidFill>
                    <a:schemeClr val="bg1">
                      <a:lumMod val="95000"/>
                    </a:schemeClr>
                  </a:solidFill>
                  <a:effectLst/>
                  <a:latin typeface="+mn-lt"/>
                </a:rPr>
                <a:t>до участия в аукционе</a:t>
              </a:r>
              <a:endParaRPr lang="ru-RU" sz="1200" b="1" dirty="0">
                <a:solidFill>
                  <a:schemeClr val="bg1">
                    <a:lumMod val="9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FA1F48C9-2F75-03DE-9F8B-1CE363C32D5F}"/>
                </a:ext>
              </a:extLst>
            </p:cNvPr>
            <p:cNvSpPr txBox="1"/>
            <p:nvPr/>
          </p:nvSpPr>
          <p:spPr>
            <a:xfrm>
              <a:off x="157144" y="1419622"/>
              <a:ext cx="2315455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bg1">
                      <a:lumMod val="95000"/>
                    </a:schemeClr>
                  </a:solidFill>
                  <a:effectLst/>
                  <a:latin typeface="+mn-lt"/>
                </a:rPr>
                <a:t>задаток в течение 3-х рабочих дней со дня оформления протокола рассмотрения заявок </a:t>
              </a:r>
              <a:br>
                <a:rPr lang="ru-RU" sz="1200" dirty="0">
                  <a:solidFill>
                    <a:schemeClr val="bg1">
                      <a:lumMod val="95000"/>
                    </a:schemeClr>
                  </a:solidFill>
                  <a:effectLst/>
                  <a:latin typeface="+mn-lt"/>
                </a:rPr>
              </a:br>
              <a:r>
                <a:rPr lang="ru-RU" sz="1200" dirty="0">
                  <a:solidFill>
                    <a:schemeClr val="bg1">
                      <a:lumMod val="95000"/>
                    </a:schemeClr>
                  </a:solidFill>
                  <a:effectLst/>
                  <a:latin typeface="+mn-lt"/>
                </a:rPr>
                <a:t>на участие в аукционе</a:t>
              </a:r>
              <a:r>
                <a:rPr lang="ru-RU" sz="1200" baseline="0" dirty="0">
                  <a:solidFill>
                    <a:schemeClr val="bg1">
                      <a:lumMod val="95000"/>
                    </a:schemeClr>
                  </a:solidFill>
                  <a:effectLst/>
                  <a:latin typeface="+mn-lt"/>
                </a:rPr>
                <a:t> возвращается в автоматическом режиме электронной торговой площадкой</a:t>
              </a:r>
              <a:endParaRPr lang="ru-RU" sz="1200" dirty="0">
                <a:solidFill>
                  <a:schemeClr val="bg1">
                    <a:lumMod val="9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xmlns="" id="{B64CC3F2-7409-C6A1-724E-49D8823B2218}"/>
                </a:ext>
              </a:extLst>
            </p:cNvPr>
            <p:cNvSpPr/>
            <p:nvPr/>
          </p:nvSpPr>
          <p:spPr>
            <a:xfrm>
              <a:off x="157145" y="1335803"/>
              <a:ext cx="1811348" cy="180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FE967A34-536C-971A-12D9-69DAF3C9DCC1}"/>
              </a:ext>
            </a:extLst>
          </p:cNvPr>
          <p:cNvGrpSpPr/>
          <p:nvPr/>
        </p:nvGrpSpPr>
        <p:grpSpPr>
          <a:xfrm>
            <a:off x="2720588" y="879599"/>
            <a:ext cx="2840245" cy="2848347"/>
            <a:chOff x="2843808" y="879599"/>
            <a:chExt cx="2448273" cy="284834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D004CF3-C2EA-B42A-91AC-2AA75910F9BB}"/>
                </a:ext>
              </a:extLst>
            </p:cNvPr>
            <p:cNvSpPr txBox="1"/>
            <p:nvPr/>
          </p:nvSpPr>
          <p:spPr>
            <a:xfrm>
              <a:off x="2843808" y="879599"/>
              <a:ext cx="192758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solidFill>
                    <a:schemeClr val="bg1">
                      <a:lumMod val="95000"/>
                    </a:schemeClr>
                  </a:solidFill>
                </a:rPr>
                <a:t>П</a:t>
              </a:r>
              <a:r>
                <a:rPr lang="ru-RU" sz="1200" b="1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обедитель аукциона </a:t>
              </a:r>
              <a:br>
                <a:rPr lang="ru-RU" sz="1200" b="1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</a:br>
              <a:r>
                <a:rPr lang="ru-RU" sz="1200" b="1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или единственный участник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3CEC656-0FB0-E1FB-57CC-42012BA1CC93}"/>
                </a:ext>
              </a:extLst>
            </p:cNvPr>
            <p:cNvSpPr txBox="1"/>
            <p:nvPr/>
          </p:nvSpPr>
          <p:spPr>
            <a:xfrm>
              <a:off x="2843809" y="1419622"/>
              <a:ext cx="2448272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Задаток остается заблокированным </a:t>
              </a:r>
              <a:br>
                <a:rPr lang="ru-RU" sz="120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</a:br>
              <a:r>
                <a:rPr lang="ru-RU" sz="120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на ЭТП и засчитывается</a:t>
              </a:r>
              <a:r>
                <a:rPr lang="ru-RU" sz="1200" baseline="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 в оплату </a:t>
              </a:r>
              <a:br>
                <a:rPr lang="ru-RU" sz="1200" baseline="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</a:br>
              <a:r>
                <a:rPr lang="ru-RU" sz="1200" baseline="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по договору на размещение НТО.</a:t>
              </a:r>
            </a:p>
            <a:p>
              <a:endParaRPr lang="ru-RU" sz="1200" baseline="0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  <a:p>
              <a:r>
                <a:rPr lang="ru-RU" sz="1200" baseline="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При уклонении от заключения договора задаток не возвращается и подлежит перечислению в доход бюджета.</a:t>
              </a:r>
            </a:p>
            <a:p>
              <a:endParaRPr lang="ru-RU" sz="1200" baseline="0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  <a:p>
              <a:r>
                <a:rPr lang="ru-RU" sz="1200" baseline="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Уполномоченному органу необходимо самостоятельно сформировать платежное поручение на перечисление задатка в доход бюджета </a:t>
              </a:r>
              <a:r>
                <a:rPr lang="ru-RU" sz="120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 </a:t>
              </a:r>
            </a:p>
          </p:txBody>
        </p:sp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xmlns="" id="{3AB89086-5756-3EA7-E234-0FC51601558D}"/>
                </a:ext>
              </a:extLst>
            </p:cNvPr>
            <p:cNvSpPr/>
            <p:nvPr/>
          </p:nvSpPr>
          <p:spPr>
            <a:xfrm>
              <a:off x="2843808" y="1335803"/>
              <a:ext cx="1811348" cy="180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8324FE20-43E1-F396-77AD-170A83817659}"/>
              </a:ext>
            </a:extLst>
          </p:cNvPr>
          <p:cNvGrpSpPr/>
          <p:nvPr/>
        </p:nvGrpSpPr>
        <p:grpSpPr>
          <a:xfrm>
            <a:off x="5774941" y="879599"/>
            <a:ext cx="3240360" cy="3033013"/>
            <a:chOff x="6156176" y="879599"/>
            <a:chExt cx="2664296" cy="303301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3127368E-096D-99EA-55CF-7E86A1C5BA3A}"/>
                </a:ext>
              </a:extLst>
            </p:cNvPr>
            <p:cNvSpPr txBox="1"/>
            <p:nvPr/>
          </p:nvSpPr>
          <p:spPr>
            <a:xfrm>
              <a:off x="6165675" y="879599"/>
              <a:ext cx="203859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Участник аукциона, </a:t>
              </a:r>
              <a:br>
                <a:rPr lang="ru-RU" sz="1200" b="1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</a:br>
              <a:r>
                <a:rPr lang="ru-RU" sz="1200" b="1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занявший второе место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9F041ADF-CD2D-B554-954D-5CBA777856E9}"/>
                </a:ext>
              </a:extLst>
            </p:cNvPr>
            <p:cNvSpPr txBox="1"/>
            <p:nvPr/>
          </p:nvSpPr>
          <p:spPr>
            <a:xfrm>
              <a:off x="6165675" y="1419622"/>
              <a:ext cx="2654797" cy="24929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Задаток остается заблокированным на ЭТП. Возвращается</a:t>
              </a:r>
              <a:r>
                <a:rPr lang="ru-RU" sz="1200" baseline="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 </a:t>
              </a:r>
              <a:r>
                <a:rPr lang="ru-RU" sz="1200" baseline="0" dirty="0" smtClean="0">
                  <a:solidFill>
                    <a:srgbClr val="FF0000"/>
                  </a:solidFill>
                  <a:latin typeface="+mn-lt"/>
                </a:rPr>
                <a:t>автоматически</a:t>
              </a:r>
              <a:r>
                <a:rPr lang="ru-RU" sz="1200" baseline="0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 в </a:t>
              </a:r>
              <a:r>
                <a:rPr lang="ru-RU" sz="1200" baseline="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течение 3-</a:t>
              </a:r>
              <a:r>
                <a:rPr lang="ru-RU" sz="1200" dirty="0">
                  <a:solidFill>
                    <a:schemeClr val="bg1">
                      <a:lumMod val="95000"/>
                    </a:schemeClr>
                  </a:solidFill>
                </a:rPr>
                <a:t>х</a:t>
              </a:r>
              <a:r>
                <a:rPr lang="ru-RU" sz="1200" baseline="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 рабочих дней </a:t>
              </a:r>
              <a:r>
                <a:rPr lang="ru-RU" sz="1200" baseline="0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со </a:t>
              </a:r>
              <a:r>
                <a:rPr lang="ru-RU" sz="1200" baseline="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дня подписания договора победителем </a:t>
              </a:r>
              <a:r>
                <a:rPr lang="ru-RU" sz="120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.</a:t>
              </a:r>
            </a:p>
            <a:p>
              <a:endParaRPr lang="ru-RU" sz="1200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  <a:p>
              <a:r>
                <a:rPr lang="ru-RU" sz="120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При уклонении от заключения договора задаток не возвращается и подлежит перечислению в доход бюджета.</a:t>
              </a:r>
            </a:p>
            <a:p>
              <a:endParaRPr lang="ru-RU" sz="1200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  <a:p>
              <a:r>
                <a:rPr lang="ru-RU" sz="120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Уполномоченному органу необходимо самостоятельно сформировать платежное поручение </a:t>
              </a:r>
              <a:r>
                <a:rPr lang="ru-RU" sz="1200" baseline="0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на </a:t>
              </a:r>
              <a:r>
                <a:rPr lang="ru-RU" sz="1200" baseline="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перечисление </a:t>
              </a:r>
              <a:r>
                <a:rPr lang="ru-RU" sz="1200" baseline="0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задатка </a:t>
              </a:r>
              <a:r>
                <a:rPr lang="ru-RU" sz="1200" baseline="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/>
              </a:r>
              <a:br>
                <a:rPr lang="ru-RU" sz="1200" baseline="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</a:br>
              <a:r>
                <a:rPr lang="ru-RU" sz="1200" baseline="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в доход бюджета</a:t>
              </a:r>
              <a:r>
                <a:rPr lang="ru-RU" sz="120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 </a:t>
              </a:r>
            </a:p>
          </p:txBody>
        </p:sp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xmlns="" id="{2D9BB223-8A93-B67C-4C8A-3D0680A48BB1}"/>
                </a:ext>
              </a:extLst>
            </p:cNvPr>
            <p:cNvSpPr/>
            <p:nvPr/>
          </p:nvSpPr>
          <p:spPr>
            <a:xfrm>
              <a:off x="6156176" y="1335803"/>
              <a:ext cx="1811348" cy="180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13" name="Picture 14">
            <a:extLst>
              <a:ext uri="{FF2B5EF4-FFF2-40B4-BE49-F238E27FC236}">
                <a16:creationId xmlns:a16="http://schemas.microsoft.com/office/drawing/2014/main" xmlns="" id="{112731CA-AC90-B78D-D2A4-7142BB7CD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4237">
            <a:off x="149526" y="2881809"/>
            <a:ext cx="2419761" cy="231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54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930" y="-18493"/>
            <a:ext cx="3035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араллелограмм 4"/>
          <p:cNvSpPr/>
          <p:nvPr/>
        </p:nvSpPr>
        <p:spPr>
          <a:xfrm rot="10800000">
            <a:off x="-10004" y="4705042"/>
            <a:ext cx="279111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91118"/>
              <a:gd name="connsiteY0" fmla="*/ 576064 h 584610"/>
              <a:gd name="connsiteX1" fmla="*/ 212383 w 2791118"/>
              <a:gd name="connsiteY1" fmla="*/ 0 h 584610"/>
              <a:gd name="connsiteX2" fmla="*/ 2791118 w 2791118"/>
              <a:gd name="connsiteY2" fmla="*/ 8585 h 584610"/>
              <a:gd name="connsiteX3" fmla="*/ 2781608 w 2791118"/>
              <a:gd name="connsiteY3" fmla="*/ 584610 h 584610"/>
              <a:gd name="connsiteX4" fmla="*/ 0 w 2791118"/>
              <a:gd name="connsiteY4" fmla="*/ 576064 h 584610"/>
              <a:gd name="connsiteX0" fmla="*/ 0 w 2791118"/>
              <a:gd name="connsiteY0" fmla="*/ 576064 h 584610"/>
              <a:gd name="connsiteX1" fmla="*/ 212383 w 2791118"/>
              <a:gd name="connsiteY1" fmla="*/ 0 h 584610"/>
              <a:gd name="connsiteX2" fmla="*/ 2791118 w 2791118"/>
              <a:gd name="connsiteY2" fmla="*/ 0 h 584610"/>
              <a:gd name="connsiteX3" fmla="*/ 2781608 w 2791118"/>
              <a:gd name="connsiteY3" fmla="*/ 584610 h 584610"/>
              <a:gd name="connsiteX4" fmla="*/ 0 w 279111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1118" h="584610">
                <a:moveTo>
                  <a:pt x="0" y="576064"/>
                </a:moveTo>
                <a:lnTo>
                  <a:pt x="212383" y="0"/>
                </a:lnTo>
                <a:lnTo>
                  <a:pt x="2791118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араллелограмм 4"/>
          <p:cNvSpPr/>
          <p:nvPr/>
        </p:nvSpPr>
        <p:spPr>
          <a:xfrm rot="10800000">
            <a:off x="2627784" y="47050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араллелограмм 4"/>
          <p:cNvSpPr/>
          <p:nvPr/>
        </p:nvSpPr>
        <p:spPr>
          <a:xfrm>
            <a:off x="5877643" y="4692162"/>
            <a:ext cx="3282288" cy="45133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93197"/>
              <a:gd name="connsiteX1" fmla="*/ 756204 w 3286998"/>
              <a:gd name="connsiteY1" fmla="*/ 0 h 593197"/>
              <a:gd name="connsiteX2" fmla="*/ 3286998 w 3286998"/>
              <a:gd name="connsiteY2" fmla="*/ 8546 h 593197"/>
              <a:gd name="connsiteX3" fmla="*/ 3270734 w 3286998"/>
              <a:gd name="connsiteY3" fmla="*/ 593197 h 593197"/>
              <a:gd name="connsiteX4" fmla="*/ 0 w 3286998"/>
              <a:gd name="connsiteY4" fmla="*/ 576064 h 593197"/>
              <a:gd name="connsiteX0" fmla="*/ 0 w 3286998"/>
              <a:gd name="connsiteY0" fmla="*/ 584651 h 601784"/>
              <a:gd name="connsiteX1" fmla="*/ 259656 w 3286998"/>
              <a:gd name="connsiteY1" fmla="*/ 0 h 601784"/>
              <a:gd name="connsiteX2" fmla="*/ 3286998 w 3286998"/>
              <a:gd name="connsiteY2" fmla="*/ 17133 h 601784"/>
              <a:gd name="connsiteX3" fmla="*/ 3270734 w 3286998"/>
              <a:gd name="connsiteY3" fmla="*/ 601784 h 601784"/>
              <a:gd name="connsiteX4" fmla="*/ 0 w 3286998"/>
              <a:gd name="connsiteY4" fmla="*/ 584651 h 601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601784">
                <a:moveTo>
                  <a:pt x="0" y="584651"/>
                </a:moveTo>
                <a:lnTo>
                  <a:pt x="259656" y="0"/>
                </a:lnTo>
                <a:lnTo>
                  <a:pt x="3286998" y="17133"/>
                </a:lnTo>
                <a:lnTo>
                  <a:pt x="3270734" y="601784"/>
                </a:lnTo>
                <a:lnTo>
                  <a:pt x="0" y="58465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18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-6323"/>
            <a:ext cx="770893" cy="77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1"/>
          <p:cNvSpPr txBox="1"/>
          <p:nvPr/>
        </p:nvSpPr>
        <p:spPr>
          <a:xfrm>
            <a:off x="282267" y="989484"/>
            <a:ext cx="4997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>
                <a:solidFill>
                  <a:srgbClr val="0070C0"/>
                </a:solidFill>
                <a:latin typeface="Montserrat Black" panose="020B0604020202020204" charset="0"/>
              </a:rPr>
              <a:t>СПАСИБО ЗА ВНИМАНИЕ!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21" y="1043278"/>
            <a:ext cx="3186942" cy="3186942"/>
          </a:xfrm>
          <a:prstGeom prst="rect">
            <a:avLst/>
          </a:prstGeom>
        </p:spPr>
      </p:pic>
      <p:sp>
        <p:nvSpPr>
          <p:cNvPr id="12" name="Параллелограмм 4"/>
          <p:cNvSpPr/>
          <p:nvPr/>
        </p:nvSpPr>
        <p:spPr>
          <a:xfrm>
            <a:off x="-10004" y="-18493"/>
            <a:ext cx="6429514" cy="784125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76064"/>
              <a:gd name="connsiteX1" fmla="*/ 756204 w 3286998"/>
              <a:gd name="connsiteY1" fmla="*/ 0 h 576064"/>
              <a:gd name="connsiteX2" fmla="*/ 3286998 w 3286998"/>
              <a:gd name="connsiteY2" fmla="*/ 8546 h 576064"/>
              <a:gd name="connsiteX3" fmla="*/ 3181930 w 3286998"/>
              <a:gd name="connsiteY3" fmla="*/ 576064 h 576064"/>
              <a:gd name="connsiteX4" fmla="*/ 0 w 3286998"/>
              <a:gd name="connsiteY4" fmla="*/ 576064 h 576064"/>
              <a:gd name="connsiteX0" fmla="*/ 233 w 3287231"/>
              <a:gd name="connsiteY0" fmla="*/ 576064 h 576064"/>
              <a:gd name="connsiteX1" fmla="*/ 0 w 3287231"/>
              <a:gd name="connsiteY1" fmla="*/ 0 h 576064"/>
              <a:gd name="connsiteX2" fmla="*/ 3287231 w 3287231"/>
              <a:gd name="connsiteY2" fmla="*/ 8546 h 576064"/>
              <a:gd name="connsiteX3" fmla="*/ 3182163 w 3287231"/>
              <a:gd name="connsiteY3" fmla="*/ 576064 h 576064"/>
              <a:gd name="connsiteX4" fmla="*/ 233 w 3287231"/>
              <a:gd name="connsiteY4" fmla="*/ 576064 h 576064"/>
              <a:gd name="connsiteX0" fmla="*/ 233 w 3287231"/>
              <a:gd name="connsiteY0" fmla="*/ 601861 h 601861"/>
              <a:gd name="connsiteX1" fmla="*/ 0 w 3287231"/>
              <a:gd name="connsiteY1" fmla="*/ 25797 h 601861"/>
              <a:gd name="connsiteX2" fmla="*/ 3287231 w 3287231"/>
              <a:gd name="connsiteY2" fmla="*/ 0 h 601861"/>
              <a:gd name="connsiteX3" fmla="*/ 3182163 w 3287231"/>
              <a:gd name="connsiteY3" fmla="*/ 601861 h 601861"/>
              <a:gd name="connsiteX4" fmla="*/ 233 w 3287231"/>
              <a:gd name="connsiteY4" fmla="*/ 601861 h 601861"/>
              <a:gd name="connsiteX0" fmla="*/ 233 w 3283818"/>
              <a:gd name="connsiteY0" fmla="*/ 584689 h 584689"/>
              <a:gd name="connsiteX1" fmla="*/ 0 w 3283818"/>
              <a:gd name="connsiteY1" fmla="*/ 8625 h 584689"/>
              <a:gd name="connsiteX2" fmla="*/ 3283818 w 3283818"/>
              <a:gd name="connsiteY2" fmla="*/ 0 h 584689"/>
              <a:gd name="connsiteX3" fmla="*/ 3182163 w 3283818"/>
              <a:gd name="connsiteY3" fmla="*/ 584689 h 584689"/>
              <a:gd name="connsiteX4" fmla="*/ 233 w 3283818"/>
              <a:gd name="connsiteY4" fmla="*/ 584689 h 584689"/>
              <a:gd name="connsiteX0" fmla="*/ 233 w 3365718"/>
              <a:gd name="connsiteY0" fmla="*/ 584689 h 584689"/>
              <a:gd name="connsiteX1" fmla="*/ 0 w 3365718"/>
              <a:gd name="connsiteY1" fmla="*/ 8625 h 584689"/>
              <a:gd name="connsiteX2" fmla="*/ 3283818 w 3365718"/>
              <a:gd name="connsiteY2" fmla="*/ 0 h 584689"/>
              <a:gd name="connsiteX3" fmla="*/ 3365718 w 3365718"/>
              <a:gd name="connsiteY3" fmla="*/ 14439 h 584689"/>
              <a:gd name="connsiteX4" fmla="*/ 3182163 w 3365718"/>
              <a:gd name="connsiteY4" fmla="*/ 584689 h 584689"/>
              <a:gd name="connsiteX5" fmla="*/ 233 w 3365718"/>
              <a:gd name="connsiteY5" fmla="*/ 584689 h 584689"/>
              <a:gd name="connsiteX0" fmla="*/ 233 w 3372449"/>
              <a:gd name="connsiteY0" fmla="*/ 584689 h 584689"/>
              <a:gd name="connsiteX1" fmla="*/ 0 w 3372449"/>
              <a:gd name="connsiteY1" fmla="*/ 8625 h 584689"/>
              <a:gd name="connsiteX2" fmla="*/ 3283818 w 3372449"/>
              <a:gd name="connsiteY2" fmla="*/ 0 h 584689"/>
              <a:gd name="connsiteX3" fmla="*/ 3372449 w 3372449"/>
              <a:gd name="connsiteY3" fmla="*/ 19287 h 584689"/>
              <a:gd name="connsiteX4" fmla="*/ 3182163 w 3372449"/>
              <a:gd name="connsiteY4" fmla="*/ 584689 h 584689"/>
              <a:gd name="connsiteX5" fmla="*/ 233 w 3372449"/>
              <a:gd name="connsiteY5" fmla="*/ 584689 h 584689"/>
              <a:gd name="connsiteX0" fmla="*/ 233 w 3382546"/>
              <a:gd name="connsiteY0" fmla="*/ 590630 h 590630"/>
              <a:gd name="connsiteX1" fmla="*/ 0 w 3382546"/>
              <a:gd name="connsiteY1" fmla="*/ 14566 h 590630"/>
              <a:gd name="connsiteX2" fmla="*/ 3283818 w 3382546"/>
              <a:gd name="connsiteY2" fmla="*/ 5941 h 590630"/>
              <a:gd name="connsiteX3" fmla="*/ 3382546 w 3382546"/>
              <a:gd name="connsiteY3" fmla="*/ 988 h 590630"/>
              <a:gd name="connsiteX4" fmla="*/ 3182163 w 3382546"/>
              <a:gd name="connsiteY4" fmla="*/ 590630 h 590630"/>
              <a:gd name="connsiteX5" fmla="*/ 233 w 3382546"/>
              <a:gd name="connsiteY5" fmla="*/ 590630 h 590630"/>
              <a:gd name="connsiteX0" fmla="*/ 233 w 3386332"/>
              <a:gd name="connsiteY0" fmla="*/ 585638 h 585638"/>
              <a:gd name="connsiteX1" fmla="*/ 0 w 3386332"/>
              <a:gd name="connsiteY1" fmla="*/ 9574 h 585638"/>
              <a:gd name="connsiteX2" fmla="*/ 3283818 w 3386332"/>
              <a:gd name="connsiteY2" fmla="*/ 949 h 585638"/>
              <a:gd name="connsiteX3" fmla="*/ 3386332 w 3386332"/>
              <a:gd name="connsiteY3" fmla="*/ 1450 h 585638"/>
              <a:gd name="connsiteX4" fmla="*/ 3182163 w 3386332"/>
              <a:gd name="connsiteY4" fmla="*/ 585638 h 585638"/>
              <a:gd name="connsiteX5" fmla="*/ 233 w 3386332"/>
              <a:gd name="connsiteY5" fmla="*/ 585638 h 585638"/>
              <a:gd name="connsiteX0" fmla="*/ 233 w 3385069"/>
              <a:gd name="connsiteY0" fmla="*/ 584689 h 584689"/>
              <a:gd name="connsiteX1" fmla="*/ 0 w 3385069"/>
              <a:gd name="connsiteY1" fmla="*/ 8625 h 584689"/>
              <a:gd name="connsiteX2" fmla="*/ 3283818 w 3385069"/>
              <a:gd name="connsiteY2" fmla="*/ 0 h 584689"/>
              <a:gd name="connsiteX3" fmla="*/ 3385069 w 3385069"/>
              <a:gd name="connsiteY3" fmla="*/ 2319 h 584689"/>
              <a:gd name="connsiteX4" fmla="*/ 3182163 w 3385069"/>
              <a:gd name="connsiteY4" fmla="*/ 584689 h 584689"/>
              <a:gd name="connsiteX5" fmla="*/ 233 w 3385069"/>
              <a:gd name="connsiteY5" fmla="*/ 584689 h 584689"/>
              <a:gd name="connsiteX0" fmla="*/ 233 w 3382545"/>
              <a:gd name="connsiteY0" fmla="*/ 584689 h 584689"/>
              <a:gd name="connsiteX1" fmla="*/ 0 w 3382545"/>
              <a:gd name="connsiteY1" fmla="*/ 8625 h 584689"/>
              <a:gd name="connsiteX2" fmla="*/ 3283818 w 3382545"/>
              <a:gd name="connsiteY2" fmla="*/ 0 h 584689"/>
              <a:gd name="connsiteX3" fmla="*/ 3382545 w 3382545"/>
              <a:gd name="connsiteY3" fmla="*/ 2319 h 584689"/>
              <a:gd name="connsiteX4" fmla="*/ 3182163 w 3382545"/>
              <a:gd name="connsiteY4" fmla="*/ 584689 h 584689"/>
              <a:gd name="connsiteX5" fmla="*/ 233 w 3382545"/>
              <a:gd name="connsiteY5" fmla="*/ 584689 h 584689"/>
              <a:gd name="connsiteX0" fmla="*/ 233 w 3382545"/>
              <a:gd name="connsiteY0" fmla="*/ 584689 h 584689"/>
              <a:gd name="connsiteX1" fmla="*/ 0 w 3382545"/>
              <a:gd name="connsiteY1" fmla="*/ 8625 h 584689"/>
              <a:gd name="connsiteX2" fmla="*/ 3283818 w 3382545"/>
              <a:gd name="connsiteY2" fmla="*/ 0 h 584689"/>
              <a:gd name="connsiteX3" fmla="*/ 3382545 w 3382545"/>
              <a:gd name="connsiteY3" fmla="*/ 2319 h 584689"/>
              <a:gd name="connsiteX4" fmla="*/ 3198992 w 3382545"/>
              <a:gd name="connsiteY4" fmla="*/ 577417 h 584689"/>
              <a:gd name="connsiteX5" fmla="*/ 233 w 3382545"/>
              <a:gd name="connsiteY5" fmla="*/ 584689 h 584689"/>
              <a:gd name="connsiteX0" fmla="*/ 3850 w 3386162"/>
              <a:gd name="connsiteY0" fmla="*/ 596904 h 596904"/>
              <a:gd name="connsiteX1" fmla="*/ 0 w 3386162"/>
              <a:gd name="connsiteY1" fmla="*/ 0 h 596904"/>
              <a:gd name="connsiteX2" fmla="*/ 3287435 w 3386162"/>
              <a:gd name="connsiteY2" fmla="*/ 12215 h 596904"/>
              <a:gd name="connsiteX3" fmla="*/ 3386162 w 3386162"/>
              <a:gd name="connsiteY3" fmla="*/ 14534 h 596904"/>
              <a:gd name="connsiteX4" fmla="*/ 3202609 w 3386162"/>
              <a:gd name="connsiteY4" fmla="*/ 589632 h 596904"/>
              <a:gd name="connsiteX5" fmla="*/ 3850 w 3386162"/>
              <a:gd name="connsiteY5" fmla="*/ 596904 h 596904"/>
              <a:gd name="connsiteX0" fmla="*/ 0 w 3400396"/>
              <a:gd name="connsiteY0" fmla="*/ 596904 h 596904"/>
              <a:gd name="connsiteX1" fmla="*/ 14234 w 3400396"/>
              <a:gd name="connsiteY1" fmla="*/ 0 h 596904"/>
              <a:gd name="connsiteX2" fmla="*/ 3301669 w 3400396"/>
              <a:gd name="connsiteY2" fmla="*/ 12215 h 596904"/>
              <a:gd name="connsiteX3" fmla="*/ 3400396 w 3400396"/>
              <a:gd name="connsiteY3" fmla="*/ 14534 h 596904"/>
              <a:gd name="connsiteX4" fmla="*/ 3216843 w 3400396"/>
              <a:gd name="connsiteY4" fmla="*/ 589632 h 596904"/>
              <a:gd name="connsiteX5" fmla="*/ 0 w 3400396"/>
              <a:gd name="connsiteY5" fmla="*/ 596904 h 596904"/>
              <a:gd name="connsiteX0" fmla="*/ 234 w 3400630"/>
              <a:gd name="connsiteY0" fmla="*/ 596904 h 596904"/>
              <a:gd name="connsiteX1" fmla="*/ 0 w 3400630"/>
              <a:gd name="connsiteY1" fmla="*/ 0 h 596904"/>
              <a:gd name="connsiteX2" fmla="*/ 3301903 w 3400630"/>
              <a:gd name="connsiteY2" fmla="*/ 12215 h 596904"/>
              <a:gd name="connsiteX3" fmla="*/ 3400630 w 3400630"/>
              <a:gd name="connsiteY3" fmla="*/ 14534 h 596904"/>
              <a:gd name="connsiteX4" fmla="*/ 3217077 w 3400630"/>
              <a:gd name="connsiteY4" fmla="*/ 589632 h 596904"/>
              <a:gd name="connsiteX5" fmla="*/ 234 w 3400630"/>
              <a:gd name="connsiteY5" fmla="*/ 596904 h 596904"/>
              <a:gd name="connsiteX0" fmla="*/ 234 w 3404247"/>
              <a:gd name="connsiteY0" fmla="*/ 598668 h 598668"/>
              <a:gd name="connsiteX1" fmla="*/ 0 w 3404247"/>
              <a:gd name="connsiteY1" fmla="*/ 1764 h 598668"/>
              <a:gd name="connsiteX2" fmla="*/ 3301903 w 3404247"/>
              <a:gd name="connsiteY2" fmla="*/ 13979 h 598668"/>
              <a:gd name="connsiteX3" fmla="*/ 3404247 w 3404247"/>
              <a:gd name="connsiteY3" fmla="*/ 668 h 598668"/>
              <a:gd name="connsiteX4" fmla="*/ 3217077 w 3404247"/>
              <a:gd name="connsiteY4" fmla="*/ 591396 h 598668"/>
              <a:gd name="connsiteX5" fmla="*/ 234 w 3404247"/>
              <a:gd name="connsiteY5" fmla="*/ 598668 h 598668"/>
              <a:gd name="connsiteX0" fmla="*/ 234 w 3397013"/>
              <a:gd name="connsiteY0" fmla="*/ 596904 h 596904"/>
              <a:gd name="connsiteX1" fmla="*/ 0 w 3397013"/>
              <a:gd name="connsiteY1" fmla="*/ 0 h 596904"/>
              <a:gd name="connsiteX2" fmla="*/ 3301903 w 3397013"/>
              <a:gd name="connsiteY2" fmla="*/ 12215 h 596904"/>
              <a:gd name="connsiteX3" fmla="*/ 3397013 w 3397013"/>
              <a:gd name="connsiteY3" fmla="*/ 4114 h 596904"/>
              <a:gd name="connsiteX4" fmla="*/ 3217077 w 3397013"/>
              <a:gd name="connsiteY4" fmla="*/ 589632 h 596904"/>
              <a:gd name="connsiteX5" fmla="*/ 234 w 3397013"/>
              <a:gd name="connsiteY5" fmla="*/ 596904 h 596904"/>
              <a:gd name="connsiteX0" fmla="*/ 234 w 3393396"/>
              <a:gd name="connsiteY0" fmla="*/ 596904 h 596904"/>
              <a:gd name="connsiteX1" fmla="*/ 0 w 3393396"/>
              <a:gd name="connsiteY1" fmla="*/ 0 h 596904"/>
              <a:gd name="connsiteX2" fmla="*/ 3301903 w 3393396"/>
              <a:gd name="connsiteY2" fmla="*/ 12215 h 596904"/>
              <a:gd name="connsiteX3" fmla="*/ 3393396 w 3393396"/>
              <a:gd name="connsiteY3" fmla="*/ 19744 h 596904"/>
              <a:gd name="connsiteX4" fmla="*/ 3217077 w 3393396"/>
              <a:gd name="connsiteY4" fmla="*/ 589632 h 596904"/>
              <a:gd name="connsiteX5" fmla="*/ 234 w 3393396"/>
              <a:gd name="connsiteY5" fmla="*/ 596904 h 596904"/>
              <a:gd name="connsiteX0" fmla="*/ 234 w 3407864"/>
              <a:gd name="connsiteY0" fmla="*/ 598668 h 598668"/>
              <a:gd name="connsiteX1" fmla="*/ 0 w 3407864"/>
              <a:gd name="connsiteY1" fmla="*/ 1764 h 598668"/>
              <a:gd name="connsiteX2" fmla="*/ 3301903 w 3407864"/>
              <a:gd name="connsiteY2" fmla="*/ 13979 h 598668"/>
              <a:gd name="connsiteX3" fmla="*/ 3407864 w 3407864"/>
              <a:gd name="connsiteY3" fmla="*/ 668 h 598668"/>
              <a:gd name="connsiteX4" fmla="*/ 3217077 w 3407864"/>
              <a:gd name="connsiteY4" fmla="*/ 591396 h 598668"/>
              <a:gd name="connsiteX5" fmla="*/ 234 w 3407864"/>
              <a:gd name="connsiteY5" fmla="*/ 598668 h 59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7864" h="598668">
                <a:moveTo>
                  <a:pt x="234" y="598668"/>
                </a:moveTo>
                <a:cubicBezTo>
                  <a:pt x="156" y="406647"/>
                  <a:pt x="78" y="193785"/>
                  <a:pt x="0" y="1764"/>
                </a:cubicBezTo>
                <a:lnTo>
                  <a:pt x="3301903" y="13979"/>
                </a:lnTo>
                <a:cubicBezTo>
                  <a:pt x="3302277" y="18792"/>
                  <a:pt x="3407490" y="-4145"/>
                  <a:pt x="3407864" y="668"/>
                </a:cubicBezTo>
                <a:lnTo>
                  <a:pt x="3217077" y="591396"/>
                </a:lnTo>
                <a:lnTo>
                  <a:pt x="234" y="598668"/>
                </a:lnTo>
                <a:close/>
              </a:path>
            </a:pathLst>
          </a:custGeom>
          <a:solidFill>
            <a:srgbClr val="A3B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600976" y="59447"/>
            <a:ext cx="1746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Комитет по  </a:t>
            </a:r>
          </a:p>
          <a:p>
            <a:pPr algn="ctr"/>
            <a:r>
              <a:rPr lang="ru-RU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организации торгов </a:t>
            </a:r>
          </a:p>
          <a:p>
            <a:pPr algn="ctr"/>
            <a:r>
              <a:rPr lang="ru-RU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Самарской области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282267" y="2477280"/>
            <a:ext cx="6096000" cy="339447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00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Федорова </a:t>
            </a:r>
            <a:r>
              <a:rPr lang="ru-RU" dirty="0">
                <a:solidFill>
                  <a:srgbClr val="00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Анатольевна</a:t>
            </a:r>
          </a:p>
          <a:p>
            <a:pPr marL="0" indent="0">
              <a:buNone/>
            </a:pPr>
            <a:r>
              <a:rPr lang="ru-RU" dirty="0">
                <a:solidFill>
                  <a:srgbClr val="00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(846) 214-54-64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FedorovaTA@samregion.ru</a:t>
            </a:r>
            <a:endParaRPr lang="ru-RU" sz="2400" dirty="0">
              <a:solidFill>
                <a:srgbClr val="0012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="" xmlns:a16="http://schemas.microsoft.com/office/drawing/2014/main" id="{72C648C8-03C1-6F4A-367C-BE8CE01A7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755" y="921803"/>
            <a:ext cx="2846475" cy="284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8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-16173"/>
            <a:ext cx="6671906" cy="5180211"/>
          </a:xfrm>
          <a:prstGeom prst="rect">
            <a:avLst/>
          </a:prstGeom>
        </p:spPr>
      </p:pic>
      <p:sp>
        <p:nvSpPr>
          <p:cNvPr id="14" name="Полилиния 13"/>
          <p:cNvSpPr/>
          <p:nvPr/>
        </p:nvSpPr>
        <p:spPr>
          <a:xfrm flipV="1">
            <a:off x="0" y="-16173"/>
            <a:ext cx="6660232" cy="5159673"/>
          </a:xfrm>
          <a:custGeom>
            <a:avLst/>
            <a:gdLst>
              <a:gd name="connsiteX0" fmla="*/ 0 w 6230550"/>
              <a:gd name="connsiteY0" fmla="*/ 0 h 5159673"/>
              <a:gd name="connsiteX1" fmla="*/ 6230550 w 6230550"/>
              <a:gd name="connsiteY1" fmla="*/ 0 h 5159673"/>
              <a:gd name="connsiteX2" fmla="*/ 3846395 w 6230550"/>
              <a:gd name="connsiteY2" fmla="*/ 5159673 h 5159673"/>
              <a:gd name="connsiteX3" fmla="*/ 0 w 6230550"/>
              <a:gd name="connsiteY3" fmla="*/ 5159673 h 515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30550" h="5159673">
                <a:moveTo>
                  <a:pt x="0" y="0"/>
                </a:moveTo>
                <a:lnTo>
                  <a:pt x="6230550" y="0"/>
                </a:lnTo>
                <a:lnTo>
                  <a:pt x="3846395" y="5159673"/>
                </a:lnTo>
                <a:lnTo>
                  <a:pt x="0" y="5159673"/>
                </a:lnTo>
                <a:close/>
              </a:path>
            </a:pathLst>
          </a:custGeom>
          <a:gradFill flip="none" rotWithShape="1">
            <a:gsLst>
              <a:gs pos="60000">
                <a:srgbClr val="001236"/>
              </a:gs>
              <a:gs pos="0">
                <a:srgbClr val="000A1E"/>
              </a:gs>
              <a:gs pos="100000">
                <a:srgbClr val="001236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4"/>
          <p:cNvSpPr/>
          <p:nvPr/>
        </p:nvSpPr>
        <p:spPr>
          <a:xfrm>
            <a:off x="475932" y="421160"/>
            <a:ext cx="4456108" cy="491645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76064"/>
              <a:gd name="connsiteX1" fmla="*/ 756204 w 3286998"/>
              <a:gd name="connsiteY1" fmla="*/ 0 h 576064"/>
              <a:gd name="connsiteX2" fmla="*/ 3286998 w 3286998"/>
              <a:gd name="connsiteY2" fmla="*/ 8546 h 576064"/>
              <a:gd name="connsiteX3" fmla="*/ 3181930 w 3286998"/>
              <a:gd name="connsiteY3" fmla="*/ 576064 h 576064"/>
              <a:gd name="connsiteX4" fmla="*/ 0 w 3286998"/>
              <a:gd name="connsiteY4" fmla="*/ 576064 h 576064"/>
              <a:gd name="connsiteX0" fmla="*/ 233 w 3287231"/>
              <a:gd name="connsiteY0" fmla="*/ 576064 h 576064"/>
              <a:gd name="connsiteX1" fmla="*/ 0 w 3287231"/>
              <a:gd name="connsiteY1" fmla="*/ 0 h 576064"/>
              <a:gd name="connsiteX2" fmla="*/ 3287231 w 3287231"/>
              <a:gd name="connsiteY2" fmla="*/ 8546 h 576064"/>
              <a:gd name="connsiteX3" fmla="*/ 3182163 w 3287231"/>
              <a:gd name="connsiteY3" fmla="*/ 576064 h 576064"/>
              <a:gd name="connsiteX4" fmla="*/ 233 w 3287231"/>
              <a:gd name="connsiteY4" fmla="*/ 576064 h 576064"/>
              <a:gd name="connsiteX0" fmla="*/ 233 w 3287231"/>
              <a:gd name="connsiteY0" fmla="*/ 601861 h 601861"/>
              <a:gd name="connsiteX1" fmla="*/ 0 w 3287231"/>
              <a:gd name="connsiteY1" fmla="*/ 25797 h 601861"/>
              <a:gd name="connsiteX2" fmla="*/ 3287231 w 3287231"/>
              <a:gd name="connsiteY2" fmla="*/ 0 h 601861"/>
              <a:gd name="connsiteX3" fmla="*/ 3182163 w 3287231"/>
              <a:gd name="connsiteY3" fmla="*/ 601861 h 601861"/>
              <a:gd name="connsiteX4" fmla="*/ 233 w 3287231"/>
              <a:gd name="connsiteY4" fmla="*/ 601861 h 601861"/>
              <a:gd name="connsiteX0" fmla="*/ 233 w 3283818"/>
              <a:gd name="connsiteY0" fmla="*/ 584689 h 584689"/>
              <a:gd name="connsiteX1" fmla="*/ 0 w 3283818"/>
              <a:gd name="connsiteY1" fmla="*/ 8625 h 584689"/>
              <a:gd name="connsiteX2" fmla="*/ 3283818 w 3283818"/>
              <a:gd name="connsiteY2" fmla="*/ 0 h 584689"/>
              <a:gd name="connsiteX3" fmla="*/ 3182163 w 3283818"/>
              <a:gd name="connsiteY3" fmla="*/ 584689 h 584689"/>
              <a:gd name="connsiteX4" fmla="*/ 233 w 3283818"/>
              <a:gd name="connsiteY4" fmla="*/ 584689 h 584689"/>
              <a:gd name="connsiteX0" fmla="*/ 233 w 3365718"/>
              <a:gd name="connsiteY0" fmla="*/ 584689 h 584689"/>
              <a:gd name="connsiteX1" fmla="*/ 0 w 3365718"/>
              <a:gd name="connsiteY1" fmla="*/ 8625 h 584689"/>
              <a:gd name="connsiteX2" fmla="*/ 3283818 w 3365718"/>
              <a:gd name="connsiteY2" fmla="*/ 0 h 584689"/>
              <a:gd name="connsiteX3" fmla="*/ 3365718 w 3365718"/>
              <a:gd name="connsiteY3" fmla="*/ 14439 h 584689"/>
              <a:gd name="connsiteX4" fmla="*/ 3182163 w 3365718"/>
              <a:gd name="connsiteY4" fmla="*/ 584689 h 584689"/>
              <a:gd name="connsiteX5" fmla="*/ 233 w 3365718"/>
              <a:gd name="connsiteY5" fmla="*/ 584689 h 584689"/>
              <a:gd name="connsiteX0" fmla="*/ 233 w 3372449"/>
              <a:gd name="connsiteY0" fmla="*/ 584689 h 584689"/>
              <a:gd name="connsiteX1" fmla="*/ 0 w 3372449"/>
              <a:gd name="connsiteY1" fmla="*/ 8625 h 584689"/>
              <a:gd name="connsiteX2" fmla="*/ 3283818 w 3372449"/>
              <a:gd name="connsiteY2" fmla="*/ 0 h 584689"/>
              <a:gd name="connsiteX3" fmla="*/ 3372449 w 3372449"/>
              <a:gd name="connsiteY3" fmla="*/ 19287 h 584689"/>
              <a:gd name="connsiteX4" fmla="*/ 3182163 w 3372449"/>
              <a:gd name="connsiteY4" fmla="*/ 584689 h 584689"/>
              <a:gd name="connsiteX5" fmla="*/ 233 w 3372449"/>
              <a:gd name="connsiteY5" fmla="*/ 584689 h 584689"/>
              <a:gd name="connsiteX0" fmla="*/ 233 w 3382546"/>
              <a:gd name="connsiteY0" fmla="*/ 590630 h 590630"/>
              <a:gd name="connsiteX1" fmla="*/ 0 w 3382546"/>
              <a:gd name="connsiteY1" fmla="*/ 14566 h 590630"/>
              <a:gd name="connsiteX2" fmla="*/ 3283818 w 3382546"/>
              <a:gd name="connsiteY2" fmla="*/ 5941 h 590630"/>
              <a:gd name="connsiteX3" fmla="*/ 3382546 w 3382546"/>
              <a:gd name="connsiteY3" fmla="*/ 988 h 590630"/>
              <a:gd name="connsiteX4" fmla="*/ 3182163 w 3382546"/>
              <a:gd name="connsiteY4" fmla="*/ 590630 h 590630"/>
              <a:gd name="connsiteX5" fmla="*/ 233 w 3382546"/>
              <a:gd name="connsiteY5" fmla="*/ 590630 h 590630"/>
              <a:gd name="connsiteX0" fmla="*/ 233 w 3386332"/>
              <a:gd name="connsiteY0" fmla="*/ 585638 h 585638"/>
              <a:gd name="connsiteX1" fmla="*/ 0 w 3386332"/>
              <a:gd name="connsiteY1" fmla="*/ 9574 h 585638"/>
              <a:gd name="connsiteX2" fmla="*/ 3283818 w 3386332"/>
              <a:gd name="connsiteY2" fmla="*/ 949 h 585638"/>
              <a:gd name="connsiteX3" fmla="*/ 3386332 w 3386332"/>
              <a:gd name="connsiteY3" fmla="*/ 1450 h 585638"/>
              <a:gd name="connsiteX4" fmla="*/ 3182163 w 3386332"/>
              <a:gd name="connsiteY4" fmla="*/ 585638 h 585638"/>
              <a:gd name="connsiteX5" fmla="*/ 233 w 3386332"/>
              <a:gd name="connsiteY5" fmla="*/ 585638 h 585638"/>
              <a:gd name="connsiteX0" fmla="*/ 233 w 3385069"/>
              <a:gd name="connsiteY0" fmla="*/ 584689 h 584689"/>
              <a:gd name="connsiteX1" fmla="*/ 0 w 3385069"/>
              <a:gd name="connsiteY1" fmla="*/ 8625 h 584689"/>
              <a:gd name="connsiteX2" fmla="*/ 3283818 w 3385069"/>
              <a:gd name="connsiteY2" fmla="*/ 0 h 584689"/>
              <a:gd name="connsiteX3" fmla="*/ 3385069 w 3385069"/>
              <a:gd name="connsiteY3" fmla="*/ 2319 h 584689"/>
              <a:gd name="connsiteX4" fmla="*/ 3182163 w 3385069"/>
              <a:gd name="connsiteY4" fmla="*/ 584689 h 584689"/>
              <a:gd name="connsiteX5" fmla="*/ 233 w 3385069"/>
              <a:gd name="connsiteY5" fmla="*/ 584689 h 584689"/>
              <a:gd name="connsiteX0" fmla="*/ 233 w 3382545"/>
              <a:gd name="connsiteY0" fmla="*/ 584689 h 584689"/>
              <a:gd name="connsiteX1" fmla="*/ 0 w 3382545"/>
              <a:gd name="connsiteY1" fmla="*/ 8625 h 584689"/>
              <a:gd name="connsiteX2" fmla="*/ 3283818 w 3382545"/>
              <a:gd name="connsiteY2" fmla="*/ 0 h 584689"/>
              <a:gd name="connsiteX3" fmla="*/ 3382545 w 3382545"/>
              <a:gd name="connsiteY3" fmla="*/ 2319 h 584689"/>
              <a:gd name="connsiteX4" fmla="*/ 3182163 w 3382545"/>
              <a:gd name="connsiteY4" fmla="*/ 584689 h 584689"/>
              <a:gd name="connsiteX5" fmla="*/ 233 w 3382545"/>
              <a:gd name="connsiteY5" fmla="*/ 584689 h 584689"/>
              <a:gd name="connsiteX0" fmla="*/ 233 w 3382545"/>
              <a:gd name="connsiteY0" fmla="*/ 584689 h 584689"/>
              <a:gd name="connsiteX1" fmla="*/ 0 w 3382545"/>
              <a:gd name="connsiteY1" fmla="*/ 8625 h 584689"/>
              <a:gd name="connsiteX2" fmla="*/ 3283818 w 3382545"/>
              <a:gd name="connsiteY2" fmla="*/ 0 h 584689"/>
              <a:gd name="connsiteX3" fmla="*/ 3382545 w 3382545"/>
              <a:gd name="connsiteY3" fmla="*/ 2319 h 584689"/>
              <a:gd name="connsiteX4" fmla="*/ 3198992 w 3382545"/>
              <a:gd name="connsiteY4" fmla="*/ 577417 h 584689"/>
              <a:gd name="connsiteX5" fmla="*/ 233 w 3382545"/>
              <a:gd name="connsiteY5" fmla="*/ 584689 h 58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2545" h="584689">
                <a:moveTo>
                  <a:pt x="233" y="584689"/>
                </a:moveTo>
                <a:cubicBezTo>
                  <a:pt x="155" y="392668"/>
                  <a:pt x="78" y="200646"/>
                  <a:pt x="0" y="8625"/>
                </a:cubicBezTo>
                <a:lnTo>
                  <a:pt x="3283818" y="0"/>
                </a:lnTo>
                <a:cubicBezTo>
                  <a:pt x="3284192" y="4813"/>
                  <a:pt x="3382171" y="-2494"/>
                  <a:pt x="3382545" y="2319"/>
                </a:cubicBezTo>
                <a:lnTo>
                  <a:pt x="3198992" y="577417"/>
                </a:lnTo>
                <a:lnTo>
                  <a:pt x="233" y="58468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правовые акты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3972" y="843558"/>
            <a:ext cx="845484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300" dirty="0">
              <a:latin typeface="Calibri" panose="020F050202020403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FF0000"/>
                </a:solidFill>
                <a:ea typeface="Batang" panose="02030600000101010101" pitchFamily="18" charset="-127"/>
              </a:rPr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  <a:ea typeface="Batang" panose="02030600000101010101" pitchFamily="18" charset="-127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5932" y="2883589"/>
            <a:ext cx="46064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Постановление Правительства СО № 426 </a:t>
            </a:r>
            <a:br>
              <a:rPr lang="ru-RU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от 02.08.2016 «О реализации отдельных полномочий в области госрегулирования торговой деятельности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» (в ред. </a:t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от 02.06.2026)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D2EB90-AFC2-01F2-CC44-4ACB0B6E3CC8}"/>
              </a:ext>
            </a:extLst>
          </p:cNvPr>
          <p:cNvSpPr txBox="1"/>
          <p:nvPr/>
        </p:nvSpPr>
        <p:spPr>
          <a:xfrm>
            <a:off x="475932" y="1412945"/>
            <a:ext cx="38143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С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1 июля 2026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года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проводится аукцион исключительно</a:t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в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электронной форме </a:t>
            </a:r>
          </a:p>
        </p:txBody>
      </p:sp>
    </p:spTree>
    <p:extLst>
      <p:ext uri="{BB962C8B-B14F-4D97-AF65-F5344CB8AC3E}">
        <p14:creationId xmlns:p14="http://schemas.microsoft.com/office/powerpoint/2010/main" val="154027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429670" y="1109872"/>
            <a:ext cx="4332218" cy="6697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6901" y="239759"/>
            <a:ext cx="4464495" cy="17281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аукциона осуществляется </a:t>
            </a:r>
            <a:r>
              <a:rPr lang="ru-RU" sz="3600" dirty="0">
                <a:solidFill>
                  <a:srgbClr val="001236"/>
                </a:solidFill>
                <a:latin typeface="Akrobat Black" panose="00000A00000000000000" pitchFamily="2" charset="-52"/>
              </a:rPr>
              <a:t/>
            </a:r>
            <a:br>
              <a:rPr lang="ru-RU" sz="3600" dirty="0">
                <a:solidFill>
                  <a:srgbClr val="001236"/>
                </a:solidFill>
                <a:latin typeface="Akrobat Black" panose="00000A00000000000000" pitchFamily="2" charset="-52"/>
              </a:rPr>
            </a:br>
            <a:r>
              <a:rPr lang="ru-RU" sz="2400" dirty="0">
                <a:solidFill>
                  <a:srgbClr val="00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решения уполномоченного органа: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8C55DAA-8701-3D22-12D1-16081C262F03}"/>
              </a:ext>
            </a:extLst>
          </p:cNvPr>
          <p:cNvSpPr txBox="1"/>
          <p:nvPr/>
        </p:nvSpPr>
        <p:spPr>
          <a:xfrm>
            <a:off x="5372758" y="2368500"/>
            <a:ext cx="30519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1236"/>
                </a:solidFill>
                <a:latin typeface="Montserrat" pitchFamily="2" charset="-52"/>
              </a:rPr>
              <a:t>по инициативе уполномоченного органа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9115A4F-3332-BB21-03DE-B87120BE5270}"/>
              </a:ext>
            </a:extLst>
          </p:cNvPr>
          <p:cNvSpPr txBox="1"/>
          <p:nvPr/>
        </p:nvSpPr>
        <p:spPr>
          <a:xfrm>
            <a:off x="5516774" y="3880668"/>
            <a:ext cx="27638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1236"/>
                </a:solidFill>
                <a:latin typeface="Montserrat" pitchFamily="2" charset="-52"/>
              </a:rPr>
              <a:t>на основании </a:t>
            </a:r>
            <a:br>
              <a:rPr lang="ru-RU" dirty="0">
                <a:solidFill>
                  <a:srgbClr val="001236"/>
                </a:solidFill>
                <a:latin typeface="Montserrat" pitchFamily="2" charset="-52"/>
              </a:rPr>
            </a:br>
            <a:r>
              <a:rPr lang="ru-RU" dirty="0">
                <a:solidFill>
                  <a:srgbClr val="001236"/>
                </a:solidFill>
                <a:latin typeface="Montserrat" pitchFamily="2" charset="-52"/>
              </a:rPr>
              <a:t>заявления соискателя 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4572000" y="2240430"/>
            <a:ext cx="579981" cy="979392"/>
            <a:chOff x="5305399" y="1318527"/>
            <a:chExt cx="579981" cy="979392"/>
          </a:xfrm>
        </p:grpSpPr>
        <p:sp>
          <p:nvSpPr>
            <p:cNvPr id="24" name="Полилиния 23"/>
            <p:cNvSpPr/>
            <p:nvPr/>
          </p:nvSpPr>
          <p:spPr>
            <a:xfrm rot="9051048">
              <a:off x="5305399" y="1318527"/>
              <a:ext cx="484773" cy="454979"/>
            </a:xfrm>
            <a:custGeom>
              <a:avLst/>
              <a:gdLst/>
              <a:ahLst/>
              <a:cxnLst/>
              <a:rect l="l" t="t" r="r" b="b"/>
              <a:pathLst>
                <a:path w="484773" h="454979">
                  <a:moveTo>
                    <a:pt x="379066" y="454979"/>
                  </a:moveTo>
                  <a:lnTo>
                    <a:pt x="0" y="243567"/>
                  </a:lnTo>
                  <a:lnTo>
                    <a:pt x="135842" y="0"/>
                  </a:lnTo>
                  <a:lnTo>
                    <a:pt x="465297" y="0"/>
                  </a:lnTo>
                  <a:lnTo>
                    <a:pt x="356998" y="194183"/>
                  </a:lnTo>
                  <a:lnTo>
                    <a:pt x="484773" y="265445"/>
                  </a:lnTo>
                  <a:lnTo>
                    <a:pt x="379066" y="454979"/>
                  </a:lnTo>
                  <a:close/>
                </a:path>
              </a:pathLst>
            </a:custGeom>
            <a:solidFill>
              <a:srgbClr val="0012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1236"/>
                </a:solidFill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 rot="9051048">
              <a:off x="5398441" y="1875396"/>
              <a:ext cx="486939" cy="422523"/>
            </a:xfrm>
            <a:custGeom>
              <a:avLst/>
              <a:gdLst/>
              <a:ahLst/>
              <a:cxnLst/>
              <a:rect l="l" t="t" r="r" b="b"/>
              <a:pathLst>
                <a:path w="486939" h="422523">
                  <a:moveTo>
                    <a:pt x="0" y="422523"/>
                  </a:moveTo>
                  <a:lnTo>
                    <a:pt x="235648" y="0"/>
                  </a:lnTo>
                  <a:lnTo>
                    <a:pt x="486939" y="140150"/>
                  </a:lnTo>
                  <a:lnTo>
                    <a:pt x="329455" y="422523"/>
                  </a:lnTo>
                  <a:lnTo>
                    <a:pt x="0" y="422523"/>
                  </a:lnTo>
                  <a:close/>
                </a:path>
              </a:pathLst>
            </a:custGeom>
            <a:solidFill>
              <a:srgbClr val="0012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1236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572000" y="3795886"/>
            <a:ext cx="903604" cy="1004418"/>
            <a:chOff x="5361243" y="3138499"/>
            <a:chExt cx="903604" cy="1004418"/>
          </a:xfrm>
        </p:grpSpPr>
        <p:sp>
          <p:nvSpPr>
            <p:cNvPr id="18" name="Полилиния 17"/>
            <p:cNvSpPr/>
            <p:nvPr/>
          </p:nvSpPr>
          <p:spPr>
            <a:xfrm rot="9051048">
              <a:off x="5364816" y="3138499"/>
              <a:ext cx="614817" cy="299699"/>
            </a:xfrm>
            <a:custGeom>
              <a:avLst/>
              <a:gdLst/>
              <a:ahLst/>
              <a:cxnLst/>
              <a:rect l="l" t="t" r="r" b="b"/>
              <a:pathLst>
                <a:path w="614817" h="299699">
                  <a:moveTo>
                    <a:pt x="195981" y="235266"/>
                  </a:moveTo>
                  <a:cubicBezTo>
                    <a:pt x="137062" y="202406"/>
                    <a:pt x="90232" y="163724"/>
                    <a:pt x="55489" y="119220"/>
                  </a:cubicBezTo>
                  <a:cubicBezTo>
                    <a:pt x="38119" y="96968"/>
                    <a:pt x="24321" y="74150"/>
                    <a:pt x="14097" y="50765"/>
                  </a:cubicBezTo>
                  <a:lnTo>
                    <a:pt x="0" y="0"/>
                  </a:lnTo>
                  <a:lnTo>
                    <a:pt x="283600" y="0"/>
                  </a:lnTo>
                  <a:lnTo>
                    <a:pt x="284170" y="4553"/>
                  </a:lnTo>
                  <a:cubicBezTo>
                    <a:pt x="290497" y="21577"/>
                    <a:pt x="305728" y="36819"/>
                    <a:pt x="329863" y="50280"/>
                  </a:cubicBezTo>
                  <a:cubicBezTo>
                    <a:pt x="351869" y="62553"/>
                    <a:pt x="376076" y="68375"/>
                    <a:pt x="402484" y="67748"/>
                  </a:cubicBezTo>
                  <a:cubicBezTo>
                    <a:pt x="428893" y="67120"/>
                    <a:pt x="454111" y="58616"/>
                    <a:pt x="478137" y="42235"/>
                  </a:cubicBezTo>
                  <a:lnTo>
                    <a:pt x="614817" y="242708"/>
                  </a:lnTo>
                  <a:cubicBezTo>
                    <a:pt x="559338" y="278773"/>
                    <a:pt x="495715" y="297734"/>
                    <a:pt x="423950" y="299589"/>
                  </a:cubicBezTo>
                  <a:cubicBezTo>
                    <a:pt x="352185" y="301444"/>
                    <a:pt x="276195" y="280003"/>
                    <a:pt x="195981" y="235266"/>
                  </a:cubicBezTo>
                  <a:close/>
                </a:path>
              </a:pathLst>
            </a:custGeom>
            <a:solidFill>
              <a:srgbClr val="0012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1236"/>
                </a:solidFill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 rot="9051048">
              <a:off x="5361243" y="3517495"/>
              <a:ext cx="903604" cy="625422"/>
            </a:xfrm>
            <a:custGeom>
              <a:avLst/>
              <a:gdLst/>
              <a:ahLst/>
              <a:cxnLst/>
              <a:rect l="l" t="t" r="r" b="b"/>
              <a:pathLst>
                <a:path w="903604" h="625422">
                  <a:moveTo>
                    <a:pt x="0" y="625422"/>
                  </a:moveTo>
                  <a:lnTo>
                    <a:pt x="614" y="610598"/>
                  </a:lnTo>
                  <a:cubicBezTo>
                    <a:pt x="5706" y="586449"/>
                    <a:pt x="14883" y="562484"/>
                    <a:pt x="28146" y="538703"/>
                  </a:cubicBezTo>
                  <a:cubicBezTo>
                    <a:pt x="41607" y="514568"/>
                    <a:pt x="58085" y="492116"/>
                    <a:pt x="77579" y="471346"/>
                  </a:cubicBezTo>
                  <a:cubicBezTo>
                    <a:pt x="97074" y="450575"/>
                    <a:pt x="123472" y="432027"/>
                    <a:pt x="156775" y="415701"/>
                  </a:cubicBezTo>
                  <a:cubicBezTo>
                    <a:pt x="190078" y="399375"/>
                    <a:pt x="233936" y="384979"/>
                    <a:pt x="288351" y="372517"/>
                  </a:cubicBezTo>
                  <a:lnTo>
                    <a:pt x="448810" y="334972"/>
                  </a:lnTo>
                  <a:lnTo>
                    <a:pt x="197580" y="194856"/>
                  </a:lnTo>
                  <a:lnTo>
                    <a:pt x="306255" y="0"/>
                  </a:lnTo>
                  <a:lnTo>
                    <a:pt x="903604" y="333152"/>
                  </a:lnTo>
                  <a:lnTo>
                    <a:pt x="817495" y="487547"/>
                  </a:lnTo>
                  <a:lnTo>
                    <a:pt x="409141" y="586464"/>
                  </a:lnTo>
                  <a:cubicBezTo>
                    <a:pt x="382998" y="593289"/>
                    <a:pt x="362480" y="600459"/>
                    <a:pt x="347586" y="607974"/>
                  </a:cubicBezTo>
                  <a:lnTo>
                    <a:pt x="321632" y="625422"/>
                  </a:lnTo>
                  <a:lnTo>
                    <a:pt x="0" y="625422"/>
                  </a:lnTo>
                  <a:close/>
                </a:path>
              </a:pathLst>
            </a:custGeom>
            <a:solidFill>
              <a:srgbClr val="0012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1236"/>
                </a:solidFill>
              </a:endParaRPr>
            </a:p>
          </p:txBody>
        </p:sp>
      </p:grpSp>
      <p:pic>
        <p:nvPicPr>
          <p:cNvPr id="1028" name="Picture 4" descr="https://masterpiecer-images.s3.yandex.net/d960ec0334ad11f091ec0ef9992439d4: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" y="0"/>
            <a:ext cx="40005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4" descr="Росельторг. Честный знак">
            <a:extLst>
              <a:ext uri="{FF2B5EF4-FFF2-40B4-BE49-F238E27FC236}">
                <a16:creationId xmlns="" xmlns:a16="http://schemas.microsoft.com/office/drawing/2014/main" id="{31781DC3-1D1A-E25E-EB65-E26C2D6DE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5675">
            <a:off x="7864663" y="2845416"/>
            <a:ext cx="2532925" cy="194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91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b="24900"/>
          <a:stretch/>
        </p:blipFill>
        <p:spPr>
          <a:xfrm>
            <a:off x="-28575" y="-6895"/>
            <a:ext cx="9167267" cy="517093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396552" y="-592476"/>
            <a:ext cx="10513168" cy="3956314"/>
          </a:xfrm>
          <a:prstGeom prst="rect">
            <a:avLst/>
          </a:prstGeom>
          <a:gradFill flip="none" rotWithShape="1">
            <a:gsLst>
              <a:gs pos="38000">
                <a:schemeClr val="bg1">
                  <a:alpha val="61000"/>
                </a:schemeClr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1303713"/>
            <a:ext cx="8640960" cy="3524743"/>
          </a:xfrm>
          <a:prstGeom prst="roundRect">
            <a:avLst>
              <a:gd name="adj" fmla="val 5019"/>
            </a:avLst>
          </a:prstGeom>
          <a:gradFill>
            <a:gsLst>
              <a:gs pos="55000">
                <a:srgbClr val="001236">
                  <a:alpha val="92000"/>
                </a:srgbClr>
              </a:gs>
              <a:gs pos="0">
                <a:srgbClr val="000A1E">
                  <a:alpha val="90000"/>
                </a:srgbClr>
              </a:gs>
              <a:gs pos="100000">
                <a:srgbClr val="001236">
                  <a:alpha val="84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bg1">
                    <a:lumMod val="95000"/>
                  </a:schemeClr>
                </a:solidFill>
              </a:rPr>
              <a:t>4</a:t>
            </a:fld>
            <a:endParaRPr lang="ru-RU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7688" y="1329943"/>
            <a:ext cx="8054792" cy="3474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 местоположении НТО с указанием кадастрового номера земельного участка  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или </a:t>
            </a: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координат характерных точек границ места его размещения;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адрес НТО (при его наличии)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сведения о площади места размещения НТО;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проект договора на размещение НТО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указание на открытый или закрытый по составу участников аукцион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 размере задатка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 начальном размере платы по договору на размещение НТО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ассортиментный перечень продовольственных товаров, </a:t>
            </a:r>
            <a:br>
              <a:rPr lang="ru-RU" sz="1400" dirty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предусмотренный схемой размещения НТО (при закрытом составе участников)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2608" y="421035"/>
            <a:ext cx="7709792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12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о проведении </a:t>
            </a:r>
            <a:r>
              <a:rPr lang="ru-RU" sz="2400" b="1" dirty="0" smtClean="0">
                <a:solidFill>
                  <a:srgbClr val="0012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аукциона в </a:t>
            </a:r>
            <a:r>
              <a:rPr lang="ru-RU" sz="2400" b="1" dirty="0">
                <a:solidFill>
                  <a:srgbClr val="0012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электронной форме </a:t>
            </a:r>
            <a:br>
              <a:rPr lang="ru-RU" sz="2400" b="1" dirty="0">
                <a:solidFill>
                  <a:srgbClr val="0012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12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 содержать следующие сведения: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8273" y="1491630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▶</a:t>
            </a:r>
            <a:endParaRPr lang="ru-RU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8273" y="1961427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▶</a:t>
            </a:r>
            <a:endParaRPr lang="ru-RU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8273" y="2345507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▶</a:t>
            </a:r>
            <a:endParaRPr lang="ru-RU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8273" y="2729587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▶</a:t>
            </a:r>
            <a:endParaRPr lang="ru-RU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8273" y="3497747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▶</a:t>
            </a:r>
            <a:endParaRPr lang="ru-RU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8273" y="3881826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▶</a:t>
            </a:r>
            <a:endParaRPr lang="ru-RU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8273" y="4326290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▶</a:t>
            </a:r>
            <a:endParaRPr lang="ru-RU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8273" y="3113667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▶</a:t>
            </a:r>
            <a:endParaRPr lang="ru-RU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47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-526704"/>
            <a:ext cx="9173089" cy="67978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396552" y="-592476"/>
            <a:ext cx="10513168" cy="3956314"/>
          </a:xfrm>
          <a:prstGeom prst="rect">
            <a:avLst/>
          </a:prstGeom>
          <a:gradFill flip="none" rotWithShape="1">
            <a:gsLst>
              <a:gs pos="38000">
                <a:schemeClr val="bg1">
                  <a:alpha val="61000"/>
                </a:schemeClr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2" y="987574"/>
            <a:ext cx="8787896" cy="4053533"/>
          </a:xfrm>
          <a:prstGeom prst="roundRect">
            <a:avLst>
              <a:gd name="adj" fmla="val 5019"/>
            </a:avLst>
          </a:prstGeom>
          <a:gradFill>
            <a:gsLst>
              <a:gs pos="55000">
                <a:srgbClr val="001236">
                  <a:alpha val="92000"/>
                </a:srgbClr>
              </a:gs>
              <a:gs pos="0">
                <a:srgbClr val="000A1E">
                  <a:alpha val="90000"/>
                </a:srgbClr>
              </a:gs>
              <a:gs pos="100000">
                <a:srgbClr val="001236">
                  <a:alpha val="84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2351080"/>
            <a:ext cx="6246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 dirty="0"/>
          </a:p>
        </p:txBody>
      </p:sp>
      <p:sp>
        <p:nvSpPr>
          <p:cNvPr id="26" name="Параллелограмм 4"/>
          <p:cNvSpPr/>
          <p:nvPr/>
        </p:nvSpPr>
        <p:spPr>
          <a:xfrm>
            <a:off x="477052" y="293766"/>
            <a:ext cx="7119283" cy="765816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76064"/>
              <a:gd name="connsiteX1" fmla="*/ 756204 w 3286998"/>
              <a:gd name="connsiteY1" fmla="*/ 0 h 576064"/>
              <a:gd name="connsiteX2" fmla="*/ 3286998 w 3286998"/>
              <a:gd name="connsiteY2" fmla="*/ 8546 h 576064"/>
              <a:gd name="connsiteX3" fmla="*/ 3181930 w 3286998"/>
              <a:gd name="connsiteY3" fmla="*/ 576064 h 576064"/>
              <a:gd name="connsiteX4" fmla="*/ 0 w 3286998"/>
              <a:gd name="connsiteY4" fmla="*/ 576064 h 576064"/>
              <a:gd name="connsiteX0" fmla="*/ 233 w 3287231"/>
              <a:gd name="connsiteY0" fmla="*/ 576064 h 576064"/>
              <a:gd name="connsiteX1" fmla="*/ 0 w 3287231"/>
              <a:gd name="connsiteY1" fmla="*/ 0 h 576064"/>
              <a:gd name="connsiteX2" fmla="*/ 3287231 w 3287231"/>
              <a:gd name="connsiteY2" fmla="*/ 8546 h 576064"/>
              <a:gd name="connsiteX3" fmla="*/ 3182163 w 3287231"/>
              <a:gd name="connsiteY3" fmla="*/ 576064 h 576064"/>
              <a:gd name="connsiteX4" fmla="*/ 233 w 3287231"/>
              <a:gd name="connsiteY4" fmla="*/ 576064 h 576064"/>
              <a:gd name="connsiteX0" fmla="*/ 233 w 3287231"/>
              <a:gd name="connsiteY0" fmla="*/ 601861 h 601861"/>
              <a:gd name="connsiteX1" fmla="*/ 0 w 3287231"/>
              <a:gd name="connsiteY1" fmla="*/ 25797 h 601861"/>
              <a:gd name="connsiteX2" fmla="*/ 3287231 w 3287231"/>
              <a:gd name="connsiteY2" fmla="*/ 0 h 601861"/>
              <a:gd name="connsiteX3" fmla="*/ 3182163 w 3287231"/>
              <a:gd name="connsiteY3" fmla="*/ 601861 h 601861"/>
              <a:gd name="connsiteX4" fmla="*/ 233 w 3287231"/>
              <a:gd name="connsiteY4" fmla="*/ 601861 h 601861"/>
              <a:gd name="connsiteX0" fmla="*/ 233 w 3283818"/>
              <a:gd name="connsiteY0" fmla="*/ 584689 h 584689"/>
              <a:gd name="connsiteX1" fmla="*/ 0 w 3283818"/>
              <a:gd name="connsiteY1" fmla="*/ 8625 h 584689"/>
              <a:gd name="connsiteX2" fmla="*/ 3283818 w 3283818"/>
              <a:gd name="connsiteY2" fmla="*/ 0 h 584689"/>
              <a:gd name="connsiteX3" fmla="*/ 3182163 w 3283818"/>
              <a:gd name="connsiteY3" fmla="*/ 584689 h 584689"/>
              <a:gd name="connsiteX4" fmla="*/ 233 w 3283818"/>
              <a:gd name="connsiteY4" fmla="*/ 584689 h 584689"/>
              <a:gd name="connsiteX0" fmla="*/ 233 w 3365718"/>
              <a:gd name="connsiteY0" fmla="*/ 584689 h 584689"/>
              <a:gd name="connsiteX1" fmla="*/ 0 w 3365718"/>
              <a:gd name="connsiteY1" fmla="*/ 8625 h 584689"/>
              <a:gd name="connsiteX2" fmla="*/ 3283818 w 3365718"/>
              <a:gd name="connsiteY2" fmla="*/ 0 h 584689"/>
              <a:gd name="connsiteX3" fmla="*/ 3365718 w 3365718"/>
              <a:gd name="connsiteY3" fmla="*/ 14439 h 584689"/>
              <a:gd name="connsiteX4" fmla="*/ 3182163 w 3365718"/>
              <a:gd name="connsiteY4" fmla="*/ 584689 h 584689"/>
              <a:gd name="connsiteX5" fmla="*/ 233 w 3365718"/>
              <a:gd name="connsiteY5" fmla="*/ 584689 h 584689"/>
              <a:gd name="connsiteX0" fmla="*/ 233 w 3372449"/>
              <a:gd name="connsiteY0" fmla="*/ 584689 h 584689"/>
              <a:gd name="connsiteX1" fmla="*/ 0 w 3372449"/>
              <a:gd name="connsiteY1" fmla="*/ 8625 h 584689"/>
              <a:gd name="connsiteX2" fmla="*/ 3283818 w 3372449"/>
              <a:gd name="connsiteY2" fmla="*/ 0 h 584689"/>
              <a:gd name="connsiteX3" fmla="*/ 3372449 w 3372449"/>
              <a:gd name="connsiteY3" fmla="*/ 19287 h 584689"/>
              <a:gd name="connsiteX4" fmla="*/ 3182163 w 3372449"/>
              <a:gd name="connsiteY4" fmla="*/ 584689 h 584689"/>
              <a:gd name="connsiteX5" fmla="*/ 233 w 3372449"/>
              <a:gd name="connsiteY5" fmla="*/ 584689 h 584689"/>
              <a:gd name="connsiteX0" fmla="*/ 233 w 3382546"/>
              <a:gd name="connsiteY0" fmla="*/ 590630 h 590630"/>
              <a:gd name="connsiteX1" fmla="*/ 0 w 3382546"/>
              <a:gd name="connsiteY1" fmla="*/ 14566 h 590630"/>
              <a:gd name="connsiteX2" fmla="*/ 3283818 w 3382546"/>
              <a:gd name="connsiteY2" fmla="*/ 5941 h 590630"/>
              <a:gd name="connsiteX3" fmla="*/ 3382546 w 3382546"/>
              <a:gd name="connsiteY3" fmla="*/ 988 h 590630"/>
              <a:gd name="connsiteX4" fmla="*/ 3182163 w 3382546"/>
              <a:gd name="connsiteY4" fmla="*/ 590630 h 590630"/>
              <a:gd name="connsiteX5" fmla="*/ 233 w 3382546"/>
              <a:gd name="connsiteY5" fmla="*/ 590630 h 590630"/>
              <a:gd name="connsiteX0" fmla="*/ 233 w 3386332"/>
              <a:gd name="connsiteY0" fmla="*/ 585638 h 585638"/>
              <a:gd name="connsiteX1" fmla="*/ 0 w 3386332"/>
              <a:gd name="connsiteY1" fmla="*/ 9574 h 585638"/>
              <a:gd name="connsiteX2" fmla="*/ 3283818 w 3386332"/>
              <a:gd name="connsiteY2" fmla="*/ 949 h 585638"/>
              <a:gd name="connsiteX3" fmla="*/ 3386332 w 3386332"/>
              <a:gd name="connsiteY3" fmla="*/ 1450 h 585638"/>
              <a:gd name="connsiteX4" fmla="*/ 3182163 w 3386332"/>
              <a:gd name="connsiteY4" fmla="*/ 585638 h 585638"/>
              <a:gd name="connsiteX5" fmla="*/ 233 w 3386332"/>
              <a:gd name="connsiteY5" fmla="*/ 585638 h 585638"/>
              <a:gd name="connsiteX0" fmla="*/ 233 w 3385069"/>
              <a:gd name="connsiteY0" fmla="*/ 584689 h 584689"/>
              <a:gd name="connsiteX1" fmla="*/ 0 w 3385069"/>
              <a:gd name="connsiteY1" fmla="*/ 8625 h 584689"/>
              <a:gd name="connsiteX2" fmla="*/ 3283818 w 3385069"/>
              <a:gd name="connsiteY2" fmla="*/ 0 h 584689"/>
              <a:gd name="connsiteX3" fmla="*/ 3385069 w 3385069"/>
              <a:gd name="connsiteY3" fmla="*/ 2319 h 584689"/>
              <a:gd name="connsiteX4" fmla="*/ 3182163 w 3385069"/>
              <a:gd name="connsiteY4" fmla="*/ 584689 h 584689"/>
              <a:gd name="connsiteX5" fmla="*/ 233 w 3385069"/>
              <a:gd name="connsiteY5" fmla="*/ 584689 h 584689"/>
              <a:gd name="connsiteX0" fmla="*/ 233 w 3382545"/>
              <a:gd name="connsiteY0" fmla="*/ 584689 h 584689"/>
              <a:gd name="connsiteX1" fmla="*/ 0 w 3382545"/>
              <a:gd name="connsiteY1" fmla="*/ 8625 h 584689"/>
              <a:gd name="connsiteX2" fmla="*/ 3283818 w 3382545"/>
              <a:gd name="connsiteY2" fmla="*/ 0 h 584689"/>
              <a:gd name="connsiteX3" fmla="*/ 3382545 w 3382545"/>
              <a:gd name="connsiteY3" fmla="*/ 2319 h 584689"/>
              <a:gd name="connsiteX4" fmla="*/ 3182163 w 3382545"/>
              <a:gd name="connsiteY4" fmla="*/ 584689 h 584689"/>
              <a:gd name="connsiteX5" fmla="*/ 233 w 3382545"/>
              <a:gd name="connsiteY5" fmla="*/ 584689 h 584689"/>
              <a:gd name="connsiteX0" fmla="*/ 233 w 3382545"/>
              <a:gd name="connsiteY0" fmla="*/ 584689 h 584689"/>
              <a:gd name="connsiteX1" fmla="*/ 0 w 3382545"/>
              <a:gd name="connsiteY1" fmla="*/ 8625 h 584689"/>
              <a:gd name="connsiteX2" fmla="*/ 3283818 w 3382545"/>
              <a:gd name="connsiteY2" fmla="*/ 0 h 584689"/>
              <a:gd name="connsiteX3" fmla="*/ 3382545 w 3382545"/>
              <a:gd name="connsiteY3" fmla="*/ 2319 h 584689"/>
              <a:gd name="connsiteX4" fmla="*/ 3198992 w 3382545"/>
              <a:gd name="connsiteY4" fmla="*/ 577417 h 584689"/>
              <a:gd name="connsiteX5" fmla="*/ 233 w 3382545"/>
              <a:gd name="connsiteY5" fmla="*/ 584689 h 58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2545" h="584689">
                <a:moveTo>
                  <a:pt x="233" y="584689"/>
                </a:moveTo>
                <a:cubicBezTo>
                  <a:pt x="155" y="392668"/>
                  <a:pt x="78" y="200646"/>
                  <a:pt x="0" y="8625"/>
                </a:cubicBezTo>
                <a:lnTo>
                  <a:pt x="3283818" y="0"/>
                </a:lnTo>
                <a:cubicBezTo>
                  <a:pt x="3284192" y="4813"/>
                  <a:pt x="3382171" y="-2494"/>
                  <a:pt x="3382545" y="2319"/>
                </a:cubicBezTo>
                <a:lnTo>
                  <a:pt x="3198992" y="577417"/>
                </a:lnTo>
                <a:lnTo>
                  <a:pt x="233" y="58468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00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Извещение о проведении аукциона </a:t>
            </a:r>
            <a:br>
              <a:rPr lang="ru-RU" sz="2400" b="1" dirty="0">
                <a:solidFill>
                  <a:srgbClr val="00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содержать сведения:</a:t>
            </a:r>
          </a:p>
        </p:txBody>
      </p:sp>
      <p:sp>
        <p:nvSpPr>
          <p:cNvPr id="27" name="Параллелограмм 4"/>
          <p:cNvSpPr/>
          <p:nvPr/>
        </p:nvSpPr>
        <p:spPr>
          <a:xfrm>
            <a:off x="6396158" y="-1301978"/>
            <a:ext cx="3034706" cy="777790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84651 h 593197"/>
              <a:gd name="connsiteX1" fmla="*/ 212383 w 2781608"/>
              <a:gd name="connsiteY1" fmla="*/ 8587 h 593197"/>
              <a:gd name="connsiteX2" fmla="*/ 2771800 w 2781608"/>
              <a:gd name="connsiteY2" fmla="*/ 0 h 593197"/>
              <a:gd name="connsiteX3" fmla="*/ 2781608 w 2781608"/>
              <a:gd name="connsiteY3" fmla="*/ 593197 h 593197"/>
              <a:gd name="connsiteX4" fmla="*/ 0 w 2781608"/>
              <a:gd name="connsiteY4" fmla="*/ 584651 h 593197"/>
              <a:gd name="connsiteX0" fmla="*/ 0 w 2771800"/>
              <a:gd name="connsiteY0" fmla="*/ 584651 h 593197"/>
              <a:gd name="connsiteX1" fmla="*/ 212383 w 2771800"/>
              <a:gd name="connsiteY1" fmla="*/ 8587 h 593197"/>
              <a:gd name="connsiteX2" fmla="*/ 2771800 w 2771800"/>
              <a:gd name="connsiteY2" fmla="*/ 0 h 593197"/>
              <a:gd name="connsiteX3" fmla="*/ 2762327 w 2771800"/>
              <a:gd name="connsiteY3" fmla="*/ 593197 h 593197"/>
              <a:gd name="connsiteX4" fmla="*/ 0 w 2771800"/>
              <a:gd name="connsiteY4" fmla="*/ 584651 h 593197"/>
              <a:gd name="connsiteX0" fmla="*/ 0 w 2781608"/>
              <a:gd name="connsiteY0" fmla="*/ 584651 h 601784"/>
              <a:gd name="connsiteX1" fmla="*/ 212383 w 2781608"/>
              <a:gd name="connsiteY1" fmla="*/ 8587 h 601784"/>
              <a:gd name="connsiteX2" fmla="*/ 2771800 w 2781608"/>
              <a:gd name="connsiteY2" fmla="*/ 0 h 601784"/>
              <a:gd name="connsiteX3" fmla="*/ 2781608 w 2781608"/>
              <a:gd name="connsiteY3" fmla="*/ 601784 h 601784"/>
              <a:gd name="connsiteX4" fmla="*/ 0 w 2781608"/>
              <a:gd name="connsiteY4" fmla="*/ 584651 h 601784"/>
              <a:gd name="connsiteX0" fmla="*/ 0 w 2781608"/>
              <a:gd name="connsiteY0" fmla="*/ 601823 h 618956"/>
              <a:gd name="connsiteX1" fmla="*/ 212383 w 2781608"/>
              <a:gd name="connsiteY1" fmla="*/ 25759 h 618956"/>
              <a:gd name="connsiteX2" fmla="*/ 2778227 w 2781608"/>
              <a:gd name="connsiteY2" fmla="*/ 0 h 618956"/>
              <a:gd name="connsiteX3" fmla="*/ 2781608 w 2781608"/>
              <a:gd name="connsiteY3" fmla="*/ 618956 h 618956"/>
              <a:gd name="connsiteX4" fmla="*/ 0 w 2781608"/>
              <a:gd name="connsiteY4" fmla="*/ 601823 h 618956"/>
              <a:gd name="connsiteX0" fmla="*/ 0 w 2797508"/>
              <a:gd name="connsiteY0" fmla="*/ 576066 h 593199"/>
              <a:gd name="connsiteX1" fmla="*/ 212383 w 2797508"/>
              <a:gd name="connsiteY1" fmla="*/ 2 h 593199"/>
              <a:gd name="connsiteX2" fmla="*/ 2797508 w 2797508"/>
              <a:gd name="connsiteY2" fmla="*/ 0 h 593199"/>
              <a:gd name="connsiteX3" fmla="*/ 2781608 w 2797508"/>
              <a:gd name="connsiteY3" fmla="*/ 593199 h 593199"/>
              <a:gd name="connsiteX4" fmla="*/ 0 w 2797508"/>
              <a:gd name="connsiteY4" fmla="*/ 576066 h 593199"/>
              <a:gd name="connsiteX0" fmla="*/ 0 w 2797508"/>
              <a:gd name="connsiteY0" fmla="*/ 580947 h 598080"/>
              <a:gd name="connsiteX1" fmla="*/ 117318 w 2797508"/>
              <a:gd name="connsiteY1" fmla="*/ 0 h 598080"/>
              <a:gd name="connsiteX2" fmla="*/ 2797508 w 2797508"/>
              <a:gd name="connsiteY2" fmla="*/ 4881 h 598080"/>
              <a:gd name="connsiteX3" fmla="*/ 2781608 w 2797508"/>
              <a:gd name="connsiteY3" fmla="*/ 598080 h 598080"/>
              <a:gd name="connsiteX4" fmla="*/ 0 w 2797508"/>
              <a:gd name="connsiteY4" fmla="*/ 580947 h 598080"/>
              <a:gd name="connsiteX0" fmla="*/ 0 w 3044679"/>
              <a:gd name="connsiteY0" fmla="*/ 576064 h 598080"/>
              <a:gd name="connsiteX1" fmla="*/ 364489 w 3044679"/>
              <a:gd name="connsiteY1" fmla="*/ 0 h 598080"/>
              <a:gd name="connsiteX2" fmla="*/ 3044679 w 3044679"/>
              <a:gd name="connsiteY2" fmla="*/ 4881 h 598080"/>
              <a:gd name="connsiteX3" fmla="*/ 3028779 w 3044679"/>
              <a:gd name="connsiteY3" fmla="*/ 598080 h 598080"/>
              <a:gd name="connsiteX4" fmla="*/ 0 w 3044679"/>
              <a:gd name="connsiteY4" fmla="*/ 576064 h 598080"/>
              <a:gd name="connsiteX0" fmla="*/ 0 w 3044679"/>
              <a:gd name="connsiteY0" fmla="*/ 583388 h 598080"/>
              <a:gd name="connsiteX1" fmla="*/ 364489 w 3044679"/>
              <a:gd name="connsiteY1" fmla="*/ 0 h 598080"/>
              <a:gd name="connsiteX2" fmla="*/ 3044679 w 3044679"/>
              <a:gd name="connsiteY2" fmla="*/ 4881 h 598080"/>
              <a:gd name="connsiteX3" fmla="*/ 3028779 w 3044679"/>
              <a:gd name="connsiteY3" fmla="*/ 598080 h 598080"/>
              <a:gd name="connsiteX4" fmla="*/ 0 w 3044679"/>
              <a:gd name="connsiteY4" fmla="*/ 583388 h 598080"/>
              <a:gd name="connsiteX0" fmla="*/ 0 w 3038341"/>
              <a:gd name="connsiteY0" fmla="*/ 598036 h 598080"/>
              <a:gd name="connsiteX1" fmla="*/ 358151 w 3038341"/>
              <a:gd name="connsiteY1" fmla="*/ 0 h 598080"/>
              <a:gd name="connsiteX2" fmla="*/ 3038341 w 3038341"/>
              <a:gd name="connsiteY2" fmla="*/ 4881 h 598080"/>
              <a:gd name="connsiteX3" fmla="*/ 3022441 w 3038341"/>
              <a:gd name="connsiteY3" fmla="*/ 598080 h 598080"/>
              <a:gd name="connsiteX4" fmla="*/ 0 w 3038341"/>
              <a:gd name="connsiteY4" fmla="*/ 598036 h 598080"/>
              <a:gd name="connsiteX0" fmla="*/ 0 w 3028834"/>
              <a:gd name="connsiteY0" fmla="*/ 588271 h 598080"/>
              <a:gd name="connsiteX1" fmla="*/ 348644 w 3028834"/>
              <a:gd name="connsiteY1" fmla="*/ 0 h 598080"/>
              <a:gd name="connsiteX2" fmla="*/ 3028834 w 3028834"/>
              <a:gd name="connsiteY2" fmla="*/ 4881 h 598080"/>
              <a:gd name="connsiteX3" fmla="*/ 3012934 w 3028834"/>
              <a:gd name="connsiteY3" fmla="*/ 598080 h 598080"/>
              <a:gd name="connsiteX4" fmla="*/ 0 w 3028834"/>
              <a:gd name="connsiteY4" fmla="*/ 588271 h 59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8834" h="598080">
                <a:moveTo>
                  <a:pt x="0" y="588271"/>
                </a:moveTo>
                <a:lnTo>
                  <a:pt x="348644" y="0"/>
                </a:lnTo>
                <a:lnTo>
                  <a:pt x="3028834" y="4881"/>
                </a:lnTo>
                <a:lnTo>
                  <a:pt x="3012934" y="598080"/>
                </a:lnTo>
                <a:lnTo>
                  <a:pt x="0" y="588271"/>
                </a:lnTo>
                <a:close/>
              </a:path>
            </a:pathLst>
          </a:custGeom>
          <a:solidFill>
            <a:srgbClr val="779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48055" y="-1270392"/>
            <a:ext cx="1746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Комитет по  </a:t>
            </a:r>
          </a:p>
          <a:p>
            <a:pPr algn="ctr"/>
            <a:r>
              <a:rPr lang="ru-RU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организации торгов </a:t>
            </a:r>
          </a:p>
          <a:p>
            <a:pPr algn="ctr"/>
            <a:r>
              <a:rPr lang="ru-RU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Самарской области</a:t>
            </a:r>
          </a:p>
        </p:txBody>
      </p:sp>
      <p:pic>
        <p:nvPicPr>
          <p:cNvPr id="30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487" y="-1336162"/>
            <a:ext cx="770893" cy="77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8312" y="1131590"/>
            <a:ext cx="8499096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об организаторе аукциона и  уполномоченном органе, реквизитах решения о проведении аукциона;</a:t>
            </a:r>
          </a:p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 предмете аукциона, в том числе о местоположении НТО, площади места его размещения, кадастровом номере ЗУ,  сезонности или </a:t>
            </a:r>
            <a:r>
              <a:rPr lang="ru-RU" sz="1200" dirty="0" err="1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несезонности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НТО;</a:t>
            </a:r>
            <a:endParaRPr lang="ru-RU" sz="1200" dirty="0">
              <a:solidFill>
                <a:schemeClr val="bg1">
                  <a:lumMod val="95000"/>
                </a:schemeClr>
              </a:solidFill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месте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проведения аукциона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200" dirty="0" smtClean="0">
                <a:solidFill>
                  <a:srgbClr val="FF0000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указывается адрес </a:t>
            </a:r>
            <a:r>
              <a:rPr lang="ru-RU" sz="1200" dirty="0">
                <a:solidFill>
                  <a:srgbClr val="FF0000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электронной </a:t>
            </a:r>
            <a:r>
              <a:rPr lang="ru-RU" sz="1200" dirty="0" smtClean="0">
                <a:solidFill>
                  <a:srgbClr val="FF0000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площадки)</a:t>
            </a:r>
            <a:r>
              <a:rPr lang="ru-RU" sz="1200" dirty="0" smtClean="0">
                <a:solidFill>
                  <a:schemeClr val="bg1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дате, времени и порядке проведения аукциона;</a:t>
            </a:r>
          </a:p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 дате и времени начала и окончания приема заявок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участие в аукционе;</a:t>
            </a:r>
          </a:p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 форме заявки на участие в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аукционе порядке и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адресе места ее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приема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FF0000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200" dirty="0">
                <a:solidFill>
                  <a:srgbClr val="FF0000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указывается, что заполняется электронная форма </a:t>
            </a:r>
            <a:r>
              <a:rPr lang="ru-RU" sz="1200" dirty="0" smtClean="0">
                <a:solidFill>
                  <a:srgbClr val="FF0000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заявки на электронной площадке)</a:t>
            </a:r>
            <a:r>
              <a:rPr lang="ru-RU" sz="1200" dirty="0" smtClean="0">
                <a:solidFill>
                  <a:schemeClr val="bg1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chemeClr val="bg1">
                  <a:lumMod val="95000"/>
                </a:schemeClr>
              </a:solidFill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 размере задатка, порядке его внесения участниками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аукциона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 возврата им задатка, банковских реквизитах счета для перечисления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задатка </a:t>
            </a:r>
            <a:r>
              <a:rPr lang="ru-RU" sz="1200" dirty="0" smtClean="0">
                <a:solidFill>
                  <a:srgbClr val="FF0000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(указывается  расчетный счет  оператора ЭТП)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;  </a:t>
            </a:r>
            <a:endParaRPr lang="ru-RU" sz="1200" dirty="0">
              <a:solidFill>
                <a:schemeClr val="bg1">
                  <a:lumMod val="95000"/>
                </a:schemeClr>
              </a:solidFill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«шаге аукциона»;</a:t>
            </a:r>
            <a:endParaRPr lang="ru-RU" sz="1200" dirty="0">
              <a:solidFill>
                <a:schemeClr val="bg1">
                  <a:lumMod val="95000"/>
                </a:schemeClr>
              </a:solidFill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 начальном размере платы по договору на размещение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НТО;</a:t>
            </a:r>
            <a:endParaRPr lang="ru-RU" sz="1200" dirty="0">
              <a:solidFill>
                <a:schemeClr val="bg1">
                  <a:lumMod val="95000"/>
                </a:schemeClr>
              </a:solidFill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 сроке действия договора на размещение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НТО; 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Фотографии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НТО в формате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JPG</a:t>
            </a:r>
            <a:endParaRPr lang="ru-RU" sz="1200" dirty="0">
              <a:solidFill>
                <a:schemeClr val="bg1">
                  <a:lumMod val="95000"/>
                </a:schemeClr>
              </a:solidFill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ru-RU" sz="1400" dirty="0">
              <a:solidFill>
                <a:schemeClr val="bg1">
                  <a:lumMod val="95000"/>
                </a:schemeClr>
              </a:solidFill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089" y="-827163"/>
            <a:ext cx="9173089" cy="679782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-396552" y="-592476"/>
            <a:ext cx="10513168" cy="3956314"/>
          </a:xfrm>
          <a:prstGeom prst="rect">
            <a:avLst/>
          </a:prstGeom>
          <a:gradFill flip="none" rotWithShape="1">
            <a:gsLst>
              <a:gs pos="38000">
                <a:schemeClr val="bg1">
                  <a:alpha val="61000"/>
                </a:schemeClr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1646" y="1051614"/>
            <a:ext cx="8764850" cy="3715649"/>
          </a:xfrm>
          <a:prstGeom prst="roundRect">
            <a:avLst>
              <a:gd name="adj" fmla="val 5019"/>
            </a:avLst>
          </a:prstGeom>
          <a:gradFill>
            <a:gsLst>
              <a:gs pos="55000">
                <a:srgbClr val="001236">
                  <a:alpha val="92000"/>
                </a:srgbClr>
              </a:gs>
              <a:gs pos="0">
                <a:srgbClr val="000A1E">
                  <a:alpha val="90000"/>
                </a:srgbClr>
              </a:gs>
              <a:gs pos="100000">
                <a:srgbClr val="001236">
                  <a:alpha val="84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2351080"/>
            <a:ext cx="6246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 dirty="0"/>
          </a:p>
        </p:txBody>
      </p:sp>
      <p:sp>
        <p:nvSpPr>
          <p:cNvPr id="26" name="Параллелограмм 4"/>
          <p:cNvSpPr/>
          <p:nvPr/>
        </p:nvSpPr>
        <p:spPr>
          <a:xfrm>
            <a:off x="477052" y="293766"/>
            <a:ext cx="7119283" cy="765816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76064"/>
              <a:gd name="connsiteX1" fmla="*/ 756204 w 3286998"/>
              <a:gd name="connsiteY1" fmla="*/ 0 h 576064"/>
              <a:gd name="connsiteX2" fmla="*/ 3286998 w 3286998"/>
              <a:gd name="connsiteY2" fmla="*/ 8546 h 576064"/>
              <a:gd name="connsiteX3" fmla="*/ 3181930 w 3286998"/>
              <a:gd name="connsiteY3" fmla="*/ 576064 h 576064"/>
              <a:gd name="connsiteX4" fmla="*/ 0 w 3286998"/>
              <a:gd name="connsiteY4" fmla="*/ 576064 h 576064"/>
              <a:gd name="connsiteX0" fmla="*/ 233 w 3287231"/>
              <a:gd name="connsiteY0" fmla="*/ 576064 h 576064"/>
              <a:gd name="connsiteX1" fmla="*/ 0 w 3287231"/>
              <a:gd name="connsiteY1" fmla="*/ 0 h 576064"/>
              <a:gd name="connsiteX2" fmla="*/ 3287231 w 3287231"/>
              <a:gd name="connsiteY2" fmla="*/ 8546 h 576064"/>
              <a:gd name="connsiteX3" fmla="*/ 3182163 w 3287231"/>
              <a:gd name="connsiteY3" fmla="*/ 576064 h 576064"/>
              <a:gd name="connsiteX4" fmla="*/ 233 w 3287231"/>
              <a:gd name="connsiteY4" fmla="*/ 576064 h 576064"/>
              <a:gd name="connsiteX0" fmla="*/ 233 w 3287231"/>
              <a:gd name="connsiteY0" fmla="*/ 601861 h 601861"/>
              <a:gd name="connsiteX1" fmla="*/ 0 w 3287231"/>
              <a:gd name="connsiteY1" fmla="*/ 25797 h 601861"/>
              <a:gd name="connsiteX2" fmla="*/ 3287231 w 3287231"/>
              <a:gd name="connsiteY2" fmla="*/ 0 h 601861"/>
              <a:gd name="connsiteX3" fmla="*/ 3182163 w 3287231"/>
              <a:gd name="connsiteY3" fmla="*/ 601861 h 601861"/>
              <a:gd name="connsiteX4" fmla="*/ 233 w 3287231"/>
              <a:gd name="connsiteY4" fmla="*/ 601861 h 601861"/>
              <a:gd name="connsiteX0" fmla="*/ 233 w 3283818"/>
              <a:gd name="connsiteY0" fmla="*/ 584689 h 584689"/>
              <a:gd name="connsiteX1" fmla="*/ 0 w 3283818"/>
              <a:gd name="connsiteY1" fmla="*/ 8625 h 584689"/>
              <a:gd name="connsiteX2" fmla="*/ 3283818 w 3283818"/>
              <a:gd name="connsiteY2" fmla="*/ 0 h 584689"/>
              <a:gd name="connsiteX3" fmla="*/ 3182163 w 3283818"/>
              <a:gd name="connsiteY3" fmla="*/ 584689 h 584689"/>
              <a:gd name="connsiteX4" fmla="*/ 233 w 3283818"/>
              <a:gd name="connsiteY4" fmla="*/ 584689 h 584689"/>
              <a:gd name="connsiteX0" fmla="*/ 233 w 3365718"/>
              <a:gd name="connsiteY0" fmla="*/ 584689 h 584689"/>
              <a:gd name="connsiteX1" fmla="*/ 0 w 3365718"/>
              <a:gd name="connsiteY1" fmla="*/ 8625 h 584689"/>
              <a:gd name="connsiteX2" fmla="*/ 3283818 w 3365718"/>
              <a:gd name="connsiteY2" fmla="*/ 0 h 584689"/>
              <a:gd name="connsiteX3" fmla="*/ 3365718 w 3365718"/>
              <a:gd name="connsiteY3" fmla="*/ 14439 h 584689"/>
              <a:gd name="connsiteX4" fmla="*/ 3182163 w 3365718"/>
              <a:gd name="connsiteY4" fmla="*/ 584689 h 584689"/>
              <a:gd name="connsiteX5" fmla="*/ 233 w 3365718"/>
              <a:gd name="connsiteY5" fmla="*/ 584689 h 584689"/>
              <a:gd name="connsiteX0" fmla="*/ 233 w 3372449"/>
              <a:gd name="connsiteY0" fmla="*/ 584689 h 584689"/>
              <a:gd name="connsiteX1" fmla="*/ 0 w 3372449"/>
              <a:gd name="connsiteY1" fmla="*/ 8625 h 584689"/>
              <a:gd name="connsiteX2" fmla="*/ 3283818 w 3372449"/>
              <a:gd name="connsiteY2" fmla="*/ 0 h 584689"/>
              <a:gd name="connsiteX3" fmla="*/ 3372449 w 3372449"/>
              <a:gd name="connsiteY3" fmla="*/ 19287 h 584689"/>
              <a:gd name="connsiteX4" fmla="*/ 3182163 w 3372449"/>
              <a:gd name="connsiteY4" fmla="*/ 584689 h 584689"/>
              <a:gd name="connsiteX5" fmla="*/ 233 w 3372449"/>
              <a:gd name="connsiteY5" fmla="*/ 584689 h 584689"/>
              <a:gd name="connsiteX0" fmla="*/ 233 w 3382546"/>
              <a:gd name="connsiteY0" fmla="*/ 590630 h 590630"/>
              <a:gd name="connsiteX1" fmla="*/ 0 w 3382546"/>
              <a:gd name="connsiteY1" fmla="*/ 14566 h 590630"/>
              <a:gd name="connsiteX2" fmla="*/ 3283818 w 3382546"/>
              <a:gd name="connsiteY2" fmla="*/ 5941 h 590630"/>
              <a:gd name="connsiteX3" fmla="*/ 3382546 w 3382546"/>
              <a:gd name="connsiteY3" fmla="*/ 988 h 590630"/>
              <a:gd name="connsiteX4" fmla="*/ 3182163 w 3382546"/>
              <a:gd name="connsiteY4" fmla="*/ 590630 h 590630"/>
              <a:gd name="connsiteX5" fmla="*/ 233 w 3382546"/>
              <a:gd name="connsiteY5" fmla="*/ 590630 h 590630"/>
              <a:gd name="connsiteX0" fmla="*/ 233 w 3386332"/>
              <a:gd name="connsiteY0" fmla="*/ 585638 h 585638"/>
              <a:gd name="connsiteX1" fmla="*/ 0 w 3386332"/>
              <a:gd name="connsiteY1" fmla="*/ 9574 h 585638"/>
              <a:gd name="connsiteX2" fmla="*/ 3283818 w 3386332"/>
              <a:gd name="connsiteY2" fmla="*/ 949 h 585638"/>
              <a:gd name="connsiteX3" fmla="*/ 3386332 w 3386332"/>
              <a:gd name="connsiteY3" fmla="*/ 1450 h 585638"/>
              <a:gd name="connsiteX4" fmla="*/ 3182163 w 3386332"/>
              <a:gd name="connsiteY4" fmla="*/ 585638 h 585638"/>
              <a:gd name="connsiteX5" fmla="*/ 233 w 3386332"/>
              <a:gd name="connsiteY5" fmla="*/ 585638 h 585638"/>
              <a:gd name="connsiteX0" fmla="*/ 233 w 3385069"/>
              <a:gd name="connsiteY0" fmla="*/ 584689 h 584689"/>
              <a:gd name="connsiteX1" fmla="*/ 0 w 3385069"/>
              <a:gd name="connsiteY1" fmla="*/ 8625 h 584689"/>
              <a:gd name="connsiteX2" fmla="*/ 3283818 w 3385069"/>
              <a:gd name="connsiteY2" fmla="*/ 0 h 584689"/>
              <a:gd name="connsiteX3" fmla="*/ 3385069 w 3385069"/>
              <a:gd name="connsiteY3" fmla="*/ 2319 h 584689"/>
              <a:gd name="connsiteX4" fmla="*/ 3182163 w 3385069"/>
              <a:gd name="connsiteY4" fmla="*/ 584689 h 584689"/>
              <a:gd name="connsiteX5" fmla="*/ 233 w 3385069"/>
              <a:gd name="connsiteY5" fmla="*/ 584689 h 584689"/>
              <a:gd name="connsiteX0" fmla="*/ 233 w 3382545"/>
              <a:gd name="connsiteY0" fmla="*/ 584689 h 584689"/>
              <a:gd name="connsiteX1" fmla="*/ 0 w 3382545"/>
              <a:gd name="connsiteY1" fmla="*/ 8625 h 584689"/>
              <a:gd name="connsiteX2" fmla="*/ 3283818 w 3382545"/>
              <a:gd name="connsiteY2" fmla="*/ 0 h 584689"/>
              <a:gd name="connsiteX3" fmla="*/ 3382545 w 3382545"/>
              <a:gd name="connsiteY3" fmla="*/ 2319 h 584689"/>
              <a:gd name="connsiteX4" fmla="*/ 3182163 w 3382545"/>
              <a:gd name="connsiteY4" fmla="*/ 584689 h 584689"/>
              <a:gd name="connsiteX5" fmla="*/ 233 w 3382545"/>
              <a:gd name="connsiteY5" fmla="*/ 584689 h 584689"/>
              <a:gd name="connsiteX0" fmla="*/ 233 w 3382545"/>
              <a:gd name="connsiteY0" fmla="*/ 584689 h 584689"/>
              <a:gd name="connsiteX1" fmla="*/ 0 w 3382545"/>
              <a:gd name="connsiteY1" fmla="*/ 8625 h 584689"/>
              <a:gd name="connsiteX2" fmla="*/ 3283818 w 3382545"/>
              <a:gd name="connsiteY2" fmla="*/ 0 h 584689"/>
              <a:gd name="connsiteX3" fmla="*/ 3382545 w 3382545"/>
              <a:gd name="connsiteY3" fmla="*/ 2319 h 584689"/>
              <a:gd name="connsiteX4" fmla="*/ 3198992 w 3382545"/>
              <a:gd name="connsiteY4" fmla="*/ 577417 h 584689"/>
              <a:gd name="connsiteX5" fmla="*/ 233 w 3382545"/>
              <a:gd name="connsiteY5" fmla="*/ 584689 h 58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2545" h="584689">
                <a:moveTo>
                  <a:pt x="233" y="584689"/>
                </a:moveTo>
                <a:cubicBezTo>
                  <a:pt x="155" y="392668"/>
                  <a:pt x="78" y="200646"/>
                  <a:pt x="0" y="8625"/>
                </a:cubicBezTo>
                <a:lnTo>
                  <a:pt x="3283818" y="0"/>
                </a:lnTo>
                <a:cubicBezTo>
                  <a:pt x="3284192" y="4813"/>
                  <a:pt x="3382171" y="-2494"/>
                  <a:pt x="3382545" y="2319"/>
                </a:cubicBezTo>
                <a:lnTo>
                  <a:pt x="3198992" y="577417"/>
                </a:lnTo>
                <a:lnTo>
                  <a:pt x="233" y="58468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00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Извещение о проведении аукциона </a:t>
            </a:r>
            <a:br>
              <a:rPr lang="ru-RU" sz="2400" b="1" dirty="0">
                <a:solidFill>
                  <a:srgbClr val="00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содержать сведения:</a:t>
            </a:r>
          </a:p>
        </p:txBody>
      </p:sp>
      <p:sp>
        <p:nvSpPr>
          <p:cNvPr id="27" name="Параллелограмм 4"/>
          <p:cNvSpPr/>
          <p:nvPr/>
        </p:nvSpPr>
        <p:spPr>
          <a:xfrm>
            <a:off x="6396158" y="-1301978"/>
            <a:ext cx="3034706" cy="777790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84651 h 593197"/>
              <a:gd name="connsiteX1" fmla="*/ 212383 w 2781608"/>
              <a:gd name="connsiteY1" fmla="*/ 8587 h 593197"/>
              <a:gd name="connsiteX2" fmla="*/ 2771800 w 2781608"/>
              <a:gd name="connsiteY2" fmla="*/ 0 h 593197"/>
              <a:gd name="connsiteX3" fmla="*/ 2781608 w 2781608"/>
              <a:gd name="connsiteY3" fmla="*/ 593197 h 593197"/>
              <a:gd name="connsiteX4" fmla="*/ 0 w 2781608"/>
              <a:gd name="connsiteY4" fmla="*/ 584651 h 593197"/>
              <a:gd name="connsiteX0" fmla="*/ 0 w 2771800"/>
              <a:gd name="connsiteY0" fmla="*/ 584651 h 593197"/>
              <a:gd name="connsiteX1" fmla="*/ 212383 w 2771800"/>
              <a:gd name="connsiteY1" fmla="*/ 8587 h 593197"/>
              <a:gd name="connsiteX2" fmla="*/ 2771800 w 2771800"/>
              <a:gd name="connsiteY2" fmla="*/ 0 h 593197"/>
              <a:gd name="connsiteX3" fmla="*/ 2762327 w 2771800"/>
              <a:gd name="connsiteY3" fmla="*/ 593197 h 593197"/>
              <a:gd name="connsiteX4" fmla="*/ 0 w 2771800"/>
              <a:gd name="connsiteY4" fmla="*/ 584651 h 593197"/>
              <a:gd name="connsiteX0" fmla="*/ 0 w 2781608"/>
              <a:gd name="connsiteY0" fmla="*/ 584651 h 601784"/>
              <a:gd name="connsiteX1" fmla="*/ 212383 w 2781608"/>
              <a:gd name="connsiteY1" fmla="*/ 8587 h 601784"/>
              <a:gd name="connsiteX2" fmla="*/ 2771800 w 2781608"/>
              <a:gd name="connsiteY2" fmla="*/ 0 h 601784"/>
              <a:gd name="connsiteX3" fmla="*/ 2781608 w 2781608"/>
              <a:gd name="connsiteY3" fmla="*/ 601784 h 601784"/>
              <a:gd name="connsiteX4" fmla="*/ 0 w 2781608"/>
              <a:gd name="connsiteY4" fmla="*/ 584651 h 601784"/>
              <a:gd name="connsiteX0" fmla="*/ 0 w 2781608"/>
              <a:gd name="connsiteY0" fmla="*/ 601823 h 618956"/>
              <a:gd name="connsiteX1" fmla="*/ 212383 w 2781608"/>
              <a:gd name="connsiteY1" fmla="*/ 25759 h 618956"/>
              <a:gd name="connsiteX2" fmla="*/ 2778227 w 2781608"/>
              <a:gd name="connsiteY2" fmla="*/ 0 h 618956"/>
              <a:gd name="connsiteX3" fmla="*/ 2781608 w 2781608"/>
              <a:gd name="connsiteY3" fmla="*/ 618956 h 618956"/>
              <a:gd name="connsiteX4" fmla="*/ 0 w 2781608"/>
              <a:gd name="connsiteY4" fmla="*/ 601823 h 618956"/>
              <a:gd name="connsiteX0" fmla="*/ 0 w 2797508"/>
              <a:gd name="connsiteY0" fmla="*/ 576066 h 593199"/>
              <a:gd name="connsiteX1" fmla="*/ 212383 w 2797508"/>
              <a:gd name="connsiteY1" fmla="*/ 2 h 593199"/>
              <a:gd name="connsiteX2" fmla="*/ 2797508 w 2797508"/>
              <a:gd name="connsiteY2" fmla="*/ 0 h 593199"/>
              <a:gd name="connsiteX3" fmla="*/ 2781608 w 2797508"/>
              <a:gd name="connsiteY3" fmla="*/ 593199 h 593199"/>
              <a:gd name="connsiteX4" fmla="*/ 0 w 2797508"/>
              <a:gd name="connsiteY4" fmla="*/ 576066 h 593199"/>
              <a:gd name="connsiteX0" fmla="*/ 0 w 2797508"/>
              <a:gd name="connsiteY0" fmla="*/ 580947 h 598080"/>
              <a:gd name="connsiteX1" fmla="*/ 117318 w 2797508"/>
              <a:gd name="connsiteY1" fmla="*/ 0 h 598080"/>
              <a:gd name="connsiteX2" fmla="*/ 2797508 w 2797508"/>
              <a:gd name="connsiteY2" fmla="*/ 4881 h 598080"/>
              <a:gd name="connsiteX3" fmla="*/ 2781608 w 2797508"/>
              <a:gd name="connsiteY3" fmla="*/ 598080 h 598080"/>
              <a:gd name="connsiteX4" fmla="*/ 0 w 2797508"/>
              <a:gd name="connsiteY4" fmla="*/ 580947 h 598080"/>
              <a:gd name="connsiteX0" fmla="*/ 0 w 3044679"/>
              <a:gd name="connsiteY0" fmla="*/ 576064 h 598080"/>
              <a:gd name="connsiteX1" fmla="*/ 364489 w 3044679"/>
              <a:gd name="connsiteY1" fmla="*/ 0 h 598080"/>
              <a:gd name="connsiteX2" fmla="*/ 3044679 w 3044679"/>
              <a:gd name="connsiteY2" fmla="*/ 4881 h 598080"/>
              <a:gd name="connsiteX3" fmla="*/ 3028779 w 3044679"/>
              <a:gd name="connsiteY3" fmla="*/ 598080 h 598080"/>
              <a:gd name="connsiteX4" fmla="*/ 0 w 3044679"/>
              <a:gd name="connsiteY4" fmla="*/ 576064 h 598080"/>
              <a:gd name="connsiteX0" fmla="*/ 0 w 3044679"/>
              <a:gd name="connsiteY0" fmla="*/ 583388 h 598080"/>
              <a:gd name="connsiteX1" fmla="*/ 364489 w 3044679"/>
              <a:gd name="connsiteY1" fmla="*/ 0 h 598080"/>
              <a:gd name="connsiteX2" fmla="*/ 3044679 w 3044679"/>
              <a:gd name="connsiteY2" fmla="*/ 4881 h 598080"/>
              <a:gd name="connsiteX3" fmla="*/ 3028779 w 3044679"/>
              <a:gd name="connsiteY3" fmla="*/ 598080 h 598080"/>
              <a:gd name="connsiteX4" fmla="*/ 0 w 3044679"/>
              <a:gd name="connsiteY4" fmla="*/ 583388 h 598080"/>
              <a:gd name="connsiteX0" fmla="*/ 0 w 3038341"/>
              <a:gd name="connsiteY0" fmla="*/ 598036 h 598080"/>
              <a:gd name="connsiteX1" fmla="*/ 358151 w 3038341"/>
              <a:gd name="connsiteY1" fmla="*/ 0 h 598080"/>
              <a:gd name="connsiteX2" fmla="*/ 3038341 w 3038341"/>
              <a:gd name="connsiteY2" fmla="*/ 4881 h 598080"/>
              <a:gd name="connsiteX3" fmla="*/ 3022441 w 3038341"/>
              <a:gd name="connsiteY3" fmla="*/ 598080 h 598080"/>
              <a:gd name="connsiteX4" fmla="*/ 0 w 3038341"/>
              <a:gd name="connsiteY4" fmla="*/ 598036 h 598080"/>
              <a:gd name="connsiteX0" fmla="*/ 0 w 3028834"/>
              <a:gd name="connsiteY0" fmla="*/ 588271 h 598080"/>
              <a:gd name="connsiteX1" fmla="*/ 348644 w 3028834"/>
              <a:gd name="connsiteY1" fmla="*/ 0 h 598080"/>
              <a:gd name="connsiteX2" fmla="*/ 3028834 w 3028834"/>
              <a:gd name="connsiteY2" fmla="*/ 4881 h 598080"/>
              <a:gd name="connsiteX3" fmla="*/ 3012934 w 3028834"/>
              <a:gd name="connsiteY3" fmla="*/ 598080 h 598080"/>
              <a:gd name="connsiteX4" fmla="*/ 0 w 3028834"/>
              <a:gd name="connsiteY4" fmla="*/ 588271 h 59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8834" h="598080">
                <a:moveTo>
                  <a:pt x="0" y="588271"/>
                </a:moveTo>
                <a:lnTo>
                  <a:pt x="348644" y="0"/>
                </a:lnTo>
                <a:lnTo>
                  <a:pt x="3028834" y="4881"/>
                </a:lnTo>
                <a:lnTo>
                  <a:pt x="3012934" y="598080"/>
                </a:lnTo>
                <a:lnTo>
                  <a:pt x="0" y="588271"/>
                </a:lnTo>
                <a:close/>
              </a:path>
            </a:pathLst>
          </a:custGeom>
          <a:solidFill>
            <a:srgbClr val="779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48055" y="-1270392"/>
            <a:ext cx="1746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Комитет по  </a:t>
            </a:r>
          </a:p>
          <a:p>
            <a:pPr algn="ctr"/>
            <a:r>
              <a:rPr lang="ru-RU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организации торгов </a:t>
            </a:r>
          </a:p>
          <a:p>
            <a:pPr algn="ctr"/>
            <a:r>
              <a:rPr lang="ru-RU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Самарской области</a:t>
            </a:r>
          </a:p>
        </p:txBody>
      </p:sp>
      <p:pic>
        <p:nvPicPr>
          <p:cNvPr id="30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487" y="-1336162"/>
            <a:ext cx="770893" cy="77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3166" y="1160907"/>
            <a:ext cx="836931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 случае проведения аукциона в соответствии с частью 8.1 статьи 5 Закона СО 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 госрегулировании торговой деятельности на территории Самарской области":</a:t>
            </a:r>
          </a:p>
          <a:p>
            <a:pPr>
              <a:spcAft>
                <a:spcPts val="1800"/>
              </a:spcAft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 закрытом по составу участников аукционе с указанием требований к категории участников такого аукциона;</a:t>
            </a:r>
          </a:p>
          <a:p>
            <a:pPr>
              <a:spcAft>
                <a:spcPts val="1800"/>
              </a:spcAft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об обязательности </a:t>
            </a:r>
            <a:r>
              <a:rPr lang="ru-RU" sz="1400" dirty="0" smtClean="0">
                <a:solidFill>
                  <a:srgbClr val="FF0000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участника аукциона представить  декларацию 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что 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он  </a:t>
            </a: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является одновременно СМСП и с/х 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товаропроизводителем</a:t>
            </a: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spcAft>
                <a:spcPts val="1800"/>
              </a:spcAft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об ассортиментном перечне продовольственных товаров, предусмотренном схемой размещения НТО, обязательных к продаже в соответствующем НТО</a:t>
            </a:r>
          </a:p>
          <a:p>
            <a:pPr>
              <a:spcAft>
                <a:spcPts val="1800"/>
              </a:spcAft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Обязательным приложением к размещенному 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ГИС ТОРГИ, официальном сайте организатора 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аукциона </a:t>
            </a: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извещению о проведении аукциона 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является </a:t>
            </a: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проект договора на размещение 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НТО, </a:t>
            </a:r>
            <a:r>
              <a:rPr lang="ru-RU" sz="1400" dirty="0">
                <a:solidFill>
                  <a:srgbClr val="FF0000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согласие на обработку персональных данных по форме организатора аукциона</a:t>
            </a:r>
          </a:p>
        </p:txBody>
      </p:sp>
    </p:spTree>
    <p:extLst>
      <p:ext uri="{BB962C8B-B14F-4D97-AF65-F5344CB8AC3E}">
        <p14:creationId xmlns:p14="http://schemas.microsoft.com/office/powerpoint/2010/main" val="174523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background">
            <a:extLst>
              <a:ext uri="{FF2B5EF4-FFF2-40B4-BE49-F238E27FC236}">
                <a16:creationId xmlns:a16="http://schemas.microsoft.com/office/drawing/2014/main" xmlns="" id="{9E094867-E55C-BB69-779B-04FC379EDD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0"/>
          <a:stretch/>
        </p:blipFill>
        <p:spPr bwMode="auto">
          <a:xfrm flipH="1">
            <a:off x="13394" y="-7442"/>
            <a:ext cx="5637008" cy="525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xmlns="" id="{E7B55128-9CE0-FB3D-1E72-7899B274D0C2}"/>
              </a:ext>
            </a:extLst>
          </p:cNvPr>
          <p:cNvSpPr/>
          <p:nvPr/>
        </p:nvSpPr>
        <p:spPr>
          <a:xfrm>
            <a:off x="3064032" y="-14315"/>
            <a:ext cx="6164885" cy="5255068"/>
          </a:xfrm>
          <a:custGeom>
            <a:avLst/>
            <a:gdLst>
              <a:gd name="connsiteX0" fmla="*/ 361633 w 6042970"/>
              <a:gd name="connsiteY0" fmla="*/ 0 h 5255068"/>
              <a:gd name="connsiteX1" fmla="*/ 6042970 w 6042970"/>
              <a:gd name="connsiteY1" fmla="*/ 0 h 5255068"/>
              <a:gd name="connsiteX2" fmla="*/ 6042970 w 6042970"/>
              <a:gd name="connsiteY2" fmla="*/ 5255068 h 5255068"/>
              <a:gd name="connsiteX3" fmla="*/ 0 w 6042970"/>
              <a:gd name="connsiteY3" fmla="*/ 5255068 h 5255068"/>
              <a:gd name="connsiteX4" fmla="*/ 185817 w 6042970"/>
              <a:gd name="connsiteY4" fmla="*/ 5006578 h 5255068"/>
              <a:gd name="connsiteX5" fmla="*/ 367189 w 6042970"/>
              <a:gd name="connsiteY5" fmla="*/ 4716007 h 5255068"/>
              <a:gd name="connsiteX6" fmla="*/ 369632 w 6042970"/>
              <a:gd name="connsiteY6" fmla="*/ 4711376 h 5255068"/>
              <a:gd name="connsiteX7" fmla="*/ 434701 w 6042970"/>
              <a:gd name="connsiteY7" fmla="*/ 4711376 h 5255068"/>
              <a:gd name="connsiteX8" fmla="*/ 587171 w 6042970"/>
              <a:gd name="connsiteY8" fmla="*/ 4558906 h 5255068"/>
              <a:gd name="connsiteX9" fmla="*/ 587171 w 6042970"/>
              <a:gd name="connsiteY9" fmla="*/ 4275767 h 5255068"/>
              <a:gd name="connsiteX10" fmla="*/ 666155 w 6042970"/>
              <a:gd name="connsiteY10" fmla="*/ 4095191 h 5255068"/>
              <a:gd name="connsiteX11" fmla="*/ 994666 w 6042970"/>
              <a:gd name="connsiteY11" fmla="*/ 2358588 h 5255068"/>
              <a:gd name="connsiteX12" fmla="*/ 423046 w 6042970"/>
              <a:gd name="connsiteY12" fmla="*/ 101089 h 525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42970" h="5255068">
                <a:moveTo>
                  <a:pt x="361633" y="0"/>
                </a:moveTo>
                <a:lnTo>
                  <a:pt x="6042970" y="0"/>
                </a:lnTo>
                <a:lnTo>
                  <a:pt x="6042970" y="5255068"/>
                </a:lnTo>
                <a:lnTo>
                  <a:pt x="0" y="5255068"/>
                </a:lnTo>
                <a:lnTo>
                  <a:pt x="185817" y="5006578"/>
                </a:lnTo>
                <a:cubicBezTo>
                  <a:pt x="249650" y="4912093"/>
                  <a:pt x="310163" y="4815180"/>
                  <a:pt x="367189" y="4716007"/>
                </a:cubicBezTo>
                <a:lnTo>
                  <a:pt x="369632" y="4711376"/>
                </a:lnTo>
                <a:lnTo>
                  <a:pt x="434701" y="4711376"/>
                </a:lnTo>
                <a:cubicBezTo>
                  <a:pt x="518908" y="4711376"/>
                  <a:pt x="587171" y="4643113"/>
                  <a:pt x="587171" y="4558906"/>
                </a:cubicBezTo>
                <a:lnTo>
                  <a:pt x="587171" y="4275767"/>
                </a:lnTo>
                <a:lnTo>
                  <a:pt x="666155" y="4095191"/>
                </a:lnTo>
                <a:cubicBezTo>
                  <a:pt x="878188" y="3557477"/>
                  <a:pt x="994666" y="2971635"/>
                  <a:pt x="994666" y="2358588"/>
                </a:cubicBezTo>
                <a:cubicBezTo>
                  <a:pt x="994666" y="1541192"/>
                  <a:pt x="787594" y="772161"/>
                  <a:pt x="423046" y="101089"/>
                </a:cubicBezTo>
                <a:close/>
              </a:path>
            </a:pathLst>
          </a:custGeom>
          <a:gradFill flip="none" rotWithShape="1">
            <a:gsLst>
              <a:gs pos="85000">
                <a:srgbClr val="001236">
                  <a:alpha val="92000"/>
                </a:srgbClr>
              </a:gs>
              <a:gs pos="27000">
                <a:srgbClr val="001236">
                  <a:alpha val="99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30166" y="4767263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EECAF82-528E-6138-8A93-62BA3EA00226}"/>
              </a:ext>
            </a:extLst>
          </p:cNvPr>
          <p:cNvSpPr txBox="1"/>
          <p:nvPr/>
        </p:nvSpPr>
        <p:spPr>
          <a:xfrm>
            <a:off x="4174083" y="233686"/>
            <a:ext cx="48987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Извещение о проведении  аукциона</a:t>
            </a:r>
            <a:endParaRPr lang="ru-RU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8C9675EA-0D13-76A4-498B-B3519C1692C4}"/>
              </a:ext>
            </a:extLst>
          </p:cNvPr>
          <p:cNvSpPr/>
          <p:nvPr/>
        </p:nvSpPr>
        <p:spPr>
          <a:xfrm>
            <a:off x="795608" y="681470"/>
            <a:ext cx="2664296" cy="3743438"/>
          </a:xfrm>
          <a:prstGeom prst="roundRect">
            <a:avLst>
              <a:gd name="adj" fmla="val 1711"/>
            </a:avLst>
          </a:prstGeom>
          <a:gradFill flip="none" rotWithShape="1">
            <a:gsLst>
              <a:gs pos="64000">
                <a:srgbClr val="FCFBFD"/>
              </a:gs>
              <a:gs pos="36000">
                <a:srgbClr val="EAF3FC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торги">
            <a:hlinkClick r:id="" action="ppaction://media"/>
            <a:extLst>
              <a:ext uri="{FF2B5EF4-FFF2-40B4-BE49-F238E27FC236}">
                <a16:creationId xmlns:a16="http://schemas.microsoft.com/office/drawing/2014/main" xmlns="" id="{9A5D6A27-A449-BF66-01CA-032C627E2B0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16360" t="21933" r="44141" b="66115"/>
          <a:stretch/>
        </p:blipFill>
        <p:spPr>
          <a:xfrm>
            <a:off x="817507" y="1840170"/>
            <a:ext cx="2628000" cy="1325377"/>
          </a:xfrm>
          <a:prstGeom prst="rect">
            <a:avLst/>
          </a:prstGeom>
        </p:spPr>
      </p:pic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xmlns="" id="{63124F85-D058-6EF2-493D-A32D76586CBC}"/>
              </a:ext>
            </a:extLst>
          </p:cNvPr>
          <p:cNvSpPr/>
          <p:nvPr/>
        </p:nvSpPr>
        <p:spPr>
          <a:xfrm rot="19781698">
            <a:off x="852141" y="391352"/>
            <a:ext cx="1980000" cy="4629184"/>
          </a:xfrm>
          <a:custGeom>
            <a:avLst/>
            <a:gdLst>
              <a:gd name="connsiteX0" fmla="*/ 856373 w 1440160"/>
              <a:gd name="connsiteY0" fmla="*/ 0 h 4549520"/>
              <a:gd name="connsiteX1" fmla="*/ 1440160 w 1440160"/>
              <a:gd name="connsiteY1" fmla="*/ 341206 h 4549520"/>
              <a:gd name="connsiteX2" fmla="*/ 1440160 w 1440160"/>
              <a:gd name="connsiteY2" fmla="*/ 4175915 h 4549520"/>
              <a:gd name="connsiteX3" fmla="*/ 1221800 w 1440160"/>
              <a:gd name="connsiteY3" fmla="*/ 4549520 h 4549520"/>
              <a:gd name="connsiteX4" fmla="*/ 0 w 1440160"/>
              <a:gd name="connsiteY4" fmla="*/ 3835414 h 4549520"/>
              <a:gd name="connsiteX5" fmla="*/ 0 w 1440160"/>
              <a:gd name="connsiteY5" fmla="*/ 1465211 h 4549520"/>
              <a:gd name="connsiteX6" fmla="*/ 856373 w 1440160"/>
              <a:gd name="connsiteY6" fmla="*/ 0 h 454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0160" h="4549520">
                <a:moveTo>
                  <a:pt x="856373" y="0"/>
                </a:moveTo>
                <a:lnTo>
                  <a:pt x="1440160" y="341206"/>
                </a:lnTo>
                <a:lnTo>
                  <a:pt x="1440160" y="4175915"/>
                </a:lnTo>
                <a:lnTo>
                  <a:pt x="1221800" y="4549520"/>
                </a:lnTo>
                <a:lnTo>
                  <a:pt x="0" y="3835414"/>
                </a:lnTo>
                <a:lnTo>
                  <a:pt x="0" y="1465211"/>
                </a:lnTo>
                <a:lnTo>
                  <a:pt x="856373" y="0"/>
                </a:lnTo>
                <a:close/>
              </a:path>
            </a:pathLst>
          </a:custGeom>
          <a:solidFill>
            <a:srgbClr val="C3D4ED">
              <a:alpha val="37000"/>
            </a:srgbClr>
          </a:solidFill>
          <a:ln>
            <a:noFill/>
          </a:ln>
          <a:effectLst>
            <a:glow rad="1447800">
              <a:srgbClr val="C3D4ED">
                <a:alpha val="0"/>
              </a:srgbClr>
            </a:glow>
            <a:softEdge rad="152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51424" y="3009231"/>
            <a:ext cx="26111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1236"/>
                </a:solidFill>
                <a:latin typeface="Montserrat" panose="00000500000000000000" pitchFamily="2" charset="-52"/>
              </a:rPr>
              <a:t>сайте </a:t>
            </a:r>
            <a:r>
              <a:rPr lang="ru-RU" sz="1200" dirty="0">
                <a:solidFill>
                  <a:srgbClr val="001236"/>
                </a:solidFill>
                <a:latin typeface="Montserrat" panose="00000500000000000000" pitchFamily="2" charset="-52"/>
              </a:rPr>
              <a:t>организатора аукциона</a:t>
            </a:r>
            <a:br>
              <a:rPr lang="ru-RU" sz="1200" dirty="0">
                <a:solidFill>
                  <a:srgbClr val="001236"/>
                </a:solidFill>
                <a:latin typeface="Montserrat" panose="00000500000000000000" pitchFamily="2" charset="-52"/>
              </a:rPr>
            </a:br>
            <a:r>
              <a:rPr lang="ru-RU" sz="1200" dirty="0">
                <a:solidFill>
                  <a:srgbClr val="001236"/>
                </a:solidFill>
                <a:latin typeface="Montserrat" panose="00000500000000000000" pitchFamily="2" charset="-52"/>
              </a:rPr>
              <a:t>в сети Интернет </a:t>
            </a:r>
            <a:r>
              <a:rPr lang="ru-RU" sz="1200" dirty="0">
                <a:solidFill>
                  <a:srgbClr val="FF0000"/>
                </a:solidFill>
                <a:latin typeface="Montserrat" panose="00000500000000000000" pitchFamily="2" charset="-52"/>
              </a:rPr>
              <a:t>не менее </a:t>
            </a:r>
            <a:br>
              <a:rPr lang="ru-RU" sz="1200" dirty="0">
                <a:solidFill>
                  <a:srgbClr val="FF0000"/>
                </a:solidFill>
                <a:latin typeface="Montserrat" panose="00000500000000000000" pitchFamily="2" charset="-52"/>
              </a:rPr>
            </a:br>
            <a:r>
              <a:rPr lang="ru-RU" sz="1200" dirty="0">
                <a:solidFill>
                  <a:srgbClr val="FF0000"/>
                </a:solidFill>
                <a:latin typeface="Montserrat" panose="00000500000000000000" pitchFamily="2" charset="-52"/>
              </a:rPr>
              <a:t>чем за </a:t>
            </a:r>
            <a:r>
              <a:rPr lang="ru-RU" sz="1200" dirty="0" smtClean="0">
                <a:solidFill>
                  <a:srgbClr val="FF0000"/>
                </a:solidFill>
                <a:latin typeface="Montserrat" panose="00000500000000000000" pitchFamily="2" charset="-52"/>
              </a:rPr>
              <a:t>15 календарных дней, но не менее чем за 10 рабочих дней до  дня окончания подачи заявок</a:t>
            </a:r>
            <a:endParaRPr lang="ru-RU" sz="1200" dirty="0">
              <a:solidFill>
                <a:srgbClr val="FF0000"/>
              </a:solidFill>
              <a:latin typeface="Montserrat" panose="00000500000000000000" pitchFamily="2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3732" y="752989"/>
            <a:ext cx="24836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1236"/>
                </a:solidFill>
                <a:latin typeface="Montserrat" pitchFamily="2" charset="-52"/>
              </a:rPr>
              <a:t>Размещается </a:t>
            </a:r>
            <a:r>
              <a:rPr lang="ru-RU" sz="1400" dirty="0" smtClean="0">
                <a:solidFill>
                  <a:srgbClr val="001236"/>
                </a:solidFill>
                <a:latin typeface="Montserrat" pitchFamily="2" charset="-52"/>
              </a:rPr>
              <a:t>на: </a:t>
            </a:r>
            <a:r>
              <a:rPr lang="ru-RU" sz="1400" dirty="0">
                <a:solidFill>
                  <a:srgbClr val="001236"/>
                </a:solidFill>
                <a:latin typeface="Montserrat" pitchFamily="2" charset="-52"/>
              </a:rPr>
              <a:t>официальном сайте</a:t>
            </a:r>
            <a:br>
              <a:rPr lang="ru-RU" sz="1400" dirty="0">
                <a:solidFill>
                  <a:srgbClr val="001236"/>
                </a:solidFill>
                <a:latin typeface="Montserrat" pitchFamily="2" charset="-52"/>
              </a:rPr>
            </a:br>
            <a:r>
              <a:rPr lang="ru-RU" sz="1400" dirty="0">
                <a:solidFill>
                  <a:srgbClr val="001236"/>
                </a:solidFill>
                <a:latin typeface="Montserrat" pitchFamily="2" charset="-52"/>
              </a:rPr>
              <a:t>ГИС ТОРГИ  </a:t>
            </a:r>
            <a:r>
              <a:rPr lang="en-US" dirty="0">
                <a:latin typeface="Montserrat" pitchFamily="2" charset="-52"/>
                <a:hlinkClick r:id="rId6"/>
              </a:rPr>
              <a:t>https://torgi.gov.ru</a:t>
            </a:r>
            <a:r>
              <a:rPr lang="ru-RU" dirty="0">
                <a:latin typeface="Montserrat" pitchFamily="2" charset="-52"/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344238" y="1574708"/>
            <a:ext cx="4332218" cy="21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344238" y="2089212"/>
            <a:ext cx="4332218" cy="21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344238" y="3471878"/>
            <a:ext cx="4332218" cy="21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1914" y="661442"/>
            <a:ext cx="4323108" cy="331236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1400" dirty="0">
                <a:latin typeface="Montserrat" pitchFamily="2" charset="-52"/>
              </a:rPr>
              <a:t/>
            </a:r>
            <a:br>
              <a:rPr lang="ru-RU" sz="1400" dirty="0">
                <a:latin typeface="Montserrat" pitchFamily="2" charset="-52"/>
              </a:rPr>
            </a:b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Montserrat" pitchFamily="2" charset="-52"/>
              </a:rPr>
              <a:t>При создании извещения 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Montserrat" pitchFamily="2" charset="-52"/>
              </a:rPr>
              <a:t/>
            </a:r>
            <a:b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Montserrat" pitchFamily="2" charset="-52"/>
              </a:rPr>
            </a:b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Montserrat" pitchFamily="2" charset="-52"/>
              </a:rPr>
              <a:t>о </a:t>
            </a: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Montserrat" pitchFamily="2" charset="-52"/>
              </a:rPr>
              <a:t>проведении аукциона в ГИС ТОРГИ: 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Montserrat" pitchFamily="2" charset="-52"/>
              </a:rPr>
              <a:t/>
            </a:r>
            <a:b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Montserrat" pitchFamily="2" charset="-52"/>
              </a:rPr>
            </a:b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Montserrat" pitchFamily="2" charset="-52"/>
              </a:rPr>
              <a:t>выбирается </a:t>
            </a: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Montserrat" pitchFamily="2" charset="-52"/>
              </a:rPr>
              <a:t>вид торгов </a:t>
            </a:r>
            <a:br>
              <a:rPr lang="ru-RU" sz="1400" dirty="0">
                <a:solidFill>
                  <a:schemeClr val="bg1">
                    <a:lumMod val="95000"/>
                  </a:schemeClr>
                </a:solidFill>
                <a:latin typeface="Montserrat" pitchFamily="2" charset="-52"/>
              </a:rPr>
            </a:br>
            <a:r>
              <a:rPr lang="ru-RU" sz="1400" dirty="0">
                <a:solidFill>
                  <a:srgbClr val="001236"/>
                </a:solidFill>
                <a:latin typeface="Montserrat" pitchFamily="2" charset="-52"/>
              </a:rPr>
              <a:t>"Аренда и продажа земельных участков"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1400" dirty="0">
                <a:solidFill>
                  <a:srgbClr val="001236"/>
                </a:solidFill>
                <a:latin typeface="Montserrat" pitchFamily="2" charset="-52"/>
              </a:rPr>
              <a:t>всегда указывается «Самарское» время</a:t>
            </a:r>
            <a:r>
              <a:rPr lang="ru-RU" sz="1400" dirty="0">
                <a:solidFill>
                  <a:srgbClr val="C00000"/>
                </a:solidFill>
                <a:latin typeface="Montserrat" pitchFamily="2" charset="-52"/>
              </a:rPr>
              <a:t/>
            </a:r>
            <a:br>
              <a:rPr lang="ru-RU" sz="1400" dirty="0">
                <a:solidFill>
                  <a:srgbClr val="C00000"/>
                </a:solidFill>
                <a:latin typeface="Montserrat" pitchFamily="2" charset="-52"/>
              </a:rPr>
            </a:b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Montserrat" pitchFamily="2" charset="-52"/>
              </a:rPr>
              <a:t>(начало приема подачи заявок; </a:t>
            </a:r>
            <a:br>
              <a:rPr lang="ru-RU" sz="1400" dirty="0">
                <a:solidFill>
                  <a:schemeClr val="bg1">
                    <a:lumMod val="95000"/>
                  </a:schemeClr>
                </a:solidFill>
                <a:latin typeface="Montserrat" pitchFamily="2" charset="-52"/>
              </a:rPr>
            </a:b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Montserrat" pitchFamily="2" charset="-52"/>
              </a:rPr>
              <a:t>окончание приема заявок; </a:t>
            </a:r>
            <a:br>
              <a:rPr lang="ru-RU" sz="1400" dirty="0">
                <a:solidFill>
                  <a:schemeClr val="bg1">
                    <a:lumMod val="95000"/>
                  </a:schemeClr>
                </a:solidFill>
                <a:latin typeface="Montserrat" pitchFamily="2" charset="-52"/>
              </a:rPr>
            </a:b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Montserrat" pitchFamily="2" charset="-52"/>
              </a:rPr>
              <a:t>время начала аукциона).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Montserrat" pitchFamily="2" charset="-52"/>
              </a:rPr>
              <a:t>В извещении о проведении аукциона </a:t>
            </a:r>
            <a:r>
              <a:rPr lang="ru-RU" sz="1400" dirty="0">
                <a:latin typeface="Montserrat" pitchFamily="2" charset="-52"/>
              </a:rPr>
              <a:t/>
            </a:r>
            <a:br>
              <a:rPr lang="ru-RU" sz="1400" dirty="0">
                <a:latin typeface="Montserrat" pitchFamily="2" charset="-52"/>
              </a:rPr>
            </a:br>
            <a:r>
              <a:rPr lang="ru-RU" sz="1400" dirty="0">
                <a:solidFill>
                  <a:srgbClr val="001236"/>
                </a:solidFill>
                <a:latin typeface="Montserrat" pitchFamily="2" charset="-52"/>
              </a:rPr>
              <a:t>всегда указываем «Московское» время, </a:t>
            </a:r>
            <a:r>
              <a:rPr lang="ru-RU" sz="1400" dirty="0">
                <a:latin typeface="Montserrat" pitchFamily="2" charset="-52"/>
              </a:rPr>
              <a:t/>
            </a:r>
            <a:br>
              <a:rPr lang="ru-RU" sz="1400" dirty="0">
                <a:latin typeface="Montserrat" pitchFamily="2" charset="-52"/>
              </a:rPr>
            </a:b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Montserrat" pitchFamily="2" charset="-52"/>
              </a:rPr>
              <a:t>т.к. ЭТП работают только по Московскому времени.</a:t>
            </a:r>
          </a:p>
        </p:txBody>
      </p:sp>
    </p:spTree>
    <p:extLst>
      <p:ext uri="{BB962C8B-B14F-4D97-AF65-F5344CB8AC3E}">
        <p14:creationId xmlns:p14="http://schemas.microsoft.com/office/powerpoint/2010/main" val="187267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0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15">
            <a:extLst>
              <a:ext uri="{FF2B5EF4-FFF2-40B4-BE49-F238E27FC236}">
                <a16:creationId xmlns:a16="http://schemas.microsoft.com/office/drawing/2014/main" xmlns="" id="{91D4A6D8-F5E5-5437-B1BC-D0E09A9A0320}"/>
              </a:ext>
            </a:extLst>
          </p:cNvPr>
          <p:cNvSpPr/>
          <p:nvPr/>
        </p:nvSpPr>
        <p:spPr>
          <a:xfrm>
            <a:off x="475482" y="1903908"/>
            <a:ext cx="8200206" cy="2735883"/>
          </a:xfrm>
          <a:prstGeom prst="roundRect">
            <a:avLst>
              <a:gd name="adj" fmla="val 5019"/>
            </a:avLst>
          </a:prstGeom>
          <a:gradFill>
            <a:gsLst>
              <a:gs pos="55000">
                <a:srgbClr val="001236">
                  <a:alpha val="92000"/>
                </a:srgbClr>
              </a:gs>
              <a:gs pos="0">
                <a:srgbClr val="000A1E">
                  <a:alpha val="90000"/>
                </a:srgbClr>
              </a:gs>
              <a:gs pos="100000">
                <a:srgbClr val="001236">
                  <a:alpha val="84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14">
            <a:extLst>
              <a:ext uri="{FF2B5EF4-FFF2-40B4-BE49-F238E27FC236}">
                <a16:creationId xmlns:a16="http://schemas.microsoft.com/office/drawing/2014/main" xmlns="" id="{8F5D96A2-9BF2-24FA-9AEE-CD26AEB28742}"/>
              </a:ext>
            </a:extLst>
          </p:cNvPr>
          <p:cNvSpPr/>
          <p:nvPr/>
        </p:nvSpPr>
        <p:spPr>
          <a:xfrm>
            <a:off x="468313" y="827683"/>
            <a:ext cx="6461696" cy="879971"/>
          </a:xfrm>
          <a:prstGeom prst="roundRect">
            <a:avLst>
              <a:gd name="adj" fmla="val 13322"/>
            </a:avLst>
          </a:prstGeom>
          <a:gradFill>
            <a:gsLst>
              <a:gs pos="55000">
                <a:srgbClr val="001236">
                  <a:alpha val="92000"/>
                </a:srgbClr>
              </a:gs>
              <a:gs pos="0">
                <a:srgbClr val="000A1E">
                  <a:alpha val="90000"/>
                </a:srgbClr>
              </a:gs>
              <a:gs pos="100000">
                <a:srgbClr val="001236">
                  <a:alpha val="84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2351080"/>
            <a:ext cx="6246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 dirty="0"/>
          </a:p>
        </p:txBody>
      </p:sp>
      <p:sp>
        <p:nvSpPr>
          <p:cNvPr id="26" name="Параллелограмм 4"/>
          <p:cNvSpPr/>
          <p:nvPr/>
        </p:nvSpPr>
        <p:spPr>
          <a:xfrm>
            <a:off x="475482" y="267494"/>
            <a:ext cx="5580111" cy="492110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76064"/>
              <a:gd name="connsiteX1" fmla="*/ 756204 w 3286998"/>
              <a:gd name="connsiteY1" fmla="*/ 0 h 576064"/>
              <a:gd name="connsiteX2" fmla="*/ 3286998 w 3286998"/>
              <a:gd name="connsiteY2" fmla="*/ 8546 h 576064"/>
              <a:gd name="connsiteX3" fmla="*/ 3181930 w 3286998"/>
              <a:gd name="connsiteY3" fmla="*/ 576064 h 576064"/>
              <a:gd name="connsiteX4" fmla="*/ 0 w 3286998"/>
              <a:gd name="connsiteY4" fmla="*/ 576064 h 576064"/>
              <a:gd name="connsiteX0" fmla="*/ 233 w 3287231"/>
              <a:gd name="connsiteY0" fmla="*/ 576064 h 576064"/>
              <a:gd name="connsiteX1" fmla="*/ 0 w 3287231"/>
              <a:gd name="connsiteY1" fmla="*/ 0 h 576064"/>
              <a:gd name="connsiteX2" fmla="*/ 3287231 w 3287231"/>
              <a:gd name="connsiteY2" fmla="*/ 8546 h 576064"/>
              <a:gd name="connsiteX3" fmla="*/ 3182163 w 3287231"/>
              <a:gd name="connsiteY3" fmla="*/ 576064 h 576064"/>
              <a:gd name="connsiteX4" fmla="*/ 233 w 3287231"/>
              <a:gd name="connsiteY4" fmla="*/ 576064 h 576064"/>
              <a:gd name="connsiteX0" fmla="*/ 233 w 3287231"/>
              <a:gd name="connsiteY0" fmla="*/ 601861 h 601861"/>
              <a:gd name="connsiteX1" fmla="*/ 0 w 3287231"/>
              <a:gd name="connsiteY1" fmla="*/ 25797 h 601861"/>
              <a:gd name="connsiteX2" fmla="*/ 3287231 w 3287231"/>
              <a:gd name="connsiteY2" fmla="*/ 0 h 601861"/>
              <a:gd name="connsiteX3" fmla="*/ 3182163 w 3287231"/>
              <a:gd name="connsiteY3" fmla="*/ 601861 h 601861"/>
              <a:gd name="connsiteX4" fmla="*/ 233 w 3287231"/>
              <a:gd name="connsiteY4" fmla="*/ 601861 h 601861"/>
              <a:gd name="connsiteX0" fmla="*/ 233 w 3283818"/>
              <a:gd name="connsiteY0" fmla="*/ 584689 h 584689"/>
              <a:gd name="connsiteX1" fmla="*/ 0 w 3283818"/>
              <a:gd name="connsiteY1" fmla="*/ 8625 h 584689"/>
              <a:gd name="connsiteX2" fmla="*/ 3283818 w 3283818"/>
              <a:gd name="connsiteY2" fmla="*/ 0 h 584689"/>
              <a:gd name="connsiteX3" fmla="*/ 3182163 w 3283818"/>
              <a:gd name="connsiteY3" fmla="*/ 584689 h 584689"/>
              <a:gd name="connsiteX4" fmla="*/ 233 w 3283818"/>
              <a:gd name="connsiteY4" fmla="*/ 584689 h 584689"/>
              <a:gd name="connsiteX0" fmla="*/ 233 w 3365718"/>
              <a:gd name="connsiteY0" fmla="*/ 584689 h 584689"/>
              <a:gd name="connsiteX1" fmla="*/ 0 w 3365718"/>
              <a:gd name="connsiteY1" fmla="*/ 8625 h 584689"/>
              <a:gd name="connsiteX2" fmla="*/ 3283818 w 3365718"/>
              <a:gd name="connsiteY2" fmla="*/ 0 h 584689"/>
              <a:gd name="connsiteX3" fmla="*/ 3365718 w 3365718"/>
              <a:gd name="connsiteY3" fmla="*/ 14439 h 584689"/>
              <a:gd name="connsiteX4" fmla="*/ 3182163 w 3365718"/>
              <a:gd name="connsiteY4" fmla="*/ 584689 h 584689"/>
              <a:gd name="connsiteX5" fmla="*/ 233 w 3365718"/>
              <a:gd name="connsiteY5" fmla="*/ 584689 h 584689"/>
              <a:gd name="connsiteX0" fmla="*/ 233 w 3372449"/>
              <a:gd name="connsiteY0" fmla="*/ 584689 h 584689"/>
              <a:gd name="connsiteX1" fmla="*/ 0 w 3372449"/>
              <a:gd name="connsiteY1" fmla="*/ 8625 h 584689"/>
              <a:gd name="connsiteX2" fmla="*/ 3283818 w 3372449"/>
              <a:gd name="connsiteY2" fmla="*/ 0 h 584689"/>
              <a:gd name="connsiteX3" fmla="*/ 3372449 w 3372449"/>
              <a:gd name="connsiteY3" fmla="*/ 19287 h 584689"/>
              <a:gd name="connsiteX4" fmla="*/ 3182163 w 3372449"/>
              <a:gd name="connsiteY4" fmla="*/ 584689 h 584689"/>
              <a:gd name="connsiteX5" fmla="*/ 233 w 3372449"/>
              <a:gd name="connsiteY5" fmla="*/ 584689 h 584689"/>
              <a:gd name="connsiteX0" fmla="*/ 233 w 3382546"/>
              <a:gd name="connsiteY0" fmla="*/ 590630 h 590630"/>
              <a:gd name="connsiteX1" fmla="*/ 0 w 3382546"/>
              <a:gd name="connsiteY1" fmla="*/ 14566 h 590630"/>
              <a:gd name="connsiteX2" fmla="*/ 3283818 w 3382546"/>
              <a:gd name="connsiteY2" fmla="*/ 5941 h 590630"/>
              <a:gd name="connsiteX3" fmla="*/ 3382546 w 3382546"/>
              <a:gd name="connsiteY3" fmla="*/ 988 h 590630"/>
              <a:gd name="connsiteX4" fmla="*/ 3182163 w 3382546"/>
              <a:gd name="connsiteY4" fmla="*/ 590630 h 590630"/>
              <a:gd name="connsiteX5" fmla="*/ 233 w 3382546"/>
              <a:gd name="connsiteY5" fmla="*/ 590630 h 590630"/>
              <a:gd name="connsiteX0" fmla="*/ 233 w 3386332"/>
              <a:gd name="connsiteY0" fmla="*/ 585638 h 585638"/>
              <a:gd name="connsiteX1" fmla="*/ 0 w 3386332"/>
              <a:gd name="connsiteY1" fmla="*/ 9574 h 585638"/>
              <a:gd name="connsiteX2" fmla="*/ 3283818 w 3386332"/>
              <a:gd name="connsiteY2" fmla="*/ 949 h 585638"/>
              <a:gd name="connsiteX3" fmla="*/ 3386332 w 3386332"/>
              <a:gd name="connsiteY3" fmla="*/ 1450 h 585638"/>
              <a:gd name="connsiteX4" fmla="*/ 3182163 w 3386332"/>
              <a:gd name="connsiteY4" fmla="*/ 585638 h 585638"/>
              <a:gd name="connsiteX5" fmla="*/ 233 w 3386332"/>
              <a:gd name="connsiteY5" fmla="*/ 585638 h 585638"/>
              <a:gd name="connsiteX0" fmla="*/ 233 w 3385069"/>
              <a:gd name="connsiteY0" fmla="*/ 584689 h 584689"/>
              <a:gd name="connsiteX1" fmla="*/ 0 w 3385069"/>
              <a:gd name="connsiteY1" fmla="*/ 8625 h 584689"/>
              <a:gd name="connsiteX2" fmla="*/ 3283818 w 3385069"/>
              <a:gd name="connsiteY2" fmla="*/ 0 h 584689"/>
              <a:gd name="connsiteX3" fmla="*/ 3385069 w 3385069"/>
              <a:gd name="connsiteY3" fmla="*/ 2319 h 584689"/>
              <a:gd name="connsiteX4" fmla="*/ 3182163 w 3385069"/>
              <a:gd name="connsiteY4" fmla="*/ 584689 h 584689"/>
              <a:gd name="connsiteX5" fmla="*/ 233 w 3385069"/>
              <a:gd name="connsiteY5" fmla="*/ 584689 h 584689"/>
              <a:gd name="connsiteX0" fmla="*/ 233 w 3382545"/>
              <a:gd name="connsiteY0" fmla="*/ 584689 h 584689"/>
              <a:gd name="connsiteX1" fmla="*/ 0 w 3382545"/>
              <a:gd name="connsiteY1" fmla="*/ 8625 h 584689"/>
              <a:gd name="connsiteX2" fmla="*/ 3283818 w 3382545"/>
              <a:gd name="connsiteY2" fmla="*/ 0 h 584689"/>
              <a:gd name="connsiteX3" fmla="*/ 3382545 w 3382545"/>
              <a:gd name="connsiteY3" fmla="*/ 2319 h 584689"/>
              <a:gd name="connsiteX4" fmla="*/ 3182163 w 3382545"/>
              <a:gd name="connsiteY4" fmla="*/ 584689 h 584689"/>
              <a:gd name="connsiteX5" fmla="*/ 233 w 3382545"/>
              <a:gd name="connsiteY5" fmla="*/ 584689 h 584689"/>
              <a:gd name="connsiteX0" fmla="*/ 233 w 3382545"/>
              <a:gd name="connsiteY0" fmla="*/ 584689 h 584689"/>
              <a:gd name="connsiteX1" fmla="*/ 0 w 3382545"/>
              <a:gd name="connsiteY1" fmla="*/ 8625 h 584689"/>
              <a:gd name="connsiteX2" fmla="*/ 3283818 w 3382545"/>
              <a:gd name="connsiteY2" fmla="*/ 0 h 584689"/>
              <a:gd name="connsiteX3" fmla="*/ 3382545 w 3382545"/>
              <a:gd name="connsiteY3" fmla="*/ 2319 h 584689"/>
              <a:gd name="connsiteX4" fmla="*/ 3198992 w 3382545"/>
              <a:gd name="connsiteY4" fmla="*/ 577417 h 584689"/>
              <a:gd name="connsiteX5" fmla="*/ 233 w 3382545"/>
              <a:gd name="connsiteY5" fmla="*/ 584689 h 58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2545" h="584689">
                <a:moveTo>
                  <a:pt x="233" y="584689"/>
                </a:moveTo>
                <a:cubicBezTo>
                  <a:pt x="155" y="392668"/>
                  <a:pt x="78" y="200646"/>
                  <a:pt x="0" y="8625"/>
                </a:cubicBezTo>
                <a:lnTo>
                  <a:pt x="3283818" y="0"/>
                </a:lnTo>
                <a:cubicBezTo>
                  <a:pt x="3284192" y="4813"/>
                  <a:pt x="3382171" y="-2494"/>
                  <a:pt x="3382545" y="2319"/>
                </a:cubicBezTo>
                <a:lnTo>
                  <a:pt x="3198992" y="577417"/>
                </a:lnTo>
                <a:lnTo>
                  <a:pt x="233" y="58468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00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аукциона могут быть:</a:t>
            </a:r>
          </a:p>
        </p:txBody>
      </p:sp>
      <p:sp>
        <p:nvSpPr>
          <p:cNvPr id="27" name="Параллелограмм 4"/>
          <p:cNvSpPr/>
          <p:nvPr/>
        </p:nvSpPr>
        <p:spPr>
          <a:xfrm>
            <a:off x="6125226" y="-1100658"/>
            <a:ext cx="3034706" cy="777790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84651 h 593197"/>
              <a:gd name="connsiteX1" fmla="*/ 212383 w 2781608"/>
              <a:gd name="connsiteY1" fmla="*/ 8587 h 593197"/>
              <a:gd name="connsiteX2" fmla="*/ 2771800 w 2781608"/>
              <a:gd name="connsiteY2" fmla="*/ 0 h 593197"/>
              <a:gd name="connsiteX3" fmla="*/ 2781608 w 2781608"/>
              <a:gd name="connsiteY3" fmla="*/ 593197 h 593197"/>
              <a:gd name="connsiteX4" fmla="*/ 0 w 2781608"/>
              <a:gd name="connsiteY4" fmla="*/ 584651 h 593197"/>
              <a:gd name="connsiteX0" fmla="*/ 0 w 2771800"/>
              <a:gd name="connsiteY0" fmla="*/ 584651 h 593197"/>
              <a:gd name="connsiteX1" fmla="*/ 212383 w 2771800"/>
              <a:gd name="connsiteY1" fmla="*/ 8587 h 593197"/>
              <a:gd name="connsiteX2" fmla="*/ 2771800 w 2771800"/>
              <a:gd name="connsiteY2" fmla="*/ 0 h 593197"/>
              <a:gd name="connsiteX3" fmla="*/ 2762327 w 2771800"/>
              <a:gd name="connsiteY3" fmla="*/ 593197 h 593197"/>
              <a:gd name="connsiteX4" fmla="*/ 0 w 2771800"/>
              <a:gd name="connsiteY4" fmla="*/ 584651 h 593197"/>
              <a:gd name="connsiteX0" fmla="*/ 0 w 2781608"/>
              <a:gd name="connsiteY0" fmla="*/ 584651 h 601784"/>
              <a:gd name="connsiteX1" fmla="*/ 212383 w 2781608"/>
              <a:gd name="connsiteY1" fmla="*/ 8587 h 601784"/>
              <a:gd name="connsiteX2" fmla="*/ 2771800 w 2781608"/>
              <a:gd name="connsiteY2" fmla="*/ 0 h 601784"/>
              <a:gd name="connsiteX3" fmla="*/ 2781608 w 2781608"/>
              <a:gd name="connsiteY3" fmla="*/ 601784 h 601784"/>
              <a:gd name="connsiteX4" fmla="*/ 0 w 2781608"/>
              <a:gd name="connsiteY4" fmla="*/ 584651 h 601784"/>
              <a:gd name="connsiteX0" fmla="*/ 0 w 2781608"/>
              <a:gd name="connsiteY0" fmla="*/ 601823 h 618956"/>
              <a:gd name="connsiteX1" fmla="*/ 212383 w 2781608"/>
              <a:gd name="connsiteY1" fmla="*/ 25759 h 618956"/>
              <a:gd name="connsiteX2" fmla="*/ 2778227 w 2781608"/>
              <a:gd name="connsiteY2" fmla="*/ 0 h 618956"/>
              <a:gd name="connsiteX3" fmla="*/ 2781608 w 2781608"/>
              <a:gd name="connsiteY3" fmla="*/ 618956 h 618956"/>
              <a:gd name="connsiteX4" fmla="*/ 0 w 2781608"/>
              <a:gd name="connsiteY4" fmla="*/ 601823 h 618956"/>
              <a:gd name="connsiteX0" fmla="*/ 0 w 2797508"/>
              <a:gd name="connsiteY0" fmla="*/ 576066 h 593199"/>
              <a:gd name="connsiteX1" fmla="*/ 212383 w 2797508"/>
              <a:gd name="connsiteY1" fmla="*/ 2 h 593199"/>
              <a:gd name="connsiteX2" fmla="*/ 2797508 w 2797508"/>
              <a:gd name="connsiteY2" fmla="*/ 0 h 593199"/>
              <a:gd name="connsiteX3" fmla="*/ 2781608 w 2797508"/>
              <a:gd name="connsiteY3" fmla="*/ 593199 h 593199"/>
              <a:gd name="connsiteX4" fmla="*/ 0 w 2797508"/>
              <a:gd name="connsiteY4" fmla="*/ 576066 h 593199"/>
              <a:gd name="connsiteX0" fmla="*/ 0 w 2797508"/>
              <a:gd name="connsiteY0" fmla="*/ 580947 h 598080"/>
              <a:gd name="connsiteX1" fmla="*/ 117318 w 2797508"/>
              <a:gd name="connsiteY1" fmla="*/ 0 h 598080"/>
              <a:gd name="connsiteX2" fmla="*/ 2797508 w 2797508"/>
              <a:gd name="connsiteY2" fmla="*/ 4881 h 598080"/>
              <a:gd name="connsiteX3" fmla="*/ 2781608 w 2797508"/>
              <a:gd name="connsiteY3" fmla="*/ 598080 h 598080"/>
              <a:gd name="connsiteX4" fmla="*/ 0 w 2797508"/>
              <a:gd name="connsiteY4" fmla="*/ 580947 h 598080"/>
              <a:gd name="connsiteX0" fmla="*/ 0 w 3044679"/>
              <a:gd name="connsiteY0" fmla="*/ 576064 h 598080"/>
              <a:gd name="connsiteX1" fmla="*/ 364489 w 3044679"/>
              <a:gd name="connsiteY1" fmla="*/ 0 h 598080"/>
              <a:gd name="connsiteX2" fmla="*/ 3044679 w 3044679"/>
              <a:gd name="connsiteY2" fmla="*/ 4881 h 598080"/>
              <a:gd name="connsiteX3" fmla="*/ 3028779 w 3044679"/>
              <a:gd name="connsiteY3" fmla="*/ 598080 h 598080"/>
              <a:gd name="connsiteX4" fmla="*/ 0 w 3044679"/>
              <a:gd name="connsiteY4" fmla="*/ 576064 h 598080"/>
              <a:gd name="connsiteX0" fmla="*/ 0 w 3044679"/>
              <a:gd name="connsiteY0" fmla="*/ 583388 h 598080"/>
              <a:gd name="connsiteX1" fmla="*/ 364489 w 3044679"/>
              <a:gd name="connsiteY1" fmla="*/ 0 h 598080"/>
              <a:gd name="connsiteX2" fmla="*/ 3044679 w 3044679"/>
              <a:gd name="connsiteY2" fmla="*/ 4881 h 598080"/>
              <a:gd name="connsiteX3" fmla="*/ 3028779 w 3044679"/>
              <a:gd name="connsiteY3" fmla="*/ 598080 h 598080"/>
              <a:gd name="connsiteX4" fmla="*/ 0 w 3044679"/>
              <a:gd name="connsiteY4" fmla="*/ 583388 h 598080"/>
              <a:gd name="connsiteX0" fmla="*/ 0 w 3038341"/>
              <a:gd name="connsiteY0" fmla="*/ 598036 h 598080"/>
              <a:gd name="connsiteX1" fmla="*/ 358151 w 3038341"/>
              <a:gd name="connsiteY1" fmla="*/ 0 h 598080"/>
              <a:gd name="connsiteX2" fmla="*/ 3038341 w 3038341"/>
              <a:gd name="connsiteY2" fmla="*/ 4881 h 598080"/>
              <a:gd name="connsiteX3" fmla="*/ 3022441 w 3038341"/>
              <a:gd name="connsiteY3" fmla="*/ 598080 h 598080"/>
              <a:gd name="connsiteX4" fmla="*/ 0 w 3038341"/>
              <a:gd name="connsiteY4" fmla="*/ 598036 h 598080"/>
              <a:gd name="connsiteX0" fmla="*/ 0 w 3028834"/>
              <a:gd name="connsiteY0" fmla="*/ 588271 h 598080"/>
              <a:gd name="connsiteX1" fmla="*/ 348644 w 3028834"/>
              <a:gd name="connsiteY1" fmla="*/ 0 h 598080"/>
              <a:gd name="connsiteX2" fmla="*/ 3028834 w 3028834"/>
              <a:gd name="connsiteY2" fmla="*/ 4881 h 598080"/>
              <a:gd name="connsiteX3" fmla="*/ 3012934 w 3028834"/>
              <a:gd name="connsiteY3" fmla="*/ 598080 h 598080"/>
              <a:gd name="connsiteX4" fmla="*/ 0 w 3028834"/>
              <a:gd name="connsiteY4" fmla="*/ 588271 h 59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8834" h="598080">
                <a:moveTo>
                  <a:pt x="0" y="588271"/>
                </a:moveTo>
                <a:lnTo>
                  <a:pt x="348644" y="0"/>
                </a:lnTo>
                <a:lnTo>
                  <a:pt x="3028834" y="4881"/>
                </a:lnTo>
                <a:lnTo>
                  <a:pt x="3012934" y="598080"/>
                </a:lnTo>
                <a:lnTo>
                  <a:pt x="0" y="588271"/>
                </a:lnTo>
                <a:close/>
              </a:path>
            </a:pathLst>
          </a:custGeom>
          <a:solidFill>
            <a:srgbClr val="779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600976" y="-1034861"/>
            <a:ext cx="1746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Комитет по  </a:t>
            </a:r>
          </a:p>
          <a:p>
            <a:pPr algn="ctr"/>
            <a:r>
              <a:rPr lang="ru-RU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организации торгов </a:t>
            </a:r>
          </a:p>
          <a:p>
            <a:pPr algn="ctr"/>
            <a:r>
              <a:rPr lang="ru-RU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Самарской области</a:t>
            </a:r>
          </a:p>
        </p:txBody>
      </p:sp>
      <p:pic>
        <p:nvPicPr>
          <p:cNvPr id="30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-1100631"/>
            <a:ext cx="770893" cy="77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3677" y="1969380"/>
            <a:ext cx="7649999" cy="2431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Закрытый состав 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(предоставляются преференции в целях производства с/х продукции и поддержки СМСП):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Участник аукциона должен соответствовать одновременно следующим требованиям: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Является СМСП, является с/х товаропроизводителем, отсутствует в РНП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его отношении не проводится ликвидация и отсутствует решение арбитражного суда </a:t>
            </a:r>
            <a:br>
              <a:rPr lang="ru-RU" sz="12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 введении внешнего управления или продлении его срока, </a:t>
            </a:r>
            <a:br>
              <a:rPr lang="ru-RU" sz="12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 признании участника банкротом и об открытии конкурсного производства;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 участника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аукциона отсутствует заключенный и действующий на день проведения аукциона договор на размещение НТО в соответствующем г.о. или поселении.</a:t>
            </a:r>
            <a:endParaRPr lang="ru-RU" sz="1200" dirty="0">
              <a:solidFill>
                <a:schemeClr val="bg1">
                  <a:lumMod val="95000"/>
                </a:schemeClr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6641621-39B5-8886-09D2-382F1214EFF7}"/>
              </a:ext>
            </a:extLst>
          </p:cNvPr>
          <p:cNvSpPr txBox="1"/>
          <p:nvPr/>
        </p:nvSpPr>
        <p:spPr>
          <a:xfrm>
            <a:off x="588500" y="905013"/>
            <a:ext cx="6341508" cy="599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Открытый состав: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400" dirty="0" err="1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Юрлица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ИП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физлица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100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применяющие </a:t>
            </a:r>
            <a:r>
              <a:rPr lang="ru-RU" sz="11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специальный налоговый </a:t>
            </a:r>
            <a:r>
              <a:rPr lang="ru-RU" sz="1100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режим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bg1">
                  <a:lumMod val="95000"/>
                </a:schemeClr>
              </a:solidFill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58" descr="Ускоренная аккредитация">
            <a:extLst>
              <a:ext uri="{FF2B5EF4-FFF2-40B4-BE49-F238E27FC236}">
                <a16:creationId xmlns="" xmlns:a16="http://schemas.microsoft.com/office/drawing/2014/main" id="{8D4E0763-9277-58C0-FBD6-D6E10B946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3222">
            <a:off x="7362886" y="-706227"/>
            <a:ext cx="2125393" cy="212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61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14">
            <a:extLst>
              <a:ext uri="{FF2B5EF4-FFF2-40B4-BE49-F238E27FC236}">
                <a16:creationId xmlns:a16="http://schemas.microsoft.com/office/drawing/2014/main" xmlns="" id="{8F5D96A2-9BF2-24FA-9AEE-CD26AEB28742}"/>
              </a:ext>
            </a:extLst>
          </p:cNvPr>
          <p:cNvSpPr/>
          <p:nvPr/>
        </p:nvSpPr>
        <p:spPr>
          <a:xfrm>
            <a:off x="-36512" y="-53700"/>
            <a:ext cx="9289032" cy="1495704"/>
          </a:xfrm>
          <a:prstGeom prst="roundRect">
            <a:avLst>
              <a:gd name="adj" fmla="val 0"/>
            </a:avLst>
          </a:prstGeom>
          <a:gradFill flip="none" rotWithShape="1">
            <a:gsLst>
              <a:gs pos="49000">
                <a:srgbClr val="001236">
                  <a:alpha val="86000"/>
                </a:srgbClr>
              </a:gs>
              <a:gs pos="0">
                <a:srgbClr val="000A1E"/>
              </a:gs>
              <a:gs pos="100000">
                <a:srgbClr val="001236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7494"/>
            <a:ext cx="8229600" cy="432712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ru-RU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115A28B-E0C3-164A-F34F-A4B646A01ABB}"/>
              </a:ext>
            </a:extLst>
          </p:cNvPr>
          <p:cNvSpPr txBox="1"/>
          <p:nvPr/>
        </p:nvSpPr>
        <p:spPr>
          <a:xfrm>
            <a:off x="512664" y="402797"/>
            <a:ext cx="7416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участия в электронном аукционе претенденты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 следующие документы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6C46C4B-C5BB-0F31-39C3-F2FB866829AC}"/>
              </a:ext>
            </a:extLst>
          </p:cNvPr>
          <p:cNvSpPr txBox="1"/>
          <p:nvPr/>
        </p:nvSpPr>
        <p:spPr>
          <a:xfrm>
            <a:off x="2555776" y="1548409"/>
            <a:ext cx="633670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400" dirty="0" smtClean="0">
                <a:solidFill>
                  <a:srgbClr val="001236"/>
                </a:solidFill>
                <a:latin typeface="Montserrat" panose="00000500000000000000" pitchFamily="2" charset="-52"/>
              </a:rPr>
              <a:t>Заявку </a:t>
            </a:r>
            <a:r>
              <a:rPr lang="ru-RU" sz="1400" dirty="0" smtClean="0">
                <a:solidFill>
                  <a:srgbClr val="FF0000"/>
                </a:solidFill>
                <a:latin typeface="Montserrat" panose="00000500000000000000" pitchFamily="2" charset="-52"/>
              </a:rPr>
              <a:t>в форме электронного документа, к которой прилагаются:</a:t>
            </a:r>
          </a:p>
          <a:p>
            <a:pPr>
              <a:spcAft>
                <a:spcPts val="1200"/>
              </a:spcAft>
            </a:pPr>
            <a:r>
              <a:rPr lang="ru-RU" sz="1400" dirty="0" smtClean="0">
                <a:solidFill>
                  <a:srgbClr val="001236"/>
                </a:solidFill>
                <a:latin typeface="Montserrat Black" pitchFamily="2" charset="-52"/>
              </a:rPr>
              <a:t>Для </a:t>
            </a:r>
            <a:r>
              <a:rPr lang="ru-RU" sz="1400" dirty="0">
                <a:solidFill>
                  <a:srgbClr val="001236"/>
                </a:solidFill>
                <a:latin typeface="Montserrat Black" pitchFamily="2" charset="-52"/>
              </a:rPr>
              <a:t>ИП и </a:t>
            </a:r>
            <a:r>
              <a:rPr lang="ru-RU" sz="1400" dirty="0" err="1">
                <a:solidFill>
                  <a:srgbClr val="001236"/>
                </a:solidFill>
                <a:latin typeface="Montserrat Black" pitchFamily="2" charset="-52"/>
              </a:rPr>
              <a:t>самозанятых</a:t>
            </a:r>
            <a:r>
              <a:rPr lang="ru-RU" sz="1400" dirty="0">
                <a:solidFill>
                  <a:srgbClr val="001236"/>
                </a:solidFill>
                <a:latin typeface="Montserrat Black" pitchFamily="2" charset="-52"/>
              </a:rPr>
              <a:t> </a:t>
            </a:r>
            <a:r>
              <a:rPr lang="ru-RU" sz="1400" dirty="0">
                <a:solidFill>
                  <a:srgbClr val="001236"/>
                </a:solidFill>
                <a:latin typeface="Montserrat" panose="00000500000000000000" pitchFamily="2" charset="-52"/>
              </a:rPr>
              <a:t>– </a:t>
            </a:r>
            <a:r>
              <a:rPr lang="ru-RU" sz="1400" dirty="0" smtClean="0">
                <a:solidFill>
                  <a:srgbClr val="001236"/>
                </a:solidFill>
                <a:latin typeface="Montserrat" panose="00000500000000000000" pitchFamily="2" charset="-52"/>
              </a:rPr>
              <a:t>документ, удостоверяющий </a:t>
            </a:r>
            <a:r>
              <a:rPr lang="ru-RU" sz="1400" dirty="0">
                <a:solidFill>
                  <a:srgbClr val="001236"/>
                </a:solidFill>
                <a:latin typeface="Montserrat" panose="00000500000000000000" pitchFamily="2" charset="-52"/>
              </a:rPr>
              <a:t>личность </a:t>
            </a:r>
            <a:r>
              <a:rPr lang="ru-RU" sz="1400" dirty="0" smtClean="0">
                <a:solidFill>
                  <a:srgbClr val="001236"/>
                </a:solidFill>
                <a:latin typeface="Montserrat" panose="00000500000000000000" pitchFamily="2" charset="-52"/>
              </a:rPr>
              <a:t>претендента;</a:t>
            </a:r>
            <a:endParaRPr lang="ru-RU" sz="1400" dirty="0">
              <a:solidFill>
                <a:srgbClr val="001236"/>
              </a:solidFill>
              <a:latin typeface="Montserrat" panose="00000500000000000000" pitchFamily="2" charset="-52"/>
            </a:endParaRPr>
          </a:p>
          <a:p>
            <a:pPr>
              <a:spcAft>
                <a:spcPts val="1200"/>
              </a:spcAft>
            </a:pPr>
            <a:r>
              <a:rPr lang="ru-RU" sz="1400" dirty="0">
                <a:solidFill>
                  <a:srgbClr val="001236"/>
                </a:solidFill>
                <a:latin typeface="Montserrat Black" pitchFamily="2" charset="-52"/>
              </a:rPr>
              <a:t>Для КФХ, </a:t>
            </a:r>
            <a:r>
              <a:rPr lang="ru-RU" sz="1400" dirty="0">
                <a:solidFill>
                  <a:srgbClr val="001236"/>
                </a:solidFill>
                <a:latin typeface="Montserrat" panose="00000500000000000000" pitchFamily="2" charset="-52"/>
              </a:rPr>
              <a:t>созданного несколькими гражданами – </a:t>
            </a:r>
            <a:br>
              <a:rPr lang="ru-RU" sz="1400" dirty="0">
                <a:solidFill>
                  <a:srgbClr val="001236"/>
                </a:solidFill>
                <a:latin typeface="Montserrat" panose="00000500000000000000" pitchFamily="2" charset="-52"/>
              </a:rPr>
            </a:br>
            <a:r>
              <a:rPr lang="ru-RU" sz="1400" dirty="0" smtClean="0">
                <a:solidFill>
                  <a:srgbClr val="001236"/>
                </a:solidFill>
                <a:latin typeface="Montserrat" panose="00000500000000000000" pitchFamily="2" charset="-52"/>
              </a:rPr>
              <a:t>соглашение </a:t>
            </a:r>
            <a:r>
              <a:rPr lang="ru-RU" sz="1400" dirty="0">
                <a:solidFill>
                  <a:srgbClr val="001236"/>
                </a:solidFill>
                <a:latin typeface="Montserrat" panose="00000500000000000000" pitchFamily="2" charset="-52"/>
              </a:rPr>
              <a:t>о создании </a:t>
            </a:r>
            <a:r>
              <a:rPr lang="ru-RU" sz="1400" dirty="0" smtClean="0">
                <a:solidFill>
                  <a:srgbClr val="001236"/>
                </a:solidFill>
                <a:latin typeface="Montserrat" panose="00000500000000000000" pitchFamily="2" charset="-52"/>
              </a:rPr>
              <a:t>КФХ;</a:t>
            </a:r>
            <a:endParaRPr lang="ru-RU" sz="1400" dirty="0">
              <a:solidFill>
                <a:srgbClr val="001236"/>
              </a:solidFill>
              <a:latin typeface="Montserrat Black" pitchFamily="2" charset="-52"/>
            </a:endParaRPr>
          </a:p>
          <a:p>
            <a:pPr>
              <a:spcAft>
                <a:spcPts val="1200"/>
              </a:spcAft>
            </a:pPr>
            <a:r>
              <a:rPr lang="ru-RU" sz="1400" dirty="0" smtClean="0">
                <a:solidFill>
                  <a:srgbClr val="001236"/>
                </a:solidFill>
                <a:latin typeface="Montserrat Black" pitchFamily="2" charset="-52"/>
              </a:rPr>
              <a:t>Для иностранного </a:t>
            </a:r>
            <a:r>
              <a:rPr lang="ru-RU" sz="1400" dirty="0" err="1" smtClean="0">
                <a:solidFill>
                  <a:srgbClr val="001236"/>
                </a:solidFill>
                <a:latin typeface="Montserrat Black" pitchFamily="2" charset="-52"/>
              </a:rPr>
              <a:t>юрлица</a:t>
            </a:r>
            <a:r>
              <a:rPr lang="ru-RU" sz="1400" dirty="0" smtClean="0">
                <a:solidFill>
                  <a:srgbClr val="001236"/>
                </a:solidFill>
                <a:latin typeface="Montserrat Black" pitchFamily="2" charset="-52"/>
              </a:rPr>
              <a:t> </a:t>
            </a:r>
            <a:r>
              <a:rPr lang="ru-RU" sz="1400" dirty="0" smtClean="0">
                <a:solidFill>
                  <a:srgbClr val="001236"/>
                </a:solidFill>
                <a:latin typeface="Montserrat" panose="00000500000000000000" pitchFamily="2" charset="-52"/>
              </a:rPr>
              <a:t>– заверенный </a:t>
            </a:r>
            <a:r>
              <a:rPr lang="ru-RU" sz="1400" dirty="0">
                <a:solidFill>
                  <a:srgbClr val="001236"/>
                </a:solidFill>
                <a:latin typeface="Montserrat" panose="00000500000000000000" pitchFamily="2" charset="-52"/>
              </a:rPr>
              <a:t>перевод </a:t>
            </a:r>
            <a:r>
              <a:rPr lang="ru-RU" sz="1400" dirty="0" smtClean="0">
                <a:solidFill>
                  <a:srgbClr val="001236"/>
                </a:solidFill>
                <a:latin typeface="Montserrat" panose="00000500000000000000" pitchFamily="2" charset="-52"/>
              </a:rPr>
              <a:t>документов </a:t>
            </a:r>
            <a:br>
              <a:rPr lang="ru-RU" sz="1400" dirty="0" smtClean="0">
                <a:solidFill>
                  <a:srgbClr val="001236"/>
                </a:solidFill>
                <a:latin typeface="Montserrat" panose="00000500000000000000" pitchFamily="2" charset="-52"/>
              </a:rPr>
            </a:br>
            <a:r>
              <a:rPr lang="ru-RU" sz="1400" dirty="0" smtClean="0">
                <a:solidFill>
                  <a:srgbClr val="001236"/>
                </a:solidFill>
                <a:latin typeface="Montserrat" panose="00000500000000000000" pitchFamily="2" charset="-52"/>
              </a:rPr>
              <a:t>о </a:t>
            </a:r>
            <a:r>
              <a:rPr lang="ru-RU" sz="1400" dirty="0">
                <a:solidFill>
                  <a:srgbClr val="001236"/>
                </a:solidFill>
                <a:latin typeface="Montserrat" panose="00000500000000000000" pitchFamily="2" charset="-52"/>
              </a:rPr>
              <a:t>госрегистрации </a:t>
            </a:r>
            <a:r>
              <a:rPr lang="ru-RU" sz="1400" dirty="0" err="1">
                <a:solidFill>
                  <a:srgbClr val="001236"/>
                </a:solidFill>
                <a:latin typeface="Montserrat" panose="00000500000000000000" pitchFamily="2" charset="-52"/>
              </a:rPr>
              <a:t>юрлица</a:t>
            </a:r>
            <a:r>
              <a:rPr lang="ru-RU" sz="1400" dirty="0">
                <a:solidFill>
                  <a:srgbClr val="001236"/>
                </a:solidFill>
                <a:latin typeface="Montserrat" panose="00000500000000000000" pitchFamily="2" charset="-52"/>
              </a:rPr>
              <a:t> </a:t>
            </a:r>
            <a:r>
              <a:rPr lang="ru-RU" sz="1400" dirty="0" smtClean="0">
                <a:solidFill>
                  <a:srgbClr val="001236"/>
                </a:solidFill>
                <a:latin typeface="Montserrat" panose="00000500000000000000" pitchFamily="2" charset="-52"/>
              </a:rPr>
              <a:t>в </a:t>
            </a:r>
            <a:r>
              <a:rPr lang="ru-RU" sz="1400" dirty="0">
                <a:solidFill>
                  <a:srgbClr val="001236"/>
                </a:solidFill>
                <a:latin typeface="Montserrat" panose="00000500000000000000" pitchFamily="2" charset="-52"/>
              </a:rPr>
              <a:t>соответствии с законодательством иностранного </a:t>
            </a:r>
            <a:r>
              <a:rPr lang="ru-RU" sz="1400" dirty="0" smtClean="0">
                <a:solidFill>
                  <a:srgbClr val="001236"/>
                </a:solidFill>
                <a:latin typeface="Montserrat" panose="00000500000000000000" pitchFamily="2" charset="-52"/>
              </a:rPr>
              <a:t>государства;</a:t>
            </a:r>
          </a:p>
          <a:p>
            <a:pPr>
              <a:spcAft>
                <a:spcPts val="1200"/>
              </a:spcAft>
            </a:pPr>
            <a:r>
              <a:rPr lang="ru-RU" sz="1400" b="1" dirty="0" smtClean="0">
                <a:solidFill>
                  <a:srgbClr val="001236"/>
                </a:solidFill>
                <a:latin typeface="Montserrat Black" panose="020B0604020202020204" charset="-52"/>
              </a:rPr>
              <a:t>Для всех претендентов </a:t>
            </a:r>
            <a:r>
              <a:rPr lang="ru-RU" sz="1400" b="1" dirty="0" smtClean="0">
                <a:solidFill>
                  <a:srgbClr val="001236"/>
                </a:solidFill>
                <a:latin typeface="Montserrat" panose="020B0604020202020204" charset="-52"/>
              </a:rPr>
              <a:t>– </a:t>
            </a:r>
            <a:r>
              <a:rPr lang="ru-RU" sz="1400" dirty="0" smtClean="0">
                <a:solidFill>
                  <a:srgbClr val="FF0000"/>
                </a:solidFill>
                <a:latin typeface="Montserrat" panose="020B0604020202020204" charset="-52"/>
              </a:rPr>
              <a:t>согласие на обработку персональных данных по форме организатора аукциона</a:t>
            </a:r>
            <a:endParaRPr lang="ru-RU" sz="1400" dirty="0">
              <a:solidFill>
                <a:srgbClr val="FF0000"/>
              </a:solidFill>
              <a:latin typeface="Montserrat" panose="020B0604020202020204" charset="-52"/>
            </a:endParaRPr>
          </a:p>
        </p:txBody>
      </p:sp>
      <p:pic>
        <p:nvPicPr>
          <p:cNvPr id="11" name="Picture 52" descr="Экспертиза заявки">
            <a:extLst>
              <a:ext uri="{FF2B5EF4-FFF2-40B4-BE49-F238E27FC236}">
                <a16:creationId xmlns:a16="http://schemas.microsoft.com/office/drawing/2014/main" xmlns="" id="{E5D4044E-F541-724D-6165-4C1132275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5477">
            <a:off x="243655" y="2070625"/>
            <a:ext cx="2202391" cy="220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62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5738</TotalTime>
  <Words>697</Words>
  <Application>Microsoft Office PowerPoint</Application>
  <PresentationFormat>Экран (16:9)</PresentationFormat>
  <Paragraphs>155</Paragraphs>
  <Slides>17</Slides>
  <Notes>4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Arial</vt:lpstr>
      <vt:lpstr>Times New Roman</vt:lpstr>
      <vt:lpstr>Batang</vt:lpstr>
      <vt:lpstr>Calibri</vt:lpstr>
      <vt:lpstr>Montserrat</vt:lpstr>
      <vt:lpstr>Akrobat Black</vt:lpstr>
      <vt:lpstr>Montserrat SemiBold</vt:lpstr>
      <vt:lpstr>Yu Gothic UI Semilight</vt:lpstr>
      <vt:lpstr>Arial Black</vt:lpstr>
      <vt:lpstr>Montserrat Black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Протокол рассмотрения заявок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Шарапов Ильяс Рифкатович</dc:creator>
  <cp:lastModifiedBy>Федорова Татьяна Анатольевна</cp:lastModifiedBy>
  <cp:revision>594</cp:revision>
  <cp:lastPrinted>2021-10-22T09:06:28Z</cp:lastPrinted>
  <dcterms:created xsi:type="dcterms:W3CDTF">2020-02-06T07:24:56Z</dcterms:created>
  <dcterms:modified xsi:type="dcterms:W3CDTF">2026-07-20T13:59:46Z</dcterms:modified>
</cp:coreProperties>
</file>