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24" r:id="rId1"/>
    <p:sldMasterId id="2147483737" r:id="rId2"/>
  </p:sldMasterIdLst>
  <p:notesMasterIdLst>
    <p:notesMasterId r:id="rId39"/>
  </p:notesMasterIdLst>
  <p:sldIdLst>
    <p:sldId id="1080" r:id="rId3"/>
    <p:sldId id="1081" r:id="rId4"/>
    <p:sldId id="1082" r:id="rId5"/>
    <p:sldId id="1083" r:id="rId6"/>
    <p:sldId id="1084" r:id="rId7"/>
    <p:sldId id="1086" r:id="rId8"/>
    <p:sldId id="1129" r:id="rId9"/>
    <p:sldId id="1087" r:id="rId10"/>
    <p:sldId id="1130" r:id="rId11"/>
    <p:sldId id="1131" r:id="rId12"/>
    <p:sldId id="1132" r:id="rId13"/>
    <p:sldId id="1091" r:id="rId14"/>
    <p:sldId id="1134" r:id="rId15"/>
    <p:sldId id="1135" r:id="rId16"/>
    <p:sldId id="1094" r:id="rId17"/>
    <p:sldId id="1137" r:id="rId18"/>
    <p:sldId id="1138" r:id="rId19"/>
    <p:sldId id="1140" r:id="rId20"/>
    <p:sldId id="1098" r:id="rId21"/>
    <p:sldId id="1141" r:id="rId22"/>
    <p:sldId id="1142" r:id="rId23"/>
    <p:sldId id="1102" r:id="rId24"/>
    <p:sldId id="1103" r:id="rId25"/>
    <p:sldId id="1105" r:id="rId26"/>
    <p:sldId id="1106" r:id="rId27"/>
    <p:sldId id="1144" r:id="rId28"/>
    <p:sldId id="1117" r:id="rId29"/>
    <p:sldId id="1118" r:id="rId30"/>
    <p:sldId id="1148" r:id="rId31"/>
    <p:sldId id="1152" r:id="rId32"/>
    <p:sldId id="1151" r:id="rId33"/>
    <p:sldId id="1150" r:id="rId34"/>
    <p:sldId id="1149" r:id="rId35"/>
    <p:sldId id="1153" r:id="rId36"/>
    <p:sldId id="1154" r:id="rId37"/>
    <p:sldId id="1128" r:id="rId38"/>
  </p:sldIdLst>
  <p:sldSz cx="12192000" cy="6858000"/>
  <p:notesSz cx="6858000" cy="9144000"/>
  <p:embeddedFontLst>
    <p:embeddedFont>
      <p:font typeface="SB Sans Text Light" panose="020B0604020202020204" charset="-52"/>
      <p:regular r:id="rId40"/>
      <p:italic r:id="rId41"/>
    </p:embeddedFont>
    <p:embeddedFont>
      <p:font typeface="Segoe UI" panose="020B0502040204020203" pitchFamily="34" charset="0"/>
      <p:regular r:id="rId42"/>
      <p:bold r:id="rId43"/>
      <p:italic r:id="rId44"/>
      <p:boldItalic r:id="rId45"/>
    </p:embeddedFont>
    <p:embeddedFont>
      <p:font typeface="SB Sans Display" panose="020B0604020202020204" charset="0"/>
      <p:regular r:id="rId46"/>
      <p:bold r:id="rId47"/>
    </p:embeddedFont>
    <p:embeddedFont>
      <p:font typeface="SB Sans Display Semibold" panose="020B0604020202020204" charset="0"/>
      <p:regular r:id="rId48"/>
      <p:bold r:id="rId49"/>
    </p:embeddedFont>
    <p:embeddedFont>
      <p:font typeface="Helvetica" panose="020B0604020202020204" pitchFamily="34" charset="0"/>
      <p:regular r:id="rId50"/>
      <p:bold r:id="rId51"/>
      <p:italic r:id="rId52"/>
      <p:boldItalic r:id="rId53"/>
    </p:embeddedFont>
    <p:embeddedFont>
      <p:font typeface="SB Sans Display Light" panose="020B0604020202020204" charset="0"/>
      <p:regular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Calibri Light" panose="020F0302020204030204" pitchFamily="34" charset="0"/>
      <p:regular r:id="rId59"/>
      <p:italic r:id="rId60"/>
    </p:embeddedFont>
  </p:embeddedFontLst>
  <p:custDataLst>
    <p:tags r:id="rId6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7EC4"/>
    <a:srgbClr val="662C98"/>
    <a:srgbClr val="632895"/>
    <a:srgbClr val="F8F9FB"/>
    <a:srgbClr val="FFFFFF"/>
    <a:srgbClr val="FDFDFD"/>
    <a:srgbClr val="F6F6F6"/>
    <a:srgbClr val="F5F6F6"/>
    <a:srgbClr val="F8F1FE"/>
    <a:srgbClr val="0A9D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2" autoAdjust="0"/>
    <p:restoredTop sz="95465" autoAdjust="0"/>
  </p:normalViewPr>
  <p:slideViewPr>
    <p:cSldViewPr>
      <p:cViewPr varScale="1">
        <p:scale>
          <a:sx n="70" d="100"/>
          <a:sy n="70" d="100"/>
        </p:scale>
        <p:origin x="534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font" Target="fonts/font19.fntdata"/><Relationship Id="rId5" Type="http://schemas.openxmlformats.org/officeDocument/2006/relationships/slide" Target="slides/slide3.xml"/><Relationship Id="rId61" Type="http://schemas.openxmlformats.org/officeDocument/2006/relationships/tags" Target="tags/tag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12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7.fntdata"/><Relationship Id="rId59" Type="http://schemas.openxmlformats.org/officeDocument/2006/relationships/font" Target="fonts/font20.fntdata"/><Relationship Id="rId20" Type="http://schemas.openxmlformats.org/officeDocument/2006/relationships/slide" Target="slides/slide18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font" Target="fonts/font21.fntdata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B Sans Display" panose="020B0503040504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B Sans Display" panose="020B0503040504020204" pitchFamily="34" charset="0"/>
              </a:defRPr>
            </a:lvl1pPr>
          </a:lstStyle>
          <a:p>
            <a:fld id="{3E3236B3-CB3F-2F4C-AC9B-2573EC47D609}" type="datetimeFigureOut">
              <a:rPr lang="ru-RU" smtClean="0"/>
              <a:pPr/>
              <a:t>21.04.2026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B Sans Display" panose="020B0503040504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B Sans Display" panose="020B0503040504020204" pitchFamily="34" charset="0"/>
              </a:defRPr>
            </a:lvl1pPr>
          </a:lstStyle>
          <a:p>
            <a:fld id="{2DB2F3A3-BCF9-CA47-9A91-EA3EF72C080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3051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SB Sans Display" panose="020B0503040504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8400-891B-4BD0-8D48-F4FB6454787E}" type="datetime1">
              <a:rPr lang="en-US" smtClean="0"/>
              <a:t>4/21/2026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0283B-4A3E-432D-90E1-C0E4040D7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71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FE42-561D-417F-AFE0-F81345C8E641}" type="datetime1">
              <a:rPr lang="en-US" smtClean="0"/>
              <a:t>4/21/2026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0283B-4A3E-432D-90E1-C0E4040D7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369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7A1B8-E02F-4FFE-9A83-142DE2046F7A}" type="datetime1">
              <a:rPr lang="en-US" smtClean="0"/>
              <a:t>4/21/2026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0283B-4A3E-432D-90E1-C0E4040D7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086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Базов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C8186-9320-4AEB-BD7D-587D2F05D29C}" type="datetime1">
              <a:rPr lang="en-US" smtClean="0"/>
              <a:t>4/21/2026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16068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азов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A8788-81F2-4B62-8341-BB4EB0E3AF61}" type="datetime1">
              <a:rPr lang="en-US" smtClean="0"/>
              <a:t>4/21/2026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004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Л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66000" y="449742"/>
            <a:ext cx="9008838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dirty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pPr lvl="0"/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7658C-301A-4EA2-B3A2-592DB9F4C917}" type="datetime1">
              <a:rPr lang="en-US" smtClean="0"/>
              <a:t>4/21/2026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  <p:pic>
        <p:nvPicPr>
          <p:cNvPr id="3" name="Лого">
            <a:extLst>
              <a:ext uri="{FF2B5EF4-FFF2-40B4-BE49-F238E27FC236}">
                <a16:creationId xmlns:a16="http://schemas.microsoft.com/office/drawing/2014/main" xmlns="" id="{EF4AF775-F028-76C1-E503-AC7EB6C789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12805" y="454795"/>
            <a:ext cx="1332000" cy="29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376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ез заголовка + Л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218F3-C4F4-4D1C-BE38-B5FB1880211A}" type="datetime1">
              <a:rPr lang="en-US" smtClean="0"/>
              <a:t>4/21/2026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  <p:pic>
        <p:nvPicPr>
          <p:cNvPr id="3" name="Лого">
            <a:extLst>
              <a:ext uri="{FF2B5EF4-FFF2-40B4-BE49-F238E27FC236}">
                <a16:creationId xmlns:a16="http://schemas.microsoft.com/office/drawing/2014/main" xmlns="" id="{EF4AF775-F028-76C1-E503-AC7EB6C789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0320" y="548640"/>
            <a:ext cx="1332000" cy="29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786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D8A5C-8267-439E-9B24-E7ABB7294D78}" type="datetime1">
              <a:rPr lang="en-US" smtClean="0"/>
              <a:t>4/21/2026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0C23-C456-451C-A57C-EFDEA967B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917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BAD8-71D7-45B3-8449-BB68464C09E6}" type="datetime1">
              <a:rPr lang="en-US" smtClean="0"/>
              <a:t>4/21/2026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0283B-4A3E-432D-90E1-C0E4040D7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868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137AE-B686-4E93-ACDA-33C82E9CD3B2}" type="datetime1">
              <a:rPr lang="en-US" smtClean="0"/>
              <a:t>4/21/2026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0283B-4A3E-432D-90E1-C0E4040D7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657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4A3E-576F-44AE-A81F-85B6D517BF97}" type="datetime1">
              <a:rPr lang="en-US" smtClean="0"/>
              <a:t>4/21/2026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0283B-4A3E-432D-90E1-C0E4040D7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834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1CED-9AA0-4C2C-B1DB-19A416CD43CA}" type="datetime1">
              <a:rPr lang="en-US" smtClean="0"/>
              <a:t>4/21/2026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0283B-4A3E-432D-90E1-C0E4040D7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649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B609-67D8-49D9-B657-A12EE4E5E848}" type="datetime1">
              <a:rPr lang="en-US" smtClean="0"/>
              <a:t>4/21/2026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0283B-4A3E-432D-90E1-C0E4040D7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642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747E-7A17-477D-98C5-E4D5AA7EB39E}" type="datetime1">
              <a:rPr lang="en-US" smtClean="0"/>
              <a:t>4/21/2026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0283B-4A3E-432D-90E1-C0E4040D7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20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4DEE-6615-4AB2-A878-43C8A7B83F90}" type="datetime1">
              <a:rPr lang="en-US" smtClean="0"/>
              <a:t>4/21/2026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0283B-4A3E-432D-90E1-C0E4040D7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136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0CA6-4FA2-4EDA-94F2-26B0BF70175A}" type="datetime1">
              <a:rPr lang="en-US" smtClean="0"/>
              <a:t>4/21/2026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0283B-4A3E-432D-90E1-C0E4040D7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257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87FF1-49F0-4F8F-9574-A14B45519D4A}" type="datetime1">
              <a:rPr lang="en-US" smtClean="0"/>
              <a:t>4/21/2026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0283B-4A3E-432D-90E1-C0E4040D7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550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55D4A-7626-44EE-B022-07FF5A6151F5}" type="datetime1">
              <a:rPr lang="en-US" smtClean="0"/>
              <a:t>4/21/2026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2173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</p:sldLayoutIdLst>
  <p:hf hdr="0" ftr="0" dt="0"/>
  <p:txStyles>
    <p:titleStyle>
      <a:lvl1pPr>
        <a:defRPr sz="6000" b="0" i="0">
          <a:latin typeface="SB Sans Display Light" panose="020B0303040504020204" pitchFamily="34" charset="0"/>
          <a:ea typeface="+mj-ea"/>
          <a:cs typeface="SB Sans Display Light" panose="020B0303040504020204" pitchFamily="34" charset="0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7248">
          <p15:clr>
            <a:srgbClr val="F26B43"/>
          </p15:clr>
        </p15:guide>
        <p15:guide id="3" pos="432">
          <p15:clr>
            <a:srgbClr val="F26B43"/>
          </p15:clr>
        </p15:guide>
        <p15:guide id="4" pos="1104">
          <p15:clr>
            <a:srgbClr val="F26B43"/>
          </p15:clr>
        </p15:guide>
        <p15:guide id="5" pos="657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2160">
          <p15:clr>
            <a:srgbClr val="F26B43"/>
          </p15:clr>
        </p15:guide>
        <p15:guide id="8" orient="horz" pos="3888">
          <p15:clr>
            <a:srgbClr val="F26B43"/>
          </p15:clr>
        </p15:guide>
        <p15:guide id="9" orient="horz" pos="3504">
          <p15:clr>
            <a:srgbClr val="F26B43"/>
          </p15:clr>
        </p15:guide>
        <p15:guide id="10" orient="horz" pos="816">
          <p15:clr>
            <a:srgbClr val="F26B43"/>
          </p15:clr>
        </p15:guide>
        <p15:guide id="11" orient="horz" pos="2640">
          <p15:clr>
            <a:srgbClr val="F26B43"/>
          </p15:clr>
        </p15:guide>
        <p15:guide id="12" orient="horz" pos="1680">
          <p15:clr>
            <a:srgbClr val="F26B43"/>
          </p15:clr>
        </p15:guide>
        <p15:guide id="13" pos="2928">
          <p15:clr>
            <a:srgbClr val="F26B43"/>
          </p15:clr>
        </p15:guide>
        <p15:guide id="14" pos="4752">
          <p15:clr>
            <a:srgbClr val="F26B43"/>
          </p15:clr>
        </p15:guide>
        <p15:guide id="15" pos="2496">
          <p15:clr>
            <a:srgbClr val="F26B43"/>
          </p15:clr>
        </p15:guide>
        <p15:guide id="16" pos="5184">
          <p15:clr>
            <a:srgbClr val="F26B43"/>
          </p15:clr>
        </p15:guide>
        <p15:guide id="17" pos="2016">
          <p15:clr>
            <a:srgbClr val="F26B43"/>
          </p15:clr>
        </p15:guide>
        <p15:guide id="18" pos="56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hyperlink" Target="mailto:supplier@sberbank-ast.r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Скругленный прямоугольник 8">
              <a:extLst>
                <a:ext uri="{FF2B5EF4-FFF2-40B4-BE49-F238E27FC236}">
                  <a16:creationId xmlns:a16="http://schemas.microsoft.com/office/drawing/2014/main" xmlns="" id="{C8663B99-4174-2F98-2E18-E904B24666CD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39008B"/>
                </a:gs>
                <a:gs pos="100000">
                  <a:srgbClr val="11456E"/>
                </a:gs>
              </a:gsLst>
              <a:lin ang="21594000" scaled="0"/>
            </a:gra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0" y="0"/>
              <a:ext cx="12185373" cy="6858000"/>
            </a:xfrm>
            <a:prstGeom prst="rect">
              <a:avLst/>
            </a:prstGeom>
            <a:blipFill dpi="0" rotWithShape="1">
              <a:blip r:embed="rId2">
                <a:alphaModFix amt="33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6320" y="614450"/>
              <a:ext cx="1905098" cy="444523"/>
            </a:xfrm>
            <a:prstGeom prst="rect">
              <a:avLst/>
            </a:prstGeom>
          </p:spPr>
        </p:pic>
      </p:grpSp>
      <p:sp>
        <p:nvSpPr>
          <p:cNvPr id="12" name="Прямоугольник 11"/>
          <p:cNvSpPr/>
          <p:nvPr/>
        </p:nvSpPr>
        <p:spPr>
          <a:xfrm>
            <a:off x="623392" y="2492896"/>
            <a:ext cx="71247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B Sans Display" panose="020B0503040504020204" pitchFamily="34" charset="0"/>
                <a:ea typeface="+mn-ea"/>
                <a:cs typeface="SB Sans Display" panose="020B0503040504020204" pitchFamily="34" charset="0"/>
              </a:rPr>
              <a:t>Сервисы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B Sans Display" panose="020B0503040504020204" pitchFamily="34" charset="0"/>
                <a:ea typeface="+mn-ea"/>
                <a:cs typeface="SB Sans Display" panose="020B0503040504020204" pitchFamily="34" charset="0"/>
              </a:rPr>
              <a:t> и возможности ЭТП </a:t>
            </a:r>
            <a:r>
              <a:rPr kumimoji="0" lang="ru-RU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B Sans Display" panose="020B0503040504020204" pitchFamily="34" charset="0"/>
                <a:ea typeface="+mn-ea"/>
                <a:cs typeface="SB Sans Display" panose="020B0503040504020204" pitchFamily="34" charset="0"/>
              </a:rPr>
              <a:t>Сбер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B Sans Display" panose="020B0503040504020204" pitchFamily="34" charset="0"/>
                <a:ea typeface="+mn-ea"/>
                <a:cs typeface="SB Sans Display" panose="020B0503040504020204" pitchFamily="34" charset="0"/>
              </a:rPr>
              <a:t> А (44-ФЗ)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B Sans Display" panose="020B0503040504020204" pitchFamily="34" charset="0"/>
                <a:ea typeface="+mn-ea"/>
                <a:cs typeface="SB Sans Display" panose="020B0503040504020204" pitchFamily="34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д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B Sans Display" panose="020B0503040504020204" pitchFamily="34" charset="0"/>
                <a:ea typeface="+mn-ea"/>
                <a:cs typeface="SB Sans Display" panose="020B0503040504020204" pitchFamily="34" charset="0"/>
              </a:rPr>
              <a:t>ля заказчиков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B Sans Display" panose="020B0503040504020204" pitchFamily="34" charset="0"/>
              <a:ea typeface="+mn-ea"/>
              <a:cs typeface="SB Sans Display" panose="020B0503040504020204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600056" y="764704"/>
            <a:ext cx="5715000" cy="5715000"/>
            <a:chOff x="6672064" y="847387"/>
            <a:chExt cx="5715000" cy="5715000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625"/>
                      </a14:imgEffect>
                      <a14:imgEffect>
                        <a14:saturation sat="1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2064" y="847387"/>
              <a:ext cx="5715000" cy="5715000"/>
            </a:xfrm>
            <a:prstGeom prst="rect">
              <a:avLst/>
            </a:prstGeom>
          </p:spPr>
        </p:pic>
        <p:sp>
          <p:nvSpPr>
            <p:cNvPr id="6" name="Овал 5"/>
            <p:cNvSpPr/>
            <p:nvPr/>
          </p:nvSpPr>
          <p:spPr>
            <a:xfrm>
              <a:off x="9277536" y="3429000"/>
              <a:ext cx="504056" cy="504056"/>
            </a:xfrm>
            <a:prstGeom prst="ellipse">
              <a:avLst/>
            </a:prstGeom>
            <a:solidFill>
              <a:srgbClr val="3528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321"/>
            <a:stretch/>
          </p:blipFill>
          <p:spPr>
            <a:xfrm>
              <a:off x="9338361" y="3490744"/>
              <a:ext cx="395515" cy="4069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644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19116" y="6536315"/>
            <a:ext cx="280416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369" y="264504"/>
            <a:ext cx="9914313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СЕРВИС ОБОСНОВАНИЯ НМЦ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0536"/>
                </a:solidFill>
                <a:effectLst/>
                <a:uLnTx/>
                <a:uFillTx/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 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200536"/>
              </a:solidFill>
              <a:effectLst/>
              <a:uLnTx/>
              <a:uFillTx/>
              <a:latin typeface="SB Sans Display" panose="020B0503040504020204" pitchFamily="34" charset="0"/>
              <a:ea typeface="+mj-ea"/>
              <a:cs typeface="SB Sans Display" panose="020B050304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6419" y="657458"/>
            <a:ext cx="925678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Аналитические сервисы: расчет НМЦК и выгрузка в удобном формате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99674" y="1371761"/>
            <a:ext cx="5144359" cy="965463"/>
          </a:xfrm>
          <a:prstGeom prst="roundRect">
            <a:avLst>
              <a:gd name="adj" fmla="val 9688"/>
            </a:avLst>
          </a:prstGeom>
          <a:solidFill>
            <a:srgbClr val="F9FBFE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77" y="1110580"/>
            <a:ext cx="6491528" cy="361287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248128" y="1584858"/>
            <a:ext cx="356304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400" b="1" spc="-10" dirty="0">
                <a:latin typeface="SB Sans Text Light"/>
                <a:cs typeface="Times New Roman"/>
              </a:rPr>
              <a:t>Выгрузка в</a:t>
            </a:r>
            <a:r>
              <a:rPr lang="en-US" sz="1400" b="1" spc="-10" dirty="0">
                <a:latin typeface="SB Sans Text Light"/>
                <a:cs typeface="Times New Roman"/>
              </a:rPr>
              <a:t> </a:t>
            </a:r>
            <a:r>
              <a:rPr lang="en-US" sz="1400" b="1" spc="-10" dirty="0" err="1">
                <a:latin typeface="SB Sans Text Light"/>
                <a:cs typeface="Times New Roman"/>
              </a:rPr>
              <a:t>Exel</a:t>
            </a:r>
            <a:r>
              <a:rPr lang="en-US" sz="1400" b="1" spc="-10" dirty="0">
                <a:latin typeface="SB Sans Text Light"/>
                <a:cs typeface="Times New Roman"/>
              </a:rPr>
              <a:t> </a:t>
            </a:r>
            <a:r>
              <a:rPr lang="ru-RU" sz="1400" b="1" spc="-10" dirty="0">
                <a:latin typeface="SB Sans Text Light"/>
                <a:cs typeface="Times New Roman"/>
              </a:rPr>
              <a:t>и </a:t>
            </a:r>
            <a:r>
              <a:rPr lang="en-US" sz="1400" b="1" spc="-10" dirty="0" smtClean="0">
                <a:latin typeface="SB Sans Text Light"/>
                <a:cs typeface="Times New Roman"/>
              </a:rPr>
              <a:t>Doc</a:t>
            </a:r>
            <a:r>
              <a:rPr lang="ru-RU" sz="1400" b="1" spc="-10" dirty="0" smtClean="0">
                <a:latin typeface="SB Sans Text Light"/>
                <a:cs typeface="Times New Roman"/>
              </a:rPr>
              <a:t> для </a:t>
            </a:r>
            <a:r>
              <a:rPr lang="ru-RU" sz="1400" b="1" spc="-10" dirty="0">
                <a:latin typeface="SB Sans Text Light"/>
                <a:cs typeface="Times New Roman"/>
              </a:rPr>
              <a:t>удобства применения в работе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58847" y="1395042"/>
            <a:ext cx="1409188" cy="317193"/>
          </a:xfrm>
          <a:prstGeom prst="roundRect">
            <a:avLst/>
          </a:prstGeom>
          <a:solidFill>
            <a:srgbClr val="F9FBF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096" y="2550321"/>
            <a:ext cx="5144360" cy="381099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r="2947"/>
          <a:stretch/>
        </p:blipFill>
        <p:spPr>
          <a:xfrm>
            <a:off x="344790" y="4772394"/>
            <a:ext cx="6464416" cy="178082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924316" y="1418089"/>
            <a:ext cx="1306768" cy="3186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cap="all" spc="150" dirty="0">
                <a:solidFill>
                  <a:srgbClr val="7030A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  <a:sym typeface="Helvetica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13457306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19116" y="6536315"/>
            <a:ext cx="280416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369" y="264504"/>
            <a:ext cx="9914313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СЕРВИС ОБОСНОВАНИЯ НМЦ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0536"/>
                </a:solidFill>
                <a:effectLst/>
                <a:uLnTx/>
                <a:uFillTx/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 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200536"/>
              </a:solidFill>
              <a:effectLst/>
              <a:uLnTx/>
              <a:uFillTx/>
              <a:latin typeface="SB Sans Display" panose="020B0503040504020204" pitchFamily="34" charset="0"/>
              <a:ea typeface="+mj-ea"/>
              <a:cs typeface="SB Sans Display" panose="020B0503040504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6369" y="635450"/>
            <a:ext cx="597178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Аналитические сервисы: расчет НМЦК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5087" y="1484784"/>
            <a:ext cx="3873910" cy="4742876"/>
          </a:xfrm>
          <a:prstGeom prst="roundRect">
            <a:avLst>
              <a:gd name="adj" fmla="val 5678"/>
            </a:avLst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30661" y="2564904"/>
            <a:ext cx="7592615" cy="3662756"/>
          </a:xfrm>
          <a:prstGeom prst="roundRect">
            <a:avLst>
              <a:gd name="adj" fmla="val 3912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21597" y="2348880"/>
            <a:ext cx="3847954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z="1400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Помимо товаров и медицинских изделий, сервис включает обоснование цен контрактов на услуги охранной деятельности, согласно приказу </a:t>
            </a:r>
            <a:r>
              <a:rPr lang="ru-RU" sz="1400" spc="-75" dirty="0" err="1">
                <a:latin typeface="SB Sans Text Light" panose="020B0303040504020904" pitchFamily="34" charset="-52"/>
                <a:cs typeface="SB Sans Text Light" panose="020B0303040504020904" pitchFamily="34" charset="-52"/>
              </a:rPr>
              <a:t>Росгвардии</a:t>
            </a:r>
            <a:r>
              <a:rPr lang="ru-RU" sz="1400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 от 15.02.2021г. №45. </a:t>
            </a:r>
            <a:endParaRPr lang="ru-RU" sz="1400" spc="-75" dirty="0" smtClean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16933">
              <a:spcBef>
                <a:spcPts val="133"/>
              </a:spcBef>
              <a:tabLst>
                <a:tab pos="247220" algn="l"/>
              </a:tabLst>
            </a:pPr>
            <a:endParaRPr lang="ru-RU" sz="1400" spc="-75" dirty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z="1400" b="1" u="sng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Доступно два варианта расчета НМЦК</a:t>
            </a:r>
            <a:r>
              <a:rPr lang="ru-RU" sz="1400" b="1" u="sng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:</a:t>
            </a:r>
          </a:p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z="1400" b="1" u="sng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для услуг:</a:t>
            </a:r>
          </a:p>
          <a:p>
            <a:pPr marL="302683" indent="-285750"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47220" algn="l"/>
              </a:tabLst>
            </a:pPr>
            <a:r>
              <a:rPr lang="ru-RU" sz="1400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 частной;</a:t>
            </a:r>
          </a:p>
          <a:p>
            <a:pPr marL="302683" indent="-285750"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47220" algn="l"/>
              </a:tabLst>
            </a:pPr>
            <a:r>
              <a:rPr lang="ru-RU" sz="1400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военизированной </a:t>
            </a:r>
            <a:r>
              <a:rPr lang="ru-RU" sz="1400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охраны. </a:t>
            </a:r>
            <a:endParaRPr lang="ru-RU" sz="1400" spc="-75" dirty="0" smtClean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16933">
              <a:spcBef>
                <a:spcPts val="133"/>
              </a:spcBef>
              <a:tabLst>
                <a:tab pos="247220" algn="l"/>
              </a:tabLst>
            </a:pPr>
            <a:endParaRPr lang="ru-RU" sz="1400" spc="-75" dirty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z="1400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Заказчику достаточно ввести количество требуемых часов охраны, срок оказания услуг и указать режим работы поста.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330661" y="1480897"/>
            <a:ext cx="5144359" cy="965463"/>
          </a:xfrm>
          <a:prstGeom prst="roundRect">
            <a:avLst>
              <a:gd name="adj" fmla="val 9688"/>
            </a:avLst>
          </a:prstGeom>
          <a:solidFill>
            <a:srgbClr val="F9FBFE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563928" y="1741772"/>
            <a:ext cx="477243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400" spc="-10" dirty="0">
                <a:latin typeface="SB Sans Text Light"/>
                <a:cs typeface="Times New Roman"/>
              </a:rPr>
              <a:t>Размер МРОТ, процент инфляции и рентабельность </a:t>
            </a:r>
            <a:r>
              <a:rPr lang="ru-RU" sz="1400" b="1" spc="-10" dirty="0">
                <a:latin typeface="SB Sans Text Light"/>
                <a:cs typeface="Times New Roman"/>
              </a:rPr>
              <a:t>можно </a:t>
            </a:r>
            <a:r>
              <a:rPr lang="ru-RU" sz="1400" b="1" spc="-10" dirty="0" smtClean="0">
                <a:latin typeface="SB Sans Text Light"/>
                <a:cs typeface="Times New Roman"/>
              </a:rPr>
              <a:t>редактировать</a:t>
            </a:r>
            <a:endParaRPr lang="ru-RU" sz="1400" b="1" spc="-10" dirty="0">
              <a:latin typeface="SB Sans Text Light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03732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Скругленный прямоугольник 8">
              <a:extLst>
                <a:ext uri="{FF2B5EF4-FFF2-40B4-BE49-F238E27FC236}">
                  <a16:creationId xmlns:a16="http://schemas.microsoft.com/office/drawing/2014/main" xmlns="" id="{C8663B99-4174-2F98-2E18-E904B24666CD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39008B"/>
                </a:gs>
                <a:gs pos="100000">
                  <a:srgbClr val="11456E"/>
                </a:gs>
              </a:gsLst>
              <a:lin ang="21594000" scaled="0"/>
            </a:gra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0" y="0"/>
              <a:ext cx="12185373" cy="6858000"/>
            </a:xfrm>
            <a:prstGeom prst="rect">
              <a:avLst/>
            </a:prstGeom>
            <a:blipFill dpi="0" rotWithShape="1">
              <a:blip r:embed="rId2">
                <a:alphaModFix amt="37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6320" y="614450"/>
              <a:ext cx="1905098" cy="444523"/>
            </a:xfrm>
            <a:prstGeom prst="rect">
              <a:avLst/>
            </a:prstGeom>
          </p:spPr>
        </p:pic>
      </p:grpSp>
      <p:sp>
        <p:nvSpPr>
          <p:cNvPr id="12" name="Прямоугольник 11"/>
          <p:cNvSpPr/>
          <p:nvPr/>
        </p:nvSpPr>
        <p:spPr>
          <a:xfrm>
            <a:off x="1000229" y="2780928"/>
            <a:ext cx="95770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СЕРВИС </a:t>
            </a:r>
          </a:p>
          <a:p>
            <a:pPr lvl="0"/>
            <a:r>
              <a:rPr lang="ru-RU" sz="4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ПРОВЕРКИ КОНТРАГЕНТОВ</a:t>
            </a:r>
            <a:endParaRPr lang="ru-RU" sz="4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lvl="0"/>
            <a:endParaRPr lang="ru-RU" sz="4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22" y="5316889"/>
            <a:ext cx="612000" cy="612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53" y="5316889"/>
            <a:ext cx="612000" cy="612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5349866"/>
            <a:ext cx="612000" cy="612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1261" y="5368304"/>
            <a:ext cx="635000" cy="622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62523" y="4100798"/>
            <a:ext cx="101460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статья </a:t>
            </a:r>
            <a:r>
              <a:rPr lang="ru-RU" sz="2000" dirty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31 закона № 44-ФЗ. </a:t>
            </a:r>
            <a:endParaRPr lang="ru-RU" sz="2000" dirty="0" smtClean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Комиссия </a:t>
            </a:r>
            <a:r>
              <a:rPr lang="ru-RU" sz="2000" dirty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заказчика проверяет соответствие участников </a:t>
            </a:r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требованиям</a:t>
            </a:r>
            <a:endParaRPr lang="ru-RU" sz="2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79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19116" y="6536315"/>
            <a:ext cx="280416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369" y="264504"/>
            <a:ext cx="9914313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СЕРВИС </a:t>
            </a:r>
            <a:r>
              <a:rPr lang="ru-RU" dirty="0">
                <a:solidFill>
                  <a:srgbClr val="200536"/>
                </a:solidFill>
              </a:rPr>
              <a:t>ПРОВЕРКИ КОНТРАГЕНТОВ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6369" y="635450"/>
            <a:ext cx="761384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 smtClean="0">
                <a:latin typeface="SB Sans Text Light"/>
                <a:cs typeface="Times New Roman"/>
              </a:rPr>
              <a:t>Выгрузка </a:t>
            </a:r>
            <a:r>
              <a:rPr lang="ru-RU" spc="-10" dirty="0">
                <a:latin typeface="SB Sans Text Light"/>
                <a:cs typeface="Times New Roman"/>
              </a:rPr>
              <a:t>информации по контрагенту в удобных форматах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54276" y="5803749"/>
            <a:ext cx="4817334" cy="877682"/>
          </a:xfrm>
          <a:prstGeom prst="roundRect">
            <a:avLst>
              <a:gd name="adj" fmla="val 16530"/>
            </a:avLst>
          </a:prstGeom>
          <a:solidFill>
            <a:schemeClr val="tx1">
              <a:lumMod val="10000"/>
              <a:lumOff val="9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64377" y="1075864"/>
            <a:ext cx="6963360" cy="5460451"/>
          </a:xfrm>
          <a:prstGeom prst="roundRect">
            <a:avLst>
              <a:gd name="adj" fmla="val 52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254275" y="1053987"/>
            <a:ext cx="4817335" cy="4679270"/>
          </a:xfrm>
          <a:prstGeom prst="roundRect">
            <a:avLst>
              <a:gd name="adj" fmla="val 52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130" y="3851398"/>
            <a:ext cx="3193655" cy="242076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15" y="1223510"/>
            <a:ext cx="6722533" cy="266809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/>
          <a:srcRect b="17374"/>
          <a:stretch/>
        </p:blipFill>
        <p:spPr>
          <a:xfrm>
            <a:off x="4120175" y="3517096"/>
            <a:ext cx="2513744" cy="329628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5"/>
          <a:srcRect l="2340" t="4364" r="4525" b="13778"/>
          <a:stretch/>
        </p:blipFill>
        <p:spPr>
          <a:xfrm>
            <a:off x="7385490" y="4365511"/>
            <a:ext cx="4471544" cy="127371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9082" y="1124478"/>
            <a:ext cx="4752528" cy="3178253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7389880" y="5878524"/>
            <a:ext cx="4802120" cy="671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400" spc="-10" dirty="0">
                <a:latin typeface="SB Sans Text Light"/>
                <a:cs typeface="Times New Roman"/>
              </a:rPr>
              <a:t>Система позволяет выполнить выгрузку </a:t>
            </a:r>
            <a:endParaRPr lang="ru-RU" sz="1400" spc="-10" dirty="0" smtClean="0">
              <a:latin typeface="SB Sans Text Light"/>
              <a:cs typeface="Times New Roman"/>
            </a:endParaRPr>
          </a:p>
          <a:p>
            <a:pPr marL="12700">
              <a:spcBef>
                <a:spcPts val="100"/>
              </a:spcBef>
            </a:pPr>
            <a:r>
              <a:rPr lang="ru-RU" sz="1400" b="1" spc="-10" dirty="0" smtClean="0">
                <a:latin typeface="SB Sans Text Light"/>
                <a:cs typeface="Times New Roman"/>
              </a:rPr>
              <a:t>«</a:t>
            </a:r>
            <a:r>
              <a:rPr lang="ru-RU" sz="1400" b="1" spc="-10" dirty="0">
                <a:latin typeface="SB Sans Text Light"/>
                <a:cs typeface="Times New Roman"/>
              </a:rPr>
              <a:t>Досье кратко» и </a:t>
            </a:r>
            <a:r>
              <a:rPr lang="ru-RU" sz="1400" b="1" spc="-10" dirty="0" smtClean="0">
                <a:latin typeface="SB Sans Text Light"/>
                <a:cs typeface="Times New Roman"/>
              </a:rPr>
              <a:t>«</a:t>
            </a:r>
            <a:r>
              <a:rPr lang="ru-RU" sz="1400" b="1" spc="-10" dirty="0">
                <a:latin typeface="SB Sans Text Light"/>
                <a:cs typeface="Times New Roman"/>
              </a:rPr>
              <a:t>Экспресс-проверка» </a:t>
            </a:r>
            <a:r>
              <a:rPr lang="ru-RU" sz="1400" spc="-10" dirty="0">
                <a:latin typeface="SB Sans Text Light"/>
                <a:cs typeface="Times New Roman"/>
              </a:rPr>
              <a:t>в удобных форматах PDF и </a:t>
            </a:r>
            <a:r>
              <a:rPr lang="ru-RU" sz="1400" spc="-10" dirty="0" err="1">
                <a:latin typeface="SB Sans Text Light"/>
                <a:cs typeface="Times New Roman"/>
              </a:rPr>
              <a:t>Word</a:t>
            </a:r>
            <a:endParaRPr lang="ru-RU" sz="1400" spc="-10" dirty="0">
              <a:latin typeface="SB Sans Text Light"/>
              <a:cs typeface="Times New Roman"/>
            </a:endParaRPr>
          </a:p>
        </p:txBody>
      </p:sp>
      <p:sp>
        <p:nvSpPr>
          <p:cNvPr id="26" name="Стрелка вправо 25"/>
          <p:cNvSpPr/>
          <p:nvPr/>
        </p:nvSpPr>
        <p:spPr>
          <a:xfrm rot="10800000">
            <a:off x="6760459" y="5938183"/>
            <a:ext cx="444308" cy="48770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9155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19116" y="6536315"/>
            <a:ext cx="280416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369" y="264504"/>
            <a:ext cx="9914313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СЕРВИС </a:t>
            </a:r>
            <a:r>
              <a:rPr lang="ru-RU" dirty="0">
                <a:solidFill>
                  <a:srgbClr val="200536"/>
                </a:solidFill>
              </a:rPr>
              <a:t>ПРОВЕРКИ КОНТРАГЕНТОВ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6369" y="635450"/>
            <a:ext cx="761384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 smtClean="0">
                <a:latin typeface="SB Sans Text Light"/>
                <a:cs typeface="Times New Roman"/>
              </a:rPr>
              <a:t>Выгрузка </a:t>
            </a:r>
            <a:r>
              <a:rPr lang="ru-RU" spc="-10" dirty="0">
                <a:latin typeface="SB Sans Text Light"/>
                <a:cs typeface="Times New Roman"/>
              </a:rPr>
              <a:t>информации по контрагенту в удобных форматах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7278" y="1057198"/>
            <a:ext cx="9038632" cy="3163890"/>
          </a:xfrm>
          <a:prstGeom prst="roundRect">
            <a:avLst>
              <a:gd name="adj" fmla="val 9688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408368" y="1035287"/>
            <a:ext cx="2592288" cy="2321264"/>
          </a:xfrm>
          <a:prstGeom prst="roundRect">
            <a:avLst>
              <a:gd name="adj" fmla="val 9688"/>
            </a:avLst>
          </a:prstGeom>
          <a:solidFill>
            <a:srgbClr val="F9FBFE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11424" y="4378861"/>
            <a:ext cx="5527543" cy="2321264"/>
          </a:xfrm>
          <a:prstGeom prst="roundRect">
            <a:avLst>
              <a:gd name="adj" fmla="val 9688"/>
            </a:avLst>
          </a:prstGeom>
          <a:solidFill>
            <a:srgbClr val="F9FBFE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875927" y="4740556"/>
            <a:ext cx="3563040" cy="15978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400" spc="-10" dirty="0">
                <a:latin typeface="SB Sans Text Light"/>
                <a:cs typeface="Times New Roman"/>
              </a:rPr>
              <a:t>Дерево </a:t>
            </a:r>
            <a:r>
              <a:rPr lang="ru-RU" sz="1400" spc="-10" dirty="0" smtClean="0">
                <a:latin typeface="SB Sans Text Light"/>
                <a:cs typeface="Times New Roman"/>
              </a:rPr>
              <a:t>связей:</a:t>
            </a:r>
            <a:endParaRPr lang="ru-RU" sz="1400" spc="-10" dirty="0">
              <a:latin typeface="SB Sans Text Light"/>
              <a:cs typeface="Times New Roman"/>
            </a:endParaRPr>
          </a:p>
          <a:p>
            <a:pPr marL="298450" indent="-28575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1400" spc="-10" dirty="0">
                <a:latin typeface="SB Sans Text Light"/>
                <a:cs typeface="Times New Roman"/>
              </a:rPr>
              <a:t> Арбитражные дела</a:t>
            </a:r>
          </a:p>
          <a:p>
            <a:pPr marL="298450" indent="-28575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1400" spc="-10" dirty="0">
                <a:latin typeface="SB Sans Text Light"/>
                <a:cs typeface="Times New Roman"/>
              </a:rPr>
              <a:t> Исторические связи</a:t>
            </a:r>
          </a:p>
          <a:p>
            <a:pPr marL="298450" indent="-28575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1400" spc="-10" dirty="0">
                <a:latin typeface="SB Sans Text Light"/>
                <a:cs typeface="Times New Roman"/>
              </a:rPr>
              <a:t> Связи по новостям</a:t>
            </a:r>
          </a:p>
          <a:p>
            <a:pPr marL="298450" indent="-28575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1400" spc="-10" dirty="0">
                <a:latin typeface="SB Sans Text Light"/>
                <a:cs typeface="Times New Roman"/>
              </a:rPr>
              <a:t> Связь по адресу</a:t>
            </a:r>
          </a:p>
          <a:p>
            <a:pPr marL="298450" indent="-28575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1400" spc="-10" dirty="0">
                <a:latin typeface="SB Sans Text Light"/>
                <a:cs typeface="Times New Roman"/>
              </a:rPr>
              <a:t> Дочерние организации</a:t>
            </a:r>
          </a:p>
          <a:p>
            <a:pPr marL="298450" indent="-28575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1400" spc="-10" dirty="0">
                <a:latin typeface="SB Sans Text Light"/>
                <a:cs typeface="Times New Roman"/>
              </a:rPr>
              <a:t> </a:t>
            </a:r>
            <a:r>
              <a:rPr lang="ru-RU" sz="1400" spc="-10" dirty="0" err="1" smtClean="0">
                <a:latin typeface="SB Sans Text Light"/>
                <a:cs typeface="Times New Roman"/>
              </a:rPr>
              <a:t>Госконтракты</a:t>
            </a:r>
            <a:endParaRPr lang="ru-RU" sz="1400" spc="-10" dirty="0">
              <a:latin typeface="SB Sans Text Light"/>
              <a:cs typeface="Times New Roman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6632" t="32090" r="15825" b="25219"/>
          <a:stretch/>
        </p:blipFill>
        <p:spPr>
          <a:xfrm>
            <a:off x="383399" y="1213603"/>
            <a:ext cx="8816534" cy="2893370"/>
          </a:xfrm>
          <a:prstGeom prst="rect">
            <a:avLst/>
          </a:prstGeom>
          <a:ln>
            <a:noFill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136" y="3557298"/>
            <a:ext cx="5360864" cy="3300702"/>
          </a:xfrm>
          <a:prstGeom prst="roundRect">
            <a:avLst>
              <a:gd name="adj" fmla="val 0"/>
            </a:avLst>
          </a:prstGeom>
          <a:ln w="6350">
            <a:solidFill>
              <a:schemeClr val="bg1"/>
            </a:solidFill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9588771" y="1333109"/>
            <a:ext cx="2182465" cy="17876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400" spc="-10" dirty="0">
                <a:latin typeface="SB Sans Text Light"/>
                <a:cs typeface="Times New Roman"/>
              </a:rPr>
              <a:t>Для корректной работы сервиса, необходимо добавить адреса:</a:t>
            </a:r>
          </a:p>
          <a:p>
            <a:pPr marL="298450" indent="-28575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1400" b="1" spc="-10" dirty="0">
                <a:latin typeface="SB Sans Text Light"/>
                <a:cs typeface="Times New Roman"/>
              </a:rPr>
              <a:t>https:// *.seldon.ru </a:t>
            </a:r>
            <a:endParaRPr lang="ru-RU" sz="1400" b="1" spc="-10" dirty="0" smtClean="0">
              <a:latin typeface="SB Sans Text Light"/>
              <a:cs typeface="Times New Roman"/>
            </a:endParaRPr>
          </a:p>
          <a:p>
            <a:pPr marL="298450" indent="-28575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1400" b="1" spc="-10" dirty="0" smtClean="0">
                <a:latin typeface="SB Sans Text Light"/>
                <a:cs typeface="Times New Roman"/>
              </a:rPr>
              <a:t>http</a:t>
            </a:r>
            <a:r>
              <a:rPr lang="ru-RU" sz="1400" b="1" spc="-10" dirty="0">
                <a:latin typeface="SB Sans Text Light"/>
                <a:cs typeface="Times New Roman"/>
              </a:rPr>
              <a:t>:// *.seldon.ru </a:t>
            </a:r>
          </a:p>
          <a:p>
            <a:pPr marL="12700">
              <a:spcBef>
                <a:spcPts val="100"/>
              </a:spcBef>
            </a:pPr>
            <a:endParaRPr lang="ru-RU" sz="1400" spc="-10" dirty="0" smtClean="0">
              <a:latin typeface="SB Sans Text Light"/>
              <a:cs typeface="Times New Roman"/>
            </a:endParaRPr>
          </a:p>
          <a:p>
            <a:pPr marL="12700">
              <a:spcBef>
                <a:spcPts val="100"/>
              </a:spcBef>
            </a:pPr>
            <a:r>
              <a:rPr lang="ru-RU" sz="1400" spc="-10" dirty="0" smtClean="0">
                <a:latin typeface="SB Sans Text Light"/>
                <a:cs typeface="Times New Roman"/>
              </a:rPr>
              <a:t>в </a:t>
            </a:r>
            <a:r>
              <a:rPr lang="ru-RU" sz="1400" spc="-10" dirty="0">
                <a:latin typeface="SB Sans Text Light"/>
                <a:cs typeface="Times New Roman"/>
              </a:rPr>
              <a:t>надежные узлы браузера</a:t>
            </a:r>
          </a:p>
        </p:txBody>
      </p:sp>
      <p:cxnSp>
        <p:nvCxnSpPr>
          <p:cNvPr id="17" name="Скругленная соединительная линия 16"/>
          <p:cNvCxnSpPr/>
          <p:nvPr/>
        </p:nvCxnSpPr>
        <p:spPr>
          <a:xfrm flipV="1">
            <a:off x="5303912" y="5157192"/>
            <a:ext cx="2736304" cy="648072"/>
          </a:xfrm>
          <a:prstGeom prst="curvedConnector3">
            <a:avLst/>
          </a:prstGeom>
          <a:ln w="76200">
            <a:solidFill>
              <a:srgbClr val="662C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9834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Скругленный прямоугольник 8">
              <a:extLst>
                <a:ext uri="{FF2B5EF4-FFF2-40B4-BE49-F238E27FC236}">
                  <a16:creationId xmlns:a16="http://schemas.microsoft.com/office/drawing/2014/main" xmlns="" id="{C8663B99-4174-2F98-2E18-E904B24666CD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39008B"/>
                </a:gs>
                <a:gs pos="100000">
                  <a:srgbClr val="11456E"/>
                </a:gs>
              </a:gsLst>
              <a:lin ang="21594000" scaled="0"/>
            </a:gra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0" y="0"/>
              <a:ext cx="12185373" cy="6858000"/>
            </a:xfrm>
            <a:prstGeom prst="rect">
              <a:avLst/>
            </a:prstGeom>
            <a:blipFill dpi="0" rotWithShape="1">
              <a:blip r:embed="rId2">
                <a:alphaModFix amt="37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6320" y="614450"/>
              <a:ext cx="1905098" cy="444523"/>
            </a:xfrm>
            <a:prstGeom prst="rect">
              <a:avLst/>
            </a:prstGeom>
          </p:spPr>
        </p:pic>
      </p:grpSp>
      <p:sp>
        <p:nvSpPr>
          <p:cNvPr id="12" name="Прямоугольник 11"/>
          <p:cNvSpPr/>
          <p:nvPr/>
        </p:nvSpPr>
        <p:spPr>
          <a:xfrm>
            <a:off x="1000228" y="2780928"/>
            <a:ext cx="107123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СЕРВИС </a:t>
            </a:r>
          </a:p>
          <a:p>
            <a:pPr lvl="0"/>
            <a:r>
              <a:rPr lang="ru-RU" sz="4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АВТОМАТИЗИРОВАННЫЙ МАРКЕТИНГ</a:t>
            </a:r>
            <a:endParaRPr lang="ru-RU" sz="4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lvl="0"/>
            <a:endParaRPr lang="ru-RU" sz="4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22" y="5316889"/>
            <a:ext cx="612000" cy="612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53" y="5316889"/>
            <a:ext cx="612000" cy="612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5349866"/>
            <a:ext cx="612000" cy="612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1261" y="5368304"/>
            <a:ext cx="635000" cy="622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62523" y="4100798"/>
            <a:ext cx="101460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статья </a:t>
            </a:r>
            <a:r>
              <a:rPr lang="ru-RU" sz="2000" dirty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8 закона № </a:t>
            </a:r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44-ФЗ </a:t>
            </a:r>
            <a:endParaRPr lang="ru-RU" sz="2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Обеспечение </a:t>
            </a:r>
            <a:r>
              <a:rPr lang="ru-RU" sz="2000" dirty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конкуренции </a:t>
            </a:r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поставщиков</a:t>
            </a:r>
            <a:endParaRPr lang="ru-RU" sz="2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19116" y="6536315"/>
            <a:ext cx="280416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00578" y="1196752"/>
            <a:ext cx="3873910" cy="4642983"/>
          </a:xfrm>
          <a:prstGeom prst="roundRect">
            <a:avLst>
              <a:gd name="adj" fmla="val 5678"/>
            </a:avLst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7373" y="411117"/>
            <a:ext cx="9914313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ПРИГЛАШЕНИЕ УЧАСТНИКОВ К УЧАСТИЮ В ПРОЦЕДУРЕ</a:t>
            </a:r>
            <a:endParaRPr lang="ru-RU" dirty="0">
              <a:solidFill>
                <a:srgbClr val="200536"/>
              </a:solidFill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4250872" y="-934389"/>
            <a:ext cx="8784976" cy="8784976"/>
            <a:chOff x="4173616" y="-996904"/>
            <a:chExt cx="8784976" cy="878497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5735960" y="1556792"/>
              <a:ext cx="5616624" cy="35283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4173616" y="-996904"/>
              <a:ext cx="8784976" cy="8784976"/>
              <a:chOff x="3573980" y="-1284596"/>
              <a:chExt cx="8784976" cy="8784976"/>
            </a:xfrm>
          </p:grpSpPr>
          <p:pic>
            <p:nvPicPr>
              <p:cNvPr id="22" name="Рисунок 2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73980" y="-1284596"/>
                <a:ext cx="8784976" cy="8784976"/>
              </a:xfrm>
              <a:prstGeom prst="rect">
                <a:avLst/>
              </a:prstGeom>
            </p:spPr>
          </p:pic>
          <p:pic>
            <p:nvPicPr>
              <p:cNvPr id="23" name="Picture 2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8032"/>
              <a:stretch/>
            </p:blipFill>
            <p:spPr bwMode="auto">
              <a:xfrm>
                <a:off x="5267077" y="1452697"/>
                <a:ext cx="5307097" cy="3039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F53BB41-3C84-6648-ADA4-72A24F4DE3B8}"/>
              </a:ext>
            </a:extLst>
          </p:cNvPr>
          <p:cNvSpPr txBox="1"/>
          <p:nvPr/>
        </p:nvSpPr>
        <p:spPr>
          <a:xfrm>
            <a:off x="488922" y="1436294"/>
            <a:ext cx="11753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01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CAB1454-694B-7D46-A935-70E99803FAB6}"/>
              </a:ext>
            </a:extLst>
          </p:cNvPr>
          <p:cNvSpPr txBox="1"/>
          <p:nvPr/>
        </p:nvSpPr>
        <p:spPr>
          <a:xfrm>
            <a:off x="456389" y="2593811"/>
            <a:ext cx="11753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02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37617D3-8F79-C14A-B496-63E519E8FFB6}"/>
              </a:ext>
            </a:extLst>
          </p:cNvPr>
          <p:cNvSpPr txBox="1"/>
          <p:nvPr/>
        </p:nvSpPr>
        <p:spPr>
          <a:xfrm>
            <a:off x="511379" y="3787898"/>
            <a:ext cx="11753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03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9FC7E6E-39B0-134C-A78D-575DA1F77AF9}"/>
              </a:ext>
            </a:extLst>
          </p:cNvPr>
          <p:cNvSpPr txBox="1"/>
          <p:nvPr/>
        </p:nvSpPr>
        <p:spPr>
          <a:xfrm>
            <a:off x="1488030" y="1642556"/>
            <a:ext cx="2499894" cy="3447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Приглашение </a:t>
            </a: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участников</a:t>
            </a:r>
            <a:endParaRPr lang="en-US" sz="1400" dirty="0" smtClean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к 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процедуре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9AB31A1A-D29F-8341-83D5-E64D1D9C34CF}"/>
              </a:ext>
            </a:extLst>
          </p:cNvPr>
          <p:cNvSpPr txBox="1"/>
          <p:nvPr/>
        </p:nvSpPr>
        <p:spPr>
          <a:xfrm>
            <a:off x="1483348" y="4000136"/>
            <a:ext cx="1821378" cy="3447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r>
              <a:rPr lang="ru-RU" sz="1400" dirty="0"/>
              <a:t>Подача заявки на участие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CBA25CD-E7C9-E643-924D-C4AEB5EDC37E}"/>
              </a:ext>
            </a:extLst>
          </p:cNvPr>
          <p:cNvSpPr txBox="1"/>
          <p:nvPr/>
        </p:nvSpPr>
        <p:spPr>
          <a:xfrm>
            <a:off x="1483348" y="2773489"/>
            <a:ext cx="2319252" cy="3447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Получение уведомлений участниками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974541" y="5576586"/>
            <a:ext cx="6096000" cy="26314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cap="all" spc="15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Поисковый или аналитический запрос </a:t>
            </a:r>
            <a:endParaRPr lang="ru-RU" sz="1200" cap="all" spc="15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70821" y="6314331"/>
            <a:ext cx="11860365" cy="275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400" cap="all" spc="150" dirty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более 630 тыс. действующих </a:t>
            </a:r>
            <a:r>
              <a:rPr lang="ru-RU" sz="1400" cap="all" spc="150" dirty="0" smtClean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участников по </a:t>
            </a:r>
            <a:r>
              <a:rPr lang="ru-RU" sz="1400" cap="all" spc="150" dirty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различным отраслям</a:t>
            </a:r>
          </a:p>
        </p:txBody>
      </p:sp>
      <p:sp>
        <p:nvSpPr>
          <p:cNvPr id="32" name="Стрелка вправо 31"/>
          <p:cNvSpPr/>
          <p:nvPr/>
        </p:nvSpPr>
        <p:spPr>
          <a:xfrm>
            <a:off x="4107816" y="4934103"/>
            <a:ext cx="596292" cy="487702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/>
          <p:cNvGrpSpPr/>
          <p:nvPr/>
        </p:nvGrpSpPr>
        <p:grpSpPr>
          <a:xfrm>
            <a:off x="73091" y="4769577"/>
            <a:ext cx="3822068" cy="740342"/>
            <a:chOff x="1453881" y="4662712"/>
            <a:chExt cx="3822068" cy="740342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1958720" y="4687676"/>
              <a:ext cx="150897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60000"/>
              <a:r>
                <a:rPr lang="ru-RU" sz="1200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сохранить</a:t>
              </a:r>
              <a:endParaRPr lang="ru-RU" sz="1200" dirty="0"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958720" y="4925070"/>
              <a:ext cx="261684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60000"/>
              <a:r>
                <a:rPr lang="ru-RU" sz="12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д</a:t>
              </a:r>
              <a:r>
                <a:rPr lang="ru-RU" sz="1200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обавить в избранное </a:t>
              </a:r>
              <a:endParaRPr lang="ru-RU" sz="1200" dirty="0"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453881" y="5162988"/>
              <a:ext cx="2542411" cy="2400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200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подача  </a:t>
              </a:r>
              <a:r>
                <a:rPr lang="ru-RU" sz="12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на </a:t>
              </a:r>
              <a:r>
                <a:rPr lang="ru-RU" sz="1200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участие</a:t>
              </a:r>
              <a:endParaRPr lang="ru-RU" sz="1200" dirty="0"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</p:txBody>
        </p:sp>
        <p:sp>
          <p:nvSpPr>
            <p:cNvPr id="37" name="Скругленный прямоугольник 36"/>
            <p:cNvSpPr/>
            <p:nvPr/>
          </p:nvSpPr>
          <p:spPr>
            <a:xfrm>
              <a:off x="1887957" y="4662712"/>
              <a:ext cx="3387992" cy="733422"/>
            </a:xfrm>
            <a:prstGeom prst="roundRect">
              <a:avLst>
                <a:gd name="adj" fmla="val 5678"/>
              </a:avLst>
            </a:prstGeom>
            <a:noFill/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661"/>
                </a:spcBef>
                <a:buSzPct val="100000"/>
                <a:defRPr/>
              </a:pPr>
              <a:endParaRPr lang="ru-RU" sz="1600" dirty="0">
                <a:solidFill>
                  <a:schemeClr val="bg1"/>
                </a:solidFill>
                <a:latin typeface="SB Sans Text Light"/>
                <a:ea typeface="Gill Sans SemiBold"/>
                <a:cs typeface="Helvetica" pitchFamily="34" charset="0"/>
                <a:sym typeface="Gill Sans SemiBold"/>
              </a:endParaRPr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5489474" y="1053684"/>
            <a:ext cx="63077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buSzPct val="100000"/>
            </a:pPr>
            <a:r>
              <a:rPr lang="ru-RU" sz="1200" cap="all" dirty="0">
                <a:latin typeface="SB Sans Display" panose="020B0503040504020204" pitchFamily="34" charset="0"/>
                <a:ea typeface="Segoe UI" pitchFamily="34" charset="0"/>
                <a:cs typeface="SB Sans Display" panose="020B0503040504020204" pitchFamily="34" charset="0"/>
              </a:rPr>
              <a:t>Единый реестр закупок и </a:t>
            </a:r>
            <a:r>
              <a:rPr lang="ru-RU" sz="1200" cap="all" dirty="0" smtClean="0">
                <a:latin typeface="SB Sans Display" panose="020B0503040504020204" pitchFamily="34" charset="0"/>
                <a:ea typeface="Segoe UI" pitchFamily="34" charset="0"/>
                <a:cs typeface="SB Sans Display" panose="020B0503040504020204" pitchFamily="34" charset="0"/>
              </a:rPr>
              <a:t>продаж, в </a:t>
            </a:r>
            <a:r>
              <a:rPr lang="ru-RU" sz="1200" cap="all" dirty="0" err="1">
                <a:latin typeface="SB Sans Display" panose="020B0503040504020204" pitchFamily="34" charset="0"/>
                <a:ea typeface="Segoe UI" pitchFamily="34" charset="0"/>
                <a:cs typeface="SB Sans Display" panose="020B0503040504020204" pitchFamily="34" charset="0"/>
              </a:rPr>
              <a:t>т.ч</a:t>
            </a:r>
            <a:r>
              <a:rPr lang="ru-RU" sz="1200" cap="all" dirty="0">
                <a:latin typeface="SB Sans Display" panose="020B0503040504020204" pitchFamily="34" charset="0"/>
                <a:ea typeface="Segoe UI" pitchFamily="34" charset="0"/>
                <a:cs typeface="SB Sans Display" panose="020B0503040504020204" pitchFamily="34" charset="0"/>
              </a:rPr>
              <a:t>. закупки по 44-ФЗ, 223-ФЗ</a:t>
            </a:r>
          </a:p>
        </p:txBody>
      </p:sp>
    </p:spTree>
    <p:extLst>
      <p:ext uri="{BB962C8B-B14F-4D97-AF65-F5344CB8AC3E}">
        <p14:creationId xmlns:p14="http://schemas.microsoft.com/office/powerpoint/2010/main" val="36707652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19116" y="6536315"/>
            <a:ext cx="280416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7373" y="411117"/>
            <a:ext cx="9914313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ПРИГЛАШЕНИЕ УЧАСТНИКОВ К УЧАСТИЮ В ПРОЦЕДУРЕ</a:t>
            </a:r>
            <a:endParaRPr lang="ru-RU" dirty="0">
              <a:solidFill>
                <a:srgbClr val="200536"/>
              </a:solidFill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77373" y="1124744"/>
            <a:ext cx="11240038" cy="1656184"/>
          </a:xfrm>
          <a:prstGeom prst="roundRect">
            <a:avLst>
              <a:gd name="adj" fmla="val 5678"/>
            </a:avLst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7" y="1562924"/>
            <a:ext cx="612000" cy="612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85841" y="1268760"/>
            <a:ext cx="102251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Сервис подбора поставщиков представляет собой алгоритм, который анализирует данные в извещении и, на основе интеллектуального поиска, формирует список максимально подходящих, для данной процедуры, поставщиков. </a:t>
            </a:r>
            <a:endParaRPr lang="en-US" sz="1400" dirty="0" smtClean="0"/>
          </a:p>
          <a:p>
            <a:r>
              <a:rPr lang="ru-RU" sz="1400" b="1" dirty="0" smtClean="0"/>
              <a:t>Сервис позволяет пригласить этих участников путем направления письма на e-</a:t>
            </a:r>
            <a:r>
              <a:rPr lang="ru-RU" sz="1400" b="1" dirty="0" err="1" smtClean="0"/>
              <a:t>mail</a:t>
            </a:r>
            <a:r>
              <a:rPr lang="ru-RU" sz="1400" b="1" dirty="0" smtClean="0"/>
              <a:t> и уведомления в личный кабинет.</a:t>
            </a:r>
            <a:endParaRPr lang="ru-RU" sz="1400" b="1" dirty="0"/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373" y="3356992"/>
            <a:ext cx="4204171" cy="327070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85841" y="2007424"/>
            <a:ext cx="101153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Сервис подбора поставщиков учитывает множество параметров при подборе и позволяет находить наиболее подходящих поставщиков среди всех участников закупок, </a:t>
            </a:r>
            <a:r>
              <a:rPr lang="ru-RU" sz="1400" b="1" dirty="0"/>
              <a:t>размещенных в единой информационной системе, вне зависимости от регистрации на площадке </a:t>
            </a:r>
            <a:r>
              <a:rPr lang="ru-RU" sz="1400" b="1" dirty="0" err="1"/>
              <a:t>Сбер</a:t>
            </a:r>
            <a:r>
              <a:rPr lang="ru-RU" sz="1400" b="1" dirty="0"/>
              <a:t> 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7409" y="4221088"/>
            <a:ext cx="7035867" cy="1805705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2685930" y="4528797"/>
            <a:ext cx="447980" cy="411835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11254882" y="5712958"/>
            <a:ext cx="447980" cy="41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273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19116" y="6536315"/>
            <a:ext cx="280416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7373" y="411117"/>
            <a:ext cx="9914313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ПРИГЛАШЕНИЕ УЧАСТНИКОВ К УЧАСТИЮ В ПРОЦЕДУРЕ</a:t>
            </a:r>
            <a:endParaRPr lang="ru-RU" dirty="0">
              <a:solidFill>
                <a:srgbClr val="200536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69813" y="865788"/>
            <a:ext cx="3184515" cy="5749918"/>
          </a:xfrm>
          <a:prstGeom prst="roundRect">
            <a:avLst>
              <a:gd name="adj" fmla="val 5678"/>
            </a:avLst>
          </a:prstGeom>
          <a:solidFill>
            <a:schemeClr val="tx1">
              <a:lumMod val="10000"/>
              <a:lumOff val="90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b="1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1547" y="1755722"/>
            <a:ext cx="2868929" cy="1583254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 sz="1400" b="0" i="0"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>
                <a:latin typeface="SB Sans Display Regular" panose="020B05030405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>
                <a:latin typeface="SB Sans Display Regular" panose="020B05030405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0" i="0">
                <a:latin typeface="SB Sans Display Regular" panose="020B05030405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0" i="0">
                <a:latin typeface="SB Sans Display Regular" panose="020B0503040504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b="1" dirty="0"/>
              <a:t>Заказчик </a:t>
            </a:r>
            <a:r>
              <a:rPr lang="ru-RU" dirty="0"/>
              <a:t>может самостоятельно пригласить участников необходимо поставить </a:t>
            </a:r>
            <a:r>
              <a:rPr lang="ru-RU" dirty="0" smtClean="0"/>
              <a:t>галочку             </a:t>
            </a:r>
            <a:r>
              <a:rPr lang="ru-RU" b="1" dirty="0" smtClean="0"/>
              <a:t>«</a:t>
            </a:r>
            <a:r>
              <a:rPr lang="ru-RU" b="1" dirty="0"/>
              <a:t>Добавить поставщиков» </a:t>
            </a:r>
            <a:r>
              <a:rPr lang="ru-RU" dirty="0"/>
              <a:t>и заполнить </a:t>
            </a:r>
            <a:r>
              <a:rPr lang="ru-RU" b="1" dirty="0" err="1"/>
              <a:t>инн</a:t>
            </a:r>
            <a:r>
              <a:rPr lang="ru-RU" b="1" dirty="0"/>
              <a:t>, </a:t>
            </a:r>
            <a:r>
              <a:rPr lang="ru-RU" b="1" dirty="0" err="1"/>
              <a:t>кпп</a:t>
            </a:r>
            <a:r>
              <a:rPr lang="ru-RU" b="1" dirty="0"/>
              <a:t> и </a:t>
            </a:r>
            <a:r>
              <a:rPr lang="en-US" b="1" dirty="0"/>
              <a:t>email</a:t>
            </a:r>
            <a:r>
              <a:rPr lang="ru-RU" b="1" dirty="0"/>
              <a:t> 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xmlns="" id="{97B6DB24-CD94-B748-93FD-D88723C018BC}"/>
              </a:ext>
            </a:extLst>
          </p:cNvPr>
          <p:cNvSpPr txBox="1">
            <a:spLocks/>
          </p:cNvSpPr>
          <p:nvPr/>
        </p:nvSpPr>
        <p:spPr>
          <a:xfrm>
            <a:off x="481547" y="4663703"/>
            <a:ext cx="2761049" cy="1157745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 sz="1400" b="0" i="0"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>
                <a:latin typeface="SB Sans Display Regular" panose="020B05030405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>
                <a:latin typeface="SB Sans Display Regular" panose="020B05030405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0" i="0">
                <a:latin typeface="SB Sans Display Regular" panose="020B05030405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0" i="0">
                <a:latin typeface="SB Sans Display Regular" panose="020B0503040504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/>
              <a:t>В Личном Кабинете </a:t>
            </a:r>
            <a:r>
              <a:rPr lang="ru-RU" dirty="0" smtClean="0"/>
              <a:t>Заказчика </a:t>
            </a:r>
            <a:r>
              <a:rPr lang="ru-RU" dirty="0"/>
              <a:t>в разделе </a:t>
            </a:r>
            <a:r>
              <a:rPr lang="ru-RU" b="1" dirty="0"/>
              <a:t>«Документы-  Исходящие документы» </a:t>
            </a:r>
            <a:r>
              <a:rPr lang="ru-RU" dirty="0" smtClean="0"/>
              <a:t>можно </a:t>
            </a:r>
            <a:r>
              <a:rPr lang="ru-RU" dirty="0"/>
              <a:t>перейти к просмотру  приглашения к участию в процедуре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xmlns="" id="{97B6DB24-CD94-B748-93FD-D88723C018BC}"/>
              </a:ext>
            </a:extLst>
          </p:cNvPr>
          <p:cNvSpPr txBox="1">
            <a:spLocks/>
          </p:cNvSpPr>
          <p:nvPr/>
        </p:nvSpPr>
        <p:spPr>
          <a:xfrm>
            <a:off x="481547" y="3300961"/>
            <a:ext cx="2623817" cy="82877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 sz="1400" b="0" i="0"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>
                <a:latin typeface="SB Sans Display Regular" panose="020B05030405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>
                <a:latin typeface="SB Sans Display Regular" panose="020B05030405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0" i="0">
                <a:latin typeface="SB Sans Display Regular" panose="020B05030405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0" i="0">
                <a:latin typeface="SB Sans Display Regular" panose="020B0503040504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/>
              <a:t>Всем выбранным участникам придет приглашение в ЛК, если они зарегистрированы </a:t>
            </a:r>
            <a:r>
              <a:rPr lang="ru-RU" dirty="0" smtClean="0"/>
              <a:t>        </a:t>
            </a:r>
            <a:r>
              <a:rPr lang="ru-RU" b="1" dirty="0" smtClean="0"/>
              <a:t>на </a:t>
            </a:r>
            <a:r>
              <a:rPr lang="ru-RU" b="1" dirty="0" err="1"/>
              <a:t>Сбер</a:t>
            </a:r>
            <a:r>
              <a:rPr lang="ru-RU" b="1" dirty="0"/>
              <a:t> А и на </a:t>
            </a:r>
            <a:r>
              <a:rPr lang="en-US" b="1" dirty="0"/>
              <a:t>e</a:t>
            </a:r>
            <a:r>
              <a:rPr lang="ru-RU" b="1" dirty="0"/>
              <a:t>-</a:t>
            </a:r>
            <a:r>
              <a:rPr lang="en-US" b="1" dirty="0"/>
              <a:t>mail</a:t>
            </a:r>
            <a:endParaRPr lang="ru-RU" b="1" dirty="0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"/>
          <a:stretch/>
        </p:blipFill>
        <p:spPr>
          <a:xfrm>
            <a:off x="3503712" y="897228"/>
            <a:ext cx="8547416" cy="434534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3"/>
          <a:srcRect b="74891"/>
          <a:stretch/>
        </p:blipFill>
        <p:spPr>
          <a:xfrm>
            <a:off x="3533031" y="5297569"/>
            <a:ext cx="8547416" cy="128906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922" y="1004755"/>
            <a:ext cx="61200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493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Скругленный прямоугольник 8">
              <a:extLst>
                <a:ext uri="{FF2B5EF4-FFF2-40B4-BE49-F238E27FC236}">
                  <a16:creationId xmlns:a16="http://schemas.microsoft.com/office/drawing/2014/main" xmlns="" id="{C8663B99-4174-2F98-2E18-E904B24666CD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39008B"/>
                </a:gs>
                <a:gs pos="100000">
                  <a:srgbClr val="11456E"/>
                </a:gs>
              </a:gsLst>
              <a:lin ang="21594000" scaled="0"/>
            </a:gra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0" y="0"/>
              <a:ext cx="12185373" cy="6858000"/>
            </a:xfrm>
            <a:prstGeom prst="rect">
              <a:avLst/>
            </a:prstGeom>
            <a:blipFill dpi="0" rotWithShape="1">
              <a:blip r:embed="rId2">
                <a:alphaModFix amt="37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6320" y="614450"/>
              <a:ext cx="1905098" cy="444523"/>
            </a:xfrm>
            <a:prstGeom prst="rect">
              <a:avLst/>
            </a:prstGeom>
          </p:spPr>
        </p:pic>
      </p:grpSp>
      <p:sp>
        <p:nvSpPr>
          <p:cNvPr id="12" name="Прямоугольник 11"/>
          <p:cNvSpPr/>
          <p:nvPr/>
        </p:nvSpPr>
        <p:spPr>
          <a:xfrm>
            <a:off x="1000228" y="2780928"/>
            <a:ext cx="107123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СЕРВИС </a:t>
            </a:r>
          </a:p>
          <a:p>
            <a:pPr lvl="0"/>
            <a:r>
              <a:rPr lang="ru-RU" sz="4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ПРОВЕРКИ КОДОВ ОКПД2</a:t>
            </a:r>
            <a:endParaRPr lang="ru-RU" sz="4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lvl="0"/>
            <a:endParaRPr lang="ru-RU" sz="4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22" y="5316889"/>
            <a:ext cx="612000" cy="612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53" y="5316889"/>
            <a:ext cx="612000" cy="612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5349866"/>
            <a:ext cx="612000" cy="612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1261" y="5368304"/>
            <a:ext cx="635000" cy="622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62523" y="4100798"/>
            <a:ext cx="101460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(статья </a:t>
            </a:r>
            <a:r>
              <a:rPr lang="ru-RU" sz="2000" dirty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33 закона № 44-ФЗ. Заказчик формирует описание объекта </a:t>
            </a:r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закупки)</a:t>
            </a:r>
            <a:endParaRPr lang="ru-RU" sz="2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59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441904" y="537328"/>
            <a:ext cx="9914313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СЕРВИСЫ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200536"/>
              </a:solidFill>
              <a:effectLst/>
              <a:uLnTx/>
              <a:uFillTx/>
              <a:latin typeface="SB Sans Display" panose="020B0503040504020204" pitchFamily="34" charset="0"/>
              <a:ea typeface="+mj-ea"/>
              <a:cs typeface="SB Sans Display" panose="020B0503040504020204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41904" y="957246"/>
            <a:ext cx="925678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Аналитические сервисы: отдельная вкладка для всех сервисов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35360" y="1541674"/>
            <a:ext cx="3744416" cy="4675246"/>
          </a:xfrm>
          <a:prstGeom prst="roundRect">
            <a:avLst>
              <a:gd name="adj" fmla="val 5678"/>
            </a:avLst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41904" y="2276323"/>
            <a:ext cx="3781888" cy="3949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2683" indent="-285750">
              <a:lnSpc>
                <a:spcPts val="2500"/>
              </a:lnSpc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47220" algn="l"/>
              </a:tabLst>
            </a:pP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Законодательство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; </a:t>
            </a:r>
            <a:endParaRPr lang="ru-RU" sz="1400" dirty="0" smtClean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302683" indent="-285750">
              <a:lnSpc>
                <a:spcPts val="2500"/>
              </a:lnSpc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47220" algn="l"/>
              </a:tabLst>
            </a:pP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Сервис 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проверки стандартов и НПА; </a:t>
            </a:r>
            <a:endParaRPr lang="ru-RU" sz="1400" dirty="0" smtClean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302683" indent="-285750">
              <a:lnSpc>
                <a:spcPts val="2500"/>
              </a:lnSpc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47220" algn="l"/>
              </a:tabLst>
            </a:pP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Сервис 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для расчета НМЦК</a:t>
            </a: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; </a:t>
            </a:r>
          </a:p>
          <a:p>
            <a:pPr marL="302683" indent="-285750">
              <a:lnSpc>
                <a:spcPts val="2500"/>
              </a:lnSpc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47220" algn="l"/>
              </a:tabLst>
            </a:pP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Сервис 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проверки кодов ОКПД2; </a:t>
            </a:r>
            <a:endParaRPr lang="ru-RU" sz="1400" dirty="0" smtClean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302683" indent="-285750">
              <a:lnSpc>
                <a:spcPts val="2500"/>
              </a:lnSpc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47220" algn="l"/>
              </a:tabLst>
            </a:pP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Сервис 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проверки контрагента; </a:t>
            </a:r>
            <a:endParaRPr lang="ru-RU" sz="1400" dirty="0" smtClean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302683" indent="-285750">
              <a:lnSpc>
                <a:spcPts val="2500"/>
              </a:lnSpc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47220" algn="l"/>
              </a:tabLst>
            </a:pP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Реестр 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участников; </a:t>
            </a:r>
            <a:endParaRPr lang="ru-RU" sz="1400" dirty="0" smtClean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302683" indent="-285750">
              <a:lnSpc>
                <a:spcPts val="2500"/>
              </a:lnSpc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47220" algn="l"/>
              </a:tabLst>
            </a:pP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Подготовка 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извещений (документации); </a:t>
            </a:r>
            <a:endParaRPr lang="ru-RU" sz="1400" dirty="0" smtClean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302683" indent="-285750">
              <a:lnSpc>
                <a:spcPts val="2500"/>
              </a:lnSpc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47220" algn="l"/>
              </a:tabLst>
            </a:pP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Проведение закупки;</a:t>
            </a:r>
          </a:p>
          <a:p>
            <a:pPr marL="302683" indent="-285750">
              <a:lnSpc>
                <a:spcPts val="2500"/>
              </a:lnSpc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47220" algn="l"/>
              </a:tabLst>
            </a:pP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Расчет регламентированных сроков закупки.</a:t>
            </a:r>
            <a:endParaRPr lang="ru-RU" sz="1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1904" y="1874255"/>
            <a:ext cx="1595107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lnSpc>
                <a:spcPts val="2200"/>
              </a:lnSpc>
              <a:spcBef>
                <a:spcPts val="133"/>
              </a:spcBef>
              <a:tabLst>
                <a:tab pos="247220" algn="l"/>
              </a:tabLst>
            </a:pPr>
            <a:r>
              <a:rPr lang="ru-RU" sz="1400" b="1" dirty="0">
                <a:latin typeface="SB Sans Display" panose="020B0503040504020204" pitchFamily="34" charset="0"/>
                <a:cs typeface="SB Sans Display" panose="020B0503040504020204" pitchFamily="34" charset="0"/>
              </a:rPr>
              <a:t>Сервисы: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3792" y="2073040"/>
            <a:ext cx="7848872" cy="34560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79976" y="3212976"/>
            <a:ext cx="1656184" cy="1728192"/>
          </a:xfrm>
          <a:prstGeom prst="rect">
            <a:avLst/>
          </a:prstGeom>
          <a:noFill/>
          <a:ln w="28575">
            <a:solidFill>
              <a:srgbClr val="662C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cxnSp>
        <p:nvCxnSpPr>
          <p:cNvPr id="11" name="Скругленная соединительная линия 10"/>
          <p:cNvCxnSpPr/>
          <p:nvPr/>
        </p:nvCxnSpPr>
        <p:spPr>
          <a:xfrm rot="16200000" flipH="1">
            <a:off x="5221250" y="1858343"/>
            <a:ext cx="1005246" cy="983939"/>
          </a:xfrm>
          <a:prstGeom prst="curvedConnector3">
            <a:avLst/>
          </a:prstGeom>
          <a:ln w="76200">
            <a:solidFill>
              <a:srgbClr val="662C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2435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19116" y="6536315"/>
            <a:ext cx="280416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7373" y="411117"/>
            <a:ext cx="9914313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>
                <a:solidFill>
                  <a:srgbClr val="200536"/>
                </a:solidFill>
              </a:rPr>
              <a:t>СЕРВИС ПРОВЕРКИ КОДОВ ОКПД2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8754" y="4700464"/>
            <a:ext cx="5054210" cy="1900826"/>
          </a:xfrm>
          <a:prstGeom prst="roundRect">
            <a:avLst>
              <a:gd name="adj" fmla="val 13139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776148" y="1003929"/>
            <a:ext cx="6296516" cy="5597361"/>
          </a:xfrm>
          <a:prstGeom prst="roundRect">
            <a:avLst>
              <a:gd name="adj" fmla="val 4453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62463" y="5074822"/>
            <a:ext cx="3744416" cy="1152110"/>
          </a:xfrm>
          <a:prstGeom prst="rect">
            <a:avLst/>
          </a:prstGeom>
        </p:spPr>
        <p:txBody>
          <a:bodyPr lIns="0" tIns="0" rIns="0" bIns="0"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alt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Для корректной работы сервиса, необходимо добавить </a:t>
            </a:r>
            <a:r>
              <a:rPr lang="ru-RU" alt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адреса: </a:t>
            </a:r>
            <a:endParaRPr lang="ru-RU" altLang="ru-RU" sz="1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https://*.garant.ru и http://*.</a:t>
            </a:r>
            <a:r>
              <a:rPr lang="ru-RU" sz="1400" dirty="0" smtClean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garant.ru, </a:t>
            </a:r>
            <a:endParaRPr lang="ru-RU" sz="1400" dirty="0">
              <a:solidFill>
                <a:srgbClr val="7030A0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 зону «Надежные узлы»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46858" y="147314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Как работать с сервисом на ЭТП?</a:t>
            </a:r>
            <a:endParaRPr lang="ru-RU" dirty="0">
              <a:solidFill>
                <a:srgbClr val="7030A0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60810" y="2162055"/>
            <a:ext cx="50225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В сервисе «ОКПД2». Поиск кодов и особенностей закупок доступно три вида поиска:</a:t>
            </a:r>
            <a:endParaRPr lang="ru-RU" sz="1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16102" y="3253716"/>
            <a:ext cx="28636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lain"/>
            </a:pP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По коду</a:t>
            </a:r>
            <a:endParaRPr lang="en-US" sz="1400" dirty="0" smtClean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342900" indent="-342900">
              <a:buAutoNum type="arabicPlain"/>
            </a:pP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По названию</a:t>
            </a:r>
          </a:p>
          <a:p>
            <a:r>
              <a:rPr lang="en-US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3     </a:t>
            </a: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По ключевому слову</a:t>
            </a:r>
            <a:endParaRPr lang="ru-RU" sz="1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4854" y="3501008"/>
            <a:ext cx="5607770" cy="26719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0245" y="1091689"/>
            <a:ext cx="3217299" cy="24475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14381" y="342435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ПОИСК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2042150" y="3306026"/>
            <a:ext cx="747010" cy="634044"/>
          </a:xfrm>
          <a:prstGeom prst="rightArrow">
            <a:avLst/>
          </a:prstGeom>
          <a:solidFill>
            <a:srgbClr val="A57E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0209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19116" y="6536315"/>
            <a:ext cx="280416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7373" y="411117"/>
            <a:ext cx="9914313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>
                <a:solidFill>
                  <a:srgbClr val="200536"/>
                </a:solidFill>
              </a:rPr>
              <a:t>СЕРВИС ПРОВЕРКИ КОДОВ ОКПД2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66807" y="852291"/>
            <a:ext cx="5256637" cy="3910047"/>
          </a:xfrm>
          <a:prstGeom prst="roundRect">
            <a:avLst>
              <a:gd name="adj" fmla="val 5678"/>
            </a:avLst>
          </a:prstGeom>
          <a:solidFill>
            <a:schemeClr val="tx1">
              <a:lumMod val="10000"/>
              <a:lumOff val="9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b="1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776148" y="836713"/>
            <a:ext cx="6224508" cy="5764578"/>
          </a:xfrm>
          <a:prstGeom prst="roundRect">
            <a:avLst>
              <a:gd name="adj" fmla="val 4453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66807" y="4941168"/>
            <a:ext cx="5256637" cy="1660122"/>
          </a:xfrm>
          <a:prstGeom prst="roundRect">
            <a:avLst/>
          </a:prstGeom>
          <a:noFill/>
          <a:ln w="12700">
            <a:gradFill>
              <a:gsLst>
                <a:gs pos="0">
                  <a:srgbClr val="7030A0"/>
                </a:gs>
                <a:gs pos="100000">
                  <a:srgbClr val="0A9DFC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908" y="1208682"/>
            <a:ext cx="5643880" cy="256899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/>
          <a:srcRect l="168" t="28897" r="1246" b="11882"/>
          <a:stretch/>
        </p:blipFill>
        <p:spPr>
          <a:xfrm>
            <a:off x="6200907" y="4048571"/>
            <a:ext cx="5643880" cy="2203798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510480" y="1060708"/>
            <a:ext cx="5018146" cy="1626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z="1400" spc="-75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1. </a:t>
            </a:r>
            <a:r>
              <a:rPr lang="ru-RU" sz="1400" b="1" spc="-75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Сервис позволяет </a:t>
            </a:r>
            <a:r>
              <a:rPr lang="ru-RU" sz="1400" b="1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определить, к какому коду ОКПД 2 относится предмет закупки.</a:t>
            </a:r>
          </a:p>
          <a:p>
            <a:pPr marL="16933">
              <a:spcBef>
                <a:spcPts val="133"/>
              </a:spcBef>
              <a:tabLst>
                <a:tab pos="247220" algn="l"/>
              </a:tabLst>
            </a:pPr>
            <a:endParaRPr lang="ru-RU" sz="1400" spc="-75" dirty="0" smtClean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z="1400" spc="-75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2. </a:t>
            </a:r>
            <a:r>
              <a:rPr lang="ru-RU" sz="1400" b="1" spc="-75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Основное назначение</a:t>
            </a:r>
            <a:r>
              <a:rPr lang="en-GB" sz="1400" b="1" spc="-75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:</a:t>
            </a:r>
            <a:r>
              <a:rPr lang="ru-RU" sz="1400" b="1" spc="-75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r>
              <a:rPr lang="ru-RU" sz="14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покажет полный перечень НПА, устанавливающих запреты, ограничения, специальные преимущества в отношении закупаемых товаров, работ или услуг.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95339" y="2776209"/>
            <a:ext cx="504842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tabLst>
                <a:tab pos="3559175" algn="l"/>
              </a:tabLst>
            </a:pPr>
            <a:r>
              <a:rPr lang="ru-RU" sz="1400" spc="-75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3. </a:t>
            </a:r>
            <a:r>
              <a:rPr lang="ru-RU" sz="1400" b="1" spc="-75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Дополнительно </a:t>
            </a:r>
            <a:r>
              <a:rPr lang="ru-RU" sz="1400" b="1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сервис покажет: </a:t>
            </a:r>
            <a:r>
              <a:rPr lang="ru-RU" sz="14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связанные позиции КТРУ, особенности закупок по коду, ранее исполненные контракты, технические задания, подуровни кода и статистику применения кода</a:t>
            </a:r>
            <a:r>
              <a:rPr lang="ru-RU" sz="1400" spc="-75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.</a:t>
            </a:r>
          </a:p>
          <a:p>
            <a:pPr marL="16933">
              <a:tabLst>
                <a:tab pos="3559175" algn="l"/>
              </a:tabLst>
            </a:pPr>
            <a:endParaRPr lang="ru-RU" sz="1400" spc="-75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16933">
              <a:tabLst>
                <a:tab pos="3559175" algn="l"/>
              </a:tabLst>
            </a:pPr>
            <a:r>
              <a:rPr lang="ru-RU" sz="1400" spc="-75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4. </a:t>
            </a:r>
            <a:r>
              <a:rPr lang="ru-RU" sz="1400" b="1" spc="-75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Выгода</a:t>
            </a:r>
            <a:r>
              <a:rPr lang="ru-RU" sz="1400" b="1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: </a:t>
            </a:r>
            <a:r>
              <a:rPr lang="ru-RU" sz="14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Поможет при формировании закупки. Позволит минимизировать риски обжалования при проведении закупки.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56369" y="5232391"/>
            <a:ext cx="4168297" cy="1190069"/>
          </a:xfrm>
          <a:prstGeom prst="rect">
            <a:avLst/>
          </a:prstGeom>
        </p:spPr>
        <p:txBody>
          <a:bodyPr lIns="0" tIns="0" rIns="0" bIns="0"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Д</a:t>
            </a: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обавлены 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фильтры по региону и периоду            (для разделов: "Исполненные контракты" </a:t>
            </a: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и 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"Технические задания"), 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Д</a:t>
            </a: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обавлена 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возможность раздельного поиска по ОКПД 2 и КТРУ.</a:t>
            </a:r>
          </a:p>
        </p:txBody>
      </p:sp>
      <p:pic>
        <p:nvPicPr>
          <p:cNvPr id="29" name="Picture 2" descr="C:\Users\SPORT31\Desktop\11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1386">
            <a:off x="4833625" y="5008619"/>
            <a:ext cx="579002" cy="60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6309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Скругленный прямоугольник 8">
              <a:extLst>
                <a:ext uri="{FF2B5EF4-FFF2-40B4-BE49-F238E27FC236}">
                  <a16:creationId xmlns:a16="http://schemas.microsoft.com/office/drawing/2014/main" xmlns="" id="{C8663B99-4174-2F98-2E18-E904B24666CD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39008B"/>
                </a:gs>
                <a:gs pos="100000">
                  <a:srgbClr val="11456E"/>
                </a:gs>
              </a:gsLst>
              <a:lin ang="21594000" scaled="0"/>
            </a:gra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0" y="0"/>
              <a:ext cx="12185373" cy="6858000"/>
            </a:xfrm>
            <a:prstGeom prst="rect">
              <a:avLst/>
            </a:prstGeom>
            <a:blipFill dpi="0" rotWithShape="1">
              <a:blip r:embed="rId2">
                <a:alphaModFix amt="37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6320" y="614450"/>
              <a:ext cx="1905098" cy="444523"/>
            </a:xfrm>
            <a:prstGeom prst="rect">
              <a:avLst/>
            </a:prstGeom>
          </p:spPr>
        </p:pic>
      </p:grpSp>
      <p:sp>
        <p:nvSpPr>
          <p:cNvPr id="12" name="Прямоугольник 11"/>
          <p:cNvSpPr/>
          <p:nvPr/>
        </p:nvSpPr>
        <p:spPr>
          <a:xfrm>
            <a:off x="1000228" y="2780928"/>
            <a:ext cx="107123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СЕРВИС </a:t>
            </a:r>
          </a:p>
          <a:p>
            <a:pPr lvl="0"/>
            <a:r>
              <a:rPr lang="ru-RU" sz="4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ПРОВЕРКИ СТАНДАРТОВ И НПА</a:t>
            </a:r>
            <a:endParaRPr lang="ru-RU" sz="4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lvl="0"/>
            <a:endParaRPr lang="ru-RU" sz="4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22" y="5316889"/>
            <a:ext cx="612000" cy="612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53" y="5316889"/>
            <a:ext cx="612000" cy="612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5349866"/>
            <a:ext cx="612000" cy="612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1261" y="5368304"/>
            <a:ext cx="635000" cy="622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62523" y="4100798"/>
            <a:ext cx="101460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статья </a:t>
            </a:r>
            <a:r>
              <a:rPr lang="ru-RU" sz="2000" dirty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33 закона № 44-ФЗ. </a:t>
            </a:r>
            <a:endParaRPr lang="en-US" sz="2000" dirty="0" smtClean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Заказчик </a:t>
            </a:r>
            <a:r>
              <a:rPr lang="ru-RU" sz="2000" dirty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при описании объекта закупки применяет документы  национальной системы </a:t>
            </a:r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стандартизации</a:t>
            </a:r>
            <a:endParaRPr lang="ru-RU" sz="2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73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551384" y="1191477"/>
            <a:ext cx="4843191" cy="5236430"/>
          </a:xfrm>
          <a:prstGeom prst="roundRect">
            <a:avLst>
              <a:gd name="adj" fmla="val 5678"/>
            </a:avLst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43808" y="323581"/>
            <a:ext cx="9914313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АНАЛИТИЧЕСКИЕ СЕРВИСЫ:</a:t>
            </a:r>
          </a:p>
          <a:p>
            <a:pPr lvl="0"/>
            <a:r>
              <a:rPr lang="ru-RU" dirty="0">
                <a:solidFill>
                  <a:srgbClr val="200536"/>
                </a:solidFill>
              </a:rPr>
              <a:t>проверка стандартов и нормативно-правовых актов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20336" y="6601290"/>
            <a:ext cx="2804160" cy="27699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SB Sans Display" panose="020B0503040504020204" pitchFamily="34" charset="0"/>
                <a:cs typeface="SB Sans Display" panose="020B050304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5600965" y="1178408"/>
            <a:ext cx="6120680" cy="5236430"/>
            <a:chOff x="5159896" y="1003316"/>
            <a:chExt cx="6120680" cy="5236430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5159896" y="1003316"/>
              <a:ext cx="6120680" cy="5236430"/>
            </a:xfrm>
            <a:prstGeom prst="roundRect">
              <a:avLst>
                <a:gd name="adj" fmla="val 4453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79413" y="1176402"/>
              <a:ext cx="5214313" cy="3003316"/>
            </a:xfrm>
            <a:prstGeom prst="rect">
              <a:avLst/>
            </a:prstGeom>
          </p:spPr>
        </p:pic>
        <p:sp>
          <p:nvSpPr>
            <p:cNvPr id="21" name="Скругленный прямоугольник 20"/>
            <p:cNvSpPr/>
            <p:nvPr/>
          </p:nvSpPr>
          <p:spPr>
            <a:xfrm>
              <a:off x="5437619" y="2742920"/>
              <a:ext cx="5565234" cy="3319299"/>
            </a:xfrm>
            <a:prstGeom prst="roundRect">
              <a:avLst>
                <a:gd name="adj" fmla="val 5569"/>
              </a:avLst>
            </a:prstGeom>
            <a:solidFill>
              <a:srgbClr val="F8F9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5231904" y="2674851"/>
              <a:ext cx="5909333" cy="3564895"/>
              <a:chOff x="137652" y="693495"/>
              <a:chExt cx="7667984" cy="4665086"/>
            </a:xfrm>
          </p:grpSpPr>
          <p:pic>
            <p:nvPicPr>
              <p:cNvPr id="11" name="Рисунок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7429" y="1733319"/>
                <a:ext cx="2962689" cy="2229162"/>
              </a:xfrm>
              <a:prstGeom prst="rect">
                <a:avLst/>
              </a:prstGeom>
            </p:spPr>
          </p:pic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137652" y="693495"/>
                <a:ext cx="7667984" cy="4665086"/>
              </a:xfrm>
              <a:prstGeom prst="round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3" name="Рисунок 1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7427" y="980738"/>
                <a:ext cx="6836538" cy="752580"/>
              </a:xfrm>
              <a:prstGeom prst="rect">
                <a:avLst/>
              </a:prstGeom>
            </p:spPr>
          </p:pic>
          <p:pic>
            <p:nvPicPr>
              <p:cNvPr id="15" name="Рисунок 1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76055" y="1728187"/>
                <a:ext cx="4646461" cy="1352678"/>
              </a:xfrm>
              <a:prstGeom prst="rect">
                <a:avLst/>
              </a:prstGeom>
              <a:ln w="12700">
                <a:solidFill>
                  <a:srgbClr val="008080"/>
                </a:solidFill>
              </a:ln>
            </p:spPr>
          </p:pic>
          <p:grpSp>
            <p:nvGrpSpPr>
              <p:cNvPr id="17" name="Группа 16"/>
              <p:cNvGrpSpPr/>
              <p:nvPr/>
            </p:nvGrpSpPr>
            <p:grpSpPr>
              <a:xfrm>
                <a:off x="643588" y="3965531"/>
                <a:ext cx="6830377" cy="1047897"/>
                <a:chOff x="643588" y="3965531"/>
                <a:chExt cx="6830377" cy="1047897"/>
              </a:xfrm>
            </p:grpSpPr>
            <p:pic>
              <p:nvPicPr>
                <p:cNvPr id="18" name="Рисунок 17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43588" y="3965531"/>
                  <a:ext cx="2152950" cy="1047896"/>
                </a:xfrm>
                <a:prstGeom prst="rect">
                  <a:avLst/>
                </a:prstGeom>
              </p:spPr>
            </p:pic>
            <p:pic>
              <p:nvPicPr>
                <p:cNvPr id="19" name="Рисунок 18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796537" y="3965531"/>
                  <a:ext cx="4677428" cy="1047897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24" name="Прямоугольник 23"/>
          <p:cNvSpPr/>
          <p:nvPr/>
        </p:nvSpPr>
        <p:spPr>
          <a:xfrm>
            <a:off x="969810" y="1534672"/>
            <a:ext cx="4144306" cy="1741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spcBef>
                <a:spcPts val="1067"/>
              </a:spcBef>
              <a:tabLst>
                <a:tab pos="247220" algn="l"/>
              </a:tabLst>
            </a:pPr>
            <a:r>
              <a:rPr lang="ru-RU" altLang="ru-RU" sz="1400" spc="-7" dirty="0">
                <a:latin typeface="SB Sans Display" panose="020B0503040504020204" pitchFamily="34" charset="0"/>
                <a:cs typeface="SB Sans Display" panose="020B0503040504020204" pitchFamily="34" charset="0"/>
              </a:rPr>
              <a:t>Сервис распознает ссылки на упоминаемые нормативные акты из документа, сверит их с системой ГАРАНТ и выдаст </a:t>
            </a:r>
            <a:r>
              <a:rPr lang="ru-RU" altLang="ru-RU" sz="1400" spc="-7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результат.</a:t>
            </a:r>
            <a:endParaRPr lang="ru-RU" altLang="ru-RU" sz="1400" spc="-7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16933">
              <a:spcBef>
                <a:spcPts val="1067"/>
              </a:spcBef>
              <a:tabLst>
                <a:tab pos="247220" algn="l"/>
              </a:tabLst>
            </a:pPr>
            <a:r>
              <a:rPr lang="ru-RU" altLang="ru-RU" sz="1400" spc="-7" dirty="0">
                <a:latin typeface="SB Sans Display" panose="020B0503040504020204" pitchFamily="34" charset="0"/>
                <a:cs typeface="SB Sans Display" panose="020B0503040504020204" pitchFamily="34" charset="0"/>
              </a:rPr>
              <a:t>На экране пользователь увидит количество найденных документов и информацию, сколько из них изменилось или утратило </a:t>
            </a:r>
            <a:r>
              <a:rPr lang="ru-RU" altLang="ru-RU" sz="1400" spc="-7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силу.</a:t>
            </a:r>
            <a:endParaRPr lang="en-US" altLang="ru-RU" sz="1400" spc="-7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44479" y="3356992"/>
            <a:ext cx="4317262" cy="2798763"/>
          </a:xfrm>
          <a:prstGeom prst="roundRect">
            <a:avLst>
              <a:gd name="adj" fmla="val 5569"/>
            </a:avLst>
          </a:prstGeom>
          <a:solidFill>
            <a:srgbClr val="F5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33531" y="3454923"/>
            <a:ext cx="4349989" cy="2553891"/>
          </a:xfrm>
          <a:prstGeom prst="roundRect">
            <a:avLst/>
          </a:prstGeom>
        </p:spPr>
        <p:txBody>
          <a:bodyPr wrap="square">
            <a:spAutoFit/>
          </a:bodyPr>
          <a:lstStyle/>
          <a:p>
            <a:pPr marL="16933"/>
            <a:r>
              <a:rPr lang="ru-RU" sz="1200" b="1" spc="-75" dirty="0" smtClean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Возможности сервиса:</a:t>
            </a:r>
          </a:p>
          <a:p>
            <a:pPr marL="16933"/>
            <a:endParaRPr lang="ru-RU" sz="1200" spc="-75" dirty="0" smtClean="0">
              <a:solidFill>
                <a:schemeClr val="tx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188383" indent="-171450">
              <a:buFont typeface="Wingdings" panose="05000000000000000000" pitchFamily="2" charset="2"/>
              <a:buChar char="ü"/>
            </a:pPr>
            <a:r>
              <a:rPr lang="ru-RU" sz="1200" spc="-75" dirty="0" smtClean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автоматически </a:t>
            </a:r>
            <a:r>
              <a:rPr lang="ru-RU" sz="1200" spc="-75" dirty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распознает стандарты и НПА в </a:t>
            </a:r>
            <a:r>
              <a:rPr lang="ru-RU" sz="1200" spc="-75" dirty="0" smtClean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 документе</a:t>
            </a:r>
            <a:r>
              <a:rPr lang="ru-RU" sz="1200" spc="-75" dirty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, позволяет получить информацию об </a:t>
            </a:r>
            <a:r>
              <a:rPr lang="ru-RU" sz="1200" spc="-75" dirty="0" smtClean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их статусе </a:t>
            </a:r>
            <a:r>
              <a:rPr lang="ru-RU" sz="1200" spc="-75" dirty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и наличии изменений за указанный </a:t>
            </a:r>
            <a:r>
              <a:rPr lang="ru-RU" sz="1200" spc="-75" dirty="0" smtClean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период;</a:t>
            </a:r>
            <a:r>
              <a:rPr lang="ru-RU" sz="1200" spc="-75" dirty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/>
            </a:r>
            <a:br>
              <a:rPr lang="ru-RU" sz="1200" spc="-75" dirty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endParaRPr lang="ru-RU" sz="1200" spc="-75" dirty="0">
              <a:solidFill>
                <a:schemeClr val="tx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188383" indent="-171450">
              <a:buFont typeface="Wingdings" panose="05000000000000000000" pitchFamily="2" charset="2"/>
              <a:buChar char="ü"/>
            </a:pPr>
            <a:r>
              <a:rPr lang="ru-RU" sz="1200" spc="-75" dirty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отображает схему преемственности документов и показывает номер актуального документа, если стандарт или НПА утратил </a:t>
            </a:r>
            <a:r>
              <a:rPr lang="ru-RU" sz="1200" spc="-75" dirty="0" smtClean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силу;</a:t>
            </a:r>
            <a:r>
              <a:rPr lang="ru-RU" sz="1200" spc="-75" dirty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/>
            </a:r>
            <a:br>
              <a:rPr lang="ru-RU" sz="1200" spc="-75" dirty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endParaRPr lang="ru-RU" sz="1200" spc="-75" dirty="0">
              <a:solidFill>
                <a:schemeClr val="tx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188383" indent="-171450">
              <a:buFont typeface="Wingdings" panose="05000000000000000000" pitchFamily="2" charset="2"/>
              <a:buChar char="ü"/>
            </a:pPr>
            <a:r>
              <a:rPr lang="ru-RU" sz="1200" spc="-75" dirty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позволяет посмотреть содержание любого найденного документа без выхода из </a:t>
            </a:r>
            <a:r>
              <a:rPr lang="ru-RU" sz="1200" spc="-75" dirty="0" smtClean="0">
                <a:solidFill>
                  <a:schemeClr val="tx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сервиса.</a:t>
            </a:r>
            <a:endParaRPr lang="ru-RU" sz="1200" spc="-75" dirty="0">
              <a:solidFill>
                <a:schemeClr val="tx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0855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Скругленный прямоугольник 8">
              <a:extLst>
                <a:ext uri="{FF2B5EF4-FFF2-40B4-BE49-F238E27FC236}">
                  <a16:creationId xmlns:a16="http://schemas.microsoft.com/office/drawing/2014/main" xmlns="" id="{C8663B99-4174-2F98-2E18-E904B24666CD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39008B"/>
                </a:gs>
                <a:gs pos="100000">
                  <a:srgbClr val="11456E"/>
                </a:gs>
              </a:gsLst>
              <a:lin ang="21594000" scaled="0"/>
            </a:gra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0" y="0"/>
              <a:ext cx="12185373" cy="6858000"/>
            </a:xfrm>
            <a:prstGeom prst="rect">
              <a:avLst/>
            </a:prstGeom>
            <a:blipFill dpi="0" rotWithShape="1">
              <a:blip r:embed="rId2">
                <a:alphaModFix amt="37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6320" y="614450"/>
              <a:ext cx="1905098" cy="444523"/>
            </a:xfrm>
            <a:prstGeom prst="rect">
              <a:avLst/>
            </a:prstGeom>
          </p:spPr>
        </p:pic>
      </p:grpSp>
      <p:sp>
        <p:nvSpPr>
          <p:cNvPr id="12" name="Прямоугольник 11"/>
          <p:cNvSpPr/>
          <p:nvPr/>
        </p:nvSpPr>
        <p:spPr>
          <a:xfrm>
            <a:off x="1000228" y="2924944"/>
            <a:ext cx="107123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ОТЧЕТЫ</a:t>
            </a:r>
            <a:endParaRPr lang="ru-RU" sz="4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lvl="0"/>
            <a:endParaRPr lang="ru-RU" sz="4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22" y="5316889"/>
            <a:ext cx="612000" cy="612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53" y="5316889"/>
            <a:ext cx="612000" cy="612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5349866"/>
            <a:ext cx="612000" cy="612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1261" y="5368304"/>
            <a:ext cx="6350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54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346063" y="1170304"/>
            <a:ext cx="2487670" cy="5236430"/>
          </a:xfrm>
          <a:prstGeom prst="roundRect">
            <a:avLst>
              <a:gd name="adj" fmla="val 5678"/>
            </a:avLst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411859" y="267865"/>
            <a:ext cx="9914313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ОТЧЕТЫ</a:t>
            </a:r>
            <a:endParaRPr lang="ru-RU" dirty="0">
              <a:solidFill>
                <a:srgbClr val="200536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20336" y="6601290"/>
            <a:ext cx="2804160" cy="27699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SB Sans Display" panose="020B0503040504020204" pitchFamily="34" charset="0"/>
                <a:cs typeface="SB Sans Display" panose="020B050304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022416" y="1162202"/>
            <a:ext cx="8902080" cy="5252636"/>
            <a:chOff x="2987350" y="987110"/>
            <a:chExt cx="9106438" cy="5252636"/>
          </a:xfrm>
          <a:solidFill>
            <a:srgbClr val="FFFFFF"/>
          </a:solidFill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2987350" y="987110"/>
              <a:ext cx="9106438" cy="5252635"/>
            </a:xfrm>
            <a:prstGeom prst="roundRect">
              <a:avLst>
                <a:gd name="adj" fmla="val 310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5231904" y="2674851"/>
              <a:ext cx="5909333" cy="356489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46063" y="680097"/>
            <a:ext cx="3684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SB Sans Display" panose="020B0503040504020204" pitchFamily="34" charset="0"/>
                <a:cs typeface="SB Sans Display" panose="020B0503040504020204" pitchFamily="34" charset="0"/>
              </a:rPr>
              <a:t>Сводные данные по процедуре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439" y="1254138"/>
            <a:ext cx="8660571" cy="4943588"/>
          </a:xfrm>
          <a:prstGeom prst="rect">
            <a:avLst/>
          </a:prstGeom>
          <a:ln w="38100">
            <a:noFill/>
          </a:ln>
          <a:effectLst/>
        </p:spPr>
      </p:pic>
      <p:sp>
        <p:nvSpPr>
          <p:cNvPr id="16" name="Скругленный прямоугольник 15"/>
          <p:cNvSpPr/>
          <p:nvPr/>
        </p:nvSpPr>
        <p:spPr>
          <a:xfrm>
            <a:off x="7392144" y="2245216"/>
            <a:ext cx="4381591" cy="1975872"/>
          </a:xfrm>
          <a:prstGeom prst="roundRect">
            <a:avLst>
              <a:gd name="adj" fmla="val 4554"/>
            </a:avLst>
          </a:prstGeom>
          <a:solidFill>
            <a:schemeClr val="bg1"/>
          </a:solidFill>
          <a:ln w="95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784" y="2420888"/>
            <a:ext cx="3876310" cy="1515797"/>
          </a:xfrm>
          <a:prstGeom prst="rect">
            <a:avLst/>
          </a:prstGeom>
          <a:ln w="38100">
            <a:noFill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490713" y="1968619"/>
            <a:ext cx="21983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spc="-10" dirty="0" smtClean="0">
                <a:latin typeface="SB Sans Text Light"/>
                <a:cs typeface="Times New Roman"/>
              </a:rPr>
              <a:t>У </a:t>
            </a:r>
            <a:r>
              <a:rPr lang="ru-RU" sz="1400" spc="-10" dirty="0">
                <a:latin typeface="SB Sans Text Light"/>
                <a:cs typeface="Times New Roman"/>
              </a:rPr>
              <a:t>пользователя есть возможность выгрузки стандартного отчета (при использовании только дат для выгрузки) и расширенного на 4 листах (с помощью дополнительных фильтров) </a:t>
            </a:r>
          </a:p>
        </p:txBody>
      </p:sp>
    </p:spTree>
    <p:extLst>
      <p:ext uri="{BB962C8B-B14F-4D97-AF65-F5344CB8AC3E}">
        <p14:creationId xmlns:p14="http://schemas.microsoft.com/office/powerpoint/2010/main" val="18663068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11821" y="404664"/>
            <a:ext cx="9914313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>
                <a:solidFill>
                  <a:srgbClr val="200536"/>
                </a:solidFill>
              </a:rPr>
              <a:t>ОТЧЁТ «СВЕДЕНИЯ О ЖАЛОБАХ И РЕЗУЛЬТАТАХ КОНТРОЛЯ»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20336" y="6601290"/>
            <a:ext cx="2804160" cy="27699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SB Sans Display" panose="020B0503040504020204" pitchFamily="34" charset="0"/>
                <a:cs typeface="SB Sans Display" panose="020B050304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07368" y="908720"/>
            <a:ext cx="11517128" cy="2401679"/>
          </a:xfrm>
          <a:prstGeom prst="roundRect">
            <a:avLst>
              <a:gd name="adj" fmla="val 5328"/>
            </a:avLst>
          </a:prstGeom>
          <a:solidFill>
            <a:srgbClr val="FFFFF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59786" y="1150159"/>
            <a:ext cx="1026735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spc="-1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 личном кабинете Уполномоченных органов, Заказчиков, добавлен новый отчёт</a:t>
            </a:r>
            <a:r>
              <a:rPr lang="en-US" sz="1400" spc="-10" dirty="0">
                <a:latin typeface="SB Sans Display" panose="020B0503040504020204" pitchFamily="34" charset="0"/>
                <a:cs typeface="SB Sans Display" panose="020B0503040504020204" pitchFamily="34" charset="0"/>
              </a:rPr>
              <a:t>.</a:t>
            </a:r>
            <a:r>
              <a:rPr lang="ru-RU" sz="1400" spc="-10" dirty="0">
                <a:latin typeface="SB Sans Display" panose="020B0503040504020204" pitchFamily="34" charset="0"/>
                <a:cs typeface="SB Sans Display" panose="020B0503040504020204" pitchFamily="34" charset="0"/>
              </a:rPr>
              <a:t/>
            </a:r>
            <a:br>
              <a:rPr lang="ru-RU" sz="1400" spc="-10" dirty="0"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r>
              <a:rPr lang="ru-RU" sz="1400" spc="-1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Данный отчёт предоставляет сведения о жалобах и результатах контроля, размещённых контрольными органами в Реестре жалоб, плановых и внеплановых проверок, их результатов и выданных предписаний в ЕИС</a:t>
            </a:r>
            <a:r>
              <a:rPr lang="ru-RU" sz="1400" spc="-1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.</a:t>
            </a:r>
          </a:p>
          <a:p>
            <a:endParaRPr lang="ru-RU" sz="1400" spc="-1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1400" spc="-10" dirty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Важно! </a:t>
            </a:r>
            <a:r>
              <a:rPr lang="ru-RU" sz="1400" spc="-1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Сведения выгружаются только по процедурам, размещенным на нашей площадке, так как ЕИС направляет нам сведения в отношении наших процедур. </a:t>
            </a:r>
            <a:endParaRPr lang="en-US" sz="1400" spc="-1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1400" spc="-1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Выгрузку можно сделать только в отношении своих процедур, а настраивать - по периоду, номеру процедуры, ОКПД/ОКДП.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407368" y="3598431"/>
            <a:ext cx="11517128" cy="2740242"/>
            <a:chOff x="407368" y="2996952"/>
            <a:chExt cx="11517128" cy="2740242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407368" y="2996952"/>
              <a:ext cx="11517128" cy="2740242"/>
              <a:chOff x="2987350" y="987110"/>
              <a:chExt cx="9106438" cy="5252636"/>
            </a:xfrm>
            <a:solidFill>
              <a:srgbClr val="FFFFFF"/>
            </a:solidFill>
          </p:grpSpPr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2987350" y="987110"/>
                <a:ext cx="9106438" cy="5252634"/>
              </a:xfrm>
              <a:prstGeom prst="roundRect">
                <a:avLst>
                  <a:gd name="adj" fmla="val 532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Скругленный прямоугольник 23"/>
              <p:cNvSpPr/>
              <p:nvPr/>
            </p:nvSpPr>
            <p:spPr>
              <a:xfrm>
                <a:off x="5231904" y="2674851"/>
                <a:ext cx="5909333" cy="3564895"/>
              </a:xfrm>
              <a:prstGeom prst="roundRect">
                <a:avLst/>
              </a:prstGeom>
              <a:grp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2"/>
            <a:srcRect b="12433"/>
            <a:stretch/>
          </p:blipFill>
          <p:spPr>
            <a:xfrm>
              <a:off x="1759793" y="3356992"/>
              <a:ext cx="8753475" cy="2160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16141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Скругленный прямоугольник 8">
              <a:extLst>
                <a:ext uri="{FF2B5EF4-FFF2-40B4-BE49-F238E27FC236}">
                  <a16:creationId xmlns:a16="http://schemas.microsoft.com/office/drawing/2014/main" xmlns="" id="{C8663B99-4174-2F98-2E18-E904B24666CD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39008B"/>
                </a:gs>
                <a:gs pos="100000">
                  <a:srgbClr val="11456E"/>
                </a:gs>
              </a:gsLst>
              <a:lin ang="21594000" scaled="0"/>
            </a:gra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0" y="0"/>
              <a:ext cx="12185373" cy="6858000"/>
            </a:xfrm>
            <a:prstGeom prst="rect">
              <a:avLst/>
            </a:prstGeom>
            <a:blipFill dpi="0" rotWithShape="1">
              <a:blip r:embed="rId2">
                <a:alphaModFix amt="37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6320" y="614450"/>
              <a:ext cx="1905098" cy="444523"/>
            </a:xfrm>
            <a:prstGeom prst="rect">
              <a:avLst/>
            </a:prstGeom>
          </p:spPr>
        </p:pic>
      </p:grpSp>
      <p:sp>
        <p:nvSpPr>
          <p:cNvPr id="12" name="Прямоугольник 11"/>
          <p:cNvSpPr/>
          <p:nvPr/>
        </p:nvSpPr>
        <p:spPr>
          <a:xfrm>
            <a:off x="1003317" y="2440030"/>
            <a:ext cx="107123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ЕДИНАЯ ЭЛЕКТРОННАЯ ФОРМА ПРОТОКОЛА</a:t>
            </a:r>
          </a:p>
          <a:p>
            <a:pPr lvl="0"/>
            <a:endParaRPr lang="ru-RU" sz="4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22" y="5316889"/>
            <a:ext cx="612000" cy="612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53" y="5316889"/>
            <a:ext cx="612000" cy="612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5349866"/>
            <a:ext cx="612000" cy="612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1261" y="5368304"/>
            <a:ext cx="635000" cy="6223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019663" y="3737295"/>
            <a:ext cx="93248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статья </a:t>
            </a:r>
            <a:r>
              <a:rPr lang="ru-RU" sz="2000" dirty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48,49,50 закона № 44-ФЗ. </a:t>
            </a:r>
            <a:endParaRPr lang="en-US" sz="2000" dirty="0" smtClean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Заказчик </a:t>
            </a:r>
            <a:r>
              <a:rPr lang="ru-RU" sz="2000" dirty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формирует протоколы в ходе и по итогам </a:t>
            </a:r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закупки</a:t>
            </a:r>
            <a:endParaRPr lang="ru-RU" sz="2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38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439043" y="4072415"/>
            <a:ext cx="11517129" cy="2422848"/>
          </a:xfrm>
          <a:prstGeom prst="roundRect">
            <a:avLst>
              <a:gd name="adj" fmla="val 5328"/>
            </a:avLst>
          </a:prstGeom>
          <a:solidFill>
            <a:srgbClr val="F8F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7368" y="1037823"/>
            <a:ext cx="11517128" cy="2894515"/>
          </a:xfrm>
          <a:prstGeom prst="roundRect">
            <a:avLst>
              <a:gd name="adj" fmla="val 5328"/>
            </a:avLst>
          </a:prstGeom>
          <a:solidFill>
            <a:srgbClr val="FFFFF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84001" y="260648"/>
            <a:ext cx="11272171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КОНТРОЛЬ </a:t>
            </a:r>
            <a:r>
              <a:rPr lang="ru-RU" dirty="0">
                <a:solidFill>
                  <a:srgbClr val="200536"/>
                </a:solidFill>
              </a:rPr>
              <a:t>ЗА ПОДПИСАНИЕМ </a:t>
            </a:r>
            <a:r>
              <a:rPr lang="ru-RU" dirty="0" smtClean="0">
                <a:solidFill>
                  <a:srgbClr val="200536"/>
                </a:solidFill>
              </a:rPr>
              <a:t>ПРОТОКОЛОВ</a:t>
            </a:r>
            <a:r>
              <a:rPr lang="ru-RU" dirty="0">
                <a:solidFill>
                  <a:srgbClr val="200536"/>
                </a:solidFill>
              </a:rPr>
              <a:t/>
            </a:r>
            <a:br>
              <a:rPr lang="ru-RU" dirty="0">
                <a:solidFill>
                  <a:srgbClr val="200536"/>
                </a:solidFill>
              </a:rPr>
            </a:br>
            <a:r>
              <a:rPr lang="ru-RU" dirty="0">
                <a:solidFill>
                  <a:srgbClr val="200536"/>
                </a:solidFill>
              </a:rPr>
              <a:t>ПРИ СОВМЕСТНОМ ПОДПИСАНИИ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20336" y="6601290"/>
            <a:ext cx="2804160" cy="27699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SB Sans Display" panose="020B0503040504020204" pitchFamily="34" charset="0"/>
                <a:cs typeface="SB Sans Display" panose="020B050304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5" b="5435"/>
          <a:stretch/>
        </p:blipFill>
        <p:spPr>
          <a:xfrm>
            <a:off x="622290" y="4229062"/>
            <a:ext cx="11150634" cy="1969477"/>
          </a:xfrm>
          <a:prstGeom prst="roundRect">
            <a:avLst>
              <a:gd name="adj" fmla="val 4444"/>
            </a:avLst>
          </a:prstGeom>
          <a:ln w="38100">
            <a:noFill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53594" y="1695310"/>
            <a:ext cx="105543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SB Sans Display" panose="020B0503040504020204" pitchFamily="34" charset="0"/>
                <a:ea typeface="Segoe UI" panose="020B0502040204020203" pitchFamily="34" charset="0"/>
                <a:cs typeface="SB Sans Display" panose="020B0503040504020204" pitchFamily="34" charset="0"/>
              </a:rPr>
              <a:t>оперативно </a:t>
            </a:r>
            <a:r>
              <a:rPr lang="ru-RU" sz="1400" dirty="0">
                <a:latin typeface="SB Sans Display" panose="020B0503040504020204" pitchFamily="34" charset="0"/>
                <a:ea typeface="Segoe UI" panose="020B0502040204020203" pitchFamily="34" charset="0"/>
                <a:cs typeface="SB Sans Display" panose="020B0503040504020204" pitchFamily="34" charset="0"/>
              </a:rPr>
              <a:t>посмотреть членов комиссии по любой процедуре, </a:t>
            </a:r>
            <a:endParaRPr lang="ru-RU" sz="1400" dirty="0" smtClean="0">
              <a:latin typeface="SB Sans Display" panose="020B0503040504020204" pitchFamily="34" charset="0"/>
              <a:ea typeface="Segoe UI" panose="020B0502040204020203" pitchFamily="34" charset="0"/>
              <a:cs typeface="SB Sans Display" panose="020B0503040504020204" pitchFamily="34" charset="0"/>
            </a:endParaRPr>
          </a:p>
          <a:p>
            <a:endParaRPr lang="ru-RU" sz="1400" dirty="0">
              <a:latin typeface="SB Sans Display" panose="020B0503040504020204" pitchFamily="34" charset="0"/>
              <a:ea typeface="Segoe UI" panose="020B0502040204020203" pitchFamily="34" charset="0"/>
              <a:cs typeface="SB Sans Display" panose="020B050304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SB Sans Display" panose="020B0503040504020204" pitchFamily="34" charset="0"/>
                <a:ea typeface="Segoe UI" panose="020B0502040204020203" pitchFamily="34" charset="0"/>
                <a:cs typeface="SB Sans Display" panose="020B0503040504020204" pitchFamily="34" charset="0"/>
              </a:rPr>
              <a:t>проверить </a:t>
            </a:r>
            <a:r>
              <a:rPr lang="ru-RU" sz="1400" dirty="0">
                <a:latin typeface="SB Sans Display" panose="020B0503040504020204" pitchFamily="34" charset="0"/>
                <a:ea typeface="Segoe UI" panose="020B0502040204020203" pitchFamily="34" charset="0"/>
                <a:cs typeface="SB Sans Display" panose="020B0503040504020204" pitchFamily="34" charset="0"/>
              </a:rPr>
              <a:t>факт подписания протокола каждым членом комиссии</a:t>
            </a:r>
            <a:r>
              <a:rPr lang="en-US" sz="1400" dirty="0" smtClean="0">
                <a:latin typeface="SB Sans Display" panose="020B0503040504020204" pitchFamily="34" charset="0"/>
                <a:ea typeface="Segoe UI" panose="020B0502040204020203" pitchFamily="34" charset="0"/>
                <a:cs typeface="SB Sans Display" panose="020B0503040504020204" pitchFamily="34" charset="0"/>
              </a:rPr>
              <a:t>,</a:t>
            </a:r>
            <a:endParaRPr lang="ru-RU" sz="1400" dirty="0" smtClean="0">
              <a:latin typeface="SB Sans Display" panose="020B0503040504020204" pitchFamily="34" charset="0"/>
              <a:ea typeface="Segoe UI" panose="020B0502040204020203" pitchFamily="34" charset="0"/>
              <a:cs typeface="SB Sans Display" panose="020B0503040504020204" pitchFamily="34" charset="0"/>
            </a:endParaRPr>
          </a:p>
          <a:p>
            <a:pPr marL="285750" indent="-285750">
              <a:buFontTx/>
              <a:buChar char="-"/>
            </a:pPr>
            <a:endParaRPr lang="ru-RU" sz="1400" dirty="0" smtClean="0">
              <a:latin typeface="SB Sans Display" panose="020B0503040504020204" pitchFamily="34" charset="0"/>
              <a:ea typeface="Segoe UI" panose="020B0502040204020203" pitchFamily="34" charset="0"/>
              <a:cs typeface="SB Sans Display" panose="020B050304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SB Sans Display" panose="020B0503040504020204" pitchFamily="34" charset="0"/>
                <a:ea typeface="Segoe UI" panose="020B0502040204020203" pitchFamily="34" charset="0"/>
                <a:cs typeface="SB Sans Display" panose="020B0503040504020204" pitchFamily="34" charset="0"/>
              </a:rPr>
              <a:t>направить </a:t>
            </a:r>
            <a:r>
              <a:rPr lang="ru-RU" sz="1400" dirty="0">
                <a:latin typeface="SB Sans Display" panose="020B0503040504020204" pitchFamily="34" charset="0"/>
                <a:ea typeface="Segoe UI" panose="020B0502040204020203" pitchFamily="34" charset="0"/>
                <a:cs typeface="SB Sans Display" panose="020B0503040504020204" pitchFamily="34" charset="0"/>
              </a:rPr>
              <a:t>дополнительно напоминание о необходимости подписания протокола</a:t>
            </a:r>
            <a:r>
              <a:rPr lang="ru-RU" sz="1400" dirty="0" smtClean="0">
                <a:latin typeface="SB Sans Display" panose="020B0503040504020204" pitchFamily="34" charset="0"/>
                <a:ea typeface="Segoe UI" panose="020B0502040204020203" pitchFamily="34" charset="0"/>
                <a:cs typeface="SB Sans Display" panose="020B0503040504020204" pitchFamily="34" charset="0"/>
              </a:rPr>
              <a:t>,</a:t>
            </a:r>
          </a:p>
          <a:p>
            <a:pPr marL="285750" indent="-285750">
              <a:buFontTx/>
              <a:buChar char="-"/>
            </a:pPr>
            <a:endParaRPr lang="ru-RU" sz="1400" dirty="0">
              <a:latin typeface="SB Sans Display" panose="020B0503040504020204" pitchFamily="34" charset="0"/>
              <a:ea typeface="Segoe UI" panose="020B0502040204020203" pitchFamily="34" charset="0"/>
              <a:cs typeface="SB Sans Display" panose="020B050304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SB Sans Display" panose="020B0503040504020204" pitchFamily="34" charset="0"/>
                <a:ea typeface="Segoe UI" panose="020B0502040204020203" pitchFamily="34" charset="0"/>
                <a:cs typeface="SB Sans Display" panose="020B0503040504020204" pitchFamily="34" charset="0"/>
              </a:rPr>
              <a:t>разместить </a:t>
            </a:r>
            <a:r>
              <a:rPr lang="ru-RU" sz="1400" dirty="0">
                <a:latin typeface="SB Sans Display" panose="020B0503040504020204" pitchFamily="34" charset="0"/>
                <a:ea typeface="Segoe UI" panose="020B0502040204020203" pitchFamily="34" charset="0"/>
                <a:cs typeface="SB Sans Display" panose="020B0503040504020204" pitchFamily="34" charset="0"/>
              </a:rPr>
              <a:t>протокол и направить его в ЕИС (пока протокол не подписан всеми сотрудниками комиссии, клавиша «Разместить протокол» горит оранжевым цветом, а после подписания всеми сотрудниками, клавиша «Разместить протокол» подсвечивается зелёным цветом).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22290" y="1213920"/>
            <a:ext cx="22284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  <a:latin typeface="SB Sans Display" panose="020B0503040504020204" pitchFamily="34" charset="0"/>
                <a:ea typeface="Segoe UI" panose="020B0502040204020203" pitchFamily="34" charset="0"/>
                <a:cs typeface="SB Sans Display" panose="020B0503040504020204" pitchFamily="34" charset="0"/>
              </a:rPr>
              <a:t>Раздел позволяет:</a:t>
            </a:r>
          </a:p>
        </p:txBody>
      </p:sp>
    </p:spTree>
    <p:extLst>
      <p:ext uri="{BB962C8B-B14F-4D97-AF65-F5344CB8AC3E}">
        <p14:creationId xmlns:p14="http://schemas.microsoft.com/office/powerpoint/2010/main" val="158780364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20336" y="6601290"/>
            <a:ext cx="2804160" cy="27699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SB Sans Display" panose="020B0503040504020204" pitchFamily="34" charset="0"/>
                <a:cs typeface="SB Sans Display" panose="020B050304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43495" y="853550"/>
            <a:ext cx="6181002" cy="5689351"/>
          </a:xfrm>
          <a:prstGeom prst="roundRect">
            <a:avLst>
              <a:gd name="adj" fmla="val 5328"/>
            </a:avLst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7367" y="848639"/>
            <a:ext cx="5198269" cy="5688632"/>
          </a:xfrm>
          <a:prstGeom prst="roundRect">
            <a:avLst>
              <a:gd name="adj" fmla="val 5328"/>
            </a:avLst>
          </a:prstGeom>
          <a:solidFill>
            <a:srgbClr val="FFFFF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49536" y="337262"/>
            <a:ext cx="11272171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>
                <a:solidFill>
                  <a:srgbClr val="200536"/>
                </a:solidFill>
              </a:rPr>
              <a:t>ФУНКЦИОНАЛ СОВМЕСТНОГО ПОДПИСАНИЯ ПРОТОКОЛОВ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95" y="1769210"/>
            <a:ext cx="4918633" cy="1473272"/>
          </a:xfrm>
          <a:prstGeom prst="roundRect">
            <a:avLst>
              <a:gd name="adj" fmla="val 10162"/>
            </a:avLst>
          </a:prstGeom>
          <a:ln w="38100">
            <a:noFill/>
          </a:ln>
          <a:effectLst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5" y="1018595"/>
            <a:ext cx="5886421" cy="2821782"/>
          </a:xfrm>
          <a:prstGeom prst="roundRect">
            <a:avLst>
              <a:gd name="adj" fmla="val 5258"/>
            </a:avLst>
          </a:prstGeom>
          <a:ln w="38100">
            <a:noFill/>
          </a:ln>
          <a:effectLst/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248" y="3208588"/>
            <a:ext cx="3126194" cy="1600491"/>
          </a:xfrm>
          <a:prstGeom prst="roundRect">
            <a:avLst>
              <a:gd name="adj" fmla="val 4444"/>
            </a:avLst>
          </a:prstGeom>
          <a:ln w="38100">
            <a:noFill/>
          </a:ln>
          <a:effectLst/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46" y="4811211"/>
            <a:ext cx="4677226" cy="1510036"/>
          </a:xfrm>
          <a:prstGeom prst="roundRect">
            <a:avLst>
              <a:gd name="adj" fmla="val 4444"/>
            </a:avLst>
          </a:prstGeom>
          <a:ln w="38100">
            <a:noFill/>
          </a:ln>
          <a:effectLst/>
        </p:spPr>
      </p:pic>
      <p:sp>
        <p:nvSpPr>
          <p:cNvPr id="20" name="Прямоугольник 19"/>
          <p:cNvSpPr/>
          <p:nvPr/>
        </p:nvSpPr>
        <p:spPr>
          <a:xfrm>
            <a:off x="5995069" y="4034708"/>
            <a:ext cx="57190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Попадая в реестр, сотрудник комиссии видит все протоколы, которые ему необходимо подписать.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999633" y="5003279"/>
            <a:ext cx="54249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B Sans Display" panose="020B0503040504020204" pitchFamily="34" charset="0"/>
                <a:cs typeface="SB Sans Display" panose="020B0503040504020204" pitchFamily="34" charset="0"/>
              </a:rPr>
              <a:t>Направить ссылку для подписания сотрудниками комиссии…?</a:t>
            </a:r>
            <a:br>
              <a:rPr lang="ru-RU" dirty="0"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r>
              <a:rPr lang="ru-RU" dirty="0">
                <a:latin typeface="SB Sans Display" panose="020B0503040504020204" pitchFamily="34" charset="0"/>
                <a:cs typeface="SB Sans Display" panose="020B0503040504020204" pitchFamily="34" charset="0"/>
              </a:rPr>
              <a:t/>
            </a:r>
            <a:br>
              <a:rPr lang="ru-RU" dirty="0"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r>
              <a:rPr lang="ru-RU" dirty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Да, возможно!</a:t>
            </a:r>
          </a:p>
        </p:txBody>
      </p:sp>
    </p:spTree>
    <p:extLst>
      <p:ext uri="{BB962C8B-B14F-4D97-AF65-F5344CB8AC3E}">
        <p14:creationId xmlns:p14="http://schemas.microsoft.com/office/powerpoint/2010/main" val="3656095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Скругленный прямоугольник 8">
              <a:extLst>
                <a:ext uri="{FF2B5EF4-FFF2-40B4-BE49-F238E27FC236}">
                  <a16:creationId xmlns:a16="http://schemas.microsoft.com/office/drawing/2014/main" xmlns="" id="{C8663B99-4174-2F98-2E18-E904B24666CD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39008B"/>
                </a:gs>
                <a:gs pos="100000">
                  <a:srgbClr val="11456E"/>
                </a:gs>
              </a:gsLst>
              <a:lin ang="21594000" scaled="0"/>
            </a:gra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0" y="0"/>
              <a:ext cx="12185373" cy="6858000"/>
            </a:xfrm>
            <a:prstGeom prst="rect">
              <a:avLst/>
            </a:prstGeom>
            <a:blipFill dpi="0" rotWithShape="1">
              <a:blip r:embed="rId2">
                <a:alphaModFix amt="37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6320" y="614450"/>
              <a:ext cx="1905098" cy="444523"/>
            </a:xfrm>
            <a:prstGeom prst="rect">
              <a:avLst/>
            </a:prstGeom>
          </p:spPr>
        </p:pic>
      </p:grpSp>
      <p:sp>
        <p:nvSpPr>
          <p:cNvPr id="12" name="Прямоугольник 11"/>
          <p:cNvSpPr/>
          <p:nvPr/>
        </p:nvSpPr>
        <p:spPr>
          <a:xfrm>
            <a:off x="983432" y="2459504"/>
            <a:ext cx="95770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СЕРВИС </a:t>
            </a:r>
            <a:endParaRPr lang="ru-RU" sz="4000" dirty="0" smtClean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lvl="0"/>
            <a:r>
              <a:rPr lang="ru-RU" sz="4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РАСЧЕТ </a:t>
            </a:r>
            <a:r>
              <a:rPr lang="ru-RU" sz="4000" dirty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РЕГЛАМЕНТИРОВАННЫХ СРОКОВ ЗАКУПКИ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22" y="5316889"/>
            <a:ext cx="612000" cy="612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53" y="5316889"/>
            <a:ext cx="612000" cy="612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5349866"/>
            <a:ext cx="612000" cy="612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1261" y="5368304"/>
            <a:ext cx="6350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86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20336" y="6601290"/>
            <a:ext cx="2804160" cy="27699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SB Sans Display" panose="020B0503040504020204" pitchFamily="34" charset="0"/>
                <a:cs typeface="SB Sans Display" panose="020B050304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352" y="755744"/>
            <a:ext cx="5329020" cy="5688632"/>
          </a:xfrm>
          <a:prstGeom prst="roundRect">
            <a:avLst>
              <a:gd name="adj" fmla="val 5328"/>
            </a:avLst>
          </a:prstGeom>
          <a:solidFill>
            <a:srgbClr val="FFFFF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75401" y="755025"/>
            <a:ext cx="6181002" cy="5689351"/>
          </a:xfrm>
          <a:prstGeom prst="roundRect">
            <a:avLst>
              <a:gd name="adj" fmla="val 5328"/>
            </a:avLst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49536" y="274527"/>
            <a:ext cx="11272171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>
                <a:solidFill>
                  <a:srgbClr val="200536"/>
                </a:solidFill>
              </a:rPr>
              <a:t>РАБОТА С ЗАЯВКАМИ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701" y="1158564"/>
            <a:ext cx="4805077" cy="2002492"/>
          </a:xfrm>
          <a:prstGeom prst="roundRect">
            <a:avLst>
              <a:gd name="adj" fmla="val 0"/>
            </a:avLst>
          </a:prstGeom>
        </p:spPr>
      </p:pic>
      <p:sp>
        <p:nvSpPr>
          <p:cNvPr id="9" name="Прямоугольник 8"/>
          <p:cNvSpPr/>
          <p:nvPr/>
        </p:nvSpPr>
        <p:spPr>
          <a:xfrm>
            <a:off x="433275" y="3253437"/>
            <a:ext cx="4859503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3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Краткий отчет о проверке участников</a:t>
            </a:r>
            <a:r>
              <a:rPr lang="en-US" sz="13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:</a:t>
            </a:r>
            <a:endParaRPr lang="ru-RU" sz="1300" dirty="0" smtClean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lvl="0">
              <a:defRPr/>
            </a:pPr>
            <a:endParaRPr lang="ru-RU" sz="1300" dirty="0" smtClean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ü"/>
              <a:defRPr/>
            </a:pPr>
            <a:r>
              <a:rPr lang="ru-RU" sz="13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Принадлежность </a:t>
            </a:r>
            <a:r>
              <a:rPr lang="ru-RU" sz="13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к РНП по Закону №</a:t>
            </a:r>
            <a:r>
              <a:rPr lang="ru-RU" sz="13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44-ФЗ,</a:t>
            </a:r>
            <a:endParaRPr lang="ru-RU" sz="13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ü"/>
              <a:defRPr/>
            </a:pPr>
            <a:r>
              <a:rPr lang="ru-RU" sz="13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Принадлежность </a:t>
            </a:r>
            <a:r>
              <a:rPr lang="ru-RU" sz="13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учредителей к РНП по Закону №44-ФЗ </a:t>
            </a:r>
            <a:endParaRPr lang="ru-RU" sz="1300" dirty="0" smtClean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lvl="0">
              <a:defRPr/>
            </a:pPr>
            <a:r>
              <a:rPr lang="ru-RU" sz="13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(</a:t>
            </a:r>
            <a:r>
              <a:rPr lang="ru-RU" sz="13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 соответствии с выпиской из ЕГРЮЛ</a:t>
            </a:r>
            <a:r>
              <a:rPr lang="ru-RU" sz="13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),</a:t>
            </a:r>
          </a:p>
          <a:p>
            <a:pPr marL="171450" lvl="0" indent="-171450">
              <a:buFont typeface="Wingdings" panose="05000000000000000000" pitchFamily="2" charset="2"/>
              <a:buChar char="ü"/>
              <a:defRPr/>
            </a:pPr>
            <a:r>
              <a:rPr lang="ru-RU" sz="13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Принадлежность </a:t>
            </a:r>
            <a:r>
              <a:rPr lang="ru-RU" sz="13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лиц, имеющих право действовать без доверенности от имени организации, к РНП по Закону №44-ФЗ (в соответствии с выпиской из ЕГРЮЛ</a:t>
            </a:r>
            <a:r>
              <a:rPr lang="ru-RU" sz="13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),</a:t>
            </a:r>
          </a:p>
          <a:p>
            <a:pPr marL="171450" lvl="0" indent="-171450">
              <a:buFont typeface="Wingdings" panose="05000000000000000000" pitchFamily="2" charset="2"/>
              <a:buChar char="ü"/>
              <a:defRPr/>
            </a:pPr>
            <a:r>
              <a:rPr lang="ru-RU" sz="13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r>
              <a:rPr lang="ru-RU" sz="13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Привлечения организации к административной ответственности по статье 19.28 КоАП РФ (на соответствие требованиям п. 7.1 ч.1 ст. 31 Закона №44-ФЗ</a:t>
            </a:r>
            <a:r>
              <a:rPr lang="ru-RU" sz="13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),</a:t>
            </a:r>
          </a:p>
          <a:p>
            <a:pPr marL="171450" lvl="0" indent="-171450">
              <a:buFont typeface="Wingdings" panose="05000000000000000000" pitchFamily="2" charset="2"/>
              <a:buChar char="ü"/>
              <a:defRPr/>
            </a:pPr>
            <a:r>
              <a:rPr lang="ru-RU" sz="13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СМП,</a:t>
            </a:r>
          </a:p>
          <a:p>
            <a:pPr marL="171450" lvl="0" indent="-171450">
              <a:buFont typeface="Wingdings" panose="05000000000000000000" pitchFamily="2" charset="2"/>
              <a:buChar char="ü"/>
              <a:defRPr/>
            </a:pPr>
            <a:r>
              <a:rPr lang="ru-RU" sz="13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Членство </a:t>
            </a:r>
            <a:r>
              <a:rPr lang="ru-RU" sz="13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 СРО.</a:t>
            </a:r>
            <a:endParaRPr lang="ru-RU" sz="1300" kern="0" dirty="0">
              <a:solidFill>
                <a:prstClr val="black"/>
              </a:solidFill>
              <a:latin typeface="SB Sans Display" panose="020B0503040504020204" pitchFamily="34" charset="0"/>
              <a:ea typeface="Segoe UI" panose="020B0502040204020203" pitchFamily="34" charset="0"/>
              <a:cs typeface="SB Sans Display" panose="020B0503040504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01504" y="961320"/>
            <a:ext cx="5495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Работа с заявками (национальный режим)</a:t>
            </a:r>
            <a:endParaRPr lang="ru-RU" b="1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746" y="1678339"/>
            <a:ext cx="6044119" cy="2198362"/>
          </a:xfrm>
          <a:prstGeom prst="roundRect">
            <a:avLst>
              <a:gd name="adj" fmla="val 8377"/>
            </a:avLst>
          </a:prstGeom>
          <a:ln w="38100">
            <a:noFill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6023992" y="4107517"/>
            <a:ext cx="56311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Если в извещении в отношении хотя бы одного ТРУ установлен запрет, ограничение</a:t>
            </a:r>
          </a:p>
          <a:p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(без признака «Обоснование невозможности соблюдения запрета, ограничения») или преимущество, то в формируемую сводную таблицу предложений добавляется новая вкладка "Применение национального режима".</a:t>
            </a:r>
          </a:p>
        </p:txBody>
      </p:sp>
    </p:spTree>
    <p:extLst>
      <p:ext uri="{BB962C8B-B14F-4D97-AF65-F5344CB8AC3E}">
        <p14:creationId xmlns:p14="http://schemas.microsoft.com/office/powerpoint/2010/main" val="137674386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20336" y="6601290"/>
            <a:ext cx="2804160" cy="27699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SB Sans Display" panose="020B0503040504020204" pitchFamily="34" charset="0"/>
                <a:cs typeface="SB Sans Display" panose="020B050304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75401" y="893286"/>
            <a:ext cx="6181002" cy="5689351"/>
          </a:xfrm>
          <a:prstGeom prst="roundRect">
            <a:avLst>
              <a:gd name="adj" fmla="val 5328"/>
            </a:avLst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49536" y="486125"/>
            <a:ext cx="11272171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>
                <a:solidFill>
                  <a:srgbClr val="200536"/>
                </a:solidFill>
              </a:rPr>
              <a:t>РАБОТА С ЗАЯВКАМИ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3351237"/>
            <a:ext cx="5689054" cy="3080508"/>
          </a:xfrm>
          <a:prstGeom prst="roundRect">
            <a:avLst>
              <a:gd name="adj" fmla="val 6841"/>
            </a:avLst>
          </a:prstGeom>
          <a:ln w="38100">
            <a:noFill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528" y="1190996"/>
            <a:ext cx="5847599" cy="2212771"/>
          </a:xfrm>
          <a:prstGeom prst="roundRect">
            <a:avLst>
              <a:gd name="adj" fmla="val 8377"/>
            </a:avLst>
          </a:prstGeom>
          <a:ln w="38100">
            <a:noFill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543926" y="2204864"/>
            <a:ext cx="483199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B Sans Display" panose="020B0503040504020204" pitchFamily="34" charset="0"/>
                <a:cs typeface="SB Sans Display" panose="020B0503040504020204" pitchFamily="34" charset="0"/>
              </a:rPr>
              <a:t>На форме просмотра заявок имеется возможность </a:t>
            </a:r>
            <a:r>
              <a:rPr lang="ru-RU" b="1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выгрузить сводную таблицу с предложениями участников закупки</a:t>
            </a:r>
            <a:r>
              <a:rPr lang="ru-RU" dirty="0">
                <a:latin typeface="SB Sans Display" panose="020B0503040504020204" pitchFamily="34" charset="0"/>
                <a:cs typeface="SB Sans Display" panose="020B0503040504020204" pitchFamily="34" charset="0"/>
              </a:rPr>
              <a:t>. Сводная таблица выгружается в формате </a:t>
            </a:r>
            <a:r>
              <a:rPr lang="ru-RU" dirty="0" err="1">
                <a:latin typeface="SB Sans Display" panose="020B0503040504020204" pitchFamily="34" charset="0"/>
                <a:cs typeface="SB Sans Display" panose="020B0503040504020204" pitchFamily="34" charset="0"/>
              </a:rPr>
              <a:t>Excel</a:t>
            </a:r>
            <a:r>
              <a:rPr lang="ru-RU" dirty="0">
                <a:latin typeface="SB Sans Display" panose="020B0503040504020204" pitchFamily="34" charset="0"/>
                <a:cs typeface="SB Sans Display" panose="020B0503040504020204" pitchFamily="34" charset="0"/>
              </a:rPr>
              <a:t>. Содержание таблицы такое же, как в разделе «характеристики предлагаемого участником закупки товара…» на электронных формах заявок участников.</a:t>
            </a:r>
          </a:p>
        </p:txBody>
      </p:sp>
    </p:spTree>
    <p:extLst>
      <p:ext uri="{BB962C8B-B14F-4D97-AF65-F5344CB8AC3E}">
        <p14:creationId xmlns:p14="http://schemas.microsoft.com/office/powerpoint/2010/main" val="12765943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20336" y="6601290"/>
            <a:ext cx="2804160" cy="27699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SB Sans Display" panose="020B0503040504020204" pitchFamily="34" charset="0"/>
                <a:cs typeface="SB Sans Display" panose="020B050304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233" y="1053455"/>
            <a:ext cx="2720941" cy="5688632"/>
          </a:xfrm>
          <a:prstGeom prst="roundRect">
            <a:avLst>
              <a:gd name="adj" fmla="val 5328"/>
            </a:avLst>
          </a:prstGeom>
          <a:solidFill>
            <a:srgbClr val="FFFFF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72114" y="1052736"/>
            <a:ext cx="8802181" cy="5689351"/>
          </a:xfrm>
          <a:prstGeom prst="roundRect">
            <a:avLst>
              <a:gd name="adj" fmla="val 5328"/>
            </a:avLst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85233" y="410163"/>
            <a:ext cx="11272171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>
                <a:solidFill>
                  <a:srgbClr val="200536"/>
                </a:solidFill>
              </a:rPr>
              <a:t>ИНФОРМАЦИЯ ПО КОНТРАКТУ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588" y="1278439"/>
            <a:ext cx="5788315" cy="2450651"/>
          </a:xfrm>
          <a:prstGeom prst="roundRect">
            <a:avLst>
              <a:gd name="adj" fmla="val 0"/>
            </a:avLst>
          </a:prstGeom>
          <a:ln w="38100">
            <a:noFill/>
          </a:ln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827" y="3787740"/>
            <a:ext cx="5400600" cy="2841596"/>
          </a:xfrm>
          <a:prstGeom prst="roundRect">
            <a:avLst>
              <a:gd name="adj" fmla="val 0"/>
            </a:avLst>
          </a:prstGeom>
          <a:ln w="38100">
            <a:noFill/>
          </a:ln>
          <a:effectLst/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8" t="4209" r="4842" b="5641"/>
          <a:stretch/>
        </p:blipFill>
        <p:spPr>
          <a:xfrm>
            <a:off x="8849500" y="3019932"/>
            <a:ext cx="2890721" cy="3573983"/>
          </a:xfrm>
          <a:prstGeom prst="roundRect">
            <a:avLst>
              <a:gd name="adj" fmla="val 0"/>
            </a:avLst>
          </a:prstGeom>
          <a:ln w="3175">
            <a:solidFill>
              <a:schemeClr val="bg1"/>
            </a:solidFill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361" y="1886741"/>
            <a:ext cx="3615027" cy="950601"/>
          </a:xfrm>
          <a:prstGeom prst="roundRect">
            <a:avLst>
              <a:gd name="adj" fmla="val 0"/>
            </a:avLst>
          </a:prstGeom>
          <a:ln w="3175">
            <a:noFill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465252" y="2718599"/>
            <a:ext cx="24767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Дополнительно система позволяет пользователю выгрузить подписанный контракт с обеих сторон.</a:t>
            </a:r>
            <a:endParaRPr lang="ru-RU" sz="1600" dirty="0">
              <a:latin typeface="SB Sans Display" panose="020B0503040504020204" pitchFamily="34" charset="0"/>
              <a:ea typeface="Segoe UI" panose="020B0502040204020203" pitchFamily="34" charset="0"/>
              <a:cs typeface="SB Sans Display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1337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20336" y="6601290"/>
            <a:ext cx="2804160" cy="27699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SB Sans Display" panose="020B0503040504020204" pitchFamily="34" charset="0"/>
                <a:cs typeface="SB Sans Display" panose="020B050304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5224" y="1268760"/>
            <a:ext cx="2720941" cy="5175616"/>
          </a:xfrm>
          <a:prstGeom prst="roundRect">
            <a:avLst>
              <a:gd name="adj" fmla="val 5328"/>
            </a:avLst>
          </a:prstGeom>
          <a:solidFill>
            <a:srgbClr val="FFFFF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54222" y="1196752"/>
            <a:ext cx="8802181" cy="5247624"/>
          </a:xfrm>
          <a:prstGeom prst="roundRect">
            <a:avLst>
              <a:gd name="adj" fmla="val 5328"/>
            </a:avLst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24523" y="314266"/>
            <a:ext cx="11272171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>
                <a:solidFill>
                  <a:srgbClr val="200536"/>
                </a:solidFill>
              </a:rPr>
              <a:t>ЖУРНАЛ </a:t>
            </a:r>
            <a:r>
              <a:rPr lang="ru-RU" dirty="0" smtClean="0">
                <a:solidFill>
                  <a:srgbClr val="200536"/>
                </a:solidFill>
              </a:rPr>
              <a:t>ИНТЕГРАЦИИ </a:t>
            </a:r>
            <a:r>
              <a:rPr lang="ru-RU" dirty="0">
                <a:solidFill>
                  <a:srgbClr val="200536"/>
                </a:solidFill>
              </a:rPr>
              <a:t>ДОКУМЕНТОВ </a:t>
            </a:r>
            <a:r>
              <a:rPr lang="ru-RU" dirty="0" smtClean="0">
                <a:solidFill>
                  <a:srgbClr val="200536"/>
                </a:solidFill>
              </a:rPr>
              <a:t>ИЗ </a:t>
            </a:r>
            <a:r>
              <a:rPr lang="ru-RU" dirty="0">
                <a:solidFill>
                  <a:srgbClr val="200536"/>
                </a:solidFill>
              </a:rPr>
              <a:t>ЭТП </a:t>
            </a:r>
            <a:endParaRPr lang="en-US" dirty="0" smtClean="0">
              <a:solidFill>
                <a:srgbClr val="200536"/>
              </a:solidFill>
            </a:endParaRPr>
          </a:p>
          <a:p>
            <a:pPr lvl="0"/>
            <a:r>
              <a:rPr lang="ru-RU" dirty="0" smtClean="0">
                <a:solidFill>
                  <a:srgbClr val="200536"/>
                </a:solidFill>
              </a:rPr>
              <a:t>В </a:t>
            </a:r>
            <a:r>
              <a:rPr lang="ru-RU" dirty="0">
                <a:solidFill>
                  <a:srgbClr val="200536"/>
                </a:solidFill>
              </a:rPr>
              <a:t>ЕИС И </a:t>
            </a:r>
            <a:r>
              <a:rPr lang="ru-RU" dirty="0" smtClean="0">
                <a:solidFill>
                  <a:srgbClr val="200536"/>
                </a:solidFill>
              </a:rPr>
              <a:t>ИЗ </a:t>
            </a:r>
            <a:r>
              <a:rPr lang="ru-RU" dirty="0">
                <a:solidFill>
                  <a:srgbClr val="200536"/>
                </a:solidFill>
              </a:rPr>
              <a:t>ЕИС НА ЭТП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1779" y="2420888"/>
            <a:ext cx="247677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Журнал интеграции с ЕИС позволяет организатору торгов проверить статус любого пакета, передаваемого с ЭТП в ЕИС и с ЕИС на ЭТП</a:t>
            </a:r>
            <a:r>
              <a:rPr lang="ru-RU" sz="16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.</a:t>
            </a:r>
            <a:endParaRPr lang="ru-RU" sz="16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688" y="1743982"/>
            <a:ext cx="8535706" cy="3413210"/>
          </a:xfrm>
          <a:prstGeom prst="roundRect">
            <a:avLst>
              <a:gd name="adj" fmla="val 5390"/>
            </a:avLst>
          </a:prstGeom>
          <a:ln w="3810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071235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20336" y="6601290"/>
            <a:ext cx="2804160" cy="27699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SB Sans Display" panose="020B0503040504020204" pitchFamily="34" charset="0"/>
                <a:cs typeface="SB Sans Display" panose="020B050304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898" y="908720"/>
            <a:ext cx="11657506" cy="4620436"/>
          </a:xfrm>
          <a:prstGeom prst="roundRect">
            <a:avLst>
              <a:gd name="adj" fmla="val 5328"/>
            </a:avLst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84233" y="113400"/>
            <a:ext cx="11272171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>
                <a:solidFill>
                  <a:srgbClr val="200536"/>
                </a:solidFill>
              </a:rPr>
              <a:t>ДОПОЛНИТЕЛЬНЫЕ СЕРВИСЫ: </a:t>
            </a:r>
          </a:p>
          <a:p>
            <a:pPr lvl="0"/>
            <a:r>
              <a:rPr lang="ru-RU" dirty="0">
                <a:solidFill>
                  <a:srgbClr val="200536"/>
                </a:solidFill>
              </a:rPr>
              <a:t>ФУНКЦИОНАЛ СОГЛАСОВАНИЯ </a:t>
            </a:r>
            <a:r>
              <a:rPr lang="ru-RU" dirty="0" smtClean="0">
                <a:solidFill>
                  <a:srgbClr val="200536"/>
                </a:solidFill>
              </a:rPr>
              <a:t>ДОКУМЕНТОВ</a:t>
            </a:r>
            <a:endParaRPr lang="ru-RU" dirty="0">
              <a:solidFill>
                <a:srgbClr val="20053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4233" y="5820040"/>
            <a:ext cx="10153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Журнал интеграции с ЕИС позволяет организатору торгов проверить статус любого пакета, передаваемого с ЭТП в ЕИС и с ЕИС на ЭТП</a:t>
            </a:r>
            <a:r>
              <a:rPr lang="ru-RU" sz="16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.</a:t>
            </a:r>
            <a:endParaRPr lang="ru-RU" sz="16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18" y="1266926"/>
            <a:ext cx="6308785" cy="3904024"/>
          </a:xfrm>
          <a:prstGeom prst="roundRect">
            <a:avLst>
              <a:gd name="adj" fmla="val 0"/>
            </a:avLst>
          </a:prstGeom>
          <a:ln w="6350">
            <a:noFill/>
          </a:ln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0" y="1034804"/>
            <a:ext cx="4026288" cy="4381330"/>
          </a:xfrm>
          <a:prstGeom prst="roundRect">
            <a:avLst>
              <a:gd name="adj" fmla="val 0"/>
            </a:avLst>
          </a:prstGeom>
          <a:ln w="3175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5209787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20336" y="6601290"/>
            <a:ext cx="2804160" cy="27699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SB Sans Display" panose="020B0503040504020204" pitchFamily="34" charset="0"/>
                <a:cs typeface="SB Sans Display" panose="020B050304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897" y="5606522"/>
            <a:ext cx="11625599" cy="1075292"/>
          </a:xfrm>
          <a:prstGeom prst="roundRect">
            <a:avLst>
              <a:gd name="adj" fmla="val 15072"/>
            </a:avLst>
          </a:prstGeom>
          <a:solidFill>
            <a:srgbClr val="FFFFF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8898" y="1050798"/>
            <a:ext cx="11657506" cy="4478357"/>
          </a:xfrm>
          <a:prstGeom prst="roundRect">
            <a:avLst>
              <a:gd name="adj" fmla="val 5328"/>
            </a:avLst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4233" y="266276"/>
            <a:ext cx="11272171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>
                <a:solidFill>
                  <a:srgbClr val="200536"/>
                </a:solidFill>
              </a:rPr>
              <a:t>ЦЕНТР КОМПЕТЕНЦИИ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91565" y="5667114"/>
            <a:ext cx="112721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Учебный центр АО “Сбербанк - АСТ” проводит обучение организаторов и участников закупок. Обучение проводится  </a:t>
            </a:r>
            <a:r>
              <a:rPr lang="en-US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                  </a:t>
            </a:r>
            <a:r>
              <a:rPr lang="ru-RU" sz="1400" b="1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с </a:t>
            </a:r>
            <a:r>
              <a:rPr lang="ru-RU" sz="1400" b="1" dirty="0">
                <a:latin typeface="SB Sans Display" panose="020B0503040504020204" pitchFamily="34" charset="0"/>
                <a:cs typeface="SB Sans Display" panose="020B0503040504020204" pitchFamily="34" charset="0"/>
              </a:rPr>
              <a:t>использованием авторских методик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, основанных на уникальном опыте крупнейшего оператора электронных  площадок «Сбербанк-АСТ», и  ориентировано на получение практических навыков в учебных классах,  оснащенных компьютерным и демонстрационным оборудованием.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3392" y="620219"/>
            <a:ext cx="10153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Обучение и конференции</a:t>
            </a:r>
            <a:endParaRPr lang="ru-RU" sz="16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192341"/>
            <a:ext cx="10000846" cy="419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846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8125693" y="926167"/>
            <a:ext cx="3744416" cy="5527169"/>
          </a:xfrm>
          <a:prstGeom prst="roundRect">
            <a:avLst>
              <a:gd name="adj" fmla="val 5959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5420" y="1240655"/>
            <a:ext cx="3744416" cy="5548947"/>
          </a:xfrm>
          <a:prstGeom prst="roundRect">
            <a:avLst>
              <a:gd name="adj" fmla="val 5959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84233" y="439779"/>
            <a:ext cx="11272171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КОНТАКТНАЯ ИНФОРМАЦИЯ</a:t>
            </a:r>
            <a:endParaRPr lang="ru-RU" dirty="0">
              <a:solidFill>
                <a:srgbClr val="20053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74765" y="3873628"/>
            <a:ext cx="3384376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Крутилина Анастасия </a:t>
            </a:r>
          </a:p>
          <a:p>
            <a:endParaRPr lang="ru-RU" sz="1400" dirty="0">
              <a:solidFill>
                <a:srgbClr val="7030A0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1400" dirty="0" smtClean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Региональный представитель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ТКАЧУК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ЕВГЕНИЙ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+7 937 75 75 206</a:t>
            </a:r>
            <a:endParaRPr lang="ru-RU" sz="2400" b="1" dirty="0">
              <a:solidFill>
                <a:srgbClr val="7030A0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en-US" sz="1400" dirty="0"/>
              <a:t>UlnSberA@yandex.ru</a:t>
            </a:r>
            <a:endParaRPr lang="ru-RU" sz="1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www.sberbank-ast.ru</a:t>
            </a:r>
          </a:p>
          <a:p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www.utp-sberbank-ast.ru</a:t>
            </a:r>
          </a:p>
          <a:p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www.sberb2b.ru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10749" y="1207090"/>
            <a:ext cx="6096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Электронный Университет </a:t>
            </a:r>
            <a:r>
              <a:rPr lang="ru-RU" sz="1600" dirty="0" err="1" smtClean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Сбер</a:t>
            </a:r>
            <a:r>
              <a:rPr lang="ru-RU" sz="1600" dirty="0" smtClean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 А</a:t>
            </a:r>
          </a:p>
          <a:p>
            <a:endParaRPr lang="ru-RU" sz="1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https://univer.sberbank-ast.ru/mkc-sber/</a:t>
            </a:r>
          </a:p>
          <a:p>
            <a:endParaRPr lang="ru-RU" sz="1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6920" y="2032198"/>
            <a:ext cx="1161439" cy="1391088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6160138" y="4170130"/>
            <a:ext cx="3767402" cy="2031447"/>
            <a:chOff x="4275971" y="1333688"/>
            <a:chExt cx="3977657" cy="1223922"/>
          </a:xfrm>
        </p:grpSpPr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xmlns="" id="{A177FA7E-E4B7-BE57-99F1-6BDC7F646918}"/>
                </a:ext>
              </a:extLst>
            </p:cNvPr>
            <p:cNvGrpSpPr/>
            <p:nvPr/>
          </p:nvGrpSpPr>
          <p:grpSpPr>
            <a:xfrm>
              <a:off x="4376810" y="1333688"/>
              <a:ext cx="3364233" cy="429376"/>
              <a:chOff x="-1093659" y="-402065"/>
              <a:chExt cx="3664919" cy="496083"/>
            </a:xfrm>
          </p:grpSpPr>
          <p:sp>
            <p:nvSpPr>
              <p:cNvPr id="24" name="Title 7">
                <a:extLst>
                  <a:ext uri="{FF2B5EF4-FFF2-40B4-BE49-F238E27FC236}">
                    <a16:creationId xmlns:a16="http://schemas.microsoft.com/office/drawing/2014/main" xmlns="" id="{E18C3294-6547-A7C4-3600-AAD26E03AC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500" y="-298039"/>
                <a:ext cx="2461760" cy="17835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defPPr>
                  <a:defRPr lang="ru-RU"/>
                </a:defPPr>
                <a:lvl1pPr defTabSz="914400">
                  <a:lnSpc>
                    <a:spcPct val="90000"/>
                  </a:lnSpc>
                  <a:spcBef>
                    <a:spcPct val="0"/>
                  </a:spcBef>
                  <a:buNone/>
                  <a:defRPr sz="4800" b="1" i="0">
                    <a:latin typeface="Calibri" panose="020F0502020204030204" pitchFamily="34" charset="0"/>
                    <a:ea typeface="+mj-ea"/>
                    <a:cs typeface="Calibri" panose="020F0502020204030204" pitchFamily="34" charset="0"/>
                  </a:defRPr>
                </a:lvl1pPr>
              </a:lstStyle>
              <a:p>
                <a:r>
                  <a:rPr lang="en-US" sz="1800" dirty="0">
                    <a:solidFill>
                      <a:srgbClr val="7030A0"/>
                    </a:solidFill>
                    <a:latin typeface="SB Sans Display Semibold" panose="020B0503040504020204" pitchFamily="34" charset="0"/>
                    <a:cs typeface="SB Sans Display Semibold" panose="020B0503040504020204" pitchFamily="34" charset="0"/>
                  </a:rPr>
                  <a:t>@</a:t>
                </a:r>
                <a:r>
                  <a:rPr lang="en-US" sz="1800" dirty="0" smtClean="0">
                    <a:solidFill>
                      <a:srgbClr val="7030A0"/>
                    </a:solidFill>
                    <a:latin typeface="SB Sans Display Semibold" panose="020B0503040504020204" pitchFamily="34" charset="0"/>
                    <a:cs typeface="SB Sans Display Semibold" panose="020B0503040504020204" pitchFamily="34" charset="0"/>
                  </a:rPr>
                  <a:t>SUPPLIERSETP</a:t>
                </a:r>
                <a:endParaRPr lang="ru-RU" sz="1800" dirty="0">
                  <a:solidFill>
                    <a:srgbClr val="7030A0"/>
                  </a:solidFill>
                  <a:latin typeface="SB Sans Display Semibold" panose="020B0503040504020204" pitchFamily="34" charset="0"/>
                  <a:cs typeface="SB Sans Display Semibold" panose="020B0503040504020204" pitchFamily="34" charset="0"/>
                </a:endParaRPr>
              </a:p>
            </p:txBody>
          </p:sp>
          <p:pic>
            <p:nvPicPr>
              <p:cNvPr id="25" name="Рисунок 24" descr="Изображение выглядит как текст, человек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A24E425B-5C81-AA06-D86F-837C225A59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093659" y="-402065"/>
                <a:ext cx="775635" cy="496083"/>
              </a:xfrm>
              <a:prstGeom prst="rect">
                <a:avLst/>
              </a:prstGeom>
            </p:spPr>
          </p:pic>
        </p:grpSp>
        <p:sp>
          <p:nvSpPr>
            <p:cNvPr id="20" name="Title 7">
              <a:extLst>
                <a:ext uri="{FF2B5EF4-FFF2-40B4-BE49-F238E27FC236}">
                  <a16:creationId xmlns:a16="http://schemas.microsoft.com/office/drawing/2014/main" xmlns="" id="{452AC64A-CE2C-E3A4-9FF6-1E3378837B29}"/>
                </a:ext>
              </a:extLst>
            </p:cNvPr>
            <p:cNvSpPr txBox="1">
              <a:spLocks/>
            </p:cNvSpPr>
            <p:nvPr/>
          </p:nvSpPr>
          <p:spPr>
            <a:xfrm>
              <a:off x="5509983" y="2062951"/>
              <a:ext cx="2403154" cy="16626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 defTabSz="914400">
                <a:lnSpc>
                  <a:spcPct val="90000"/>
                </a:lnSpc>
                <a:spcBef>
                  <a:spcPct val="0"/>
                </a:spcBef>
                <a:buNone/>
                <a:defRPr sz="4800" b="1" i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defRPr>
              </a:lvl1pPr>
            </a:lstStyle>
            <a:p>
              <a:r>
                <a:rPr lang="en-US" sz="1400" dirty="0">
                  <a:gradFill>
                    <a:gsLst>
                      <a:gs pos="73000">
                        <a:srgbClr val="1F9E38"/>
                      </a:gs>
                      <a:gs pos="0">
                        <a:srgbClr val="11858E"/>
                      </a:gs>
                    </a:gsLst>
                    <a:lin ang="18900000" scaled="0"/>
                  </a:gradFill>
                  <a:latin typeface="SB Sans Display Semibold" panose="020B0503040504020204" pitchFamily="34" charset="0"/>
                  <a:cs typeface="SB Sans Display Semibold" panose="020B0503040504020204" pitchFamily="34" charset="0"/>
                  <a:hlinkClick r:id="rId4"/>
                </a:rPr>
                <a:t>supplier@sberbank-ast.ru</a:t>
              </a:r>
              <a:endParaRPr lang="ru-RU" sz="1400" dirty="0">
                <a:gradFill>
                  <a:gsLst>
                    <a:gs pos="73000">
                      <a:srgbClr val="1F9E38"/>
                    </a:gs>
                    <a:gs pos="0">
                      <a:srgbClr val="11858E"/>
                    </a:gs>
                  </a:gsLst>
                  <a:lin ang="18900000" scaled="0"/>
                </a:gradFill>
                <a:latin typeface="SB Sans Display Semibold" panose="020B0503040504020204" pitchFamily="34" charset="0"/>
                <a:cs typeface="SB Sans Display Semibold" panose="020B0503040504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280573" y="2159900"/>
              <a:ext cx="2973055" cy="259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   </a:t>
              </a:r>
            </a:p>
            <a:p>
              <a:r>
                <a:rPr lang="ru-RU" sz="1100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     для </a:t>
              </a:r>
              <a:r>
                <a:rPr lang="ru-RU" sz="11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обращений и предложений</a:t>
              </a: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75971" y="1779443"/>
              <a:ext cx="1205286" cy="778167"/>
            </a:xfrm>
            <a:prstGeom prst="rect">
              <a:avLst/>
            </a:prstGeom>
          </p:spPr>
        </p:pic>
      </p:grpSp>
      <p:sp>
        <p:nvSpPr>
          <p:cNvPr id="26" name="TextBox 25"/>
          <p:cNvSpPr txBox="1"/>
          <p:nvPr/>
        </p:nvSpPr>
        <p:spPr>
          <a:xfrm>
            <a:off x="7417973" y="1973850"/>
            <a:ext cx="2421309" cy="13849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400"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endParaRPr lang="ru-RU" dirty="0"/>
          </a:p>
          <a:p>
            <a:endParaRPr lang="ru-RU" dirty="0"/>
          </a:p>
          <a:p>
            <a:r>
              <a:rPr lang="ru-RU" dirty="0"/>
              <a:t>наш Телеграмм-канал «Учебный центр </a:t>
            </a:r>
            <a:r>
              <a:rPr lang="ru-RU" dirty="0" err="1"/>
              <a:t>СберА</a:t>
            </a:r>
            <a:r>
              <a:rPr lang="ru-RU" dirty="0" smtClean="0"/>
              <a:t>»:</a:t>
            </a:r>
          </a:p>
          <a:p>
            <a:endParaRPr lang="ru-RU" dirty="0"/>
          </a:p>
          <a:p>
            <a:r>
              <a:rPr lang="ru-RU" dirty="0" smtClean="0"/>
              <a:t> </a:t>
            </a:r>
            <a:r>
              <a:rPr lang="en-US" dirty="0"/>
              <a:t>https://t.me/sber_a_study</a:t>
            </a:r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710287" y="3724183"/>
            <a:ext cx="2304256" cy="0"/>
          </a:xfrm>
          <a:prstGeom prst="line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6215" y="1455881"/>
            <a:ext cx="2799086" cy="279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4238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4205354" y="1303392"/>
            <a:ext cx="7651285" cy="5074548"/>
          </a:xfrm>
          <a:prstGeom prst="roundRect">
            <a:avLst>
              <a:gd name="adj" fmla="val 5678"/>
            </a:avLst>
          </a:prstGeom>
          <a:solidFill>
            <a:srgbClr val="F8F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51384" y="241563"/>
            <a:ext cx="9914313" cy="10618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Аналитические </a:t>
            </a:r>
            <a:r>
              <a:rPr lang="ru-RU" dirty="0">
                <a:solidFill>
                  <a:srgbClr val="200536"/>
                </a:solidFill>
              </a:rPr>
              <a:t>сервисы: </a:t>
            </a:r>
          </a:p>
          <a:p>
            <a:pPr lvl="0"/>
            <a:r>
              <a:rPr lang="ru-RU" dirty="0">
                <a:solidFill>
                  <a:srgbClr val="200536"/>
                </a:solidFill>
              </a:rPr>
              <a:t>расчет регламентированных сроков закупки</a:t>
            </a:r>
          </a:p>
          <a:p>
            <a:pPr lvl="0"/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0536"/>
                </a:solidFill>
                <a:effectLst/>
                <a:uLnTx/>
                <a:uFillTx/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 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200536"/>
              </a:solidFill>
              <a:effectLst/>
              <a:uLnTx/>
              <a:uFillTx/>
              <a:latin typeface="SB Sans Display" panose="020B0503040504020204" pitchFamily="34" charset="0"/>
              <a:ea typeface="+mj-ea"/>
              <a:cs typeface="SB Sans Display" panose="020B0503040504020204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8634224" y="6377940"/>
            <a:ext cx="280416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82088" y="1303392"/>
            <a:ext cx="3744416" cy="5074547"/>
          </a:xfrm>
          <a:prstGeom prst="roundRect">
            <a:avLst>
              <a:gd name="adj" fmla="val 5678"/>
            </a:avLst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51384" y="2420888"/>
            <a:ext cx="3205824" cy="2911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lnSpc>
                <a:spcPts val="2500"/>
              </a:lnSpc>
              <a:spcBef>
                <a:spcPts val="133"/>
              </a:spcBef>
              <a:tabLst>
                <a:tab pos="247220" algn="l"/>
              </a:tabLst>
            </a:pP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      Автоматизация 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расчетов сроков каждого этапа </a:t>
            </a: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процедуры;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/>
            </a:r>
            <a:b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endParaRPr lang="ru-RU" sz="1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16933">
              <a:lnSpc>
                <a:spcPts val="2500"/>
              </a:lnSpc>
              <a:spcBef>
                <a:spcPts val="133"/>
              </a:spcBef>
              <a:tabLst>
                <a:tab pos="247220" algn="l"/>
              </a:tabLst>
            </a:pP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       Минимизация 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рисков нарушения </a:t>
            </a: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законодательства;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/>
            </a:r>
            <a:b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endParaRPr lang="ru-RU" sz="1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16933">
              <a:lnSpc>
                <a:spcPts val="2500"/>
              </a:lnSpc>
              <a:spcBef>
                <a:spcPts val="133"/>
              </a:spcBef>
              <a:tabLst>
                <a:tab pos="247220" algn="l"/>
              </a:tabLst>
            </a:pP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       Оптимизация 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ресурсов </a:t>
            </a: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заказчика.</a:t>
            </a:r>
            <a:endParaRPr lang="ru-RU" sz="1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endParaRPr lang="ru-RU" sz="1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9"/>
          <a:stretch/>
        </p:blipFill>
        <p:spPr>
          <a:xfrm>
            <a:off x="4583832" y="1484784"/>
            <a:ext cx="6969320" cy="4503222"/>
          </a:xfrm>
          <a:prstGeom prst="roundRect">
            <a:avLst>
              <a:gd name="adj" fmla="val 4031"/>
            </a:avLst>
          </a:prstGeom>
          <a:ln w="38100">
            <a:noFill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213" y="5782772"/>
            <a:ext cx="4344021" cy="495893"/>
          </a:xfrm>
          <a:prstGeom prst="roundRect">
            <a:avLst>
              <a:gd name="adj" fmla="val 16667"/>
            </a:avLst>
          </a:prstGeom>
          <a:ln w="38100"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2420" y="1340768"/>
            <a:ext cx="4605814" cy="5210266"/>
          </a:xfrm>
          <a:prstGeom prst="roundRect">
            <a:avLst>
              <a:gd name="adj" fmla="val 4031"/>
            </a:avLst>
          </a:prstGeom>
          <a:ln w="38100">
            <a:solidFill>
              <a:srgbClr val="21A038"/>
            </a:solidFill>
          </a:ln>
          <a:effectLst/>
        </p:spPr>
      </p:pic>
      <p:sp>
        <p:nvSpPr>
          <p:cNvPr id="3" name="Овал 2"/>
          <p:cNvSpPr/>
          <p:nvPr/>
        </p:nvSpPr>
        <p:spPr>
          <a:xfrm>
            <a:off x="582354" y="2490045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82354" y="3462253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82354" y="4397097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96366" y="2480172"/>
            <a:ext cx="2600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4730" y="3453546"/>
            <a:ext cx="2856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3531" y="4387224"/>
            <a:ext cx="2856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5812410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-0.87461 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11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Скругленный прямоугольник 8">
              <a:extLst>
                <a:ext uri="{FF2B5EF4-FFF2-40B4-BE49-F238E27FC236}">
                  <a16:creationId xmlns:a16="http://schemas.microsoft.com/office/drawing/2014/main" xmlns="" id="{C8663B99-4174-2F98-2E18-E904B24666CD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39008B"/>
                </a:gs>
                <a:gs pos="100000">
                  <a:srgbClr val="11456E"/>
                </a:gs>
              </a:gsLst>
              <a:lin ang="21594000" scaled="0"/>
            </a:gra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0" y="0"/>
              <a:ext cx="12185373" cy="6858000"/>
            </a:xfrm>
            <a:prstGeom prst="rect">
              <a:avLst/>
            </a:prstGeom>
            <a:blipFill dpi="0" rotWithShape="1">
              <a:blip r:embed="rId2">
                <a:alphaModFix amt="37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6320" y="614450"/>
              <a:ext cx="1905098" cy="444523"/>
            </a:xfrm>
            <a:prstGeom prst="rect">
              <a:avLst/>
            </a:prstGeom>
          </p:spPr>
        </p:pic>
      </p:grpSp>
      <p:sp>
        <p:nvSpPr>
          <p:cNvPr id="12" name="Прямоугольник 11"/>
          <p:cNvSpPr/>
          <p:nvPr/>
        </p:nvSpPr>
        <p:spPr>
          <a:xfrm>
            <a:off x="1000229" y="2780928"/>
            <a:ext cx="95770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СЕРВИС </a:t>
            </a:r>
          </a:p>
          <a:p>
            <a:pPr lvl="0"/>
            <a:r>
              <a:rPr lang="ru-RU" sz="4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ОБОСНОВАНИЯ </a:t>
            </a:r>
            <a:r>
              <a:rPr lang="ru-RU" sz="4000" dirty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НМЦ</a:t>
            </a:r>
          </a:p>
          <a:p>
            <a:pPr lvl="0"/>
            <a:endParaRPr lang="ru-RU" sz="4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22" y="5316889"/>
            <a:ext cx="612000" cy="612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53" y="5316889"/>
            <a:ext cx="612000" cy="612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5349866"/>
            <a:ext cx="612000" cy="612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1261" y="5368304"/>
            <a:ext cx="635000" cy="622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62522" y="4100798"/>
            <a:ext cx="45288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статья </a:t>
            </a:r>
            <a:r>
              <a:rPr lang="ru-RU" sz="2000" dirty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22 закона №44-ФЗ. </a:t>
            </a:r>
            <a:endParaRPr lang="ru-RU" sz="2000" dirty="0" smtClean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Заказчик </a:t>
            </a:r>
            <a:r>
              <a:rPr lang="ru-RU" sz="2000" dirty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обязан обосновать </a:t>
            </a:r>
            <a:r>
              <a:rPr lang="ru-RU" sz="2000" dirty="0" smtClean="0">
                <a:solidFill>
                  <a:prstClr val="whit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НМЦ</a:t>
            </a:r>
            <a:endParaRPr lang="ru-RU" sz="2000" dirty="0">
              <a:solidFill>
                <a:prstClr val="white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17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426369" y="264504"/>
            <a:ext cx="9914313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СЕРВИС ОБОСНОВАНИЯ НМЦ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0536"/>
                </a:solidFill>
                <a:effectLst/>
                <a:uLnTx/>
                <a:uFillTx/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 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200536"/>
              </a:solidFill>
              <a:effectLst/>
              <a:uLnTx/>
              <a:uFillTx/>
              <a:latin typeface="SB Sans Display" panose="020B0503040504020204" pitchFamily="34" charset="0"/>
              <a:ea typeface="+mj-ea"/>
              <a:cs typeface="SB Sans Display" panose="020B0503040504020204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19116" y="6536315"/>
            <a:ext cx="280416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350277" y="980727"/>
            <a:ext cx="5375224" cy="5764767"/>
          </a:xfrm>
          <a:prstGeom prst="roundRect">
            <a:avLst>
              <a:gd name="adj" fmla="val 5678"/>
            </a:avLst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20308" y="980728"/>
            <a:ext cx="5375224" cy="5767315"/>
          </a:xfrm>
          <a:prstGeom prst="roundRect">
            <a:avLst>
              <a:gd name="adj" fmla="val 5678"/>
            </a:avLst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516918" y="1036581"/>
            <a:ext cx="5405817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/>
            <a:r>
              <a:rPr lang="ru-RU" sz="1400" b="1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Возможности:</a:t>
            </a:r>
          </a:p>
          <a:p>
            <a:pPr marL="246374" indent="-229441">
              <a:buChar char="•"/>
              <a:tabLst>
                <a:tab pos="247220" algn="l"/>
              </a:tabLst>
            </a:pPr>
            <a:r>
              <a:rPr lang="ru-RU" sz="1200" spc="-75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Метод </a:t>
            </a:r>
            <a:r>
              <a:rPr lang="ru-RU" sz="12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сопоставимых рыночных цен</a:t>
            </a:r>
          </a:p>
          <a:p>
            <a:pPr marL="246374" indent="-229441">
              <a:buChar char="•"/>
              <a:tabLst>
                <a:tab pos="247220" algn="l"/>
              </a:tabLst>
            </a:pPr>
            <a:r>
              <a:rPr lang="ru-RU" sz="12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Расчет средневзвешенной цены</a:t>
            </a:r>
          </a:p>
          <a:p>
            <a:pPr marL="246374" indent="-229441">
              <a:buChar char="•"/>
              <a:tabLst>
                <a:tab pos="247220" algn="l"/>
              </a:tabLst>
            </a:pPr>
            <a:r>
              <a:rPr lang="ru-RU" sz="12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Тарифный метод</a:t>
            </a:r>
          </a:p>
          <a:p>
            <a:pPr marL="246374" indent="-229441">
              <a:buChar char="•"/>
              <a:tabLst>
                <a:tab pos="247220" algn="l"/>
              </a:tabLst>
            </a:pPr>
            <a:r>
              <a:rPr lang="ru-RU" sz="12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Поиск по МНН (международное     непатентованное наименование)</a:t>
            </a:r>
          </a:p>
          <a:p>
            <a:pPr marL="246374" marR="361518" indent="-229441">
              <a:buChar char="•"/>
              <a:tabLst>
                <a:tab pos="247220" algn="l"/>
              </a:tabLst>
            </a:pPr>
            <a:r>
              <a:rPr lang="ru-RU" sz="12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Выбор лекарственной формы и дозировки</a:t>
            </a:r>
          </a:p>
          <a:p>
            <a:pPr marL="246374" indent="-229441">
              <a:buChar char="•"/>
              <a:tabLst>
                <a:tab pos="247220" algn="l"/>
              </a:tabLst>
            </a:pPr>
            <a:r>
              <a:rPr lang="ru-RU" sz="12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Корректировка цены с учетом НДС и оптовой надбавки</a:t>
            </a:r>
          </a:p>
          <a:p>
            <a:pPr marL="246374" indent="-229441">
              <a:buChar char="•"/>
              <a:tabLst>
                <a:tab pos="247220" algn="l"/>
              </a:tabLst>
            </a:pPr>
            <a:r>
              <a:rPr lang="ru-RU" sz="12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Возможность выгрузки данных</a:t>
            </a:r>
          </a:p>
          <a:p>
            <a:pPr marL="246374" indent="-229441">
              <a:buChar char="•"/>
              <a:tabLst>
                <a:tab pos="247220" algn="l"/>
              </a:tabLst>
            </a:pPr>
            <a:r>
              <a:rPr lang="ru-RU" sz="12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Контроль обоснования НМЦК</a:t>
            </a:r>
          </a:p>
          <a:p>
            <a:pPr marL="246374" indent="-229441">
              <a:buChar char="•"/>
              <a:tabLst>
                <a:tab pos="247220" algn="l"/>
              </a:tabLst>
            </a:pPr>
            <a:r>
              <a:rPr lang="ru-RU" sz="12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Динамика контрактов по товарам</a:t>
            </a:r>
          </a:p>
          <a:p>
            <a:pPr marL="246374" indent="-229441">
              <a:buChar char="•"/>
              <a:tabLst>
                <a:tab pos="247220" algn="l"/>
              </a:tabLst>
            </a:pPr>
            <a:r>
              <a:rPr lang="ru-RU" sz="12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Классификатор ТРУ</a:t>
            </a:r>
          </a:p>
          <a:p>
            <a:pPr marL="246374" indent="-229441">
              <a:buChar char="•"/>
              <a:tabLst>
                <a:tab pos="247220" algn="l"/>
              </a:tabLst>
            </a:pPr>
            <a:r>
              <a:rPr lang="ru-RU" sz="12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Выгрузка аналитических справок</a:t>
            </a:r>
          </a:p>
        </p:txBody>
      </p:sp>
      <p:sp>
        <p:nvSpPr>
          <p:cNvPr id="44" name="Rectangle 27"/>
          <p:cNvSpPr>
            <a:spLocks noChangeArrowheads="1"/>
          </p:cNvSpPr>
          <p:nvPr/>
        </p:nvSpPr>
        <p:spPr bwMode="auto">
          <a:xfrm>
            <a:off x="6516918" y="3510876"/>
            <a:ext cx="4821192" cy="307777"/>
          </a:xfrm>
          <a:prstGeom prst="rect">
            <a:avLst/>
          </a:prstGeom>
          <a:extLst/>
        </p:spPr>
        <p:txBody>
          <a:bodyPr wrap="square">
            <a:spAutoFit/>
          </a:bodyPr>
          <a:lstStyle/>
          <a:p>
            <a:pPr marL="16933" marR="38944" indent="-847">
              <a:spcBef>
                <a:spcPts val="7"/>
              </a:spcBef>
            </a:pPr>
            <a:r>
              <a:rPr lang="ru-RU" altLang="ru-RU" sz="1400" spc="-75" dirty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Для организаторов торгов теперь доступны: 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722018" y="2169058"/>
            <a:ext cx="4536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/>
            <a:r>
              <a:rPr lang="ru-RU" sz="1200" spc="-75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Создан в соответствии с Приказом Минэкономразвития РФ от 02.10.2013 №</a:t>
            </a:r>
            <a:r>
              <a:rPr lang="ru-RU" sz="12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567  «Об утверждении методических рекомендаций по применению методов  определения НМЦК, цены контракта, заключаемого с единственным поставщиком (подрядчиком, исполнителем)».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773590" y="5400298"/>
            <a:ext cx="43530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 marR="38944" indent="-847">
              <a:spcBef>
                <a:spcPts val="7"/>
              </a:spcBef>
            </a:pPr>
            <a:r>
              <a:rPr lang="ru-RU" sz="1400" spc="-75" dirty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Выгода: </a:t>
            </a:r>
            <a:endParaRPr lang="ru-RU" sz="1400" spc="-75" dirty="0" smtClean="0">
              <a:solidFill>
                <a:srgbClr val="7030A0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16933" marR="38944" indent="-847">
              <a:spcBef>
                <a:spcPts val="7"/>
              </a:spcBef>
            </a:pPr>
            <a:r>
              <a:rPr lang="ru-RU" sz="1400" spc="-75" dirty="0" smtClean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экономия </a:t>
            </a:r>
            <a:r>
              <a:rPr lang="ru-RU" sz="1400" spc="-75" dirty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времени на обосновании НМЦК, снижение  риска  нарушения законодательства.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710251" y="1190774"/>
            <a:ext cx="45410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ru-RU" sz="1400" b="1" spc="-75" dirty="0" smtClean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Бесплатный </a:t>
            </a:r>
            <a:r>
              <a:rPr lang="ru-RU" sz="1400" b="1" spc="-75" dirty="0">
                <a:solidFill>
                  <a:srgbClr val="7030A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сервис </a:t>
            </a:r>
            <a:r>
              <a:rPr lang="ru-RU" sz="1400" spc="-75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для </a:t>
            </a:r>
            <a:r>
              <a:rPr lang="ru-RU" sz="14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заказчиков, который позволяет формировать, </a:t>
            </a:r>
            <a:r>
              <a:rPr lang="ru-RU" sz="1400" spc="-75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обосновывать и </a:t>
            </a:r>
            <a:r>
              <a:rPr lang="ru-RU" sz="1400" spc="-75" dirty="0">
                <a:latin typeface="SB Sans Display" panose="020B0503040504020204" pitchFamily="34" charset="0"/>
                <a:cs typeface="SB Sans Display" panose="020B0503040504020204" pitchFamily="34" charset="0"/>
              </a:rPr>
              <a:t>контролировать </a:t>
            </a:r>
            <a:r>
              <a:rPr lang="ru-RU" sz="1400" spc="-75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НМЦК </a:t>
            </a:r>
            <a:r>
              <a:rPr lang="ru-RU" sz="1400" spc="-6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для</a:t>
            </a:r>
            <a:r>
              <a:rPr lang="ru-RU" sz="1400" spc="-114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r>
              <a:rPr lang="ru-RU" sz="1400" spc="-7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закупки.</a:t>
            </a:r>
            <a:r>
              <a:rPr lang="ru-RU" sz="1400" spc="-12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</a:p>
        </p:txBody>
      </p:sp>
      <p:grpSp>
        <p:nvGrpSpPr>
          <p:cNvPr id="48" name="Группа 47"/>
          <p:cNvGrpSpPr/>
          <p:nvPr/>
        </p:nvGrpSpPr>
        <p:grpSpPr>
          <a:xfrm>
            <a:off x="6516929" y="3827108"/>
            <a:ext cx="5041920" cy="2728853"/>
            <a:chOff x="6274287" y="7036851"/>
            <a:chExt cx="5041920" cy="2728853"/>
          </a:xfrm>
        </p:grpSpPr>
        <p:sp>
          <p:nvSpPr>
            <p:cNvPr id="49" name="Скругленный прямоугольник 48"/>
            <p:cNvSpPr/>
            <p:nvPr/>
          </p:nvSpPr>
          <p:spPr>
            <a:xfrm>
              <a:off x="6274287" y="7036851"/>
              <a:ext cx="5041919" cy="2728853"/>
            </a:xfrm>
            <a:prstGeom prst="roundRect">
              <a:avLst>
                <a:gd name="adj" fmla="val 5678"/>
              </a:avLst>
            </a:prstGeom>
            <a:solidFill>
              <a:schemeClr val="tx1">
                <a:lumMod val="10000"/>
                <a:lumOff val="90000"/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661"/>
                </a:spcBef>
                <a:buSzPct val="100000"/>
                <a:defRPr/>
              </a:pPr>
              <a:endParaRPr lang="ru-RU" sz="1600" dirty="0">
                <a:solidFill>
                  <a:schemeClr val="bg1"/>
                </a:solidFill>
                <a:latin typeface="SB Sans Text Light"/>
                <a:ea typeface="Gill Sans SemiBold"/>
                <a:cs typeface="Helvetica" pitchFamily="34" charset="0"/>
                <a:sym typeface="Gill Sans SemiBold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6274289" y="7205673"/>
              <a:ext cx="5041918" cy="244682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ru-RU" sz="1200" b="1" dirty="0" smtClean="0">
                  <a:solidFill>
                    <a:srgbClr val="000000"/>
                  </a:solidFill>
                  <a:latin typeface="SB Sans Display" panose="020B0503040504020204" pitchFamily="34" charset="0"/>
                  <a:cs typeface="SB Sans Display" panose="020B0503040504020204" pitchFamily="34" charset="0"/>
                </a:rPr>
                <a:t>Функция </a:t>
              </a:r>
              <a:r>
                <a:rPr lang="ru-RU" sz="1200" b="1" dirty="0">
                  <a:solidFill>
                    <a:srgbClr val="000000"/>
                  </a:solidFill>
                  <a:latin typeface="SB Sans Display" panose="020B0503040504020204" pitchFamily="34" charset="0"/>
                  <a:cs typeface="SB Sans Display" panose="020B0503040504020204" pitchFamily="34" charset="0"/>
                </a:rPr>
                <a:t>запроса коммерческих предложений. </a:t>
              </a:r>
              <a:r>
                <a:rPr lang="ru-RU" sz="1200" dirty="0" smtClean="0">
                  <a:solidFill>
                    <a:srgbClr val="000000"/>
                  </a:solidFill>
                  <a:latin typeface="SB Sans Display" panose="020B0503040504020204" pitchFamily="34" charset="0"/>
                  <a:cs typeface="SB Sans Display" panose="020B0503040504020204" pitchFamily="34" charset="0"/>
                </a:rPr>
                <a:t>Система </a:t>
              </a:r>
              <a:r>
                <a:rPr lang="ru-RU" sz="1200" dirty="0">
                  <a:solidFill>
                    <a:srgbClr val="000000"/>
                  </a:solidFill>
                  <a:latin typeface="SB Sans Display" panose="020B0503040504020204" pitchFamily="34" charset="0"/>
                  <a:cs typeface="SB Sans Display" panose="020B0503040504020204" pitchFamily="34" charset="0"/>
                </a:rPr>
                <a:t>за Вас сформирует письмо с необходимыми параметрами для </a:t>
              </a:r>
              <a:r>
                <a:rPr lang="ru-RU" sz="1200" dirty="0" smtClean="0">
                  <a:solidFill>
                    <a:srgbClr val="000000"/>
                  </a:solidFill>
                  <a:latin typeface="SB Sans Display" panose="020B0503040504020204" pitchFamily="34" charset="0"/>
                  <a:cs typeface="SB Sans Display" panose="020B0503040504020204" pitchFamily="34" charset="0"/>
                </a:rPr>
                <a:t>отправки;</a:t>
              </a:r>
            </a:p>
            <a:p>
              <a:pPr marL="228600" indent="-228600">
                <a:buAutoNum type="arabicPeriod"/>
              </a:pPr>
              <a:endParaRPr lang="ru-RU" sz="700" dirty="0" smtClean="0">
                <a:solidFill>
                  <a:srgbClr val="000000"/>
                </a:solidFill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ru-RU" sz="1200" b="1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Добавление </a:t>
              </a:r>
              <a:r>
                <a:rPr lang="ru-RU" sz="1200" b="1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сведений из коммерческого предложения или договора для автоматического расчета </a:t>
              </a:r>
              <a:r>
                <a:rPr lang="ru-RU" sz="1200" b="1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НМЦК;</a:t>
              </a:r>
            </a:p>
            <a:p>
              <a:pPr marL="228600" indent="-228600">
                <a:buAutoNum type="arabicPeriod"/>
              </a:pPr>
              <a:endParaRPr lang="ru-RU" sz="700" b="1" dirty="0" smtClean="0"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ru-RU" sz="1200" b="1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Загрузка перечня товаров/работ/услуг через импорт из файла </a:t>
              </a:r>
              <a:r>
                <a:rPr lang="ru-RU" sz="12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(при необходимости добавления большого объема номенклатуры</a:t>
              </a:r>
              <a:r>
                <a:rPr lang="ru-RU" sz="1200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);</a:t>
              </a:r>
            </a:p>
            <a:p>
              <a:pPr marL="228600" indent="-228600">
                <a:buAutoNum type="arabicPeriod"/>
              </a:pPr>
              <a:endParaRPr lang="ru-RU" sz="700" dirty="0" smtClean="0"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ru-RU" sz="1200" b="1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Автоматическая проверка совместимости товаров/работ/услуг: </a:t>
              </a:r>
              <a:r>
                <a:rPr lang="ru-RU" sz="12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сервис подскажет какие товары можно объединить в одну закупку, а какие товары следует разделить. </a:t>
              </a:r>
              <a:endParaRPr lang="ru-RU" sz="1200" dirty="0" smtClean="0"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</p:txBody>
        </p:sp>
      </p:grpSp>
      <p:pic>
        <p:nvPicPr>
          <p:cNvPr id="5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22215" y="3382492"/>
            <a:ext cx="1764025" cy="124847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52" name="Группа 51"/>
          <p:cNvGrpSpPr/>
          <p:nvPr/>
        </p:nvGrpSpPr>
        <p:grpSpPr>
          <a:xfrm>
            <a:off x="516015" y="3375683"/>
            <a:ext cx="5379517" cy="1304535"/>
            <a:chOff x="273372" y="3203044"/>
            <a:chExt cx="5379517" cy="1306076"/>
          </a:xfrm>
        </p:grpSpPr>
        <p:pic>
          <p:nvPicPr>
            <p:cNvPr id="53" name="Рисунок 52"/>
            <p:cNvPicPr>
              <a:picLocks noChangeAspect="1"/>
            </p:cNvPicPr>
            <p:nvPr/>
          </p:nvPicPr>
          <p:blipFill rotWithShape="1">
            <a:blip r:embed="rId3"/>
            <a:srcRect l="745" t="28947" r="4489"/>
            <a:stretch/>
          </p:blipFill>
          <p:spPr>
            <a:xfrm>
              <a:off x="273372" y="3204583"/>
              <a:ext cx="3634077" cy="1304536"/>
            </a:xfrm>
            <a:prstGeom prst="rect">
              <a:avLst/>
            </a:prstGeom>
          </p:spPr>
        </p:pic>
        <p:sp>
          <p:nvSpPr>
            <p:cNvPr id="54" name="Скругленный прямоугольник 53"/>
            <p:cNvSpPr/>
            <p:nvPr/>
          </p:nvSpPr>
          <p:spPr>
            <a:xfrm>
              <a:off x="277664" y="3203044"/>
              <a:ext cx="5375225" cy="1306076"/>
            </a:xfrm>
            <a:prstGeom prst="roundRect">
              <a:avLst>
                <a:gd name="adj" fmla="val 1903"/>
              </a:avLst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426369" y="635450"/>
            <a:ext cx="597178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Аналитические сервисы: расчет НМЦК</a:t>
            </a:r>
          </a:p>
        </p:txBody>
      </p:sp>
    </p:spTree>
    <p:extLst>
      <p:ext uri="{BB962C8B-B14F-4D97-AF65-F5344CB8AC3E}">
        <p14:creationId xmlns:p14="http://schemas.microsoft.com/office/powerpoint/2010/main" val="11006861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426369" y="264504"/>
            <a:ext cx="9914313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СЕРВИС ОБОСНОВАНИЯ НМЦ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0536"/>
                </a:solidFill>
                <a:effectLst/>
                <a:uLnTx/>
                <a:uFillTx/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 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200536"/>
              </a:solidFill>
              <a:effectLst/>
              <a:uLnTx/>
              <a:uFillTx/>
              <a:latin typeface="SB Sans Display" panose="020B0503040504020204" pitchFamily="34" charset="0"/>
              <a:ea typeface="+mj-ea"/>
              <a:cs typeface="SB Sans Display" panose="020B0503040504020204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19116" y="6536315"/>
            <a:ext cx="280416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77874" y="771178"/>
            <a:ext cx="5616624" cy="5751926"/>
          </a:xfrm>
          <a:prstGeom prst="roundRect">
            <a:avLst>
              <a:gd name="adj" fmla="val 3473"/>
            </a:avLst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624" y="836712"/>
            <a:ext cx="5895118" cy="3009865"/>
          </a:xfrm>
          <a:prstGeom prst="roundRect">
            <a:avLst>
              <a:gd name="adj" fmla="val 4770"/>
            </a:avLst>
          </a:prstGeom>
          <a:ln w="12700">
            <a:solidFill>
              <a:srgbClr val="7030A0"/>
            </a:solidFill>
          </a:ln>
          <a:effectLst/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624" y="4107473"/>
            <a:ext cx="5840443" cy="2394274"/>
          </a:xfrm>
          <a:prstGeom prst="roundRect">
            <a:avLst>
              <a:gd name="adj" fmla="val 6198"/>
            </a:avLst>
          </a:prstGeom>
          <a:ln w="12700">
            <a:solidFill>
              <a:srgbClr val="7030A0"/>
            </a:solidFill>
          </a:ln>
          <a:effectLst/>
        </p:spPr>
      </p:pic>
      <p:grpSp>
        <p:nvGrpSpPr>
          <p:cNvPr id="11" name="Группа 10"/>
          <p:cNvGrpSpPr/>
          <p:nvPr/>
        </p:nvGrpSpPr>
        <p:grpSpPr>
          <a:xfrm>
            <a:off x="394311" y="1844824"/>
            <a:ext cx="5383750" cy="4462760"/>
            <a:chOff x="426771" y="1485311"/>
            <a:chExt cx="5383750" cy="446276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726828" y="1485311"/>
              <a:ext cx="5083693" cy="44627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1400" b="1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Поиск</a:t>
              </a:r>
              <a:r>
                <a:rPr lang="ru-RU" sz="14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/>
              </a:r>
              <a:br>
                <a:rPr lang="ru-RU" sz="14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</a:br>
              <a:r>
                <a:rPr lang="ru-RU" sz="12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Укажите наименование товара</a:t>
              </a:r>
              <a:br>
                <a:rPr lang="ru-RU" sz="12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</a:br>
              <a:r>
                <a:rPr lang="ru-RU" sz="12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/>
              </a:r>
              <a:br>
                <a:rPr lang="ru-RU" sz="12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</a:br>
              <a:r>
                <a:rPr lang="ru-RU" sz="1400" b="1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Фильтр</a:t>
              </a:r>
              <a:r>
                <a:rPr lang="ru-RU" sz="14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/>
              </a:r>
              <a:br>
                <a:rPr lang="ru-RU" sz="14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</a:br>
              <a:r>
                <a:rPr lang="ru-RU" sz="12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Установите параметры по датам заключения контракта и региону </a:t>
              </a:r>
              <a:r>
                <a:rPr lang="ru-RU" sz="14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/>
              </a:r>
              <a:br>
                <a:rPr lang="ru-RU" sz="14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</a:br>
              <a:r>
                <a:rPr lang="ru-RU" sz="14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/>
              </a:r>
              <a:br>
                <a:rPr lang="ru-RU" sz="14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</a:br>
              <a:r>
                <a:rPr lang="ru-RU" sz="1400" b="1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Статистика</a:t>
              </a:r>
              <a:r>
                <a:rPr lang="ru-RU" sz="1400" b="1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/>
              </a:r>
              <a:br>
                <a:rPr lang="ru-RU" sz="1400" b="1" dirty="0">
                  <a:latin typeface="SB Sans Display" panose="020B0503040504020204" pitchFamily="34" charset="0"/>
                  <a:cs typeface="SB Sans Display" panose="020B0503040504020204" pitchFamily="34" charset="0"/>
                </a:rPr>
              </a:br>
              <a:r>
                <a:rPr lang="ru-RU" sz="12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Изучайте разброс </a:t>
              </a:r>
              <a:r>
                <a:rPr lang="ru-RU" sz="1200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ценна </a:t>
              </a:r>
              <a:r>
                <a:rPr lang="ru-RU" sz="12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рынке с учетом региона,</a:t>
              </a:r>
            </a:p>
            <a:p>
              <a:pPr>
                <a:lnSpc>
                  <a:spcPct val="100000"/>
                </a:lnSpc>
              </a:pPr>
              <a:r>
                <a:rPr lang="ru-RU" sz="12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периода и стоимости</a:t>
              </a:r>
              <a:r>
                <a:rPr lang="ru-RU" sz="14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/>
              </a:r>
              <a:br>
                <a:rPr lang="ru-RU" sz="14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</a:br>
              <a:r>
                <a:rPr lang="ru-RU" sz="14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/>
              </a:r>
              <a:br>
                <a:rPr lang="ru-RU" sz="14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</a:br>
              <a:r>
                <a:rPr lang="ru-RU" sz="1400" b="1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Готовый </a:t>
              </a:r>
              <a:r>
                <a:rPr lang="ru-RU" sz="1400" b="1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результат</a:t>
              </a:r>
              <a:br>
                <a:rPr lang="ru-RU" sz="1400" b="1" dirty="0">
                  <a:latin typeface="SB Sans Display" panose="020B0503040504020204" pitchFamily="34" charset="0"/>
                  <a:cs typeface="SB Sans Display" panose="020B0503040504020204" pitchFamily="34" charset="0"/>
                </a:rPr>
              </a:br>
              <a:r>
                <a:rPr lang="ru-RU" sz="12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Выгружайте </a:t>
              </a:r>
              <a:r>
                <a:rPr lang="ru-RU" sz="1200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аналитическую справку </a:t>
              </a:r>
              <a:r>
                <a:rPr lang="ru-RU" sz="12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в 1 клик</a:t>
              </a:r>
              <a:endParaRPr lang="en-US" sz="1200" dirty="0"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  <a:p>
              <a:endParaRPr lang="en-US" sz="1400" dirty="0" smtClean="0"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  <a:p>
              <a:r>
                <a:rPr lang="ru-RU" sz="1400" b="1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Получить </a:t>
              </a:r>
              <a:r>
                <a:rPr lang="ru-RU" sz="1400" b="1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КП</a:t>
              </a:r>
              <a:r>
                <a:rPr lang="ru-RU" sz="14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/>
              </a:r>
              <a:br>
                <a:rPr lang="ru-RU" sz="14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</a:br>
              <a:r>
                <a:rPr lang="ru-RU" sz="12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Информация о поставщиках собирается из исполненных контрактов в </a:t>
              </a:r>
              <a:r>
                <a:rPr lang="ru-RU" sz="1200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ЕИС</a:t>
              </a:r>
            </a:p>
            <a:p>
              <a:endParaRPr lang="ru-RU" sz="1400" dirty="0"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  <a:p>
              <a:r>
                <a:rPr lang="ru-RU" sz="1400" b="1" dirty="0" smtClean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Подбор </a:t>
              </a:r>
              <a:r>
                <a:rPr lang="ru-RU" sz="1400" b="1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контрактов</a:t>
              </a:r>
              <a:r>
                <a:rPr lang="ru-RU" sz="14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/>
              </a:r>
              <a:br>
                <a:rPr lang="ru-RU" sz="14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</a:br>
              <a:r>
                <a:rPr lang="ru-RU" sz="12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Получите автоматическую подборку товаров и выберите от 3-ех до 5-ти контрактов</a:t>
              </a:r>
            </a:p>
            <a:p>
              <a:pPr>
                <a:lnSpc>
                  <a:spcPct val="100000"/>
                </a:lnSpc>
              </a:pPr>
              <a:endParaRPr lang="ru-RU" sz="1400" dirty="0"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448315" y="1505024"/>
              <a:ext cx="288032" cy="307777"/>
              <a:chOff x="431509" y="1412776"/>
              <a:chExt cx="288032" cy="307777"/>
            </a:xfrm>
          </p:grpSpPr>
          <p:sp>
            <p:nvSpPr>
              <p:cNvPr id="5" name="Овал 4"/>
              <p:cNvSpPr/>
              <p:nvPr/>
            </p:nvSpPr>
            <p:spPr>
              <a:xfrm>
                <a:off x="431509" y="1412776"/>
                <a:ext cx="288032" cy="288032"/>
              </a:xfrm>
              <a:prstGeom prst="ellipse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445231" y="1412776"/>
                <a:ext cx="2600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400" dirty="0" smtClean="0">
                    <a:solidFill>
                      <a:srgbClr val="7030A0"/>
                    </a:solidFill>
                    <a:latin typeface="SB Sans Display" panose="020B0503040504020204" pitchFamily="34" charset="0"/>
                    <a:cs typeface="SB Sans Display" panose="020B0503040504020204" pitchFamily="34" charset="0"/>
                  </a:rPr>
                  <a:t>1</a:t>
                </a:r>
              </a:p>
            </p:txBody>
          </p:sp>
        </p:grpSp>
        <p:grpSp>
          <p:nvGrpSpPr>
            <p:cNvPr id="25" name="Группа 24"/>
            <p:cNvGrpSpPr/>
            <p:nvPr/>
          </p:nvGrpSpPr>
          <p:grpSpPr>
            <a:xfrm>
              <a:off x="445107" y="2079273"/>
              <a:ext cx="299378" cy="307777"/>
              <a:chOff x="431509" y="1412776"/>
              <a:chExt cx="299378" cy="307777"/>
            </a:xfrm>
          </p:grpSpPr>
          <p:sp>
            <p:nvSpPr>
              <p:cNvPr id="26" name="Овал 25"/>
              <p:cNvSpPr/>
              <p:nvPr/>
            </p:nvSpPr>
            <p:spPr>
              <a:xfrm>
                <a:off x="431509" y="1412776"/>
                <a:ext cx="288032" cy="288032"/>
              </a:xfrm>
              <a:prstGeom prst="ellipse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445231" y="1412776"/>
                <a:ext cx="28565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400" dirty="0" smtClean="0">
                    <a:solidFill>
                      <a:srgbClr val="7030A0"/>
                    </a:solidFill>
                    <a:latin typeface="SB Sans Display" panose="020B0503040504020204" pitchFamily="34" charset="0"/>
                    <a:cs typeface="SB Sans Display" panose="020B0503040504020204" pitchFamily="34" charset="0"/>
                  </a:rPr>
                  <a:t>2</a:t>
                </a:r>
              </a:p>
            </p:txBody>
          </p:sp>
        </p:grpSp>
        <p:grpSp>
          <p:nvGrpSpPr>
            <p:cNvPr id="28" name="Группа 27"/>
            <p:cNvGrpSpPr/>
            <p:nvPr/>
          </p:nvGrpSpPr>
          <p:grpSpPr>
            <a:xfrm>
              <a:off x="445107" y="2650663"/>
              <a:ext cx="291697" cy="315207"/>
              <a:chOff x="431509" y="1412776"/>
              <a:chExt cx="291697" cy="315207"/>
            </a:xfrm>
          </p:grpSpPr>
          <p:sp>
            <p:nvSpPr>
              <p:cNvPr id="29" name="Овал 28"/>
              <p:cNvSpPr/>
              <p:nvPr/>
            </p:nvSpPr>
            <p:spPr>
              <a:xfrm>
                <a:off x="431509" y="1412776"/>
                <a:ext cx="288032" cy="288032"/>
              </a:xfrm>
              <a:prstGeom prst="ellipse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437550" y="1420206"/>
                <a:ext cx="28565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400" dirty="0" smtClean="0">
                    <a:solidFill>
                      <a:srgbClr val="7030A0"/>
                    </a:solidFill>
                    <a:latin typeface="SB Sans Display" panose="020B0503040504020204" pitchFamily="34" charset="0"/>
                    <a:cs typeface="SB Sans Display" panose="020B0503040504020204" pitchFamily="34" charset="0"/>
                  </a:rPr>
                  <a:t>3</a:t>
                </a:r>
              </a:p>
            </p:txBody>
          </p:sp>
        </p:grpSp>
        <p:grpSp>
          <p:nvGrpSpPr>
            <p:cNvPr id="31" name="Группа 30"/>
            <p:cNvGrpSpPr/>
            <p:nvPr/>
          </p:nvGrpSpPr>
          <p:grpSpPr>
            <a:xfrm>
              <a:off x="430348" y="3459928"/>
              <a:ext cx="295274" cy="311376"/>
              <a:chOff x="424267" y="1412776"/>
              <a:chExt cx="295274" cy="311376"/>
            </a:xfrm>
          </p:grpSpPr>
          <p:sp>
            <p:nvSpPr>
              <p:cNvPr id="32" name="Овал 31"/>
              <p:cNvSpPr/>
              <p:nvPr/>
            </p:nvSpPr>
            <p:spPr>
              <a:xfrm>
                <a:off x="431509" y="1412776"/>
                <a:ext cx="288032" cy="288032"/>
              </a:xfrm>
              <a:prstGeom prst="ellipse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424267" y="1416375"/>
                <a:ext cx="29527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400" dirty="0" smtClean="0">
                    <a:solidFill>
                      <a:srgbClr val="7030A0"/>
                    </a:solidFill>
                    <a:latin typeface="SB Sans Display" panose="020B0503040504020204" pitchFamily="34" charset="0"/>
                    <a:cs typeface="SB Sans Display" panose="020B0503040504020204" pitchFamily="34" charset="0"/>
                  </a:rPr>
                  <a:t>4</a:t>
                </a:r>
              </a:p>
            </p:txBody>
          </p:sp>
        </p:grpSp>
        <p:grpSp>
          <p:nvGrpSpPr>
            <p:cNvPr id="34" name="Группа 33"/>
            <p:cNvGrpSpPr/>
            <p:nvPr/>
          </p:nvGrpSpPr>
          <p:grpSpPr>
            <a:xfrm>
              <a:off x="426771" y="4084980"/>
              <a:ext cx="295274" cy="311376"/>
              <a:chOff x="424267" y="1412776"/>
              <a:chExt cx="295274" cy="311376"/>
            </a:xfrm>
          </p:grpSpPr>
          <p:sp>
            <p:nvSpPr>
              <p:cNvPr id="36" name="Овал 35"/>
              <p:cNvSpPr/>
              <p:nvPr/>
            </p:nvSpPr>
            <p:spPr>
              <a:xfrm>
                <a:off x="431509" y="1412776"/>
                <a:ext cx="288032" cy="288032"/>
              </a:xfrm>
              <a:prstGeom prst="ellipse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424267" y="1416375"/>
                <a:ext cx="28565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400" dirty="0" smtClean="0">
                    <a:solidFill>
                      <a:srgbClr val="7030A0"/>
                    </a:solidFill>
                    <a:latin typeface="SB Sans Display" panose="020B0503040504020204" pitchFamily="34" charset="0"/>
                    <a:cs typeface="SB Sans Display" panose="020B0503040504020204" pitchFamily="34" charset="0"/>
                  </a:rPr>
                  <a:t>5</a:t>
                </a:r>
              </a:p>
            </p:txBody>
          </p:sp>
        </p:grpSp>
        <p:grpSp>
          <p:nvGrpSpPr>
            <p:cNvPr id="38" name="Группа 37"/>
            <p:cNvGrpSpPr/>
            <p:nvPr/>
          </p:nvGrpSpPr>
          <p:grpSpPr>
            <a:xfrm>
              <a:off x="433969" y="4851983"/>
              <a:ext cx="295274" cy="311376"/>
              <a:chOff x="424267" y="1412776"/>
              <a:chExt cx="295274" cy="311376"/>
            </a:xfrm>
          </p:grpSpPr>
          <p:sp>
            <p:nvSpPr>
              <p:cNvPr id="39" name="Овал 38"/>
              <p:cNvSpPr/>
              <p:nvPr/>
            </p:nvSpPr>
            <p:spPr>
              <a:xfrm>
                <a:off x="431509" y="1412776"/>
                <a:ext cx="288032" cy="288032"/>
              </a:xfrm>
              <a:prstGeom prst="ellipse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424267" y="1416375"/>
                <a:ext cx="29527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400" dirty="0" smtClean="0">
                    <a:solidFill>
                      <a:srgbClr val="7030A0"/>
                    </a:solidFill>
                    <a:latin typeface="SB Sans Display" panose="020B0503040504020204" pitchFamily="34" charset="0"/>
                    <a:cs typeface="SB Sans Display" panose="020B0503040504020204" pitchFamily="34" charset="0"/>
                  </a:rPr>
                  <a:t>6</a:t>
                </a:r>
              </a:p>
            </p:txBody>
          </p:sp>
        </p:grpSp>
      </p:grpSp>
      <p:sp>
        <p:nvSpPr>
          <p:cNvPr id="10" name="Прямоугольник 9"/>
          <p:cNvSpPr/>
          <p:nvPr/>
        </p:nvSpPr>
        <p:spPr>
          <a:xfrm>
            <a:off x="394311" y="1236262"/>
            <a:ext cx="37449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Основные блоки при работе с сервисом: </a:t>
            </a:r>
          </a:p>
        </p:txBody>
      </p:sp>
    </p:spTree>
    <p:extLst>
      <p:ext uri="{BB962C8B-B14F-4D97-AF65-F5344CB8AC3E}">
        <p14:creationId xmlns:p14="http://schemas.microsoft.com/office/powerpoint/2010/main" val="2736940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19116" y="6536315"/>
            <a:ext cx="280416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09600" y="1052736"/>
            <a:ext cx="9931081" cy="1553475"/>
          </a:xfrm>
          <a:prstGeom prst="roundRect">
            <a:avLst>
              <a:gd name="adj" fmla="val 12423"/>
            </a:avLst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01" y="2800813"/>
            <a:ext cx="9931081" cy="3952787"/>
          </a:xfrm>
          <a:prstGeom prst="roundRect">
            <a:avLst>
              <a:gd name="adj" fmla="val 4770"/>
            </a:avLst>
          </a:prstGeom>
          <a:ln w="12700">
            <a:solidFill>
              <a:srgbClr val="7030A0"/>
            </a:solidFill>
          </a:ln>
          <a:effectLst/>
        </p:spPr>
      </p:pic>
      <p:sp>
        <p:nvSpPr>
          <p:cNvPr id="42" name="Прямоугольник 41"/>
          <p:cNvSpPr/>
          <p:nvPr/>
        </p:nvSpPr>
        <p:spPr>
          <a:xfrm>
            <a:off x="552090" y="1130563"/>
            <a:ext cx="9646099" cy="1397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/>
            </a:r>
            <a:b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r>
              <a:rPr lang="ru-RU" sz="1400" b="1" spc="-7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Запрос коммерческого предложения:</a:t>
            </a:r>
          </a:p>
          <a:p>
            <a:pPr marL="16933">
              <a:spcBef>
                <a:spcPts val="133"/>
              </a:spcBef>
            </a:pPr>
            <a:endParaRPr lang="ru-RU" sz="1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Переходим во вкладку «Получить КП»;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 ней сервис сформирует перечень потенциальных участников с возможностью направления запроса КП </a:t>
            </a:r>
            <a:endParaRPr lang="ru-RU" sz="1400" dirty="0" smtClean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14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по </a:t>
            </a: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нужному товару;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6369" y="264504"/>
            <a:ext cx="9914313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СЕРВИС ОБОСНОВАНИЯ НМЦ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0536"/>
                </a:solidFill>
                <a:effectLst/>
                <a:uLnTx/>
                <a:uFillTx/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 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200536"/>
              </a:solidFill>
              <a:effectLst/>
              <a:uLnTx/>
              <a:uFillTx/>
              <a:latin typeface="SB Sans Display" panose="020B0503040504020204" pitchFamily="34" charset="0"/>
              <a:ea typeface="+mj-ea"/>
              <a:cs typeface="SB Sans Display" panose="020B0503040504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6369" y="635450"/>
            <a:ext cx="597178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Аналитические сервисы: расчет НМЦК</a:t>
            </a:r>
          </a:p>
        </p:txBody>
      </p:sp>
    </p:spTree>
    <p:extLst>
      <p:ext uri="{BB962C8B-B14F-4D97-AF65-F5344CB8AC3E}">
        <p14:creationId xmlns:p14="http://schemas.microsoft.com/office/powerpoint/2010/main" val="5763596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Фон">
            <a:extLst>
              <a:ext uri="{FF2B5EF4-FFF2-40B4-BE49-F238E27FC236}">
                <a16:creationId xmlns:a16="http://schemas.microsoft.com/office/drawing/2014/main" xmlns="" id="{43C6E309-C13F-D315-0FC5-0A292BC07644}"/>
              </a:ext>
            </a:extLst>
          </p:cNvPr>
          <p:cNvSpPr/>
          <p:nvPr/>
        </p:nvSpPr>
        <p:spPr>
          <a:xfrm>
            <a:off x="-20456" y="0"/>
            <a:ext cx="11387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25474"/>
                </a:schemeClr>
              </a:gs>
              <a:gs pos="60000">
                <a:schemeClr val="accent1"/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9119116" y="6536315"/>
            <a:ext cx="2804160" cy="342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200536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00536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369" y="264504"/>
            <a:ext cx="9914313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 dirty="0"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pPr lvl="0"/>
            <a:r>
              <a:rPr lang="ru-RU" dirty="0" smtClean="0">
                <a:solidFill>
                  <a:srgbClr val="200536"/>
                </a:solidFill>
              </a:rPr>
              <a:t>СЕРВИС ОБОСНОВАНИЯ НМЦ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0536"/>
                </a:solidFill>
                <a:effectLst/>
                <a:uLnTx/>
                <a:uFillTx/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 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200536"/>
              </a:solidFill>
              <a:effectLst/>
              <a:uLnTx/>
              <a:uFillTx/>
              <a:latin typeface="SB Sans Display" panose="020B0503040504020204" pitchFamily="34" charset="0"/>
              <a:ea typeface="+mj-ea"/>
              <a:cs typeface="SB Sans Display" panose="020B0503040504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6369" y="635450"/>
            <a:ext cx="597178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Аналитические сервисы: расчет НМЦК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9299" y="978896"/>
            <a:ext cx="11465561" cy="1793727"/>
          </a:xfrm>
          <a:prstGeom prst="roundRect">
            <a:avLst>
              <a:gd name="adj" fmla="val 5678"/>
            </a:avLst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5360" y="898050"/>
            <a:ext cx="9646099" cy="1828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/>
            </a:r>
            <a:b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r>
              <a:rPr lang="ru-RU" sz="1400" b="1" spc="-7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Запрос коммерческого предложения:</a:t>
            </a:r>
          </a:p>
          <a:p>
            <a:pPr marL="16933">
              <a:spcBef>
                <a:spcPts val="133"/>
              </a:spcBef>
            </a:pPr>
            <a:endParaRPr lang="ru-RU" sz="1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Остаётся выбрать наименование вашей организации и выбрать адрес электронной почты участника для формирования письма;</a:t>
            </a:r>
            <a:b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endParaRPr lang="ru-RU" sz="1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 почтовом клиенте автоматически сгенерируется письмо (дополнительно в письмо можно вложить бланк официального запроса).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221" y="3228305"/>
            <a:ext cx="8209848" cy="3227164"/>
          </a:xfrm>
          <a:prstGeom prst="roundRect">
            <a:avLst>
              <a:gd name="adj" fmla="val 4770"/>
            </a:avLst>
          </a:prstGeom>
          <a:ln w="12700">
            <a:solidFill>
              <a:srgbClr val="7030A0"/>
            </a:solidFill>
          </a:ln>
          <a:effectLst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99" y="2881854"/>
            <a:ext cx="3027308" cy="3865754"/>
          </a:xfrm>
          <a:prstGeom prst="roundRect">
            <a:avLst>
              <a:gd name="adj" fmla="val 4770"/>
            </a:avLst>
          </a:prstGeom>
          <a:ln w="12700">
            <a:solidFill>
              <a:srgbClr val="7030A0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6511107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1"/>
  <p:tag name="ARTICULATE_PROJECT_OPEN" val="0"/>
</p:tagLst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Сбер А">
      <a:dk1>
        <a:srgbClr val="200536"/>
      </a:dk1>
      <a:lt1>
        <a:srgbClr val="FEFFFF"/>
      </a:lt1>
      <a:dk2>
        <a:srgbClr val="632795"/>
      </a:dk2>
      <a:lt2>
        <a:srgbClr val="FEFFFF"/>
      </a:lt2>
      <a:accent1>
        <a:srgbClr val="632795"/>
      </a:accent1>
      <a:accent2>
        <a:srgbClr val="28A2E4"/>
      </a:accent2>
      <a:accent3>
        <a:srgbClr val="22A037"/>
      </a:accent3>
      <a:accent4>
        <a:srgbClr val="F1E813"/>
      </a:accent4>
      <a:accent5>
        <a:srgbClr val="21A199"/>
      </a:accent5>
      <a:accent6>
        <a:srgbClr val="65596F"/>
      </a:accent6>
      <a:hlink>
        <a:srgbClr val="632795"/>
      </a:hlink>
      <a:folHlink>
        <a:srgbClr val="63279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81414</TotalTime>
  <Words>1570</Words>
  <Application>Microsoft Office PowerPoint</Application>
  <PresentationFormat>Широкоэкранный</PresentationFormat>
  <Paragraphs>282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36</vt:i4>
      </vt:variant>
    </vt:vector>
  </HeadingPairs>
  <TitlesOfParts>
    <vt:vector size="50" baseType="lpstr">
      <vt:lpstr>Gill Sans SemiBold</vt:lpstr>
      <vt:lpstr>SB Sans Text Light</vt:lpstr>
      <vt:lpstr>Segoe UI</vt:lpstr>
      <vt:lpstr>SB Sans Display</vt:lpstr>
      <vt:lpstr>SB Sans Display Semibold</vt:lpstr>
      <vt:lpstr>Helvetica</vt:lpstr>
      <vt:lpstr>Arial</vt:lpstr>
      <vt:lpstr>Wingdings</vt:lpstr>
      <vt:lpstr>SB Sans Display Light</vt:lpstr>
      <vt:lpstr>Calibri</vt:lpstr>
      <vt:lpstr>Times New Roman</vt:lpstr>
      <vt:lpstr>Calibri Light</vt:lpstr>
      <vt:lpstr>1_Тема Office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>ПАО Сбербанк России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Архетипы</dc:title>
  <dc:subject/>
  <dc:creator>Онохова Евгения</dc:creator>
  <cp:keywords/>
  <dc:description/>
  <cp:lastModifiedBy>user27</cp:lastModifiedBy>
  <cp:revision>1089</cp:revision>
  <cp:lastPrinted>2020-09-04T15:14:03Z</cp:lastPrinted>
  <dcterms:created xsi:type="dcterms:W3CDTF">2020-06-19T07:58:09Z</dcterms:created>
  <dcterms:modified xsi:type="dcterms:W3CDTF">2026-04-21T08:19:44Z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4E3B6318-A0CD-444E-874D-474692E567CF</vt:lpwstr>
  </property>
  <property fmtid="{D5CDD505-2E9C-101B-9397-08002B2CF9AE}" pid="3" name="ArticulatePath">
    <vt:lpwstr>правитель универсальный_GREEN</vt:lpwstr>
  </property>
</Properties>
</file>