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75" r:id="rId2"/>
    <p:sldId id="368" r:id="rId3"/>
    <p:sldId id="372" r:id="rId4"/>
    <p:sldId id="373" r:id="rId5"/>
    <p:sldId id="376" r:id="rId6"/>
    <p:sldId id="377" r:id="rId7"/>
    <p:sldId id="378" r:id="rId8"/>
    <p:sldId id="379" r:id="rId9"/>
    <p:sldId id="275" r:id="rId1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63" userDrawn="1">
          <p15:clr>
            <a:srgbClr val="A4A3A4"/>
          </p15:clr>
        </p15:guide>
        <p15:guide id="2" orient="horz" pos="30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AFF"/>
    <a:srgbClr val="0037D2"/>
    <a:srgbClr val="E6EAF2"/>
    <a:srgbClr val="DFE4EE"/>
    <a:srgbClr val="6FC05C"/>
    <a:srgbClr val="EDF1F6"/>
    <a:srgbClr val="ADD1B0"/>
    <a:srgbClr val="EEF1F7"/>
    <a:srgbClr val="9DA6B7"/>
    <a:srgbClr val="B6C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54"/>
    <p:restoredTop sz="89212" autoAdjust="0"/>
  </p:normalViewPr>
  <p:slideViewPr>
    <p:cSldViewPr snapToGrid="0">
      <p:cViewPr varScale="1">
        <p:scale>
          <a:sx n="104" d="100"/>
          <a:sy n="104" d="100"/>
        </p:scale>
        <p:origin x="810" y="96"/>
      </p:cViewPr>
      <p:guideLst>
        <p:guide pos="3863"/>
        <p:guide orient="horz" pos="30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7" d="100"/>
          <a:sy n="127" d="100"/>
        </p:scale>
        <p:origin x="2880" y="184"/>
      </p:cViewPr>
      <p:guideLst>
        <p:guide orient="horz" pos="3126"/>
        <p:guide pos="2140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056"/>
          </a:xfrm>
          <a:prstGeom prst="rect">
            <a:avLst/>
          </a:prstGeom>
        </p:spPr>
        <p:txBody>
          <a:bodyPr vert="horz" lIns="93114" tIns="46557" rIns="93114" bIns="4655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8056"/>
          </a:xfrm>
          <a:prstGeom prst="rect">
            <a:avLst/>
          </a:prstGeom>
        </p:spPr>
        <p:txBody>
          <a:bodyPr vert="horz" lIns="93114" tIns="46557" rIns="93114" bIns="46557" rtlCol="0"/>
          <a:lstStyle>
            <a:lvl1pPr algn="r">
              <a:defRPr sz="1200"/>
            </a:lvl1pPr>
          </a:lstStyle>
          <a:p>
            <a:fld id="{4F577A99-2406-4047-8DCB-2CA95885F352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3114" tIns="46557" rIns="93114" bIns="4655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3114" tIns="46557" rIns="93114" bIns="46557" rtlCol="0" anchor="b"/>
          <a:lstStyle>
            <a:lvl1pPr algn="r">
              <a:defRPr sz="1200"/>
            </a:lvl1pPr>
          </a:lstStyle>
          <a:p>
            <a:fld id="{EAB595ED-D6EC-4F3E-8A0F-28AF38903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18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8056"/>
          </a:xfrm>
          <a:prstGeom prst="rect">
            <a:avLst/>
          </a:prstGeom>
        </p:spPr>
        <p:txBody>
          <a:bodyPr vert="horz" lIns="93114" tIns="46557" rIns="93114" bIns="4655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8056"/>
          </a:xfrm>
          <a:prstGeom prst="rect">
            <a:avLst/>
          </a:prstGeom>
        </p:spPr>
        <p:txBody>
          <a:bodyPr vert="horz" lIns="93114" tIns="46557" rIns="93114" bIns="46557" rtlCol="0"/>
          <a:lstStyle>
            <a:lvl1pPr algn="r">
              <a:defRPr sz="1200"/>
            </a:lvl1pPr>
          </a:lstStyle>
          <a:p>
            <a:fld id="{483D9714-5A63-F14E-A30A-CBBBB38DF606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4" tIns="46557" rIns="93114" bIns="4655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3114" tIns="46557" rIns="93114" bIns="4655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3114" tIns="46557" rIns="93114" bIns="4655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3114" tIns="46557" rIns="93114" bIns="46557" rtlCol="0" anchor="b"/>
          <a:lstStyle>
            <a:lvl1pPr algn="r">
              <a:defRPr sz="1200"/>
            </a:lvl1pPr>
          </a:lstStyle>
          <a:p>
            <a:fld id="{2BD350D2-9FEF-2045-83AC-B6B6057AC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353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50D2-9FEF-2045-83AC-B6B6057AC93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658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50D2-9FEF-2045-83AC-B6B6057AC93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696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350D2-9FEF-2045-83AC-B6B6057AC93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24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Номер слайда 23">
            <a:extLst>
              <a:ext uri="{FF2B5EF4-FFF2-40B4-BE49-F238E27FC236}">
                <a16:creationId xmlns:a16="http://schemas.microsoft.com/office/drawing/2014/main" xmlns="" id="{64F8A91C-E27D-D054-B5F6-659688351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38FF63E0-4512-7908-96DA-D1DC974613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3618474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rgbClr val="EEF2F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br>
              <a:rPr lang="ru-RU" dirty="0"/>
            </a:br>
            <a:r>
              <a:rPr lang="ru-RU" dirty="0"/>
              <a:t>НАЛОГОВАЯ СЛУЖБА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0575590C-26AA-64F6-DB99-604D1B7FF6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9590" y="4926574"/>
            <a:ext cx="7199870" cy="452738"/>
          </a:xfrm>
        </p:spPr>
        <p:txBody>
          <a:bodyPr/>
          <a:lstStyle>
            <a:lvl1pPr marL="0" indent="0" algn="ctr">
              <a:buNone/>
              <a:defRPr baseline="0">
                <a:solidFill>
                  <a:srgbClr val="EFF3F9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</p:spTree>
    <p:extLst>
      <p:ext uri="{BB962C8B-B14F-4D97-AF65-F5344CB8AC3E}">
        <p14:creationId xmlns:p14="http://schemas.microsoft.com/office/powerpoint/2010/main" val="4071723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о спилом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5DF41B0-AC7C-2142-79A2-898FF8B9B0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 rot="20693074">
            <a:off x="-3485899" y="1181057"/>
            <a:ext cx="13281344" cy="127630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72B863-0D15-434E-A415-CE534814B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4938ABC3-DB24-5574-5E72-2B0DA5E664C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:a16="http://schemas.microsoft.com/office/drawing/2014/main" xmlns="" id="{52D24212-5E41-851B-AB53-B7870B43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A5109AD-F8EA-0F7F-CD9F-5E8E9A5B17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808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 малой плаш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5FA7C7B8-E1EB-3BCB-AF3E-FEAA3E473F60}"/>
              </a:ext>
            </a:extLst>
          </p:cNvPr>
          <p:cNvSpPr/>
          <p:nvPr userDrawn="1"/>
        </p:nvSpPr>
        <p:spPr>
          <a:xfrm>
            <a:off x="408432" y="1837372"/>
            <a:ext cx="7406640" cy="5585664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49A0F1F1-2419-8E32-2AA6-F7D6C51799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591115A5-BEE1-9E3F-1A41-00A1073570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6" name="Номер слайда 23">
            <a:extLst>
              <a:ext uri="{FF2B5EF4-FFF2-40B4-BE49-F238E27FC236}">
                <a16:creationId xmlns:a16="http://schemas.microsoft.com/office/drawing/2014/main" xmlns="" id="{FEAECE62-7C30-1590-850F-6B095E77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4BD38B2-E9DB-761D-2F3E-54EF989A3C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71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 плаш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925456A0-D79B-4244-D501-1E82EF6645D9}"/>
              </a:ext>
            </a:extLst>
          </p:cNvPr>
          <p:cNvSpPr/>
          <p:nvPr userDrawn="1"/>
        </p:nvSpPr>
        <p:spPr>
          <a:xfrm>
            <a:off x="408432" y="1837372"/>
            <a:ext cx="11375136" cy="5585664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2AC97A9D-9A27-A47C-3BA8-4DA8C89BC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4DC4CA8E-D50F-4F34-BDB5-49A1F926C1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6" name="Номер слайда 23">
            <a:extLst>
              <a:ext uri="{FF2B5EF4-FFF2-40B4-BE49-F238E27FC236}">
                <a16:creationId xmlns:a16="http://schemas.microsoft.com/office/drawing/2014/main" xmlns="" id="{2617042E-CA56-051A-8554-80E4B9B3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34ADEB0-1598-61E0-01EE-4C0EB33F0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8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 плашкой и спил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798575D-5864-B7AF-0C90-DC88922B85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 rot="9338933">
            <a:off x="2688189" y="-485826"/>
            <a:ext cx="13281344" cy="12763011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925456A0-D79B-4244-D501-1E82EF6645D9}"/>
              </a:ext>
            </a:extLst>
          </p:cNvPr>
          <p:cNvSpPr/>
          <p:nvPr userDrawn="1"/>
        </p:nvSpPr>
        <p:spPr>
          <a:xfrm>
            <a:off x="408432" y="1837372"/>
            <a:ext cx="11375136" cy="5585664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EACDF917-C4C2-36CB-61F1-0C96FDE09E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FA43CE25-A891-D332-866E-E2CFB50B71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9" name="Номер слайда 23">
            <a:extLst>
              <a:ext uri="{FF2B5EF4-FFF2-40B4-BE49-F238E27FC236}">
                <a16:creationId xmlns:a16="http://schemas.microsoft.com/office/drawing/2014/main" xmlns="" id="{8B5BDBEE-ECFE-C4EA-280F-F42A8625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5C8029D-B7B9-319B-15D3-EC470B803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для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843B41D-00BA-77D5-02CA-E78DD3FA59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173788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4" name="Номер слайда 23">
            <a:extLst>
              <a:ext uri="{FF2B5EF4-FFF2-40B4-BE49-F238E27FC236}">
                <a16:creationId xmlns:a16="http://schemas.microsoft.com/office/drawing/2014/main" xmlns="" id="{395FB828-B06C-C5D4-154D-45A1DDE5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901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197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для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D7F907F3-693C-2F35-DC5B-6DD11F59A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96238" y="0"/>
            <a:ext cx="4195762" cy="6858000"/>
          </a:xfrm>
          <a:blipFill dpi="0" rotWithShape="0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Номер слайда 23">
            <a:extLst>
              <a:ext uri="{FF2B5EF4-FFF2-40B4-BE49-F238E27FC236}">
                <a16:creationId xmlns:a16="http://schemas.microsoft.com/office/drawing/2014/main" xmlns="" id="{A30C0AA3-83F6-5B93-71BE-BC87F268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656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197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сновной слайд для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D7F907F3-693C-2F35-DC5B-6DD11F59A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299284"/>
            <a:ext cx="12192000" cy="2558716"/>
          </a:xfrm>
          <a:blipFill dpi="0" rotWithShape="0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3ABE2E9D-0D6E-4617-3C46-19DB2F5C2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88377429-4E8C-9FB1-E728-F01E7A1B7D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50"/>
            <a:ext cx="10694997" cy="2119988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98ECB53-F055-86B3-5E20-41C815C71B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  <p:sp>
        <p:nvSpPr>
          <p:cNvPr id="14" name="Номер слайда 23">
            <a:extLst>
              <a:ext uri="{FF2B5EF4-FFF2-40B4-BE49-F238E27FC236}">
                <a16:creationId xmlns:a16="http://schemas.microsoft.com/office/drawing/2014/main" xmlns="" id="{0EADD5BE-B52F-B348-80AC-8996D74E5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187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197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с плаш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2F32E6D-CADB-869E-99B0-7C522A81A9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 rot="10643951">
            <a:off x="-4688475" y="1142591"/>
            <a:ext cx="13139479" cy="12635478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925456A0-D79B-4244-D501-1E82EF6645D9}"/>
              </a:ext>
            </a:extLst>
          </p:cNvPr>
          <p:cNvSpPr/>
          <p:nvPr userDrawn="1"/>
        </p:nvSpPr>
        <p:spPr>
          <a:xfrm>
            <a:off x="408432" y="1837372"/>
            <a:ext cx="11375136" cy="4363402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A57DEAFD-61A5-5688-15D7-45908684D7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13588" y="2024062"/>
            <a:ext cx="4447040" cy="3951435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2AE6C89A-38C4-D83F-CF45-C4D203CC5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3045C3F7-CCB7-0721-FDBB-E033ECDC43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50"/>
            <a:ext cx="6259277" cy="4013348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9" name="Номер слайда 23">
            <a:extLst>
              <a:ext uri="{FF2B5EF4-FFF2-40B4-BE49-F238E27FC236}">
                <a16:creationId xmlns:a16="http://schemas.microsoft.com/office/drawing/2014/main" xmlns="" id="{7E69FAEA-8699-8EF6-C414-EADCA01C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6418B7C-7145-D5BB-0239-0A4879DB9B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64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вершающ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CFD61F-E17E-D5AA-6CF6-FDCE9F9D6D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4184374"/>
            <a:ext cx="7199869" cy="614442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rgbClr val="EEF2F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СПАСИБО ЗА ВНИМАНИЕ!</a:t>
            </a:r>
          </a:p>
        </p:txBody>
      </p:sp>
      <p:sp>
        <p:nvSpPr>
          <p:cNvPr id="4" name="Номер слайда 23">
            <a:extLst>
              <a:ext uri="{FF2B5EF4-FFF2-40B4-BE49-F238E27FC236}">
                <a16:creationId xmlns:a16="http://schemas.microsoft.com/office/drawing/2014/main" xmlns="" id="{26F83012-90A6-7775-C95D-31F345353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698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811" y="1913"/>
            <a:ext cx="12190191" cy="68556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6848" y="1606871"/>
            <a:ext cx="9760918" cy="4829253"/>
          </a:xfrm>
        </p:spPr>
        <p:txBody>
          <a:bodyPr/>
          <a:lstStyle>
            <a:lvl1pPr marL="332439" indent="0">
              <a:buFontTx/>
              <a:buNone/>
              <a:defRPr b="1">
                <a:latin typeface="+mj-lt"/>
              </a:defRPr>
            </a:lvl1pPr>
            <a:lvl2pPr marL="329537" indent="2904">
              <a:defRPr>
                <a:latin typeface="+mj-lt"/>
              </a:defRPr>
            </a:lvl2pPr>
            <a:lvl3pPr marL="574873" indent="-238079">
              <a:tabLst/>
              <a:defRPr>
                <a:latin typeface="+mj-lt"/>
              </a:defRPr>
            </a:lvl3pPr>
            <a:lvl4pPr marL="0" indent="329537">
              <a:lnSpc>
                <a:spcPts val="1646"/>
              </a:lnSpc>
              <a:spcBef>
                <a:spcPts val="365"/>
              </a:spcBef>
              <a:defRPr>
                <a:latin typeface="+mj-lt"/>
              </a:defRPr>
            </a:lvl4pPr>
            <a:lvl5pPr>
              <a:lnSpc>
                <a:spcPts val="1646"/>
              </a:lnSpc>
              <a:spcBef>
                <a:spcPts val="365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902187" y="5127078"/>
            <a:ext cx="1231491" cy="376853"/>
          </a:xfrm>
          <a:prstGeom prst="rect">
            <a:avLst/>
          </a:prstGeom>
          <a:noFill/>
        </p:spPr>
        <p:txBody>
          <a:bodyPr wrap="square" lIns="83620" tIns="41811" rIns="83620" bIns="41811" rtlCol="0">
            <a:noAutofit/>
          </a:bodyPr>
          <a:lstStyle/>
          <a:p>
            <a:endParaRPr lang="ru-RU" sz="1491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096846" y="501071"/>
            <a:ext cx="9782923" cy="1105803"/>
          </a:xfrm>
        </p:spPr>
        <p:txBody>
          <a:bodyPr/>
          <a:lstStyle>
            <a:lvl1pPr marL="0" marR="0" indent="0" defTabSz="95382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969"/>
            </a:lvl1pPr>
          </a:lstStyle>
          <a:p>
            <a:pPr marL="0" marR="0" lvl="0" indent="0" defTabSz="95382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389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4935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вет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8B32BC4-DDFA-230F-062A-8B0DCCC59B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3618474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br>
              <a:rPr lang="ru-RU" dirty="0"/>
            </a:br>
            <a:r>
              <a:rPr lang="ru-RU" dirty="0"/>
              <a:t>НАЛОГОВАЯ СЛУЖБА</a:t>
            </a:r>
          </a:p>
        </p:txBody>
      </p:sp>
      <p:sp>
        <p:nvSpPr>
          <p:cNvPr id="4" name="Текст 6">
            <a:extLst>
              <a:ext uri="{FF2B5EF4-FFF2-40B4-BE49-F238E27FC236}">
                <a16:creationId xmlns:a16="http://schemas.microsoft.com/office/drawing/2014/main" xmlns="" id="{9DB3689F-6937-0AB7-5F27-5573922E0E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9590" y="4926574"/>
            <a:ext cx="7199870" cy="452738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  <p:sp>
        <p:nvSpPr>
          <p:cNvPr id="7" name="Номер слайда 23">
            <a:extLst>
              <a:ext uri="{FF2B5EF4-FFF2-40B4-BE49-F238E27FC236}">
                <a16:creationId xmlns:a16="http://schemas.microsoft.com/office/drawing/2014/main" xmlns="" id="{D6666C2A-A436-339A-E0C3-1953FAB3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2619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811" y="1913"/>
            <a:ext cx="12190191" cy="68556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46" y="501068"/>
            <a:ext cx="9782923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96848" y="1606873"/>
            <a:ext cx="4827684" cy="4695797"/>
          </a:xfrm>
        </p:spPr>
        <p:txBody>
          <a:bodyPr/>
          <a:lstStyle>
            <a:lvl1pPr>
              <a:defRPr sz="2899"/>
            </a:lvl1pPr>
            <a:lvl2pPr>
              <a:defRPr sz="2485"/>
            </a:lvl2pPr>
            <a:lvl3pPr>
              <a:defRPr sz="2071"/>
            </a:lvl3pPr>
            <a:lvl4pPr>
              <a:defRPr sz="1905"/>
            </a:lvl4pPr>
            <a:lvl5pPr>
              <a:defRPr sz="1905"/>
            </a:lvl5pPr>
            <a:lvl6pPr>
              <a:defRPr sz="1905"/>
            </a:lvl6pPr>
            <a:lvl7pPr>
              <a:defRPr sz="1905"/>
            </a:lvl7pPr>
            <a:lvl8pPr>
              <a:defRPr sz="1905"/>
            </a:lvl8pPr>
            <a:lvl9pPr>
              <a:defRPr sz="19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19907" y="1606873"/>
            <a:ext cx="4859864" cy="4695797"/>
          </a:xfrm>
        </p:spPr>
        <p:txBody>
          <a:bodyPr/>
          <a:lstStyle>
            <a:lvl1pPr>
              <a:defRPr sz="2899"/>
            </a:lvl1pPr>
            <a:lvl2pPr>
              <a:defRPr sz="2485"/>
            </a:lvl2pPr>
            <a:lvl3pPr>
              <a:defRPr sz="2071"/>
            </a:lvl3pPr>
            <a:lvl4pPr>
              <a:defRPr sz="1905"/>
            </a:lvl4pPr>
            <a:lvl5pPr>
              <a:defRPr sz="1905"/>
            </a:lvl5pPr>
            <a:lvl6pPr>
              <a:defRPr sz="1905"/>
            </a:lvl6pPr>
            <a:lvl7pPr>
              <a:defRPr sz="1905"/>
            </a:lvl7pPr>
            <a:lvl8pPr>
              <a:defRPr sz="1905"/>
            </a:lvl8pPr>
            <a:lvl9pPr>
              <a:defRPr sz="19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074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ветлый с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15">
            <a:extLst>
              <a:ext uri="{FF2B5EF4-FFF2-40B4-BE49-F238E27FC236}">
                <a16:creationId xmlns:a16="http://schemas.microsoft.com/office/drawing/2014/main" xmlns="" id="{E4BFCDE1-ADDD-AF20-0BB3-A92BE61537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36718" y="5170174"/>
            <a:ext cx="5049982" cy="365125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8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Имя Фамилия</a:t>
            </a:r>
          </a:p>
        </p:txBody>
      </p:sp>
      <p:sp>
        <p:nvSpPr>
          <p:cNvPr id="4" name="Текст 15">
            <a:extLst>
              <a:ext uri="{FF2B5EF4-FFF2-40B4-BE49-F238E27FC236}">
                <a16:creationId xmlns:a16="http://schemas.microsoft.com/office/drawing/2014/main" xmlns="" id="{1A1284CB-F6EA-3C51-3AF8-02B6B88B34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6717" y="5535300"/>
            <a:ext cx="5049983" cy="740428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800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2" name="Номер слайда 23">
            <a:extLst>
              <a:ext uri="{FF2B5EF4-FFF2-40B4-BE49-F238E27FC236}">
                <a16:creationId xmlns:a16="http://schemas.microsoft.com/office/drawing/2014/main" xmlns="" id="{58AA1DA3-E691-2FCC-6D8D-77F50769B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CFE5093D-E607-B0E3-EBDC-5B1759F4C7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29946" y="3578085"/>
            <a:ext cx="8756821" cy="529936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8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r>
              <a:rPr lang="en-US" dirty="0"/>
              <a:t> </a:t>
            </a:r>
            <a:r>
              <a:rPr lang="ru-RU" dirty="0"/>
              <a:t>НАЛОГОВАЯ СЛУЖБА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1959C109-4CA2-C036-7E6F-B09730054B7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29945" y="4108022"/>
            <a:ext cx="8756822" cy="452738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</p:spTree>
    <p:extLst>
      <p:ext uri="{BB962C8B-B14F-4D97-AF65-F5344CB8AC3E}">
        <p14:creationId xmlns:p14="http://schemas.microsoft.com/office/powerpoint/2010/main" val="3150781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ветл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DBB7B37-DF10-18A1-FFE7-35ECBCE83C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3618474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br>
              <a:rPr lang="ru-RU" dirty="0"/>
            </a:br>
            <a:r>
              <a:rPr lang="ru-RU" dirty="0"/>
              <a:t>НАЛОГОВАЯ СЛУЖБА</a:t>
            </a:r>
          </a:p>
        </p:txBody>
      </p:sp>
      <p:sp>
        <p:nvSpPr>
          <p:cNvPr id="4" name="Текст 6">
            <a:extLst>
              <a:ext uri="{FF2B5EF4-FFF2-40B4-BE49-F238E27FC236}">
                <a16:creationId xmlns:a16="http://schemas.microsoft.com/office/drawing/2014/main" xmlns="" id="{BD7763D7-935C-23E7-7FE5-B856BF1659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9590" y="4926574"/>
            <a:ext cx="7199870" cy="452738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:a16="http://schemas.microsoft.com/office/drawing/2014/main" xmlns="" id="{42C7DE29-D9B7-98C7-1AEC-EE3A09EA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548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FC5ECDEB-1878-D6C0-AA03-8470B47E51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2942972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rgbClr val="EEF2F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РАЗДЕЛИТЕЛЬНЫЙ</a:t>
            </a:r>
            <a:br>
              <a:rPr lang="ru-RU" dirty="0"/>
            </a:br>
            <a:r>
              <a:rPr lang="ru-RU" dirty="0"/>
              <a:t>СЛАЙД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:a16="http://schemas.microsoft.com/office/drawing/2014/main" xmlns="" id="{BF4A0465-45BB-46FB-7603-CF2CDCBED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265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">
    <p:bg>
      <p:bgPr>
        <a:solidFill>
          <a:srgbClr val="E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BBA0498A-0913-CDF5-597E-786D7017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xmlns="" id="{B6C6FB25-5D92-B3A6-5B73-DA0E24CF9B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2" name="Номер слайда 23">
            <a:extLst>
              <a:ext uri="{FF2B5EF4-FFF2-40B4-BE49-F238E27FC236}">
                <a16:creationId xmlns:a16="http://schemas.microsoft.com/office/drawing/2014/main" xmlns="" id="{6616D08E-07F3-3882-FE14-8F7AB130C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1173276-88B5-9918-3F71-6D3C8A506A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056462-8850-005E-D86F-EC418FEF5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4FDB9A7-4A78-F6F0-488C-72F47F1CA3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4" name="Номер слайда 23">
            <a:extLst>
              <a:ext uri="{FF2B5EF4-FFF2-40B4-BE49-F238E27FC236}">
                <a16:creationId xmlns:a16="http://schemas.microsoft.com/office/drawing/2014/main" xmlns="" id="{EB14B704-0D1F-D722-0480-E5833833A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B2AC5D2-426D-4A2C-4771-9BBCCF4D71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81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для графи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Диаграмма 2">
            <a:extLst>
              <a:ext uri="{FF2B5EF4-FFF2-40B4-BE49-F238E27FC236}">
                <a16:creationId xmlns:a16="http://schemas.microsoft.com/office/drawing/2014/main" xmlns="" id="{097CFDB5-2AF3-444B-2201-7026FA80E6CD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31838" y="1620838"/>
            <a:ext cx="10728326" cy="4437743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82BBA4-161D-229A-1178-C863E872B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:a16="http://schemas.microsoft.com/office/drawing/2014/main" xmlns="" id="{AF14439E-B0A4-7F45-BDCA-CA6D03BC9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F7E252A-9D86-10D1-2385-0AFEE49B36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50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о спил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CC1ED6B-86D3-7317-A434-C79B44EAC3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3523488" y="1306053"/>
            <a:ext cx="11102915" cy="10669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8CEB51-8BE2-0355-0041-65827C389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9CA8946-14B3-D407-5F3C-CD388E1253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4" name="Номер слайда 23">
            <a:extLst>
              <a:ext uri="{FF2B5EF4-FFF2-40B4-BE49-F238E27FC236}">
                <a16:creationId xmlns:a16="http://schemas.microsoft.com/office/drawing/2014/main" xmlns="" id="{7EC71D91-9694-F036-D6D0-9B5050DDC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E15AFE-B740-BD37-0F11-C67B32B5BD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21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  <p15:guide id="2" pos="7219" userDrawn="1">
          <p15:clr>
            <a:srgbClr val="FBAE40"/>
          </p15:clr>
        </p15:guide>
        <p15:guide id="3" orient="horz" pos="618" userDrawn="1">
          <p15:clr>
            <a:srgbClr val="FBAE40"/>
          </p15:clr>
        </p15:guide>
        <p15:guide id="4" orient="horz" pos="390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AE1530-6043-40A2-2C7D-4EA44E31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64530A-5128-1D65-45B2-2EA7261EA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EC81C21-82D1-44B1-9D00-98E52E5534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E1D6F7A-B1F6-168D-2269-37A7913B5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75281D-FBB7-0EEE-0483-042F786B0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145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6" r:id="rId2"/>
    <p:sldLayoutId id="2147483677" r:id="rId3"/>
    <p:sldLayoutId id="2147483678" r:id="rId4"/>
    <p:sldLayoutId id="2147483672" r:id="rId5"/>
    <p:sldLayoutId id="2147483670" r:id="rId6"/>
    <p:sldLayoutId id="2147483675" r:id="rId7"/>
    <p:sldLayoutId id="2147483669" r:id="rId8"/>
    <p:sldLayoutId id="2147483649" r:id="rId9"/>
    <p:sldLayoutId id="2147483664" r:id="rId10"/>
    <p:sldLayoutId id="2147483661" r:id="rId11"/>
    <p:sldLayoutId id="2147483663" r:id="rId12"/>
    <p:sldLayoutId id="2147483673" r:id="rId13"/>
    <p:sldLayoutId id="2147483666" r:id="rId14"/>
    <p:sldLayoutId id="2147483667" r:id="rId15"/>
    <p:sldLayoutId id="2147483674" r:id="rId16"/>
    <p:sldLayoutId id="2147483668" r:id="rId17"/>
    <p:sldLayoutId id="2147483671" r:id="rId18"/>
    <p:sldLayoutId id="2147483679" r:id="rId19"/>
    <p:sldLayoutId id="2147483680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525528&amp;dst=1634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login.consultant.ru/link/?req=doc&amp;base=LAW&amp;n=525528&amp;dst=10031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4"/>
          </p:nvPr>
        </p:nvSpPr>
        <p:spPr>
          <a:xfrm>
            <a:off x="3020404" y="2536766"/>
            <a:ext cx="6151191" cy="1440150"/>
          </a:xfrm>
        </p:spPr>
        <p:txBody>
          <a:bodyPr/>
          <a:lstStyle/>
          <a:p>
            <a:pPr lvl="0"/>
            <a:r>
              <a:rPr lang="ru-RU" sz="3000" dirty="0" smtClean="0"/>
              <a:t>Изменения налогового законодательства в 2026 году в части НДС</a:t>
            </a:r>
            <a:endParaRPr lang="ru-RU" sz="3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586438" y="5935446"/>
            <a:ext cx="3491641" cy="797916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>
            <a:off x="7532914" y="5935446"/>
            <a:ext cx="4512317" cy="720080"/>
          </a:xfrm>
          <a:prstGeom prst="round1Rect">
            <a:avLst/>
          </a:prstGeom>
          <a:noFill/>
          <a:ln w="1587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matte">
            <a:bevelT w="114300" prst="artDeco"/>
          </a:sp3d>
        </p:spPr>
        <p:txBody>
          <a:bodyPr rtlCol="0" anchor="ctr"/>
          <a:lstStyle/>
          <a:p>
            <a:pPr algn="r"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Заместитель начальника отдела камерального контроля НДС </a:t>
            </a:r>
          </a:p>
          <a:p>
            <a:pPr algn="r">
              <a:defRPr/>
            </a:pPr>
            <a:r>
              <a:rPr lang="ru-RU" kern="0" dirty="0" err="1" smtClean="0">
                <a:latin typeface="Times New Roman" pitchFamily="18" charset="0"/>
                <a:cs typeface="Times New Roman" pitchFamily="18" charset="0"/>
              </a:rPr>
              <a:t>Шевелёва</a:t>
            </a: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 Екатерина Игоревна</a:t>
            </a:r>
            <a:endParaRPr lang="ru-RU" kern="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5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59520" y="5287337"/>
            <a:ext cx="4107455" cy="1423852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63637" y="1653336"/>
            <a:ext cx="933676" cy="663456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00471" y="1669836"/>
            <a:ext cx="933676" cy="663456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397" y="171097"/>
            <a:ext cx="10351209" cy="1058626"/>
          </a:xfrm>
        </p:spPr>
        <p:txBody>
          <a:bodyPr>
            <a:noAutofit/>
          </a:bodyPr>
          <a:lstStyle/>
          <a:p>
            <a:pPr algn="just"/>
            <a:r>
              <a:rPr lang="ru-RU" sz="2500" dirty="0" smtClean="0"/>
              <a:t>Основные изменения по НДС в 2026 году.</a:t>
            </a:r>
            <a:br>
              <a:rPr lang="ru-RU" sz="2500" dirty="0" smtClean="0"/>
            </a:br>
            <a:r>
              <a:rPr lang="ru-RU" sz="2500" dirty="0" smtClean="0"/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Федеральный </a:t>
            </a:r>
            <a:r>
              <a:rPr lang="ru-RU" sz="1400" dirty="0">
                <a:solidFill>
                  <a:srgbClr val="FF0000"/>
                </a:solidFill>
              </a:rPr>
              <a:t>закон № 425-ФЗ от 28.11.2025 </a:t>
            </a:r>
            <a:r>
              <a:rPr lang="ru-RU" sz="1400" dirty="0"/>
              <a:t>«О внесении изменений в части первую и вторую НК РФ и отдельные законодательные акты РФ»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i="1" dirty="0" smtClean="0"/>
              <a:t>Дата </a:t>
            </a:r>
            <a:r>
              <a:rPr lang="ru-RU" sz="1400" i="1" dirty="0"/>
              <a:t>вступления </a:t>
            </a:r>
            <a:r>
              <a:rPr lang="ru-RU" sz="1400" i="1" dirty="0" smtClean="0"/>
              <a:t>в </a:t>
            </a:r>
            <a:r>
              <a:rPr lang="ru-RU" sz="1400" i="1" dirty="0"/>
              <a:t>силу – </a:t>
            </a:r>
            <a:r>
              <a:rPr lang="ru-RU" sz="1400" i="1" dirty="0" smtClean="0"/>
              <a:t>01.01.2026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693606" y="6362392"/>
            <a:ext cx="1268186" cy="365125"/>
          </a:xfrm>
        </p:spPr>
        <p:txBody>
          <a:bodyPr/>
          <a:lstStyle/>
          <a:p>
            <a:fld id="{4C6B8470-55A6-CF4B-ABEF-5E5F70F4E2F5}" type="slidenum">
              <a:rPr lang="ru-RU" sz="1500" smtClean="0">
                <a:latin typeface="+mn-lt"/>
              </a:rPr>
              <a:pPr/>
              <a:t>2</a:t>
            </a:fld>
            <a:endParaRPr lang="ru-RU" sz="1500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2662" y="1122349"/>
            <a:ext cx="3528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Общеустановленные ставки: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96465" y="1122349"/>
            <a:ext cx="2685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Специальные ставки</a:t>
            </a:r>
            <a:r>
              <a:rPr lang="ru-RU" dirty="0"/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00471" y="1723190"/>
            <a:ext cx="451277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/>
              <a:t>22%                         </a:t>
            </a:r>
            <a:r>
              <a:rPr lang="ru-RU" sz="3000" b="1" dirty="0"/>
              <a:t>10</a:t>
            </a:r>
            <a:r>
              <a:rPr lang="ru-RU" sz="3000" b="1" dirty="0" smtClean="0"/>
              <a:t>%</a:t>
            </a:r>
            <a:endParaRPr lang="ru-RU" sz="3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1804" y="2849890"/>
            <a:ext cx="29488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/>
              <a:t>О</a:t>
            </a:r>
            <a:r>
              <a:rPr lang="ru-RU" sz="1600" b="1" dirty="0" smtClean="0"/>
              <a:t>бщая </a:t>
            </a:r>
            <a:r>
              <a:rPr lang="ru-RU" sz="1600" b="1" dirty="0"/>
              <a:t>ставка НДС. По ней начисляют </a:t>
            </a:r>
            <a:r>
              <a:rPr lang="ru-RU" sz="1600" b="1" dirty="0" smtClean="0"/>
              <a:t>налог </a:t>
            </a:r>
            <a:r>
              <a:rPr lang="ru-RU" sz="1600" b="1" dirty="0"/>
              <a:t>при реализации большинства товаров, работ или услуг </a:t>
            </a:r>
            <a:endParaRPr lang="ru-RU" sz="1600" b="1" dirty="0" smtClean="0"/>
          </a:p>
          <a:p>
            <a:r>
              <a:rPr lang="ru-RU" sz="1600" b="1" dirty="0" smtClean="0">
                <a:solidFill>
                  <a:schemeClr val="accent5"/>
                </a:solidFill>
              </a:rPr>
              <a:t>     (</a:t>
            </a:r>
            <a:r>
              <a:rPr lang="ru-RU" sz="1600" b="1" dirty="0">
                <a:hlinkClick r:id="rId3"/>
              </a:rPr>
              <a:t>п. 3 ст. 164 НК РФ).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038632" y="1707113"/>
            <a:ext cx="697797" cy="631154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136703" y="1697238"/>
            <a:ext cx="724127" cy="641029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77681" y="1763378"/>
            <a:ext cx="51230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/>
              <a:t>       </a:t>
            </a:r>
            <a:r>
              <a:rPr lang="en-US" sz="3000" b="1" dirty="0" smtClean="0"/>
              <a:t>  </a:t>
            </a:r>
            <a:r>
              <a:rPr lang="ru-RU" sz="3000" b="1" dirty="0" smtClean="0"/>
              <a:t> 5%                       </a:t>
            </a:r>
            <a:r>
              <a:rPr lang="en-US" sz="3000" b="1" dirty="0" smtClean="0"/>
              <a:t> </a:t>
            </a:r>
            <a:r>
              <a:rPr lang="ru-RU" sz="3000" b="1" dirty="0" smtClean="0"/>
              <a:t>7%</a:t>
            </a:r>
            <a:endParaRPr lang="ru-RU" sz="3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240435" y="2351010"/>
            <a:ext cx="2620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5"/>
                </a:solidFill>
              </a:rPr>
              <a:t>Доход за год </a:t>
            </a:r>
          </a:p>
          <a:p>
            <a:pPr algn="ctr"/>
            <a:r>
              <a:rPr lang="ru-RU" sz="1400" b="1" dirty="0" smtClean="0">
                <a:solidFill>
                  <a:schemeClr val="accent5"/>
                </a:solidFill>
              </a:rPr>
              <a:t>от 20 млн</a:t>
            </a:r>
            <a:r>
              <a:rPr lang="en-US" sz="1400" b="1" dirty="0" smtClean="0">
                <a:solidFill>
                  <a:schemeClr val="accent5"/>
                </a:solidFill>
              </a:rPr>
              <a:t>.</a:t>
            </a:r>
            <a:r>
              <a:rPr lang="ru-RU" sz="1400" b="1" dirty="0" smtClean="0">
                <a:solidFill>
                  <a:schemeClr val="accent5"/>
                </a:solidFill>
              </a:rPr>
              <a:t>₽. до 272,5 млн.₽.</a:t>
            </a:r>
            <a:endParaRPr lang="ru-RU" sz="1400" b="1" dirty="0">
              <a:solidFill>
                <a:schemeClr val="accent5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83575" y="2348145"/>
            <a:ext cx="2894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5"/>
                </a:solidFill>
              </a:rPr>
              <a:t>Доход за год </a:t>
            </a:r>
          </a:p>
          <a:p>
            <a:pPr algn="ctr"/>
            <a:r>
              <a:rPr lang="ru-RU" sz="1400" b="1" dirty="0" smtClean="0">
                <a:solidFill>
                  <a:schemeClr val="accent5"/>
                </a:solidFill>
              </a:rPr>
              <a:t>от </a:t>
            </a:r>
            <a:r>
              <a:rPr lang="ru-RU" sz="1400" b="1" dirty="0">
                <a:solidFill>
                  <a:schemeClr val="accent5"/>
                </a:solidFill>
              </a:rPr>
              <a:t>272,5</a:t>
            </a:r>
            <a:r>
              <a:rPr lang="ru-RU" sz="1400" b="1" dirty="0" smtClean="0">
                <a:solidFill>
                  <a:schemeClr val="accent5"/>
                </a:solidFill>
              </a:rPr>
              <a:t> млн</a:t>
            </a:r>
            <a:r>
              <a:rPr lang="en-US" sz="1400" b="1" dirty="0">
                <a:solidFill>
                  <a:schemeClr val="accent5"/>
                </a:solidFill>
              </a:rPr>
              <a:t>.</a:t>
            </a:r>
            <a:r>
              <a:rPr lang="ru-RU" sz="1400" b="1" dirty="0" smtClean="0">
                <a:solidFill>
                  <a:schemeClr val="accent5"/>
                </a:solidFill>
              </a:rPr>
              <a:t>₽. до </a:t>
            </a:r>
            <a:r>
              <a:rPr lang="ru-RU" sz="1400" b="1" dirty="0">
                <a:solidFill>
                  <a:schemeClr val="accent5"/>
                </a:solidFill>
              </a:rPr>
              <a:t>490,5</a:t>
            </a:r>
            <a:r>
              <a:rPr lang="ru-RU" sz="1400" b="1" dirty="0" smtClean="0">
                <a:solidFill>
                  <a:schemeClr val="accent5"/>
                </a:solidFill>
              </a:rPr>
              <a:t> млн.₽.</a:t>
            </a:r>
            <a:endParaRPr lang="ru-RU" sz="1400" b="1" dirty="0">
              <a:solidFill>
                <a:schemeClr val="accent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52802" y="2902134"/>
            <a:ext cx="26751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/>
              <a:t>Если НП УСН применял освобождение от НДС в текущем году, но утратил право в связи с превышением установленного лимита доходов </a:t>
            </a:r>
            <a:r>
              <a:rPr lang="en-US" sz="1600" b="1" dirty="0" smtClean="0"/>
              <a:t>2</a:t>
            </a:r>
            <a:r>
              <a:rPr lang="ru-RU" sz="1600" b="1" dirty="0" smtClean="0"/>
              <a:t>0 млн. рублей</a:t>
            </a:r>
            <a:endParaRPr lang="ru-RU" sz="16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227953" y="2859023"/>
            <a:ext cx="25197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/>
              <a:t>Если в текущем году НП УСН применял освобождение от НДС или пониженную ставку 5%, но утратил право в связи с превышением лимита доходов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403155" y="2730545"/>
            <a:ext cx="7866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 defTabSz="1043056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30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798520" y="2757480"/>
            <a:ext cx="7866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ctr" defTabSz="1043056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30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-12308" y="2709070"/>
            <a:ext cx="7866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 defTabSz="1043056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3000" dirty="0" smtClean="0">
                <a:solidFill>
                  <a:srgbClr val="00B050"/>
                </a:solidFill>
              </a:rPr>
              <a:t> </a:t>
            </a:r>
            <a:endParaRPr lang="ru-RU" sz="3000" dirty="0">
              <a:solidFill>
                <a:srgbClr val="00B05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982313" y="2695007"/>
            <a:ext cx="7866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 defTabSz="1043056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30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145309" y="2849890"/>
            <a:ext cx="28268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latin typeface="Arial" panose="020B0604020202020204" pitchFamily="34" charset="0"/>
              </a:rPr>
              <a:t>Применяется </a:t>
            </a:r>
            <a:r>
              <a:rPr lang="ru-RU" sz="1600" b="1" dirty="0">
                <a:latin typeface="Arial" panose="020B0604020202020204" pitchFamily="34" charset="0"/>
              </a:rPr>
              <a:t>только при реализации товаров, указанных в утвержденных Правительством РФ перечнях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endParaRPr lang="ru-RU" sz="1600" dirty="0" smtClean="0">
              <a:latin typeface="Arial" panose="020B0604020202020204" pitchFamily="34" charset="0"/>
            </a:endParaRPr>
          </a:p>
          <a:p>
            <a:pPr algn="just"/>
            <a:r>
              <a:rPr lang="ru-RU" sz="1600" dirty="0" smtClean="0">
                <a:solidFill>
                  <a:schemeClr val="accent5"/>
                </a:solidFill>
                <a:latin typeface="Arial" panose="020B0604020202020204" pitchFamily="34" charset="0"/>
              </a:rPr>
              <a:t>     </a:t>
            </a:r>
            <a:r>
              <a:rPr lang="ru-RU" sz="1600" b="1" dirty="0" smtClean="0">
                <a:solidFill>
                  <a:schemeClr val="accent5"/>
                </a:solidFill>
                <a:latin typeface="Arial" panose="020B0604020202020204" pitchFamily="34" charset="0"/>
              </a:rPr>
              <a:t>(</a:t>
            </a:r>
            <a:r>
              <a:rPr lang="ru-RU" sz="1600" b="1" dirty="0" smtClean="0">
                <a:solidFill>
                  <a:schemeClr val="accent5"/>
                </a:solidFill>
                <a:latin typeface="Arial" panose="020B0604020202020204" pitchFamily="34" charset="0"/>
                <a:hlinkClick r:id="rId4"/>
              </a:rPr>
              <a:t>п</a:t>
            </a:r>
            <a:r>
              <a:rPr lang="ru-RU" sz="1600" b="1" dirty="0">
                <a:solidFill>
                  <a:schemeClr val="accent5"/>
                </a:solidFill>
                <a:latin typeface="Arial" panose="020B0604020202020204" pitchFamily="34" charset="0"/>
                <a:hlinkClick r:id="rId4"/>
              </a:rPr>
              <a:t>. 2 ст. 164 НК </a:t>
            </a:r>
            <a:r>
              <a:rPr lang="ru-RU" sz="1600" b="1" dirty="0" smtClean="0">
                <a:solidFill>
                  <a:schemeClr val="accent5"/>
                </a:solidFill>
                <a:latin typeface="Arial" panose="020B0604020202020204" pitchFamily="34" charset="0"/>
                <a:hlinkClick r:id="rId4"/>
              </a:rPr>
              <a:t>РФ)</a:t>
            </a:r>
            <a:r>
              <a:rPr lang="ru-RU" sz="1600" b="1" dirty="0" smtClean="0">
                <a:solidFill>
                  <a:srgbClr val="0000FF"/>
                </a:solidFill>
                <a:latin typeface="Arial" panose="020B0604020202020204" pitchFamily="34" charset="0"/>
                <a:hlinkClick r:id="rId4"/>
              </a:rPr>
              <a:t>. </a:t>
            </a:r>
            <a:endParaRPr lang="ru-RU" sz="1600" b="1" dirty="0" smtClean="0"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397" y="5418163"/>
            <a:ext cx="4022667" cy="1228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Письмо ФНС России от 23.10.2018 № СД-4-3/20667</a:t>
            </a:r>
            <a:r>
              <a:rPr lang="en-US" dirty="0" smtClean="0"/>
              <a:t>@</a:t>
            </a:r>
            <a:r>
              <a:rPr lang="ru-RU" dirty="0" smtClean="0"/>
              <a:t> «О порядке применения налоговой ставки по НДС в переходный период»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55795" y="5345834"/>
            <a:ext cx="23809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5"/>
                </a:solidFill>
                <a:latin typeface="Arial" panose="020B0604020202020204" pitchFamily="34" charset="0"/>
              </a:rPr>
              <a:t>(</a:t>
            </a:r>
            <a:r>
              <a:rPr lang="ru-RU" sz="1600" b="1" dirty="0">
                <a:solidFill>
                  <a:schemeClr val="accent5"/>
                </a:solidFill>
                <a:latin typeface="Arial" panose="020B0604020202020204" pitchFamily="34" charset="0"/>
                <a:hlinkClick r:id="rId4"/>
              </a:rPr>
              <a:t>п. </a:t>
            </a:r>
            <a:r>
              <a:rPr lang="ru-RU" sz="1600" b="1" dirty="0" smtClean="0">
                <a:solidFill>
                  <a:schemeClr val="accent5"/>
                </a:solidFill>
                <a:latin typeface="Arial" panose="020B0604020202020204" pitchFamily="34" charset="0"/>
                <a:hlinkClick r:id="rId4"/>
              </a:rPr>
              <a:t>7-9 </a:t>
            </a:r>
            <a:r>
              <a:rPr lang="ru-RU" sz="1600" b="1" dirty="0">
                <a:solidFill>
                  <a:schemeClr val="accent5"/>
                </a:solidFill>
                <a:latin typeface="Arial" panose="020B0604020202020204" pitchFamily="34" charset="0"/>
                <a:hlinkClick r:id="rId4"/>
              </a:rPr>
              <a:t>ст. 164 НК РФ)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hlinkClick r:id="rId4"/>
              </a:rPr>
              <a:t>. 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5618612" y="5723216"/>
            <a:ext cx="6485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Для вновь перешедших при выборе ставки есть возможность её поменять в течении 4-х кварталов со сдачи 1-ой декларации с выбранной ставкой 5 или 7%.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37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9859" y="185895"/>
            <a:ext cx="9949543" cy="639296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tx1"/>
                </a:solidFill>
              </a:rPr>
              <a:t>Основные изменения по НДС в 2026 году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486105" y="6374354"/>
            <a:ext cx="1268186" cy="365125"/>
          </a:xfrm>
        </p:spPr>
        <p:txBody>
          <a:bodyPr/>
          <a:lstStyle/>
          <a:p>
            <a:fld id="{4C6B8470-55A6-CF4B-ABEF-5E5F70F4E2F5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0426" y="754665"/>
            <a:ext cx="1074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Федеральный закон № 425-ФЗ от 28.11.2025 </a:t>
            </a:r>
            <a:r>
              <a:rPr lang="ru-RU" sz="1700" dirty="0"/>
              <a:t>«О внесении изменений в части первую и вторую НК РФ и отдельные законодательные акты РФ» </a:t>
            </a:r>
            <a:r>
              <a:rPr lang="ru-RU" sz="1700" i="1" dirty="0" smtClean="0"/>
              <a:t>Дата </a:t>
            </a:r>
            <a:r>
              <a:rPr lang="ru-RU" sz="1700" i="1" dirty="0"/>
              <a:t>вступления в силу – 01.01.2026</a:t>
            </a:r>
            <a:endParaRPr lang="ru-RU" sz="1700" i="1" dirty="0" smtClean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9860" y="1662606"/>
            <a:ext cx="4896340" cy="1573196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</a:rPr>
              <a:t>Не признаются объектом налогообложения операции по изъятию имущества для </a:t>
            </a:r>
            <a:r>
              <a:rPr lang="ru-RU" sz="1800" dirty="0" smtClean="0">
                <a:solidFill>
                  <a:schemeClr val="tx1"/>
                </a:solidFill>
              </a:rPr>
              <a:t>государственных нужд.</a:t>
            </a:r>
          </a:p>
          <a:p>
            <a:pPr algn="r"/>
            <a:r>
              <a:rPr lang="ru-RU" sz="1800" dirty="0" smtClean="0">
                <a:solidFill>
                  <a:schemeClr val="accent5"/>
                </a:solidFill>
              </a:rPr>
              <a:t>(пп.30, п.2, ст. 146 НК РФ)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85633" y="1583473"/>
            <a:ext cx="5521344" cy="1769505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</a:rPr>
              <a:t>Устанавливается нулевая ставка НДС в отношении руды, концентратов и других промышленных продуктов, содержащих драгоценные металлы. Определен перечень подтверждающих </a:t>
            </a:r>
            <a:r>
              <a:rPr lang="ru-RU" sz="1800" dirty="0" smtClean="0">
                <a:solidFill>
                  <a:schemeClr val="tx1"/>
                </a:solidFill>
              </a:rPr>
              <a:t>документов.</a:t>
            </a:r>
          </a:p>
          <a:p>
            <a:pPr algn="r"/>
            <a:r>
              <a:rPr lang="ru-RU" sz="1800" dirty="0" smtClean="0">
                <a:solidFill>
                  <a:schemeClr val="accent5"/>
                </a:solidFill>
              </a:rPr>
              <a:t> </a:t>
            </a:r>
            <a:r>
              <a:rPr lang="ru-RU" sz="1800" dirty="0">
                <a:solidFill>
                  <a:schemeClr val="accent5"/>
                </a:solidFill>
              </a:rPr>
              <a:t>(</a:t>
            </a:r>
            <a:r>
              <a:rPr lang="ru-RU" sz="1800" dirty="0" err="1">
                <a:solidFill>
                  <a:schemeClr val="accent5"/>
                </a:solidFill>
              </a:rPr>
              <a:t>пп</a:t>
            </a:r>
            <a:r>
              <a:rPr lang="ru-RU" sz="1800" dirty="0">
                <a:solidFill>
                  <a:schemeClr val="accent5"/>
                </a:solidFill>
              </a:rPr>
              <a:t>. 6.3 п.1 ст. 164, п.8.3 ст.165 НК </a:t>
            </a:r>
            <a:r>
              <a:rPr lang="ru-RU" sz="1800" dirty="0" smtClean="0">
                <a:solidFill>
                  <a:schemeClr val="accent5"/>
                </a:solidFill>
              </a:rPr>
              <a:t>РФ)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3941" y="3485434"/>
            <a:ext cx="4932259" cy="1383430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solidFill>
                  <a:schemeClr val="tx1"/>
                </a:solidFill>
              </a:rPr>
              <a:t>При применении ставки 5 или 7% </a:t>
            </a:r>
          </a:p>
          <a:p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и осуществлении необлагаемых операций, ведение раздельного учета НДС не требуется.    </a:t>
            </a:r>
            <a:r>
              <a:rPr lang="ru-RU" sz="1800" dirty="0" smtClean="0">
                <a:solidFill>
                  <a:schemeClr val="accent5"/>
                </a:solidFill>
              </a:rPr>
              <a:t>(п.4, ст.170 НК РФ)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3942" y="5145564"/>
            <a:ext cx="4932258" cy="1411353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solidFill>
                  <a:schemeClr val="tx1"/>
                </a:solidFill>
              </a:rPr>
              <a:t>Исключены из </a:t>
            </a:r>
            <a:r>
              <a:rPr lang="ru-RU" sz="1800" dirty="0" err="1" smtClean="0">
                <a:solidFill>
                  <a:schemeClr val="tx1"/>
                </a:solidFill>
              </a:rPr>
              <a:t>льготируемых</a:t>
            </a:r>
            <a:r>
              <a:rPr lang="ru-RU" sz="1800" dirty="0" smtClean="0">
                <a:solidFill>
                  <a:schemeClr val="tx1"/>
                </a:solidFill>
              </a:rPr>
              <a:t> операций по НДС услуги, связанные с обслуживанием банковских карт, </a:t>
            </a:r>
            <a:r>
              <a:rPr lang="ru-RU" sz="1800" dirty="0" err="1" smtClean="0">
                <a:solidFill>
                  <a:schemeClr val="tx1"/>
                </a:solidFill>
              </a:rPr>
              <a:t>эквайринга</a:t>
            </a:r>
            <a:r>
              <a:rPr lang="ru-RU" sz="1800" dirty="0" smtClean="0">
                <a:solidFill>
                  <a:schemeClr val="tx1"/>
                </a:solidFill>
              </a:rPr>
              <a:t>, процессинга.</a:t>
            </a:r>
          </a:p>
          <a:p>
            <a:pPr algn="r"/>
            <a:r>
              <a:rPr lang="ru-RU" sz="1800" dirty="0" smtClean="0">
                <a:solidFill>
                  <a:schemeClr val="accent5"/>
                </a:solidFill>
              </a:rPr>
              <a:t>(</a:t>
            </a:r>
            <a:r>
              <a:rPr lang="ru-RU" sz="1800" dirty="0" err="1" smtClean="0">
                <a:solidFill>
                  <a:schemeClr val="accent5"/>
                </a:solidFill>
              </a:rPr>
              <a:t>абз</a:t>
            </a:r>
            <a:r>
              <a:rPr lang="ru-RU" sz="1800" dirty="0" smtClean="0">
                <a:solidFill>
                  <a:schemeClr val="accent5"/>
                </a:solidFill>
              </a:rPr>
              <a:t>. 4, </a:t>
            </a:r>
            <a:r>
              <a:rPr lang="ru-RU" sz="1800" dirty="0" err="1" smtClean="0">
                <a:solidFill>
                  <a:schemeClr val="accent5"/>
                </a:solidFill>
              </a:rPr>
              <a:t>пп</a:t>
            </a:r>
            <a:r>
              <a:rPr lang="ru-RU" sz="1800" dirty="0" smtClean="0">
                <a:solidFill>
                  <a:schemeClr val="accent5"/>
                </a:solidFill>
              </a:rPr>
              <a:t>. 3, п.3, ст.149 НК РФ)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685632" y="3499816"/>
            <a:ext cx="5521344" cy="1369048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</a:rPr>
              <a:t>Сократили перечень продуктов со ставкой НДС 10%, исключены </a:t>
            </a:r>
            <a:r>
              <a:rPr lang="ru-RU" sz="1800" dirty="0" err="1">
                <a:solidFill>
                  <a:schemeClr val="tx1"/>
                </a:solidFill>
              </a:rPr>
              <a:t>молокосодержащие</a:t>
            </a:r>
            <a:r>
              <a:rPr lang="ru-RU" sz="1800" dirty="0">
                <a:solidFill>
                  <a:schemeClr val="tx1"/>
                </a:solidFill>
              </a:rPr>
              <a:t> продукты с заменителем молочного </a:t>
            </a:r>
            <a:r>
              <a:rPr lang="ru-RU" sz="1800" dirty="0" smtClean="0">
                <a:solidFill>
                  <a:schemeClr val="tx1"/>
                </a:solidFill>
              </a:rPr>
              <a:t>жира.</a:t>
            </a:r>
          </a:p>
          <a:p>
            <a:pPr algn="r"/>
            <a:r>
              <a:rPr lang="ru-RU" sz="1800" dirty="0" smtClean="0">
                <a:solidFill>
                  <a:schemeClr val="accent5"/>
                </a:solidFill>
              </a:rPr>
              <a:t> (</a:t>
            </a:r>
            <a:r>
              <a:rPr lang="ru-RU" sz="1800" dirty="0" err="1" smtClean="0">
                <a:solidFill>
                  <a:schemeClr val="accent5"/>
                </a:solidFill>
              </a:rPr>
              <a:t>пп</a:t>
            </a:r>
            <a:r>
              <a:rPr lang="ru-RU" sz="1800" dirty="0">
                <a:solidFill>
                  <a:schemeClr val="accent5"/>
                </a:solidFill>
              </a:rPr>
              <a:t>. 1 п. 2 ст. 164 НК </a:t>
            </a:r>
            <a:r>
              <a:rPr lang="ru-RU" sz="1800" dirty="0" smtClean="0">
                <a:solidFill>
                  <a:schemeClr val="accent5"/>
                </a:solidFill>
              </a:rPr>
              <a:t>РФ)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685632" y="5145564"/>
            <a:ext cx="5521344" cy="1411353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</a:rPr>
              <a:t>Место реализации услуг по сдаче в аренду </a:t>
            </a:r>
            <a:r>
              <a:rPr lang="ru-RU" sz="1800" dirty="0" err="1">
                <a:solidFill>
                  <a:schemeClr val="tx1"/>
                </a:solidFill>
              </a:rPr>
              <a:t>майнинговой</a:t>
            </a:r>
            <a:r>
              <a:rPr lang="ru-RU" sz="1800" dirty="0">
                <a:solidFill>
                  <a:schemeClr val="tx1"/>
                </a:solidFill>
              </a:rPr>
              <a:t> инфраструктуры облагается по месту нахождения </a:t>
            </a:r>
            <a:r>
              <a:rPr lang="ru-RU" sz="1800" dirty="0" smtClean="0">
                <a:solidFill>
                  <a:schemeClr val="tx1"/>
                </a:solidFill>
              </a:rPr>
              <a:t>продавца.</a:t>
            </a:r>
          </a:p>
          <a:p>
            <a:pPr algn="r"/>
            <a:r>
              <a:rPr lang="ru-RU" sz="1800" dirty="0" smtClean="0">
                <a:solidFill>
                  <a:schemeClr val="accent5"/>
                </a:solidFill>
              </a:rPr>
              <a:t>(</a:t>
            </a:r>
            <a:r>
              <a:rPr lang="ru-RU" sz="1800" dirty="0" err="1">
                <a:solidFill>
                  <a:schemeClr val="accent5"/>
                </a:solidFill>
              </a:rPr>
              <a:t>абз</a:t>
            </a:r>
            <a:r>
              <a:rPr lang="ru-RU" sz="1800" dirty="0">
                <a:solidFill>
                  <a:schemeClr val="accent5"/>
                </a:solidFill>
              </a:rPr>
              <a:t>. </a:t>
            </a:r>
            <a:r>
              <a:rPr lang="ru-RU" sz="1800" dirty="0" smtClean="0">
                <a:solidFill>
                  <a:schemeClr val="accent5"/>
                </a:solidFill>
              </a:rPr>
              <a:t>7, </a:t>
            </a:r>
            <a:r>
              <a:rPr lang="ru-RU" sz="1800" dirty="0" err="1">
                <a:solidFill>
                  <a:schemeClr val="accent5"/>
                </a:solidFill>
              </a:rPr>
              <a:t>пп</a:t>
            </a:r>
            <a:r>
              <a:rPr lang="ru-RU" sz="1800" dirty="0">
                <a:solidFill>
                  <a:schemeClr val="accent5"/>
                </a:solidFill>
              </a:rPr>
              <a:t>. </a:t>
            </a:r>
            <a:r>
              <a:rPr lang="ru-RU" sz="1800" dirty="0" smtClean="0">
                <a:solidFill>
                  <a:schemeClr val="accent5"/>
                </a:solidFill>
              </a:rPr>
              <a:t>4, п.1, ст.148 </a:t>
            </a:r>
            <a:r>
              <a:rPr lang="ru-RU" sz="1800" dirty="0">
                <a:solidFill>
                  <a:schemeClr val="accent5"/>
                </a:solidFill>
              </a:rPr>
              <a:t>НК РФ)</a:t>
            </a:r>
          </a:p>
        </p:txBody>
      </p:sp>
      <p:sp>
        <p:nvSpPr>
          <p:cNvPr id="27" name="Oval 36"/>
          <p:cNvSpPr/>
          <p:nvPr/>
        </p:nvSpPr>
        <p:spPr>
          <a:xfrm>
            <a:off x="11289604" y="2382283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4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8" name="Oval 36"/>
          <p:cNvSpPr/>
          <p:nvPr/>
        </p:nvSpPr>
        <p:spPr>
          <a:xfrm>
            <a:off x="11279435" y="4009457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5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9" name="Oval 36"/>
          <p:cNvSpPr/>
          <p:nvPr/>
        </p:nvSpPr>
        <p:spPr>
          <a:xfrm>
            <a:off x="61938" y="2406831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1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0" name="Oval 36"/>
          <p:cNvSpPr/>
          <p:nvPr/>
        </p:nvSpPr>
        <p:spPr>
          <a:xfrm>
            <a:off x="52721" y="4002266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2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1" name="Oval 36"/>
          <p:cNvSpPr/>
          <p:nvPr/>
        </p:nvSpPr>
        <p:spPr>
          <a:xfrm>
            <a:off x="61938" y="5676357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3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2" name="Oval 36"/>
          <p:cNvSpPr/>
          <p:nvPr/>
        </p:nvSpPr>
        <p:spPr>
          <a:xfrm>
            <a:off x="11279435" y="5676357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6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84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6571" y="86549"/>
            <a:ext cx="10424556" cy="590394"/>
          </a:xfrm>
        </p:spPr>
        <p:txBody>
          <a:bodyPr>
            <a:normAutofit/>
          </a:bodyPr>
          <a:lstStyle/>
          <a:p>
            <a:r>
              <a:rPr lang="ru-RU" sz="3300" dirty="0" smtClean="0"/>
              <a:t>Изменения </a:t>
            </a:r>
            <a:r>
              <a:rPr lang="ru-RU" sz="3300" dirty="0"/>
              <a:t>в </a:t>
            </a:r>
            <a:r>
              <a:rPr lang="ru-RU" sz="3300" dirty="0" smtClean="0"/>
              <a:t>форме счета-фактуры </a:t>
            </a:r>
            <a:r>
              <a:rPr lang="ru-RU" sz="2800" dirty="0" smtClean="0"/>
              <a:t>(ст</a:t>
            </a:r>
            <a:r>
              <a:rPr lang="ru-RU" sz="2800" dirty="0"/>
              <a:t>. 169 НК РФ)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7926" y="997641"/>
            <a:ext cx="99581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Федеральный </a:t>
            </a:r>
            <a:r>
              <a:rPr lang="ru-RU" sz="1600" b="1" dirty="0">
                <a:solidFill>
                  <a:srgbClr val="FF0000"/>
                </a:solidFill>
              </a:rPr>
              <a:t>закон № 425-ФЗ от 28.11.2025 </a:t>
            </a:r>
            <a:r>
              <a:rPr lang="ru-RU" sz="1600" dirty="0"/>
              <a:t>«О внесении изменений в части первую и вторую НК РФ и отдельные законодательные акты РФ» </a:t>
            </a:r>
            <a:r>
              <a:rPr lang="ru-RU" sz="1600" i="1" dirty="0" smtClean="0"/>
              <a:t>Дата вступления в силу – 01.01.2026</a:t>
            </a:r>
            <a:r>
              <a:rPr lang="ru-RU" dirty="0"/>
              <a:t>.</a:t>
            </a:r>
            <a:endParaRPr lang="ru-RU" sz="1600" i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503830" y="1607442"/>
            <a:ext cx="1089759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/>
              <a:t>        </a:t>
            </a:r>
            <a:r>
              <a:rPr lang="ru-RU" sz="1600" b="1" dirty="0" smtClean="0"/>
              <a:t>В статью 169 НК РФ, Постановление Правительства РФ от 26.12.2011 № 1137 внесено изменение, согласно </a:t>
            </a:r>
            <a:r>
              <a:rPr lang="ru-RU" sz="1600" b="1" dirty="0"/>
              <a:t>которому в </a:t>
            </a:r>
            <a:r>
              <a:rPr lang="ru-RU" sz="1600" b="1" dirty="0" smtClean="0"/>
              <a:t>счете-фактуре </a:t>
            </a:r>
            <a:r>
              <a:rPr lang="ru-RU" sz="1600" b="1" dirty="0"/>
              <a:t>в </a:t>
            </a:r>
            <a:r>
              <a:rPr lang="ru-RU" sz="1600" b="1" dirty="0" smtClean="0"/>
              <a:t>строке 5б необходимо указывать номер </a:t>
            </a:r>
            <a:r>
              <a:rPr lang="ru-RU" sz="1600" b="1" dirty="0"/>
              <a:t>и дату </a:t>
            </a:r>
            <a:r>
              <a:rPr lang="ru-RU" sz="1600" b="1" dirty="0" smtClean="0"/>
              <a:t>авансового счета-фактуры, выставленного при получении предварительной оплаты. </a:t>
            </a:r>
            <a:endParaRPr lang="ru-RU" sz="16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51" y="2673392"/>
            <a:ext cx="3866159" cy="39674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588" y="2598913"/>
            <a:ext cx="6104534" cy="41164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6200000">
            <a:off x="132254" y="4684197"/>
            <a:ext cx="111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Образец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7054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9859" y="185895"/>
            <a:ext cx="9949543" cy="639296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tx1"/>
                </a:solidFill>
              </a:rPr>
              <a:t>Основные изменения по НДС в 2026 году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645342" y="6380103"/>
            <a:ext cx="1268186" cy="365125"/>
          </a:xfrm>
        </p:spPr>
        <p:txBody>
          <a:bodyPr/>
          <a:lstStyle/>
          <a:p>
            <a:fld id="{4C6B8470-55A6-CF4B-ABEF-5E5F70F4E2F5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0426" y="754665"/>
            <a:ext cx="10744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Федеральный закон № </a:t>
            </a:r>
            <a:r>
              <a:rPr lang="ru-RU" b="1" dirty="0" smtClean="0">
                <a:solidFill>
                  <a:srgbClr val="FF0000"/>
                </a:solidFill>
              </a:rPr>
              <a:t>104-ФЗ </a:t>
            </a:r>
            <a:r>
              <a:rPr lang="ru-RU" b="1" dirty="0">
                <a:solidFill>
                  <a:srgbClr val="FF0000"/>
                </a:solidFill>
              </a:rPr>
              <a:t>от </a:t>
            </a:r>
            <a:r>
              <a:rPr lang="ru-RU" b="1" dirty="0" smtClean="0">
                <a:solidFill>
                  <a:srgbClr val="FF0000"/>
                </a:solidFill>
              </a:rPr>
              <a:t>25.04.2026 </a:t>
            </a:r>
            <a:r>
              <a:rPr lang="ru-RU" dirty="0" smtClean="0"/>
              <a:t>«</a:t>
            </a:r>
            <a:r>
              <a:rPr lang="ru-RU" dirty="0"/>
              <a:t>О внесении изменений в </a:t>
            </a:r>
            <a:r>
              <a:rPr lang="ru-RU" dirty="0" smtClean="0"/>
              <a:t>часть вторую </a:t>
            </a:r>
            <a:r>
              <a:rPr lang="ru-RU" dirty="0"/>
              <a:t>НК </a:t>
            </a:r>
            <a:r>
              <a:rPr lang="ru-RU" dirty="0" smtClean="0"/>
              <a:t>РФ»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9859" y="1203497"/>
            <a:ext cx="10542151" cy="894240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Налогоплательщики в сфере общепита на УСН освобождены от НДС с 1 апреля до конца 2026 года при условии, что доля доходов от основной деятельности за предыдущий 2025 год составляла не менее 70%                                                                          </a:t>
            </a:r>
            <a:r>
              <a:rPr lang="ru-RU" sz="1800" dirty="0" smtClean="0">
                <a:solidFill>
                  <a:schemeClr val="accent5"/>
                </a:solidFill>
              </a:rPr>
              <a:t>(пп.38, п.3, ст. 149 НК РФ)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4280" y="2209627"/>
            <a:ext cx="10537730" cy="1201777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При определении за 2025 год величины доходов для налогоплательщиков УСН, превысивших лимит в 20 млн. рублей,</a:t>
            </a:r>
            <a:r>
              <a:rPr lang="en-US" sz="1800" dirty="0" smtClean="0">
                <a:solidFill>
                  <a:schemeClr val="tx1"/>
                </a:solidFill>
              </a:rPr>
              <a:t> c 1 </a:t>
            </a:r>
            <a:r>
              <a:rPr lang="ru-RU" sz="1800" dirty="0" smtClean="0">
                <a:solidFill>
                  <a:schemeClr val="tx1"/>
                </a:solidFill>
              </a:rPr>
              <a:t>апреля 2026 года не учитываются суммы процентов, полученные по вкладам (остаткам на счетах в банках)                                              </a:t>
            </a:r>
            <a:r>
              <a:rPr lang="ru-RU" sz="1800" dirty="0" smtClean="0">
                <a:solidFill>
                  <a:schemeClr val="accent5"/>
                </a:solidFill>
              </a:rPr>
              <a:t>(</a:t>
            </a:r>
            <a:r>
              <a:rPr lang="ru-RU" sz="1800" dirty="0" err="1" smtClean="0">
                <a:solidFill>
                  <a:schemeClr val="accent5"/>
                </a:solidFill>
              </a:rPr>
              <a:t>абз</a:t>
            </a:r>
            <a:r>
              <a:rPr lang="ru-RU" sz="1800" dirty="0" smtClean="0">
                <a:solidFill>
                  <a:schemeClr val="accent5"/>
                </a:solidFill>
              </a:rPr>
              <a:t>. 8, п.1, ст.145 НК РФ)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9859" y="3528009"/>
            <a:ext cx="10542151" cy="977487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Налогоплательщики, применявшие в 2025 году ПСН, или а с 2026 года ставший плательщиком НДС, смогут принимать к вычету НДС по приобретенному на патенте товару, который не был использован при применении патента.                                                           </a:t>
            </a:r>
            <a:r>
              <a:rPr lang="ru-RU" sz="1800" dirty="0" smtClean="0">
                <a:solidFill>
                  <a:schemeClr val="accent5"/>
                </a:solidFill>
              </a:rPr>
              <a:t>(п.7, ст.346.45 НК РФ)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9859" y="5778042"/>
            <a:ext cx="10570886" cy="856934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Изменения порядка применения вычетов НДС по сырьевым товарам в случае исключения их из перечня видов сырьевых товаров ТНВЭД</a:t>
            </a:r>
            <a:r>
              <a:rPr lang="ru-RU" sz="1800" dirty="0" smtClean="0">
                <a:solidFill>
                  <a:schemeClr val="accent5"/>
                </a:solidFill>
              </a:rPr>
              <a:t>  (п.10 ст.165, п.1.1, ст. 172 НК РФ, ст. 3 закона 104-ФЗ)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35135" y="4622101"/>
            <a:ext cx="10555610" cy="1076442"/>
          </a:xfrm>
          <a:prstGeom prst="round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700" dirty="0" smtClean="0">
                <a:solidFill>
                  <a:schemeClr val="tx1"/>
                </a:solidFill>
              </a:rPr>
              <a:t>Налогоплательщики на УСН могут уменьшить доходы в период отгрузки, в котором являются плательщиками НДС, на сумму НДС, начисленную при отгрузке в счет аванса, полученного до 2026 года, когда налогоплательщик не являлся плательщиком НДС либо являлся освобожденным от уплаты НДС.                                                                                                              </a:t>
            </a:r>
            <a:r>
              <a:rPr lang="ru-RU" sz="1800" dirty="0" smtClean="0">
                <a:solidFill>
                  <a:schemeClr val="accent5"/>
                </a:solidFill>
              </a:rPr>
              <a:t>(п.1, ст.346.15 </a:t>
            </a:r>
            <a:r>
              <a:rPr lang="ru-RU" sz="1800" dirty="0">
                <a:solidFill>
                  <a:schemeClr val="accent5"/>
                </a:solidFill>
              </a:rPr>
              <a:t>НК РФ)</a:t>
            </a:r>
          </a:p>
        </p:txBody>
      </p:sp>
      <p:sp>
        <p:nvSpPr>
          <p:cNvPr id="27" name="Oval 36"/>
          <p:cNvSpPr/>
          <p:nvPr/>
        </p:nvSpPr>
        <p:spPr>
          <a:xfrm>
            <a:off x="76984" y="4978500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4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8" name="Oval 36"/>
          <p:cNvSpPr/>
          <p:nvPr/>
        </p:nvSpPr>
        <p:spPr>
          <a:xfrm>
            <a:off x="76984" y="6035611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5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9" name="Oval 36"/>
          <p:cNvSpPr/>
          <p:nvPr/>
        </p:nvSpPr>
        <p:spPr>
          <a:xfrm>
            <a:off x="76984" y="1477196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1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0" name="Oval 36"/>
          <p:cNvSpPr/>
          <p:nvPr/>
        </p:nvSpPr>
        <p:spPr>
          <a:xfrm>
            <a:off x="76984" y="2600776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2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1" name="Oval 36"/>
          <p:cNvSpPr/>
          <p:nvPr/>
        </p:nvSpPr>
        <p:spPr>
          <a:xfrm>
            <a:off x="76984" y="3789638"/>
            <a:ext cx="361456" cy="349766"/>
          </a:xfrm>
          <a:prstGeom prst="ellipse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3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467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14BDA1FE-36EF-5023-7E79-C8CA8AA14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77479357-362B-98D1-32DC-0DCF85FF07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Национальная система подтверждения ожидания товаров (СПОТ)</a:t>
            </a:r>
            <a:endParaRPr lang="ru-RU" b="1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98093BA3-2100-F04A-E3ED-0B4FD01D0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55" y="1875094"/>
            <a:ext cx="10694997" cy="4238625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 smtClean="0"/>
              <a:t> 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618735" y="2063578"/>
            <a:ext cx="345989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00649" y="1874352"/>
            <a:ext cx="5177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равных конкурентных условий ведения бизнеса;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618734" y="2677729"/>
            <a:ext cx="345989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100649" y="2516889"/>
            <a:ext cx="52639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«Обеление» торговли со странами ЕАЭС.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07535" y="1607448"/>
            <a:ext cx="3535653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процесса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0358" y="2538898"/>
            <a:ext cx="49015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Импортеры РФ (заявители)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ЮЛ, ИП, приобретающие товары в странах ЕАЭС;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6766130" y="2785347"/>
            <a:ext cx="741405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90358" y="3346453"/>
            <a:ext cx="38058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Экспортеры (поставщики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ЮЛ, ИП, зарегистрированные в  странах ЕАЭС, реализующие товары в адрес российских импортеров;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6779740" y="3521405"/>
            <a:ext cx="741405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590358" y="4954753"/>
            <a:ext cx="36290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Перевозчики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ица, осуществляющие перевозку (транспортировку) товаров.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6848953" y="5123665"/>
            <a:ext cx="741405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55552" y="3183232"/>
            <a:ext cx="49550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Положения Федерального закона о СПОТ от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17.04.2026 №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101-ФЗ будут распространяться на товары, ввозимые на территорию РФ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01 июня 2026 года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автомобильным транспортом.              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2026 года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ФНС России запущено тестирование СПОТ, позволяющее юридическим лицам и индивидуальным предпринимателям подготовиться к работе с системой.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1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14BDA1FE-36EF-5023-7E79-C8CA8AA14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77479357-362B-98D1-32DC-0DCF85FF07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СПОТ регулируется следующими законодательными актами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98093BA3-2100-F04A-E3ED-0B4FD01D0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915" y="1173892"/>
            <a:ext cx="11244648" cy="642551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8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 СПОТ (от 17.04.2026 </a:t>
            </a:r>
            <a:r>
              <a:rPr lang="ru-RU" sz="8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8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101-ФЗ)</a:t>
            </a:r>
            <a:endParaRPr lang="ru-RU" sz="8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Основные введения: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902044" y="1859749"/>
            <a:ext cx="3200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о предстоящей поставке (ДОПП)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документ, подтверждающий ожидание поставки товаров из стран ЕАЭС;</a:t>
            </a:r>
          </a:p>
          <a:p>
            <a:pPr marL="285750" indent="-285750"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 для заполнения сведений по предстоящей поставке о ввозе товаров в РФ.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2638" y="1864709"/>
            <a:ext cx="31386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Обеспечительный платеж (ОП)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Платеж, который вносится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ввоза товаров в РФ из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 ЕАЭС на отдельный КБК в счет предстоящей уплаты косвенных налогов.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35080" y="1859749"/>
            <a:ext cx="25825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после пересечения товара через границу сотрудниками ФТС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-кода на границе;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Верификация ДОПП.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370" y="4077729"/>
            <a:ext cx="112393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 внесении изменений в НК (от 17.04.2026 № 102-ФЗ)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Основные изменения: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суммы обеспечительного платежа учитываются в счет исполнения обязанности по уплате косвенных налогов;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возврат переплаты осуществляется через ЕНС по результатам камеральной налоговой  проверки налоговой декларации по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косвенным налогам.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4723" y="185974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*</a:t>
            </a:r>
            <a:r>
              <a:rPr lang="en-US" dirty="0" smtClean="0"/>
              <a:t>*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84977" y="5680156"/>
            <a:ext cx="8184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ст.5 Федерального закона от 17.04.2026 №101-ФЗ предусмотрены исключения о применении СПОТ в отношении ряда товаров;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7329" y="6183138"/>
            <a:ext cx="7710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 ст.11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17.04.2026 №101-ФЗ предусмотрены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 внесению обеспечительного платежа.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08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14BDA1FE-36EF-5023-7E79-C8CA8AA14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3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77479357-362B-98D1-32DC-0DCF85FF07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7"/>
            <a:ext cx="9949543" cy="70771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 НАЛОГОПЛАТЕЛЬЩИКА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98093BA3-2100-F04A-E3ED-0B4FD01D0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372" y="1272747"/>
            <a:ext cx="542520" cy="345988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п/п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9124" y="1249403"/>
            <a:ext cx="1767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71604" y="1249403"/>
            <a:ext cx="1564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9003" y="1645279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7849" y="1618735"/>
            <a:ext cx="13091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39021" y="1638438"/>
            <a:ext cx="4171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Заключение договора с поставщиком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7849" y="2133824"/>
            <a:ext cx="1519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82270" y="2117728"/>
            <a:ext cx="4448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Получение данных от экспортера для ДОПП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7849" y="2648913"/>
            <a:ext cx="161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82270" y="2615665"/>
            <a:ext cx="5324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Заполнение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передача ДОПП 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указанием всех сведений  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 предстоящей поставке в «Сервисе Заявителя» на сайте   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ФНС России или в учетной   системе налогоплательщика  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 последующей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отправкой в ФНС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оператора  ЭДО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99919" y="4208827"/>
            <a:ext cx="1519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82269" y="4213433"/>
            <a:ext cx="408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плата Обеспечительного платежа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99919" y="4765415"/>
            <a:ext cx="25084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Налоговый орган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82270" y="4686025"/>
            <a:ext cx="4534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Проверка уплаты достаточности ОП, выдача   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-кода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99919" y="5244855"/>
            <a:ext cx="2088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82270" y="5241865"/>
            <a:ext cx="33439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Передача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-кода перевозчику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99975" y="5533636"/>
            <a:ext cx="1853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Перевозчик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98910" y="5529976"/>
            <a:ext cx="3850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Пересечение границы РФ с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-кодом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99975" y="5831689"/>
            <a:ext cx="1853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98910" y="5860229"/>
            <a:ext cx="5150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Принятие на учет товаров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Заполнение заявлений о ввозе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Подача налоговой декларации по косвенным налогам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7296" y="2133824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7296" y="2619721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7450" y="4209861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50875" y="4778232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0875" y="525004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59003" y="5533636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7296" y="5834815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259492" y="1618735"/>
            <a:ext cx="10911016" cy="247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59492" y="2133824"/>
            <a:ext cx="10911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259492" y="2619632"/>
            <a:ext cx="10898659" cy="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71849" y="4081984"/>
            <a:ext cx="10911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59492" y="4672233"/>
            <a:ext cx="10911016" cy="180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271849" y="5226794"/>
            <a:ext cx="10898659" cy="16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271849" y="5536316"/>
            <a:ext cx="108986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259492" y="5860229"/>
            <a:ext cx="10911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8CF6B2E3-DDF6-66CC-7A8D-07C6FF6751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2940097-1F21-22E6-8D5B-6198A89A3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431AC9-BF29-78CD-3CF9-0B99D2376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816" y="1638867"/>
            <a:ext cx="1566368" cy="179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8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ФНС 1">
      <a:dk1>
        <a:srgbClr val="2A3A7B"/>
      </a:dk1>
      <a:lt1>
        <a:srgbClr val="EDF1F6"/>
      </a:lt1>
      <a:dk2>
        <a:srgbClr val="2A3A7B"/>
      </a:dk2>
      <a:lt2>
        <a:srgbClr val="D8DFEB"/>
      </a:lt2>
      <a:accent1>
        <a:srgbClr val="005BAD"/>
      </a:accent1>
      <a:accent2>
        <a:srgbClr val="489EDD"/>
      </a:accent2>
      <a:accent3>
        <a:srgbClr val="2A3A7B"/>
      </a:accent3>
      <a:accent4>
        <a:srgbClr val="7F8FA9"/>
      </a:accent4>
      <a:accent5>
        <a:srgbClr val="F6522D"/>
      </a:accent5>
      <a:accent6>
        <a:srgbClr val="D8DFEB"/>
      </a:accent6>
      <a:hlink>
        <a:srgbClr val="FB542E"/>
      </a:hlink>
      <a:folHlink>
        <a:srgbClr val="3EBBF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FAFF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8372</TotalTime>
  <Words>1232</Words>
  <Application>Microsoft Office PowerPoint</Application>
  <PresentationFormat>Широкоэкранный</PresentationFormat>
  <Paragraphs>144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Times New Roman</vt:lpstr>
      <vt:lpstr>Wingdings</vt:lpstr>
      <vt:lpstr>Тема Office</vt:lpstr>
      <vt:lpstr>Презентация PowerPoint</vt:lpstr>
      <vt:lpstr>Основные изменения по НДС в 2026 году.  Федеральный закон № 425-ФЗ от 28.11.2025 «О внесении изменений в части первую и вторую НК РФ и отдельные законодательные акты РФ» Дата вступления в силу – 01.01.2026</vt:lpstr>
      <vt:lpstr>Основные изменения по НДС в 2026 году</vt:lpstr>
      <vt:lpstr>Изменения в форме счета-фактуры (ст. 169 НК РФ) </vt:lpstr>
      <vt:lpstr>Основные изменения по НДС в 2026 году</vt:lpstr>
      <vt:lpstr>Национальная система подтверждения ожидания товаров (СПОТ)</vt:lpstr>
      <vt:lpstr>СПОТ регулируется следующими законодательными актами</vt:lpstr>
      <vt:lpstr>ЧЕК-ЛИСТ НАЛОГОПЛАТЕЛЬЩИКА: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Гаврикова</dc:creator>
  <cp:lastModifiedBy>Шевелева Екатерина Игоревна</cp:lastModifiedBy>
  <cp:revision>451</cp:revision>
  <cp:lastPrinted>2026-05-12T09:35:33Z</cp:lastPrinted>
  <dcterms:created xsi:type="dcterms:W3CDTF">2025-05-13T09:24:29Z</dcterms:created>
  <dcterms:modified xsi:type="dcterms:W3CDTF">2026-05-14T13:56:02Z</dcterms:modified>
</cp:coreProperties>
</file>