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38" r:id="rId2"/>
    <p:sldId id="437" r:id="rId3"/>
    <p:sldId id="439" r:id="rId4"/>
    <p:sldId id="440" r:id="rId5"/>
    <p:sldId id="441" r:id="rId6"/>
    <p:sldId id="442" r:id="rId7"/>
    <p:sldId id="436" r:id="rId8"/>
  </p:sldIdLst>
  <p:sldSz cx="12192000" cy="6858000"/>
  <p:notesSz cx="6797675" cy="9929813"/>
  <p:embeddedFontLst>
    <p:embeddedFont>
      <p:font typeface="Bahnschrift" panose="020B0502040204020203" pitchFamily="34" charset="0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Franklin Gothic Demi Cond" panose="020B0706030402020204" pitchFamily="34" charset="0"/>
      <p:regular r:id="rId19"/>
    </p:embeddedFont>
    <p:embeddedFont>
      <p:font typeface="Inter Black" panose="020B0604020202020204" charset="0"/>
      <p:bold r:id="rId20"/>
    </p:embeddedFont>
  </p:embeddedFontLst>
  <p:defaultTextStyle>
    <a:defPPr>
      <a:defRPr lang="ru-RU"/>
    </a:defPPr>
    <a:lvl1pPr marL="0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14394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371594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28793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285991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743188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00387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657584" algn="l" defTabSz="91439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B4AC77-717B-4F95-AF30-B1762DD27F30}">
          <p14:sldIdLst>
            <p14:sldId id="438"/>
            <p14:sldId id="437"/>
            <p14:sldId id="439"/>
            <p14:sldId id="440"/>
            <p14:sldId id="441"/>
            <p14:sldId id="442"/>
            <p14:sldId id="4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8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рехова Анна Владимировна" initials="ОАВ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1"/>
    <a:srgbClr val="BC0000"/>
    <a:srgbClr val="F7572E"/>
    <a:srgbClr val="D00001"/>
    <a:srgbClr val="FAFBFD"/>
    <a:srgbClr val="C4DCED"/>
    <a:srgbClr val="B4B4B4"/>
    <a:srgbClr val="F4F7FB"/>
    <a:srgbClr val="162046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94425" autoAdjust="0"/>
  </p:normalViewPr>
  <p:slideViewPr>
    <p:cSldViewPr snapToGrid="0">
      <p:cViewPr varScale="1">
        <p:scale>
          <a:sx n="70" d="100"/>
          <a:sy n="70" d="100"/>
        </p:scale>
        <p:origin x="236" y="64"/>
      </p:cViewPr>
      <p:guideLst>
        <p:guide orient="horz" pos="187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993</c:v>
                </c:pt>
                <c:pt idx="1">
                  <c:v>2779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F-478B-91F6-7E3171EEE32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3029</c:v>
                </c:pt>
                <c:pt idx="1">
                  <c:v>6038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4F-478B-91F6-7E3171EEE32A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0725120"/>
        <c:axId val="100726656"/>
      </c:barChart>
      <c:catAx>
        <c:axId val="100725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0726656"/>
        <c:crosses val="autoZero"/>
        <c:auto val="1"/>
        <c:lblAlgn val="ctr"/>
        <c:lblOffset val="100"/>
        <c:noMultiLvlLbl val="0"/>
      </c:catAx>
      <c:valAx>
        <c:axId val="100726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0725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0.04813</cdr:y>
    </cdr:from>
    <cdr:to>
      <cdr:x>0.58763</cdr:x>
      <cdr:y>0.15623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6EE2A88A-CE16-45CF-95E4-E9FEE7E5B39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6918198" y="238842"/>
          <a:ext cx="2633700" cy="536494"/>
        </a:xfrm>
        <a:prstGeom xmlns:a="http://schemas.openxmlformats.org/drawingml/2006/main" prst="rect">
          <a:avLst/>
        </a:prstGeom>
      </cdr:spPr>
    </cdr:pic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448" cy="497997"/>
          </a:xfrm>
          <a:prstGeom prst="rect">
            <a:avLst/>
          </a:prstGeom>
        </p:spPr>
        <p:txBody>
          <a:bodyPr vert="horz" lIns="91320" tIns="45660" rIns="91320" bIns="4566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644" y="2"/>
            <a:ext cx="2945448" cy="497997"/>
          </a:xfrm>
          <a:prstGeom prst="rect">
            <a:avLst/>
          </a:prstGeom>
        </p:spPr>
        <p:txBody>
          <a:bodyPr vert="horz" lIns="91320" tIns="45660" rIns="91320" bIns="45660" rtlCol="0"/>
          <a:lstStyle>
            <a:lvl1pPr algn="r">
              <a:defRPr sz="1200"/>
            </a:lvl1pPr>
          </a:lstStyle>
          <a:p>
            <a:fld id="{659BA39F-1023-4163-A5A6-15779033CE9C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1817"/>
            <a:ext cx="2945448" cy="497997"/>
          </a:xfrm>
          <a:prstGeom prst="rect">
            <a:avLst/>
          </a:prstGeom>
        </p:spPr>
        <p:txBody>
          <a:bodyPr vert="horz" lIns="91320" tIns="45660" rIns="91320" bIns="4566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644" y="9431817"/>
            <a:ext cx="2945448" cy="497997"/>
          </a:xfrm>
          <a:prstGeom prst="rect">
            <a:avLst/>
          </a:prstGeom>
        </p:spPr>
        <p:txBody>
          <a:bodyPr vert="horz" lIns="91320" tIns="45660" rIns="91320" bIns="45660" rtlCol="0" anchor="b"/>
          <a:lstStyle>
            <a:lvl1pPr algn="r">
              <a:defRPr sz="1200"/>
            </a:lvl1pPr>
          </a:lstStyle>
          <a:p>
            <a:fld id="{7E1ABC95-3913-4059-95B1-452E703AE4C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169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8215"/>
          </a:xfrm>
          <a:prstGeom prst="rect">
            <a:avLst/>
          </a:prstGeom>
        </p:spPr>
        <p:txBody>
          <a:bodyPr vert="horz" lIns="91320" tIns="45660" rIns="91320" bIns="4566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2"/>
            <a:ext cx="2945659" cy="498215"/>
          </a:xfrm>
          <a:prstGeom prst="rect">
            <a:avLst/>
          </a:prstGeom>
        </p:spPr>
        <p:txBody>
          <a:bodyPr vert="horz" lIns="91320" tIns="45660" rIns="91320" bIns="45660" rtlCol="0"/>
          <a:lstStyle>
            <a:lvl1pPr algn="r">
              <a:defRPr sz="1200"/>
            </a:lvl1pPr>
          </a:lstStyle>
          <a:p>
            <a:fld id="{05DCC9D0-8611-48EC-9CD7-C63E5A3F9030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0" tIns="45660" rIns="91320" bIns="4566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320" tIns="45660" rIns="91320" bIns="4566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1600"/>
            <a:ext cx="2945659" cy="498214"/>
          </a:xfrm>
          <a:prstGeom prst="rect">
            <a:avLst/>
          </a:prstGeom>
        </p:spPr>
        <p:txBody>
          <a:bodyPr vert="horz" lIns="91320" tIns="45660" rIns="91320" bIns="4566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320" tIns="45660" rIns="91320" bIns="45660" rtlCol="0" anchor="b"/>
          <a:lstStyle>
            <a:lvl1pPr algn="r">
              <a:defRPr sz="1200"/>
            </a:lvl1pPr>
          </a:lstStyle>
          <a:p>
            <a:fld id="{1D5DABC2-CCE7-44B6-8C45-51537EB51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3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394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594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793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991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3188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00387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7584" algn="l" defTabSz="91439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0218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F85A-E09D-4888-AB85-A77455792C54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473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F85A-E09D-4888-AB85-A77455792C54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4731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F85A-E09D-4888-AB85-A77455792C54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5473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5DABC2-CCE7-44B6-8C45-51537EB51FB8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56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3FD17-CEB0-4B3E-A98E-702622C2E3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4A0F3E-8514-4C06-96CD-6F7292EFD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100"/>
            </a:lvl2pPr>
            <a:lvl3pPr marL="914394" indent="0" algn="ctr">
              <a:buNone/>
              <a:defRPr sz="1700"/>
            </a:lvl3pPr>
            <a:lvl4pPr marL="1371594" indent="0" algn="ctr">
              <a:buNone/>
              <a:defRPr sz="1600"/>
            </a:lvl4pPr>
            <a:lvl5pPr marL="1828793" indent="0" algn="ctr">
              <a:buNone/>
              <a:defRPr sz="1600"/>
            </a:lvl5pPr>
            <a:lvl6pPr marL="2285991" indent="0" algn="ctr">
              <a:buNone/>
              <a:defRPr sz="1600"/>
            </a:lvl6pPr>
            <a:lvl7pPr marL="2743188" indent="0" algn="ctr">
              <a:buNone/>
              <a:defRPr sz="1600"/>
            </a:lvl7pPr>
            <a:lvl8pPr marL="3200387" indent="0" algn="ctr">
              <a:buNone/>
              <a:defRPr sz="1600"/>
            </a:lvl8pPr>
            <a:lvl9pPr marL="3657584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9DBCF6-5FFF-4A19-8875-9D4513BFE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FE8F90-4226-4F9B-9898-308A3600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2E4E7-016C-42D6-BF64-78522580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7427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840E9-090C-44EA-8E69-1BF9981B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C84DA5-B1CC-456A-96B6-A70B8F41C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8BB61E-BA46-4AF0-880D-FD7486B92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9FC0F3-50FC-4CA4-AE6E-CD269BE9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B36D74-A613-4D61-BF7D-05351024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93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6A093FD-2841-4EE1-A5F0-C8CDB3B528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30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67122E-F1B5-4E34-9A39-99C1592BE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30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BEB15C-8CD0-4823-A4F3-AAC082B1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E77760-2355-4DFA-B3D7-2E58E2114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BF3998-0CBD-4133-8C10-1890A8C10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74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CE5B2F-A4F6-49E8-AFF8-0B453360A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041E25-1CCB-4F41-9B6D-D6311061E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5FA44F-D7F9-40F1-9B12-1FF4C561C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277D7C-8A38-4E40-ADEC-DE325EB33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25341-B168-47AF-BC53-763F81347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555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6771F-FA5A-4DE0-8D0D-AF0B4FF9C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BB7382-CF53-4D38-B42B-2638AC28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143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3715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8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91E13A-B6CC-4B5A-8B4F-449D3E257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C8D52A-7521-44A4-ABF9-A3A8D4BA9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20B338-92B0-41A7-9A1E-5E60D8FF0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5654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D4F624-C055-4ED0-982E-39E24D86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87C27E-9FA9-4719-8CB9-8FE5A75001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0A37782-8B62-4ECD-B084-EBAC471B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E73133-B0EE-409D-ADDD-A448A44F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566FA3-50A0-48D5-9B87-A1A213BD2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501535-0865-4F2A-A143-71223F57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69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2729C-1CE3-491C-A3B1-36C9138E1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68BBC0-D617-4F2B-BF5C-04ACA841B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5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100" b="1"/>
            </a:lvl2pPr>
            <a:lvl3pPr marL="914394" indent="0">
              <a:buNone/>
              <a:defRPr sz="1700" b="1"/>
            </a:lvl3pPr>
            <a:lvl4pPr marL="1371594" indent="0">
              <a:buNone/>
              <a:defRPr sz="1600" b="1"/>
            </a:lvl4pPr>
            <a:lvl5pPr marL="1828793" indent="0">
              <a:buNone/>
              <a:defRPr sz="1600" b="1"/>
            </a:lvl5pPr>
            <a:lvl6pPr marL="2285991" indent="0">
              <a:buNone/>
              <a:defRPr sz="1600" b="1"/>
            </a:lvl6pPr>
            <a:lvl7pPr marL="2743188" indent="0">
              <a:buNone/>
              <a:defRPr sz="1600" b="1"/>
            </a:lvl7pPr>
            <a:lvl8pPr marL="3200387" indent="0">
              <a:buNone/>
              <a:defRPr sz="1600" b="1"/>
            </a:lvl8pPr>
            <a:lvl9pPr marL="365758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948E7B-D3C0-4AAC-9EA1-07807C9C3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5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3E367B0-070A-495B-A6DA-4A0277C7D1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100" b="1"/>
            </a:lvl2pPr>
            <a:lvl3pPr marL="914394" indent="0">
              <a:buNone/>
              <a:defRPr sz="1700" b="1"/>
            </a:lvl3pPr>
            <a:lvl4pPr marL="1371594" indent="0">
              <a:buNone/>
              <a:defRPr sz="1600" b="1"/>
            </a:lvl4pPr>
            <a:lvl5pPr marL="1828793" indent="0">
              <a:buNone/>
              <a:defRPr sz="1600" b="1"/>
            </a:lvl5pPr>
            <a:lvl6pPr marL="2285991" indent="0">
              <a:buNone/>
              <a:defRPr sz="1600" b="1"/>
            </a:lvl6pPr>
            <a:lvl7pPr marL="2743188" indent="0">
              <a:buNone/>
              <a:defRPr sz="1600" b="1"/>
            </a:lvl7pPr>
            <a:lvl8pPr marL="3200387" indent="0">
              <a:buNone/>
              <a:defRPr sz="1600" b="1"/>
            </a:lvl8pPr>
            <a:lvl9pPr marL="365758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425298-9C77-42F2-B61A-93DB5FC84D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6E769B6-2B26-4050-B2F5-05221F729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141A597-640F-4A4A-8387-A13D9245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0E4F53-05B2-41CD-B46A-0CF9A9AA2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776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21754B-334E-40A6-9E51-AEEB4A1FD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12B8124-0D9E-403C-B854-C9D18C90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3255AC8-DB01-4002-9387-EC936D43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4300FD-884B-4AA3-8DB9-D05F6EF6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198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EC6E40F-C85F-48A8-A2B3-40A0C3BC5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8AEAD0C-4918-441E-8C34-7D4785A86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A309D0-2790-47AE-926E-A2ABA1D4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891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DC2AA1-AA88-438D-AB4D-0A3A82B2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FFA206-3B85-4D28-A18A-51DA461E3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4" y="987430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20D068-42A6-4F06-90E1-AF03B9843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3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394" indent="0">
              <a:buNone/>
              <a:defRPr sz="1300"/>
            </a:lvl3pPr>
            <a:lvl4pPr marL="1371594" indent="0">
              <a:buNone/>
              <a:defRPr sz="1000"/>
            </a:lvl4pPr>
            <a:lvl5pPr marL="1828793" indent="0">
              <a:buNone/>
              <a:defRPr sz="1000"/>
            </a:lvl5pPr>
            <a:lvl6pPr marL="2285991" indent="0">
              <a:buNone/>
              <a:defRPr sz="1000"/>
            </a:lvl6pPr>
            <a:lvl7pPr marL="2743188" indent="0">
              <a:buNone/>
              <a:defRPr sz="1000"/>
            </a:lvl7pPr>
            <a:lvl8pPr marL="3200387" indent="0">
              <a:buNone/>
              <a:defRPr sz="1000"/>
            </a:lvl8pPr>
            <a:lvl9pPr marL="365758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FAB33C-25E9-4FE0-96C5-23196557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6FE2E30-3F1D-4F45-9647-07A2B0D7A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55A12E-9C48-43A2-9CFC-39BE571E7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512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3DA7F-106D-406E-8951-2825D4B3A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CC45DE1-DF38-4A21-91C8-1A1BAADA8F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4" y="987430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900"/>
            </a:lvl2pPr>
            <a:lvl3pPr marL="914394" indent="0">
              <a:buNone/>
              <a:defRPr sz="2400"/>
            </a:lvl3pPr>
            <a:lvl4pPr marL="1371594" indent="0">
              <a:buNone/>
              <a:defRPr sz="2100"/>
            </a:lvl4pPr>
            <a:lvl5pPr marL="1828793" indent="0">
              <a:buNone/>
              <a:defRPr sz="2100"/>
            </a:lvl5pPr>
            <a:lvl6pPr marL="2285991" indent="0">
              <a:buNone/>
              <a:defRPr sz="2100"/>
            </a:lvl6pPr>
            <a:lvl7pPr marL="2743188" indent="0">
              <a:buNone/>
              <a:defRPr sz="2100"/>
            </a:lvl7pPr>
            <a:lvl8pPr marL="3200387" indent="0">
              <a:buNone/>
              <a:defRPr sz="2100"/>
            </a:lvl8pPr>
            <a:lvl9pPr marL="3657584" indent="0">
              <a:buNone/>
              <a:defRPr sz="21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1931D68-6838-4F71-8B81-42B395FDD3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3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394" indent="0">
              <a:buNone/>
              <a:defRPr sz="1300"/>
            </a:lvl3pPr>
            <a:lvl4pPr marL="1371594" indent="0">
              <a:buNone/>
              <a:defRPr sz="1000"/>
            </a:lvl4pPr>
            <a:lvl5pPr marL="1828793" indent="0">
              <a:buNone/>
              <a:defRPr sz="1000"/>
            </a:lvl5pPr>
            <a:lvl6pPr marL="2285991" indent="0">
              <a:buNone/>
              <a:defRPr sz="1000"/>
            </a:lvl6pPr>
            <a:lvl7pPr marL="2743188" indent="0">
              <a:buNone/>
              <a:defRPr sz="1000"/>
            </a:lvl7pPr>
            <a:lvl8pPr marL="3200387" indent="0">
              <a:buNone/>
              <a:defRPr sz="1000"/>
            </a:lvl8pPr>
            <a:lvl9pPr marL="3657584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8D65C7-56BD-4955-AFFF-C95F8FE33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8E672E-1702-4138-A395-35771D44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686160-0E99-45D3-838D-6E231581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30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4D0E98-ED50-4FAF-ACFC-5420D52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5" y="365125"/>
            <a:ext cx="10515600" cy="1325563"/>
          </a:xfrm>
          <a:prstGeom prst="rect">
            <a:avLst/>
          </a:prstGeom>
        </p:spPr>
        <p:txBody>
          <a:bodyPr vert="horz" lIns="91440" tIns="45721" rIns="91440" bIns="45721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871254-B037-449A-B2EF-98EDC6CF5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9"/>
          </a:xfrm>
          <a:prstGeom prst="rect">
            <a:avLst/>
          </a:prstGeom>
        </p:spPr>
        <p:txBody>
          <a:bodyPr vert="horz" lIns="91440" tIns="45721" rIns="91440" bIns="4572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97B027-6B2C-4C6A-B35F-6D3233263D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398B4-0F3C-4674-BE98-D999D53DF718}" type="datetimeFigureOut">
              <a:rPr lang="ru-RU" smtClean="0"/>
              <a:t>19.05.2026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5B5B52-BE12-4D9C-B472-19A2A1CF5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5" y="6356352"/>
            <a:ext cx="41148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544AA7-00EE-4CE6-B926-38F8D2728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1" rIns="91440" bIns="4572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68D27-61EC-44DA-ADB6-CB9003BB97F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32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9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39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8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4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4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92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8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8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7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83" indent="-228600" algn="l" defTabSz="91439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4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4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93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91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8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7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84" algn="l" defTabSz="9143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5593"/>
          <a:stretch/>
        </p:blipFill>
        <p:spPr>
          <a:xfrm>
            <a:off x="-201119" y="-124704"/>
            <a:ext cx="12393119" cy="698588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974733" y="6276404"/>
            <a:ext cx="28520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  <a:ea typeface="Inter Black" panose="02000503000000020004" pitchFamily="2" charset="0"/>
                <a:cs typeface="Calibri" panose="020F0502020204030204" pitchFamily="34" charset="0"/>
              </a:rPr>
              <a:t>8-937-667-5427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87153" y="6040596"/>
            <a:ext cx="39533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ФИКСИРОВАННЫЙ КОНТРАКТ НА 1 ГОД</a:t>
            </a:r>
            <a:endParaRPr lang="ru-RU" sz="16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15" name="Рисунок 2" descr="image00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66" t="68539" r="2711" b="11669"/>
          <a:stretch/>
        </p:blipFill>
        <p:spPr bwMode="auto">
          <a:xfrm>
            <a:off x="10704742" y="5414253"/>
            <a:ext cx="1388834" cy="1367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5" name="Группа 44"/>
          <p:cNvGrpSpPr/>
          <p:nvPr/>
        </p:nvGrpSpPr>
        <p:grpSpPr>
          <a:xfrm>
            <a:off x="4719846" y="2818382"/>
            <a:ext cx="6497245" cy="1635405"/>
            <a:chOff x="4719846" y="2818382"/>
            <a:chExt cx="6497245" cy="1635405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4719846" y="2818382"/>
              <a:ext cx="4528804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800" b="1" dirty="0"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ea typeface="Inter Black" panose="02000503000000020004" pitchFamily="2" charset="0"/>
                  <a:cs typeface="Times New Roman" panose="02020603050405020304" pitchFamily="18" charset="0"/>
                </a:rPr>
                <a:t>500 000</a:t>
              </a:r>
              <a:r>
                <a:rPr lang="ru-RU" sz="20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руб</a:t>
              </a:r>
              <a:r>
                <a:rPr lang="ru-RU" sz="24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.</a:t>
              </a:r>
              <a:r>
                <a:rPr lang="ru-RU" sz="72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 </a:t>
              </a:r>
              <a:endParaRPr lang="ru-RU" sz="7200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+mj-lt"/>
                <a:ea typeface="Inter Black" panose="02000503000000020004" pitchFamily="2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719846" y="3930567"/>
              <a:ext cx="649724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ВЫПЛАТА ЗА СОДЕЙСТВИЕ В ПРИВЛЕЧЕНИИ КАНДИДАТОВ </a:t>
              </a:r>
              <a:br>
                <a:rPr lang="ru-RU" sz="14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4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 СЛУЖБУ ПО КОНТРАКТУ ИЗ ДРУГИХ РЕГИОНОВ</a:t>
              </a:r>
              <a:endParaRPr lang="ru-RU" sz="1400" b="1" dirty="0">
                <a:latin typeface="Bahnschrift" panose="020B0502040204020203" pitchFamily="34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4719846" y="4269710"/>
            <a:ext cx="6497245" cy="1620891"/>
            <a:chOff x="4719846" y="4269710"/>
            <a:chExt cx="6497245" cy="1620891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4719846" y="4269710"/>
              <a:ext cx="4528804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800" b="1" dirty="0"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Calibri" panose="020F0502020204030204" pitchFamily="34" charset="0"/>
                  <a:ea typeface="Inter Black" panose="02000503000000020004" pitchFamily="2" charset="0"/>
                  <a:cs typeface="Calibri" panose="020F0502020204030204" pitchFamily="34" charset="0"/>
                </a:rPr>
                <a:t>100 000</a:t>
              </a:r>
              <a:r>
                <a:rPr lang="ru-RU" sz="20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руб</a:t>
              </a:r>
              <a:r>
                <a:rPr lang="ru-RU" sz="24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.</a:t>
              </a:r>
              <a:r>
                <a:rPr lang="ru-RU" sz="72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 </a:t>
              </a:r>
              <a:endParaRPr lang="ru-RU" sz="7200" dirty="0">
                <a:ln w="22225">
                  <a:noFill/>
                  <a:prstDash val="solid"/>
                </a:ln>
                <a:solidFill>
                  <a:schemeClr val="bg1"/>
                </a:solidFill>
                <a:latin typeface="+mj-lt"/>
                <a:ea typeface="Inter Black" panose="02000503000000020004" pitchFamily="2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719846" y="5367381"/>
              <a:ext cx="649724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ВЫПЛАТА ЗА СОДЕЙСТВИЕ В ПРИВЛЕЧЕНИИ КАНДИДАТОВ </a:t>
              </a:r>
              <a:br>
                <a:rPr lang="ru-RU" sz="14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4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НА СЛУЖБУ ПО КОНТРАКТУ ИЗ САМАРСКОЙ ОБЛОАСТИ</a:t>
              </a:r>
              <a:endParaRPr lang="ru-RU" sz="1400" b="1" dirty="0">
                <a:latin typeface="Bahnschrift" panose="020B0502040204020203" pitchFamily="34" charset="0"/>
              </a:endParaRPr>
            </a:p>
          </p:txBody>
        </p:sp>
      </p:grp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338" r="994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6348" y="0"/>
            <a:ext cx="5305056" cy="6879820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4719846" y="-49507"/>
            <a:ext cx="69725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500" b="1" dirty="0">
                <a:latin typeface="Inter Black" panose="02000503000000020004" pitchFamily="2" charset="0"/>
                <a:ea typeface="Inter Black" panose="02000503000000020004" pitchFamily="2" charset="0"/>
                <a:cs typeface="Times New Roman" panose="02020603050405020304" pitchFamily="18" charset="0"/>
              </a:rPr>
              <a:t>ВСТУПАЙ   В   ВОЙСКА</a:t>
            </a:r>
            <a:br>
              <a:rPr lang="ru-RU" sz="3600" b="1" dirty="0">
                <a:latin typeface="Inter Black" panose="02000503000000020004" pitchFamily="2" charset="0"/>
                <a:ea typeface="Inter Black" panose="02000503000000020004" pitchFamily="2" charset="0"/>
                <a:cs typeface="Times New Roman" panose="02020603050405020304" pitchFamily="18" charset="0"/>
              </a:rPr>
            </a:br>
            <a:r>
              <a:rPr lang="ru-RU" sz="3800" b="1" dirty="0">
                <a:latin typeface="Inter Black" panose="02000503000000020004" pitchFamily="2" charset="0"/>
                <a:ea typeface="Inter Black" panose="02000503000000020004" pitchFamily="2" charset="0"/>
                <a:cs typeface="Times New Roman" panose="02020603050405020304" pitchFamily="18" charset="0"/>
              </a:rPr>
              <a:t>БЕСПИЛОТНЫХ   СИСТЕМ!</a:t>
            </a:r>
            <a:endParaRPr lang="ru-RU" sz="3800" b="1" dirty="0">
              <a:latin typeface="Inter Black" panose="02000503000000020004" pitchFamily="2" charset="0"/>
              <a:ea typeface="Inter Black" panose="02000503000000020004" pitchFamily="2" charset="0"/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4719846" y="1060428"/>
            <a:ext cx="6497245" cy="1875945"/>
            <a:chOff x="4719846" y="1060428"/>
            <a:chExt cx="6497245" cy="1875945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4719846" y="2166932"/>
              <a:ext cx="6497245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latin typeface="Bahnschrift" panose="020B0502040204020203" pitchFamily="34" charset="0"/>
                  <a:ea typeface="Inter Black" panose="02000503000000020004" pitchFamily="2" charset="0"/>
                  <a:cs typeface="Times New Roman" panose="02020603050405020304" pitchFamily="18" charset="0"/>
                </a:rPr>
                <a:t>ЕДИНОВРЕМЕННО</a:t>
              </a:r>
              <a:br>
                <a:rPr lang="ru-RU" sz="16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600" b="1" dirty="0">
                  <a:latin typeface="Bahnschrift" panose="020B0502040204020203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ПРИ ЗАКЛЮЧЕНИИ КОНТРАКТА</a:t>
              </a:r>
              <a:endParaRPr lang="ru-RU" sz="1600" b="1" dirty="0">
                <a:latin typeface="Bahnschrift" panose="020B0502040204020203" pitchFamily="34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719846" y="1060428"/>
              <a:ext cx="5021439" cy="14465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800" b="1" spc="-230" dirty="0"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Calibri" panose="020F0502020204030204" pitchFamily="34" charset="0"/>
                  <a:ea typeface="Inter Black" panose="02000503000000020004" pitchFamily="2" charset="0"/>
                  <a:cs typeface="Calibri" panose="020F0502020204030204" pitchFamily="34" charset="0"/>
                </a:rPr>
                <a:t>2 600 000</a:t>
              </a:r>
              <a:r>
                <a:rPr lang="ru-RU" sz="20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руб</a:t>
              </a:r>
              <a:r>
                <a:rPr lang="ru-RU" sz="2400" dirty="0">
                  <a:ln w="22225">
                    <a:noFill/>
                    <a:prstDash val="solid"/>
                  </a:ln>
                  <a:solidFill>
                    <a:schemeClr val="bg1"/>
                  </a:solidFill>
                  <a:latin typeface="+mj-lt"/>
                  <a:ea typeface="Inter Black" panose="02000503000000020004" pitchFamily="2" charset="0"/>
                  <a:cs typeface="Times New Roman" panose="02020603050405020304" pitchFamily="18" charset="0"/>
                </a:rPr>
                <a:t>.</a:t>
              </a:r>
              <a:r>
                <a:rPr lang="ru-RU" sz="7200" b="1" dirty="0">
                  <a:ln w="22225">
                    <a:solidFill>
                      <a:schemeClr val="tx1">
                        <a:lumMod val="65000"/>
                        <a:lumOff val="35000"/>
                      </a:schemeClr>
                    </a:solidFill>
                    <a:prstDash val="solid"/>
                  </a:ln>
                  <a:solidFill>
                    <a:schemeClr val="bg1"/>
                  </a:solidFill>
                  <a:latin typeface="Franklin Gothic Demi Cond" panose="020B0706030402020204" pitchFamily="34" charset="0"/>
                  <a:ea typeface="Inter Black" panose="02000503000000020004" pitchFamily="2" charset="0"/>
                  <a:cs typeface="Times New Roman" panose="02020603050405020304" pitchFamily="18" charset="0"/>
                </a:rPr>
                <a:t> </a:t>
              </a:r>
              <a:endParaRPr lang="ru-RU" sz="7200" b="1" dirty="0">
                <a:ln w="2222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Franklin Gothic Demi Cond" panose="020B0706030402020204" pitchFamily="34" charset="0"/>
                <a:ea typeface="Inter Black" panose="02000503000000020004" pitchFamily="2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92919" flipH="1">
            <a:off x="1410204" y="-61645"/>
            <a:ext cx="4291872" cy="2414178"/>
          </a:xfrm>
          <a:prstGeom prst="rect">
            <a:avLst/>
          </a:prstGeom>
          <a:effectLst/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7461" flipH="1">
            <a:off x="8614210" y="2589368"/>
            <a:ext cx="2071799" cy="1165387"/>
          </a:xfrm>
          <a:prstGeom prst="rect">
            <a:avLst/>
          </a:prstGeom>
          <a:effectLst/>
        </p:spPr>
      </p:pic>
      <p:sp>
        <p:nvSpPr>
          <p:cNvPr id="72" name="Полилиния 71"/>
          <p:cNvSpPr/>
          <p:nvPr/>
        </p:nvSpPr>
        <p:spPr>
          <a:xfrm rot="2146237">
            <a:off x="9889097" y="1905751"/>
            <a:ext cx="2681389" cy="3493928"/>
          </a:xfrm>
          <a:custGeom>
            <a:avLst/>
            <a:gdLst>
              <a:gd name="connsiteX0" fmla="*/ 1474024 w 2681389"/>
              <a:gd name="connsiteY0" fmla="*/ 1790385 h 3493928"/>
              <a:gd name="connsiteX1" fmla="*/ 1474071 w 2681389"/>
              <a:gd name="connsiteY1" fmla="*/ 1791767 h 3493928"/>
              <a:gd name="connsiteX2" fmla="*/ 1581970 w 2681389"/>
              <a:gd name="connsiteY2" fmla="*/ 1714032 h 3493928"/>
              <a:gd name="connsiteX3" fmla="*/ 1618268 w 2681389"/>
              <a:gd name="connsiteY3" fmla="*/ 1838082 h 3493928"/>
              <a:gd name="connsiteX4" fmla="*/ 1620649 w 2681389"/>
              <a:gd name="connsiteY4" fmla="*/ 1838001 h 3493928"/>
              <a:gd name="connsiteX5" fmla="*/ 1811698 w 2681389"/>
              <a:gd name="connsiteY5" fmla="*/ 2480118 h 3493928"/>
              <a:gd name="connsiteX6" fmla="*/ 2040124 w 2681389"/>
              <a:gd name="connsiteY6" fmla="*/ 1828806 h 3493928"/>
              <a:gd name="connsiteX7" fmla="*/ 2178125 w 2681389"/>
              <a:gd name="connsiteY7" fmla="*/ 1819114 h 3493928"/>
              <a:gd name="connsiteX8" fmla="*/ 2182248 w 2681389"/>
              <a:gd name="connsiteY8" fmla="*/ 1818975 h 3493928"/>
              <a:gd name="connsiteX9" fmla="*/ 2181904 w 2681389"/>
              <a:gd name="connsiteY9" fmla="*/ 1817797 h 3493928"/>
              <a:gd name="connsiteX10" fmla="*/ 2496031 w 2681389"/>
              <a:gd name="connsiteY10" fmla="*/ 1807746 h 3493928"/>
              <a:gd name="connsiteX11" fmla="*/ 2681389 w 2681389"/>
              <a:gd name="connsiteY11" fmla="*/ 2124162 h 3493928"/>
              <a:gd name="connsiteX12" fmla="*/ 2271615 w 2681389"/>
              <a:gd name="connsiteY12" fmla="*/ 2122867 h 3493928"/>
              <a:gd name="connsiteX13" fmla="*/ 1790761 w 2681389"/>
              <a:gd name="connsiteY13" fmla="*/ 3493928 h 3493928"/>
              <a:gd name="connsiteX14" fmla="*/ 1381995 w 2681389"/>
              <a:gd name="connsiteY14" fmla="*/ 2120055 h 3493928"/>
              <a:gd name="connsiteX15" fmla="*/ 1019985 w 2681389"/>
              <a:gd name="connsiteY15" fmla="*/ 2118911 h 3493928"/>
              <a:gd name="connsiteX16" fmla="*/ 1317814 w 2681389"/>
              <a:gd name="connsiteY16" fmla="*/ 1904342 h 3493928"/>
              <a:gd name="connsiteX17" fmla="*/ 1317467 w 2681389"/>
              <a:gd name="connsiteY17" fmla="*/ 1903176 h 3493928"/>
              <a:gd name="connsiteX18" fmla="*/ 808290 w 2681389"/>
              <a:gd name="connsiteY18" fmla="*/ 0 h 3493928"/>
              <a:gd name="connsiteX19" fmla="*/ 2137321 w 2681389"/>
              <a:gd name="connsiteY19" fmla="*/ 938149 h 3493928"/>
              <a:gd name="connsiteX20" fmla="*/ 1872065 w 2681389"/>
              <a:gd name="connsiteY20" fmla="*/ 1129251 h 3493928"/>
              <a:gd name="connsiteX21" fmla="*/ 1315289 w 2681389"/>
              <a:gd name="connsiteY21" fmla="*/ 736229 h 3493928"/>
              <a:gd name="connsiteX22" fmla="*/ 1447644 w 2681389"/>
              <a:gd name="connsiteY22" fmla="*/ 1254961 h 3493928"/>
              <a:gd name="connsiteX23" fmla="*/ 1490650 w 2681389"/>
              <a:gd name="connsiteY23" fmla="*/ 1401933 h 3493928"/>
              <a:gd name="connsiteX24" fmla="*/ 1486000 w 2681389"/>
              <a:gd name="connsiteY24" fmla="*/ 1405283 h 3493928"/>
              <a:gd name="connsiteX25" fmla="*/ 1486454 w 2681389"/>
              <a:gd name="connsiteY25" fmla="*/ 1407062 h 3493928"/>
              <a:gd name="connsiteX26" fmla="*/ 1216861 w 2681389"/>
              <a:gd name="connsiteY26" fmla="*/ 1601288 h 3493928"/>
              <a:gd name="connsiteX27" fmla="*/ 1216407 w 2681389"/>
              <a:gd name="connsiteY27" fmla="*/ 1599510 h 3493928"/>
              <a:gd name="connsiteX28" fmla="*/ 497751 w 2681389"/>
              <a:gd name="connsiteY28" fmla="*/ 2117260 h 3493928"/>
              <a:gd name="connsiteX29" fmla="*/ 0 w 2681389"/>
              <a:gd name="connsiteY29" fmla="*/ 2115687 h 3493928"/>
              <a:gd name="connsiteX30" fmla="*/ 1137392 w 2681389"/>
              <a:gd name="connsiteY30" fmla="*/ 1297942 h 3493928"/>
              <a:gd name="connsiteX31" fmla="*/ 1129309 w 2681389"/>
              <a:gd name="connsiteY31" fmla="*/ 1270775 h 3493928"/>
              <a:gd name="connsiteX32" fmla="*/ 1132375 w 2681389"/>
              <a:gd name="connsiteY32" fmla="*/ 1270168 h 349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2681389" h="3493928">
                <a:moveTo>
                  <a:pt x="1474024" y="1790385"/>
                </a:moveTo>
                <a:lnTo>
                  <a:pt x="1474071" y="1791767"/>
                </a:lnTo>
                <a:lnTo>
                  <a:pt x="1581970" y="1714032"/>
                </a:lnTo>
                <a:lnTo>
                  <a:pt x="1618268" y="1838082"/>
                </a:lnTo>
                <a:lnTo>
                  <a:pt x="1620649" y="1838001"/>
                </a:lnTo>
                <a:lnTo>
                  <a:pt x="1811698" y="2480118"/>
                </a:lnTo>
                <a:lnTo>
                  <a:pt x="2040124" y="1828806"/>
                </a:lnTo>
                <a:lnTo>
                  <a:pt x="2178125" y="1819114"/>
                </a:lnTo>
                <a:lnTo>
                  <a:pt x="2182248" y="1818975"/>
                </a:lnTo>
                <a:lnTo>
                  <a:pt x="2181904" y="1817797"/>
                </a:lnTo>
                <a:lnTo>
                  <a:pt x="2496031" y="1807746"/>
                </a:lnTo>
                <a:lnTo>
                  <a:pt x="2681389" y="2124162"/>
                </a:lnTo>
                <a:lnTo>
                  <a:pt x="2271615" y="2122867"/>
                </a:lnTo>
                <a:lnTo>
                  <a:pt x="1790761" y="3493928"/>
                </a:lnTo>
                <a:lnTo>
                  <a:pt x="1381995" y="2120055"/>
                </a:lnTo>
                <a:lnTo>
                  <a:pt x="1019985" y="2118911"/>
                </a:lnTo>
                <a:lnTo>
                  <a:pt x="1317814" y="1904342"/>
                </a:lnTo>
                <a:lnTo>
                  <a:pt x="1317467" y="1903176"/>
                </a:lnTo>
                <a:close/>
                <a:moveTo>
                  <a:pt x="808290" y="0"/>
                </a:moveTo>
                <a:lnTo>
                  <a:pt x="2137321" y="938149"/>
                </a:lnTo>
                <a:lnTo>
                  <a:pt x="1872065" y="1129251"/>
                </a:lnTo>
                <a:lnTo>
                  <a:pt x="1315289" y="736229"/>
                </a:lnTo>
                <a:lnTo>
                  <a:pt x="1447644" y="1254961"/>
                </a:lnTo>
                <a:lnTo>
                  <a:pt x="1490650" y="1401933"/>
                </a:lnTo>
                <a:lnTo>
                  <a:pt x="1486000" y="1405283"/>
                </a:lnTo>
                <a:lnTo>
                  <a:pt x="1486454" y="1407062"/>
                </a:lnTo>
                <a:lnTo>
                  <a:pt x="1216861" y="1601288"/>
                </a:lnTo>
                <a:lnTo>
                  <a:pt x="1216407" y="1599510"/>
                </a:lnTo>
                <a:lnTo>
                  <a:pt x="497751" y="2117260"/>
                </a:lnTo>
                <a:lnTo>
                  <a:pt x="0" y="2115687"/>
                </a:lnTo>
                <a:lnTo>
                  <a:pt x="1137392" y="1297942"/>
                </a:lnTo>
                <a:lnTo>
                  <a:pt x="1129309" y="1270775"/>
                </a:lnTo>
                <a:lnTo>
                  <a:pt x="1132375" y="1270168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190500" dir="8100000" algn="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олилиния 76"/>
          <p:cNvSpPr>
            <a:spLocks noChangeAspect="1"/>
          </p:cNvSpPr>
          <p:nvPr/>
        </p:nvSpPr>
        <p:spPr>
          <a:xfrm>
            <a:off x="9624817" y="816153"/>
            <a:ext cx="4536001" cy="4536000"/>
          </a:xfrm>
          <a:custGeom>
            <a:avLst/>
            <a:gdLst>
              <a:gd name="connsiteX0" fmla="*/ 801794 w 3816001"/>
              <a:gd name="connsiteY0" fmla="*/ 2070089 h 3816000"/>
              <a:gd name="connsiteX1" fmla="*/ 1186197 w 3816001"/>
              <a:gd name="connsiteY1" fmla="*/ 2070089 h 3816000"/>
              <a:gd name="connsiteX2" fmla="*/ 1454886 w 3816001"/>
              <a:gd name="connsiteY2" fmla="*/ 2275346 h 3816000"/>
              <a:gd name="connsiteX3" fmla="*/ 1174835 w 3816001"/>
              <a:gd name="connsiteY3" fmla="*/ 3181590 h 3816000"/>
              <a:gd name="connsiteX4" fmla="*/ 1908000 w 3816001"/>
              <a:gd name="connsiteY4" fmla="*/ 2621495 h 3816000"/>
              <a:gd name="connsiteX5" fmla="*/ 2641165 w 3816001"/>
              <a:gd name="connsiteY5" fmla="*/ 3181590 h 3816000"/>
              <a:gd name="connsiteX6" fmla="*/ 2361114 w 3816001"/>
              <a:gd name="connsiteY6" fmla="*/ 2275346 h 3816000"/>
              <a:gd name="connsiteX7" fmla="*/ 2629803 w 3816001"/>
              <a:gd name="connsiteY7" fmla="*/ 2070089 h 3816000"/>
              <a:gd name="connsiteX8" fmla="*/ 3014207 w 3816001"/>
              <a:gd name="connsiteY8" fmla="*/ 2070089 h 3816000"/>
              <a:gd name="connsiteX9" fmla="*/ 2636780 w 3816001"/>
              <a:gd name="connsiteY9" fmla="*/ 2358414 h 3816000"/>
              <a:gd name="connsiteX10" fmla="*/ 3087210 w 3816001"/>
              <a:gd name="connsiteY10" fmla="*/ 3816000 h 3816000"/>
              <a:gd name="connsiteX11" fmla="*/ 1908001 w 3816001"/>
              <a:gd name="connsiteY11" fmla="*/ 2915151 h 3816000"/>
              <a:gd name="connsiteX12" fmla="*/ 728791 w 3816001"/>
              <a:gd name="connsiteY12" fmla="*/ 3816000 h 3816000"/>
              <a:gd name="connsiteX13" fmla="*/ 1179221 w 3816001"/>
              <a:gd name="connsiteY13" fmla="*/ 2358414 h 3816000"/>
              <a:gd name="connsiteX14" fmla="*/ 1908001 w 3816001"/>
              <a:gd name="connsiteY14" fmla="*/ 0 h 3816000"/>
              <a:gd name="connsiteX15" fmla="*/ 2358411 w 3816001"/>
              <a:gd name="connsiteY15" fmla="*/ 1457593 h 3816000"/>
              <a:gd name="connsiteX16" fmla="*/ 3816001 w 3816001"/>
              <a:gd name="connsiteY16" fmla="*/ 1457582 h 3816000"/>
              <a:gd name="connsiteX17" fmla="*/ 3475337 w 3816001"/>
              <a:gd name="connsiteY17" fmla="*/ 1717822 h 3816000"/>
              <a:gd name="connsiteX18" fmla="*/ 3090933 w 3816001"/>
              <a:gd name="connsiteY18" fmla="*/ 1717822 h 3816000"/>
              <a:gd name="connsiteX19" fmla="*/ 3094287 w 3816001"/>
              <a:gd name="connsiteY19" fmla="*/ 1715260 h 3816000"/>
              <a:gd name="connsiteX20" fmla="*/ 2188040 w 3816001"/>
              <a:gd name="connsiteY20" fmla="*/ 1715266 h 3816000"/>
              <a:gd name="connsiteX21" fmla="*/ 1908000 w 3816001"/>
              <a:gd name="connsiteY21" fmla="*/ 809018 h 3816000"/>
              <a:gd name="connsiteX22" fmla="*/ 1627960 w 3816001"/>
              <a:gd name="connsiteY22" fmla="*/ 1715266 h 3816000"/>
              <a:gd name="connsiteX23" fmla="*/ 721713 w 3816001"/>
              <a:gd name="connsiteY23" fmla="*/ 1715260 h 3816000"/>
              <a:gd name="connsiteX24" fmla="*/ 725067 w 3816001"/>
              <a:gd name="connsiteY24" fmla="*/ 1717822 h 3816000"/>
              <a:gd name="connsiteX25" fmla="*/ 340664 w 3816001"/>
              <a:gd name="connsiteY25" fmla="*/ 1717822 h 3816000"/>
              <a:gd name="connsiteX26" fmla="*/ 0 w 3816001"/>
              <a:gd name="connsiteY26" fmla="*/ 1457582 h 3816000"/>
              <a:gd name="connsiteX27" fmla="*/ 1457589 w 3816001"/>
              <a:gd name="connsiteY27" fmla="*/ 1457593 h 38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816001" h="3816000">
                <a:moveTo>
                  <a:pt x="801794" y="2070089"/>
                </a:moveTo>
                <a:lnTo>
                  <a:pt x="1186197" y="2070089"/>
                </a:lnTo>
                <a:lnTo>
                  <a:pt x="1454886" y="2275346"/>
                </a:lnTo>
                <a:lnTo>
                  <a:pt x="1174835" y="3181590"/>
                </a:lnTo>
                <a:lnTo>
                  <a:pt x="1908000" y="2621495"/>
                </a:lnTo>
                <a:lnTo>
                  <a:pt x="2641165" y="3181590"/>
                </a:lnTo>
                <a:lnTo>
                  <a:pt x="2361114" y="2275346"/>
                </a:lnTo>
                <a:lnTo>
                  <a:pt x="2629803" y="2070089"/>
                </a:lnTo>
                <a:lnTo>
                  <a:pt x="3014207" y="2070089"/>
                </a:lnTo>
                <a:lnTo>
                  <a:pt x="2636780" y="2358414"/>
                </a:lnTo>
                <a:lnTo>
                  <a:pt x="3087210" y="3816000"/>
                </a:lnTo>
                <a:lnTo>
                  <a:pt x="1908001" y="2915151"/>
                </a:lnTo>
                <a:lnTo>
                  <a:pt x="728791" y="3816000"/>
                </a:lnTo>
                <a:lnTo>
                  <a:pt x="1179221" y="2358414"/>
                </a:lnTo>
                <a:close/>
                <a:moveTo>
                  <a:pt x="1908001" y="0"/>
                </a:moveTo>
                <a:lnTo>
                  <a:pt x="2358411" y="1457593"/>
                </a:lnTo>
                <a:lnTo>
                  <a:pt x="3816001" y="1457582"/>
                </a:lnTo>
                <a:lnTo>
                  <a:pt x="3475337" y="1717822"/>
                </a:lnTo>
                <a:lnTo>
                  <a:pt x="3090933" y="1717822"/>
                </a:lnTo>
                <a:lnTo>
                  <a:pt x="3094287" y="1715260"/>
                </a:lnTo>
                <a:lnTo>
                  <a:pt x="2188040" y="1715266"/>
                </a:lnTo>
                <a:lnTo>
                  <a:pt x="1908000" y="809018"/>
                </a:lnTo>
                <a:lnTo>
                  <a:pt x="1627960" y="1715266"/>
                </a:lnTo>
                <a:lnTo>
                  <a:pt x="721713" y="1715260"/>
                </a:lnTo>
                <a:lnTo>
                  <a:pt x="725067" y="1717822"/>
                </a:lnTo>
                <a:lnTo>
                  <a:pt x="340664" y="1717822"/>
                </a:lnTo>
                <a:lnTo>
                  <a:pt x="0" y="1457582"/>
                </a:lnTo>
                <a:lnTo>
                  <a:pt x="1457589" y="1457593"/>
                </a:lnTo>
                <a:close/>
              </a:path>
            </a:pathLst>
          </a:custGeom>
          <a:solidFill>
            <a:srgbClr val="BC0000"/>
          </a:solidFill>
          <a:ln>
            <a:noFill/>
          </a:ln>
          <a:effectLst>
            <a:outerShdw blurRad="76200" dist="1905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418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8800" y="180714"/>
            <a:ext cx="2893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Программа  мероприятия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1210" t="43793" r="47174" b="35298"/>
          <a:stretch/>
        </p:blipFill>
        <p:spPr>
          <a:xfrm>
            <a:off x="9107711" y="4026892"/>
            <a:ext cx="2062095" cy="2088000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807460" y="3423000"/>
            <a:ext cx="37713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6389D"/>
                </a:solidFill>
              </a:rPr>
              <a:t>Презентационные материалы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07460" y="6107667"/>
            <a:ext cx="1958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6389D"/>
                </a:solidFill>
              </a:rPr>
              <a:t>Узнайте первыми – </a:t>
            </a:r>
            <a:br>
              <a:rPr lang="ru-RU" sz="1600" b="1" dirty="0">
                <a:solidFill>
                  <a:srgbClr val="06389D"/>
                </a:solidFill>
              </a:rPr>
            </a:br>
            <a:r>
              <a:rPr lang="ru-RU" sz="1600" b="1" dirty="0">
                <a:solidFill>
                  <a:srgbClr val="06389D"/>
                </a:solidFill>
              </a:rPr>
              <a:t>Комторг СО в МАХ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177" y="460302"/>
            <a:ext cx="2733274" cy="2733274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222316"/>
              </p:ext>
            </p:extLst>
          </p:nvPr>
        </p:nvGraphicFramePr>
        <p:xfrm>
          <a:off x="244902" y="728985"/>
          <a:ext cx="8417731" cy="572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6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21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08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10:00 - 10:05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Приветственное слово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9177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10:05 – 11:20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«Особенности применения национального режима при участии </a:t>
                      </a:r>
                      <a:b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закупках с 1 января 2025 года по ПП РФ №1875», практика применения, </a:t>
                      </a:r>
                      <a:b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спорные вопросы, позиция контролирующих органов </a:t>
                      </a:r>
                    </a:p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Механизмы применения национального режима: запреты, ограничения, преимущества. Порядок применения каждого механизма с 1 января 2026 года.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08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11.20 - 11:40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"Налоговая реформа: изменение ставки НДС в 2026 году"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108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11.40 – 12.00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Сервисы ЭТП СБЕР А для участников закупок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08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12.00 – 12.40 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Перерыв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216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12.40 - 14.00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Актуальные изменения контрактной системы в 2026 году </a:t>
                      </a:r>
                      <a:b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для заказчиков и поставщиков. 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108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14.00 - 14.20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"Дробление закупок": судебная практика и законодательная </a:t>
                      </a:r>
                      <a:b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легализация с 01.01.2026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108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14.20– 14.40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Ответ на вопросы</a:t>
                      </a:r>
                    </a:p>
                  </a:txBody>
                  <a:tcPr marL="36492" marR="36492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42161">
                <a:tc>
                  <a:txBody>
                    <a:bodyPr/>
                    <a:lstStyle/>
                    <a:p>
                      <a:pPr marL="0" algn="ctr" defTabSz="914394" rtl="0" eaLnBrk="1" latinLnBrk="0" hangingPunct="1">
                        <a:buNone/>
                      </a:pPr>
                      <a:r>
                        <a:rPr lang="ru-RU" sz="14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14.40 – 15.00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94" rtl="0" eaLnBrk="1" latinLnBrk="0" hangingPunct="1">
                        <a:buNone/>
                      </a:pP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Награждение заказчиков городского округа Тольятти </a:t>
                      </a:r>
                      <a:b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1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итогам рейтинга закупочной деятельности за 2025 год</a:t>
                      </a:r>
                    </a:p>
                  </a:txBody>
                  <a:tcPr marL="36492" marR="3649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86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7848" y="707647"/>
            <a:ext cx="5737882" cy="1021556"/>
          </a:xfrm>
          <a:prstGeom prst="roundRect">
            <a:avLst/>
          </a:prstGeom>
          <a:solidFill>
            <a:srgbClr val="FAFBFD"/>
          </a:solidFill>
          <a:ln>
            <a:solidFill>
              <a:schemeClr val="tx1">
                <a:alpha val="29000"/>
              </a:schemeClr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Порядок действий в случае утраты сведений 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 исполнении, расторжении,  прекращении контракта *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7847" y="2296989"/>
            <a:ext cx="5751884" cy="4203978"/>
          </a:xfrm>
          <a:prstGeom prst="roundRect">
            <a:avLst>
              <a:gd name="adj" fmla="val 3880"/>
            </a:avLst>
          </a:prstGeom>
          <a:solidFill>
            <a:srgbClr val="FAFBFD"/>
          </a:solidFill>
          <a:ln>
            <a:solidFill>
              <a:schemeClr val="tx1">
                <a:alpha val="29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Прекращение контракта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осуществляется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Федеральным казначейством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Основание: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обращение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органа исполнительной власти, исполнительного органа субъекта РФ,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контроль в сфере закупок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обращение Счетной палаты РФ,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контрольно-счетного органа субъекта РФ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делаем?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Направляем запрос контрагенту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 предоставлении утраченных документов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Составляем акт об утрате документов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за подписью заказчика  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Направляем документы в муниципальные контрольные органы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сфере закупок для проведения проверки </a:t>
            </a:r>
            <a:b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установления факта утраты документов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Полный пакет документов направляется в Финансовый комитет СО  или УФАС СО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1951" y="122317"/>
            <a:ext cx="9677880" cy="433585"/>
          </a:xfrm>
        </p:spPr>
        <p:txBody>
          <a:bodyPr>
            <a:noAutofit/>
          </a:bodyPr>
          <a:lstStyle/>
          <a:p>
            <a:pPr algn="l"/>
            <a:r>
              <a:rPr lang="ru-RU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Прекращение в ЕИС контрактов с истекшим сроком исполнения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2639" y="6487144"/>
            <a:ext cx="63615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П.14 Правил ведения реестра контрактов, утвержденных ПП РФ от 27.01.2022 № 60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552464" y="6254196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2266517" y="1941908"/>
            <a:ext cx="2030811" cy="169312"/>
            <a:chOff x="3170080" y="1892762"/>
            <a:chExt cx="2030811" cy="169312"/>
          </a:xfrm>
        </p:grpSpPr>
        <p:sp>
          <p:nvSpPr>
            <p:cNvPr id="8" name="Нашивка 7"/>
            <p:cNvSpPr/>
            <p:nvPr/>
          </p:nvSpPr>
          <p:spPr>
            <a:xfrm rot="5400000">
              <a:off x="3197267" y="1865575"/>
              <a:ext cx="169312" cy="223686"/>
            </a:xfrm>
            <a:prstGeom prst="chevron">
              <a:avLst>
                <a:gd name="adj" fmla="val 4614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rgbClr val="002060"/>
                </a:solidFill>
              </a:endParaRPr>
            </a:p>
          </p:txBody>
        </p:sp>
        <p:sp>
          <p:nvSpPr>
            <p:cNvPr id="18" name="Нашивка 17"/>
            <p:cNvSpPr/>
            <p:nvPr/>
          </p:nvSpPr>
          <p:spPr>
            <a:xfrm rot="5400000">
              <a:off x="5004392" y="1865575"/>
              <a:ext cx="169312" cy="223686"/>
            </a:xfrm>
            <a:prstGeom prst="chevron">
              <a:avLst>
                <a:gd name="adj" fmla="val 4614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dirty="0">
                <a:solidFill>
                  <a:srgbClr val="002060"/>
                </a:solidFill>
              </a:endParaRPr>
            </a:p>
          </p:txBody>
        </p:sp>
      </p:grpSp>
      <p:sp>
        <p:nvSpPr>
          <p:cNvPr id="20" name="Скругленный прямоугольник 19"/>
          <p:cNvSpPr/>
          <p:nvPr/>
        </p:nvSpPr>
        <p:spPr>
          <a:xfrm>
            <a:off x="6539718" y="676915"/>
            <a:ext cx="5002365" cy="5577281"/>
          </a:xfrm>
          <a:prstGeom prst="roundRect">
            <a:avLst>
              <a:gd name="adj" fmla="val 4526"/>
            </a:avLst>
          </a:prstGeom>
          <a:solidFill>
            <a:srgbClr val="FAFBFD"/>
          </a:solidFill>
          <a:ln>
            <a:solidFill>
              <a:srgbClr val="B4B4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id="{261D3F0D-8CA4-C2E0-5CDF-9DE946EE25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4961691"/>
              </p:ext>
            </p:extLst>
          </p:nvPr>
        </p:nvGraphicFramePr>
        <p:xfrm>
          <a:off x="6918198" y="1222114"/>
          <a:ext cx="4481918" cy="4962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16" y="785038"/>
            <a:ext cx="43402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218" y="3752597"/>
            <a:ext cx="3249613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233" y="2627313"/>
            <a:ext cx="12128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9233" y="2929296"/>
            <a:ext cx="1212850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889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290300" y="5943600"/>
            <a:ext cx="900000" cy="900000"/>
          </a:xfrm>
        </p:spPr>
        <p:txBody>
          <a:bodyPr vert="horz" lIns="91440" tIns="45721" rIns="91440" bIns="45721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1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9942" y="170125"/>
            <a:ext cx="9473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полей КБК для определения уровня бюджета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7800" y="842690"/>
            <a:ext cx="516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областных заказчиков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2" y="2773104"/>
            <a:ext cx="4851399" cy="75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40" y="3627869"/>
            <a:ext cx="4851400" cy="197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7540" y="4753542"/>
            <a:ext cx="4215892" cy="255305"/>
          </a:xfrm>
          <a:prstGeom prst="rect">
            <a:avLst/>
          </a:prstGeom>
          <a:noFill/>
          <a:ln w="38100">
            <a:solidFill>
              <a:srgbClr val="CC0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483" y="3757988"/>
            <a:ext cx="5264277" cy="286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24" y="5008848"/>
            <a:ext cx="4851399" cy="33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5084503" y="5047379"/>
            <a:ext cx="729448" cy="202613"/>
          </a:xfrm>
          <a:prstGeom prst="rightArrow">
            <a:avLst/>
          </a:prstGeom>
          <a:solidFill>
            <a:srgbClr val="CC0001"/>
          </a:solidFill>
          <a:ln>
            <a:solidFill>
              <a:srgbClr val="B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38752" y="1434383"/>
            <a:ext cx="51645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план-графике для определения уровней бюджета заполняется: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классификация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целевых средств</a:t>
            </a:r>
          </a:p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9483" y="693345"/>
            <a:ext cx="5264277" cy="2853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 rot="18635718" flipV="1">
            <a:off x="4059104" y="3922206"/>
            <a:ext cx="2107613" cy="156817"/>
          </a:xfrm>
          <a:prstGeom prst="rightArrow">
            <a:avLst/>
          </a:prstGeom>
          <a:solidFill>
            <a:srgbClr val="CC0001"/>
          </a:solidFill>
          <a:ln>
            <a:solidFill>
              <a:srgbClr val="B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98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290300" y="5943600"/>
            <a:ext cx="900000" cy="900000"/>
          </a:xfrm>
        </p:spPr>
        <p:txBody>
          <a:bodyPr vert="horz" lIns="91440" tIns="45721" rIns="91440" bIns="45721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1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9942" y="170125"/>
            <a:ext cx="94733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полей КБК для определения уровня бюджета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77800" y="842690"/>
            <a:ext cx="5164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муниципальных заказчиков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4" y="2773104"/>
            <a:ext cx="4851400" cy="752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4" y="3627870"/>
            <a:ext cx="4851400" cy="197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384" y="4602137"/>
            <a:ext cx="4215892" cy="255305"/>
          </a:xfrm>
          <a:prstGeom prst="rect">
            <a:avLst/>
          </a:prstGeom>
          <a:noFill/>
          <a:ln w="38100">
            <a:solidFill>
              <a:srgbClr val="CC0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139" y="3757988"/>
            <a:ext cx="5584058" cy="286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85" y="5023805"/>
            <a:ext cx="4851399" cy="33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5185784" y="5108978"/>
            <a:ext cx="845987" cy="196769"/>
          </a:xfrm>
          <a:prstGeom prst="rightArrow">
            <a:avLst/>
          </a:prstGeom>
          <a:solidFill>
            <a:srgbClr val="CC0001"/>
          </a:solidFill>
          <a:ln>
            <a:solidFill>
              <a:srgbClr val="B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238752" y="1434383"/>
            <a:ext cx="516456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план-графике для определения уровней бюджета заполняется: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дополнительная классификация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 целевых средств</a:t>
            </a:r>
          </a:p>
          <a:p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139" y="785536"/>
            <a:ext cx="5584058" cy="277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трелка вправо 4"/>
          <p:cNvSpPr/>
          <p:nvPr/>
        </p:nvSpPr>
        <p:spPr>
          <a:xfrm rot="18904966">
            <a:off x="4277366" y="3888816"/>
            <a:ext cx="1966759" cy="190156"/>
          </a:xfrm>
          <a:prstGeom prst="rightArrow">
            <a:avLst/>
          </a:prstGeom>
          <a:solidFill>
            <a:srgbClr val="CC0001"/>
          </a:solidFill>
          <a:ln>
            <a:solidFill>
              <a:srgbClr val="B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19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1290300" y="5943600"/>
            <a:ext cx="900000" cy="900000"/>
          </a:xfrm>
        </p:spPr>
        <p:txBody>
          <a:bodyPr vert="horz" lIns="91440" tIns="45721" rIns="91440" bIns="45721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sz="21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9942" y="170125"/>
            <a:ext cx="36111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контрактации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9942" y="1406935"/>
            <a:ext cx="4367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не надо делать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55071F-E207-4114-329F-D699B1FDF078}"/>
              </a:ext>
            </a:extLst>
          </p:cNvPr>
          <p:cNvSpPr txBox="1"/>
          <p:nvPr/>
        </p:nvSpPr>
        <p:spPr>
          <a:xfrm>
            <a:off x="331811" y="2058219"/>
            <a:ext cx="5489635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дополнительного соглашения </a:t>
            </a:r>
            <a:b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расторжении контракта при наличии оснований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одностороннего расторжения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включении подрядчика в РНП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г.о</a:t>
            </a:r>
            <a:r>
              <a:rPr kumimoji="0" lang="ru-RU" sz="1400" b="1" i="0" u="none" strike="noStrike" kern="1200" cap="none" spc="0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ru-RU" sz="1400" b="1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Самара </a:t>
            </a: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(Октябрьский ВГР) – снижение более 25%, </a:t>
            </a:r>
            <a:b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взысканные штрафы – 10 тыс. рублей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baseline="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(после этого ООО «</a:t>
            </a:r>
            <a:r>
              <a:rPr kumimoji="0" lang="ru-RU" sz="1400" b="0" i="0" u="none" strike="noStrike" kern="1200" cap="none" spc="0" normalizeH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Стройсервис</a:t>
            </a: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» победило еще в 3 закупках, </a:t>
            </a:r>
            <a:b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сорвав еще один проект по благоустройству- Волжский район)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aseline="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aseline="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kumimoji="0" lang="ru-RU" sz="1400" b="1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.о. Новокуйбышевск </a:t>
            </a: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снижение 19,5%, </a:t>
            </a:r>
            <a:b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соглашение о расторжении через месяц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aseline="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aseline="0" noProof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kumimoji="0" lang="ru-RU" sz="1400" b="1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.о. Сызрань, г.о. Отрадный 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жилые помещения вторичного рынка </a:t>
            </a:r>
            <a:b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отказ собственника от продажи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55071F-E207-4114-329F-D699B1FDF078}"/>
              </a:ext>
            </a:extLst>
          </p:cNvPr>
          <p:cNvSpPr txBox="1"/>
          <p:nvPr/>
        </p:nvSpPr>
        <p:spPr>
          <a:xfrm>
            <a:off x="6798786" y="2035946"/>
            <a:ext cx="4552339" cy="48372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80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подробного графика выполнения работ – длительные сроки для фиксации неисполнения</a:t>
            </a:r>
          </a:p>
          <a:p>
            <a:pPr lvl="0">
              <a:defRPr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м.р.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Безенчукский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15.05.24-12.07.2024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(отказ 28.06.2024 – через полтора месяца)</a:t>
            </a:r>
          </a:p>
          <a:p>
            <a:pPr lvl="0">
              <a:spcAft>
                <a:spcPts val="80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11.07.24-31.07.24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(отказ 11.07.2024 – через 2 месяца)</a:t>
            </a:r>
          </a:p>
          <a:p>
            <a:pPr lvl="0">
              <a:defRPr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м.р.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Шенталинский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 06.02.24-31.07.24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(отказ 24.09.24)</a:t>
            </a:r>
          </a:p>
          <a:p>
            <a:pPr lvl="0">
              <a:defRPr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800"/>
              </a:spcAft>
              <a:defRPr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м.р. Волжский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20.06.24-01.08.24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(отказ 08.12.2024)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Плюсы: штрафы 3,2 млн. руб. </a:t>
            </a:r>
            <a:b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(тот же подрядчик что и у г.о. Самара)</a:t>
            </a:r>
          </a:p>
          <a:p>
            <a:pPr lvl="0">
              <a:spcAft>
                <a:spcPts val="800"/>
              </a:spcAft>
              <a:defRPr/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11" y="3421797"/>
            <a:ext cx="5413375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785" y="5500394"/>
            <a:ext cx="3532569" cy="1276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173" y="4328071"/>
            <a:ext cx="1226297" cy="1719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5229219" y="185462"/>
            <a:ext cx="59346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 рабочего совещания 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Самарской области</a:t>
            </a:r>
          </a:p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07.05.2026 № 5</a:t>
            </a:r>
          </a:p>
          <a:p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П.3: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ОИВ, ОМСУ при расторжении контрактов по соглашению сторон при наличии штрафов, пени, нарушений  уведомлять председателя Правительства Самарской области </a:t>
            </a:r>
          </a:p>
        </p:txBody>
      </p:sp>
    </p:spTree>
    <p:extLst>
      <p:ext uri="{BB962C8B-B14F-4D97-AF65-F5344CB8AC3E}">
        <p14:creationId xmlns:p14="http://schemas.microsoft.com/office/powerpoint/2010/main" val="3731352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16600" y="0"/>
            <a:ext cx="6375400" cy="6858000"/>
          </a:xfrm>
          <a:prstGeom prst="rect">
            <a:avLst/>
          </a:prstGeom>
          <a:solidFill>
            <a:srgbClr val="1620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1531" y="1107869"/>
            <a:ext cx="4434722" cy="2331407"/>
          </a:xfrm>
          <a:prstGeom prst="rect">
            <a:avLst/>
          </a:prstGeom>
        </p:spPr>
        <p:txBody>
          <a:bodyPr wrap="square" lIns="68579" tIns="34290" rIns="68579" bIns="34290">
            <a:spAutoFit/>
          </a:bodyPr>
          <a:lstStyle/>
          <a:p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организации торгов</a:t>
            </a:r>
          </a:p>
          <a:p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Самарской области</a:t>
            </a:r>
          </a:p>
          <a:p>
            <a:endParaRPr lang="ru-RU" sz="2100" dirty="0">
              <a:solidFill>
                <a:srgbClr val="2E75B6"/>
              </a:solidFill>
              <a:cs typeface="Arial" panose="020B0604020202020204" pitchFamily="34" charset="0"/>
            </a:endParaRPr>
          </a:p>
          <a:p>
            <a:r>
              <a:rPr lang="ru-RU" sz="2100" dirty="0">
                <a:solidFill>
                  <a:srgbClr val="2E75B6"/>
                </a:solidFill>
                <a:cs typeface="Arial" panose="020B0604020202020204" pitchFamily="34" charset="0"/>
              </a:rPr>
              <a:t>443068 г. Самара, ул. Скляренко 20,</a:t>
            </a:r>
          </a:p>
          <a:p>
            <a:r>
              <a:rPr lang="ru-RU" sz="21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тел.: </a:t>
            </a:r>
            <a:r>
              <a:rPr lang="ru-RU" sz="2100" dirty="0">
                <a:solidFill>
                  <a:srgbClr val="2E75B6"/>
                </a:solidFill>
                <a:cs typeface="Arial" panose="020B0604020202020204" pitchFamily="34" charset="0"/>
              </a:rPr>
              <a:t>(846)214 -54-51</a:t>
            </a:r>
          </a:p>
          <a:p>
            <a:r>
              <a:rPr lang="en-US" sz="21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E-mail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sz="2100" dirty="0">
                <a:solidFill>
                  <a:srgbClr val="2E75B6"/>
                </a:solidFill>
                <a:cs typeface="Arial" panose="020B0604020202020204" pitchFamily="34" charset="0"/>
              </a:rPr>
              <a:t>torgi@samregion.ru</a:t>
            </a:r>
          </a:p>
          <a:p>
            <a:r>
              <a:rPr lang="en-US" sz="21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VK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: </a:t>
            </a:r>
            <a:r>
              <a:rPr lang="en-US" sz="2100" dirty="0">
                <a:solidFill>
                  <a:srgbClr val="2E75B6"/>
                </a:solidFill>
                <a:cs typeface="Arial" panose="020B0604020202020204" pitchFamily="34" charset="0"/>
              </a:rPr>
              <a:t>https://vk.com/guot_so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-586542" y="3912375"/>
            <a:ext cx="4195157" cy="961802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algn="ctr"/>
            <a:r>
              <a:rPr lang="ru-RU" sz="2900" b="1" dirty="0">
                <a:solidFill>
                  <a:srgbClr val="2E75B6"/>
                </a:solidFill>
                <a:cs typeface="Arial" panose="020B0604020202020204" pitchFamily="34" charset="0"/>
              </a:rPr>
              <a:t>СПАСИБО ЗА ВНИМАНИЕ!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06722" y="4874177"/>
            <a:ext cx="4195157" cy="1408078"/>
          </a:xfrm>
          <a:prstGeom prst="rect">
            <a:avLst/>
          </a:prstGeom>
          <a:noFill/>
        </p:spPr>
        <p:txBody>
          <a:bodyPr wrap="square" lIns="68579" tIns="34290" rIns="68579" bIns="34290" rtlCol="0">
            <a:spAutoFit/>
          </a:bodyPr>
          <a:lstStyle/>
          <a:p>
            <a:pPr algn="ctr"/>
            <a:r>
              <a:rPr lang="ru-RU" sz="2900" b="1" dirty="0">
                <a:solidFill>
                  <a:schemeClr val="bg1"/>
                </a:solidFill>
                <a:cs typeface="Arial" panose="020B0604020202020204" pitchFamily="34" charset="0"/>
              </a:rPr>
              <a:t>Ответьте, пожалуйста,</a:t>
            </a:r>
            <a:br>
              <a:rPr lang="ru-RU" sz="29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2900" b="1" dirty="0">
                <a:solidFill>
                  <a:schemeClr val="bg1"/>
                </a:solidFill>
                <a:cs typeface="Arial" panose="020B0604020202020204" pitchFamily="34" charset="0"/>
              </a:rPr>
              <a:t>на несколько вопросов</a:t>
            </a:r>
            <a:br>
              <a:rPr lang="ru-RU" sz="29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2900" b="1" dirty="0">
                <a:solidFill>
                  <a:schemeClr val="bg1"/>
                </a:solidFill>
                <a:cs typeface="Arial" panose="020B0604020202020204" pitchFamily="34" charset="0"/>
              </a:rPr>
              <a:t>по мероприятию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300" y="990600"/>
            <a:ext cx="3600000" cy="3600000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4299" y="1107869"/>
            <a:ext cx="3467449" cy="3510612"/>
          </a:xfrm>
          <a:prstGeom prst="roundRect">
            <a:avLst>
              <a:gd name="adj" fmla="val 9176"/>
            </a:avLst>
          </a:prstGeom>
          <a:effectLst>
            <a:outerShdw blurRad="50800" dist="38100" dir="8100000" algn="tr" rotWithShape="0">
              <a:srgbClr val="0479FF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2684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6910</TotalTime>
  <Words>681</Words>
  <Application>Microsoft Office PowerPoint</Application>
  <PresentationFormat>Широкоэкранный</PresentationFormat>
  <Paragraphs>102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Franklin Gothic Demi Cond</vt:lpstr>
      <vt:lpstr>Times New Roman</vt:lpstr>
      <vt:lpstr>Bahnschrift</vt:lpstr>
      <vt:lpstr>Wingdings</vt:lpstr>
      <vt:lpstr>Inter Black</vt:lpstr>
      <vt:lpstr>Calibri Light</vt:lpstr>
      <vt:lpstr>Calibri</vt:lpstr>
      <vt:lpstr>Тема Office</vt:lpstr>
      <vt:lpstr>Презентация PowerPoint</vt:lpstr>
      <vt:lpstr>Презентация PowerPoint</vt:lpstr>
      <vt:lpstr>Прекращение в ЕИС контрактов с истекшим сроком исполнения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Алена Ромашова</dc:creator>
  <cp:lastModifiedBy>Иван Селиванов</cp:lastModifiedBy>
  <cp:revision>426</cp:revision>
  <cp:lastPrinted>2026-05-18T11:56:12Z</cp:lastPrinted>
  <dcterms:created xsi:type="dcterms:W3CDTF">2024-11-11T06:29:55Z</dcterms:created>
  <dcterms:modified xsi:type="dcterms:W3CDTF">2026-05-19T16:22:58Z</dcterms:modified>
</cp:coreProperties>
</file>