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1609" r:id="rId2"/>
    <p:sldId id="1768" r:id="rId3"/>
    <p:sldId id="1693" r:id="rId4"/>
    <p:sldId id="1754" r:id="rId5"/>
    <p:sldId id="344" r:id="rId6"/>
    <p:sldId id="1769" r:id="rId7"/>
    <p:sldId id="1770" r:id="rId8"/>
    <p:sldId id="1772" r:id="rId9"/>
    <p:sldId id="1755" r:id="rId10"/>
    <p:sldId id="1762" r:id="rId11"/>
    <p:sldId id="1759" r:id="rId12"/>
    <p:sldId id="1763" r:id="rId13"/>
    <p:sldId id="1764" r:id="rId14"/>
    <p:sldId id="1765" r:id="rId15"/>
    <p:sldId id="1766" r:id="rId16"/>
    <p:sldId id="1761" r:id="rId17"/>
    <p:sldId id="401" r:id="rId18"/>
    <p:sldId id="1642" r:id="rId19"/>
    <p:sldId id="365" r:id="rId20"/>
    <p:sldId id="1767" r:id="rId21"/>
    <p:sldId id="1650" r:id="rId22"/>
    <p:sldId id="1771" r:id="rId23"/>
    <p:sldId id="1651" r:id="rId24"/>
    <p:sldId id="1652" r:id="rId25"/>
    <p:sldId id="1757" r:id="rId26"/>
    <p:sldId id="410" r:id="rId27"/>
    <p:sldId id="1758" r:id="rId28"/>
    <p:sldId id="1653" r:id="rId29"/>
    <p:sldId id="1654" r:id="rId30"/>
    <p:sldId id="1655" r:id="rId31"/>
    <p:sldId id="1773" r:id="rId32"/>
    <p:sldId id="1774" r:id="rId33"/>
    <p:sldId id="1775" r:id="rId34"/>
    <p:sldId id="1786" r:id="rId3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B4A480-9779-48D1-9071-3848C6D161BF}" type="datetimeFigureOut">
              <a:rPr lang="ru-RU" smtClean="0"/>
              <a:t>19.05.2026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25C19-DC45-45BC-9239-7D882E45DBF6}" type="slidenum">
              <a:rPr lang="ru-RU" smtClean="0"/>
              <a:t>‹#›</a:t>
            </a:fld>
            <a:endParaRPr lang="ru-RU"/>
          </a:p>
        </p:txBody>
      </p:sp>
    </p:spTree>
    <p:extLst>
      <p:ext uri="{BB962C8B-B14F-4D97-AF65-F5344CB8AC3E}">
        <p14:creationId xmlns:p14="http://schemas.microsoft.com/office/powerpoint/2010/main" val="1688404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43FA19-0B06-A511-923C-0AF7D54B7E0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4782D60-6CB2-1C32-63A4-AFD2406719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0A1737A-A07B-F5CB-1EB1-4D0059B5ABBD}"/>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A6F04AD1-7A97-BE06-30B1-EB80E2B302E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88AEA88-67D7-9803-CB38-C06D26E72C9D}"/>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305046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0E1478-A25B-7344-77C0-6E4F494EFBF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995E459-E7E5-3AB2-FC06-5B1A829EB3D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6BC8F2-4DA4-F685-3DBE-862E3B926028}"/>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B912F253-8496-9D21-5E5A-CB1BD07FC42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8EE56D-E709-74E8-9517-1C3883A1CA97}"/>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191301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E2AEFD-E3F9-4FFD-914E-DF32D541542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FA74125-5D66-6482-CD3A-A5183F7811E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5FB558D-64C0-CB23-8387-8D1390E4602D}"/>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AA897CBA-776F-6C9F-959F-71F82C507EE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338B167-D42F-DAC7-B14E-DBA261454A1D}"/>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673826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811409-3169-1510-74AE-11F43E7630D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0235F46-3200-074D-8FD5-AE52DAE2098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CBD82407-9945-A0DB-E9DE-C9E8DBCC8E7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DB61EA0-9A54-FE76-EA94-0B981CAFA622}"/>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6" name="Нижний колонтитул 5">
            <a:extLst>
              <a:ext uri="{FF2B5EF4-FFF2-40B4-BE49-F238E27FC236}">
                <a16:creationId xmlns:a16="http://schemas.microsoft.com/office/drawing/2014/main" id="{B21AEF4F-5736-AB82-3A9D-3812D422087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AE61C27-9E90-0203-E27D-7095E200905C}"/>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1439462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B212F7-338D-AFC5-2532-5CB46054A4B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B069C76-54D5-5DD1-77F5-FDC5FCF617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CE369BA8-465E-C23D-EDBF-EC23A4A6B568}"/>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06DEAED4-15C0-50E5-7097-B7654DAB83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408F837-59B4-82D5-87E4-A12C713A17A2}"/>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87D74E8-A1EA-81D6-A83B-7612F84BA7AD}"/>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8" name="Нижний колонтитул 7">
            <a:extLst>
              <a:ext uri="{FF2B5EF4-FFF2-40B4-BE49-F238E27FC236}">
                <a16:creationId xmlns:a16="http://schemas.microsoft.com/office/drawing/2014/main" id="{66266A57-9473-D244-64A5-DF05E4A906B7}"/>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16D7AD7-0AA5-92B9-4E63-D143F5552297}"/>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18220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7EEA76-49EB-3E19-45A0-85DEF824270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A1397CA9-7B00-CC00-FC0F-64F6F6316DA8}"/>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4" name="Нижний колонтитул 3">
            <a:extLst>
              <a:ext uri="{FF2B5EF4-FFF2-40B4-BE49-F238E27FC236}">
                <a16:creationId xmlns:a16="http://schemas.microsoft.com/office/drawing/2014/main" id="{0572D365-786D-591E-C57A-7CA7E4520D04}"/>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1B3844B-E483-E5BB-4E83-4A88F76BF3BA}"/>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59577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1822917-9421-D117-D815-B0F6DA2DCCBC}"/>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3" name="Нижний колонтитул 2">
            <a:extLst>
              <a:ext uri="{FF2B5EF4-FFF2-40B4-BE49-F238E27FC236}">
                <a16:creationId xmlns:a16="http://schemas.microsoft.com/office/drawing/2014/main" id="{E3EAD9F5-CDE8-1439-14EA-2CEE557100F7}"/>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56C54A0-4995-FDF1-6F6C-6CB30E8A5A23}"/>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74257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99CC630-F409-9CB8-510B-71E245211CD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84A707A-8539-3E69-8439-ED0BD87387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11A4FB04-125E-82BA-6AD0-8EC701CFE4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6B29148-C7E8-2250-FFCB-F8D8289DF501}"/>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6" name="Нижний колонтитул 5">
            <a:extLst>
              <a:ext uri="{FF2B5EF4-FFF2-40B4-BE49-F238E27FC236}">
                <a16:creationId xmlns:a16="http://schemas.microsoft.com/office/drawing/2014/main" id="{C25680CD-E369-88A4-406D-04FDF688A4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7D5028C-885F-5CFB-56A9-7A64B2FDA6FC}"/>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904959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4512D3-1057-13C7-559A-3DD7FFF5E9C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901C67E-3E36-4610-174D-6A73CFBA81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69DD99F6-1F65-C5B2-E625-E28FE438F4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31AF6E8-A273-1C21-DC6A-C9266B68CF67}"/>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6" name="Нижний колонтитул 5">
            <a:extLst>
              <a:ext uri="{FF2B5EF4-FFF2-40B4-BE49-F238E27FC236}">
                <a16:creationId xmlns:a16="http://schemas.microsoft.com/office/drawing/2014/main" id="{2879003D-CF68-800F-1280-3D0ADAD09EA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132DDF7-083F-CE51-1E3C-1EB25FE0852E}"/>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3747638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FD787C-7EEE-F836-F168-1B66E505884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90F344B-4507-9ABE-3581-956383AF74A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4B690E2-6B1C-CB90-A9F6-6BE25C167003}"/>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C9E8A215-065D-7E6E-C669-C161361E13E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87B565D-C2CB-9FE9-8594-1DEFD1732036}"/>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455291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B018109-0A4D-F45E-036A-53181D28F52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C5B452D0-D642-D36F-66C1-126F31160A4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AF6A14-D1CE-AA46-C3BE-4A4DE3399634}"/>
              </a:ext>
            </a:extLst>
          </p:cNvPr>
          <p:cNvSpPr>
            <a:spLocks noGrp="1"/>
          </p:cNvSpPr>
          <p:nvPr>
            <p:ph type="dt" sz="half" idx="10"/>
          </p:nvPr>
        </p:nvSpPr>
        <p:spPr/>
        <p:txBody>
          <a:body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6CEA79D1-C162-5D92-D9B7-FCE3C0E1860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A458591-41BC-9717-8491-36BAEEAD925B}"/>
              </a:ext>
            </a:extLst>
          </p:cNvPr>
          <p:cNvSpPr>
            <a:spLocks noGrp="1"/>
          </p:cNvSpPr>
          <p:nvPr>
            <p:ph type="sldNum" sz="quarter" idx="12"/>
          </p:nvPr>
        </p:nvSpPr>
        <p:spPr/>
        <p:txBody>
          <a:bodyPr/>
          <a:lstStyle/>
          <a:p>
            <a:fld id="{61465E2E-A253-4A7A-A600-75510A1663AC}" type="slidenum">
              <a:rPr lang="ru-RU" smtClean="0"/>
              <a:t>‹#›</a:t>
            </a:fld>
            <a:endParaRPr lang="ru-RU"/>
          </a:p>
        </p:txBody>
      </p:sp>
    </p:spTree>
    <p:extLst>
      <p:ext uri="{BB962C8B-B14F-4D97-AF65-F5344CB8AC3E}">
        <p14:creationId xmlns:p14="http://schemas.microsoft.com/office/powerpoint/2010/main" val="2457326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p:cSld name="1_Вертикальный заголовок и текст">
    <p:spTree>
      <p:nvGrpSpPr>
        <p:cNvPr id="1" name="Shape 130"/>
        <p:cNvGrpSpPr/>
        <p:nvPr/>
      </p:nvGrpSpPr>
      <p:grpSpPr>
        <a:xfrm>
          <a:off x="0" y="0"/>
          <a:ext cx="0" cy="0"/>
          <a:chOff x="0" y="0"/>
          <a:chExt cx="0" cy="0"/>
        </a:xfrm>
      </p:grpSpPr>
      <p:sp>
        <p:nvSpPr>
          <p:cNvPr id="131" name="Google Shape;131;p69"/>
          <p:cNvSpPr txBox="1">
            <a:spLocks noGrp="1"/>
          </p:cNvSpPr>
          <p:nvPr>
            <p:ph type="body" idx="1"/>
          </p:nvPr>
        </p:nvSpPr>
        <p:spPr>
          <a:xfrm>
            <a:off x="627063" y="883920"/>
            <a:ext cx="10968037" cy="754938"/>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2" name="Google Shape;132;p69"/>
          <p:cNvSpPr txBox="1">
            <a:spLocks noGrp="1"/>
          </p:cNvSpPr>
          <p:nvPr>
            <p:ph type="body" idx="2"/>
          </p:nvPr>
        </p:nvSpPr>
        <p:spPr>
          <a:xfrm>
            <a:off x="627063" y="1719580"/>
            <a:ext cx="10968037" cy="477266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528879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C9AD1D9-AC32-786E-95C4-30E49B34F2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529B4EA-B933-5D1B-F6DC-A44C6594E9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2AC2C16-6092-B430-E5FA-4B5B9D889B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D73098-8429-4690-9684-DDECFFF50CD2}" type="datetimeFigureOut">
              <a:rPr lang="ru-RU" smtClean="0"/>
              <a:t>19.05.2026</a:t>
            </a:fld>
            <a:endParaRPr lang="ru-RU"/>
          </a:p>
        </p:txBody>
      </p:sp>
      <p:sp>
        <p:nvSpPr>
          <p:cNvPr id="5" name="Нижний колонтитул 4">
            <a:extLst>
              <a:ext uri="{FF2B5EF4-FFF2-40B4-BE49-F238E27FC236}">
                <a16:creationId xmlns:a16="http://schemas.microsoft.com/office/drawing/2014/main" id="{52805463-2CF9-EEFD-D4FC-268BC497F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Номер слайда 5">
            <a:extLst>
              <a:ext uri="{FF2B5EF4-FFF2-40B4-BE49-F238E27FC236}">
                <a16:creationId xmlns:a16="http://schemas.microsoft.com/office/drawing/2014/main" id="{8CA70D12-1C82-89FD-755A-EDCFA92CD4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465E2E-A253-4A7A-A600-75510A1663AC}" type="slidenum">
              <a:rPr lang="ru-RU" smtClean="0"/>
              <a:t>‹#›</a:t>
            </a:fld>
            <a:endParaRPr lang="ru-RU"/>
          </a:p>
        </p:txBody>
      </p:sp>
    </p:spTree>
    <p:extLst>
      <p:ext uri="{BB962C8B-B14F-4D97-AF65-F5344CB8AC3E}">
        <p14:creationId xmlns:p14="http://schemas.microsoft.com/office/powerpoint/2010/main" val="1034466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B22C0D24-14C0-9A07-1117-DBEA669E6A19}"/>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57305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0F556-B3D7-8EF8-EB7D-618674F85DCB}"/>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11FEF2A5-B3D2-62C9-CE74-38431CEDDA17}"/>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Неустойка по контракту: КАК и КОГДА</a:t>
            </a:r>
          </a:p>
        </p:txBody>
      </p:sp>
      <p:pic>
        <p:nvPicPr>
          <p:cNvPr id="4" name="Рисунок 3">
            <a:extLst>
              <a:ext uri="{FF2B5EF4-FFF2-40B4-BE49-F238E27FC236}">
                <a16:creationId xmlns:a16="http://schemas.microsoft.com/office/drawing/2014/main" id="{E4AD202B-F37B-7664-CE58-F91CD87737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423813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34906-276C-AF03-7AF5-C64F20C3DC53}"/>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FACF593D-8D32-2339-8568-79D883DBF32E}"/>
              </a:ext>
            </a:extLst>
          </p:cNvPr>
          <p:cNvSpPr/>
          <p:nvPr/>
        </p:nvSpPr>
        <p:spPr>
          <a:xfrm>
            <a:off x="9612557" y="338163"/>
            <a:ext cx="2250122" cy="368415"/>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Часть 4 статьи 34</a:t>
            </a:r>
          </a:p>
        </p:txBody>
      </p:sp>
      <p:sp>
        <p:nvSpPr>
          <p:cNvPr id="5" name="Прямоугольник 4">
            <a:extLst>
              <a:ext uri="{FF2B5EF4-FFF2-40B4-BE49-F238E27FC236}">
                <a16:creationId xmlns:a16="http://schemas.microsoft.com/office/drawing/2014/main" id="{974A265D-4773-CDCD-B35F-3E37D6E14D39}"/>
              </a:ext>
            </a:extLst>
          </p:cNvPr>
          <p:cNvSpPr/>
          <p:nvPr/>
        </p:nvSpPr>
        <p:spPr>
          <a:xfrm>
            <a:off x="448733" y="1091737"/>
            <a:ext cx="11413946" cy="923330"/>
          </a:xfrm>
          <a:prstGeom prst="rect">
            <a:avLst/>
          </a:prstGeom>
          <a:ln w="38100">
            <a:solidFill>
              <a:srgbClr val="0070C0"/>
            </a:solidFill>
          </a:ln>
        </p:spPr>
        <p:txBody>
          <a:bodyPr wrap="square">
            <a:spAutoFit/>
          </a:bodyPr>
          <a:lstStyle/>
          <a:p>
            <a:pPr algn="ctr"/>
            <a:r>
              <a:rPr lang="ru-RU" dirty="0">
                <a:latin typeface="Arial" panose="020B0604020202020204" pitchFamily="34" charset="0"/>
                <a:ea typeface="Times New Roman" panose="02020603050405020304" pitchFamily="18" charset="0"/>
                <a:cs typeface="Arial" panose="020B0604020202020204" pitchFamily="34" charset="0"/>
              </a:rPr>
              <a:t>В контракт включается обязательное условие об ответственности заказчика и поставщика (подрядчика, исполнителя) за неисполнение или ненадлежащее исполнение обязательств, предусмотренных контрактом.</a:t>
            </a:r>
          </a:p>
        </p:txBody>
      </p:sp>
      <p:pic>
        <p:nvPicPr>
          <p:cNvPr id="4" name="Рисунок 3">
            <a:extLst>
              <a:ext uri="{FF2B5EF4-FFF2-40B4-BE49-F238E27FC236}">
                <a16:creationId xmlns:a16="http://schemas.microsoft.com/office/drawing/2014/main" id="{69F9EB72-2B38-E0A9-8F37-A1EAD26850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3" name="Стрелка вверх 5">
            <a:extLst>
              <a:ext uri="{FF2B5EF4-FFF2-40B4-BE49-F238E27FC236}">
                <a16:creationId xmlns:a16="http://schemas.microsoft.com/office/drawing/2014/main" id="{5E3F727E-EF35-27FD-DD5A-2BA9589E80DB}"/>
              </a:ext>
            </a:extLst>
          </p:cNvPr>
          <p:cNvSpPr/>
          <p:nvPr/>
        </p:nvSpPr>
        <p:spPr>
          <a:xfrm rot="13622407">
            <a:off x="2740352" y="2103757"/>
            <a:ext cx="597903" cy="7128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верх 10">
            <a:extLst>
              <a:ext uri="{FF2B5EF4-FFF2-40B4-BE49-F238E27FC236}">
                <a16:creationId xmlns:a16="http://schemas.microsoft.com/office/drawing/2014/main" id="{D5CBFCF9-42BB-E148-F17B-C98658FB62F5}"/>
              </a:ext>
            </a:extLst>
          </p:cNvPr>
          <p:cNvSpPr/>
          <p:nvPr/>
        </p:nvSpPr>
        <p:spPr>
          <a:xfrm rot="8259445">
            <a:off x="8838744" y="2124076"/>
            <a:ext cx="617616" cy="6863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7924445A-9E34-4BF5-71BF-38E1FEC91A46}"/>
              </a:ext>
            </a:extLst>
          </p:cNvPr>
          <p:cNvSpPr/>
          <p:nvPr/>
        </p:nvSpPr>
        <p:spPr>
          <a:xfrm>
            <a:off x="660400" y="2967335"/>
            <a:ext cx="5181600" cy="923330"/>
          </a:xfrm>
          <a:prstGeom prst="rect">
            <a:avLst/>
          </a:prstGeom>
          <a:ln w="38100">
            <a:solidFill>
              <a:srgbClr val="0070C0"/>
            </a:solidFill>
          </a:ln>
        </p:spPr>
        <p:txBody>
          <a:bodyPr wrap="square">
            <a:spAutoFit/>
          </a:bodyPr>
          <a:lstStyle/>
          <a:p>
            <a:pPr algn="ctr"/>
            <a:r>
              <a:rPr lang="ru-RU" dirty="0">
                <a:latin typeface="Arial" panose="020B0604020202020204" pitchFamily="34" charset="0"/>
                <a:ea typeface="Times New Roman" panose="02020603050405020304" pitchFamily="18" charset="0"/>
                <a:cs typeface="Arial" panose="020B0604020202020204" pitchFamily="34" charset="0"/>
              </a:rPr>
              <a:t>Пени – порядок расчета определен непосредственно законом в размере 1/300 ключевой ставки</a:t>
            </a:r>
          </a:p>
        </p:txBody>
      </p:sp>
      <p:sp>
        <p:nvSpPr>
          <p:cNvPr id="8" name="Прямоугольник 7">
            <a:extLst>
              <a:ext uri="{FF2B5EF4-FFF2-40B4-BE49-F238E27FC236}">
                <a16:creationId xmlns:a16="http://schemas.microsoft.com/office/drawing/2014/main" id="{3C3BDD2E-28BA-101B-69D8-8AA94A3CB244}"/>
              </a:ext>
            </a:extLst>
          </p:cNvPr>
          <p:cNvSpPr/>
          <p:nvPr/>
        </p:nvSpPr>
        <p:spPr>
          <a:xfrm>
            <a:off x="381000" y="4230108"/>
            <a:ext cx="5909734" cy="1794934"/>
          </a:xfrm>
          <a:prstGeom prst="rect">
            <a:avLst/>
          </a:prstGeom>
          <a:no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На какой момент времени учитывать размер ключевой ставки – на момент окончания выполнения работ или на момент направления требования об уплате пени?</a:t>
            </a:r>
          </a:p>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Как производить расчет по срокам?</a:t>
            </a:r>
          </a:p>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Как начислять пеню, если контрактом этапы не предусмотрены, но часть ТРУ фактически принята и оплачена </a:t>
            </a:r>
          </a:p>
        </p:txBody>
      </p:sp>
      <p:sp>
        <p:nvSpPr>
          <p:cNvPr id="9" name="Прямоугольник 8">
            <a:extLst>
              <a:ext uri="{FF2B5EF4-FFF2-40B4-BE49-F238E27FC236}">
                <a16:creationId xmlns:a16="http://schemas.microsoft.com/office/drawing/2014/main" id="{A581276A-36CC-5895-5697-AE5FA83B40B2}"/>
              </a:ext>
            </a:extLst>
          </p:cNvPr>
          <p:cNvSpPr/>
          <p:nvPr/>
        </p:nvSpPr>
        <p:spPr>
          <a:xfrm>
            <a:off x="6350002" y="3210190"/>
            <a:ext cx="5325531" cy="369332"/>
          </a:xfrm>
          <a:prstGeom prst="rect">
            <a:avLst/>
          </a:prstGeom>
          <a:ln w="38100">
            <a:solidFill>
              <a:srgbClr val="0070C0"/>
            </a:solidFill>
          </a:ln>
        </p:spPr>
        <p:txBody>
          <a:bodyPr wrap="square">
            <a:spAutoFit/>
          </a:bodyPr>
          <a:lstStyle/>
          <a:p>
            <a:pPr algn="ctr"/>
            <a:r>
              <a:rPr lang="ru-RU" dirty="0">
                <a:latin typeface="Arial" panose="020B0604020202020204" pitchFamily="34" charset="0"/>
                <a:ea typeface="Times New Roman" panose="02020603050405020304" pitchFamily="18" charset="0"/>
                <a:cs typeface="Arial" panose="020B0604020202020204" pitchFamily="34" charset="0"/>
              </a:rPr>
              <a:t>Штрафы – порядок расчета определен ПП 1042</a:t>
            </a:r>
          </a:p>
        </p:txBody>
      </p:sp>
      <p:sp>
        <p:nvSpPr>
          <p:cNvPr id="10" name="Прямоугольник 9">
            <a:extLst>
              <a:ext uri="{FF2B5EF4-FFF2-40B4-BE49-F238E27FC236}">
                <a16:creationId xmlns:a16="http://schemas.microsoft.com/office/drawing/2014/main" id="{1F458AD9-8190-0BA3-3FB2-82C3154B2E30}"/>
              </a:ext>
            </a:extLst>
          </p:cNvPr>
          <p:cNvSpPr/>
          <p:nvPr/>
        </p:nvSpPr>
        <p:spPr>
          <a:xfrm>
            <a:off x="7086600" y="4218416"/>
            <a:ext cx="4284133" cy="1794934"/>
          </a:xfrm>
          <a:prstGeom prst="rect">
            <a:avLst/>
          </a:prstGeom>
          <a:no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Что такое штраф за неисполнение обязательств, не имеющих стоимостного выражения</a:t>
            </a:r>
          </a:p>
          <a:p>
            <a:pPr marL="285750" indent="-285750">
              <a:buFont typeface="Wingdings" panose="05000000000000000000" pitchFamily="2" charset="2"/>
              <a:buChar char="ü"/>
            </a:pPr>
            <a:r>
              <a:rPr lang="ru-RU" sz="1600" dirty="0">
                <a:solidFill>
                  <a:schemeClr val="tx1"/>
                </a:solidFill>
                <a:latin typeface="Arial" panose="020B0604020202020204" pitchFamily="34" charset="0"/>
                <a:cs typeface="Arial" panose="020B0604020202020204" pitchFamily="34" charset="0"/>
              </a:rPr>
              <a:t>Возможно ли наложить штрафы и пени одновременно</a:t>
            </a:r>
          </a:p>
        </p:txBody>
      </p:sp>
    </p:spTree>
    <p:extLst>
      <p:ext uri="{BB962C8B-B14F-4D97-AF65-F5344CB8AC3E}">
        <p14:creationId xmlns:p14="http://schemas.microsoft.com/office/powerpoint/2010/main" val="272607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E1A6C-4452-6BEE-5C10-B231B61E3159}"/>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8D5EBC6A-FD41-87F1-0CEF-A67F20040E02}"/>
              </a:ext>
            </a:extLst>
          </p:cNvPr>
          <p:cNvSpPr/>
          <p:nvPr/>
        </p:nvSpPr>
        <p:spPr>
          <a:xfrm>
            <a:off x="9612557" y="338163"/>
            <a:ext cx="2250122" cy="368415"/>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Часть 7 статьи 34</a:t>
            </a:r>
          </a:p>
        </p:txBody>
      </p:sp>
      <p:sp>
        <p:nvSpPr>
          <p:cNvPr id="5" name="Прямоугольник 4">
            <a:extLst>
              <a:ext uri="{FF2B5EF4-FFF2-40B4-BE49-F238E27FC236}">
                <a16:creationId xmlns:a16="http://schemas.microsoft.com/office/drawing/2014/main" id="{48AA0273-0A6C-84BA-340D-625667107E16}"/>
              </a:ext>
            </a:extLst>
          </p:cNvPr>
          <p:cNvSpPr/>
          <p:nvPr/>
        </p:nvSpPr>
        <p:spPr>
          <a:xfrm>
            <a:off x="448733" y="1091737"/>
            <a:ext cx="11413946" cy="1600438"/>
          </a:xfrm>
          <a:prstGeom prst="rect">
            <a:avLst/>
          </a:prstGeom>
          <a:ln w="38100">
            <a:solidFill>
              <a:srgbClr val="0070C0"/>
            </a:solidFill>
          </a:ln>
        </p:spPr>
        <p:txBody>
          <a:bodyPr wrap="square">
            <a:spAutoFit/>
          </a:bodyPr>
          <a:lstStyle/>
          <a:p>
            <a:pPr algn="ctr"/>
            <a:r>
              <a:rPr lang="ru-RU" sz="1400" dirty="0">
                <a:latin typeface="Arial" panose="020B0604020202020204" pitchFamily="34" charset="0"/>
                <a:ea typeface="Times New Roman" panose="02020603050405020304" pitchFamily="18" charset="0"/>
                <a:cs typeface="Arial" panose="020B0604020202020204" pitchFamily="34" charset="0"/>
              </a:rPr>
              <a:t>Пеня начисляется за каждый день просрочки исполнения поставщиком (подрядчиком, исполнителем) обязательства, предусмотренного контрактом, начиная со дня, следующего после дня истечения </a:t>
            </a:r>
            <a:r>
              <a:rPr lang="ru-RU" sz="1400" u="sng" dirty="0">
                <a:latin typeface="Arial" panose="020B0604020202020204" pitchFamily="34" charset="0"/>
                <a:ea typeface="Times New Roman" panose="02020603050405020304" pitchFamily="18" charset="0"/>
                <a:cs typeface="Arial" panose="020B0604020202020204" pitchFamily="34" charset="0"/>
              </a:rPr>
              <a:t>установленного контрактом срока исполнения обязательства</a:t>
            </a:r>
            <a:r>
              <a:rPr lang="ru-RU" sz="1400" dirty="0">
                <a:latin typeface="Arial" panose="020B0604020202020204" pitchFamily="34" charset="0"/>
                <a:ea typeface="Times New Roman" panose="02020603050405020304" pitchFamily="18" charset="0"/>
                <a:cs typeface="Arial" panose="020B0604020202020204" pitchFamily="34" charset="0"/>
              </a:rPr>
              <a:t>, и устанавливается контрактом в размере одной трехсотой </a:t>
            </a:r>
            <a:r>
              <a:rPr lang="ru-RU" sz="1400" u="sng" dirty="0">
                <a:latin typeface="Arial" panose="020B0604020202020204" pitchFamily="34" charset="0"/>
                <a:ea typeface="Times New Roman" panose="02020603050405020304" pitchFamily="18" charset="0"/>
                <a:cs typeface="Arial" panose="020B0604020202020204" pitchFamily="34" charset="0"/>
              </a:rPr>
              <a:t>действующей на дату уплаты пени</a:t>
            </a:r>
            <a:r>
              <a:rPr lang="ru-RU" sz="1400" dirty="0">
                <a:latin typeface="Arial" panose="020B0604020202020204" pitchFamily="34" charset="0"/>
                <a:ea typeface="Times New Roman" panose="02020603050405020304" pitchFamily="18" charset="0"/>
                <a:cs typeface="Arial" panose="020B0604020202020204" pitchFamily="34" charset="0"/>
              </a:rPr>
              <a:t> ключевой ставки Центрального банка Российской Федерации от цены контракта (отдельного этапа исполнения контракта), уменьшенной на сумму, пропорциональную объему обязательств, предусмотренных контрактом (соответствующим отдельным этапом исполнения контракта) и фактически исполненных поставщиком (подрядчиком, исполнителем), за исключением случаев, если законодательством Российской Федерации установлен иной порядок начисления пени.</a:t>
            </a:r>
          </a:p>
        </p:txBody>
      </p:sp>
      <p:pic>
        <p:nvPicPr>
          <p:cNvPr id="4" name="Рисунок 3">
            <a:extLst>
              <a:ext uri="{FF2B5EF4-FFF2-40B4-BE49-F238E27FC236}">
                <a16:creationId xmlns:a16="http://schemas.microsoft.com/office/drawing/2014/main" id="{7A59A21D-4A60-3873-48DD-EBEE7F2CA1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3" name="Стрелка вверх 5">
            <a:extLst>
              <a:ext uri="{FF2B5EF4-FFF2-40B4-BE49-F238E27FC236}">
                <a16:creationId xmlns:a16="http://schemas.microsoft.com/office/drawing/2014/main" id="{700B61D5-A4A6-30C5-1B05-5A827C2DCC9C}"/>
              </a:ext>
            </a:extLst>
          </p:cNvPr>
          <p:cNvSpPr/>
          <p:nvPr/>
        </p:nvSpPr>
        <p:spPr>
          <a:xfrm rot="13622407">
            <a:off x="2994581" y="3384437"/>
            <a:ext cx="597903" cy="7128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верх 10">
            <a:extLst>
              <a:ext uri="{FF2B5EF4-FFF2-40B4-BE49-F238E27FC236}">
                <a16:creationId xmlns:a16="http://schemas.microsoft.com/office/drawing/2014/main" id="{DF543BB3-FA1A-3715-3B9C-84C37AF78802}"/>
              </a:ext>
            </a:extLst>
          </p:cNvPr>
          <p:cNvSpPr/>
          <p:nvPr/>
        </p:nvSpPr>
        <p:spPr>
          <a:xfrm rot="8259445">
            <a:off x="6840186" y="3397648"/>
            <a:ext cx="617616" cy="6863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48F79739-F4A2-503E-9426-A4C33FC8FEC7}"/>
              </a:ext>
            </a:extLst>
          </p:cNvPr>
          <p:cNvSpPr/>
          <p:nvPr/>
        </p:nvSpPr>
        <p:spPr>
          <a:xfrm>
            <a:off x="4893733" y="4130763"/>
            <a:ext cx="6875812" cy="1323439"/>
          </a:xfrm>
          <a:prstGeom prst="rect">
            <a:avLst/>
          </a:prstGeom>
          <a:ln w="38100">
            <a:solidFill>
              <a:srgbClr val="0070C0"/>
            </a:solidFill>
          </a:ln>
        </p:spPr>
        <p:txBody>
          <a:bodyPr wrap="square">
            <a:spAutoFit/>
          </a:bodyPr>
          <a:lstStyle/>
          <a:p>
            <a:pPr algn="ctr"/>
            <a:r>
              <a:rPr lang="ru-RU" sz="1600" dirty="0">
                <a:latin typeface="Arial" panose="020B0604020202020204" pitchFamily="34" charset="0"/>
                <a:ea typeface="Times New Roman" panose="02020603050405020304" pitchFamily="18" charset="0"/>
                <a:cs typeface="Arial" panose="020B0604020202020204" pitchFamily="34" charset="0"/>
              </a:rPr>
              <a:t>На момент исполнения обязательства:</a:t>
            </a:r>
          </a:p>
          <a:p>
            <a:pPr algn="ctr"/>
            <a:r>
              <a:rPr lang="ru-RU" sz="1600" dirty="0">
                <a:latin typeface="Arial" panose="020B0604020202020204" pitchFamily="34" charset="0"/>
                <a:cs typeface="Arial" panose="020B0604020202020204" pitchFamily="34" charset="0"/>
              </a:rPr>
              <a:t>Определение Судебной коллегии по экономическим спорам Верховного Суда Российской Федерации от 04.12.2018 N 302-ЭС18-10991 и от 18.09.2019 N 308-ЭС19-8291, из последних решений - Определение ВС РФ от 05.05.2026 N 305-ЭС25-14824</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sp>
        <p:nvSpPr>
          <p:cNvPr id="8" name="Прямоугольник 7">
            <a:extLst>
              <a:ext uri="{FF2B5EF4-FFF2-40B4-BE49-F238E27FC236}">
                <a16:creationId xmlns:a16="http://schemas.microsoft.com/office/drawing/2014/main" id="{1396A667-8C21-4E50-0A8C-953957A97BC0}"/>
              </a:ext>
            </a:extLst>
          </p:cNvPr>
          <p:cNvSpPr/>
          <p:nvPr/>
        </p:nvSpPr>
        <p:spPr>
          <a:xfrm>
            <a:off x="355828" y="4130763"/>
            <a:ext cx="3835172" cy="1077218"/>
          </a:xfrm>
          <a:prstGeom prst="rect">
            <a:avLst/>
          </a:prstGeom>
          <a:no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600" dirty="0">
                <a:solidFill>
                  <a:schemeClr val="tx1"/>
                </a:solidFill>
                <a:latin typeface="Arial" panose="020B0604020202020204" pitchFamily="34" charset="0"/>
                <a:cs typeface="Arial" panose="020B0604020202020204" pitchFamily="34" charset="0"/>
              </a:rPr>
              <a:t>На момент выставления требования - </a:t>
            </a:r>
            <a:r>
              <a:rPr lang="ru-RU" sz="1600" b="0" dirty="0">
                <a:solidFill>
                  <a:schemeClr val="tx1"/>
                </a:solidFill>
                <a:effectLst/>
                <a:latin typeface="Arial" panose="020B0604020202020204" pitchFamily="34" charset="0"/>
                <a:cs typeface="Arial" panose="020B0604020202020204" pitchFamily="34" charset="0"/>
              </a:rPr>
              <a:t>Письмо Минфина России от 06.12.2024 N 24-06-07/123144</a:t>
            </a:r>
          </a:p>
        </p:txBody>
      </p:sp>
      <p:sp>
        <p:nvSpPr>
          <p:cNvPr id="2" name="Прямоугольник 1">
            <a:extLst>
              <a:ext uri="{FF2B5EF4-FFF2-40B4-BE49-F238E27FC236}">
                <a16:creationId xmlns:a16="http://schemas.microsoft.com/office/drawing/2014/main" id="{F50059C4-D953-6F78-1C8B-8BF5BE5F4C9F}"/>
              </a:ext>
            </a:extLst>
          </p:cNvPr>
          <p:cNvSpPr/>
          <p:nvPr/>
        </p:nvSpPr>
        <p:spPr>
          <a:xfrm>
            <a:off x="1591733" y="2686509"/>
            <a:ext cx="9254067" cy="59266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Arial" panose="020B0604020202020204" pitchFamily="34" charset="0"/>
                <a:cs typeface="Arial" panose="020B0604020202020204" pitchFamily="34" charset="0"/>
              </a:rPr>
              <a:t>На какой момент времени учитывать размер ключевой ставки?</a:t>
            </a:r>
            <a:endParaRPr lang="ru-RU" dirty="0">
              <a:solidFill>
                <a:schemeClr val="bg1"/>
              </a:solidFill>
            </a:endParaRPr>
          </a:p>
        </p:txBody>
      </p:sp>
    </p:spTree>
    <p:extLst>
      <p:ext uri="{BB962C8B-B14F-4D97-AF65-F5344CB8AC3E}">
        <p14:creationId xmlns:p14="http://schemas.microsoft.com/office/powerpoint/2010/main" val="351033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Блок-схема: процесс 18">
            <a:extLst>
              <a:ext uri="{FF2B5EF4-FFF2-40B4-BE49-F238E27FC236}">
                <a16:creationId xmlns:a16="http://schemas.microsoft.com/office/drawing/2014/main" id="{68851554-A198-4A4B-9A0D-3A8DD6117148}"/>
              </a:ext>
            </a:extLst>
          </p:cNvPr>
          <p:cNvSpPr/>
          <p:nvPr/>
        </p:nvSpPr>
        <p:spPr>
          <a:xfrm>
            <a:off x="5824337" y="1916403"/>
            <a:ext cx="5785176" cy="2143213"/>
          </a:xfrm>
          <a:prstGeom prst="flowChartProcess">
            <a:avLst/>
          </a:prstGeom>
          <a:solidFill>
            <a:schemeClr val="accent1">
              <a:lumMod val="20000"/>
              <a:lumOff val="80000"/>
            </a:schemeClr>
          </a:solidFill>
          <a:ln w="28575">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anose="020B0604020202020204" pitchFamily="34" charset="0"/>
                <a:cs typeface="Arial" panose="020B0604020202020204" pitchFamily="34" charset="0"/>
              </a:rPr>
              <a:t>По мнению контролирующего органа датой исполнения обязательств предпринимателя по контрактам следует считать дату подписания товарных накладных и актов приемки со стороны заказчика. Суд данный довод отклоняет, поскольку по смыслу статей 509, 513 ГК РФ исполнение обязательств поставщика по поставке товара определяется моментом его передачи заказчику; время, необходимое заказчику для проверки количества, комплектности и качества поставленного товара, в срок поставки товара по договору не включается.</a:t>
            </a:r>
          </a:p>
        </p:txBody>
      </p:sp>
      <p:sp>
        <p:nvSpPr>
          <p:cNvPr id="15" name="Блок-схема: процесс 14">
            <a:extLst>
              <a:ext uri="{FF2B5EF4-FFF2-40B4-BE49-F238E27FC236}">
                <a16:creationId xmlns:a16="http://schemas.microsoft.com/office/drawing/2014/main" id="{8A86C8B6-70DD-43D7-915B-ADC87B4E2670}"/>
              </a:ext>
            </a:extLst>
          </p:cNvPr>
          <p:cNvSpPr/>
          <p:nvPr/>
        </p:nvSpPr>
        <p:spPr>
          <a:xfrm>
            <a:off x="5879243" y="5441754"/>
            <a:ext cx="5719665" cy="836898"/>
          </a:xfrm>
          <a:prstGeom prst="flowChartProcess">
            <a:avLst/>
          </a:prstGeom>
          <a:solidFill>
            <a:schemeClr val="accent1">
              <a:lumMod val="20000"/>
              <a:lumOff val="80000"/>
            </a:schemeClr>
          </a:solidFill>
          <a:ln w="28575">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anose="020B0604020202020204" pitchFamily="34" charset="0"/>
                <a:cs typeface="Arial" panose="020B0604020202020204" pitchFamily="34" charset="0"/>
              </a:rPr>
              <a:t>При этом день фактического исполнения нарушенного обязательства, в частности, день уплаты задолженности кредитору, включается в период расчета неустойки.</a:t>
            </a:r>
          </a:p>
        </p:txBody>
      </p:sp>
      <p:sp>
        <p:nvSpPr>
          <p:cNvPr id="6" name="TextBox 5">
            <a:extLst>
              <a:ext uri="{FF2B5EF4-FFF2-40B4-BE49-F238E27FC236}">
                <a16:creationId xmlns:a16="http://schemas.microsoft.com/office/drawing/2014/main" id="{C5FBA301-AFC2-4D32-9A36-650E42A90F84}"/>
              </a:ext>
            </a:extLst>
          </p:cNvPr>
          <p:cNvSpPr txBox="1"/>
          <p:nvPr/>
        </p:nvSpPr>
        <p:spPr>
          <a:xfrm>
            <a:off x="4350121" y="650049"/>
            <a:ext cx="9398294" cy="400110"/>
          </a:xfrm>
          <a:prstGeom prst="rect">
            <a:avLst/>
          </a:prstGeom>
          <a:noFill/>
        </p:spPr>
        <p:txBody>
          <a:bodyPr wrap="square" rtlCol="0">
            <a:spAutoFit/>
          </a:bodyPr>
          <a:lstStyle/>
          <a:p>
            <a:r>
              <a:rPr lang="ru-RU" sz="2000" b="1" dirty="0">
                <a:latin typeface="Arial" panose="020B0604020202020204" pitchFamily="34" charset="0"/>
                <a:cs typeface="Arial" panose="020B0604020202020204" pitchFamily="34" charset="0"/>
              </a:rPr>
              <a:t>Определение периода, за который начисляется неустойка</a:t>
            </a:r>
          </a:p>
        </p:txBody>
      </p:sp>
      <p:sp>
        <p:nvSpPr>
          <p:cNvPr id="2" name="Блок-схема: процесс 1">
            <a:extLst>
              <a:ext uri="{FF2B5EF4-FFF2-40B4-BE49-F238E27FC236}">
                <a16:creationId xmlns:a16="http://schemas.microsoft.com/office/drawing/2014/main" id="{6179A6D5-0D7F-4373-8604-3FB64F454045}"/>
              </a:ext>
            </a:extLst>
          </p:cNvPr>
          <p:cNvSpPr/>
          <p:nvPr/>
        </p:nvSpPr>
        <p:spPr>
          <a:xfrm>
            <a:off x="554270" y="1891341"/>
            <a:ext cx="4269776" cy="4408123"/>
          </a:xfrm>
          <a:prstGeom prst="flowChartProcess">
            <a:avLst/>
          </a:prstGeom>
          <a:solidFill>
            <a:schemeClr val="accent1">
              <a:lumMod val="20000"/>
              <a:lumOff val="80000"/>
            </a:schemeClr>
          </a:solidFill>
          <a:ln w="28575">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400" dirty="0">
                <a:solidFill>
                  <a:schemeClr val="tx1"/>
                </a:solidFill>
                <a:latin typeface="Arial" panose="020B0604020202020204" pitchFamily="34" charset="0"/>
                <a:cs typeface="Arial" panose="020B0604020202020204" pitchFamily="34" charset="0"/>
              </a:rPr>
              <a:t>В контракте установлен срок выполнения работ: с даты подписания сторонами контракта, дата окончания выполнения работ – до 20.12.2019 г. Заказчик начислил пени начиная с 20.12.2019 г., поскольку, по его мнению, предлог «до» означает, что работы должны быть завершены 19.12.2019 г.</a:t>
            </a:r>
          </a:p>
          <a:p>
            <a:pPr algn="just"/>
            <a:r>
              <a:rPr lang="ru-RU" sz="1400" dirty="0">
                <a:solidFill>
                  <a:schemeClr val="tx1"/>
                </a:solidFill>
                <a:latin typeface="Arial" panose="020B0604020202020204" pitchFamily="34" charset="0"/>
                <a:cs typeface="Arial" panose="020B0604020202020204" pitchFamily="34" charset="0"/>
              </a:rPr>
              <a:t>Суд считает, что начальная дата начисления пеней (20.12.2019) определена истцом неверно, поскольку по условиям контракта в эту дату истекал срок сдачи результатов работ по контракту и, следовательно, просрочка не могла начаться раньше 21.12.2019. Именно такое толкование определения срока исполнения обязательства с формулировкой «до указанного числа» закрепилось в судебной практике (например, в пункте 30 постановления Пленума Верховного Суда Российской Федерации от 27.06.2017 № 22).</a:t>
            </a:r>
          </a:p>
        </p:txBody>
      </p:sp>
      <p:sp>
        <p:nvSpPr>
          <p:cNvPr id="5" name="Блок-схема: процесс 4">
            <a:extLst>
              <a:ext uri="{FF2B5EF4-FFF2-40B4-BE49-F238E27FC236}">
                <a16:creationId xmlns:a16="http://schemas.microsoft.com/office/drawing/2014/main" id="{A9B466A3-EC86-4D2B-BD14-BC843E55FAE0}"/>
              </a:ext>
            </a:extLst>
          </p:cNvPr>
          <p:cNvSpPr/>
          <p:nvPr/>
        </p:nvSpPr>
        <p:spPr>
          <a:xfrm>
            <a:off x="415494" y="1475491"/>
            <a:ext cx="4521822" cy="548161"/>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Определение ВС РФ № 303-ЭС22-4943 от 15 апреля 2022 года</a:t>
            </a:r>
          </a:p>
        </p:txBody>
      </p:sp>
      <p:sp>
        <p:nvSpPr>
          <p:cNvPr id="14" name="Блок-схема: процесс 13">
            <a:extLst>
              <a:ext uri="{FF2B5EF4-FFF2-40B4-BE49-F238E27FC236}">
                <a16:creationId xmlns:a16="http://schemas.microsoft.com/office/drawing/2014/main" id="{665EF13B-6727-43B2-B01E-B11BE7224FD0}"/>
              </a:ext>
            </a:extLst>
          </p:cNvPr>
          <p:cNvSpPr/>
          <p:nvPr/>
        </p:nvSpPr>
        <p:spPr>
          <a:xfrm>
            <a:off x="5567921" y="4980397"/>
            <a:ext cx="6342310" cy="461357"/>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a:effectLst/>
                <a:latin typeface="Arial" panose="020B0604020202020204" pitchFamily="34" charset="0"/>
                <a:ea typeface="Times New Roman" panose="02020603050405020304" pitchFamily="18" charset="0"/>
                <a:cs typeface="Arial" panose="020B0604020202020204" pitchFamily="34" charset="0"/>
              </a:rPr>
              <a:t>П. 65 Постановления Пленума Верховного Суда РФ от 24.03.2016 N 7</a:t>
            </a:r>
          </a:p>
        </p:txBody>
      </p:sp>
      <p:sp>
        <p:nvSpPr>
          <p:cNvPr id="16" name="Блок-схема: процесс 15">
            <a:extLst>
              <a:ext uri="{FF2B5EF4-FFF2-40B4-BE49-F238E27FC236}">
                <a16:creationId xmlns:a16="http://schemas.microsoft.com/office/drawing/2014/main" id="{BF97964A-7336-4D01-B694-F8ED864ED473}"/>
              </a:ext>
            </a:extLst>
          </p:cNvPr>
          <p:cNvSpPr/>
          <p:nvPr/>
        </p:nvSpPr>
        <p:spPr>
          <a:xfrm>
            <a:off x="5567921" y="1475492"/>
            <a:ext cx="6342310" cy="548161"/>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dirty="0">
                <a:effectLst/>
                <a:latin typeface="Arial" panose="020B0604020202020204" pitchFamily="34" charset="0"/>
                <a:ea typeface="Times New Roman" panose="02020603050405020304" pitchFamily="18" charset="0"/>
                <a:cs typeface="Arial" panose="020B0604020202020204" pitchFamily="34" charset="0"/>
              </a:rPr>
              <a:t>Определение ВС РФ № 306-ЭС21-27867 от 7 февраля 2022 г. </a:t>
            </a:r>
            <a:endParaRPr lang="ru-RU" dirty="0">
              <a:latin typeface="Arial" panose="020B0604020202020204" pitchFamily="34" charset="0"/>
              <a:cs typeface="Arial" panose="020B0604020202020204" pitchFamily="34" charset="0"/>
            </a:endParaRPr>
          </a:p>
        </p:txBody>
      </p:sp>
      <p:sp>
        <p:nvSpPr>
          <p:cNvPr id="11" name="Выноска: стрелка вверх 10">
            <a:extLst>
              <a:ext uri="{FF2B5EF4-FFF2-40B4-BE49-F238E27FC236}">
                <a16:creationId xmlns:a16="http://schemas.microsoft.com/office/drawing/2014/main" id="{AF43C77A-96D2-4A3E-8924-84E8A9C4BB2E}"/>
              </a:ext>
            </a:extLst>
          </p:cNvPr>
          <p:cNvSpPr/>
          <p:nvPr/>
        </p:nvSpPr>
        <p:spPr>
          <a:xfrm>
            <a:off x="5567922" y="4006903"/>
            <a:ext cx="6342310" cy="765394"/>
          </a:xfrm>
          <a:prstGeom prst="upArrowCallout">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Письмо Минфина России от 07.11.2017 № 24-03-08/73293 </a:t>
            </a:r>
          </a:p>
        </p:txBody>
      </p:sp>
      <p:pic>
        <p:nvPicPr>
          <p:cNvPr id="3" name="Рисунок 2">
            <a:extLst>
              <a:ext uri="{FF2B5EF4-FFF2-40B4-BE49-F238E27FC236}">
                <a16:creationId xmlns:a16="http://schemas.microsoft.com/office/drawing/2014/main" id="{01ECEC2A-32C6-F0B6-B165-C20C3752CED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60877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0D928-A1B6-54EC-8291-A8C075F217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830652A-7701-B30D-0F24-450EA53B5B55}"/>
              </a:ext>
            </a:extLst>
          </p:cNvPr>
          <p:cNvSpPr txBox="1"/>
          <p:nvPr/>
        </p:nvSpPr>
        <p:spPr>
          <a:xfrm>
            <a:off x="4350121" y="650049"/>
            <a:ext cx="9398294" cy="400110"/>
          </a:xfrm>
          <a:prstGeom prst="rect">
            <a:avLst/>
          </a:prstGeom>
          <a:noFill/>
        </p:spPr>
        <p:txBody>
          <a:bodyPr wrap="square" rtlCol="0">
            <a:spAutoFit/>
          </a:bodyPr>
          <a:lstStyle/>
          <a:p>
            <a:r>
              <a:rPr lang="ru-RU" sz="2000" b="1" dirty="0">
                <a:latin typeface="Arial" panose="020B0604020202020204" pitchFamily="34" charset="0"/>
                <a:cs typeface="Arial" panose="020B0604020202020204" pitchFamily="34" charset="0"/>
              </a:rPr>
              <a:t>Определение периода, за который начисляется неустойка</a:t>
            </a:r>
          </a:p>
        </p:txBody>
      </p:sp>
      <p:sp>
        <p:nvSpPr>
          <p:cNvPr id="5" name="Блок-схема: процесс 4">
            <a:extLst>
              <a:ext uri="{FF2B5EF4-FFF2-40B4-BE49-F238E27FC236}">
                <a16:creationId xmlns:a16="http://schemas.microsoft.com/office/drawing/2014/main" id="{10684D97-CF73-60AA-AED3-50A0F8B80DA7}"/>
              </a:ext>
            </a:extLst>
          </p:cNvPr>
          <p:cNvSpPr/>
          <p:nvPr/>
        </p:nvSpPr>
        <p:spPr>
          <a:xfrm>
            <a:off x="415494" y="1475491"/>
            <a:ext cx="4521822" cy="548161"/>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Пример</a:t>
            </a:r>
          </a:p>
        </p:txBody>
      </p:sp>
      <p:pic>
        <p:nvPicPr>
          <p:cNvPr id="3" name="Рисунок 2">
            <a:extLst>
              <a:ext uri="{FF2B5EF4-FFF2-40B4-BE49-F238E27FC236}">
                <a16:creationId xmlns:a16="http://schemas.microsoft.com/office/drawing/2014/main" id="{E2AE4875-AAFC-9DA3-025A-E20F52AA47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4" name="Прямоугольник 3">
            <a:extLst>
              <a:ext uri="{FF2B5EF4-FFF2-40B4-BE49-F238E27FC236}">
                <a16:creationId xmlns:a16="http://schemas.microsoft.com/office/drawing/2014/main" id="{FCDB0E21-744D-36C3-A617-2AC1CEB63E9C}"/>
              </a:ext>
            </a:extLst>
          </p:cNvPr>
          <p:cNvSpPr/>
          <p:nvPr/>
        </p:nvSpPr>
        <p:spPr>
          <a:xfrm>
            <a:off x="415494" y="2429691"/>
            <a:ext cx="10853397" cy="9993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Согласно Графика выполнения работ (Приложение №4 к контракту), обязательство по выполнению работ, указанных в первом этапе контракта, должно быть выполнено Подрядчиком в срок до 31 октября 2025 года. </a:t>
            </a:r>
          </a:p>
        </p:txBody>
      </p:sp>
      <p:sp>
        <p:nvSpPr>
          <p:cNvPr id="7" name="Прямоугольник 6">
            <a:extLst>
              <a:ext uri="{FF2B5EF4-FFF2-40B4-BE49-F238E27FC236}">
                <a16:creationId xmlns:a16="http://schemas.microsoft.com/office/drawing/2014/main" id="{9657AFE3-6974-E0EE-C6C8-CB329263B2F6}"/>
              </a:ext>
            </a:extLst>
          </p:cNvPr>
          <p:cNvSpPr/>
          <p:nvPr/>
        </p:nvSpPr>
        <p:spPr>
          <a:xfrm>
            <a:off x="415493" y="3670195"/>
            <a:ext cx="10853397" cy="8324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Подрядчиком дважды направлялись документы о приемке: 02.12.2025 г. и 24.12.2025 года, оба раза в приемке было отказано</a:t>
            </a:r>
          </a:p>
        </p:txBody>
      </p:sp>
      <p:sp>
        <p:nvSpPr>
          <p:cNvPr id="8" name="Прямоугольник 7">
            <a:extLst>
              <a:ext uri="{FF2B5EF4-FFF2-40B4-BE49-F238E27FC236}">
                <a16:creationId xmlns:a16="http://schemas.microsoft.com/office/drawing/2014/main" id="{CE5CF544-50EE-3033-1F63-253D9A173A70}"/>
              </a:ext>
            </a:extLst>
          </p:cNvPr>
          <p:cNvSpPr/>
          <p:nvPr/>
        </p:nvSpPr>
        <p:spPr>
          <a:xfrm>
            <a:off x="415493" y="4659320"/>
            <a:ext cx="10853397" cy="83244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ru-RU" dirty="0">
                <a:solidFill>
                  <a:schemeClr val="tx1"/>
                </a:solidFill>
                <a:latin typeface="Arial" panose="020B0604020202020204" pitchFamily="34" charset="0"/>
                <a:cs typeface="Arial" panose="020B0604020202020204" pitchFamily="34" charset="0"/>
              </a:rPr>
              <a:t>Подрядчиком в третий раз направлены документы о приемке 18.03.2026 г., дата выполнения работ в </a:t>
            </a:r>
            <a:r>
              <a:rPr lang="ru-RU" dirty="0" err="1">
                <a:solidFill>
                  <a:schemeClr val="tx1"/>
                </a:solidFill>
                <a:latin typeface="Arial" panose="020B0604020202020204" pitchFamily="34" charset="0"/>
                <a:cs typeface="Arial" panose="020B0604020202020204" pitchFamily="34" charset="0"/>
              </a:rPr>
              <a:t>ДоП</a:t>
            </a:r>
            <a:r>
              <a:rPr lang="ru-RU" dirty="0">
                <a:solidFill>
                  <a:schemeClr val="tx1"/>
                </a:solidFill>
                <a:latin typeface="Arial" panose="020B0604020202020204" pitchFamily="34" charset="0"/>
                <a:cs typeface="Arial" panose="020B0604020202020204" pitchFamily="34" charset="0"/>
              </a:rPr>
              <a:t> также 18.03.2026 г. Документ возвращен на доработку (отсутствовали прикрепленные файлы), повторно получен заказчиком 20.03.2026 г.</a:t>
            </a:r>
          </a:p>
        </p:txBody>
      </p:sp>
      <p:sp>
        <p:nvSpPr>
          <p:cNvPr id="9" name="Прямоугольник 8">
            <a:extLst>
              <a:ext uri="{FF2B5EF4-FFF2-40B4-BE49-F238E27FC236}">
                <a16:creationId xmlns:a16="http://schemas.microsoft.com/office/drawing/2014/main" id="{A0EE3AE0-AD63-3965-7015-905E8E4B2705}"/>
              </a:ext>
            </a:extLst>
          </p:cNvPr>
          <p:cNvSpPr/>
          <p:nvPr/>
        </p:nvSpPr>
        <p:spPr>
          <a:xfrm>
            <a:off x="2033628" y="5756105"/>
            <a:ext cx="7617126" cy="69668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Проверить правильность расчета неустойки при условии цены данного этапа </a:t>
            </a:r>
            <a:r>
              <a:rPr lang="ru-RU" dirty="0"/>
              <a:t>8951490,93 руб. и направлении требования 17.05.2026 г.</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8284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59DAF-7D33-4039-435E-8A35E83950D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D6176F2-0F40-76D7-4625-8660311F0BB4}"/>
              </a:ext>
            </a:extLst>
          </p:cNvPr>
          <p:cNvSpPr txBox="1"/>
          <p:nvPr/>
        </p:nvSpPr>
        <p:spPr>
          <a:xfrm>
            <a:off x="4350121" y="650049"/>
            <a:ext cx="9398294" cy="400110"/>
          </a:xfrm>
          <a:prstGeom prst="rect">
            <a:avLst/>
          </a:prstGeom>
          <a:noFill/>
        </p:spPr>
        <p:txBody>
          <a:bodyPr wrap="square" rtlCol="0">
            <a:spAutoFit/>
          </a:bodyPr>
          <a:lstStyle/>
          <a:p>
            <a:r>
              <a:rPr lang="ru-RU" sz="2000" b="1" dirty="0">
                <a:latin typeface="Arial" panose="020B0604020202020204" pitchFamily="34" charset="0"/>
                <a:cs typeface="Arial" panose="020B0604020202020204" pitchFamily="34" charset="0"/>
              </a:rPr>
              <a:t>Определение периода, за который начисляется неустойка</a:t>
            </a:r>
          </a:p>
        </p:txBody>
      </p:sp>
      <p:sp>
        <p:nvSpPr>
          <p:cNvPr id="5" name="Блок-схема: процесс 4">
            <a:extLst>
              <a:ext uri="{FF2B5EF4-FFF2-40B4-BE49-F238E27FC236}">
                <a16:creationId xmlns:a16="http://schemas.microsoft.com/office/drawing/2014/main" id="{ED36A2F7-8146-55C1-8498-22EFF822DAC3}"/>
              </a:ext>
            </a:extLst>
          </p:cNvPr>
          <p:cNvSpPr/>
          <p:nvPr/>
        </p:nvSpPr>
        <p:spPr>
          <a:xfrm>
            <a:off x="415494" y="1475491"/>
            <a:ext cx="4521822" cy="548161"/>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Пример – найти ошибки</a:t>
            </a:r>
          </a:p>
        </p:txBody>
      </p:sp>
      <p:pic>
        <p:nvPicPr>
          <p:cNvPr id="3" name="Рисунок 2">
            <a:extLst>
              <a:ext uri="{FF2B5EF4-FFF2-40B4-BE49-F238E27FC236}">
                <a16:creationId xmlns:a16="http://schemas.microsoft.com/office/drawing/2014/main" id="{E38B7EB9-4B22-E496-1B02-CE35889B8D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graphicFrame>
        <p:nvGraphicFramePr>
          <p:cNvPr id="10" name="Таблица 9">
            <a:extLst>
              <a:ext uri="{FF2B5EF4-FFF2-40B4-BE49-F238E27FC236}">
                <a16:creationId xmlns:a16="http://schemas.microsoft.com/office/drawing/2014/main" id="{16A72CAF-5C73-C178-82CC-620390A02AF2}"/>
              </a:ext>
            </a:extLst>
          </p:cNvPr>
          <p:cNvGraphicFramePr>
            <a:graphicFrameLocks noGrp="1"/>
          </p:cNvGraphicFramePr>
          <p:nvPr>
            <p:extLst>
              <p:ext uri="{D42A27DB-BD31-4B8C-83A1-F6EECF244321}">
                <p14:modId xmlns:p14="http://schemas.microsoft.com/office/powerpoint/2010/main" val="4030006457"/>
              </p:ext>
            </p:extLst>
          </p:nvPr>
        </p:nvGraphicFramePr>
        <p:xfrm>
          <a:off x="415494" y="2255520"/>
          <a:ext cx="11048999" cy="4440830"/>
        </p:xfrm>
        <a:graphic>
          <a:graphicData uri="http://schemas.openxmlformats.org/drawingml/2006/table">
            <a:tbl>
              <a:tblPr firstRow="1" firstCol="1" bandRow="1"/>
              <a:tblGrid>
                <a:gridCol w="1920806">
                  <a:extLst>
                    <a:ext uri="{9D8B030D-6E8A-4147-A177-3AD203B41FA5}">
                      <a16:colId xmlns:a16="http://schemas.microsoft.com/office/drawing/2014/main" val="807079460"/>
                    </a:ext>
                  </a:extLst>
                </a:gridCol>
                <a:gridCol w="2531179">
                  <a:extLst>
                    <a:ext uri="{9D8B030D-6E8A-4147-A177-3AD203B41FA5}">
                      <a16:colId xmlns:a16="http://schemas.microsoft.com/office/drawing/2014/main" val="2700083880"/>
                    </a:ext>
                  </a:extLst>
                </a:gridCol>
                <a:gridCol w="2347232">
                  <a:extLst>
                    <a:ext uri="{9D8B030D-6E8A-4147-A177-3AD203B41FA5}">
                      <a16:colId xmlns:a16="http://schemas.microsoft.com/office/drawing/2014/main" val="1879140410"/>
                    </a:ext>
                  </a:extLst>
                </a:gridCol>
                <a:gridCol w="2505857">
                  <a:extLst>
                    <a:ext uri="{9D8B030D-6E8A-4147-A177-3AD203B41FA5}">
                      <a16:colId xmlns:a16="http://schemas.microsoft.com/office/drawing/2014/main" val="2585523324"/>
                    </a:ext>
                  </a:extLst>
                </a:gridCol>
                <a:gridCol w="1743925">
                  <a:extLst>
                    <a:ext uri="{9D8B030D-6E8A-4147-A177-3AD203B41FA5}">
                      <a16:colId xmlns:a16="http://schemas.microsoft.com/office/drawing/2014/main" val="282511699"/>
                    </a:ext>
                  </a:extLst>
                </a:gridCol>
              </a:tblGrid>
              <a:tr h="103092">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Задолженность</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Доля от ставки ЦБ</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Период просрочки</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Расчёт ставки</a:t>
                      </a:r>
                      <a:endParaRPr lang="ru-RU"/>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3000886499"/>
                  </a:ext>
                </a:extLst>
              </a:tr>
              <a:tr h="103092">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8 951 490,93</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a:solidFill>
                            <a:srgbClr val="212529"/>
                          </a:solidFill>
                          <a:effectLst/>
                          <a:latin typeface="Arial" panose="020B0604020202020204" pitchFamily="34" charset="0"/>
                          <a:ea typeface="Times New Roman" panose="02020603050405020304" pitchFamily="18" charset="0"/>
                          <a:cs typeface="Arial" panose="020B0604020202020204" pitchFamily="34" charset="0"/>
                        </a:rPr>
                        <a:t>1/300</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с 01.11.2025 по 17.03.2026</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на день уплаты пени</a:t>
                      </a:r>
                      <a:endParaRPr lang="ru-RU" dirty="0"/>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329450877"/>
                  </a:ext>
                </a:extLst>
              </a:tr>
              <a:tr h="681621">
                <a:tc>
                  <a:txBody>
                    <a:bodyPr/>
                    <a:lstStyle/>
                    <a:p>
                      <a:pPr>
                        <a:lnSpc>
                          <a:spcPct val="115000"/>
                        </a:lnSpc>
                        <a:buNone/>
                      </a:pPr>
                      <a:endParaRPr lang="ru-RU" sz="1600">
                        <a:effectLst/>
                        <a:latin typeface="Arial" panose="020B060402020202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Кол-во дней</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Ставка</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Формула</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Неустойка</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19637299"/>
                  </a:ext>
                </a:extLst>
              </a:tr>
              <a:tr h="2626634">
                <a:tc>
                  <a:txBody>
                    <a:bodyPr/>
                    <a:lstStyle/>
                    <a:p>
                      <a:pPr>
                        <a:lnSpc>
                          <a:spcPct val="115000"/>
                        </a:lnSpc>
                        <a:buNone/>
                      </a:pPr>
                      <a:endParaRPr lang="ru-RU" sz="1600" dirty="0">
                        <a:effectLst/>
                        <a:latin typeface="Arial" panose="020B060402020202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 137</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14,5</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8951490,93*137*</a:t>
                      </a:r>
                    </a:p>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1/300*14,5%</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800" b="0" i="0" kern="1200" dirty="0">
                          <a:solidFill>
                            <a:schemeClr val="tx1"/>
                          </a:solidFill>
                          <a:effectLst/>
                          <a:latin typeface="+mn-lt"/>
                          <a:ea typeface="+mn-ea"/>
                          <a:cs typeface="+mn-cs"/>
                        </a:rPr>
                        <a:t>592 737,89</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руб.</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43147319"/>
                  </a:ext>
                </a:extLst>
              </a:tr>
              <a:tr h="103092">
                <a:tc gridSpan="5">
                  <a:txBody>
                    <a:bodyPr/>
                    <a:lstStyle/>
                    <a:p>
                      <a:pPr algn="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Сумма неустойки: </a:t>
                      </a:r>
                      <a:r>
                        <a:rPr lang="ru-RU" sz="1800" b="0" i="0" kern="1200" dirty="0">
                          <a:solidFill>
                            <a:schemeClr val="tx1"/>
                          </a:solidFill>
                          <a:effectLst/>
                          <a:latin typeface="+mn-lt"/>
                          <a:ea typeface="+mn-ea"/>
                          <a:cs typeface="+mn-cs"/>
                        </a:rPr>
                        <a:t>592 737,89 </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руб.</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897883602"/>
                  </a:ext>
                </a:extLst>
              </a:tr>
            </a:tbl>
          </a:graphicData>
        </a:graphic>
      </p:graphicFrame>
    </p:spTree>
    <p:extLst>
      <p:ext uri="{BB962C8B-B14F-4D97-AF65-F5344CB8AC3E}">
        <p14:creationId xmlns:p14="http://schemas.microsoft.com/office/powerpoint/2010/main" val="48234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2F179-DD61-E15A-B52D-D7292AF9CBE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662084A-CB82-36B5-8319-611E235323F6}"/>
              </a:ext>
            </a:extLst>
          </p:cNvPr>
          <p:cNvSpPr txBox="1"/>
          <p:nvPr/>
        </p:nvSpPr>
        <p:spPr>
          <a:xfrm>
            <a:off x="4350121" y="650049"/>
            <a:ext cx="9398294" cy="400110"/>
          </a:xfrm>
          <a:prstGeom prst="rect">
            <a:avLst/>
          </a:prstGeom>
          <a:noFill/>
        </p:spPr>
        <p:txBody>
          <a:bodyPr wrap="square" rtlCol="0">
            <a:spAutoFit/>
          </a:bodyPr>
          <a:lstStyle/>
          <a:p>
            <a:r>
              <a:rPr lang="ru-RU" sz="2000" b="1" dirty="0">
                <a:latin typeface="Arial" panose="020B0604020202020204" pitchFamily="34" charset="0"/>
                <a:cs typeface="Arial" panose="020B0604020202020204" pitchFamily="34" charset="0"/>
              </a:rPr>
              <a:t>Определение периода, за который начисляется неустойка</a:t>
            </a:r>
          </a:p>
        </p:txBody>
      </p:sp>
      <p:sp>
        <p:nvSpPr>
          <p:cNvPr id="5" name="Блок-схема: процесс 4">
            <a:extLst>
              <a:ext uri="{FF2B5EF4-FFF2-40B4-BE49-F238E27FC236}">
                <a16:creationId xmlns:a16="http://schemas.microsoft.com/office/drawing/2014/main" id="{2F379FEC-D6F6-0F8E-B557-E55EB20E86C2}"/>
              </a:ext>
            </a:extLst>
          </p:cNvPr>
          <p:cNvSpPr/>
          <p:nvPr/>
        </p:nvSpPr>
        <p:spPr>
          <a:xfrm>
            <a:off x="415494" y="1475491"/>
            <a:ext cx="4521822" cy="548161"/>
          </a:xfrm>
          <a:prstGeom prst="flowChartProcess">
            <a:avLst/>
          </a:prstGeom>
          <a:solidFill>
            <a:srgbClr val="0070C0"/>
          </a:solidFill>
          <a:ln>
            <a:solidFill>
              <a:schemeClr val="accent5">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Пример – «верное» решение</a:t>
            </a:r>
          </a:p>
        </p:txBody>
      </p:sp>
      <p:pic>
        <p:nvPicPr>
          <p:cNvPr id="3" name="Рисунок 2">
            <a:extLst>
              <a:ext uri="{FF2B5EF4-FFF2-40B4-BE49-F238E27FC236}">
                <a16:creationId xmlns:a16="http://schemas.microsoft.com/office/drawing/2014/main" id="{16E13BFF-429B-5155-515B-045F6F274D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graphicFrame>
        <p:nvGraphicFramePr>
          <p:cNvPr id="10" name="Таблица 9">
            <a:extLst>
              <a:ext uri="{FF2B5EF4-FFF2-40B4-BE49-F238E27FC236}">
                <a16:creationId xmlns:a16="http://schemas.microsoft.com/office/drawing/2014/main" id="{816B099C-A229-1E5E-539B-290E4D31FB78}"/>
              </a:ext>
            </a:extLst>
          </p:cNvPr>
          <p:cNvGraphicFramePr>
            <a:graphicFrameLocks noGrp="1"/>
          </p:cNvGraphicFramePr>
          <p:nvPr>
            <p:extLst>
              <p:ext uri="{D42A27DB-BD31-4B8C-83A1-F6EECF244321}">
                <p14:modId xmlns:p14="http://schemas.microsoft.com/office/powerpoint/2010/main" val="3618043139"/>
              </p:ext>
            </p:extLst>
          </p:nvPr>
        </p:nvGraphicFramePr>
        <p:xfrm>
          <a:off x="415494" y="2255520"/>
          <a:ext cx="11048999" cy="4440830"/>
        </p:xfrm>
        <a:graphic>
          <a:graphicData uri="http://schemas.openxmlformats.org/drawingml/2006/table">
            <a:tbl>
              <a:tblPr firstRow="1" firstCol="1" bandRow="1"/>
              <a:tblGrid>
                <a:gridCol w="1920806">
                  <a:extLst>
                    <a:ext uri="{9D8B030D-6E8A-4147-A177-3AD203B41FA5}">
                      <a16:colId xmlns:a16="http://schemas.microsoft.com/office/drawing/2014/main" val="807079460"/>
                    </a:ext>
                  </a:extLst>
                </a:gridCol>
                <a:gridCol w="2531179">
                  <a:extLst>
                    <a:ext uri="{9D8B030D-6E8A-4147-A177-3AD203B41FA5}">
                      <a16:colId xmlns:a16="http://schemas.microsoft.com/office/drawing/2014/main" val="2700083880"/>
                    </a:ext>
                  </a:extLst>
                </a:gridCol>
                <a:gridCol w="2347232">
                  <a:extLst>
                    <a:ext uri="{9D8B030D-6E8A-4147-A177-3AD203B41FA5}">
                      <a16:colId xmlns:a16="http://schemas.microsoft.com/office/drawing/2014/main" val="1879140410"/>
                    </a:ext>
                  </a:extLst>
                </a:gridCol>
                <a:gridCol w="2505857">
                  <a:extLst>
                    <a:ext uri="{9D8B030D-6E8A-4147-A177-3AD203B41FA5}">
                      <a16:colId xmlns:a16="http://schemas.microsoft.com/office/drawing/2014/main" val="2585523324"/>
                    </a:ext>
                  </a:extLst>
                </a:gridCol>
                <a:gridCol w="1743925">
                  <a:extLst>
                    <a:ext uri="{9D8B030D-6E8A-4147-A177-3AD203B41FA5}">
                      <a16:colId xmlns:a16="http://schemas.microsoft.com/office/drawing/2014/main" val="282511699"/>
                    </a:ext>
                  </a:extLst>
                </a:gridCol>
              </a:tblGrid>
              <a:tr h="103092">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Задолженность</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Доля от ставки ЦБ</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Период просрочки</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Расчёт ставки</a:t>
                      </a:r>
                      <a:endParaRPr lang="ru-RU"/>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3000886499"/>
                  </a:ext>
                </a:extLst>
              </a:tr>
              <a:tr h="103092">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8 951 490,93</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a:solidFill>
                            <a:srgbClr val="212529"/>
                          </a:solidFill>
                          <a:effectLst/>
                          <a:latin typeface="Arial" panose="020B0604020202020204" pitchFamily="34" charset="0"/>
                          <a:ea typeface="Times New Roman" panose="02020603050405020304" pitchFamily="18" charset="0"/>
                          <a:cs typeface="Arial" panose="020B0604020202020204" pitchFamily="34" charset="0"/>
                        </a:rPr>
                        <a:t>1/300</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с 01.11.2025 по </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18</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.03.2026</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На момент исполнения обязательства (18.03.2026 г.)</a:t>
                      </a:r>
                      <a:endParaRPr lang="ru-RU" dirty="0">
                        <a:solidFill>
                          <a:srgbClr val="FF0000"/>
                        </a:solidFill>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329450877"/>
                  </a:ext>
                </a:extLst>
              </a:tr>
              <a:tr h="681621">
                <a:tc>
                  <a:txBody>
                    <a:bodyPr/>
                    <a:lstStyle/>
                    <a:p>
                      <a:pPr>
                        <a:lnSpc>
                          <a:spcPct val="115000"/>
                        </a:lnSpc>
                        <a:buNone/>
                      </a:pPr>
                      <a:endParaRPr lang="ru-RU" sz="1600">
                        <a:effectLst/>
                        <a:latin typeface="Arial" panose="020B060402020202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Кол-во дней</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Ставка</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Формула</a:t>
                      </a:r>
                      <a:endParaRPr lang="ru-RU" sz="160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Неустойка</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19637299"/>
                  </a:ext>
                </a:extLst>
              </a:tr>
              <a:tr h="2626634">
                <a:tc>
                  <a:txBody>
                    <a:bodyPr/>
                    <a:lstStyle/>
                    <a:p>
                      <a:pPr>
                        <a:lnSpc>
                          <a:spcPct val="115000"/>
                        </a:lnSpc>
                        <a:buNone/>
                      </a:pPr>
                      <a:endParaRPr lang="ru-RU" sz="1600">
                        <a:effectLst/>
                        <a:latin typeface="Arial" panose="020B060402020202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13</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8</a:t>
                      </a:r>
                      <a:endParaRPr lang="ru-RU" sz="1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1</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5</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,5</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8951490,93*13</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8</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a:t>
                      </a:r>
                    </a:p>
                    <a:p>
                      <a:pPr algn="ct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1/300*1</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5</a:t>
                      </a: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,5%</a:t>
                      </a:r>
                      <a:endParaRPr lang="ru-RU" sz="1600" dirty="0">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1000"/>
                        </a:spcAft>
                        <a:buNone/>
                      </a:pPr>
                      <a:r>
                        <a:rPr lang="ru-RU" sz="1800" b="0" i="0" kern="1200" dirty="0">
                          <a:solidFill>
                            <a:srgbClr val="FF0000"/>
                          </a:solidFill>
                          <a:effectLst/>
                          <a:latin typeface="+mn-lt"/>
                          <a:ea typeface="+mn-ea"/>
                          <a:cs typeface="+mn-cs"/>
                        </a:rPr>
                        <a:t>638 241,30 </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руб.</a:t>
                      </a:r>
                      <a:endParaRPr lang="ru-RU" sz="1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43147319"/>
                  </a:ext>
                </a:extLst>
              </a:tr>
              <a:tr h="103092">
                <a:tc gridSpan="5">
                  <a:txBody>
                    <a:bodyPr/>
                    <a:lstStyle/>
                    <a:p>
                      <a:pPr algn="r">
                        <a:lnSpc>
                          <a:spcPct val="115000"/>
                        </a:lnSpc>
                        <a:spcAft>
                          <a:spcPts val="1000"/>
                        </a:spcAft>
                        <a:buNone/>
                      </a:pPr>
                      <a:r>
                        <a:rPr lang="ru-RU" sz="160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Сумма неустойки: </a:t>
                      </a:r>
                      <a:r>
                        <a:rPr lang="ru-RU" sz="1800" b="0" i="0" kern="1200" dirty="0">
                          <a:solidFill>
                            <a:srgbClr val="FF0000"/>
                          </a:solidFill>
                          <a:effectLst/>
                          <a:latin typeface="+mn-lt"/>
                          <a:ea typeface="+mn-ea"/>
                          <a:cs typeface="+mn-cs"/>
                        </a:rPr>
                        <a:t>638 241,30 </a:t>
                      </a:r>
                      <a:r>
                        <a:rPr lang="ru-RU"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руб.</a:t>
                      </a:r>
                      <a:endParaRPr lang="ru-RU" sz="1600"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txBody>
                  <a:tcPr marL="6528" marR="6528" marT="6528" marB="652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897883602"/>
                  </a:ext>
                </a:extLst>
              </a:tr>
            </a:tbl>
          </a:graphicData>
        </a:graphic>
      </p:graphicFrame>
    </p:spTree>
    <p:extLst>
      <p:ext uri="{BB962C8B-B14F-4D97-AF65-F5344CB8AC3E}">
        <p14:creationId xmlns:p14="http://schemas.microsoft.com/office/powerpoint/2010/main" val="1134675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457D-867D-F905-FEA8-AAFC58C9567D}"/>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41485A16-2560-9D5D-576E-01789006E432}"/>
              </a:ext>
            </a:extLst>
          </p:cNvPr>
          <p:cNvSpPr/>
          <p:nvPr/>
        </p:nvSpPr>
        <p:spPr>
          <a:xfrm>
            <a:off x="9612557" y="338163"/>
            <a:ext cx="2250122" cy="368415"/>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Часть 7 статьи 34</a:t>
            </a:r>
          </a:p>
        </p:txBody>
      </p:sp>
      <p:sp>
        <p:nvSpPr>
          <p:cNvPr id="5" name="Прямоугольник 4">
            <a:extLst>
              <a:ext uri="{FF2B5EF4-FFF2-40B4-BE49-F238E27FC236}">
                <a16:creationId xmlns:a16="http://schemas.microsoft.com/office/drawing/2014/main" id="{70C1F1DC-1411-7788-01AF-03B5BC2AD534}"/>
              </a:ext>
            </a:extLst>
          </p:cNvPr>
          <p:cNvSpPr/>
          <p:nvPr/>
        </p:nvSpPr>
        <p:spPr>
          <a:xfrm>
            <a:off x="448733" y="734617"/>
            <a:ext cx="11413946" cy="1600438"/>
          </a:xfrm>
          <a:prstGeom prst="rect">
            <a:avLst/>
          </a:prstGeom>
          <a:ln w="38100">
            <a:solidFill>
              <a:srgbClr val="0070C0"/>
            </a:solidFill>
          </a:ln>
        </p:spPr>
        <p:txBody>
          <a:bodyPr wrap="square">
            <a:spAutoFit/>
          </a:bodyPr>
          <a:lstStyle/>
          <a:p>
            <a:pPr algn="ctr"/>
            <a:r>
              <a:rPr lang="ru-RU" sz="1400" dirty="0">
                <a:latin typeface="Arial" panose="020B0604020202020204" pitchFamily="34" charset="0"/>
                <a:ea typeface="Times New Roman" panose="02020603050405020304" pitchFamily="18" charset="0"/>
                <a:cs typeface="Arial" panose="020B0604020202020204" pitchFamily="34" charset="0"/>
              </a:rPr>
              <a:t>Пеня начисляется за каждый день просрочки исполнения поставщиком (подрядчиком, исполнителем) обязательства, предусмотренного контрактом, начиная со дня, следующего после дня истечения </a:t>
            </a:r>
            <a:r>
              <a:rPr lang="ru-RU" sz="1400" u="sng" dirty="0">
                <a:latin typeface="Arial" panose="020B0604020202020204" pitchFamily="34" charset="0"/>
                <a:ea typeface="Times New Roman" panose="02020603050405020304" pitchFamily="18" charset="0"/>
                <a:cs typeface="Arial" panose="020B0604020202020204" pitchFamily="34" charset="0"/>
              </a:rPr>
              <a:t>установленного контрактом срока исполнения обязательства</a:t>
            </a:r>
            <a:r>
              <a:rPr lang="ru-RU" sz="1400" dirty="0">
                <a:latin typeface="Arial" panose="020B0604020202020204" pitchFamily="34" charset="0"/>
                <a:ea typeface="Times New Roman" panose="02020603050405020304" pitchFamily="18" charset="0"/>
                <a:cs typeface="Arial" panose="020B0604020202020204" pitchFamily="34" charset="0"/>
              </a:rPr>
              <a:t>, и устанавливается контрактом в размере одной трехсотой </a:t>
            </a:r>
            <a:r>
              <a:rPr lang="ru-RU" sz="1400" u="sng" dirty="0">
                <a:latin typeface="Arial" panose="020B0604020202020204" pitchFamily="34" charset="0"/>
                <a:ea typeface="Times New Roman" panose="02020603050405020304" pitchFamily="18" charset="0"/>
                <a:cs typeface="Arial" panose="020B0604020202020204" pitchFamily="34" charset="0"/>
              </a:rPr>
              <a:t>действующей на дату уплаты пени</a:t>
            </a:r>
            <a:r>
              <a:rPr lang="ru-RU" sz="1400" dirty="0">
                <a:latin typeface="Arial" panose="020B0604020202020204" pitchFamily="34" charset="0"/>
                <a:ea typeface="Times New Roman" panose="02020603050405020304" pitchFamily="18" charset="0"/>
                <a:cs typeface="Arial" panose="020B0604020202020204" pitchFamily="34" charset="0"/>
              </a:rPr>
              <a:t> ключевой ставки Центрального банка Российской Федерации от цены контракта (отдельного этапа исполнения контракта), уменьшенной на сумму, пропорциональную объему обязательств, предусмотренных контрактом (соответствующим отдельным этапом исполнения контракта) и фактически исполненных поставщиком (подрядчиком, исполнителем), за исключением случаев, если законодательством Российской Федерации установлен иной порядок начисления пени.</a:t>
            </a:r>
          </a:p>
        </p:txBody>
      </p:sp>
      <p:pic>
        <p:nvPicPr>
          <p:cNvPr id="4" name="Рисунок 3">
            <a:extLst>
              <a:ext uri="{FF2B5EF4-FFF2-40B4-BE49-F238E27FC236}">
                <a16:creationId xmlns:a16="http://schemas.microsoft.com/office/drawing/2014/main" id="{484930A6-0A8B-AD8F-ADC2-A3E2CE5B03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7" name="Прямоугольник 6">
            <a:extLst>
              <a:ext uri="{FF2B5EF4-FFF2-40B4-BE49-F238E27FC236}">
                <a16:creationId xmlns:a16="http://schemas.microsoft.com/office/drawing/2014/main" id="{EB35E79B-CC85-2DFF-189A-C39A77BAFD51}"/>
              </a:ext>
            </a:extLst>
          </p:cNvPr>
          <p:cNvSpPr/>
          <p:nvPr/>
        </p:nvSpPr>
        <p:spPr>
          <a:xfrm>
            <a:off x="6586144" y="3196765"/>
            <a:ext cx="5276535" cy="3293209"/>
          </a:xfrm>
          <a:prstGeom prst="rect">
            <a:avLst/>
          </a:prstGeom>
          <a:ln w="38100">
            <a:solidFill>
              <a:srgbClr val="0070C0"/>
            </a:solidFill>
          </a:ln>
        </p:spPr>
        <p:txBody>
          <a:bodyPr wrap="square">
            <a:spAutoFit/>
          </a:bodyPr>
          <a:lstStyle/>
          <a:p>
            <a:pPr algn="ctr"/>
            <a:r>
              <a:rPr lang="ru-RU" sz="1300" b="1" dirty="0">
                <a:latin typeface="Arial" panose="020B0604020202020204" pitchFamily="34" charset="0"/>
                <a:ea typeface="Times New Roman" panose="02020603050405020304" pitchFamily="18" charset="0"/>
                <a:cs typeface="Arial" panose="020B0604020202020204" pitchFamily="34" charset="0"/>
              </a:rPr>
              <a:t>Постановление Арбитражного суда Западно-Сибирского округа от 02.11.2024 N Ф04-3791/2024 по делу N А45-3926/2024</a:t>
            </a:r>
          </a:p>
          <a:p>
            <a:pPr algn="ctr"/>
            <a:r>
              <a:rPr lang="ru-RU" sz="1300" b="1" dirty="0">
                <a:latin typeface="Arial" panose="020B0604020202020204" pitchFamily="34" charset="0"/>
                <a:ea typeface="Times New Roman" panose="02020603050405020304" pitchFamily="18" charset="0"/>
                <a:cs typeface="Arial" panose="020B0604020202020204" pitchFamily="34" charset="0"/>
              </a:rPr>
              <a:t>Требование заказчика: </a:t>
            </a:r>
            <a:r>
              <a:rPr lang="ru-RU" sz="1300" dirty="0">
                <a:latin typeface="Arial" panose="020B0604020202020204" pitchFamily="34" charset="0"/>
                <a:ea typeface="Times New Roman" panose="02020603050405020304" pitchFamily="18" charset="0"/>
                <a:cs typeface="Arial" panose="020B0604020202020204" pitchFamily="34" charset="0"/>
              </a:rPr>
              <a:t>взыскать неустойку за нарушения условий контракта.</a:t>
            </a:r>
          </a:p>
          <a:p>
            <a:pPr algn="ctr"/>
            <a:r>
              <a:rPr lang="ru-RU" sz="1300" b="1" dirty="0">
                <a:latin typeface="Arial" panose="020B0604020202020204" pitchFamily="34" charset="0"/>
                <a:ea typeface="Times New Roman" panose="02020603050405020304" pitchFamily="18" charset="0"/>
                <a:cs typeface="Arial" panose="020B0604020202020204" pitchFamily="34" charset="0"/>
              </a:rPr>
              <a:t>Обстоятельства дела: </a:t>
            </a:r>
            <a:r>
              <a:rPr lang="ru-RU" sz="1300" dirty="0">
                <a:latin typeface="Arial" panose="020B0604020202020204" pitchFamily="34" charset="0"/>
                <a:ea typeface="Times New Roman" panose="02020603050405020304" pitchFamily="18" charset="0"/>
                <a:cs typeface="Arial" panose="020B0604020202020204" pitchFamily="34" charset="0"/>
              </a:rPr>
              <a:t>Условиями контракта предусмотрена поставка товара по заявкам заказчика. Поставщик исполнял заявки, допуская нарушения условий контракта. Заказчик начислил неустойку по каждой заявке, рассчитав ее исходя из цены контракта, и удержал часть неустойки.</a:t>
            </a:r>
          </a:p>
          <a:p>
            <a:pPr algn="ctr"/>
            <a:r>
              <a:rPr lang="ru-RU" sz="1300" b="1" dirty="0">
                <a:latin typeface="Arial" panose="020B0604020202020204" pitchFamily="34" charset="0"/>
                <a:ea typeface="Times New Roman" panose="02020603050405020304" pitchFamily="18" charset="0"/>
                <a:cs typeface="Arial" panose="020B0604020202020204" pitchFamily="34" charset="0"/>
              </a:rPr>
              <a:t>Вывод и обоснование суда: </a:t>
            </a:r>
            <a:r>
              <a:rPr lang="ru-RU" sz="1300" dirty="0">
                <a:latin typeface="Arial" panose="020B0604020202020204" pitchFamily="34" charset="0"/>
                <a:ea typeface="Times New Roman" panose="02020603050405020304" pitchFamily="18" charset="0"/>
                <a:cs typeface="Arial" panose="020B0604020202020204" pitchFamily="34" charset="0"/>
              </a:rPr>
              <a:t>В удовлетворении требований отказано. Расчет неустойки от цены контракта неправомерен.</a:t>
            </a:r>
          </a:p>
          <a:p>
            <a:pPr algn="ctr"/>
            <a:r>
              <a:rPr lang="ru-RU" sz="1300" dirty="0">
                <a:latin typeface="Arial" panose="020B0604020202020204" pitchFamily="34" charset="0"/>
                <a:ea typeface="Times New Roman" panose="02020603050405020304" pitchFamily="18" charset="0"/>
                <a:cs typeface="Arial" panose="020B0604020202020204" pitchFamily="34" charset="0"/>
              </a:rPr>
              <a:t>Из условий контракта следует, что стороны согласовали исполнение контракта по частям (поставка товара партиями по заявкам, содержащим информацию о наименовании и количестве товара). Неустойка по каждой заявке рассчитывается исходя из стоимости партии, указанной в заявке.</a:t>
            </a:r>
          </a:p>
        </p:txBody>
      </p:sp>
      <p:sp>
        <p:nvSpPr>
          <p:cNvPr id="8" name="Прямоугольник 7">
            <a:extLst>
              <a:ext uri="{FF2B5EF4-FFF2-40B4-BE49-F238E27FC236}">
                <a16:creationId xmlns:a16="http://schemas.microsoft.com/office/drawing/2014/main" id="{BEFBF503-2B2A-4841-14F1-39F96DA192B8}"/>
              </a:ext>
            </a:extLst>
          </p:cNvPr>
          <p:cNvSpPr/>
          <p:nvPr/>
        </p:nvSpPr>
        <p:spPr>
          <a:xfrm>
            <a:off x="448733" y="3196765"/>
            <a:ext cx="5833534" cy="3542702"/>
          </a:xfrm>
          <a:prstGeom prst="rect">
            <a:avLst/>
          </a:prstGeom>
          <a:noFill/>
          <a:ln w="38100">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300" b="1" dirty="0">
                <a:solidFill>
                  <a:schemeClr val="tx1"/>
                </a:solidFill>
                <a:latin typeface="Arial" panose="020B0604020202020204" pitchFamily="34" charset="0"/>
                <a:cs typeface="Arial" panose="020B0604020202020204" pitchFamily="34" charset="0"/>
              </a:rPr>
              <a:t>Постановление Арбитражного суда Уральского округа от 19.03.2025 N Ф09-354/25 по делу N А07-8971/2024</a:t>
            </a:r>
          </a:p>
          <a:p>
            <a:pPr algn="ctr"/>
            <a:r>
              <a:rPr lang="ru-RU" sz="1300" b="1" dirty="0">
                <a:solidFill>
                  <a:schemeClr val="tx1"/>
                </a:solidFill>
                <a:latin typeface="Arial" panose="020B0604020202020204" pitchFamily="34" charset="0"/>
                <a:cs typeface="Arial" panose="020B0604020202020204" pitchFamily="34" charset="0"/>
              </a:rPr>
              <a:t>Требование заказчика: </a:t>
            </a:r>
            <a:r>
              <a:rPr lang="ru-RU" sz="1300" dirty="0">
                <a:solidFill>
                  <a:schemeClr val="tx1"/>
                </a:solidFill>
                <a:latin typeface="Arial" panose="020B0604020202020204" pitchFamily="34" charset="0"/>
                <a:cs typeface="Arial" panose="020B0604020202020204" pitchFamily="34" charset="0"/>
              </a:rPr>
              <a:t>взыскать неустойку по контракту.</a:t>
            </a:r>
          </a:p>
          <a:p>
            <a:pPr algn="ctr"/>
            <a:r>
              <a:rPr lang="ru-RU" sz="1300" b="1" dirty="0">
                <a:solidFill>
                  <a:schemeClr val="tx1"/>
                </a:solidFill>
                <a:latin typeface="Arial" panose="020B0604020202020204" pitchFamily="34" charset="0"/>
                <a:cs typeface="Arial" panose="020B0604020202020204" pitchFamily="34" charset="0"/>
              </a:rPr>
              <a:t>Обстоятельства дела: </a:t>
            </a:r>
            <a:r>
              <a:rPr lang="ru-RU" sz="1300" dirty="0">
                <a:solidFill>
                  <a:schemeClr val="tx1"/>
                </a:solidFill>
                <a:latin typeface="Arial" panose="020B0604020202020204" pitchFamily="34" charset="0"/>
                <a:cs typeface="Arial" panose="020B0604020202020204" pitchFamily="34" charset="0"/>
              </a:rPr>
              <a:t>Подрядчик нарушил сроки выполнения работ. Заказчик начислил неустойку исходя из цены контракта.</a:t>
            </a:r>
          </a:p>
          <a:p>
            <a:pPr algn="ctr"/>
            <a:r>
              <a:rPr lang="ru-RU" sz="1300" b="1" dirty="0">
                <a:solidFill>
                  <a:schemeClr val="tx1"/>
                </a:solidFill>
                <a:latin typeface="Arial" panose="020B0604020202020204" pitchFamily="34" charset="0"/>
                <a:cs typeface="Arial" panose="020B0604020202020204" pitchFamily="34" charset="0"/>
              </a:rPr>
              <a:t>Вывод и обоснование суда: </a:t>
            </a:r>
            <a:r>
              <a:rPr lang="ru-RU" sz="1300" dirty="0">
                <a:solidFill>
                  <a:schemeClr val="tx1"/>
                </a:solidFill>
                <a:latin typeface="Arial" panose="020B0604020202020204" pitchFamily="34" charset="0"/>
                <a:cs typeface="Arial" panose="020B0604020202020204" pitchFamily="34" charset="0"/>
              </a:rPr>
              <a:t>Требования заказчика удовлетворены. Расчет неустойки произведен верно.</a:t>
            </a:r>
          </a:p>
          <a:p>
            <a:pPr algn="ctr"/>
            <a:r>
              <a:rPr lang="ru-RU" sz="1300" dirty="0">
                <a:solidFill>
                  <a:schemeClr val="tx1"/>
                </a:solidFill>
                <a:latin typeface="Arial" panose="020B0604020202020204" pitchFamily="34" charset="0"/>
                <a:cs typeface="Arial" panose="020B0604020202020204" pitchFamily="34" charset="0"/>
              </a:rPr>
              <a:t>В контракте не предусмотрена поэтапная приемка. Календарным графиком установлены сроки ежемесячного финансирования работ, а не сроки выполнения конкретных видов и объемов работ, поэтому они не являются этапами. Частичное начисление неустойки за невыполненную часть работ возможно только тогда, когда выполненную часть заказчик принял по актам.</a:t>
            </a:r>
          </a:p>
          <a:p>
            <a:pPr algn="ctr"/>
            <a:r>
              <a:rPr lang="ru-RU" sz="1300" dirty="0">
                <a:solidFill>
                  <a:schemeClr val="tx1"/>
                </a:solidFill>
                <a:latin typeface="Arial" panose="020B0604020202020204" pitchFamily="34" charset="0"/>
                <a:cs typeface="Arial" panose="020B0604020202020204" pitchFamily="34" charset="0"/>
              </a:rPr>
              <a:t>В отличие от предусмотренных графиком ежемесячных сроков отдельные этапы исполнения контракта должны иметь самостоятельную потребительскую ценность для заказчика и предполагать возможность использовать их результат.</a:t>
            </a:r>
          </a:p>
        </p:txBody>
      </p:sp>
      <p:sp>
        <p:nvSpPr>
          <p:cNvPr id="2" name="Прямоугольник 1">
            <a:extLst>
              <a:ext uri="{FF2B5EF4-FFF2-40B4-BE49-F238E27FC236}">
                <a16:creationId xmlns:a16="http://schemas.microsoft.com/office/drawing/2014/main" id="{BF21647B-FAB5-34AB-F922-DC477089366C}"/>
              </a:ext>
            </a:extLst>
          </p:cNvPr>
          <p:cNvSpPr/>
          <p:nvPr/>
        </p:nvSpPr>
        <p:spPr>
          <a:xfrm>
            <a:off x="1655233" y="2342894"/>
            <a:ext cx="9254067" cy="592666"/>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bg1"/>
                </a:solidFill>
                <a:latin typeface="Arial" panose="020B0604020202020204" pitchFamily="34" charset="0"/>
                <a:cs typeface="Arial" panose="020B0604020202020204" pitchFamily="34" charset="0"/>
              </a:rPr>
              <a:t>Как учесть срок исполнения обязательства, если этапов в контракте нет, но приемка и оплата производились?</a:t>
            </a:r>
            <a:endParaRPr lang="ru-RU" dirty="0">
              <a:solidFill>
                <a:schemeClr val="bg1"/>
              </a:solidFill>
            </a:endParaRPr>
          </a:p>
        </p:txBody>
      </p:sp>
      <p:sp>
        <p:nvSpPr>
          <p:cNvPr id="3" name="Стрелка вверх 5">
            <a:extLst>
              <a:ext uri="{FF2B5EF4-FFF2-40B4-BE49-F238E27FC236}">
                <a16:creationId xmlns:a16="http://schemas.microsoft.com/office/drawing/2014/main" id="{D1B21734-5321-CD24-57FB-928701870121}"/>
              </a:ext>
            </a:extLst>
          </p:cNvPr>
          <p:cNvSpPr/>
          <p:nvPr/>
        </p:nvSpPr>
        <p:spPr>
          <a:xfrm rot="13622407">
            <a:off x="918217" y="2378696"/>
            <a:ext cx="597903" cy="7128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Стрелка вверх 10">
            <a:extLst>
              <a:ext uri="{FF2B5EF4-FFF2-40B4-BE49-F238E27FC236}">
                <a16:creationId xmlns:a16="http://schemas.microsoft.com/office/drawing/2014/main" id="{16E37D04-7FC6-214A-36E0-988D579D94EE}"/>
              </a:ext>
            </a:extLst>
          </p:cNvPr>
          <p:cNvSpPr/>
          <p:nvPr/>
        </p:nvSpPr>
        <p:spPr>
          <a:xfrm rot="8259445">
            <a:off x="10975047" y="2394279"/>
            <a:ext cx="617616" cy="68638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4853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C1DA-3562-8255-D8EE-12362BAA58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CF2E30-3F0F-2DB8-2192-B5B460D7976C}"/>
              </a:ext>
            </a:extLst>
          </p:cNvPr>
          <p:cNvSpPr txBox="1"/>
          <p:nvPr/>
        </p:nvSpPr>
        <p:spPr>
          <a:xfrm>
            <a:off x="4444070" y="2915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 - Пункт 3 ПП 1042</a:t>
            </a:r>
          </a:p>
        </p:txBody>
      </p:sp>
      <p:sp>
        <p:nvSpPr>
          <p:cNvPr id="5" name="Прямоугольник 4">
            <a:extLst>
              <a:ext uri="{FF2B5EF4-FFF2-40B4-BE49-F238E27FC236}">
                <a16:creationId xmlns:a16="http://schemas.microsoft.com/office/drawing/2014/main" id="{8DEEA89D-AFC9-8675-A078-73E49803FDC1}"/>
              </a:ext>
            </a:extLst>
          </p:cNvPr>
          <p:cNvSpPr/>
          <p:nvPr/>
        </p:nvSpPr>
        <p:spPr>
          <a:xfrm>
            <a:off x="294866" y="828907"/>
            <a:ext cx="11709890" cy="1077218"/>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За каждый факт неисполнения или ненадлежащего исполнения поставщиком (подрядчиком, исполнителем) обязательств, предусмотренных контрактом, за исключением просрочки исполнения обязательств (в том числе гарантийного обязательства), предусмотренных контрактом, размер штрафа устанавливается в следующем порядке (за исключением случаев, предусмотренных пунктами 4 - 8 настоящих Правил):</a:t>
            </a:r>
          </a:p>
        </p:txBody>
      </p:sp>
      <p:pic>
        <p:nvPicPr>
          <p:cNvPr id="4" name="Рисунок 3">
            <a:extLst>
              <a:ext uri="{FF2B5EF4-FFF2-40B4-BE49-F238E27FC236}">
                <a16:creationId xmlns:a16="http://schemas.microsoft.com/office/drawing/2014/main" id="{748C7B16-461F-D5EE-C4D0-D8ADEC62CB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9A5564DD-DC02-4C04-B4DE-15AFDA74F007}"/>
              </a:ext>
            </a:extLst>
          </p:cNvPr>
          <p:cNvSpPr txBox="1"/>
          <p:nvPr/>
        </p:nvSpPr>
        <p:spPr>
          <a:xfrm>
            <a:off x="294866" y="2095498"/>
            <a:ext cx="11709890" cy="4031873"/>
          </a:xfrm>
          <a:prstGeom prst="rect">
            <a:avLst/>
          </a:prstGeom>
          <a:noFill/>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а) 10 процентов цены контракта (этапа) в случае, если цена контракта (этапа) не превышает 3 млн. рублей;</a:t>
            </a:r>
          </a:p>
          <a:p>
            <a:r>
              <a:rPr lang="ru-RU" sz="1600" dirty="0">
                <a:latin typeface="Arial" panose="020B0604020202020204" pitchFamily="34" charset="0"/>
                <a:cs typeface="Arial" panose="020B0604020202020204" pitchFamily="34" charset="0"/>
              </a:rPr>
              <a:t>б) 5 процентов цены контракта (этапа) в случае, если цена контракта (этапа) составляет от 3 млн. рублей до 50 млн. рублей (включительно);</a:t>
            </a:r>
          </a:p>
          <a:p>
            <a:r>
              <a:rPr lang="ru-RU" sz="1600" dirty="0">
                <a:latin typeface="Arial" panose="020B0604020202020204" pitchFamily="34" charset="0"/>
                <a:cs typeface="Arial" panose="020B0604020202020204" pitchFamily="34" charset="0"/>
              </a:rPr>
              <a:t>в) 1 процент цены контракта (этапа) в случае, если цена контракта (этапа) составляет от 50 млн. рублей до 100 млн. рублей (включительно);</a:t>
            </a:r>
          </a:p>
          <a:p>
            <a:r>
              <a:rPr lang="ru-RU" sz="1600" dirty="0">
                <a:latin typeface="Arial" panose="020B0604020202020204" pitchFamily="34" charset="0"/>
                <a:cs typeface="Arial" panose="020B0604020202020204" pitchFamily="34" charset="0"/>
              </a:rPr>
              <a:t>г) 0,5 процента цены контракта (этапа) в случае, если цена контракта (этапа) составляет от 100 млн. рублей до 500 млн. рублей (включительно);</a:t>
            </a:r>
          </a:p>
          <a:p>
            <a:r>
              <a:rPr lang="ru-RU" sz="1600" dirty="0">
                <a:latin typeface="Arial" panose="020B0604020202020204" pitchFamily="34" charset="0"/>
                <a:cs typeface="Arial" panose="020B0604020202020204" pitchFamily="34" charset="0"/>
              </a:rPr>
              <a:t>д) 0,4 процента цены контракта (этапа) в случае, если цена контракта (этапа) составляет от 500 млн. рублей до 1 млрд. рублей (включительно);</a:t>
            </a:r>
          </a:p>
          <a:p>
            <a:r>
              <a:rPr lang="ru-RU" sz="1600" dirty="0">
                <a:latin typeface="Arial" panose="020B0604020202020204" pitchFamily="34" charset="0"/>
                <a:cs typeface="Arial" panose="020B0604020202020204" pitchFamily="34" charset="0"/>
              </a:rPr>
              <a:t>е) 0,3 процента цены контракта (этапа) в случае, если цена контракта (этапа) составляет от 1 млрд. рублей до 2 млрд. рублей (включительно);</a:t>
            </a:r>
          </a:p>
          <a:p>
            <a:r>
              <a:rPr lang="ru-RU" sz="1600" dirty="0">
                <a:latin typeface="Arial" panose="020B0604020202020204" pitchFamily="34" charset="0"/>
                <a:cs typeface="Arial" panose="020B0604020202020204" pitchFamily="34" charset="0"/>
              </a:rPr>
              <a:t>ж) 0,25 процента цены контракта (этапа) в случае, если цена контракта (этапа) составляет от 2 млрд. рублей до 5 млрд. рублей (включительно);</a:t>
            </a:r>
          </a:p>
          <a:p>
            <a:r>
              <a:rPr lang="ru-RU" sz="1600" dirty="0">
                <a:latin typeface="Arial" panose="020B0604020202020204" pitchFamily="34" charset="0"/>
                <a:cs typeface="Arial" panose="020B0604020202020204" pitchFamily="34" charset="0"/>
              </a:rPr>
              <a:t>з) 0,2 процента цены контракта (этапа) в случае, если цена контракта (этапа) составляет от 5 млрд. рублей до 10 млрд. рублей (включительно);</a:t>
            </a:r>
          </a:p>
          <a:p>
            <a:r>
              <a:rPr lang="ru-RU" sz="1600" dirty="0">
                <a:latin typeface="Arial" panose="020B0604020202020204" pitchFamily="34" charset="0"/>
                <a:cs typeface="Arial" panose="020B0604020202020204" pitchFamily="34" charset="0"/>
              </a:rPr>
              <a:t>и) 0,1 процента цены контракта (этапа) в случае, если цена контракта (этапа) превышает 10 млрд. рублей.</a:t>
            </a:r>
          </a:p>
        </p:txBody>
      </p:sp>
    </p:spTree>
    <p:extLst>
      <p:ext uri="{BB962C8B-B14F-4D97-AF65-F5344CB8AC3E}">
        <p14:creationId xmlns:p14="http://schemas.microsoft.com/office/powerpoint/2010/main" val="385359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F8ED8-6503-7E07-526E-30C374E2613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337104-939B-B8D6-0657-0F3415242E9F}"/>
              </a:ext>
            </a:extLst>
          </p:cNvPr>
          <p:cNvSpPr txBox="1"/>
          <p:nvPr/>
        </p:nvSpPr>
        <p:spPr>
          <a:xfrm>
            <a:off x="4385901" y="8503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 - Пункт 4 ПП 1042</a:t>
            </a:r>
          </a:p>
        </p:txBody>
      </p:sp>
      <p:sp>
        <p:nvSpPr>
          <p:cNvPr id="5" name="Прямоугольник 4">
            <a:extLst>
              <a:ext uri="{FF2B5EF4-FFF2-40B4-BE49-F238E27FC236}">
                <a16:creationId xmlns:a16="http://schemas.microsoft.com/office/drawing/2014/main" id="{F3C6741C-8BFC-F0C1-15DC-035AF4DD639A}"/>
              </a:ext>
            </a:extLst>
          </p:cNvPr>
          <p:cNvSpPr/>
          <p:nvPr/>
        </p:nvSpPr>
        <p:spPr>
          <a:xfrm>
            <a:off x="241055" y="1987659"/>
            <a:ext cx="11709890" cy="1815882"/>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За каждый факт неисполнения или ненадлежащего исполнения поставщиком (подрядчиком, исполнителем) обязательств, предусмотренных контрактом, заключенным по результатам определения поставщика (подрядчика, исполнителя) в соответствии с пунктом 1 части 1 статьи 30 Федерального закона "О контрактной системе в сфере закупок товаров, работ, услуг для обеспечения государственных и муниципальных нужд" (далее - Федеральный закон), за исключением просрочки исполнения обязательств (в том числе гарантийного обязательства), предусмотренных контрактом, размер штрафа устанавливается в размере 1 процента цены контракта (этапа), но не более 5 тыс. рублей и не менее 1 тыс. рублей.</a:t>
            </a:r>
          </a:p>
        </p:txBody>
      </p:sp>
      <p:pic>
        <p:nvPicPr>
          <p:cNvPr id="4" name="Рисунок 3">
            <a:extLst>
              <a:ext uri="{FF2B5EF4-FFF2-40B4-BE49-F238E27FC236}">
                <a16:creationId xmlns:a16="http://schemas.microsoft.com/office/drawing/2014/main" id="{177138EC-DAE7-A172-80DB-FD260D45B4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0" name="Прямоугольник 9">
            <a:extLst>
              <a:ext uri="{FF2B5EF4-FFF2-40B4-BE49-F238E27FC236}">
                <a16:creationId xmlns:a16="http://schemas.microsoft.com/office/drawing/2014/main" id="{9F47C08E-207F-CCF0-D00C-2F298054A364}"/>
              </a:ext>
            </a:extLst>
          </p:cNvPr>
          <p:cNvSpPr/>
          <p:nvPr/>
        </p:nvSpPr>
        <p:spPr>
          <a:xfrm>
            <a:off x="241055" y="4309063"/>
            <a:ext cx="11709890" cy="93133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Пункт заменяет пункт 3, если закупка проводится только среди СМП/СОНКО</a:t>
            </a:r>
          </a:p>
        </p:txBody>
      </p:sp>
    </p:spTree>
    <p:extLst>
      <p:ext uri="{BB962C8B-B14F-4D97-AF65-F5344CB8AC3E}">
        <p14:creationId xmlns:p14="http://schemas.microsoft.com/office/powerpoint/2010/main" val="410380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0E4C-4BD2-F4F2-02F3-65BAC76C71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A7306BD-C3A8-74C9-EA29-710D6D243179}"/>
              </a:ext>
            </a:extLst>
          </p:cNvPr>
          <p:cNvSpPr txBox="1"/>
          <p:nvPr/>
        </p:nvSpPr>
        <p:spPr>
          <a:xfrm>
            <a:off x="4444070" y="2915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 - Пункт 5 ПП 1042</a:t>
            </a:r>
          </a:p>
        </p:txBody>
      </p:sp>
      <p:sp>
        <p:nvSpPr>
          <p:cNvPr id="5" name="Прямоугольник 4">
            <a:extLst>
              <a:ext uri="{FF2B5EF4-FFF2-40B4-BE49-F238E27FC236}">
                <a16:creationId xmlns:a16="http://schemas.microsoft.com/office/drawing/2014/main" id="{661B0C65-56AF-4FFF-98FA-189420382335}"/>
              </a:ext>
            </a:extLst>
          </p:cNvPr>
          <p:cNvSpPr/>
          <p:nvPr/>
        </p:nvSpPr>
        <p:spPr>
          <a:xfrm>
            <a:off x="294866" y="828907"/>
            <a:ext cx="11709890" cy="1569660"/>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За каждый факт неисполнения или ненадлежащего исполнения поставщиком (подрядчиком, исполнителем) обязательств, предусмотренных контрактом, </a:t>
            </a:r>
            <a:r>
              <a:rPr lang="ru-RU" sz="1600" b="1" dirty="0">
                <a:latin typeface="Arial" panose="020B0604020202020204" pitchFamily="34" charset="0"/>
                <a:cs typeface="Arial" panose="020B0604020202020204" pitchFamily="34" charset="0"/>
              </a:rPr>
              <a:t>заключенным с победителем закупки </a:t>
            </a:r>
            <a:r>
              <a:rPr lang="ru-RU" sz="1600" dirty="0">
                <a:latin typeface="Arial" panose="020B0604020202020204" pitchFamily="34" charset="0"/>
                <a:cs typeface="Arial" panose="020B0604020202020204" pitchFamily="34" charset="0"/>
              </a:rPr>
              <a:t>(или с иным участником закупки в случаях, установленных Федеральным законом), </a:t>
            </a:r>
            <a:r>
              <a:rPr lang="ru-RU" sz="1600" b="1" dirty="0">
                <a:latin typeface="Arial" panose="020B0604020202020204" pitchFamily="34" charset="0"/>
                <a:cs typeface="Arial" panose="020B0604020202020204" pitchFamily="34" charset="0"/>
              </a:rPr>
              <a:t>предложившим наиболее высокую цену за право заключения контракта</a:t>
            </a:r>
            <a:r>
              <a:rPr lang="ru-RU" sz="1600" dirty="0">
                <a:latin typeface="Arial" panose="020B0604020202020204" pitchFamily="34" charset="0"/>
                <a:cs typeface="Arial" panose="020B0604020202020204" pitchFamily="34" charset="0"/>
              </a:rPr>
              <a:t>, размер штрафа рассчитывается в порядке, установленном настоящими Правилами, за исключением просрочки исполнения обязательств (в том числе гарантийного обязательства), предусмотренных контрактом, и устанавливается в следующем порядке:</a:t>
            </a:r>
          </a:p>
        </p:txBody>
      </p:sp>
      <p:pic>
        <p:nvPicPr>
          <p:cNvPr id="4" name="Рисунок 3">
            <a:extLst>
              <a:ext uri="{FF2B5EF4-FFF2-40B4-BE49-F238E27FC236}">
                <a16:creationId xmlns:a16="http://schemas.microsoft.com/office/drawing/2014/main" id="{B316019C-FCA6-04E1-0E9C-196E1900E1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FFBAB6D2-C90C-FBED-3FAC-FA1F4346BD8B}"/>
              </a:ext>
            </a:extLst>
          </p:cNvPr>
          <p:cNvSpPr txBox="1"/>
          <p:nvPr/>
        </p:nvSpPr>
        <p:spPr>
          <a:xfrm>
            <a:off x="294866" y="2564108"/>
            <a:ext cx="11709890" cy="2554545"/>
          </a:xfrm>
          <a:prstGeom prst="rect">
            <a:avLst/>
          </a:prstGeom>
          <a:noFill/>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а) в случае, если цена контракта не превышает начальную (максимальную) цену контракта:</a:t>
            </a:r>
          </a:p>
          <a:p>
            <a:r>
              <a:rPr lang="ru-RU" sz="1600" dirty="0">
                <a:latin typeface="Arial" panose="020B0604020202020204" pitchFamily="34" charset="0"/>
                <a:cs typeface="Arial" panose="020B0604020202020204" pitchFamily="34" charset="0"/>
              </a:rPr>
              <a:t>10 % начальной (максимальной) цены контракта, если цена контракта не превышает 3 млн. рублей;</a:t>
            </a:r>
          </a:p>
          <a:p>
            <a:r>
              <a:rPr lang="ru-RU" sz="1600" dirty="0">
                <a:latin typeface="Arial" panose="020B0604020202020204" pitchFamily="34" charset="0"/>
                <a:cs typeface="Arial" panose="020B0604020202020204" pitchFamily="34" charset="0"/>
              </a:rPr>
              <a:t>5 % начальной (максимальной) цены контракта, если цена контракта составляет от 3 млн. рублей до 50 млн. рублей (включительно);</a:t>
            </a:r>
          </a:p>
          <a:p>
            <a:r>
              <a:rPr lang="ru-RU" sz="1600" dirty="0">
                <a:latin typeface="Arial" panose="020B0604020202020204" pitchFamily="34" charset="0"/>
                <a:cs typeface="Arial" panose="020B0604020202020204" pitchFamily="34" charset="0"/>
              </a:rPr>
              <a:t>1 % начальной (максимальной) цены контракта, если цена контракта составляет от 50 млн. рублей до 100 млн. рублей (включительно);</a:t>
            </a:r>
          </a:p>
          <a:p>
            <a:r>
              <a:rPr lang="ru-RU" sz="1600" dirty="0">
                <a:latin typeface="Arial" panose="020B0604020202020204" pitchFamily="34" charset="0"/>
                <a:cs typeface="Arial" panose="020B0604020202020204" pitchFamily="34" charset="0"/>
              </a:rPr>
              <a:t>б) в случае, если цена контракта превышает начальную (максимальную) цену контракта:</a:t>
            </a:r>
          </a:p>
          <a:p>
            <a:r>
              <a:rPr lang="ru-RU" sz="1600" dirty="0">
                <a:latin typeface="Arial" panose="020B0604020202020204" pitchFamily="34" charset="0"/>
                <a:cs typeface="Arial" panose="020B0604020202020204" pitchFamily="34" charset="0"/>
              </a:rPr>
              <a:t>10 % цены контракта, если цена контракта не превышает 3 млн. рублей;</a:t>
            </a:r>
          </a:p>
          <a:p>
            <a:r>
              <a:rPr lang="ru-RU" sz="1600" dirty="0">
                <a:latin typeface="Arial" panose="020B0604020202020204" pitchFamily="34" charset="0"/>
                <a:cs typeface="Arial" panose="020B0604020202020204" pitchFamily="34" charset="0"/>
              </a:rPr>
              <a:t>5 % цены контракта, если цена контракта составляет от 3 млн. рублей до 50 млн. рублей (включительно);</a:t>
            </a:r>
          </a:p>
          <a:p>
            <a:r>
              <a:rPr lang="ru-RU" sz="1600" dirty="0">
                <a:latin typeface="Arial" panose="020B0604020202020204" pitchFamily="34" charset="0"/>
                <a:cs typeface="Arial" panose="020B0604020202020204" pitchFamily="34" charset="0"/>
              </a:rPr>
              <a:t>1 % цены контракта, если цена контракта составляет от 50 млн. рублей до 100 млн. рублей (включительно).</a:t>
            </a:r>
          </a:p>
        </p:txBody>
      </p:sp>
      <p:sp>
        <p:nvSpPr>
          <p:cNvPr id="2" name="Прямоугольник 1">
            <a:extLst>
              <a:ext uri="{FF2B5EF4-FFF2-40B4-BE49-F238E27FC236}">
                <a16:creationId xmlns:a16="http://schemas.microsoft.com/office/drawing/2014/main" id="{45874F44-5E1B-8EE7-9812-060AC03F0BEB}"/>
              </a:ext>
            </a:extLst>
          </p:cNvPr>
          <p:cNvSpPr/>
          <p:nvPr/>
        </p:nvSpPr>
        <p:spPr>
          <a:xfrm>
            <a:off x="294866" y="5342467"/>
            <a:ext cx="11709890" cy="93133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Пункт должен быть предусмотрен любым контрактом, заключаемым по результатам конкурса или аукциона (так как при проведении запроса котировок предложение о минусовой цене невозможно). Он заменяет соответствующий «базовый» пункт (3 или 4) в случае, если участник предлагает минусовую цену</a:t>
            </a:r>
          </a:p>
        </p:txBody>
      </p:sp>
    </p:spTree>
    <p:extLst>
      <p:ext uri="{BB962C8B-B14F-4D97-AF65-F5344CB8AC3E}">
        <p14:creationId xmlns:p14="http://schemas.microsoft.com/office/powerpoint/2010/main" val="2039002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57C31-048B-D14C-D19A-1E10FFC0A8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388B63B-84D4-FC0A-7071-A1D114D368A6}"/>
              </a:ext>
            </a:extLst>
          </p:cNvPr>
          <p:cNvSpPr txBox="1"/>
          <p:nvPr/>
        </p:nvSpPr>
        <p:spPr>
          <a:xfrm>
            <a:off x="4444070" y="2915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 - Пункт 6 ПП 1042</a:t>
            </a:r>
          </a:p>
        </p:txBody>
      </p:sp>
      <p:sp>
        <p:nvSpPr>
          <p:cNvPr id="5" name="Прямоугольник 4">
            <a:extLst>
              <a:ext uri="{FF2B5EF4-FFF2-40B4-BE49-F238E27FC236}">
                <a16:creationId xmlns:a16="http://schemas.microsoft.com/office/drawing/2014/main" id="{A123A206-4304-8D0E-5447-D21CE03D69B6}"/>
              </a:ext>
            </a:extLst>
          </p:cNvPr>
          <p:cNvSpPr/>
          <p:nvPr/>
        </p:nvSpPr>
        <p:spPr>
          <a:xfrm>
            <a:off x="294866" y="1147532"/>
            <a:ext cx="11709890" cy="830997"/>
          </a:xfrm>
          <a:prstGeom prst="rect">
            <a:avLst/>
          </a:prstGeom>
          <a:ln w="38100">
            <a:solidFill>
              <a:srgbClr val="0070C0"/>
            </a:solidFill>
          </a:ln>
        </p:spPr>
        <p:txBody>
          <a:bodyPr wrap="square">
            <a:spAutoFit/>
          </a:bodyPr>
          <a:lstStyle/>
          <a:p>
            <a:r>
              <a:rPr lang="ru-RU" sz="1600" b="0" dirty="0">
                <a:effectLst/>
                <a:latin typeface="Arial" panose="020B0604020202020204" pitchFamily="34" charset="0"/>
                <a:cs typeface="Arial" panose="020B0604020202020204" pitchFamily="34" charset="0"/>
              </a:rPr>
              <a:t>За каждый факт неисполнения или ненадлежащего исполнения поставщиком (подрядчиком, исполнителем) обязательства, предусмотренного контрактом, которое не имеет стоимостного выражения, размер штрафа устанавливается (при наличии в контракте таких обязательств) в следующем порядке:</a:t>
            </a:r>
          </a:p>
        </p:txBody>
      </p:sp>
      <p:pic>
        <p:nvPicPr>
          <p:cNvPr id="4" name="Рисунок 3">
            <a:extLst>
              <a:ext uri="{FF2B5EF4-FFF2-40B4-BE49-F238E27FC236}">
                <a16:creationId xmlns:a16="http://schemas.microsoft.com/office/drawing/2014/main" id="{79234AAE-89C1-F671-F87A-683415586C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BD8FC3FD-F176-1487-E743-013084376D67}"/>
              </a:ext>
            </a:extLst>
          </p:cNvPr>
          <p:cNvSpPr txBox="1"/>
          <p:nvPr/>
        </p:nvSpPr>
        <p:spPr>
          <a:xfrm>
            <a:off x="294866" y="2079588"/>
            <a:ext cx="11709890" cy="1077218"/>
          </a:xfrm>
          <a:prstGeom prst="rect">
            <a:avLst/>
          </a:prstGeom>
          <a:noFill/>
          <a:ln w="38100">
            <a:solidFill>
              <a:srgbClr val="0070C0"/>
            </a:solidFill>
          </a:ln>
        </p:spPr>
        <p:txBody>
          <a:bodyPr wrap="square">
            <a:spAutoFit/>
          </a:bodyPr>
          <a:lstStyle/>
          <a:p>
            <a:r>
              <a:rPr lang="ru-RU" sz="1600" b="0" dirty="0">
                <a:effectLst/>
                <a:latin typeface="Arial" panose="020B0604020202020204" pitchFamily="34" charset="0"/>
                <a:cs typeface="Arial" panose="020B0604020202020204" pitchFamily="34" charset="0"/>
              </a:rPr>
              <a:t>а) 1000 рублей, если цена контракта не превышает 3 млн. рублей;</a:t>
            </a:r>
            <a:br>
              <a:rPr lang="ru-RU" sz="1600" b="0" dirty="0">
                <a:effectLst/>
                <a:latin typeface="Arial" panose="020B0604020202020204" pitchFamily="34" charset="0"/>
                <a:cs typeface="Arial" panose="020B0604020202020204" pitchFamily="34" charset="0"/>
              </a:rPr>
            </a:br>
            <a:r>
              <a:rPr lang="ru-RU" sz="1600" b="0" dirty="0">
                <a:effectLst/>
                <a:latin typeface="Arial" panose="020B0604020202020204" pitchFamily="34" charset="0"/>
                <a:cs typeface="Arial" panose="020B0604020202020204" pitchFamily="34" charset="0"/>
              </a:rPr>
              <a:t>б) 5000 рублей, если цена контракта составляет от 3 млн. рублей до 50 млн. рублей (включительно); </a:t>
            </a:r>
          </a:p>
          <a:p>
            <a:r>
              <a:rPr lang="ru-RU" sz="1600" b="0" dirty="0">
                <a:effectLst/>
                <a:latin typeface="Arial" panose="020B0604020202020204" pitchFamily="34" charset="0"/>
                <a:cs typeface="Arial" panose="020B0604020202020204" pitchFamily="34" charset="0"/>
              </a:rPr>
              <a:t>в) 10000 рублей, если цена контракта составляет от 50 млн. рублей до 100 млн. рублей (включительно); </a:t>
            </a:r>
          </a:p>
          <a:p>
            <a:r>
              <a:rPr lang="ru-RU" sz="1600" b="0" dirty="0">
                <a:effectLst/>
                <a:latin typeface="Arial" panose="020B0604020202020204" pitchFamily="34" charset="0"/>
                <a:cs typeface="Arial" panose="020B0604020202020204" pitchFamily="34" charset="0"/>
              </a:rPr>
              <a:t>г) 100000 рублей, если цена контракта превышает 100 млн. рублей. </a:t>
            </a:r>
          </a:p>
        </p:txBody>
      </p:sp>
      <p:sp>
        <p:nvSpPr>
          <p:cNvPr id="2" name="Прямоугольник 1">
            <a:extLst>
              <a:ext uri="{FF2B5EF4-FFF2-40B4-BE49-F238E27FC236}">
                <a16:creationId xmlns:a16="http://schemas.microsoft.com/office/drawing/2014/main" id="{26616FA0-2A00-4F1F-2669-E45E9FDB6814}"/>
              </a:ext>
            </a:extLst>
          </p:cNvPr>
          <p:cNvSpPr/>
          <p:nvPr/>
        </p:nvSpPr>
        <p:spPr>
          <a:xfrm>
            <a:off x="294866" y="3352800"/>
            <a:ext cx="11709890" cy="93133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В любом контракте есть обязательства, не имеющие стоимостного выражения! Поэтому оговорку «при наличии в контракте таких обязательств» лучше убрать</a:t>
            </a:r>
          </a:p>
        </p:txBody>
      </p:sp>
      <p:sp>
        <p:nvSpPr>
          <p:cNvPr id="7" name="Прямоугольник 6">
            <a:extLst>
              <a:ext uri="{FF2B5EF4-FFF2-40B4-BE49-F238E27FC236}">
                <a16:creationId xmlns:a16="http://schemas.microsoft.com/office/drawing/2014/main" id="{03C0E93E-6A50-9301-5050-6003276615CD}"/>
              </a:ext>
            </a:extLst>
          </p:cNvPr>
          <p:cNvSpPr/>
          <p:nvPr/>
        </p:nvSpPr>
        <p:spPr>
          <a:xfrm>
            <a:off x="294866" y="4474335"/>
            <a:ext cx="11649156" cy="17825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latin typeface="Arial" panose="020B0604020202020204" pitchFamily="34" charset="0"/>
                <a:cs typeface="Arial" panose="020B0604020202020204" pitchFamily="34" charset="0"/>
              </a:rPr>
              <a:t>Обязательства, не имеющие стоимостного выражения – это обязательства по оформлению документа о приемке и приложений к нему. Остальное – спорно.</a:t>
            </a:r>
          </a:p>
          <a:p>
            <a:pPr algn="ctr"/>
            <a:r>
              <a:rPr lang="ru-RU" dirty="0">
                <a:latin typeface="Arial" panose="020B0604020202020204" pitchFamily="34" charset="0"/>
                <a:cs typeface="Arial" panose="020B0604020202020204" pitchFamily="34" charset="0"/>
              </a:rPr>
              <a:t>Но, например, Арбитражный суд Волго-Вятского округа в постановлении от 14.07.2023 N Ф01-2485/2023 по делу N А31-4886/2021 указывает, что несвоевременная передача документации заказчиком является ненадлежащим исполнением обязанности, которая не имеет стоимостного выражения.</a:t>
            </a:r>
          </a:p>
        </p:txBody>
      </p:sp>
    </p:spTree>
    <p:extLst>
      <p:ext uri="{BB962C8B-B14F-4D97-AF65-F5344CB8AC3E}">
        <p14:creationId xmlns:p14="http://schemas.microsoft.com/office/powerpoint/2010/main" val="40067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02E08-1690-7BF8-0F6B-A229F1815F4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07F7FBA-35E0-CE06-1E17-80B4C4DEE16D}"/>
              </a:ext>
            </a:extLst>
          </p:cNvPr>
          <p:cNvSpPr txBox="1"/>
          <p:nvPr/>
        </p:nvSpPr>
        <p:spPr>
          <a:xfrm>
            <a:off x="4444070" y="2915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a:t>
            </a:r>
          </a:p>
        </p:txBody>
      </p:sp>
      <p:sp>
        <p:nvSpPr>
          <p:cNvPr id="5" name="Прямоугольник 4">
            <a:extLst>
              <a:ext uri="{FF2B5EF4-FFF2-40B4-BE49-F238E27FC236}">
                <a16:creationId xmlns:a16="http://schemas.microsoft.com/office/drawing/2014/main" id="{D4B98340-E601-77FE-8C84-45B7AFC6E3F3}"/>
              </a:ext>
            </a:extLst>
          </p:cNvPr>
          <p:cNvSpPr/>
          <p:nvPr/>
        </p:nvSpPr>
        <p:spPr>
          <a:xfrm>
            <a:off x="241055" y="1215268"/>
            <a:ext cx="11709890" cy="1384995"/>
          </a:xfrm>
          <a:prstGeom prst="rect">
            <a:avLst/>
          </a:prstGeom>
          <a:ln w="38100">
            <a:solidFill>
              <a:srgbClr val="0070C0"/>
            </a:solidFill>
          </a:ln>
        </p:spPr>
        <p:txBody>
          <a:bodyPr wrap="square">
            <a:spAutoFit/>
          </a:bodyPr>
          <a:lstStyle/>
          <a:p>
            <a:r>
              <a:rPr lang="ru-RU" sz="1400" b="1" dirty="0">
                <a:effectLst/>
                <a:latin typeface="Arial" panose="020B0604020202020204" pitchFamily="34" charset="0"/>
                <a:cs typeface="Arial" panose="020B0604020202020204" pitchFamily="34" charset="0"/>
              </a:rPr>
              <a:t>Арбитражный суд Волго-Вятского округа</a:t>
            </a:r>
          </a:p>
          <a:p>
            <a:r>
              <a:rPr lang="ru-RU" sz="1400" b="1" dirty="0">
                <a:effectLst/>
                <a:latin typeface="Arial" panose="020B0604020202020204" pitchFamily="34" charset="0"/>
                <a:cs typeface="Arial" panose="020B0604020202020204" pitchFamily="34" charset="0"/>
              </a:rPr>
              <a:t>"Рекомендации Научно-консультативного совета "Вопросы применения земельного законодательства и законодательства о контрактной системе в сфере закупок. Вопросы применения Арбитражного процессуального кодекса Российской Федерации"</a:t>
            </a:r>
          </a:p>
          <a:p>
            <a:r>
              <a:rPr lang="ru-RU" sz="1400" b="1" dirty="0">
                <a:effectLst/>
                <a:latin typeface="Arial" panose="020B0604020202020204" pitchFamily="34" charset="0"/>
                <a:cs typeface="Arial" panose="020B0604020202020204" pitchFamily="34" charset="0"/>
              </a:rPr>
              <a:t>(выработаны по итогам работы заседания Совета 30.05.2019 в г. Костроме)</a:t>
            </a:r>
          </a:p>
          <a:p>
            <a:r>
              <a:rPr lang="ru-RU" sz="1400" b="1" dirty="0">
                <a:effectLst/>
                <a:latin typeface="Arial" panose="020B0604020202020204" pitchFamily="34" charset="0"/>
                <a:cs typeface="Arial" panose="020B0604020202020204" pitchFamily="34" charset="0"/>
              </a:rPr>
              <a:t>(утверждены решением Президиума Арбитражного суда Волго-Вятского округа, протокол заседания Президиума от 16.07.2019 N 7, согласованы с Верховным Судом Российской Федерации)</a:t>
            </a:r>
          </a:p>
        </p:txBody>
      </p:sp>
      <p:pic>
        <p:nvPicPr>
          <p:cNvPr id="4" name="Рисунок 3">
            <a:extLst>
              <a:ext uri="{FF2B5EF4-FFF2-40B4-BE49-F238E27FC236}">
                <a16:creationId xmlns:a16="http://schemas.microsoft.com/office/drawing/2014/main" id="{5A07A330-1AE0-9956-D2FD-2022FE9B88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8" name="TextBox 7">
            <a:extLst>
              <a:ext uri="{FF2B5EF4-FFF2-40B4-BE49-F238E27FC236}">
                <a16:creationId xmlns:a16="http://schemas.microsoft.com/office/drawing/2014/main" id="{F07A129A-8067-E5B1-D812-314A31A743B3}"/>
              </a:ext>
            </a:extLst>
          </p:cNvPr>
          <p:cNvSpPr txBox="1"/>
          <p:nvPr/>
        </p:nvSpPr>
        <p:spPr>
          <a:xfrm>
            <a:off x="241055" y="2811588"/>
            <a:ext cx="11709890" cy="3754874"/>
          </a:xfrm>
          <a:prstGeom prst="rect">
            <a:avLst/>
          </a:prstGeom>
          <a:noFill/>
          <a:ln w="38100">
            <a:solidFill>
              <a:srgbClr val="0070C0"/>
            </a:solidFill>
          </a:ln>
        </p:spPr>
        <p:txBody>
          <a:bodyPr wrap="square">
            <a:spAutoFit/>
          </a:bodyPr>
          <a:lstStyle/>
          <a:p>
            <a:r>
              <a:rPr lang="ru-RU" sz="1400" b="1" dirty="0">
                <a:effectLst/>
                <a:latin typeface="Arial" panose="020B0604020202020204" pitchFamily="34" charset="0"/>
                <a:cs typeface="Arial" panose="020B0604020202020204" pitchFamily="34" charset="0"/>
              </a:rPr>
              <a:t>Пункт 11. </a:t>
            </a:r>
            <a:r>
              <a:rPr lang="ru-RU" sz="1400" dirty="0">
                <a:effectLst/>
                <a:latin typeface="Arial" panose="020B0604020202020204" pitchFamily="34" charset="0"/>
                <a:cs typeface="Arial" panose="020B0604020202020204" pitchFamily="34" charset="0"/>
              </a:rPr>
              <a:t>О праве суда снизить предъявленную поставщику (исполнителю, подрядчику) сумму штрафа за ненадлежащее исполнение государственного (муниципального) контракта пропорционально сумме надлежаще исполненного обязательства в ситуации, исключающей применение статьи 333 ГК РФ.</a:t>
            </a:r>
          </a:p>
          <a:p>
            <a:r>
              <a:rPr lang="ru-RU" sz="1400" i="1" dirty="0">
                <a:effectLst/>
                <a:latin typeface="Arial" panose="020B0604020202020204" pitchFamily="34" charset="0"/>
                <a:cs typeface="Arial" panose="020B0604020202020204" pitchFamily="34" charset="0"/>
              </a:rPr>
              <a:t>Рекомендации Научно-консультативного совета:</a:t>
            </a:r>
          </a:p>
          <a:p>
            <a:r>
              <a:rPr lang="ru-RU" sz="1400" dirty="0">
                <a:effectLst/>
                <a:latin typeface="Arial" panose="020B0604020202020204" pitchFamily="34" charset="0"/>
                <a:cs typeface="Arial" panose="020B0604020202020204" pitchFamily="34" charset="0"/>
              </a:rPr>
              <a:t>Законом о контрактной системе предусмотрено два вида ответственности: в виде пеней за просрочку исполнения обязательства, которая исчисляется исходя из суммы просроченного обязательства и продолжительности такой просрочки, и штрафа, который начисляется за ненадлежащее исполнение иных обязательств, предусмотренных контрактом, и размер которого устанавливается в виде фиксируемой суммы.</a:t>
            </a:r>
          </a:p>
          <a:p>
            <a:r>
              <a:rPr lang="ru-RU" sz="1400" dirty="0">
                <a:effectLst/>
                <a:latin typeface="Arial" panose="020B0604020202020204" pitchFamily="34" charset="0"/>
                <a:cs typeface="Arial" panose="020B0604020202020204" pitchFamily="34" charset="0"/>
              </a:rPr>
              <a:t>Положения статьи 34 Закона о контрактной системе и, соответственно, Правил от 30.08.2017 N 1042, определяющие порядок исчисления штрафа в фиксированной сумме, являются императивными. Правоприменитель связан волей законодателя, выраженной в соответствующих нормах. При этом, как правило, характер нарушения, за совершение которого взыскивается штраф, не позволяет определить процент исполнения.</a:t>
            </a:r>
          </a:p>
          <a:p>
            <a:r>
              <a:rPr lang="ru-RU" sz="1400" dirty="0">
                <a:effectLst/>
                <a:latin typeface="Arial" panose="020B0604020202020204" pitchFamily="34" charset="0"/>
                <a:cs typeface="Arial" panose="020B0604020202020204" pitchFamily="34" charset="0"/>
              </a:rPr>
              <a:t>Таким образом, предусмотренный контрактом размер штрафа должен являться неизменным вне зависимости от частичного надлежащего исполнения обязательства. Иное создает ситуацию, при которой нарушение должником принятых на себя обязательств фактически может не повлечь для него заранее оговоренных имущественных последствий, стимулирующих его в дальнейшем избегать подобных нарушений и надлежащим образом исполнять обязательства.</a:t>
            </a:r>
          </a:p>
          <a:p>
            <a:r>
              <a:rPr lang="ru-RU" sz="1400" dirty="0">
                <a:effectLst/>
                <a:latin typeface="Arial" panose="020B0604020202020204" pitchFamily="34" charset="0"/>
                <a:cs typeface="Arial" panose="020B0604020202020204" pitchFamily="34" charset="0"/>
              </a:rPr>
              <a:t>Следовательно, сумму штрафа необходимо определять исходя из общей цены контракта (этапа).</a:t>
            </a:r>
            <a:endParaRPr lang="ru-RU" sz="16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9652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85423-1D07-474C-51DA-3880E230FD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602581-84B2-9026-86C8-5E171C7AE36D}"/>
              </a:ext>
            </a:extLst>
          </p:cNvPr>
          <p:cNvSpPr txBox="1"/>
          <p:nvPr/>
        </p:nvSpPr>
        <p:spPr>
          <a:xfrm>
            <a:off x="4444070" y="291538"/>
            <a:ext cx="7565044" cy="369332"/>
          </a:xfrm>
          <a:prstGeom prst="rect">
            <a:avLst/>
          </a:prstGeom>
          <a:solidFill>
            <a:srgbClr val="E97132"/>
          </a:solidFill>
          <a:ln>
            <a:solidFill>
              <a:srgbClr val="E97132"/>
            </a:solidFill>
          </a:ln>
          <a:effectLst/>
        </p:spPr>
        <p:txBody>
          <a:bodyPr wrap="square" rtlCol="0">
            <a:spAutoFit/>
          </a:bodyPr>
          <a:lstStyle/>
          <a:p>
            <a:pPr lvl="0" algn="ctr"/>
            <a:r>
              <a:rPr lang="ru-RU" b="1" dirty="0">
                <a:solidFill>
                  <a:schemeClr val="bg1"/>
                </a:solidFill>
                <a:latin typeface="Arial" panose="020B0604020202020204" pitchFamily="34" charset="0"/>
                <a:cs typeface="Arial" panose="020B0604020202020204" pitchFamily="34" charset="0"/>
              </a:rPr>
              <a:t>Порядок определения размера штрафа – Пункты 7 и 8 ПП 1042</a:t>
            </a:r>
          </a:p>
        </p:txBody>
      </p:sp>
      <p:sp>
        <p:nvSpPr>
          <p:cNvPr id="5" name="Прямоугольник 4">
            <a:extLst>
              <a:ext uri="{FF2B5EF4-FFF2-40B4-BE49-F238E27FC236}">
                <a16:creationId xmlns:a16="http://schemas.microsoft.com/office/drawing/2014/main" id="{84833610-86FF-0C09-76FD-E6E056B60F10}"/>
              </a:ext>
            </a:extLst>
          </p:cNvPr>
          <p:cNvSpPr/>
          <p:nvPr/>
        </p:nvSpPr>
        <p:spPr>
          <a:xfrm>
            <a:off x="241055" y="1980373"/>
            <a:ext cx="11709890" cy="1077218"/>
          </a:xfrm>
          <a:prstGeom prst="rect">
            <a:avLst/>
          </a:prstGeom>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7. За ненадлежащее исполнение подрядчиком обязательств по выполнению видов и объемов работ по строительству, реконструкции объектов капитального строительства, которые подрядчик обязан выполнить самостоятельно без привлечения других лиц к исполнению своих обязательств по контракту, размер штрафа устанавливается в размере 5 процентов стоимости указанных работ.</a:t>
            </a:r>
          </a:p>
        </p:txBody>
      </p:sp>
      <p:pic>
        <p:nvPicPr>
          <p:cNvPr id="4" name="Рисунок 3">
            <a:extLst>
              <a:ext uri="{FF2B5EF4-FFF2-40B4-BE49-F238E27FC236}">
                <a16:creationId xmlns:a16="http://schemas.microsoft.com/office/drawing/2014/main" id="{F04FCB28-47FB-5A34-DECD-E5B6C73262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0BD25A39-0197-179B-BB4C-366B1675F24B}"/>
              </a:ext>
            </a:extLst>
          </p:cNvPr>
          <p:cNvSpPr txBox="1"/>
          <p:nvPr/>
        </p:nvSpPr>
        <p:spPr>
          <a:xfrm>
            <a:off x="241055" y="3413414"/>
            <a:ext cx="11709890" cy="1323439"/>
          </a:xfrm>
          <a:prstGeom prst="rect">
            <a:avLst/>
          </a:prstGeom>
          <a:noFill/>
          <a:ln w="38100">
            <a:solidFill>
              <a:srgbClr val="0070C0"/>
            </a:solidFill>
          </a:ln>
        </p:spPr>
        <p:txBody>
          <a:bodyPr wrap="square">
            <a:spAutoFit/>
          </a:bodyPr>
          <a:lstStyle/>
          <a:p>
            <a:r>
              <a:rPr lang="ru-RU" sz="1600" dirty="0">
                <a:latin typeface="Arial" panose="020B0604020202020204" pitchFamily="34" charset="0"/>
                <a:cs typeface="Arial" panose="020B0604020202020204" pitchFamily="34" charset="0"/>
              </a:rPr>
              <a:t>8. В случае если в соответствии с частью 6 статьи 30 Федерального закона контрактом предусмотрено условие о гражданско-правовой ответственности поставщиков (подрядчиков, исполнителей) за неисполнение условия о привлечении к исполнению контракта субподрядчиков, соисполнителей из числа субъектов малого предпринимательства, социально ориентированных некоммерческих организаций в виде штрафа, штраф устанавливается в размере 5 процентов объема такого привлечения, установленного контрактом.</a:t>
            </a:r>
          </a:p>
        </p:txBody>
      </p:sp>
    </p:spTree>
    <p:extLst>
      <p:ext uri="{BB962C8B-B14F-4D97-AF65-F5344CB8AC3E}">
        <p14:creationId xmlns:p14="http://schemas.microsoft.com/office/powerpoint/2010/main" val="156682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2C3E6-E175-DD59-ADB8-945FCF5DCB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5F8EAC-0915-E709-BDAF-60CE025E9EDC}"/>
              </a:ext>
            </a:extLst>
          </p:cNvPr>
          <p:cNvSpPr txBox="1"/>
          <p:nvPr/>
        </p:nvSpPr>
        <p:spPr>
          <a:xfrm>
            <a:off x="4444070" y="291538"/>
            <a:ext cx="7565044" cy="369332"/>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Могут ли одновременно быть начислены штрафы и пени?</a:t>
            </a:r>
          </a:p>
        </p:txBody>
      </p:sp>
      <p:sp>
        <p:nvSpPr>
          <p:cNvPr id="14" name="Прямоугольник 13">
            <a:extLst>
              <a:ext uri="{FF2B5EF4-FFF2-40B4-BE49-F238E27FC236}">
                <a16:creationId xmlns:a16="http://schemas.microsoft.com/office/drawing/2014/main" id="{4BBFFBE8-BC5B-81B7-FAEC-CB052811D551}"/>
              </a:ext>
            </a:extLst>
          </p:cNvPr>
          <p:cNvSpPr/>
          <p:nvPr/>
        </p:nvSpPr>
        <p:spPr>
          <a:xfrm>
            <a:off x="294865" y="1134641"/>
            <a:ext cx="11709890" cy="98202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Обзор судебной практики Верховного Суда РФ (утв. Президиумом Верховного Суда РФ 28.06.2017)</a:t>
            </a:r>
          </a:p>
          <a:p>
            <a:pPr fontAlgn="base"/>
            <a:r>
              <a:rPr lang="ru-RU" sz="1600" dirty="0">
                <a:solidFill>
                  <a:schemeClr val="tx1"/>
                </a:solidFill>
                <a:latin typeface="Arial" panose="020B0604020202020204" pitchFamily="34" charset="0"/>
                <a:cs typeface="Arial" panose="020B0604020202020204" pitchFamily="34" charset="0"/>
              </a:rPr>
              <a:t>Начисляются как пени за просрочку до момента прекращения контракта в результате одностороннего отказа заказчика от его исполнения, так и штраф за неисполнение контракта.</a:t>
            </a:r>
          </a:p>
        </p:txBody>
      </p:sp>
      <p:sp>
        <p:nvSpPr>
          <p:cNvPr id="5" name="Прямоугольник 4">
            <a:extLst>
              <a:ext uri="{FF2B5EF4-FFF2-40B4-BE49-F238E27FC236}">
                <a16:creationId xmlns:a16="http://schemas.microsoft.com/office/drawing/2014/main" id="{1D2CB5AB-43DB-BF39-3DB8-516323E3EA1F}"/>
              </a:ext>
            </a:extLst>
          </p:cNvPr>
          <p:cNvSpPr/>
          <p:nvPr/>
        </p:nvSpPr>
        <p:spPr>
          <a:xfrm>
            <a:off x="294865" y="2285830"/>
            <a:ext cx="11709890" cy="3046988"/>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Определение Судебной коллегии по экономическим спорам Верховного Суда РФ от 15.08.2024 N 305-ЭС24-5019 по делу N А40-299776/2022</a:t>
            </a:r>
          </a:p>
          <a:p>
            <a:r>
              <a:rPr lang="ru-RU" sz="1600" b="1" dirty="0">
                <a:latin typeface="Arial" panose="020B0604020202020204" pitchFamily="34" charset="0"/>
                <a:cs typeface="Arial" panose="020B0604020202020204" pitchFamily="34" charset="0"/>
              </a:rPr>
              <a:t>Требование заказчика: </a:t>
            </a:r>
            <a:r>
              <a:rPr lang="ru-RU" sz="1600" dirty="0">
                <a:latin typeface="Arial" panose="020B0604020202020204" pitchFamily="34" charset="0"/>
                <a:cs typeface="Arial" panose="020B0604020202020204" pitchFamily="34" charset="0"/>
              </a:rPr>
              <a:t>взыскать пени за нарушение сроков исполнения контракта и штраф за ненадлежащее исполнение обязательств по нему</a:t>
            </a:r>
          </a:p>
          <a:p>
            <a:r>
              <a:rPr lang="ru-RU" sz="1600" b="1" dirty="0">
                <a:latin typeface="Arial" panose="020B0604020202020204" pitchFamily="34" charset="0"/>
                <a:cs typeface="Arial" panose="020B0604020202020204" pitchFamily="34" charset="0"/>
              </a:rPr>
              <a:t>Обстоятельства дела: </a:t>
            </a:r>
            <a:r>
              <a:rPr lang="ru-RU" sz="1600" dirty="0">
                <a:latin typeface="Arial" panose="020B0604020202020204" pitchFamily="34" charset="0"/>
                <a:cs typeface="Arial" panose="020B0604020202020204" pitchFamily="34" charset="0"/>
              </a:rPr>
              <a:t>Стороны заключили контракт на поставку модульно-разборного здания из металла для хранения картофеля и овощей. Общество обязательства по поставке не исполнило. Управление приняло решение об одностороннем отказе от исполнения контракта.</a:t>
            </a:r>
          </a:p>
          <a:p>
            <a:r>
              <a:rPr lang="ru-RU" sz="1600" b="1" dirty="0">
                <a:latin typeface="Arial" panose="020B0604020202020204" pitchFamily="34" charset="0"/>
                <a:cs typeface="Arial" panose="020B0604020202020204" pitchFamily="34" charset="0"/>
              </a:rPr>
              <a:t>Вывод и обоснование суда: </a:t>
            </a:r>
            <a:r>
              <a:rPr lang="ru-RU" sz="1600" dirty="0">
                <a:latin typeface="Arial" panose="020B0604020202020204" pitchFamily="34" charset="0"/>
                <a:cs typeface="Arial" panose="020B0604020202020204" pitchFamily="34" charset="0"/>
              </a:rPr>
              <a:t>Требования заказчика удовлетворены.</a:t>
            </a:r>
          </a:p>
          <a:p>
            <a:r>
              <a:rPr lang="ru-RU" sz="1600" dirty="0">
                <a:latin typeface="Arial" panose="020B0604020202020204" pitchFamily="34" charset="0"/>
                <a:cs typeface="Arial" panose="020B0604020202020204" pitchFamily="34" charset="0"/>
              </a:rPr>
              <a:t>Нарушение обществом обязательств по контракту документально подтверждено.</a:t>
            </a:r>
          </a:p>
          <a:p>
            <a:r>
              <a:rPr lang="ru-RU" sz="1600" dirty="0">
                <a:latin typeface="Arial" panose="020B0604020202020204" pitchFamily="34" charset="0"/>
                <a:cs typeface="Arial" panose="020B0604020202020204" pitchFamily="34" charset="0"/>
              </a:rPr>
              <a:t>Неисполнение обязательств свидетельствует </a:t>
            </a:r>
            <a:r>
              <a:rPr lang="ru-RU" sz="1600" u="sng" dirty="0">
                <a:latin typeface="Arial" panose="020B0604020202020204" pitchFamily="34" charset="0"/>
                <a:cs typeface="Arial" panose="020B0604020202020204" pitchFamily="34" charset="0"/>
              </a:rPr>
              <a:t>как о просрочке исполнения обязательства </a:t>
            </a:r>
            <a:r>
              <a:rPr lang="ru-RU" sz="1600" dirty="0">
                <a:latin typeface="Arial" panose="020B0604020202020204" pitchFamily="34" charset="0"/>
                <a:cs typeface="Arial" panose="020B0604020202020204" pitchFamily="34" charset="0"/>
              </a:rPr>
              <a:t>(нарушение срока поставки товара), так и о </a:t>
            </a:r>
            <a:r>
              <a:rPr lang="ru-RU" sz="1600" u="sng" dirty="0">
                <a:latin typeface="Arial" panose="020B0604020202020204" pitchFamily="34" charset="0"/>
                <a:cs typeface="Arial" panose="020B0604020202020204" pitchFamily="34" charset="0"/>
              </a:rPr>
              <a:t>нарушении условий контракта в целом </a:t>
            </a:r>
            <a:r>
              <a:rPr lang="ru-RU" sz="1600" dirty="0">
                <a:latin typeface="Arial" panose="020B0604020202020204" pitchFamily="34" charset="0"/>
                <a:cs typeface="Arial" panose="020B0604020202020204" pitchFamily="34" charset="0"/>
              </a:rPr>
              <a:t>(товар не был поставлен). Взыскание одновременно как пени, так и штрафа правомерно.</a:t>
            </a:r>
          </a:p>
        </p:txBody>
      </p:sp>
      <p:pic>
        <p:nvPicPr>
          <p:cNvPr id="4" name="Рисунок 3">
            <a:extLst>
              <a:ext uri="{FF2B5EF4-FFF2-40B4-BE49-F238E27FC236}">
                <a16:creationId xmlns:a16="http://schemas.microsoft.com/office/drawing/2014/main" id="{977B556A-29D0-BCBF-EB27-BFF9E8BEA8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6" name="TextBox 5">
            <a:extLst>
              <a:ext uri="{FF2B5EF4-FFF2-40B4-BE49-F238E27FC236}">
                <a16:creationId xmlns:a16="http://schemas.microsoft.com/office/drawing/2014/main" id="{FED2E5CA-EB12-A3C1-BD1A-20D0F39F7A78}"/>
              </a:ext>
            </a:extLst>
          </p:cNvPr>
          <p:cNvSpPr txBox="1"/>
          <p:nvPr/>
        </p:nvSpPr>
        <p:spPr>
          <a:xfrm>
            <a:off x="294866" y="5501981"/>
            <a:ext cx="11709890" cy="1179810"/>
          </a:xfrm>
          <a:prstGeom prst="rect">
            <a:avLst/>
          </a:prstGeom>
          <a:noFill/>
          <a:ln w="38100">
            <a:solidFill>
              <a:srgbClr val="0070C0"/>
            </a:solidFill>
          </a:ln>
        </p:spPr>
        <p:txBody>
          <a:bodyPr wrap="square">
            <a:spAutoFit/>
          </a:bodyPr>
          <a:lstStyle/>
          <a:p>
            <a:pPr marL="0" marR="0">
              <a:buNone/>
            </a:pPr>
            <a:r>
              <a:rPr lang="ru-RU" sz="1600" b="1" u="none" strike="noStrike" dirty="0">
                <a:effectLst/>
                <a:latin typeface="Arial" panose="020B0604020202020204" pitchFamily="34" charset="0"/>
                <a:cs typeface="Arial" panose="020B0604020202020204" pitchFamily="34" charset="0"/>
              </a:rPr>
              <a:t>Письмо</a:t>
            </a:r>
            <a:r>
              <a:rPr lang="ru-RU" sz="1600" b="1" dirty="0">
                <a:effectLst/>
                <a:latin typeface="Arial" panose="020B0604020202020204" pitchFamily="34" charset="0"/>
                <a:cs typeface="Arial" panose="020B0604020202020204" pitchFamily="34" charset="0"/>
              </a:rPr>
              <a:t> Минфина России от 13.04.2021 N 02-07-10/27529</a:t>
            </a:r>
            <a:br>
              <a:rPr lang="ru-RU" sz="1600" b="0" dirty="0">
                <a:effectLst/>
                <a:latin typeface="Arial" panose="020B0604020202020204" pitchFamily="34" charset="0"/>
                <a:cs typeface="Arial" panose="020B0604020202020204" pitchFamily="34" charset="0"/>
              </a:rPr>
            </a:br>
            <a:endParaRPr lang="ru-RU" sz="1600" b="0" dirty="0">
              <a:effectLst/>
              <a:latin typeface="Arial" panose="020B0604020202020204" pitchFamily="34" charset="0"/>
              <a:cs typeface="Arial" panose="020B0604020202020204" pitchFamily="34" charset="0"/>
            </a:endParaRPr>
          </a:p>
          <a:p>
            <a:pPr marL="0" marR="0">
              <a:spcBef>
                <a:spcPts val="840"/>
              </a:spcBef>
              <a:buNone/>
            </a:pPr>
            <a:r>
              <a:rPr lang="ru-RU" sz="1600" b="0" dirty="0">
                <a:effectLst/>
                <a:latin typeface="Arial" panose="020B0604020202020204" pitchFamily="34" charset="0"/>
                <a:cs typeface="Arial" panose="020B0604020202020204" pitchFamily="34" charset="0"/>
              </a:rPr>
              <a:t>При несвоевременном исполнении обязательств по контракту заказчик начисляет штраф за ненадлежащее исполнение условий контракта и пени за каждый день просрочки исполнения обязательств, предусмотренных контрактом </a:t>
            </a:r>
          </a:p>
        </p:txBody>
      </p:sp>
    </p:spTree>
    <p:extLst>
      <p:ext uri="{BB962C8B-B14F-4D97-AF65-F5344CB8AC3E}">
        <p14:creationId xmlns:p14="http://schemas.microsoft.com/office/powerpoint/2010/main" val="4043183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Google Shape;367;p19">
            <a:extLst>
              <a:ext uri="{FF2B5EF4-FFF2-40B4-BE49-F238E27FC236}">
                <a16:creationId xmlns:a16="http://schemas.microsoft.com/office/drawing/2014/main" id="{71475570-5B2A-4B6F-8BBE-76FF54151857}"/>
              </a:ext>
            </a:extLst>
          </p:cNvPr>
          <p:cNvSpPr txBox="1">
            <a:spLocks noGrp="1"/>
          </p:cNvSpPr>
          <p:nvPr>
            <p:ph type="body" idx="1"/>
          </p:nvPr>
        </p:nvSpPr>
        <p:spPr>
          <a:xfrm>
            <a:off x="611981" y="781698"/>
            <a:ext cx="10968037" cy="518873"/>
          </a:xfrm>
          <a:prstGeom prst="rect">
            <a:avLst/>
          </a:prstGeom>
          <a:noFill/>
          <a:ln>
            <a:noFill/>
          </a:ln>
        </p:spPr>
        <p:txBody>
          <a:bodyPr spcFirstLastPara="1" wrap="square" lIns="91425" tIns="45700" rIns="91425" bIns="45700" anchor="ctr" anchorCtr="0">
            <a:noAutofit/>
          </a:bodyPr>
          <a:lstStyle/>
          <a:p>
            <a:pPr marL="0" lvl="0" indent="0" algn="ctr">
              <a:spcBef>
                <a:spcPts val="0"/>
              </a:spcBef>
            </a:pPr>
            <a:r>
              <a:rPr lang="ru-RU" dirty="0"/>
              <a:t>Информация о применении мер ответственности, спорные позиции</a:t>
            </a:r>
            <a:endParaRPr dirty="0"/>
          </a:p>
        </p:txBody>
      </p:sp>
      <p:sp>
        <p:nvSpPr>
          <p:cNvPr id="5" name="Прямоугольник 4">
            <a:extLst>
              <a:ext uri="{FF2B5EF4-FFF2-40B4-BE49-F238E27FC236}">
                <a16:creationId xmlns:a16="http://schemas.microsoft.com/office/drawing/2014/main" id="{E1574E45-B858-4C51-ABBB-6603F749B350}"/>
              </a:ext>
            </a:extLst>
          </p:cNvPr>
          <p:cNvSpPr/>
          <p:nvPr/>
        </p:nvSpPr>
        <p:spPr>
          <a:xfrm>
            <a:off x="811598" y="1988878"/>
            <a:ext cx="3457149" cy="518873"/>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ea typeface="+mn-ea"/>
                <a:cs typeface="+mn-cs"/>
                <a:sym typeface="Arial"/>
              </a:rPr>
              <a:t>Письмо Минфина от 03.10.2025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ea typeface="+mn-ea"/>
                <a:cs typeface="+mn-cs"/>
                <a:sym typeface="Arial"/>
              </a:rPr>
              <a:t>№ 24-06-09/95869</a:t>
            </a:r>
          </a:p>
        </p:txBody>
      </p:sp>
      <p:sp>
        <p:nvSpPr>
          <p:cNvPr id="7" name="Прямоугольник 6">
            <a:extLst>
              <a:ext uri="{FF2B5EF4-FFF2-40B4-BE49-F238E27FC236}">
                <a16:creationId xmlns:a16="http://schemas.microsoft.com/office/drawing/2014/main" id="{04E4AF17-9820-4B72-975C-262720445276}"/>
              </a:ext>
            </a:extLst>
          </p:cNvPr>
          <p:cNvSpPr/>
          <p:nvPr/>
        </p:nvSpPr>
        <p:spPr>
          <a:xfrm>
            <a:off x="7923253" y="1988878"/>
            <a:ext cx="3457149" cy="518873"/>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ea typeface="+mn-ea"/>
                <a:cs typeface="+mn-cs"/>
                <a:sym typeface="Arial"/>
              </a:rPr>
              <a:t>Письмо Минфина от 28.11.2025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ea typeface="+mn-ea"/>
                <a:cs typeface="+mn-cs"/>
                <a:sym typeface="Arial"/>
              </a:rPr>
              <a:t>№ 24-06-06/115905 </a:t>
            </a:r>
          </a:p>
        </p:txBody>
      </p:sp>
      <p:sp>
        <p:nvSpPr>
          <p:cNvPr id="8" name="TextBox 7">
            <a:extLst>
              <a:ext uri="{FF2B5EF4-FFF2-40B4-BE49-F238E27FC236}">
                <a16:creationId xmlns:a16="http://schemas.microsoft.com/office/drawing/2014/main" id="{3E2FE4A0-6484-4BEC-B701-AD38911B745A}"/>
              </a:ext>
            </a:extLst>
          </p:cNvPr>
          <p:cNvSpPr txBox="1"/>
          <p:nvPr/>
        </p:nvSpPr>
        <p:spPr>
          <a:xfrm>
            <a:off x="4755269" y="1419102"/>
            <a:ext cx="2404995" cy="1815882"/>
          </a:xfrm>
          <a:prstGeom prst="rect">
            <a:avLst/>
          </a:prstGeom>
          <a:solidFill>
            <a:srgbClr val="0070C0"/>
          </a:solidFill>
          <a:ln>
            <a:solidFill>
              <a:schemeClr val="bg2"/>
            </a:solidFill>
          </a:ln>
        </p:spPr>
        <p:txBody>
          <a:bodyPr wrap="square" rtlCol="0">
            <a:spAutoFit/>
          </a:bodyP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Статья 94 44-ФЗ</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Исполнения контракта = приемка + оплата + взаимодействие с поставщиков в связи с применением мер ответственности</a:t>
            </a:r>
          </a:p>
        </p:txBody>
      </p:sp>
      <p:sp>
        <p:nvSpPr>
          <p:cNvPr id="9" name="TextBox 8">
            <a:extLst>
              <a:ext uri="{FF2B5EF4-FFF2-40B4-BE49-F238E27FC236}">
                <a16:creationId xmlns:a16="http://schemas.microsoft.com/office/drawing/2014/main" id="{A05F2C1A-BBCD-4A57-8D0F-14DC7413EA99}"/>
              </a:ext>
            </a:extLst>
          </p:cNvPr>
          <p:cNvSpPr txBox="1"/>
          <p:nvPr/>
        </p:nvSpPr>
        <p:spPr>
          <a:xfrm>
            <a:off x="811598" y="2842114"/>
            <a:ext cx="3457149" cy="3323987"/>
          </a:xfrm>
          <a:prstGeom prst="rect">
            <a:avLst/>
          </a:prstGeom>
          <a:solidFill>
            <a:srgbClr val="0070C0"/>
          </a:solidFill>
          <a:ln>
            <a:solidFill>
              <a:schemeClr val="bg2"/>
            </a:solidFill>
          </a:ln>
        </p:spPr>
        <p:txBody>
          <a:bodyPr wrap="square" rtlCol="0">
            <a:spAutoFit/>
          </a:bodyP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В Реестр контракта включается информация об исполнении контракта (ч. 10 ч. 2 ст. 103 44-ФЗ), в т.ч. о начислении неустойки</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Срок направления информации –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5 </a:t>
            </a:r>
            <a:r>
              <a:rPr kumimoji="0" lang="ru-RU" sz="1400" b="1" i="0" u="none" strike="noStrike" kern="0" cap="none" spc="0" normalizeH="0" baseline="0" noProof="0" dirty="0" err="1">
                <a:ln>
                  <a:noFill/>
                </a:ln>
                <a:solidFill>
                  <a:srgbClr val="FFFFFF"/>
                </a:solidFill>
                <a:effectLst/>
                <a:uLnTx/>
                <a:uFillTx/>
                <a:latin typeface="Arial"/>
                <a:cs typeface="Arial"/>
                <a:sym typeface="Arial"/>
              </a:rPr>
              <a:t>раб.дней</a:t>
            </a:r>
            <a:r>
              <a:rPr kumimoji="0" lang="ru-RU" sz="1400" b="1" i="0" u="none" strike="noStrike" kern="0" cap="none" spc="0" normalizeH="0" baseline="0" noProof="0" dirty="0">
                <a:ln>
                  <a:noFill/>
                </a:ln>
                <a:solidFill>
                  <a:srgbClr val="FFFFFF"/>
                </a:solidFill>
                <a:effectLst/>
                <a:uLnTx/>
                <a:uFillTx/>
                <a:latin typeface="Arial"/>
                <a:cs typeface="Arial"/>
                <a:sym typeface="Arial"/>
              </a:rPr>
              <a:t> со дня, </a:t>
            </a:r>
            <a:r>
              <a:rPr kumimoji="0" lang="ru-RU" sz="1400" b="1" i="0" u="sng" strike="noStrike" kern="0" cap="none" spc="0" normalizeH="0" baseline="0" noProof="0" dirty="0">
                <a:ln>
                  <a:noFill/>
                </a:ln>
                <a:solidFill>
                  <a:srgbClr val="FFFFFF"/>
                </a:solidFill>
                <a:effectLst/>
                <a:uLnTx/>
                <a:uFillTx/>
                <a:latin typeface="Arial"/>
                <a:cs typeface="Arial"/>
                <a:sym typeface="Arial"/>
              </a:rPr>
              <a:t>следующего за днем </a:t>
            </a:r>
            <a:r>
              <a:rPr kumimoji="0" lang="ru-RU" sz="1400" b="1" i="0" u="none" strike="noStrike" kern="0" cap="none" spc="0" normalizeH="0" baseline="0" noProof="0" dirty="0">
                <a:ln>
                  <a:noFill/>
                </a:ln>
                <a:solidFill>
                  <a:srgbClr val="FFFFFF"/>
                </a:solidFill>
                <a:effectLst/>
                <a:uLnTx/>
                <a:uFillTx/>
                <a:latin typeface="Arial"/>
                <a:cs typeface="Arial"/>
                <a:sym typeface="Arial"/>
              </a:rPr>
              <a:t>исполнения контракта (этапа) (ч. 3 ст. 103 44-ФЗ) + ПП РФ № 60</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Сведения о применении мер ответственности = информация и документы, в т.ч. Требование Заказчика и размер неустойки</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sng" strike="noStrike" kern="0" cap="none" spc="0" normalizeH="0" baseline="0" noProof="0" dirty="0">
                <a:ln>
                  <a:noFill/>
                </a:ln>
                <a:solidFill>
                  <a:srgbClr val="FFFFFF"/>
                </a:solidFill>
                <a:effectLst/>
                <a:uLnTx/>
                <a:uFillTx/>
                <a:latin typeface="Arial"/>
                <a:cs typeface="Arial"/>
                <a:sym typeface="Arial"/>
              </a:rPr>
              <a:t>(</a:t>
            </a:r>
            <a:r>
              <a:rPr kumimoji="0" lang="ru-RU" sz="1400" b="1" i="0" u="sng" strike="noStrike" kern="0" cap="none" spc="0" normalizeH="0" baseline="0" noProof="0" dirty="0" err="1">
                <a:ln>
                  <a:noFill/>
                </a:ln>
                <a:solidFill>
                  <a:srgbClr val="FFFFFF"/>
                </a:solidFill>
                <a:effectLst/>
                <a:uLnTx/>
                <a:uFillTx/>
                <a:latin typeface="Arial"/>
                <a:cs typeface="Arial"/>
                <a:sym typeface="Arial"/>
              </a:rPr>
              <a:t>п.п</a:t>
            </a:r>
            <a:r>
              <a:rPr kumimoji="0" lang="ru-RU" sz="1400" b="1" i="0" u="sng" strike="noStrike" kern="0" cap="none" spc="0" normalizeH="0" baseline="0" noProof="0" dirty="0">
                <a:ln>
                  <a:noFill/>
                </a:ln>
                <a:solidFill>
                  <a:srgbClr val="FFFFFF"/>
                </a:solidFill>
                <a:effectLst/>
                <a:uLnTx/>
                <a:uFillTx/>
                <a:latin typeface="Arial"/>
                <a:cs typeface="Arial"/>
                <a:sym typeface="Arial"/>
              </a:rPr>
              <a:t>. «е» п. 11 Правил ПП РФ № 60</a:t>
            </a:r>
            <a:r>
              <a:rPr kumimoji="0" lang="ru-RU" sz="1400" b="1" i="0" u="none" strike="noStrike" kern="0" cap="none" spc="0" normalizeH="0" baseline="0" noProof="0" dirty="0">
                <a:ln>
                  <a:noFill/>
                </a:ln>
                <a:solidFill>
                  <a:srgbClr val="FFFFFF"/>
                </a:solidFill>
                <a:effectLst/>
                <a:uLnTx/>
                <a:uFillTx/>
                <a:latin typeface="Arial"/>
                <a:cs typeface="Arial"/>
                <a:sym typeface="Arial"/>
              </a:rPr>
              <a:t>)</a:t>
            </a:r>
          </a:p>
        </p:txBody>
      </p:sp>
      <p:sp>
        <p:nvSpPr>
          <p:cNvPr id="10" name="TextBox 9">
            <a:extLst>
              <a:ext uri="{FF2B5EF4-FFF2-40B4-BE49-F238E27FC236}">
                <a16:creationId xmlns:a16="http://schemas.microsoft.com/office/drawing/2014/main" id="{AD39DDA4-781C-4ED1-9BA8-CC4F8154B234}"/>
              </a:ext>
            </a:extLst>
          </p:cNvPr>
          <p:cNvSpPr txBox="1"/>
          <p:nvPr/>
        </p:nvSpPr>
        <p:spPr>
          <a:xfrm>
            <a:off x="7923253" y="2842113"/>
            <a:ext cx="3457149" cy="3323987"/>
          </a:xfrm>
          <a:prstGeom prst="rect">
            <a:avLst/>
          </a:prstGeom>
          <a:solidFill>
            <a:srgbClr val="0070C0"/>
          </a:solidFill>
          <a:ln>
            <a:solidFill>
              <a:schemeClr val="bg2"/>
            </a:solidFill>
          </a:ln>
        </p:spPr>
        <p:txBody>
          <a:bodyPr wrap="square" rtlCol="0">
            <a:spAutoFit/>
          </a:bodyP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Информация и документы, предусмотренные </a:t>
            </a:r>
            <a:r>
              <a:rPr kumimoji="0" lang="ru-RU" sz="1400" b="1" i="0" u="none" strike="noStrike" kern="0" cap="none" spc="0" normalizeH="0" baseline="0" noProof="0" dirty="0" err="1">
                <a:ln>
                  <a:noFill/>
                </a:ln>
                <a:solidFill>
                  <a:srgbClr val="FFFFFF"/>
                </a:solidFill>
                <a:effectLst/>
                <a:uLnTx/>
                <a:uFillTx/>
                <a:latin typeface="Arial"/>
                <a:cs typeface="Arial"/>
                <a:sym typeface="Arial"/>
              </a:rPr>
              <a:t>п.п</a:t>
            </a:r>
            <a:r>
              <a:rPr kumimoji="0" lang="ru-RU" sz="1400" b="1" i="0" u="none" strike="noStrike" kern="0" cap="none" spc="0" normalizeH="0" baseline="0" noProof="0" dirty="0">
                <a:ln>
                  <a:noFill/>
                </a:ln>
                <a:solidFill>
                  <a:srgbClr val="FFFFFF"/>
                </a:solidFill>
                <a:effectLst/>
                <a:uLnTx/>
                <a:uFillTx/>
                <a:latin typeface="Arial"/>
                <a:cs typeface="Arial"/>
                <a:sym typeface="Arial"/>
              </a:rPr>
              <a:t>. «е» п. 11 Правил ПП РФ № 60, направляются Заказчиком не позднее 5 </a:t>
            </a:r>
            <a:r>
              <a:rPr kumimoji="0" lang="ru-RU" sz="1400" b="1" i="0" u="none" strike="noStrike" kern="0" cap="none" spc="0" normalizeH="0" baseline="0" noProof="0" dirty="0" err="1">
                <a:ln>
                  <a:noFill/>
                </a:ln>
                <a:solidFill>
                  <a:srgbClr val="FFFFFF"/>
                </a:solidFill>
                <a:effectLst/>
                <a:uLnTx/>
                <a:uFillTx/>
                <a:latin typeface="Arial"/>
                <a:cs typeface="Arial"/>
                <a:sym typeface="Arial"/>
              </a:rPr>
              <a:t>раб.дней</a:t>
            </a:r>
            <a:r>
              <a:rPr kumimoji="0" lang="ru-RU" sz="1400" b="1" i="0" u="none" strike="noStrike" kern="0" cap="none" spc="0" normalizeH="0" baseline="0" noProof="0" dirty="0">
                <a:ln>
                  <a:noFill/>
                </a:ln>
                <a:solidFill>
                  <a:srgbClr val="FFFFFF"/>
                </a:solidFill>
                <a:effectLst/>
                <a:uLnTx/>
                <a:uFillTx/>
                <a:latin typeface="Arial"/>
                <a:cs typeface="Arial"/>
                <a:sym typeface="Arial"/>
              </a:rPr>
              <a:t> </a:t>
            </a:r>
            <a:r>
              <a:rPr kumimoji="0" lang="ru-RU" sz="1400" b="1" i="0" u="sng" strike="noStrike" kern="0" cap="none" spc="0" normalizeH="0" baseline="0" noProof="0" dirty="0">
                <a:ln>
                  <a:noFill/>
                </a:ln>
                <a:solidFill>
                  <a:srgbClr val="FFFFFF"/>
                </a:solidFill>
                <a:effectLst/>
                <a:uLnTx/>
                <a:uFillTx/>
                <a:latin typeface="Arial"/>
                <a:cs typeface="Arial"/>
                <a:sym typeface="Arial"/>
              </a:rPr>
              <a:t>со дня, следующего за днем подписания Заказчиком</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sng"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sng" strike="noStrike" kern="0" cap="none" spc="0" normalizeH="0" baseline="0" noProof="0" dirty="0">
                <a:ln>
                  <a:noFill/>
                </a:ln>
                <a:solidFill>
                  <a:srgbClr val="FFFFFF"/>
                </a:solidFill>
                <a:effectLst/>
                <a:uLnTx/>
                <a:uFillTx/>
                <a:latin typeface="Arial"/>
                <a:cs typeface="Arial"/>
                <a:sym typeface="Arial"/>
              </a:rPr>
              <a:t>Сроки направления сведений в РК – регламентированы,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sng" strike="noStrike" kern="0" cap="none" spc="0" normalizeH="0" baseline="0" noProof="0" dirty="0">
                <a:ln>
                  <a:noFill/>
                </a:ln>
                <a:solidFill>
                  <a:srgbClr val="FFFFFF"/>
                </a:solidFill>
                <a:effectLst/>
                <a:uLnTx/>
                <a:uFillTx/>
                <a:latin typeface="Arial"/>
                <a:cs typeface="Arial"/>
                <a:sym typeface="Arial"/>
              </a:rPr>
              <a:t>но при этом согласно п. 1 ст. 196 ГК РФ общий срок исковой давности =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sng" strike="noStrike" kern="0" cap="none" spc="0" normalizeH="0" baseline="0" noProof="0" dirty="0">
                <a:ln>
                  <a:noFill/>
                </a:ln>
                <a:solidFill>
                  <a:srgbClr val="FFFFFF"/>
                </a:solidFill>
                <a:effectLst/>
                <a:uLnTx/>
                <a:uFillTx/>
                <a:latin typeface="Arial"/>
                <a:cs typeface="Arial"/>
                <a:sym typeface="Arial"/>
              </a:rPr>
              <a:t>3 года. </a:t>
            </a:r>
          </a:p>
        </p:txBody>
      </p:sp>
      <p:sp>
        <p:nvSpPr>
          <p:cNvPr id="12" name="TextBox 11">
            <a:extLst>
              <a:ext uri="{FF2B5EF4-FFF2-40B4-BE49-F238E27FC236}">
                <a16:creationId xmlns:a16="http://schemas.microsoft.com/office/drawing/2014/main" id="{5EEB8082-945D-449B-9192-4DC86E53FB0C}"/>
              </a:ext>
            </a:extLst>
          </p:cNvPr>
          <p:cNvSpPr txBox="1"/>
          <p:nvPr/>
        </p:nvSpPr>
        <p:spPr>
          <a:xfrm>
            <a:off x="4755268" y="3423269"/>
            <a:ext cx="2404995" cy="1815882"/>
          </a:xfrm>
          <a:prstGeom prst="rect">
            <a:avLst/>
          </a:prstGeom>
          <a:solidFill>
            <a:srgbClr val="0070C0"/>
          </a:solidFill>
          <a:ln>
            <a:solidFill>
              <a:schemeClr val="bg2"/>
            </a:solidFill>
          </a:ln>
        </p:spPr>
        <p:txBody>
          <a:bodyPr wrap="square" rtlCol="0">
            <a:spAutoFit/>
          </a:bodyP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Позиция прокуратуры:</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ru-RU" sz="14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Претензионная работа должна быть начата сразу после подписания </a:t>
            </a:r>
            <a:r>
              <a:rPr kumimoji="0" lang="ru-RU" sz="1400" b="1" i="0" u="none" strike="noStrike" kern="0" cap="none" spc="0" normalizeH="0" baseline="0" noProof="0" dirty="0" err="1">
                <a:ln>
                  <a:noFill/>
                </a:ln>
                <a:solidFill>
                  <a:srgbClr val="FFFFFF"/>
                </a:solidFill>
                <a:effectLst/>
                <a:uLnTx/>
                <a:uFillTx/>
                <a:latin typeface="Arial"/>
                <a:cs typeface="Arial"/>
                <a:sym typeface="Arial"/>
              </a:rPr>
              <a:t>ДоП</a:t>
            </a:r>
            <a:r>
              <a:rPr kumimoji="0" lang="ru-RU" sz="1400" b="1" i="0" u="none" strike="noStrike" kern="0" cap="none" spc="0" normalizeH="0" baseline="0" noProof="0" dirty="0">
                <a:ln>
                  <a:noFill/>
                </a:ln>
                <a:solidFill>
                  <a:srgbClr val="FFFFFF"/>
                </a:solidFill>
                <a:effectLst/>
                <a:uLnTx/>
                <a:uFillTx/>
                <a:latin typeface="Arial"/>
                <a:cs typeface="Arial"/>
                <a:sym typeface="Arial"/>
              </a:rPr>
              <a:t> (или с даты, когда поставщик не исполнил свои обязательства)</a:t>
            </a:r>
          </a:p>
        </p:txBody>
      </p:sp>
      <p:sp>
        <p:nvSpPr>
          <p:cNvPr id="13" name="TextBox 12">
            <a:extLst>
              <a:ext uri="{FF2B5EF4-FFF2-40B4-BE49-F238E27FC236}">
                <a16:creationId xmlns:a16="http://schemas.microsoft.com/office/drawing/2014/main" id="{5626043B-FED4-439B-8C17-2D4BD341BCDC}"/>
              </a:ext>
            </a:extLst>
          </p:cNvPr>
          <p:cNvSpPr txBox="1"/>
          <p:nvPr/>
        </p:nvSpPr>
        <p:spPr>
          <a:xfrm>
            <a:off x="4755268" y="5427436"/>
            <a:ext cx="2404995" cy="738664"/>
          </a:xfrm>
          <a:prstGeom prst="rect">
            <a:avLst/>
          </a:prstGeom>
          <a:solidFill>
            <a:srgbClr val="0070C0"/>
          </a:solidFill>
          <a:ln>
            <a:solidFill>
              <a:schemeClr val="bg2"/>
            </a:solidFill>
          </a:ln>
        </p:spPr>
        <p:txBody>
          <a:bodyPr wrap="square" rtlCol="0">
            <a:spAutoFit/>
          </a:bodyPr>
          <a:lstStyle>
            <a:defPPr marR="0" lvl="0" algn="l" rtl="0">
              <a:lnSpc>
                <a:spcPct val="100000"/>
              </a:lnSpc>
              <a:spcBef>
                <a:spcPts val="0"/>
              </a:spcBef>
              <a:spcAft>
                <a:spcPts val="0"/>
              </a:spcAft>
            </a:defPPr>
            <a:lvl1pPr algn="ctr">
              <a:defRPr sz="1600" b="1">
                <a:solidFill>
                  <a:schemeClr val="bg1"/>
                </a:solidFill>
              </a:defRPr>
            </a:lvl1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1" i="0" u="none" strike="noStrike" kern="0" cap="none" spc="0" normalizeH="0" baseline="0" noProof="0" dirty="0">
                <a:ln>
                  <a:noFill/>
                </a:ln>
                <a:solidFill>
                  <a:srgbClr val="FFFFFF"/>
                </a:solidFill>
                <a:effectLst/>
                <a:uLnTx/>
                <a:uFillTx/>
                <a:latin typeface="Arial"/>
                <a:cs typeface="Arial"/>
                <a:sym typeface="Arial"/>
              </a:rPr>
              <a:t>ПП 783 и списание неустойки – обязанность Заказчика.</a:t>
            </a:r>
          </a:p>
        </p:txBody>
      </p:sp>
      <p:pic>
        <p:nvPicPr>
          <p:cNvPr id="2" name="Рисунок 1">
            <a:extLst>
              <a:ext uri="{FF2B5EF4-FFF2-40B4-BE49-F238E27FC236}">
                <a16:creationId xmlns:a16="http://schemas.microsoft.com/office/drawing/2014/main" id="{E1E4FA58-4764-2EE8-30B6-B458384B1C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3" name="Прямоугольник 2">
            <a:extLst>
              <a:ext uri="{FF2B5EF4-FFF2-40B4-BE49-F238E27FC236}">
                <a16:creationId xmlns:a16="http://schemas.microsoft.com/office/drawing/2014/main" id="{FCA9AFC2-551E-5753-9920-DA6899C4E83F}"/>
              </a:ext>
            </a:extLst>
          </p:cNvPr>
          <p:cNvSpPr/>
          <p:nvPr/>
        </p:nvSpPr>
        <p:spPr>
          <a:xfrm>
            <a:off x="9584267" y="254000"/>
            <a:ext cx="2099733" cy="437900"/>
          </a:xfrm>
          <a:prstGeom prst="rect">
            <a:avLst/>
          </a:prstGeom>
          <a:solidFill>
            <a:srgbClr val="E97132"/>
          </a:solid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КОГДА</a:t>
            </a:r>
          </a:p>
        </p:txBody>
      </p:sp>
    </p:spTree>
    <p:extLst>
      <p:ext uri="{BB962C8B-B14F-4D97-AF65-F5344CB8AC3E}">
        <p14:creationId xmlns:p14="http://schemas.microsoft.com/office/powerpoint/2010/main" val="80577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E6B3C-259C-37F9-F960-BC66B0C083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76AD70-01DA-C09D-6121-CB75D5009A7B}"/>
              </a:ext>
            </a:extLst>
          </p:cNvPr>
          <p:cNvSpPr txBox="1"/>
          <p:nvPr/>
        </p:nvSpPr>
        <p:spPr>
          <a:xfrm>
            <a:off x="4094403" y="320189"/>
            <a:ext cx="7565044" cy="461665"/>
          </a:xfrm>
          <a:prstGeom prst="rect">
            <a:avLst/>
          </a:prstGeom>
          <a:solidFill>
            <a:schemeClr val="bg1"/>
          </a:solidFill>
          <a:ln>
            <a:solidFill>
              <a:srgbClr val="5B9BD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Сроки ведения претензионной работы</a:t>
            </a:r>
          </a:p>
        </p:txBody>
      </p:sp>
      <p:pic>
        <p:nvPicPr>
          <p:cNvPr id="2" name="Рисунок 1">
            <a:extLst>
              <a:ext uri="{FF2B5EF4-FFF2-40B4-BE49-F238E27FC236}">
                <a16:creationId xmlns:a16="http://schemas.microsoft.com/office/drawing/2014/main" id="{AE206AD2-9710-4737-FBA9-C45653ED73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8" name="TextBox 7">
            <a:extLst>
              <a:ext uri="{FF2B5EF4-FFF2-40B4-BE49-F238E27FC236}">
                <a16:creationId xmlns:a16="http://schemas.microsoft.com/office/drawing/2014/main" id="{8D4E9BC4-CF88-54AF-98CE-1B74A1E23F3C}"/>
              </a:ext>
            </a:extLst>
          </p:cNvPr>
          <p:cNvSpPr txBox="1"/>
          <p:nvPr/>
        </p:nvSpPr>
        <p:spPr>
          <a:xfrm>
            <a:off x="440266" y="1040768"/>
            <a:ext cx="3522134" cy="5755422"/>
          </a:xfrm>
          <a:prstGeom prst="rect">
            <a:avLst/>
          </a:prstGeom>
          <a:noFill/>
          <a:ln w="38100">
            <a:solidFill>
              <a:srgbClr val="00B0F0"/>
            </a:solidFill>
          </a:ln>
        </p:spPr>
        <p:txBody>
          <a:bodyPr wrap="square">
            <a:spAutoFit/>
          </a:bodyPr>
          <a:lstStyle/>
          <a:p>
            <a:r>
              <a:rPr lang="ru-RU" sz="1600" b="1" dirty="0">
                <a:latin typeface="Arial" panose="020B0604020202020204" pitchFamily="34" charset="0"/>
                <a:cs typeface="Arial" panose="020B0604020202020204" pitchFamily="34" charset="0"/>
              </a:rPr>
              <a:t>Часть 1 статьи 94 Федерального закона №44-ФЗ:</a:t>
            </a:r>
          </a:p>
          <a:p>
            <a:endParaRPr lang="ru-RU" sz="1600" b="1" dirty="0">
              <a:latin typeface="Arial" panose="020B0604020202020204" pitchFamily="34" charset="0"/>
              <a:cs typeface="Arial" panose="020B0604020202020204" pitchFamily="34" charset="0"/>
            </a:endParaRPr>
          </a:p>
          <a:p>
            <a:r>
              <a:rPr lang="ru-RU" sz="1600" dirty="0">
                <a:latin typeface="Arial" panose="020B0604020202020204" pitchFamily="34" charset="0"/>
                <a:cs typeface="Arial" panose="020B0604020202020204" pitchFamily="34" charset="0"/>
              </a:rPr>
              <a:t>Исполнение контракта включает в себя следующий комплекс мер</a:t>
            </a:r>
          </a:p>
          <a:p>
            <a:r>
              <a:rPr lang="ru-RU" sz="1600" dirty="0">
                <a:latin typeface="Arial" panose="020B0604020202020204" pitchFamily="34" charset="0"/>
                <a:cs typeface="Arial" panose="020B0604020202020204" pitchFamily="34" charset="0"/>
              </a:rPr>
              <a:t>Приемку …</a:t>
            </a:r>
          </a:p>
          <a:p>
            <a:r>
              <a:rPr lang="ru-RU" sz="1600" dirty="0">
                <a:latin typeface="Arial" panose="020B0604020202020204" pitchFamily="34" charset="0"/>
                <a:cs typeface="Arial" panose="020B0604020202020204" pitchFamily="34" charset="0"/>
              </a:rPr>
              <a:t>Оплату …</a:t>
            </a:r>
          </a:p>
          <a:p>
            <a:r>
              <a:rPr lang="ru-RU" sz="1600" dirty="0">
                <a:latin typeface="Arial" panose="020B0604020202020204" pitchFamily="34" charset="0"/>
                <a:cs typeface="Arial" panose="020B0604020202020204" pitchFamily="34" charset="0"/>
              </a:rPr>
              <a:t>Взаимодействие заказчика с поставщиком (подрядчиком, исполнителем) при исполнении, изменении, расторжении контракта в соответствии со статьей 95 настоящего Федерального закона, применении мер ответственности и совершении иных действий в случае нарушения поставщиком (подрядчиком, исполнителем) или заказчиком условий контракта</a:t>
            </a:r>
          </a:p>
          <a:p>
            <a:endParaRPr lang="ru-RU" sz="1600" b="1" dirty="0">
              <a:latin typeface="Arial" panose="020B0604020202020204" pitchFamily="34" charset="0"/>
              <a:cs typeface="Arial" panose="020B0604020202020204" pitchFamily="34" charset="0"/>
            </a:endParaRPr>
          </a:p>
          <a:p>
            <a:r>
              <a:rPr lang="ru-RU" sz="1600" b="1" dirty="0">
                <a:latin typeface="Arial" panose="020B0604020202020204" pitchFamily="34" charset="0"/>
                <a:cs typeface="Arial" panose="020B0604020202020204" pitchFamily="34" charset="0"/>
              </a:rPr>
              <a:t>То есть претензионная работа включена в сроки исполнения контракта.</a:t>
            </a:r>
            <a:endParaRPr lang="ru-RU"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C5BDEC0-A7B4-5967-E0C5-8E60C2CECC55}"/>
              </a:ext>
            </a:extLst>
          </p:cNvPr>
          <p:cNvSpPr txBox="1"/>
          <p:nvPr/>
        </p:nvSpPr>
        <p:spPr>
          <a:xfrm>
            <a:off x="4094403" y="1034997"/>
            <a:ext cx="5244329" cy="3539430"/>
          </a:xfrm>
          <a:prstGeom prst="rect">
            <a:avLst/>
          </a:prstGeom>
          <a:noFill/>
          <a:ln w="38100">
            <a:solidFill>
              <a:srgbClr val="00B0F0"/>
            </a:solidFill>
          </a:ln>
        </p:spPr>
        <p:txBody>
          <a:bodyPr wrap="square">
            <a:spAutoFit/>
          </a:bodyPr>
          <a:lstStyle/>
          <a:p>
            <a:pPr algn="just">
              <a:buNone/>
            </a:pPr>
            <a:r>
              <a:rPr lang="ru-RU" sz="1600" b="1" dirty="0">
                <a:effectLst/>
                <a:latin typeface="Arial" panose="020B0604020202020204" pitchFamily="34" charset="0"/>
                <a:ea typeface="Times New Roman" panose="02020603050405020304" pitchFamily="18" charset="0"/>
                <a:cs typeface="Arial" panose="020B0604020202020204" pitchFamily="34" charset="0"/>
              </a:rPr>
              <a:t>Часть 3 статьи 103 Федерального закона №44-ФЗ:</a:t>
            </a:r>
          </a:p>
          <a:p>
            <a:pPr algn="just">
              <a:buNone/>
            </a:pPr>
            <a:r>
              <a:rPr lang="ru-RU" sz="1600" dirty="0">
                <a:effectLst/>
                <a:latin typeface="Arial" panose="020B0604020202020204" pitchFamily="34" charset="0"/>
                <a:ea typeface="Times New Roman" panose="02020603050405020304" pitchFamily="18" charset="0"/>
                <a:cs typeface="Arial" panose="020B0604020202020204" pitchFamily="34" charset="0"/>
              </a:rPr>
              <a:t>Заказчик направляет в федеральный орган исполнительной власти, осуществляющий правоприменительные функции по казначейскому обслуживанию исполнения бюджетов бюджетной системы Российской Федерации…</a:t>
            </a:r>
          </a:p>
          <a:p>
            <a:pPr algn="just">
              <a:buNone/>
            </a:pPr>
            <a:r>
              <a:rPr lang="ru-RU" sz="1600" dirty="0">
                <a:effectLst/>
                <a:latin typeface="Arial" panose="020B0604020202020204" pitchFamily="34" charset="0"/>
                <a:ea typeface="Times New Roman" panose="02020603050405020304" pitchFamily="18" charset="0"/>
                <a:cs typeface="Arial" panose="020B0604020202020204" pitchFamily="34" charset="0"/>
              </a:rPr>
              <a:t>В порядке, установленном в соответствии с частью 6 настоящей статьи, информацию, указанную в пунктах 10 и 11 части 2 настоящей статьи, не позднее 5-ти рабочих дней со дня, следующего за днем соответственно исполнения контракта (отдельного этапа исполнения контракта), расторжения контракта.</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2812E38C-F568-FE62-57B0-1E4148852E35}"/>
              </a:ext>
            </a:extLst>
          </p:cNvPr>
          <p:cNvSpPr txBox="1"/>
          <p:nvPr/>
        </p:nvSpPr>
        <p:spPr>
          <a:xfrm>
            <a:off x="4094402" y="4734087"/>
            <a:ext cx="5244329" cy="2062103"/>
          </a:xfrm>
          <a:prstGeom prst="rect">
            <a:avLst/>
          </a:prstGeom>
          <a:noFill/>
          <a:ln w="38100">
            <a:solidFill>
              <a:srgbClr val="00B0F0"/>
            </a:solidFill>
          </a:ln>
        </p:spPr>
        <p:txBody>
          <a:bodyPr wrap="square">
            <a:spAutoFit/>
          </a:bodyPr>
          <a:lstStyle/>
          <a:p>
            <a:r>
              <a:rPr lang="ru-RU" sz="1600" b="1" dirty="0">
                <a:latin typeface="Arial" panose="020B0604020202020204" pitchFamily="34" charset="0"/>
                <a:cs typeface="Arial" panose="020B0604020202020204" pitchFamily="34" charset="0"/>
              </a:rPr>
              <a:t>Пункт 10 части 2 статьи 103 Федерального закона №44-ФЗ:</a:t>
            </a:r>
          </a:p>
          <a:p>
            <a:r>
              <a:rPr lang="ru-RU" sz="1600" dirty="0">
                <a:latin typeface="Arial" panose="020B0604020202020204" pitchFamily="34" charset="0"/>
                <a:cs typeface="Arial" panose="020B0604020202020204" pitchFamily="34" charset="0"/>
              </a:rPr>
              <a:t>информация об исполнении контракта (отдельного этапа исполнения контракта), в том числе информация … о начислении неустоек (штрафов, пеней) в связи с ненадлежащим исполнением обязательств, предусмотренных контрактом, стороной контракта</a:t>
            </a:r>
          </a:p>
        </p:txBody>
      </p:sp>
      <p:sp>
        <p:nvSpPr>
          <p:cNvPr id="7" name="Стрелка: вправо 6">
            <a:extLst>
              <a:ext uri="{FF2B5EF4-FFF2-40B4-BE49-F238E27FC236}">
                <a16:creationId xmlns:a16="http://schemas.microsoft.com/office/drawing/2014/main" id="{3D570501-0EF3-4E7F-3D5E-C75038E809D0}"/>
              </a:ext>
            </a:extLst>
          </p:cNvPr>
          <p:cNvSpPr/>
          <p:nvPr/>
        </p:nvSpPr>
        <p:spPr>
          <a:xfrm>
            <a:off x="9470735" y="3237594"/>
            <a:ext cx="437195" cy="1304187"/>
          </a:xfrm>
          <a:prstGeom prst="rightArrow">
            <a:avLst>
              <a:gd name="adj1" fmla="val 50000"/>
              <a:gd name="adj2" fmla="val 63556"/>
            </a:avLst>
          </a:prstGeom>
          <a:solidFill>
            <a:schemeClr val="accent2"/>
          </a:solidFill>
          <a:ln>
            <a:solidFill>
              <a:srgbClr val="EA58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TextBox 11">
            <a:extLst>
              <a:ext uri="{FF2B5EF4-FFF2-40B4-BE49-F238E27FC236}">
                <a16:creationId xmlns:a16="http://schemas.microsoft.com/office/drawing/2014/main" id="{754FBA71-DF44-D1A6-C8FD-88B21CF60914}"/>
              </a:ext>
            </a:extLst>
          </p:cNvPr>
          <p:cNvSpPr txBox="1"/>
          <p:nvPr/>
        </p:nvSpPr>
        <p:spPr>
          <a:xfrm>
            <a:off x="10039933" y="1381308"/>
            <a:ext cx="1888452" cy="5016758"/>
          </a:xfrm>
          <a:prstGeom prst="rect">
            <a:avLst/>
          </a:prstGeom>
          <a:noFill/>
          <a:ln w="38100">
            <a:solidFill>
              <a:srgbClr val="EA5816"/>
            </a:solidFill>
          </a:ln>
        </p:spPr>
        <p:txBody>
          <a:bodyPr wrap="square">
            <a:spAutoFit/>
          </a:bodyPr>
          <a:lstStyle/>
          <a:p>
            <a:r>
              <a:rPr lang="ru-RU" sz="1600" b="1" dirty="0">
                <a:latin typeface="Arial" panose="020B0604020202020204" pitchFamily="34" charset="0"/>
                <a:cs typeface="Arial" panose="020B0604020202020204" pitchFamily="34" charset="0"/>
              </a:rPr>
              <a:t>Заказчик должен в течение 5-ти рабочих дней со дня исполнения контракта/</a:t>
            </a:r>
          </a:p>
          <a:p>
            <a:r>
              <a:rPr lang="ru-RU" sz="1600" b="1" dirty="0">
                <a:latin typeface="Arial" panose="020B0604020202020204" pitchFamily="34" charset="0"/>
                <a:cs typeface="Arial" panose="020B0604020202020204" pitchFamily="34" charset="0"/>
              </a:rPr>
              <a:t>отдельного этапа исполнения контракта </a:t>
            </a:r>
            <a:r>
              <a:rPr lang="ru-RU" sz="1600" b="1" u="sng" dirty="0">
                <a:latin typeface="Arial" panose="020B0604020202020204" pitchFamily="34" charset="0"/>
                <a:cs typeface="Arial" panose="020B0604020202020204" pitchFamily="34" charset="0"/>
              </a:rPr>
              <a:t>направить</a:t>
            </a:r>
            <a:r>
              <a:rPr lang="ru-RU" sz="1600" b="1" dirty="0">
                <a:latin typeface="Arial" panose="020B0604020202020204" pitchFamily="34" charset="0"/>
                <a:cs typeface="Arial" panose="020B0604020202020204" pitchFamily="34" charset="0"/>
              </a:rPr>
              <a:t> в реестр контрактов в соответствии с ПП №60 </a:t>
            </a:r>
            <a:r>
              <a:rPr lang="ru-RU" sz="1600" b="1" u="sng" dirty="0">
                <a:latin typeface="Arial" panose="020B0604020202020204" pitchFamily="34" charset="0"/>
                <a:cs typeface="Arial" panose="020B0604020202020204" pitchFamily="34" charset="0"/>
              </a:rPr>
              <a:t>информацию о начислении неустоек (штрафов, пеней).</a:t>
            </a:r>
          </a:p>
        </p:txBody>
      </p:sp>
    </p:spTree>
    <p:extLst>
      <p:ext uri="{BB962C8B-B14F-4D97-AF65-F5344CB8AC3E}">
        <p14:creationId xmlns:p14="http://schemas.microsoft.com/office/powerpoint/2010/main" val="154611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8EBA-9C84-AEB6-8626-304BC9174B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60E4A3-22AD-4BE8-9640-7A22CB8513A1}"/>
              </a:ext>
            </a:extLst>
          </p:cNvPr>
          <p:cNvSpPr txBox="1"/>
          <p:nvPr/>
        </p:nvSpPr>
        <p:spPr>
          <a:xfrm>
            <a:off x="4173411" y="762788"/>
            <a:ext cx="7705073" cy="707886"/>
          </a:xfrm>
          <a:prstGeom prst="rect">
            <a:avLst/>
          </a:prstGeom>
          <a:solidFill>
            <a:schemeClr val="bg1"/>
          </a:solidFill>
          <a:ln w="38100">
            <a:solidFill>
              <a:srgbClr val="1EA7EA"/>
            </a:solidFill>
          </a:ln>
          <a:effectLst>
            <a:outerShdw blurRad="50800" dist="38100" dir="2700000" algn="tl" rotWithShape="0">
              <a:prstClr val="black">
                <a:alpha val="40000"/>
              </a:prstClr>
            </a:outerShdw>
          </a:effectLst>
        </p:spPr>
        <p:txBody>
          <a:bodyPr wrap="square" rtlCol="0">
            <a:spAutoFit/>
          </a:bodyPr>
          <a:lstStyle/>
          <a:p>
            <a:pPr lvl="0" algn="ctr">
              <a:buClr>
                <a:srgbClr val="000000"/>
              </a:buClr>
              <a:defRPr/>
            </a:pPr>
            <a:r>
              <a:rPr kumimoji="0" lang="ru-RU" sz="20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a:rPr>
              <a:t>Письмо Минфина России в решениях АС Республики Башкортостан</a:t>
            </a:r>
          </a:p>
        </p:txBody>
      </p:sp>
      <p:sp>
        <p:nvSpPr>
          <p:cNvPr id="5" name="TextBox 4">
            <a:extLst>
              <a:ext uri="{FF2B5EF4-FFF2-40B4-BE49-F238E27FC236}">
                <a16:creationId xmlns:a16="http://schemas.microsoft.com/office/drawing/2014/main" id="{2B324813-B3CD-3D09-3604-84F6CC23A5C0}"/>
              </a:ext>
            </a:extLst>
          </p:cNvPr>
          <p:cNvSpPr txBox="1"/>
          <p:nvPr/>
        </p:nvSpPr>
        <p:spPr>
          <a:xfrm>
            <a:off x="548634" y="1700695"/>
            <a:ext cx="11329850" cy="738664"/>
          </a:xfrm>
          <a:prstGeom prst="rect">
            <a:avLst/>
          </a:prstGeom>
          <a:noFill/>
          <a:ln w="38100">
            <a:solidFill>
              <a:srgbClr val="1EA7EA"/>
            </a:solidFill>
          </a:ln>
        </p:spPr>
        <p:txBody>
          <a:bodyPr wrap="square" rtlCol="0">
            <a:spAutoFit/>
          </a:bodyPr>
          <a:lstStyle/>
          <a:p>
            <a:pPr lvl="0">
              <a:buClr>
                <a:srgbClr val="000000"/>
              </a:buClr>
              <a:defRPr/>
            </a:pPr>
            <a:r>
              <a:rPr lang="ru-RU" sz="1400" kern="0" dirty="0">
                <a:solidFill>
                  <a:srgbClr val="000000"/>
                </a:solidFill>
                <a:latin typeface="Arial" panose="020B0604020202020204" pitchFamily="34" charset="0"/>
                <a:cs typeface="Arial" panose="020B0604020202020204" pitchFamily="34" charset="0"/>
                <a:sym typeface="Arial"/>
              </a:rPr>
              <a:t>Решение Арбитражного суда Республики Башкортостан от 27.02.2026 по делу N А07-1899/2024 по делу о признании недействительным Представления УФК от 28.12.2023 № 01-22-06/6666 по результатам проведения проверки соблюдения законодательство о контрактной системе за 2022 – 2023 гг.</a:t>
            </a:r>
            <a:endPar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
        <p:nvSpPr>
          <p:cNvPr id="6" name="TextBox 5">
            <a:extLst>
              <a:ext uri="{FF2B5EF4-FFF2-40B4-BE49-F238E27FC236}">
                <a16:creationId xmlns:a16="http://schemas.microsoft.com/office/drawing/2014/main" id="{7B6A17DC-4B64-0963-F637-AD117DCF7367}"/>
              </a:ext>
            </a:extLst>
          </p:cNvPr>
          <p:cNvSpPr txBox="1"/>
          <p:nvPr/>
        </p:nvSpPr>
        <p:spPr>
          <a:xfrm>
            <a:off x="548634" y="2567946"/>
            <a:ext cx="11329850" cy="3539430"/>
          </a:xfrm>
          <a:prstGeom prst="rect">
            <a:avLst/>
          </a:prstGeom>
          <a:noFill/>
          <a:ln w="38100">
            <a:solidFill>
              <a:srgbClr val="1EA7E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a:sym typeface="Arial"/>
              </a:rPr>
              <a:t>Требование удовлетворено частично (</a:t>
            </a:r>
            <a:r>
              <a:rPr lang="ru-RU" sz="1400" dirty="0"/>
              <a:t>в части пунктов 1, 2, 3, 4, 5, касающихся НМЦК),</a:t>
            </a: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a:sym typeface="Arial"/>
              </a:rPr>
              <a:t> п. 6, 7 в части установления факта не направления требований о взыскании неустойки оставлены в силе.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sz="1400" kern="0" dirty="0">
              <a:solidFill>
                <a:srgbClr val="000000"/>
              </a:solidFill>
              <a:latin typeface="Arial" panose="020B0604020202020204" pitchFamily="34" charset="0"/>
              <a:cs typeface="Arial"/>
              <a:sym typeface="Arial"/>
            </a:endParaRPr>
          </a:p>
          <a:p>
            <a:pPr lvl="0">
              <a:buClr>
                <a:srgbClr val="000000"/>
              </a:buClr>
              <a:defRPr/>
            </a:pPr>
            <a:r>
              <a:rPr lang="ru-RU" sz="1400" kern="0" dirty="0">
                <a:solidFill>
                  <a:srgbClr val="000000"/>
                </a:solidFill>
                <a:latin typeface="Arial" panose="020B0604020202020204" pitchFamily="34" charset="0"/>
                <a:cs typeface="Arial"/>
                <a:sym typeface="Arial"/>
              </a:rPr>
              <a:t>Взаимодействие с поставщиком при применении мер ответственности – обязанность Заказчика. Поставщиком допущена просрочка, соответственно, у Заказчика возникла обязанность в направлении требования об уплате неустойки. Заказчик сослался на общий срок исковой давности 3 года. Суд согласился с тем, что Законом № 44-ФЗ не установлен срок направления поставщику требования об уплате неустойки (штрафа, пени). Суд также указал, что Минфин РФ </a:t>
            </a:r>
            <a:r>
              <a:rPr lang="ru-RU" sz="1400" b="1" i="1" kern="0" dirty="0">
                <a:solidFill>
                  <a:srgbClr val="000000"/>
                </a:solidFill>
                <a:latin typeface="Arial" panose="020B0604020202020204" pitchFamily="34" charset="0"/>
                <a:cs typeface="Arial"/>
                <a:sym typeface="Arial"/>
              </a:rPr>
              <a:t>в письме от 03.10.2025 N 24-06-09/95869 </a:t>
            </a:r>
            <a:r>
              <a:rPr lang="ru-RU" sz="1400" kern="0" dirty="0">
                <a:solidFill>
                  <a:srgbClr val="000000"/>
                </a:solidFill>
                <a:latin typeface="Arial" panose="020B0604020202020204" pitchFamily="34" charset="0"/>
                <a:cs typeface="Arial"/>
                <a:sym typeface="Arial"/>
              </a:rPr>
              <a:t>выразил свою позицию: так как претензионная работа входит в срок исполнения контракта, требование о неустойке нужно направлять в течение 5 рабочих дней после его завершения. Суд также сослался на ст. 34 БК РФ - принцип эффективности использования бюджетных средств. </a:t>
            </a:r>
            <a:r>
              <a:rPr lang="ru-RU" sz="1400" b="1" kern="0" dirty="0">
                <a:solidFill>
                  <a:srgbClr val="000000"/>
                </a:solidFill>
                <a:latin typeface="Arial" panose="020B0604020202020204" pitchFamily="34" charset="0"/>
                <a:cs typeface="Arial"/>
                <a:sym typeface="Arial"/>
              </a:rPr>
              <a:t>Применение данного принципа существенно ограничивает сферу личного усмотрения получателя бюджетных средств </a:t>
            </a:r>
            <a:r>
              <a:rPr lang="ru-RU" sz="1400" kern="0" dirty="0">
                <a:solidFill>
                  <a:srgbClr val="000000"/>
                </a:solidFill>
                <a:latin typeface="Arial" panose="020B0604020202020204" pitchFamily="34" charset="0"/>
                <a:cs typeface="Arial"/>
                <a:sym typeface="Arial"/>
              </a:rPr>
              <a:t>при осуществлении их последующего расходования в целях исполнения государственного контракта, </a:t>
            </a:r>
            <a:r>
              <a:rPr lang="ru-RU" sz="1400" b="1" kern="0" dirty="0">
                <a:solidFill>
                  <a:srgbClr val="000000"/>
                </a:solidFill>
                <a:latin typeface="Arial" panose="020B0604020202020204" pitchFamily="34" charset="0"/>
                <a:cs typeface="Arial"/>
                <a:sym typeface="Arial"/>
              </a:rPr>
              <a:t>в том числе усмотрения по вопросу применения к исполнителю определенных мер обеспечения исполнения обязательств на случай их неисполнения в срок, установленный контрактом </a:t>
            </a:r>
            <a:r>
              <a:rPr lang="ru-RU" sz="1400" kern="0" dirty="0">
                <a:solidFill>
                  <a:srgbClr val="000000"/>
                </a:solidFill>
                <a:latin typeface="Arial" panose="020B0604020202020204" pitchFamily="34" charset="0"/>
                <a:cs typeface="Arial"/>
                <a:sym typeface="Arial"/>
              </a:rPr>
              <a:t>(Определение Верховного Суда Российской Федерации от 22 декабря 2020 г. N 310-ЭС20-22077 по делу N А48-12279/2019).</a:t>
            </a:r>
          </a:p>
          <a:p>
            <a:pPr lvl="0">
              <a:buClr>
                <a:srgbClr val="000000"/>
              </a:buClr>
              <a:defRPr/>
            </a:pPr>
            <a:endParaRPr lang="ru-RU" sz="1400" kern="0" dirty="0">
              <a:solidFill>
                <a:srgbClr val="000000"/>
              </a:solidFill>
              <a:latin typeface="Arial" panose="020B0604020202020204" pitchFamily="34" charset="0"/>
              <a:cs typeface="Arial"/>
              <a:sym typeface="Arial"/>
            </a:endParaRPr>
          </a:p>
          <a:p>
            <a:pPr lvl="0">
              <a:buClr>
                <a:srgbClr val="000000"/>
              </a:buClr>
              <a:defRPr/>
            </a:pPr>
            <a:r>
              <a:rPr lang="ru-RU" sz="1400" b="1" i="1" kern="0" dirty="0">
                <a:solidFill>
                  <a:srgbClr val="000000"/>
                </a:solidFill>
                <a:latin typeface="Arial" panose="020B0604020202020204" pitchFamily="34" charset="0"/>
                <a:cs typeface="Arial"/>
                <a:sym typeface="Arial"/>
              </a:rPr>
              <a:t>Примечание: Судом не рассмотрено и не принято во внимание более позднее письмо МФ от 28.11.2025 № 24-06-06/115905.</a:t>
            </a:r>
            <a:endParaRPr kumimoji="0" lang="ru-RU" sz="1400" b="1" i="1" u="none" strike="noStrike" kern="0" cap="none" spc="0" normalizeH="0" baseline="0" noProof="0" dirty="0">
              <a:ln>
                <a:noFill/>
              </a:ln>
              <a:solidFill>
                <a:srgbClr val="000000"/>
              </a:solidFill>
              <a:effectLst/>
              <a:uLnTx/>
              <a:uFillTx/>
              <a:latin typeface="Arial" panose="020B0604020202020204" pitchFamily="34" charset="0"/>
              <a:cs typeface="Arial"/>
              <a:sym typeface="Arial"/>
            </a:endParaRPr>
          </a:p>
        </p:txBody>
      </p:sp>
      <p:sp>
        <p:nvSpPr>
          <p:cNvPr id="8" name="Прямоугольник 7">
            <a:extLst>
              <a:ext uri="{FF2B5EF4-FFF2-40B4-BE49-F238E27FC236}">
                <a16:creationId xmlns:a16="http://schemas.microsoft.com/office/drawing/2014/main" id="{685906A4-83BC-FF5A-9BDC-092DCC3C99FE}"/>
              </a:ext>
            </a:extLst>
          </p:cNvPr>
          <p:cNvSpPr/>
          <p:nvPr/>
        </p:nvSpPr>
        <p:spPr>
          <a:xfrm>
            <a:off x="548634" y="762788"/>
            <a:ext cx="3486033" cy="707886"/>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solidFill>
                <a:effectLst/>
                <a:uLnTx/>
                <a:uFillTx/>
                <a:latin typeface="Arial"/>
                <a:ea typeface="+mn-ea"/>
                <a:cs typeface="+mn-cs"/>
                <a:sym typeface="Arial"/>
              </a:rPr>
              <a:t>Ст. 34 БК РФ ограничивает сферу личного усмотрения Заказчика и право на общий срок исковой давности 3 года </a:t>
            </a:r>
          </a:p>
        </p:txBody>
      </p:sp>
      <p:sp>
        <p:nvSpPr>
          <p:cNvPr id="7" name="TextBox 6">
            <a:extLst>
              <a:ext uri="{FF2B5EF4-FFF2-40B4-BE49-F238E27FC236}">
                <a16:creationId xmlns:a16="http://schemas.microsoft.com/office/drawing/2014/main" id="{6A292835-550D-4250-AB99-91562F5182E5}"/>
              </a:ext>
            </a:extLst>
          </p:cNvPr>
          <p:cNvSpPr txBox="1"/>
          <p:nvPr/>
        </p:nvSpPr>
        <p:spPr>
          <a:xfrm>
            <a:off x="548634" y="6235963"/>
            <a:ext cx="11329850" cy="307777"/>
          </a:xfrm>
          <a:prstGeom prst="rect">
            <a:avLst/>
          </a:prstGeom>
          <a:noFill/>
          <a:ln w="38100">
            <a:solidFill>
              <a:srgbClr val="1EA7EA"/>
            </a:solidFill>
          </a:ln>
        </p:spPr>
        <p:txBody>
          <a:bodyPr wrap="square" rtlCol="0">
            <a:spAutoFit/>
          </a:bodyPr>
          <a:lstStyle/>
          <a:p>
            <a:pPr lvl="0">
              <a:buClr>
                <a:srgbClr val="000000"/>
              </a:buClr>
              <a:defRPr/>
            </a:pP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Аналогичные выводы содержатся </a:t>
            </a:r>
            <a:r>
              <a:rPr lang="ru-RU" sz="1400" kern="0" dirty="0">
                <a:solidFill>
                  <a:srgbClr val="000000"/>
                </a:solidFill>
                <a:latin typeface="Arial" panose="020B0604020202020204" pitchFamily="34" charset="0"/>
                <a:cs typeface="Arial" panose="020B0604020202020204" pitchFamily="34" charset="0"/>
                <a:sym typeface="Arial"/>
              </a:rPr>
              <a:t>в Решении Арбитражного суда Республики Башкортостан от 27.02.2026 по делу N А07-19534/2024 </a:t>
            </a:r>
            <a:endPar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56220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8EBA-9C84-AEB6-8626-304BC9174B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60E4A3-22AD-4BE8-9640-7A22CB8513A1}"/>
              </a:ext>
            </a:extLst>
          </p:cNvPr>
          <p:cNvSpPr txBox="1"/>
          <p:nvPr/>
        </p:nvSpPr>
        <p:spPr>
          <a:xfrm>
            <a:off x="4173411" y="762788"/>
            <a:ext cx="7705073" cy="707886"/>
          </a:xfrm>
          <a:prstGeom prst="rect">
            <a:avLst/>
          </a:prstGeom>
          <a:solidFill>
            <a:schemeClr val="bg1"/>
          </a:solidFill>
          <a:ln w="38100">
            <a:solidFill>
              <a:srgbClr val="1EA7EA"/>
            </a:solidFill>
          </a:ln>
          <a:effectLst>
            <a:outerShdw blurRad="50800" dist="38100" dir="2700000" algn="tl" rotWithShape="0">
              <a:prstClr val="black">
                <a:alpha val="40000"/>
              </a:prstClr>
            </a:outerShdw>
          </a:effectLst>
        </p:spPr>
        <p:txBody>
          <a:bodyPr wrap="square" rtlCol="0">
            <a:spAutoFit/>
          </a:bodyPr>
          <a:lstStyle/>
          <a:p>
            <a:pPr lvl="0" algn="ctr">
              <a:buClr>
                <a:srgbClr val="000000"/>
              </a:buClr>
              <a:defRPr/>
            </a:pPr>
            <a:r>
              <a:rPr kumimoji="0" lang="ru-RU" sz="20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a:rPr>
              <a:t>Письмо Минфина России в решении Татарстанского УФАС от 25.11.2025, от 16.03.2026</a:t>
            </a:r>
          </a:p>
        </p:txBody>
      </p:sp>
      <p:sp>
        <p:nvSpPr>
          <p:cNvPr id="5" name="TextBox 4">
            <a:extLst>
              <a:ext uri="{FF2B5EF4-FFF2-40B4-BE49-F238E27FC236}">
                <a16:creationId xmlns:a16="http://schemas.microsoft.com/office/drawing/2014/main" id="{2B324813-B3CD-3D09-3604-84F6CC23A5C0}"/>
              </a:ext>
            </a:extLst>
          </p:cNvPr>
          <p:cNvSpPr txBox="1"/>
          <p:nvPr/>
        </p:nvSpPr>
        <p:spPr>
          <a:xfrm>
            <a:off x="548634" y="1700695"/>
            <a:ext cx="11329850" cy="523220"/>
          </a:xfrm>
          <a:prstGeom prst="rect">
            <a:avLst/>
          </a:prstGeom>
          <a:noFill/>
          <a:ln w="38100">
            <a:solidFill>
              <a:srgbClr val="1EA7EA"/>
            </a:solidFill>
          </a:ln>
        </p:spPr>
        <p:txBody>
          <a:bodyPr wrap="square" rtlCol="0">
            <a:spAutoFit/>
          </a:bodyPr>
          <a:lstStyle/>
          <a:p>
            <a:pPr>
              <a:buClr>
                <a:srgbClr val="000000"/>
              </a:buClr>
              <a:defRPr/>
            </a:pPr>
            <a:r>
              <a:rPr lang="ru-RU" sz="1400" kern="0" dirty="0">
                <a:solidFill>
                  <a:srgbClr val="000000"/>
                </a:solidFill>
                <a:cs typeface="Arial"/>
                <a:sym typeface="Arial"/>
              </a:rPr>
              <a:t>Решение Татарстанского УФАС России от 25.11.2025 по результатам внеплановой проверки по закупке </a:t>
            </a:r>
            <a:r>
              <a:rPr lang="ru-RU" sz="1400" dirty="0"/>
              <a:t>0711200001025000007,              РНК 163600020925000016..</a:t>
            </a:r>
          </a:p>
        </p:txBody>
      </p:sp>
      <p:sp>
        <p:nvSpPr>
          <p:cNvPr id="6" name="TextBox 5">
            <a:extLst>
              <a:ext uri="{FF2B5EF4-FFF2-40B4-BE49-F238E27FC236}">
                <a16:creationId xmlns:a16="http://schemas.microsoft.com/office/drawing/2014/main" id="{7B6A17DC-4B64-0963-F637-AD117DCF7367}"/>
              </a:ext>
            </a:extLst>
          </p:cNvPr>
          <p:cNvSpPr txBox="1"/>
          <p:nvPr/>
        </p:nvSpPr>
        <p:spPr>
          <a:xfrm>
            <a:off x="548634" y="2437140"/>
            <a:ext cx="11329850" cy="3323987"/>
          </a:xfrm>
          <a:prstGeom prst="rect">
            <a:avLst/>
          </a:prstGeom>
          <a:noFill/>
          <a:ln w="38100">
            <a:solidFill>
              <a:srgbClr val="1EA7E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Установлено нарушение Заказчиком ч. 6 ст. 34 Закона № 44-ФЗ.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ru-RU" sz="1400" kern="0" dirty="0">
              <a:solidFill>
                <a:srgbClr val="000000"/>
              </a:solidFill>
              <a:latin typeface="Arial" panose="020B0604020202020204" pitchFamily="34" charset="0"/>
              <a:cs typeface="Arial" panose="020B0604020202020204" pitchFamily="34" charset="0"/>
              <a:sym typeface="Arial"/>
            </a:endParaRPr>
          </a:p>
          <a:p>
            <a:pPr>
              <a:buClr>
                <a:srgbClr val="000000"/>
              </a:buClr>
              <a:defRPr/>
            </a:pPr>
            <a:r>
              <a:rPr lang="ru-RU" sz="1400" kern="0" dirty="0">
                <a:solidFill>
                  <a:srgbClr val="000000"/>
                </a:solidFill>
                <a:latin typeface="Arial" panose="020B0604020202020204" pitchFamily="34" charset="0"/>
                <a:cs typeface="Arial" panose="020B0604020202020204" pitchFamily="34" charset="0"/>
                <a:sym typeface="Arial"/>
              </a:rPr>
              <a:t>Заказчиком был заключен государственный контракт 05.05.2025 г. Срок выполнения работ – 30.06.2025. Срок оформления </a:t>
            </a:r>
            <a:r>
              <a:rPr lang="ru-RU" sz="1400" kern="0" dirty="0" err="1">
                <a:solidFill>
                  <a:srgbClr val="000000"/>
                </a:solidFill>
                <a:latin typeface="Arial" panose="020B0604020202020204" pitchFamily="34" charset="0"/>
                <a:cs typeface="Arial" panose="020B0604020202020204" pitchFamily="34" charset="0"/>
                <a:sym typeface="Arial"/>
              </a:rPr>
              <a:t>ДоП</a:t>
            </a:r>
            <a:r>
              <a:rPr lang="ru-RU" sz="1400" kern="0" dirty="0">
                <a:solidFill>
                  <a:srgbClr val="000000"/>
                </a:solidFill>
                <a:latin typeface="Arial" panose="020B0604020202020204" pitchFamily="34" charset="0"/>
                <a:cs typeface="Arial" panose="020B0604020202020204" pitchFamily="34" charset="0"/>
                <a:sym typeface="Arial"/>
              </a:rPr>
              <a:t> – 2 раб. дня., то есть не позднее 02.07.2025.  </a:t>
            </a:r>
            <a:r>
              <a:rPr lang="ru-RU" sz="1400" kern="0" dirty="0" err="1">
                <a:solidFill>
                  <a:srgbClr val="000000"/>
                </a:solidFill>
                <a:latin typeface="Arial" panose="020B0604020202020204" pitchFamily="34" charset="0"/>
                <a:cs typeface="Arial" panose="020B0604020202020204" pitchFamily="34" charset="0"/>
                <a:sym typeface="Arial"/>
              </a:rPr>
              <a:t>ДоП</a:t>
            </a:r>
            <a:r>
              <a:rPr lang="ru-RU" sz="1400" kern="0" dirty="0">
                <a:solidFill>
                  <a:srgbClr val="000000"/>
                </a:solidFill>
                <a:latin typeface="Arial" panose="020B0604020202020204" pitchFamily="34" charset="0"/>
                <a:cs typeface="Arial" panose="020B0604020202020204" pitchFamily="34" charset="0"/>
                <a:sym typeface="Arial"/>
              </a:rPr>
              <a:t> сформирован 27.08.2025, </a:t>
            </a:r>
            <a:r>
              <a:rPr lang="ru-RU" sz="1400" dirty="0">
                <a:latin typeface="Arial" panose="020B0604020202020204" pitchFamily="34" charset="0"/>
                <a:cs typeface="Arial" panose="020B0604020202020204" pitchFamily="34" charset="0"/>
              </a:rPr>
              <a:t>что свидетельствует о просрочке исполнения обязательства </a:t>
            </a:r>
            <a:r>
              <a:rPr lang="ru-RU" sz="1400" kern="0" dirty="0">
                <a:solidFill>
                  <a:srgbClr val="000000"/>
                </a:solidFill>
                <a:latin typeface="Arial" panose="020B0604020202020204" pitchFamily="34" charset="0"/>
                <a:cs typeface="Arial" panose="020B0604020202020204" pitchFamily="34" charset="0"/>
              </a:rPr>
              <a:t>Подрядчиком на 55 дней.</a:t>
            </a:r>
            <a:br>
              <a:rPr lang="ru-RU" sz="1400" kern="0" dirty="0">
                <a:solidFill>
                  <a:srgbClr val="000000"/>
                </a:solidFill>
                <a:latin typeface="Arial" panose="020B0604020202020204" pitchFamily="34" charset="0"/>
                <a:cs typeface="Arial" panose="020B0604020202020204" pitchFamily="34" charset="0"/>
              </a:rPr>
            </a:br>
            <a:endParaRPr lang="ru-RU" sz="1400" kern="0" dirty="0">
              <a:solidFill>
                <a:srgbClr val="000000"/>
              </a:solidFill>
              <a:latin typeface="Arial" panose="020B0604020202020204" pitchFamily="34" charset="0"/>
              <a:cs typeface="Arial" panose="020B0604020202020204" pitchFamily="34" charset="0"/>
            </a:endParaRPr>
          </a:p>
          <a:p>
            <a:pPr>
              <a:buClr>
                <a:srgbClr val="000000"/>
              </a:buClr>
              <a:defRPr/>
            </a:pPr>
            <a:r>
              <a:rPr lang="ru-RU" sz="1400" kern="0" dirty="0">
                <a:solidFill>
                  <a:srgbClr val="000000"/>
                </a:solidFill>
                <a:latin typeface="Arial" panose="020B0604020202020204" pitchFamily="34" charset="0"/>
                <a:cs typeface="Arial" panose="020B0604020202020204" pitchFamily="34" charset="0"/>
              </a:rPr>
              <a:t>Данное нарушение, зафиксированное в ЕИС, является достаточным и объективным основанием для применения к подрядчику мер ответственности, предусмотренных пунктом 7.6 Проекта Контракта, в виде начисления пени за каждый день просрочки. Таким образом, у Заказчика возникла обязанность по исчислению и предъявлению требования об уплате неустойки, неисполнение которой представляет собой бездействие, нарушающее требования части 6 статьи 34 Закона о контрактной системе. Требование Заказчиком направлено не было. </a:t>
            </a:r>
            <a:br>
              <a:rPr lang="ru-RU" sz="1400" kern="0" dirty="0">
                <a:solidFill>
                  <a:srgbClr val="000000"/>
                </a:solidFill>
                <a:latin typeface="Arial" panose="020B0604020202020204" pitchFamily="34" charset="0"/>
                <a:cs typeface="Arial" panose="020B0604020202020204" pitchFamily="34" charset="0"/>
              </a:rPr>
            </a:br>
            <a:endParaRPr lang="ru-RU" sz="1400" kern="0" dirty="0">
              <a:solidFill>
                <a:srgbClr val="000000"/>
              </a:solidFill>
              <a:latin typeface="Arial" panose="020B0604020202020204" pitchFamily="34" charset="0"/>
              <a:cs typeface="Arial" panose="020B0604020202020204" pitchFamily="34" charset="0"/>
            </a:endParaRPr>
          </a:p>
          <a:p>
            <a:pPr>
              <a:buClr>
                <a:srgbClr val="000000"/>
              </a:buClr>
              <a:defRPr/>
            </a:pPr>
            <a:r>
              <a:rPr lang="ru-RU" sz="1400" kern="0" dirty="0">
                <a:solidFill>
                  <a:srgbClr val="000000"/>
                </a:solidFill>
                <a:latin typeface="Arial" panose="020B0604020202020204" pitchFamily="34" charset="0"/>
                <a:cs typeface="Arial" panose="020B0604020202020204" pitchFamily="34" charset="0"/>
                <a:sym typeface="Arial"/>
              </a:rPr>
              <a:t>В своем Решении УФАС также сослался на письмо Минфина России от 3 октября 2025 г. N 24-06-09/95869, согласно которому информация, указанная в п. 10 ч. 2 ст. 103 (в т.ч. </a:t>
            </a:r>
            <a:r>
              <a:rPr lang="ru-RU" sz="1400" kern="0" dirty="0">
                <a:solidFill>
                  <a:srgbClr val="000000"/>
                </a:solidFill>
                <a:latin typeface="Arial" panose="020B0604020202020204" pitchFamily="34" charset="0"/>
                <a:cs typeface="Arial" panose="020B0604020202020204" pitchFamily="34" charset="0"/>
              </a:rPr>
              <a:t>о начислении неустоек), направляется в Казначейство в срок не позднее 5 рабочих дней.</a:t>
            </a:r>
            <a:endParaRPr lang="ru-RU" sz="1400" kern="0" dirty="0">
              <a:solidFill>
                <a:srgbClr val="000000"/>
              </a:solidFill>
              <a:latin typeface="Arial" panose="020B0604020202020204" pitchFamily="34" charset="0"/>
              <a:cs typeface="Arial" panose="020B0604020202020204" pitchFamily="34" charset="0"/>
              <a:sym typeface="Arial"/>
            </a:endParaRPr>
          </a:p>
        </p:txBody>
      </p:sp>
      <p:sp>
        <p:nvSpPr>
          <p:cNvPr id="8" name="Прямоугольник 7">
            <a:extLst>
              <a:ext uri="{FF2B5EF4-FFF2-40B4-BE49-F238E27FC236}">
                <a16:creationId xmlns:a16="http://schemas.microsoft.com/office/drawing/2014/main" id="{685906A4-83BC-FF5A-9BDC-092DCC3C99FE}"/>
              </a:ext>
            </a:extLst>
          </p:cNvPr>
          <p:cNvSpPr/>
          <p:nvPr/>
        </p:nvSpPr>
        <p:spPr>
          <a:xfrm>
            <a:off x="548634" y="762788"/>
            <a:ext cx="3486033" cy="707886"/>
          </a:xfrm>
          <a:prstGeom prst="rect">
            <a:avLst/>
          </a:prstGeom>
          <a:solidFill>
            <a:srgbClr val="EA581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1400" b="0" i="0" u="none" strike="noStrike" kern="0" cap="none" spc="0" normalizeH="0" baseline="0" noProof="0" dirty="0">
                <a:ln>
                  <a:noFill/>
                </a:ln>
                <a:solidFill>
                  <a:srgbClr val="FFFFFF"/>
                </a:solidFill>
                <a:effectLst/>
                <a:uLnTx/>
                <a:uFillTx/>
                <a:latin typeface="Arial"/>
                <a:ea typeface="+mn-ea"/>
                <a:cs typeface="+mn-cs"/>
                <a:sym typeface="Arial"/>
              </a:rPr>
              <a:t>Срок направления информации о начисленной неустойке в реестр контрактов – 5 рабочих дней</a:t>
            </a:r>
          </a:p>
        </p:txBody>
      </p:sp>
      <p:sp>
        <p:nvSpPr>
          <p:cNvPr id="7" name="TextBox 6">
            <a:extLst>
              <a:ext uri="{FF2B5EF4-FFF2-40B4-BE49-F238E27FC236}">
                <a16:creationId xmlns:a16="http://schemas.microsoft.com/office/drawing/2014/main" id="{6A292835-550D-4250-AB99-91562F5182E5}"/>
              </a:ext>
            </a:extLst>
          </p:cNvPr>
          <p:cNvSpPr txBox="1"/>
          <p:nvPr/>
        </p:nvSpPr>
        <p:spPr>
          <a:xfrm>
            <a:off x="548634" y="5974352"/>
            <a:ext cx="11329850" cy="523220"/>
          </a:xfrm>
          <a:prstGeom prst="rect">
            <a:avLst/>
          </a:prstGeom>
          <a:noFill/>
          <a:ln w="38100">
            <a:solidFill>
              <a:srgbClr val="1EA7EA"/>
            </a:solidFill>
          </a:ln>
        </p:spPr>
        <p:txBody>
          <a:bodyPr wrap="square" rtlCol="0">
            <a:spAutoFit/>
          </a:bodyPr>
          <a:lstStyle/>
          <a:p>
            <a:pPr lvl="0">
              <a:buClr>
                <a:srgbClr val="000000"/>
              </a:buClr>
              <a:defRPr/>
            </a:pP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Материалы проверки переданы в орган </a:t>
            </a:r>
            <a:r>
              <a:rPr lang="ru-RU" sz="1400" kern="0" dirty="0">
                <a:solidFill>
                  <a:srgbClr val="000000"/>
                </a:solidFill>
                <a:latin typeface="Arial" panose="020B0604020202020204" pitchFamily="34" charset="0"/>
                <a:cs typeface="Arial" panose="020B0604020202020204" pitchFamily="34" charset="0"/>
                <a:sym typeface="Arial"/>
              </a:rPr>
              <a:t>финансового контроля для рассмотрения вопроса о необходимости возбуждения административного производства в отношении лиц, допустивших нарушение норм законодательства о контрактной системе.</a:t>
            </a:r>
            <a:r>
              <a:rPr kumimoji="0" lang="ru-RU"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a:t>
            </a:r>
          </a:p>
        </p:txBody>
      </p:sp>
    </p:spTree>
    <p:extLst>
      <p:ext uri="{BB962C8B-B14F-4D97-AF65-F5344CB8AC3E}">
        <p14:creationId xmlns:p14="http://schemas.microsoft.com/office/powerpoint/2010/main" val="77352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DB70C-13A1-627D-64CE-246F13B743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510A75F-62D6-75CC-7D46-36464F03BEDD}"/>
              </a:ext>
            </a:extLst>
          </p:cNvPr>
          <p:cNvSpPr txBox="1"/>
          <p:nvPr/>
        </p:nvSpPr>
        <p:spPr>
          <a:xfrm>
            <a:off x="4255270" y="227125"/>
            <a:ext cx="7565044" cy="461665"/>
          </a:xfrm>
          <a:prstGeom prst="rect">
            <a:avLst/>
          </a:prstGeom>
          <a:solidFill>
            <a:schemeClr val="bg1"/>
          </a:solidFill>
          <a:ln>
            <a:solidFill>
              <a:srgbClr val="5B9BD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Сроки ведения претензионной работы</a:t>
            </a:r>
          </a:p>
        </p:txBody>
      </p:sp>
      <p:pic>
        <p:nvPicPr>
          <p:cNvPr id="2" name="Рисунок 1">
            <a:extLst>
              <a:ext uri="{FF2B5EF4-FFF2-40B4-BE49-F238E27FC236}">
                <a16:creationId xmlns:a16="http://schemas.microsoft.com/office/drawing/2014/main" id="{23CB8D95-7329-4823-5A81-D2A2C72C49C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8" name="TextBox 7">
            <a:extLst>
              <a:ext uri="{FF2B5EF4-FFF2-40B4-BE49-F238E27FC236}">
                <a16:creationId xmlns:a16="http://schemas.microsoft.com/office/drawing/2014/main" id="{945DF1EB-EC5A-2D00-A9B0-69045DC94985}"/>
              </a:ext>
            </a:extLst>
          </p:cNvPr>
          <p:cNvSpPr txBox="1"/>
          <p:nvPr/>
        </p:nvSpPr>
        <p:spPr>
          <a:xfrm>
            <a:off x="440264" y="1864266"/>
            <a:ext cx="3522134" cy="1323439"/>
          </a:xfrm>
          <a:prstGeom prst="rect">
            <a:avLst/>
          </a:prstGeom>
          <a:noFill/>
          <a:ln w="38100">
            <a:solidFill>
              <a:srgbClr val="00B0F0"/>
            </a:solidFill>
          </a:ln>
        </p:spPr>
        <p:txBody>
          <a:bodyPr wrap="square">
            <a:spAutoFit/>
          </a:bodyPr>
          <a:lstStyle/>
          <a:p>
            <a:r>
              <a:rPr lang="ru-RU" sz="1600" dirty="0">
                <a:latin typeface="Arial" panose="020B0604020202020204" pitchFamily="34" charset="0"/>
                <a:cs typeface="Arial" panose="020B0604020202020204" pitchFamily="34" charset="0"/>
              </a:rPr>
              <a:t>Направление в реестр информации о начислении неустоек (штрафов, пеней) в течение 5-ти рабочих дней со дня завершения этапа </a:t>
            </a:r>
          </a:p>
        </p:txBody>
      </p:sp>
      <p:sp>
        <p:nvSpPr>
          <p:cNvPr id="11" name="TextBox 10">
            <a:extLst>
              <a:ext uri="{FF2B5EF4-FFF2-40B4-BE49-F238E27FC236}">
                <a16:creationId xmlns:a16="http://schemas.microsoft.com/office/drawing/2014/main" id="{5EEB6D6E-8F18-92C1-3AF7-C7D9C988BEB9}"/>
              </a:ext>
            </a:extLst>
          </p:cNvPr>
          <p:cNvSpPr txBox="1"/>
          <p:nvPr/>
        </p:nvSpPr>
        <p:spPr>
          <a:xfrm>
            <a:off x="7171268" y="1851571"/>
            <a:ext cx="4013200" cy="1323439"/>
          </a:xfrm>
          <a:prstGeom prst="rect">
            <a:avLst/>
          </a:prstGeom>
          <a:noFill/>
          <a:ln w="38100">
            <a:solidFill>
              <a:srgbClr val="00B0F0"/>
            </a:solidFill>
          </a:ln>
        </p:spPr>
        <p:txBody>
          <a:bodyPr wrap="square">
            <a:spAutoFit/>
          </a:bodyPr>
          <a:lstStyle/>
          <a:p>
            <a:pPr algn="just">
              <a:buNone/>
            </a:pPr>
            <a:endParaRPr lang="ru-RU" sz="1600" dirty="0">
              <a:effectLst/>
              <a:latin typeface="Arial" panose="020B0604020202020204" pitchFamily="34" charset="0"/>
              <a:ea typeface="Times New Roman" panose="02020603050405020304" pitchFamily="18" charset="0"/>
              <a:cs typeface="Arial" panose="020B0604020202020204" pitchFamily="34" charset="0"/>
            </a:endParaRPr>
          </a:p>
          <a:p>
            <a:pPr algn="just">
              <a:buNone/>
            </a:pPr>
            <a:r>
              <a:rPr lang="ru-RU" sz="1600" dirty="0">
                <a:effectLst/>
                <a:latin typeface="Arial" panose="020B0604020202020204" pitchFamily="34" charset="0"/>
                <a:ea typeface="Times New Roman" panose="02020603050405020304" pitchFamily="18" charset="0"/>
                <a:cs typeface="Arial" panose="020B0604020202020204" pitchFamily="34" charset="0"/>
              </a:rPr>
              <a:t>Взыскание </a:t>
            </a:r>
            <a:r>
              <a:rPr lang="ru-RU" sz="1600" dirty="0">
                <a:latin typeface="Arial" panose="020B0604020202020204" pitchFamily="34" charset="0"/>
                <a:cs typeface="Arial" panose="020B0604020202020204" pitchFamily="34" charset="0"/>
              </a:rPr>
              <a:t>неустоек (штрафов, пеней) в течение 5-ти рабочих дней со дня завершения этапа </a:t>
            </a:r>
          </a:p>
          <a:p>
            <a:pPr algn="just">
              <a:buNone/>
            </a:pPr>
            <a:r>
              <a:rPr lang="ru-RU" sz="1600" dirty="0">
                <a:effectLst/>
                <a:latin typeface="Arial" panose="020B0604020202020204" pitchFamily="34" charset="0"/>
                <a:ea typeface="Times New Roman" panose="02020603050405020304" pitchFamily="18" charset="0"/>
                <a:cs typeface="Arial" panose="020B0604020202020204" pitchFamily="34" charset="0"/>
              </a:rPr>
              <a:t> </a:t>
            </a:r>
            <a:endParaRPr lang="ru-RU" sz="12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Не равно 3">
            <a:extLst>
              <a:ext uri="{FF2B5EF4-FFF2-40B4-BE49-F238E27FC236}">
                <a16:creationId xmlns:a16="http://schemas.microsoft.com/office/drawing/2014/main" id="{007BFF1C-A451-81CE-0168-C39C4261AD14}"/>
              </a:ext>
            </a:extLst>
          </p:cNvPr>
          <p:cNvSpPr/>
          <p:nvPr/>
        </p:nvSpPr>
        <p:spPr>
          <a:xfrm>
            <a:off x="5088466" y="2326448"/>
            <a:ext cx="956734" cy="461665"/>
          </a:xfrm>
          <a:prstGeom prst="mathNot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5" name="TextBox 4">
            <a:extLst>
              <a:ext uri="{FF2B5EF4-FFF2-40B4-BE49-F238E27FC236}">
                <a16:creationId xmlns:a16="http://schemas.microsoft.com/office/drawing/2014/main" id="{2109D9DB-3BDE-0D89-E5BD-BEDF92F6A912}"/>
              </a:ext>
            </a:extLst>
          </p:cNvPr>
          <p:cNvSpPr txBox="1"/>
          <p:nvPr/>
        </p:nvSpPr>
        <p:spPr>
          <a:xfrm>
            <a:off x="440265" y="4069887"/>
            <a:ext cx="10744203" cy="1569660"/>
          </a:xfrm>
          <a:prstGeom prst="rect">
            <a:avLst/>
          </a:prstGeom>
          <a:noFill/>
          <a:ln w="38100">
            <a:solidFill>
              <a:srgbClr val="00B0F0"/>
            </a:solidFill>
          </a:ln>
        </p:spPr>
        <p:txBody>
          <a:bodyPr wrap="square">
            <a:spAutoFit/>
          </a:bodyPr>
          <a:lstStyle/>
          <a:p>
            <a:pPr marL="285750" indent="-285750" algn="ctr">
              <a:buFont typeface="Wingdings" panose="05000000000000000000" pitchFamily="2" charset="2"/>
              <a:buChar char="ü"/>
            </a:pPr>
            <a:r>
              <a:rPr lang="ru-RU" sz="1600" dirty="0">
                <a:latin typeface="Arial" panose="020B0604020202020204" pitchFamily="34" charset="0"/>
                <a:cs typeface="Arial" panose="020B0604020202020204" pitchFamily="34" charset="0"/>
              </a:rPr>
              <a:t>Если контрактом не предусмотрен срок удовлетворения требования по претензии</a:t>
            </a:r>
          </a:p>
          <a:p>
            <a:pPr marL="285750" indent="-285750" algn="ctr">
              <a:buFont typeface="Wingdings" panose="05000000000000000000" pitchFamily="2" charset="2"/>
              <a:buChar char="ü"/>
            </a:pPr>
            <a:r>
              <a:rPr lang="ru-RU" sz="1600" dirty="0">
                <a:latin typeface="Arial" panose="020B0604020202020204" pitchFamily="34" charset="0"/>
                <a:cs typeface="Arial" panose="020B0604020202020204" pitchFamily="34" charset="0"/>
              </a:rPr>
              <a:t>Если контрактом не предусмотрено списание неустойки за счет средств, подлежащих оплате</a:t>
            </a:r>
          </a:p>
          <a:p>
            <a:pPr algn="ctr"/>
            <a:endParaRPr lang="ru-RU" sz="1600" dirty="0">
              <a:latin typeface="Arial" panose="020B0604020202020204" pitchFamily="34" charset="0"/>
              <a:cs typeface="Arial" panose="020B0604020202020204" pitchFamily="34" charset="0"/>
            </a:endParaRPr>
          </a:p>
          <a:p>
            <a:pPr algn="ctr"/>
            <a:r>
              <a:rPr lang="ru-RU" sz="1600" dirty="0">
                <a:latin typeface="Arial" panose="020B0604020202020204" pitchFamily="34" charset="0"/>
                <a:cs typeface="Arial" panose="020B0604020202020204" pitchFamily="34" charset="0"/>
              </a:rPr>
              <a:t>Заказчику ничего не мешает выполнить требования закона по направлению претензии (через ЕИС), но также в ее тексте указать, что окончательное решение вопроса о размере неустойки будет принято по результатам исполнения всего контракта, в том числе с учетом Постановления Правительства №783</a:t>
            </a:r>
          </a:p>
        </p:txBody>
      </p:sp>
    </p:spTree>
    <p:extLst>
      <p:ext uri="{BB962C8B-B14F-4D97-AF65-F5344CB8AC3E}">
        <p14:creationId xmlns:p14="http://schemas.microsoft.com/office/powerpoint/2010/main" val="34121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8467B-78F3-D5D8-DA50-30C74C79E732}"/>
            </a:ext>
          </a:extLst>
        </p:cNvPr>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7E97E3F9-6BBC-4189-E40D-6D7067B999CB}"/>
              </a:ext>
            </a:extLst>
          </p:cNvPr>
          <p:cNvSpPr/>
          <p:nvPr/>
        </p:nvSpPr>
        <p:spPr>
          <a:xfrm>
            <a:off x="358491" y="2755785"/>
            <a:ext cx="11709890" cy="906851"/>
          </a:xfrm>
          <a:prstGeom prst="rect">
            <a:avLst/>
          </a:prstGeom>
          <a:solidFill>
            <a:srgbClr val="EA5816"/>
          </a:solid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a:solidFill>
                  <a:schemeClr val="bg1"/>
                </a:solidFill>
                <a:latin typeface="Arial" panose="020B0604020202020204" pitchFamily="34" charset="0"/>
                <a:cs typeface="Arial" panose="020B0604020202020204" pitchFamily="34" charset="0"/>
              </a:rPr>
              <a:t>Списание неустойки – практика применения ПП 783</a:t>
            </a:r>
          </a:p>
        </p:txBody>
      </p:sp>
      <p:pic>
        <p:nvPicPr>
          <p:cNvPr id="4" name="Рисунок 3">
            <a:extLst>
              <a:ext uri="{FF2B5EF4-FFF2-40B4-BE49-F238E27FC236}">
                <a16:creationId xmlns:a16="http://schemas.microsoft.com/office/drawing/2014/main" id="{5538FF95-2628-723C-A54E-866FFC8144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63468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44070" y="291538"/>
            <a:ext cx="7565044" cy="646331"/>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можно ли списать неустойку, размер которой не согласован сторонами?</a:t>
            </a:r>
          </a:p>
        </p:txBody>
      </p:sp>
      <p:sp>
        <p:nvSpPr>
          <p:cNvPr id="14" name="Прямоугольник 13"/>
          <p:cNvSpPr/>
          <p:nvPr/>
        </p:nvSpPr>
        <p:spPr>
          <a:xfrm>
            <a:off x="294865" y="1273368"/>
            <a:ext cx="11709890" cy="67287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Определение Судебной коллегии по экономическим спорам Верховного Суда РФ от 26.02.2024 N 305-ЭС23-20353 по делу N А40-192470/2022</a:t>
            </a:r>
          </a:p>
        </p:txBody>
      </p:sp>
      <p:sp>
        <p:nvSpPr>
          <p:cNvPr id="5" name="Прямоугольник 4"/>
          <p:cNvSpPr/>
          <p:nvPr/>
        </p:nvSpPr>
        <p:spPr>
          <a:xfrm>
            <a:off x="294865" y="2281746"/>
            <a:ext cx="11709890" cy="830997"/>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Заказчик начислил исполнителю пени за просрочку выполнения работ. Исполнитель отказался удовлетворить претензию. При этом работы по контракту выполнены и приняты заказчиком в полном объеме, а сумма неустойки не превысила 5% от цены контракта.</a:t>
            </a:r>
          </a:p>
        </p:txBody>
      </p:sp>
      <p:sp>
        <p:nvSpPr>
          <p:cNvPr id="9" name="Прямоугольник 8"/>
          <p:cNvSpPr/>
          <p:nvPr/>
        </p:nvSpPr>
        <p:spPr>
          <a:xfrm>
            <a:off x="294864" y="3490983"/>
            <a:ext cx="11709891" cy="1077218"/>
          </a:xfrm>
          <a:prstGeom prst="rect">
            <a:avLst/>
          </a:prstGeom>
          <a:ln w="38100">
            <a:solidFill>
              <a:srgbClr val="0070C0"/>
            </a:solidFill>
          </a:ln>
        </p:spPr>
        <p:txBody>
          <a:bodyPr wrap="square">
            <a:spAutoFit/>
          </a:bodyPr>
          <a:lstStyle/>
          <a:p>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a:t>
            </a:r>
            <a:r>
              <a:rPr lang="en-US" sz="1600" b="1" dirty="0">
                <a:latin typeface="Arial" panose="020B0604020202020204" pitchFamily="34" charset="0"/>
                <a:ea typeface="Times New Roman" panose="02020603050405020304" pitchFamily="18" charset="0"/>
                <a:cs typeface="Arial" panose="020B0604020202020204" pitchFamily="34" charset="0"/>
              </a:rPr>
              <a:t> </a:t>
            </a:r>
            <a:r>
              <a:rPr lang="ru-RU" sz="1600" dirty="0">
                <a:effectLst/>
                <a:latin typeface="Arial" panose="020B0604020202020204" pitchFamily="34" charset="0"/>
                <a:cs typeface="Arial" panose="020B0604020202020204" pitchFamily="34" charset="0"/>
              </a:rPr>
              <a:t>Неустойка подлежит списанию. Заказчику отказано в удовлетворении требований.</a:t>
            </a:r>
            <a:br>
              <a:rPr lang="ru-RU" sz="1600" dirty="0">
                <a:effectLst/>
                <a:latin typeface="Arial" panose="020B0604020202020204" pitchFamily="34" charset="0"/>
                <a:cs typeface="Arial" panose="020B0604020202020204" pitchFamily="34" charset="0"/>
              </a:rPr>
            </a:br>
            <a:r>
              <a:rPr lang="ru-RU" sz="1600" dirty="0">
                <a:effectLst/>
                <a:latin typeface="Arial" panose="020B0604020202020204" pitchFamily="34" charset="0"/>
                <a:cs typeface="Arial" panose="020B0604020202020204" pitchFamily="34" charset="0"/>
              </a:rPr>
              <a:t>Норма о невозможности списать неустойку, не признанную исполнителем, относится к порядку ее списания именно заказчиком, но не препятствует суду в споре о размере пеней признать за исполнителем право на ее списание. Такой спор не может являться основанием для того, чтобы отказать в защите его права на применение антикризисных мер. </a:t>
            </a:r>
          </a:p>
        </p:txBody>
      </p:sp>
      <p:pic>
        <p:nvPicPr>
          <p:cNvPr id="4" name="Рисунок 3">
            <a:extLst>
              <a:ext uri="{FF2B5EF4-FFF2-40B4-BE49-F238E27FC236}">
                <a16:creationId xmlns:a16="http://schemas.microsoft.com/office/drawing/2014/main" id="{F6D227EB-819E-77EA-12D5-5057D79E7C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11" name="Прямоугольник 10">
            <a:extLst>
              <a:ext uri="{FF2B5EF4-FFF2-40B4-BE49-F238E27FC236}">
                <a16:creationId xmlns:a16="http://schemas.microsoft.com/office/drawing/2014/main" id="{D9B8C60E-BDBB-C29A-E4B2-254A52D44BAF}"/>
              </a:ext>
            </a:extLst>
          </p:cNvPr>
          <p:cNvSpPr/>
          <p:nvPr/>
        </p:nvSpPr>
        <p:spPr>
          <a:xfrm>
            <a:off x="294864" y="4946441"/>
            <a:ext cx="11709891" cy="584775"/>
          </a:xfrm>
          <a:prstGeom prst="rect">
            <a:avLst/>
          </a:prstGeom>
          <a:ln w="38100">
            <a:solidFill>
              <a:srgbClr val="0070C0"/>
            </a:solidFill>
          </a:ln>
        </p:spPr>
        <p:txBody>
          <a:bodyPr wrap="square">
            <a:spAutoFit/>
          </a:bodyPr>
          <a:lstStyle/>
          <a:p>
            <a:r>
              <a:rPr lang="ru-RU" sz="1600" b="1" dirty="0">
                <a:latin typeface="Arial" panose="020B0604020202020204" pitchFamily="34" charset="0"/>
                <a:ea typeface="Times New Roman" panose="02020603050405020304" pitchFamily="18" charset="0"/>
                <a:cs typeface="Arial" panose="020B0604020202020204" pitchFamily="34" charset="0"/>
              </a:rPr>
              <a:t>Похожие дела: </a:t>
            </a:r>
            <a:r>
              <a:rPr lang="ru-RU" sz="1600" dirty="0">
                <a:latin typeface="Arial" panose="020B0604020202020204" pitchFamily="34" charset="0"/>
                <a:cs typeface="Arial" panose="020B0604020202020204" pitchFamily="34" charset="0"/>
              </a:rPr>
              <a:t>Постановление</a:t>
            </a:r>
            <a:r>
              <a:rPr lang="ru-RU" sz="1600" b="0" dirty="0">
                <a:effectLst/>
                <a:latin typeface="Arial" panose="020B0604020202020204" pitchFamily="34" charset="0"/>
                <a:cs typeface="Arial" panose="020B0604020202020204" pitchFamily="34" charset="0"/>
              </a:rPr>
              <a:t> Арбитражного суда Уральского округа от 18.11.2024 N Ф09-5675/24 по делу N А07-3462/2022</a:t>
            </a:r>
            <a:endParaRPr lang="ru-RU" sz="14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50606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61749-A2AF-B99B-318D-22D48E8EB93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E7DCB0-BCB1-5DB5-A746-9B59DE01D5D4}"/>
              </a:ext>
            </a:extLst>
          </p:cNvPr>
          <p:cNvSpPr txBox="1"/>
          <p:nvPr/>
        </p:nvSpPr>
        <p:spPr>
          <a:xfrm>
            <a:off x="4444070" y="291538"/>
            <a:ext cx="7565044" cy="646331"/>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можно ли удержать неустойку из суммы, подлежащей оплате?</a:t>
            </a:r>
          </a:p>
        </p:txBody>
      </p:sp>
      <p:sp>
        <p:nvSpPr>
          <p:cNvPr id="14" name="Прямоугольник 13">
            <a:extLst>
              <a:ext uri="{FF2B5EF4-FFF2-40B4-BE49-F238E27FC236}">
                <a16:creationId xmlns:a16="http://schemas.microsoft.com/office/drawing/2014/main" id="{0C5790A2-B21E-347F-3FB5-4C2DC1270830}"/>
              </a:ext>
            </a:extLst>
          </p:cNvPr>
          <p:cNvSpPr/>
          <p:nvPr/>
        </p:nvSpPr>
        <p:spPr>
          <a:xfrm>
            <a:off x="294863" y="1160118"/>
            <a:ext cx="11709890" cy="51595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Определение Судебной коллегии по экономическим спорам Верховного Суда РФ № 301-ЭС24-23009 от 21.04.2025 </a:t>
            </a:r>
            <a:endParaRPr lang="ru-RU" b="1" dirty="0">
              <a:solidFill>
                <a:schemeClr val="tx1"/>
              </a:solidFill>
            </a:endParaRPr>
          </a:p>
        </p:txBody>
      </p:sp>
      <p:sp>
        <p:nvSpPr>
          <p:cNvPr id="5" name="Прямоугольник 4">
            <a:extLst>
              <a:ext uri="{FF2B5EF4-FFF2-40B4-BE49-F238E27FC236}">
                <a16:creationId xmlns:a16="http://schemas.microsoft.com/office/drawing/2014/main" id="{0AD23D66-ABC9-25B4-903D-AFD4EEF23865}"/>
              </a:ext>
            </a:extLst>
          </p:cNvPr>
          <p:cNvSpPr/>
          <p:nvPr/>
        </p:nvSpPr>
        <p:spPr>
          <a:xfrm>
            <a:off x="294863" y="1901097"/>
            <a:ext cx="11709890" cy="584775"/>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Неустойка контракта составила более 5%, но не более 20%. Заказчик удержал ее в полном объеме из суммы, подлежащей оплате. Исполнитель обратился с требованием списать 50% неустойки, но Заказчик ему отказал. </a:t>
            </a:r>
          </a:p>
        </p:txBody>
      </p:sp>
      <p:sp>
        <p:nvSpPr>
          <p:cNvPr id="9" name="Прямоугольник 8">
            <a:extLst>
              <a:ext uri="{FF2B5EF4-FFF2-40B4-BE49-F238E27FC236}">
                <a16:creationId xmlns:a16="http://schemas.microsoft.com/office/drawing/2014/main" id="{9AA685A7-4E26-1498-1D4E-915A387237D0}"/>
              </a:ext>
            </a:extLst>
          </p:cNvPr>
          <p:cNvSpPr/>
          <p:nvPr/>
        </p:nvSpPr>
        <p:spPr>
          <a:xfrm>
            <a:off x="294863" y="2676486"/>
            <a:ext cx="11709891" cy="3889976"/>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600" dirty="0">
                <a:latin typeface="Arial" panose="020B0604020202020204" pitchFamily="34" charset="0"/>
                <a:ea typeface="Times New Roman" panose="02020603050405020304" pitchFamily="18" charset="0"/>
                <a:cs typeface="Arial" panose="020B0604020202020204" pitchFamily="34" charset="0"/>
              </a:rPr>
              <a:t>Требование удовлетворить.</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Суд первой инстанции, апелляция и кассация поддержали заказчика и подтвердили правомерность удержания неустойки в полном объеме.  По мнению судов, обязанность осуществить списание 50 процентов неуплаченной суммы неустойки (штрафа, пеней) возникает у заказчика при условии уплаты поставщиком (подрядчиком, исполнителем) 50 процентов неуплаченной суммы неустойки до окончания текущего финансового года.</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Поскольку общество не уплатило половину суммы начисленных ему пеней и штрафа до окончания текущего финансового года, суды полагали, что при таких обстоятельствах у управления отсутствовала возможность списания оставшейся суммы пеней и штрафа в порядке, предусмотренном подпунктом «б» пункта 3 Правил № 783.</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Ссылаясь на неуплату обществом 50 процентов штрафа и пеней, суды не учли, что фактически общество уплатило штраф и пени в размере 100 процентов путем удержания заказчиком из причитающегося ему основного долга, и у управления имелась обязанность по списанию 50 процентов суммы штрафа и пеней.</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Довод общества о том, что у управления возникло неосновательное обогащение, является обоснованным.</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Судами неверно истолкованы и применены нормы материального права, что привело к принятию необоснованных судебных актов.</a:t>
            </a:r>
          </a:p>
        </p:txBody>
      </p:sp>
      <p:pic>
        <p:nvPicPr>
          <p:cNvPr id="4" name="Рисунок 3">
            <a:extLst>
              <a:ext uri="{FF2B5EF4-FFF2-40B4-BE49-F238E27FC236}">
                <a16:creationId xmlns:a16="http://schemas.microsoft.com/office/drawing/2014/main" id="{2D629E0E-4B7A-2C3F-6251-478CF30B51A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139844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A42A8-6484-E1A0-583D-5AD51D846C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E9E25F6-A57C-2B3E-FAE2-A9AF49BC2484}"/>
              </a:ext>
            </a:extLst>
          </p:cNvPr>
          <p:cNvSpPr txBox="1"/>
          <p:nvPr/>
        </p:nvSpPr>
        <p:spPr>
          <a:xfrm>
            <a:off x="4444070" y="291538"/>
            <a:ext cx="7565044" cy="646331"/>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возможно ли оно после удержания из суммы оплаты?</a:t>
            </a:r>
          </a:p>
        </p:txBody>
      </p:sp>
      <p:sp>
        <p:nvSpPr>
          <p:cNvPr id="14" name="Прямоугольник 13">
            <a:extLst>
              <a:ext uri="{FF2B5EF4-FFF2-40B4-BE49-F238E27FC236}">
                <a16:creationId xmlns:a16="http://schemas.microsoft.com/office/drawing/2014/main" id="{CE203EC5-1E58-6603-0185-63E7F7C8A1C2}"/>
              </a:ext>
            </a:extLst>
          </p:cNvPr>
          <p:cNvSpPr/>
          <p:nvPr/>
        </p:nvSpPr>
        <p:spPr>
          <a:xfrm>
            <a:off x="294863" y="1436951"/>
            <a:ext cx="11709890" cy="51595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tx1"/>
                </a:solidFill>
                <a:latin typeface="Arial" panose="020B0604020202020204" pitchFamily="34" charset="0"/>
                <a:cs typeface="Arial" panose="020B0604020202020204" pitchFamily="34" charset="0"/>
              </a:rPr>
              <a:t>Постановление Арбитражного суда Уральского округа от 21.05.2025 N Ф09-1033/25 по делу N А76-5728/2024</a:t>
            </a:r>
          </a:p>
        </p:txBody>
      </p:sp>
      <p:sp>
        <p:nvSpPr>
          <p:cNvPr id="5" name="Прямоугольник 4">
            <a:extLst>
              <a:ext uri="{FF2B5EF4-FFF2-40B4-BE49-F238E27FC236}">
                <a16:creationId xmlns:a16="http://schemas.microsoft.com/office/drawing/2014/main" id="{890FA3C3-11F5-7D8D-B248-F30651CBAAEA}"/>
              </a:ext>
            </a:extLst>
          </p:cNvPr>
          <p:cNvSpPr/>
          <p:nvPr/>
        </p:nvSpPr>
        <p:spPr>
          <a:xfrm>
            <a:off x="294863" y="2714655"/>
            <a:ext cx="11709890" cy="584775"/>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Подрядчик нарушил срок выполнения работ. Заказчик удержал сумму неустойки из оплаты по контракту.</a:t>
            </a:r>
          </a:p>
          <a:p>
            <a:r>
              <a:rPr lang="ru-RU" sz="1600" dirty="0">
                <a:latin typeface="Arial" panose="020B0604020202020204" pitchFamily="34" charset="0"/>
                <a:cs typeface="Arial" panose="020B0604020202020204" pitchFamily="34" charset="0"/>
              </a:rPr>
              <a:t>Подрядчик требует взыскать с заказчика задолженность по контракту, равную сумме удержанной неустойки. </a:t>
            </a:r>
          </a:p>
        </p:txBody>
      </p:sp>
      <p:sp>
        <p:nvSpPr>
          <p:cNvPr id="9" name="Прямоугольник 8">
            <a:extLst>
              <a:ext uri="{FF2B5EF4-FFF2-40B4-BE49-F238E27FC236}">
                <a16:creationId xmlns:a16="http://schemas.microsoft.com/office/drawing/2014/main" id="{6C218E2D-88BA-F5AB-80A6-0123766B126D}"/>
              </a:ext>
            </a:extLst>
          </p:cNvPr>
          <p:cNvSpPr/>
          <p:nvPr/>
        </p:nvSpPr>
        <p:spPr>
          <a:xfrm>
            <a:off x="294863" y="4064330"/>
            <a:ext cx="11709891" cy="1569660"/>
          </a:xfrm>
          <a:prstGeom prst="rect">
            <a:avLst/>
          </a:prstGeom>
          <a:ln w="38100">
            <a:solidFill>
              <a:srgbClr val="0070C0"/>
            </a:solidFill>
          </a:ln>
        </p:spPr>
        <p:txBody>
          <a:bodyPr wrap="square">
            <a:spAutoFit/>
          </a:bodyPr>
          <a:lstStyle/>
          <a:p>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Т</a:t>
            </a:r>
            <a:r>
              <a:rPr lang="ru-RU" sz="1600" b="1" dirty="0">
                <a:effectLst/>
                <a:latin typeface="Arial" panose="020B0604020202020204" pitchFamily="34" charset="0"/>
                <a:cs typeface="Arial" panose="020B0604020202020204" pitchFamily="34" charset="0"/>
              </a:rPr>
              <a:t>ребование удовлетворено.</a:t>
            </a:r>
            <a:r>
              <a:rPr lang="ru-RU" sz="1600" dirty="0">
                <a:effectLst/>
                <a:latin typeface="Arial" panose="020B0604020202020204" pitchFamily="34" charset="0"/>
                <a:cs typeface="Arial" panose="020B0604020202020204" pitchFamily="34" charset="0"/>
              </a:rPr>
              <a:t> Неустойка не превысила 5% цены контракта. Подрядчик исполнил его в полном объеме. Заказчик был обязан списать неустойку.</a:t>
            </a:r>
          </a:p>
          <a:p>
            <a:r>
              <a:rPr lang="ru-RU" sz="1600" dirty="0">
                <a:effectLst/>
                <a:latin typeface="Arial" panose="020B0604020202020204" pitchFamily="34" charset="0"/>
                <a:cs typeface="Arial" panose="020B0604020202020204" pitchFamily="34" charset="0"/>
              </a:rPr>
              <a:t>Довод заказчика, что Правила N 783 не предусматривают возможность списать уже удержанную заказчиком неустойку, несостоятелен. Включение в контракт условия об удержании заказчиком неустойки из суммы оплаты по контракту не лишает подрядчика права на ее списание. Правила N 783 носят императивный характер и не могут быть изменены соглашением сторон. При наличии оснований заказчик обязан списать неустойку.</a:t>
            </a:r>
          </a:p>
        </p:txBody>
      </p:sp>
      <p:pic>
        <p:nvPicPr>
          <p:cNvPr id="4" name="Рисунок 3">
            <a:extLst>
              <a:ext uri="{FF2B5EF4-FFF2-40B4-BE49-F238E27FC236}">
                <a16:creationId xmlns:a16="http://schemas.microsoft.com/office/drawing/2014/main" id="{47F25FD5-7E55-4830-FD79-8F1F1553B6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107326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28EBA-9C84-AEB6-8626-304BC9174B9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160E4A3-22AD-4BE8-9640-7A22CB8513A1}"/>
              </a:ext>
            </a:extLst>
          </p:cNvPr>
          <p:cNvSpPr txBox="1"/>
          <p:nvPr/>
        </p:nvSpPr>
        <p:spPr>
          <a:xfrm>
            <a:off x="548634" y="1030386"/>
            <a:ext cx="11329850" cy="584775"/>
          </a:xfrm>
          <a:prstGeom prst="rect">
            <a:avLst/>
          </a:prstGeom>
          <a:solidFill>
            <a:schemeClr val="bg1"/>
          </a:solidFill>
          <a:ln w="38100">
            <a:solidFill>
              <a:srgbClr val="1EA7EA"/>
            </a:solidFill>
          </a:ln>
          <a:effectLst/>
        </p:spPr>
        <p:txBody>
          <a:bodyPr wrap="square" rtlCol="0">
            <a:spAutoFit/>
          </a:bodyPr>
          <a:lstStyle/>
          <a:p>
            <a:pPr>
              <a:buClr>
                <a:srgbClr val="000000"/>
              </a:buClr>
              <a:defRPr/>
            </a:pPr>
            <a:r>
              <a:rPr kumimoji="0" lang="ru-RU" sz="1600" b="1"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sym typeface="Arial"/>
              </a:rPr>
              <a:t>Постановление 18 </a:t>
            </a:r>
            <a:r>
              <a:rPr lang="ru-RU" sz="1600" b="1" kern="0" dirty="0">
                <a:solidFill>
                  <a:prstClr val="black"/>
                </a:solidFill>
                <a:latin typeface="Arial" panose="020B0604020202020204" pitchFamily="34" charset="0"/>
                <a:cs typeface="Arial" panose="020B0604020202020204" pitchFamily="34" charset="0"/>
                <a:sym typeface="Arial"/>
              </a:rPr>
              <a:t>арбитражного апелляционного суда </a:t>
            </a:r>
            <a:r>
              <a:rPr lang="ru-RU" sz="1600" b="1" kern="0" dirty="0">
                <a:solidFill>
                  <a:prstClr val="black"/>
                </a:solidFill>
                <a:latin typeface="Arial" panose="020B0604020202020204" pitchFamily="34" charset="0"/>
                <a:cs typeface="Arial" panose="020B0604020202020204" pitchFamily="34" charset="0"/>
              </a:rPr>
              <a:t>от 23 января 2026 г. N 18АП-12603/2025 по делу N А76-721/2025 (идет рассмотрение в суде кассационной инстанции)</a:t>
            </a:r>
            <a:endParaRPr lang="ru-RU" sz="1600" b="1" kern="0" dirty="0">
              <a:solidFill>
                <a:prstClr val="black"/>
              </a:solidFill>
              <a:latin typeface="Arial" panose="020B0604020202020204" pitchFamily="34" charset="0"/>
              <a:cs typeface="Arial" panose="020B0604020202020204" pitchFamily="34" charset="0"/>
              <a:sym typeface="Arial"/>
            </a:endParaRPr>
          </a:p>
        </p:txBody>
      </p:sp>
      <p:sp>
        <p:nvSpPr>
          <p:cNvPr id="5" name="TextBox 4">
            <a:extLst>
              <a:ext uri="{FF2B5EF4-FFF2-40B4-BE49-F238E27FC236}">
                <a16:creationId xmlns:a16="http://schemas.microsoft.com/office/drawing/2014/main" id="{2B324813-B3CD-3D09-3604-84F6CC23A5C0}"/>
              </a:ext>
            </a:extLst>
          </p:cNvPr>
          <p:cNvSpPr txBox="1"/>
          <p:nvPr/>
        </p:nvSpPr>
        <p:spPr>
          <a:xfrm>
            <a:off x="548634" y="1745896"/>
            <a:ext cx="11329850" cy="584775"/>
          </a:xfrm>
          <a:prstGeom prst="rect">
            <a:avLst/>
          </a:prstGeom>
          <a:noFill/>
          <a:ln w="38100">
            <a:solidFill>
              <a:srgbClr val="1EA7EA"/>
            </a:solidFill>
          </a:ln>
        </p:spPr>
        <p:txBody>
          <a:bodyPr wrap="square" rtlCol="0">
            <a:spAutoFit/>
          </a:bodyPr>
          <a:lstStyle/>
          <a:p>
            <a:pPr>
              <a:buClr>
                <a:srgbClr val="000000"/>
              </a:buClr>
              <a:defRPr/>
            </a:pPr>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a:t>
            </a:r>
            <a:r>
              <a:rPr lang="ru-RU" sz="1600" kern="0" dirty="0">
                <a:solidFill>
                  <a:srgbClr val="000000"/>
                </a:solidFill>
                <a:latin typeface="Arial" panose="020B0604020202020204" pitchFamily="34" charset="0"/>
                <a:cs typeface="Arial" panose="020B0604020202020204" pitchFamily="34" charset="0"/>
                <a:sym typeface="Arial"/>
              </a:rPr>
              <a:t>Подрядчик обратился в суд о взыскании с Заказчика суммы неосновательного обогащения. Суд первой инстанции требования Подрядчика удовлетворил. Заказчик обратился с апелляционной жалобой.</a:t>
            </a:r>
            <a:endParaRPr lang="ru-RU" sz="16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B6A17DC-4B64-0963-F637-AD117DCF7367}"/>
              </a:ext>
            </a:extLst>
          </p:cNvPr>
          <p:cNvSpPr txBox="1"/>
          <p:nvPr/>
        </p:nvSpPr>
        <p:spPr>
          <a:xfrm>
            <a:off x="548634" y="2461406"/>
            <a:ext cx="11329850" cy="4031873"/>
          </a:xfrm>
          <a:prstGeom prst="rect">
            <a:avLst/>
          </a:prstGeom>
          <a:noFill/>
          <a:ln w="38100">
            <a:solidFill>
              <a:srgbClr val="1EA7EA"/>
            </a:solidFill>
          </a:ln>
        </p:spPr>
        <p:txBody>
          <a:bodyPr wrap="square" rtlCol="0">
            <a:spAutoFit/>
          </a:bodyPr>
          <a:lstStyle/>
          <a:p>
            <a:pPr lvl="0">
              <a:buClr>
                <a:srgbClr val="000000"/>
              </a:buClr>
              <a:defRPr/>
            </a:pPr>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kumimoji="0" lang="ru-RU" sz="1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Решения суда 1 инстанции оставить </a:t>
            </a:r>
            <a:r>
              <a:rPr lang="ru-RU" sz="1600" kern="0" dirty="0">
                <a:solidFill>
                  <a:srgbClr val="000000"/>
                </a:solidFill>
                <a:latin typeface="Arial" panose="020B0604020202020204" pitchFamily="34" charset="0"/>
                <a:cs typeface="Arial" panose="020B0604020202020204" pitchFamily="34" charset="0"/>
                <a:sym typeface="Arial"/>
              </a:rPr>
              <a:t>без изменения, апелляционную жалобу Заказчика – без удовлетворения. </a:t>
            </a:r>
            <a:endParaRPr kumimoji="0" lang="ru-RU" sz="16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a:buClr>
                <a:srgbClr val="000000"/>
              </a:buClr>
              <a:defRPr/>
            </a:pPr>
            <a:r>
              <a:rPr lang="ru-RU" sz="1600" dirty="0">
                <a:latin typeface="Arial" panose="020B0604020202020204" pitchFamily="34" charset="0"/>
                <a:cs typeface="Arial" panose="020B0604020202020204" pitchFamily="34" charset="0"/>
              </a:rPr>
              <a:t>Позиция Заказчика – Подрядчик, подписав контракт, согласился с удержанием неустойки из суммы оплаты по контракту. Списанию подлежат только неуплаченные суммы. Заказчик произвел удержание суммы неустойки , несмотря на возражение Подрядчика с просьбой о списании.</a:t>
            </a:r>
          </a:p>
          <a:p>
            <a:pPr>
              <a:buClr>
                <a:srgbClr val="000000"/>
              </a:buClr>
              <a:defRPr/>
            </a:pPr>
            <a:r>
              <a:rPr lang="ru-RU" sz="1600" dirty="0">
                <a:latin typeface="Arial" panose="020B0604020202020204" pitchFamily="34" charset="0"/>
                <a:cs typeface="Arial" panose="020B0604020202020204" pitchFamily="34" charset="0"/>
              </a:rPr>
              <a:t>Судом первой инстанции установлено, что неустойка подлежала списанию, т.к. не превышает 5%, взыскание с подрядчика суммы неуплаченных неустоек (штрафов, пеней), начисленных при исполнении всех обязательств, предусмотренных контрактом, нарушает законодательство и законные интересы ответчика. Ссылка Заказчика на письмо Минфина РФ от 15.07.2024 N 24-06-09/65733 в качестве обоснования неприменения Правил N 783 судом во внимание не принимается, поскольку данное письмо не является нормативным актом, подлежащим обязательному применению, т.к. позиция противоречит ПП 783.</a:t>
            </a:r>
          </a:p>
          <a:p>
            <a:pPr>
              <a:buClr>
                <a:srgbClr val="000000"/>
              </a:buClr>
              <a:defRPr/>
            </a:pPr>
            <a:endParaRPr lang="ru-RU" sz="1600" dirty="0">
              <a:latin typeface="Arial" panose="020B0604020202020204" pitchFamily="34" charset="0"/>
              <a:cs typeface="Arial" panose="020B0604020202020204" pitchFamily="34" charset="0"/>
            </a:endParaRPr>
          </a:p>
          <a:p>
            <a:pPr>
              <a:buClr>
                <a:srgbClr val="000000"/>
              </a:buClr>
              <a:defRPr/>
            </a:pPr>
            <a:r>
              <a:rPr lang="ru-RU" sz="1600" dirty="0">
                <a:latin typeface="Arial" panose="020B0604020202020204" pitchFamily="34" charset="0"/>
                <a:cs typeface="Arial" panose="020B0604020202020204" pitchFamily="34" charset="0"/>
              </a:rPr>
              <a:t>Апелляционный суд подтвердил, что удержание суммы неустойки при наличии обязанности её списания не имело законных оснований. Следовательно, денежные средства, удержанные Заказчиком из суммы, подлежавшей оплате за исполненный контракт, являются неосновательным обогащением на его стороне и подлежат возврату истцу на основании статей 1102, 1103 ГК РФ.</a:t>
            </a:r>
            <a:endParaRPr lang="ru-RU" sz="1400" b="0" dirty="0">
              <a:effectLst/>
            </a:endParaRPr>
          </a:p>
        </p:txBody>
      </p:sp>
      <p:pic>
        <p:nvPicPr>
          <p:cNvPr id="4" name="Рисунок 3">
            <a:extLst>
              <a:ext uri="{FF2B5EF4-FFF2-40B4-BE49-F238E27FC236}">
                <a16:creationId xmlns:a16="http://schemas.microsoft.com/office/drawing/2014/main" id="{B3522C0E-D899-4325-E9EF-778399F1B9A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7" name="TextBox 6">
            <a:extLst>
              <a:ext uri="{FF2B5EF4-FFF2-40B4-BE49-F238E27FC236}">
                <a16:creationId xmlns:a16="http://schemas.microsoft.com/office/drawing/2014/main" id="{09D990FF-4CE6-11E5-10C9-D6BFCBA2F470}"/>
              </a:ext>
            </a:extLst>
          </p:cNvPr>
          <p:cNvSpPr txBox="1"/>
          <p:nvPr/>
        </p:nvSpPr>
        <p:spPr>
          <a:xfrm>
            <a:off x="4444070" y="291538"/>
            <a:ext cx="7434414" cy="646331"/>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возможно ли оно после удержания из суммы оплаты?</a:t>
            </a:r>
          </a:p>
        </p:txBody>
      </p:sp>
    </p:spTree>
    <p:extLst>
      <p:ext uri="{BB962C8B-B14F-4D97-AF65-F5344CB8AC3E}">
        <p14:creationId xmlns:p14="http://schemas.microsoft.com/office/powerpoint/2010/main" val="422125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D6CFD-5856-A611-161E-51AA4B3AA8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FDA115-981D-E614-B5E4-EC7FC6C09D5B}"/>
              </a:ext>
            </a:extLst>
          </p:cNvPr>
          <p:cNvSpPr txBox="1"/>
          <p:nvPr/>
        </p:nvSpPr>
        <p:spPr>
          <a:xfrm>
            <a:off x="4444070" y="291538"/>
            <a:ext cx="7565044" cy="646331"/>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обязан ли заказчик списать половину неустойки, если вторая половина не оплачена?</a:t>
            </a:r>
          </a:p>
        </p:txBody>
      </p:sp>
      <p:sp>
        <p:nvSpPr>
          <p:cNvPr id="14" name="Прямоугольник 13">
            <a:extLst>
              <a:ext uri="{FF2B5EF4-FFF2-40B4-BE49-F238E27FC236}">
                <a16:creationId xmlns:a16="http://schemas.microsoft.com/office/drawing/2014/main" id="{678626DA-6200-8B7A-940F-A3F681F56E1F}"/>
              </a:ext>
            </a:extLst>
          </p:cNvPr>
          <p:cNvSpPr/>
          <p:nvPr/>
        </p:nvSpPr>
        <p:spPr>
          <a:xfrm>
            <a:off x="294863" y="1236984"/>
            <a:ext cx="11709890" cy="515956"/>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b="1" dirty="0">
                <a:solidFill>
                  <a:schemeClr val="tx1"/>
                </a:solidFill>
                <a:latin typeface="Arial" panose="020B0604020202020204" pitchFamily="34" charset="0"/>
                <a:cs typeface="Arial" panose="020B0604020202020204" pitchFamily="34" charset="0"/>
              </a:rPr>
              <a:t>Постановление</a:t>
            </a:r>
            <a:r>
              <a:rPr lang="ru-RU" sz="1600" b="1" dirty="0">
                <a:solidFill>
                  <a:schemeClr val="tx1"/>
                </a:solidFill>
                <a:effectLst/>
                <a:latin typeface="Arial" panose="020B0604020202020204" pitchFamily="34" charset="0"/>
                <a:cs typeface="Arial" panose="020B0604020202020204" pitchFamily="34" charset="0"/>
              </a:rPr>
              <a:t> Арбитражного суда Уральского округа от 25.08.2025 N Ф09-3178/25 по делу N А47-11322/2024</a:t>
            </a:r>
            <a:endParaRPr lang="ru-RU" sz="1600" b="0" dirty="0">
              <a:solidFill>
                <a:schemeClr val="tx1"/>
              </a:solidFill>
              <a:effectLst/>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6128FBCA-180C-3941-93BF-3DFEEE6E60C6}"/>
              </a:ext>
            </a:extLst>
          </p:cNvPr>
          <p:cNvSpPr/>
          <p:nvPr/>
        </p:nvSpPr>
        <p:spPr>
          <a:xfrm>
            <a:off x="294863" y="2084346"/>
            <a:ext cx="11709890" cy="830997"/>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Заказчик начислил исполнителю пени за нарушение срока поставки товаров. Размер неустойки превышает 5% от цены контракта. Поставщик указал, что есть основания для полного списания суммы неустойки. Заказчик предложил поставщику уплатить 50% от суммы неустойки для списания остальной части.</a:t>
            </a:r>
          </a:p>
        </p:txBody>
      </p:sp>
      <p:sp>
        <p:nvSpPr>
          <p:cNvPr id="9" name="Прямоугольник 8">
            <a:extLst>
              <a:ext uri="{FF2B5EF4-FFF2-40B4-BE49-F238E27FC236}">
                <a16:creationId xmlns:a16="http://schemas.microsoft.com/office/drawing/2014/main" id="{A3BF4607-2586-6632-86B4-73BD4F0E495F}"/>
              </a:ext>
            </a:extLst>
          </p:cNvPr>
          <p:cNvSpPr/>
          <p:nvPr/>
        </p:nvSpPr>
        <p:spPr>
          <a:xfrm>
            <a:off x="294863" y="3246749"/>
            <a:ext cx="11709891" cy="1846659"/>
          </a:xfrm>
          <a:prstGeom prst="rect">
            <a:avLst/>
          </a:prstGeom>
          <a:ln w="38100">
            <a:solidFill>
              <a:srgbClr val="0070C0"/>
            </a:solidFill>
          </a:ln>
        </p:spPr>
        <p:txBody>
          <a:bodyPr wrap="square">
            <a:spAutoFit/>
          </a:bodyPr>
          <a:lstStyle/>
          <a:p>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600" b="1" dirty="0">
                <a:effectLst/>
                <a:latin typeface="Arial" panose="020B0604020202020204" pitchFamily="34" charset="0"/>
                <a:cs typeface="Arial" panose="020B0604020202020204" pitchFamily="34" charset="0"/>
              </a:rPr>
              <a:t>Неустойка подлежит взысканию. Требования заказчика удовлетворены.</a:t>
            </a:r>
            <a:br>
              <a:rPr lang="ru-RU" sz="1600" b="1" dirty="0">
                <a:effectLst/>
                <a:latin typeface="Arial" panose="020B0604020202020204" pitchFamily="34" charset="0"/>
                <a:cs typeface="Arial" panose="020B0604020202020204" pitchFamily="34" charset="0"/>
              </a:rPr>
            </a:br>
            <a:endParaRPr lang="ru-RU" sz="1600" b="1" dirty="0">
              <a:effectLst/>
              <a:latin typeface="Arial" panose="020B0604020202020204" pitchFamily="34" charset="0"/>
              <a:cs typeface="Arial" panose="020B0604020202020204" pitchFamily="34" charset="0"/>
            </a:endParaRPr>
          </a:p>
          <a:p>
            <a:r>
              <a:rPr lang="ru-RU" sz="1600" b="0" dirty="0">
                <a:effectLst/>
                <a:latin typeface="Arial" panose="020B0604020202020204" pitchFamily="34" charset="0"/>
                <a:cs typeface="Arial" panose="020B0604020202020204" pitchFamily="34" charset="0"/>
              </a:rPr>
              <a:t>Заказчик обязан списать 50% неуплаченной суммы неустойки, если ее размер больше 5%, но не более 20% от цены контракта. Условием для списания неустойки в данном случае является уплата поставщиком 50% начисленной суммы неустойки (</a:t>
            </a:r>
            <a:r>
              <a:rPr lang="ru-RU" sz="1600" dirty="0" err="1">
                <a:latin typeface="Arial" panose="020B0604020202020204" pitchFamily="34" charset="0"/>
                <a:cs typeface="Arial" panose="020B0604020202020204" pitchFamily="34" charset="0"/>
              </a:rPr>
              <a:t>пп</a:t>
            </a:r>
            <a:r>
              <a:rPr lang="ru-RU" sz="1600" dirty="0">
                <a:latin typeface="Arial" panose="020B0604020202020204" pitchFamily="34" charset="0"/>
                <a:cs typeface="Arial" panose="020B0604020202020204" pitchFamily="34" charset="0"/>
              </a:rPr>
              <a:t>. "б" п. 3</a:t>
            </a:r>
            <a:r>
              <a:rPr lang="ru-RU" sz="1600" b="0" dirty="0">
                <a:effectLst/>
                <a:latin typeface="Arial" panose="020B0604020202020204" pitchFamily="34" charset="0"/>
                <a:cs typeface="Arial" panose="020B0604020202020204" pitchFamily="34" charset="0"/>
              </a:rPr>
              <a:t> Правил N 783). Поставщик этого не сделал. Кроме того, он не доказал, что ненадлежащее исполнение обязательств по контракту вызвано обстоятельствами непреодолимой силы, возникло по вине обеих сторон или заказчик умышленно или по неосторожности содействовал увеличению размера убытков. </a:t>
            </a:r>
          </a:p>
        </p:txBody>
      </p:sp>
      <p:pic>
        <p:nvPicPr>
          <p:cNvPr id="4" name="Рисунок 3">
            <a:extLst>
              <a:ext uri="{FF2B5EF4-FFF2-40B4-BE49-F238E27FC236}">
                <a16:creationId xmlns:a16="http://schemas.microsoft.com/office/drawing/2014/main" id="{5E5896FB-98E1-4FD9-AE2D-5538A055B9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10782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D74F9-2DD3-C2E8-7386-A43000373F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4C29B2-8F9C-DFEC-83A6-3A4BE366DB16}"/>
              </a:ext>
            </a:extLst>
          </p:cNvPr>
          <p:cNvSpPr txBox="1"/>
          <p:nvPr/>
        </p:nvSpPr>
        <p:spPr>
          <a:xfrm>
            <a:off x="4444070" y="291538"/>
            <a:ext cx="7565044"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Списание неустойки</a:t>
            </a:r>
          </a:p>
        </p:txBody>
      </p:sp>
      <p:sp>
        <p:nvSpPr>
          <p:cNvPr id="14" name="Прямоугольник 13">
            <a:extLst>
              <a:ext uri="{FF2B5EF4-FFF2-40B4-BE49-F238E27FC236}">
                <a16:creationId xmlns:a16="http://schemas.microsoft.com/office/drawing/2014/main" id="{AE2DF2F5-037E-2518-905D-463F2D330C03}"/>
              </a:ext>
            </a:extLst>
          </p:cNvPr>
          <p:cNvSpPr/>
          <p:nvPr/>
        </p:nvSpPr>
        <p:spPr>
          <a:xfrm>
            <a:off x="294865" y="1079834"/>
            <a:ext cx="11709890" cy="336631"/>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Постановление АС Западно-Сибирского округа по делу № А81-9395/2024 от 29 мая 2025 г.</a:t>
            </a:r>
            <a:endParaRPr lang="ru-RU" b="1" dirty="0">
              <a:solidFill>
                <a:schemeClr val="tx1"/>
              </a:solidFill>
            </a:endParaRPr>
          </a:p>
        </p:txBody>
      </p:sp>
      <p:sp>
        <p:nvSpPr>
          <p:cNvPr id="5" name="Прямоугольник 4">
            <a:extLst>
              <a:ext uri="{FF2B5EF4-FFF2-40B4-BE49-F238E27FC236}">
                <a16:creationId xmlns:a16="http://schemas.microsoft.com/office/drawing/2014/main" id="{D519F589-242C-2C9A-FD56-3063008F52C0}"/>
              </a:ext>
            </a:extLst>
          </p:cNvPr>
          <p:cNvSpPr/>
          <p:nvPr/>
        </p:nvSpPr>
        <p:spPr>
          <a:xfrm>
            <a:off x="294865" y="1709437"/>
            <a:ext cx="11709890" cy="830997"/>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Подрядчик произвел оплату неустойки. Но затем направил письмо Заказчику о необходимости возврата перечисленной суммы в связи с наличием права на ее списание. Заказчик отказал в связи с тем, что списание производится только начисленной и неуплаченной неустойки. </a:t>
            </a:r>
          </a:p>
        </p:txBody>
      </p:sp>
      <p:sp>
        <p:nvSpPr>
          <p:cNvPr id="9" name="Прямоугольник 8">
            <a:extLst>
              <a:ext uri="{FF2B5EF4-FFF2-40B4-BE49-F238E27FC236}">
                <a16:creationId xmlns:a16="http://schemas.microsoft.com/office/drawing/2014/main" id="{852517B5-946B-637C-8493-3929F59B90F9}"/>
              </a:ext>
            </a:extLst>
          </p:cNvPr>
          <p:cNvSpPr/>
          <p:nvPr/>
        </p:nvSpPr>
        <p:spPr>
          <a:xfrm>
            <a:off x="294865" y="2788198"/>
            <a:ext cx="11709891" cy="3575209"/>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600" dirty="0">
                <a:latin typeface="Arial" panose="020B0604020202020204" pitchFamily="34" charset="0"/>
                <a:ea typeface="Times New Roman" panose="02020603050405020304" pitchFamily="18" charset="0"/>
                <a:cs typeface="Arial" panose="020B0604020202020204" pitchFamily="34" charset="0"/>
              </a:rPr>
              <a:t>Требование удовлетворить.</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Несмотря на отсутствие между сторонами спора по факту ненадлежащего исполнения обязательств, добровольный характер перечисления истцом денежных средств в счет ее оплаты, следует согласиться с выводами судов, что такие действия подрядчика не указаны Правилами № 783 в качестве обстоятельств, исключающих возможность применения к нему предусмотренных законодательством мер поддержки, поскольку в настоящем споре именно на заказчике, осведомленном о завершении исполнения, лежала обязанность по списанию неустойки, из чего следует право истца на взыскание неосновательного обогащения, поскольку правовых оснований для получения предусмотренной контрактом неустойки не имеется.</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Приняв во внимание, что обязательства подрядчиком исполнены в полном объеме, размер инкриминируемой ответственности не превышает 5 % от стоимости контракта, законодательством о контрактной системе, уточненным регулированием Правительства Российской Федерации, предусмотрено право подрядчика на списание неустойки, согласованной в контракте, суд апелляционной инстанции правомерно исходил из обоснованности и законности предъявленных исковых требований.</a:t>
            </a:r>
          </a:p>
        </p:txBody>
      </p:sp>
      <p:pic>
        <p:nvPicPr>
          <p:cNvPr id="4" name="Рисунок 3">
            <a:extLst>
              <a:ext uri="{FF2B5EF4-FFF2-40B4-BE49-F238E27FC236}">
                <a16:creationId xmlns:a16="http://schemas.microsoft.com/office/drawing/2014/main" id="{E31BCD01-B8BE-C270-243F-EE61EC1727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97900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C23E6-9675-81D1-32B4-916975208E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669594E-86B7-620D-882F-8A15C3F0CC18}"/>
              </a:ext>
            </a:extLst>
          </p:cNvPr>
          <p:cNvSpPr txBox="1"/>
          <p:nvPr/>
        </p:nvSpPr>
        <p:spPr>
          <a:xfrm>
            <a:off x="4444070" y="291538"/>
            <a:ext cx="7565044" cy="461665"/>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sz="2400" b="1" dirty="0">
                <a:solidFill>
                  <a:prstClr val="black"/>
                </a:solidFill>
                <a:latin typeface="Arial" panose="020B0604020202020204" pitchFamily="34" charset="0"/>
                <a:cs typeface="Arial" panose="020B0604020202020204" pitchFamily="34" charset="0"/>
              </a:rPr>
              <a:t>Списание неустойки</a:t>
            </a:r>
          </a:p>
        </p:txBody>
      </p:sp>
      <p:sp>
        <p:nvSpPr>
          <p:cNvPr id="14" name="Прямоугольник 13">
            <a:extLst>
              <a:ext uri="{FF2B5EF4-FFF2-40B4-BE49-F238E27FC236}">
                <a16:creationId xmlns:a16="http://schemas.microsoft.com/office/drawing/2014/main" id="{DB4BF52B-5B9C-E6BA-BB68-A933D13C2B6F}"/>
              </a:ext>
            </a:extLst>
          </p:cNvPr>
          <p:cNvSpPr/>
          <p:nvPr/>
        </p:nvSpPr>
        <p:spPr>
          <a:xfrm>
            <a:off x="294865" y="1662961"/>
            <a:ext cx="11709890" cy="336631"/>
          </a:xfrm>
          <a:prstGeom prst="rect">
            <a:avLst/>
          </a:prstGeom>
          <a:noFill/>
          <a:ln w="38100">
            <a:solidFill>
              <a:srgbClr val="EA58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Постановление АС Московского округа по делу № А40-17572/2023 от 22 февраля 2024</a:t>
            </a:r>
            <a:endParaRPr lang="ru-RU" sz="1600" b="1" dirty="0">
              <a:solidFill>
                <a:schemeClr val="tx1"/>
              </a:solidFill>
            </a:endParaRPr>
          </a:p>
        </p:txBody>
      </p:sp>
      <p:sp>
        <p:nvSpPr>
          <p:cNvPr id="5" name="Прямоугольник 4">
            <a:extLst>
              <a:ext uri="{FF2B5EF4-FFF2-40B4-BE49-F238E27FC236}">
                <a16:creationId xmlns:a16="http://schemas.microsoft.com/office/drawing/2014/main" id="{D049BA49-D4DF-6D9E-E2EA-245AF1EF7920}"/>
              </a:ext>
            </a:extLst>
          </p:cNvPr>
          <p:cNvSpPr/>
          <p:nvPr/>
        </p:nvSpPr>
        <p:spPr>
          <a:xfrm>
            <a:off x="294865" y="2172713"/>
            <a:ext cx="11709890" cy="830997"/>
          </a:xfrm>
          <a:prstGeom prst="rect">
            <a:avLst/>
          </a:prstGeom>
          <a:ln w="38100">
            <a:solidFill>
              <a:srgbClr val="EA5816"/>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Подрядчик произвел оплату неустойки. Но затем передумал и обратился в суд с заявлением о том, что денежные средства были приобретены Заказчиком за счёт Поставщика в отсутствие обязательства по их уплате и являются для Заказчика неосновательным обогащением</a:t>
            </a:r>
          </a:p>
        </p:txBody>
      </p:sp>
      <p:sp>
        <p:nvSpPr>
          <p:cNvPr id="9" name="Прямоугольник 8">
            <a:extLst>
              <a:ext uri="{FF2B5EF4-FFF2-40B4-BE49-F238E27FC236}">
                <a16:creationId xmlns:a16="http://schemas.microsoft.com/office/drawing/2014/main" id="{08899BD9-CB68-DEED-3990-BCD2D1A63D89}"/>
              </a:ext>
            </a:extLst>
          </p:cNvPr>
          <p:cNvSpPr/>
          <p:nvPr/>
        </p:nvSpPr>
        <p:spPr>
          <a:xfrm>
            <a:off x="294865" y="3176831"/>
            <a:ext cx="11709891" cy="2232214"/>
          </a:xfrm>
          <a:prstGeom prst="rect">
            <a:avLst/>
          </a:prstGeom>
          <a:ln w="38100">
            <a:solidFill>
              <a:srgbClr val="EA5816"/>
            </a:solidFill>
          </a:ln>
        </p:spPr>
        <p:txBody>
          <a:bodyPr wrap="square">
            <a:spAutoFit/>
          </a:bodyPr>
          <a:lstStyle/>
          <a:p>
            <a:pPr algn="just">
              <a:lnSpc>
                <a:spcPct val="107000"/>
              </a:lnSpc>
              <a:spcBef>
                <a:spcPts val="100"/>
              </a:spcBef>
              <a:spcAft>
                <a:spcPts val="100"/>
              </a:spcAft>
            </a:pPr>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600" dirty="0">
                <a:latin typeface="Arial" panose="020B0604020202020204" pitchFamily="34" charset="0"/>
                <a:ea typeface="Times New Roman" panose="02020603050405020304" pitchFamily="18" charset="0"/>
                <a:cs typeface="Arial" panose="020B0604020202020204" pitchFamily="34" charset="0"/>
              </a:rPr>
              <a:t>В удовлетворении исковых требований отказать.</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В соответствии с пунктом 3 Правил списания № 783 осуществляется списание начисленных и неуплаченных сумм неустоек (штрафов, пеней) при соблюдении иных условий, предусмотренных указанным пунктом. В связи с тем, что поставщик по собственной инициативе уплатил обоснованно начисленные пени на основании выставленной претензии, к заказчику с заявлением о списании не обращался, а заказчиком не производилось принудительное удержание пени (взыскание за счет предоставленного обеспечения), то основания для списания пеней в судебном порядке в рамках настоящего дела отсутствуют. </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Отказ в удовлетворении заявленных требований судами является правомерным.</a:t>
            </a:r>
          </a:p>
        </p:txBody>
      </p:sp>
      <p:pic>
        <p:nvPicPr>
          <p:cNvPr id="4" name="Рисунок 3">
            <a:extLst>
              <a:ext uri="{FF2B5EF4-FFF2-40B4-BE49-F238E27FC236}">
                <a16:creationId xmlns:a16="http://schemas.microsoft.com/office/drawing/2014/main" id="{487946BD-463A-D1BB-1A70-AF3DC4A3F3F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267447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8439F-4221-1F95-7C3F-9C63237402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592839-492E-E8F6-B3F3-04CA9F96CD3B}"/>
              </a:ext>
            </a:extLst>
          </p:cNvPr>
          <p:cNvSpPr txBox="1"/>
          <p:nvPr/>
        </p:nvSpPr>
        <p:spPr>
          <a:xfrm>
            <a:off x="4444070" y="291538"/>
            <a:ext cx="7565044" cy="369332"/>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Списание неустойки – что делать, когда есть этапы?</a:t>
            </a:r>
          </a:p>
        </p:txBody>
      </p:sp>
      <p:sp>
        <p:nvSpPr>
          <p:cNvPr id="14" name="Прямоугольник 13">
            <a:extLst>
              <a:ext uri="{FF2B5EF4-FFF2-40B4-BE49-F238E27FC236}">
                <a16:creationId xmlns:a16="http://schemas.microsoft.com/office/drawing/2014/main" id="{42183EF6-0974-53EB-75FA-5BF25F81A8AD}"/>
              </a:ext>
            </a:extLst>
          </p:cNvPr>
          <p:cNvSpPr/>
          <p:nvPr/>
        </p:nvSpPr>
        <p:spPr>
          <a:xfrm>
            <a:off x="294865" y="1134641"/>
            <a:ext cx="11709890" cy="578964"/>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Постановление АС Московского округа по делу № А40-180762/2024 от 06.06.2025 (в пересмотре отказано - Определение ВС РФ № 305-ЭС25-8632 от 23 сентября 2025)</a:t>
            </a:r>
            <a:endParaRPr lang="ru-RU" b="1" dirty="0">
              <a:solidFill>
                <a:schemeClr val="tx1"/>
              </a:solidFill>
            </a:endParaRPr>
          </a:p>
        </p:txBody>
      </p:sp>
      <p:sp>
        <p:nvSpPr>
          <p:cNvPr id="5" name="Прямоугольник 4">
            <a:extLst>
              <a:ext uri="{FF2B5EF4-FFF2-40B4-BE49-F238E27FC236}">
                <a16:creationId xmlns:a16="http://schemas.microsoft.com/office/drawing/2014/main" id="{041DD3EC-D3CF-F274-DC74-2D4F5A6B0277}"/>
              </a:ext>
            </a:extLst>
          </p:cNvPr>
          <p:cNvSpPr/>
          <p:nvPr/>
        </p:nvSpPr>
        <p:spPr>
          <a:xfrm>
            <a:off x="294865" y="2116497"/>
            <a:ext cx="11709890" cy="584775"/>
          </a:xfrm>
          <a:prstGeom prst="rect">
            <a:avLst/>
          </a:prstGeom>
          <a:ln w="38100">
            <a:solidFill>
              <a:srgbClr val="0070C0"/>
            </a:solidFill>
          </a:ln>
        </p:spPr>
        <p:txBody>
          <a:bodyPr wrap="square">
            <a:spAutoFit/>
          </a:bodyPr>
          <a:lstStyle/>
          <a:p>
            <a:r>
              <a:rPr lang="ru-RU" sz="1600" b="1" dirty="0">
                <a:latin typeface="Arial" panose="020B0604020202020204" pitchFamily="34" charset="0"/>
                <a:cs typeface="Arial" panose="020B0604020202020204" pitchFamily="34" charset="0"/>
              </a:rPr>
              <a:t>Суть дела</a:t>
            </a:r>
            <a:r>
              <a:rPr lang="ru-RU" sz="1600" dirty="0">
                <a:latin typeface="Arial" panose="020B0604020202020204" pitchFamily="34" charset="0"/>
                <a:cs typeface="Arial" panose="020B0604020202020204" pitchFamily="34" charset="0"/>
              </a:rPr>
              <a:t>: Контракт многолетний. Заказчик начислил неустойку по итогам исполнения первого этапа. В судебном порядке исполнитель требует ее списать, так как размер неустойки не превышает 5% стоимости этапа</a:t>
            </a:r>
          </a:p>
        </p:txBody>
      </p:sp>
      <p:sp>
        <p:nvSpPr>
          <p:cNvPr id="9" name="Прямоугольник 8">
            <a:extLst>
              <a:ext uri="{FF2B5EF4-FFF2-40B4-BE49-F238E27FC236}">
                <a16:creationId xmlns:a16="http://schemas.microsoft.com/office/drawing/2014/main" id="{4DC1F371-CE95-DE48-C653-E5DE1AF5F7B5}"/>
              </a:ext>
            </a:extLst>
          </p:cNvPr>
          <p:cNvSpPr/>
          <p:nvPr/>
        </p:nvSpPr>
        <p:spPr>
          <a:xfrm>
            <a:off x="294865" y="3190568"/>
            <a:ext cx="11709891" cy="3073918"/>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6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600" dirty="0">
                <a:latin typeface="Arial" panose="020B0604020202020204" pitchFamily="34" charset="0"/>
                <a:ea typeface="Times New Roman" panose="02020603050405020304" pitchFamily="18" charset="0"/>
                <a:cs typeface="Arial" panose="020B0604020202020204" pitchFamily="34" charset="0"/>
              </a:rPr>
              <a:t>В удовлетворении исковых требований отказать.</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Согласно пункту 2 Правил N 783 в качестве общего правила установлено, что списание начисленных и неуплаченных сумм неустоек (штрафов, пеней) осуществляется заказчиком по контрактам, обязательства по которым исполнены в полном объеме.</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Так, из материалов дела установлено, что в настоящее время государственный контракт является действующим, обязательства не исполнены в полном объеме за весь период, то есть за все три этапа.</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Само по себе наличие этапов в рассматриваемом случае не влечет за собой возникновение права на списание начисленных и неуплаченных сумм неустоек (штрафов, пеней), поскольку предусмотренные контрактом этапы объединены единой целью и направлены на достижение общего результата – приобретение товара.</a:t>
            </a:r>
          </a:p>
          <a:p>
            <a:pPr algn="just">
              <a:lnSpc>
                <a:spcPct val="107000"/>
              </a:lnSpc>
              <a:spcBef>
                <a:spcPts val="100"/>
              </a:spcBef>
              <a:spcAft>
                <a:spcPts val="100"/>
              </a:spcAft>
            </a:pPr>
            <a:r>
              <a:rPr lang="ru-RU" sz="1600" dirty="0">
                <a:latin typeface="Arial" panose="020B0604020202020204" pitchFamily="34" charset="0"/>
                <a:ea typeface="Times New Roman" panose="02020603050405020304" pitchFamily="18" charset="0"/>
                <a:cs typeface="Arial" panose="020B0604020202020204" pitchFamily="34" charset="0"/>
              </a:rPr>
              <a:t>В то же время истец не лишен права на списание неустойки по окончании срока контракта при условии исполнения всех обязательств по контракту в полном объеме при отсутствии препятствий правового характера.</a:t>
            </a:r>
          </a:p>
        </p:txBody>
      </p:sp>
      <p:pic>
        <p:nvPicPr>
          <p:cNvPr id="4" name="Рисунок 3">
            <a:extLst>
              <a:ext uri="{FF2B5EF4-FFF2-40B4-BE49-F238E27FC236}">
                <a16:creationId xmlns:a16="http://schemas.microsoft.com/office/drawing/2014/main" id="{03F1978F-8DD5-ECD6-AE91-508BD22BAF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Tree>
    <p:extLst>
      <p:ext uri="{BB962C8B-B14F-4D97-AF65-F5344CB8AC3E}">
        <p14:creationId xmlns:p14="http://schemas.microsoft.com/office/powerpoint/2010/main" val="3009366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19E7-9BB4-260E-AD94-D3259D1A36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8F68D8-28AF-DD03-6B27-14BA0092B61C}"/>
              </a:ext>
            </a:extLst>
          </p:cNvPr>
          <p:cNvSpPr txBox="1"/>
          <p:nvPr/>
        </p:nvSpPr>
        <p:spPr>
          <a:xfrm>
            <a:off x="4444070" y="291538"/>
            <a:ext cx="7565044" cy="369332"/>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Порядок взыскания по независимой гарантии</a:t>
            </a:r>
          </a:p>
        </p:txBody>
      </p:sp>
      <p:sp>
        <p:nvSpPr>
          <p:cNvPr id="14" name="Прямоугольник 13">
            <a:extLst>
              <a:ext uri="{FF2B5EF4-FFF2-40B4-BE49-F238E27FC236}">
                <a16:creationId xmlns:a16="http://schemas.microsoft.com/office/drawing/2014/main" id="{450A6143-7A40-B293-D9BB-DB00DB88F856}"/>
              </a:ext>
            </a:extLst>
          </p:cNvPr>
          <p:cNvSpPr/>
          <p:nvPr/>
        </p:nvSpPr>
        <p:spPr>
          <a:xfrm>
            <a:off x="294865" y="837788"/>
            <a:ext cx="7291268" cy="369332"/>
          </a:xfrm>
          <a:prstGeom prst="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bg1"/>
                </a:solidFill>
                <a:latin typeface="Arial" panose="020B0604020202020204" pitchFamily="34" charset="0"/>
                <a:cs typeface="Arial" panose="020B0604020202020204" pitchFamily="34" charset="0"/>
              </a:rPr>
              <a:t>Независимая гарантия предоставлена в качестве обеспечения заявки</a:t>
            </a:r>
          </a:p>
        </p:txBody>
      </p:sp>
      <p:pic>
        <p:nvPicPr>
          <p:cNvPr id="4" name="Рисунок 3">
            <a:extLst>
              <a:ext uri="{FF2B5EF4-FFF2-40B4-BE49-F238E27FC236}">
                <a16:creationId xmlns:a16="http://schemas.microsoft.com/office/drawing/2014/main" id="{D555C884-4ED0-31C9-E552-A7E062EA7E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Прямоугольник 1">
            <a:extLst>
              <a:ext uri="{FF2B5EF4-FFF2-40B4-BE49-F238E27FC236}">
                <a16:creationId xmlns:a16="http://schemas.microsoft.com/office/drawing/2014/main" id="{DD5BF24B-B303-608C-4AF4-2DB42E7E3B8E}"/>
              </a:ext>
            </a:extLst>
          </p:cNvPr>
          <p:cNvSpPr/>
          <p:nvPr/>
        </p:nvSpPr>
        <p:spPr>
          <a:xfrm>
            <a:off x="294865" y="1384038"/>
            <a:ext cx="11709891" cy="767133"/>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400" b="1" dirty="0">
                <a:latin typeface="Arial" panose="020B0604020202020204" pitchFamily="34" charset="0"/>
                <a:ea typeface="Times New Roman" panose="02020603050405020304" pitchFamily="18" charset="0"/>
                <a:cs typeface="Arial" panose="020B0604020202020204" pitchFamily="34" charset="0"/>
              </a:rPr>
              <a:t>Основание 1: Пункт 7 части 10 статьи 44: </a:t>
            </a:r>
            <a:r>
              <a:rPr lang="ru-RU" sz="1400" dirty="0">
                <a:latin typeface="Arial" panose="020B0604020202020204" pitchFamily="34" charset="0"/>
                <a:cs typeface="Arial" panose="020B0604020202020204" pitchFamily="34" charset="0"/>
              </a:rPr>
              <a:t>включение информации об участнике закупки в реестр недобросовестных поставщиков (подрядчиков, исполнителей) в соответствии со статьей 104 настоящего Федерального закона в связи с его уклонением от заключения контракта.</a:t>
            </a:r>
          </a:p>
        </p:txBody>
      </p:sp>
      <p:sp>
        <p:nvSpPr>
          <p:cNvPr id="7" name="Прямоугольник 6">
            <a:extLst>
              <a:ext uri="{FF2B5EF4-FFF2-40B4-BE49-F238E27FC236}">
                <a16:creationId xmlns:a16="http://schemas.microsoft.com/office/drawing/2014/main" id="{41B24BA5-8C4B-9CE2-7D50-D832E15D4547}"/>
              </a:ext>
            </a:extLst>
          </p:cNvPr>
          <p:cNvSpPr/>
          <p:nvPr/>
        </p:nvSpPr>
        <p:spPr>
          <a:xfrm>
            <a:off x="294865" y="2425305"/>
            <a:ext cx="11709891" cy="2150204"/>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400" b="1" dirty="0">
                <a:latin typeface="Arial" panose="020B0604020202020204" pitchFamily="34" charset="0"/>
                <a:ea typeface="Times New Roman" panose="02020603050405020304" pitchFamily="18" charset="0"/>
                <a:cs typeface="Arial" panose="020B0604020202020204" pitchFamily="34" charset="0"/>
              </a:rPr>
              <a:t>Основание 2: Часть 13 статьи 44: </a:t>
            </a:r>
            <a:r>
              <a:rPr lang="ru-RU" sz="1400" dirty="0">
                <a:latin typeface="Arial" panose="020B0604020202020204" pitchFamily="34" charset="0"/>
                <a:cs typeface="Arial" panose="020B0604020202020204" pitchFamily="34" charset="0"/>
              </a:rPr>
              <a:t>в случае, если при проведении электронных процедур в течение одного квартала календарного года на одной электронной площадке в отношении трех и более заявок одного участника закупки комиссиями по осуществлению закупок приняты решения о несоответствии указанных заявок требованиям, предусмотренным извещением об осуществлении закупки, по основаниям, установленным пунктами 1 - 3, 5 - 9 части 12 статьи 48 настоящего Федерального закона, в порядке, предусмотренном частью 14 настоящей статьи, осуществляется перечисление в соответствующий бюджет бюджетной системы Российской Федерации заблокированных на специальном счете участника закупки денежных средств в размере обеспечения каждой третьей такой заявки или в порядке, предусмотренном частью 15 настоящей статьи, предъявляется требование об уплате денежной суммы по независимой гарантии, предоставленной для обеспечения каждой третьей такой заявки </a:t>
            </a:r>
            <a:r>
              <a:rPr lang="ru-RU" sz="1400" b="1" dirty="0">
                <a:latin typeface="Arial" panose="020B0604020202020204" pitchFamily="34" charset="0"/>
                <a:cs typeface="Arial" panose="020B0604020202020204" pitchFamily="34" charset="0"/>
              </a:rPr>
              <a:t>(срок – 3 рабочих дня со дня получения уведомления от оператора).</a:t>
            </a:r>
          </a:p>
        </p:txBody>
      </p:sp>
      <p:sp>
        <p:nvSpPr>
          <p:cNvPr id="8" name="Прямоугольник 7">
            <a:extLst>
              <a:ext uri="{FF2B5EF4-FFF2-40B4-BE49-F238E27FC236}">
                <a16:creationId xmlns:a16="http://schemas.microsoft.com/office/drawing/2014/main" id="{258C8E9F-520F-B3F7-60D8-B51F473EA7AE}"/>
              </a:ext>
            </a:extLst>
          </p:cNvPr>
          <p:cNvSpPr/>
          <p:nvPr/>
        </p:nvSpPr>
        <p:spPr>
          <a:xfrm>
            <a:off x="2827867" y="4678761"/>
            <a:ext cx="7010400" cy="66886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Требование об уплате денежных средств предъявляется в размере независимой гарантии</a:t>
            </a:r>
          </a:p>
        </p:txBody>
      </p:sp>
      <p:sp>
        <p:nvSpPr>
          <p:cNvPr id="10" name="Прямоугольник 9">
            <a:extLst>
              <a:ext uri="{FF2B5EF4-FFF2-40B4-BE49-F238E27FC236}">
                <a16:creationId xmlns:a16="http://schemas.microsoft.com/office/drawing/2014/main" id="{6E5B360D-69F7-CDD8-8864-CA0FE46A7BED}"/>
              </a:ext>
            </a:extLst>
          </p:cNvPr>
          <p:cNvSpPr/>
          <p:nvPr/>
        </p:nvSpPr>
        <p:spPr>
          <a:xfrm>
            <a:off x="364065" y="5554132"/>
            <a:ext cx="5274733" cy="88900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Требование направляется в письменной форме на бумажном носителе (по адресу, указанному в НГ) </a:t>
            </a:r>
          </a:p>
        </p:txBody>
      </p:sp>
      <p:sp>
        <p:nvSpPr>
          <p:cNvPr id="11" name="Прямоугольник 10">
            <a:extLst>
              <a:ext uri="{FF2B5EF4-FFF2-40B4-BE49-F238E27FC236}">
                <a16:creationId xmlns:a16="http://schemas.microsoft.com/office/drawing/2014/main" id="{ABCA7A8E-6D6B-DB78-4C5E-CF2FE79D78E6}"/>
              </a:ext>
            </a:extLst>
          </p:cNvPr>
          <p:cNvSpPr/>
          <p:nvPr/>
        </p:nvSpPr>
        <p:spPr>
          <a:xfrm>
            <a:off x="6256865" y="5554132"/>
            <a:ext cx="5747891" cy="113282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Требование направляется на бумажном носителе</a:t>
            </a:r>
          </a:p>
          <a:p>
            <a:pPr algn="ctr"/>
            <a:r>
              <a:rPr lang="ru-RU" dirty="0">
                <a:solidFill>
                  <a:schemeClr val="tx1"/>
                </a:solidFill>
                <a:latin typeface="Arial" panose="020B0604020202020204" pitchFamily="34" charset="0"/>
                <a:cs typeface="Arial" panose="020B0604020202020204" pitchFamily="34" charset="0"/>
              </a:rPr>
              <a:t>в форме электронного документа (в НГ указываются адрес электронной почты и (или) наименование информационной системы) </a:t>
            </a:r>
          </a:p>
        </p:txBody>
      </p:sp>
    </p:spTree>
    <p:extLst>
      <p:ext uri="{BB962C8B-B14F-4D97-AF65-F5344CB8AC3E}">
        <p14:creationId xmlns:p14="http://schemas.microsoft.com/office/powerpoint/2010/main" val="1596841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EFACC-92B8-9F6A-9980-FD1A9D8692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D76EB0-3552-5510-F587-5FEE4AEF6927}"/>
              </a:ext>
            </a:extLst>
          </p:cNvPr>
          <p:cNvSpPr txBox="1"/>
          <p:nvPr/>
        </p:nvSpPr>
        <p:spPr>
          <a:xfrm>
            <a:off x="4444070" y="291538"/>
            <a:ext cx="7565044" cy="369332"/>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Взыскание по гарантии</a:t>
            </a:r>
          </a:p>
        </p:txBody>
      </p:sp>
      <p:sp>
        <p:nvSpPr>
          <p:cNvPr id="14" name="Прямоугольник 13">
            <a:extLst>
              <a:ext uri="{FF2B5EF4-FFF2-40B4-BE49-F238E27FC236}">
                <a16:creationId xmlns:a16="http://schemas.microsoft.com/office/drawing/2014/main" id="{7F3FA32D-FDB3-34E0-F630-CEB5A03CF8AB}"/>
              </a:ext>
            </a:extLst>
          </p:cNvPr>
          <p:cNvSpPr/>
          <p:nvPr/>
        </p:nvSpPr>
        <p:spPr>
          <a:xfrm>
            <a:off x="294865" y="837787"/>
            <a:ext cx="11709890" cy="795759"/>
          </a:xfrm>
          <a:prstGeom prst="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tx1"/>
                </a:solidFill>
                <a:latin typeface="Arial" panose="020B0604020202020204" pitchFamily="34" charset="0"/>
                <a:cs typeface="Arial" panose="020B0604020202020204" pitchFamily="34" charset="0"/>
              </a:rPr>
              <a:t>Постановление Арбитражного суда Северо-Западного округа от 23.04.2025 N Ф07-19966/2024 по делу N А56-20594/2024 (в итоге – требования удовлетворены, Постановление Тринадцатого арбитражного апелляционного суда от 21.11.2025 N 13АП-22779/2025 по делу N А56-20594/2024)</a:t>
            </a:r>
          </a:p>
        </p:txBody>
      </p:sp>
      <p:sp>
        <p:nvSpPr>
          <p:cNvPr id="9" name="Прямоугольник 8">
            <a:extLst>
              <a:ext uri="{FF2B5EF4-FFF2-40B4-BE49-F238E27FC236}">
                <a16:creationId xmlns:a16="http://schemas.microsoft.com/office/drawing/2014/main" id="{D77E9A7C-CD90-52C0-47F4-FB38C20366AB}"/>
              </a:ext>
            </a:extLst>
          </p:cNvPr>
          <p:cNvSpPr/>
          <p:nvPr/>
        </p:nvSpPr>
        <p:spPr>
          <a:xfrm>
            <a:off x="294865" y="2654589"/>
            <a:ext cx="11709891" cy="4071243"/>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400" b="1" dirty="0">
                <a:latin typeface="Arial" panose="020B0604020202020204" pitchFamily="34" charset="0"/>
                <a:ea typeface="Times New Roman" panose="02020603050405020304" pitchFamily="18" charset="0"/>
                <a:cs typeface="Arial" panose="020B0604020202020204" pitchFamily="34" charset="0"/>
              </a:rPr>
              <a:t>Суть решения: </a:t>
            </a:r>
            <a:r>
              <a:rPr lang="ru-RU" sz="1400" dirty="0">
                <a:latin typeface="Arial" panose="020B0604020202020204" pitchFamily="34" charset="0"/>
                <a:ea typeface="Times New Roman" panose="02020603050405020304" pitchFamily="18" charset="0"/>
                <a:cs typeface="Arial" panose="020B0604020202020204" pitchFamily="34" charset="0"/>
              </a:rPr>
              <a:t>отправить дело на новое рассмотрение. </a:t>
            </a:r>
          </a:p>
          <a:p>
            <a:pPr algn="just">
              <a:lnSpc>
                <a:spcPct val="107000"/>
              </a:lnSpc>
              <a:spcBef>
                <a:spcPts val="100"/>
              </a:spcBef>
              <a:spcAft>
                <a:spcPts val="100"/>
              </a:spcAft>
            </a:pPr>
            <a:r>
              <a:rPr lang="ru-RU" sz="1400" dirty="0">
                <a:latin typeface="Arial" panose="020B0604020202020204" pitchFamily="34" charset="0"/>
                <a:ea typeface="Times New Roman" panose="02020603050405020304" pitchFamily="18" charset="0"/>
                <a:cs typeface="Arial" panose="020B0604020202020204" pitchFamily="34" charset="0"/>
              </a:rPr>
              <a:t>Согласно разъяснениям, изложенным в пункте 64 постановления Пленума Верховного Суда Российской Федерации от 23.06.2015 N 25 "О применении судами некоторых положений раздела I части первой Гражданского кодекса Российской Федерации" (далее - Постановление Пленума N 25), правила статьи 165.1 ГК РФ о юридически значимых сообщениях применяются, если иное не предусмотрено законом или условиями сделки либо не следует из обычая или из практики, установившейся во взаимоотношениях сторон (пункт 2 статьи 165.1 ГК РФ).</a:t>
            </a:r>
          </a:p>
          <a:p>
            <a:pPr algn="just">
              <a:lnSpc>
                <a:spcPct val="107000"/>
              </a:lnSpc>
              <a:spcBef>
                <a:spcPts val="100"/>
              </a:spcBef>
              <a:spcAft>
                <a:spcPts val="100"/>
              </a:spcAft>
            </a:pPr>
            <a:r>
              <a:rPr lang="ru-RU" sz="1400" dirty="0">
                <a:latin typeface="Arial" panose="020B0604020202020204" pitchFamily="34" charset="0"/>
                <a:ea typeface="Times New Roman" panose="02020603050405020304" pitchFamily="18" charset="0"/>
                <a:cs typeface="Arial" panose="020B0604020202020204" pitchFamily="34" charset="0"/>
              </a:rPr>
              <a:t>Договором может быть установлено, что юридически значимые сообщения, связанные с возникновением, изменением или прекращением обязательств, основанных на этом договоре, направляются одной стороной другой стороне этого договора </a:t>
            </a:r>
            <a:r>
              <a:rPr lang="ru-RU" sz="1400" u="sng" dirty="0">
                <a:latin typeface="Arial" panose="020B0604020202020204" pitchFamily="34" charset="0"/>
                <a:ea typeface="Times New Roman" panose="02020603050405020304" pitchFamily="18" charset="0"/>
                <a:cs typeface="Arial" panose="020B0604020202020204" pitchFamily="34" charset="0"/>
              </a:rPr>
              <a:t>исключительно</a:t>
            </a:r>
            <a:r>
              <a:rPr lang="ru-RU" sz="1400" dirty="0">
                <a:latin typeface="Arial" panose="020B0604020202020204" pitchFamily="34" charset="0"/>
                <a:ea typeface="Times New Roman" panose="02020603050405020304" pitchFamily="18" charset="0"/>
                <a:cs typeface="Arial" panose="020B0604020202020204" pitchFamily="34" charset="0"/>
              </a:rPr>
              <a:t> по указанному в нем адресу (адресам) или </a:t>
            </a:r>
            <a:r>
              <a:rPr lang="ru-RU" sz="1400" u="sng" dirty="0">
                <a:latin typeface="Arial" panose="020B0604020202020204" pitchFamily="34" charset="0"/>
                <a:ea typeface="Times New Roman" panose="02020603050405020304" pitchFamily="18" charset="0"/>
                <a:cs typeface="Arial" panose="020B0604020202020204" pitchFamily="34" charset="0"/>
              </a:rPr>
              <a:t>исключительно</a:t>
            </a:r>
            <a:r>
              <a:rPr lang="ru-RU" sz="1400" dirty="0">
                <a:latin typeface="Arial" panose="020B0604020202020204" pitchFamily="34" charset="0"/>
                <a:ea typeface="Times New Roman" panose="02020603050405020304" pitchFamily="18" charset="0"/>
                <a:cs typeface="Arial" panose="020B0604020202020204" pitchFamily="34" charset="0"/>
              </a:rPr>
              <a:t> предусмотренным договором способом. В таком случае направление сообщения по иному адресу или иным способом не может считаться надлежащим, если лицо, направившее сообщение не знало и не должно было знать о том, что адрес, указанный в договоре является недостоверным.</a:t>
            </a:r>
          </a:p>
          <a:p>
            <a:pPr algn="just">
              <a:lnSpc>
                <a:spcPct val="107000"/>
              </a:lnSpc>
              <a:spcBef>
                <a:spcPts val="100"/>
              </a:spcBef>
              <a:spcAft>
                <a:spcPts val="100"/>
              </a:spcAft>
            </a:pPr>
            <a:r>
              <a:rPr lang="ru-RU" sz="1400" dirty="0">
                <a:latin typeface="Arial" panose="020B0604020202020204" pitchFamily="34" charset="0"/>
                <a:ea typeface="Times New Roman" panose="02020603050405020304" pitchFamily="18" charset="0"/>
                <a:cs typeface="Arial" panose="020B0604020202020204" pitchFamily="34" charset="0"/>
              </a:rPr>
              <a:t>Вместе с тем, как следует из материалов дела, ни пункт 6 Гарантии, ни иные ее положения не содержат указания на то, что отправка требования об уплате денежной суммы в форме электронного документа по определенному адресу электронной почты является </a:t>
            </a:r>
            <a:r>
              <a:rPr lang="ru-RU" sz="1400" u="sng" dirty="0">
                <a:latin typeface="Arial" panose="020B0604020202020204" pitchFamily="34" charset="0"/>
                <a:ea typeface="Times New Roman" panose="02020603050405020304" pitchFamily="18" charset="0"/>
                <a:cs typeface="Arial" panose="020B0604020202020204" pitchFamily="34" charset="0"/>
              </a:rPr>
              <a:t>исключительным</a:t>
            </a:r>
            <a:r>
              <a:rPr lang="ru-RU" sz="1400" dirty="0">
                <a:latin typeface="Arial" panose="020B0604020202020204" pitchFamily="34" charset="0"/>
                <a:ea typeface="Times New Roman" panose="02020603050405020304" pitchFamily="18" charset="0"/>
                <a:cs typeface="Arial" panose="020B0604020202020204" pitchFamily="34" charset="0"/>
              </a:rPr>
              <a:t> способом его направления, и не предусматривают последствий направления требования иным способом или на иной адрес, если при этом обеспечено получение (доставка) Банком требования. В пунктах 10 и 12 Гарантии содержится указание на то, что основанием для отказа в выплате денежной суммы по Гарантии является несоответствие Гражданскому законодательству или условиями Гарантии самого требования, </a:t>
            </a:r>
            <a:r>
              <a:rPr lang="ru-RU" sz="1400" u="sng" dirty="0">
                <a:latin typeface="Arial" panose="020B0604020202020204" pitchFamily="34" charset="0"/>
                <a:ea typeface="Times New Roman" panose="02020603050405020304" pitchFamily="18" charset="0"/>
                <a:cs typeface="Arial" panose="020B0604020202020204" pitchFamily="34" charset="0"/>
              </a:rPr>
              <a:t>а не способа, которым данное требование было предъявлено Гаранту</a:t>
            </a:r>
            <a:r>
              <a:rPr lang="ru-RU" sz="1400" dirty="0">
                <a:latin typeface="Arial" panose="020B0604020202020204" pitchFamily="34" charset="0"/>
                <a:ea typeface="Times New Roman" panose="02020603050405020304" pitchFamily="18" charset="0"/>
                <a:cs typeface="Arial" panose="020B0604020202020204" pitchFamily="34" charset="0"/>
              </a:rPr>
              <a:t>.</a:t>
            </a:r>
            <a:endParaRPr lang="ru-RU" sz="1600" dirty="0">
              <a:latin typeface="Arial" panose="020B0604020202020204" pitchFamily="34" charset="0"/>
              <a:ea typeface="Times New Roman" panose="02020603050405020304" pitchFamily="18" charset="0"/>
              <a:cs typeface="Arial" panose="020B0604020202020204" pitchFamily="34" charset="0"/>
            </a:endParaRPr>
          </a:p>
        </p:txBody>
      </p:sp>
      <p:pic>
        <p:nvPicPr>
          <p:cNvPr id="4" name="Рисунок 3">
            <a:extLst>
              <a:ext uri="{FF2B5EF4-FFF2-40B4-BE49-F238E27FC236}">
                <a16:creationId xmlns:a16="http://schemas.microsoft.com/office/drawing/2014/main" id="{C6F820A3-0F65-AD9C-C59F-01BAF1B5EE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Прямоугольник 1">
            <a:extLst>
              <a:ext uri="{FF2B5EF4-FFF2-40B4-BE49-F238E27FC236}">
                <a16:creationId xmlns:a16="http://schemas.microsoft.com/office/drawing/2014/main" id="{87424C51-67A8-AE04-2A27-AA05AED7B0B5}"/>
              </a:ext>
            </a:extLst>
          </p:cNvPr>
          <p:cNvSpPr/>
          <p:nvPr/>
        </p:nvSpPr>
        <p:spPr>
          <a:xfrm>
            <a:off x="294865" y="1760501"/>
            <a:ext cx="11709891" cy="767133"/>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400" b="1" dirty="0">
                <a:latin typeface="Arial" panose="020B0604020202020204" pitchFamily="34" charset="0"/>
                <a:ea typeface="Times New Roman" panose="02020603050405020304" pitchFamily="18" charset="0"/>
                <a:cs typeface="Arial" panose="020B0604020202020204" pitchFamily="34" charset="0"/>
              </a:rPr>
              <a:t>Суть дела: </a:t>
            </a:r>
            <a:r>
              <a:rPr lang="ru-RU" sz="1400" dirty="0">
                <a:latin typeface="Arial" panose="020B0604020202020204" pitchFamily="34" charset="0"/>
                <a:ea typeface="Times New Roman" panose="02020603050405020304" pitchFamily="18" charset="0"/>
                <a:cs typeface="Arial" panose="020B0604020202020204" pitchFamily="34" charset="0"/>
              </a:rPr>
              <a:t>сторонами согласовано, что требование по гарантии направляется либо в письменной форме по адресу банка, либо по адресу электронной почту, указанному в гарантии. Заказчик направил требование через СЭДО, банк не отрицает его получения, однако отказал в выплате, так как форма подачи данного требования не соблюдена</a:t>
            </a:r>
          </a:p>
        </p:txBody>
      </p:sp>
    </p:spTree>
    <p:extLst>
      <p:ext uri="{BB962C8B-B14F-4D97-AF65-F5344CB8AC3E}">
        <p14:creationId xmlns:p14="http://schemas.microsoft.com/office/powerpoint/2010/main" val="2481588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12DF2-3579-91CD-D778-1478E92A42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BAD8D2-8E2B-42B2-9494-1B31EB890124}"/>
              </a:ext>
            </a:extLst>
          </p:cNvPr>
          <p:cNvSpPr txBox="1"/>
          <p:nvPr/>
        </p:nvSpPr>
        <p:spPr>
          <a:xfrm>
            <a:off x="4444070" y="291538"/>
            <a:ext cx="7565044" cy="369332"/>
          </a:xfrm>
          <a:prstGeom prst="rect">
            <a:avLst/>
          </a:prstGeom>
          <a:solidFill>
            <a:schemeClr val="bg1"/>
          </a:solidFill>
          <a:ln>
            <a:solidFill>
              <a:srgbClr val="004065"/>
            </a:solidFill>
          </a:ln>
          <a:effectLst>
            <a:outerShdw blurRad="50800" dist="38100" dir="2700000" algn="tl" rotWithShape="0">
              <a:prstClr val="black">
                <a:alpha val="40000"/>
              </a:prstClr>
            </a:outerShdw>
          </a:effectLst>
        </p:spPr>
        <p:txBody>
          <a:bodyPr wrap="square" rtlCol="0">
            <a:spAutoFit/>
          </a:bodyPr>
          <a:lstStyle/>
          <a:p>
            <a:pPr lvl="0" algn="ctr"/>
            <a:r>
              <a:rPr lang="ru-RU" b="1" dirty="0">
                <a:solidFill>
                  <a:prstClr val="black"/>
                </a:solidFill>
                <a:latin typeface="Arial" panose="020B0604020202020204" pitchFamily="34" charset="0"/>
                <a:cs typeface="Arial" panose="020B0604020202020204" pitchFamily="34" charset="0"/>
              </a:rPr>
              <a:t>Порядок взыскания по независимой гарантии</a:t>
            </a:r>
          </a:p>
        </p:txBody>
      </p:sp>
      <p:sp>
        <p:nvSpPr>
          <p:cNvPr id="14" name="Прямоугольник 13">
            <a:extLst>
              <a:ext uri="{FF2B5EF4-FFF2-40B4-BE49-F238E27FC236}">
                <a16:creationId xmlns:a16="http://schemas.microsoft.com/office/drawing/2014/main" id="{D137049F-D5B1-1012-D852-8E4D99B1735D}"/>
              </a:ext>
            </a:extLst>
          </p:cNvPr>
          <p:cNvSpPr/>
          <p:nvPr/>
        </p:nvSpPr>
        <p:spPr>
          <a:xfrm>
            <a:off x="294865" y="1084720"/>
            <a:ext cx="9848202" cy="369332"/>
          </a:xfrm>
          <a:prstGeom prst="rect">
            <a:avLst/>
          </a:prstGeom>
          <a:solidFill>
            <a:srgbClr val="0070C0"/>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r>
              <a:rPr lang="ru-RU" sz="1600" b="1" dirty="0">
                <a:solidFill>
                  <a:schemeClr val="bg1"/>
                </a:solidFill>
                <a:latin typeface="Arial" panose="020B0604020202020204" pitchFamily="34" charset="0"/>
                <a:cs typeface="Arial" panose="020B0604020202020204" pitchFamily="34" charset="0"/>
              </a:rPr>
              <a:t>Независимая гарантия предоставлена в качестве обеспечения исполнения контракта</a:t>
            </a:r>
          </a:p>
        </p:txBody>
      </p:sp>
      <p:pic>
        <p:nvPicPr>
          <p:cNvPr id="4" name="Рисунок 3">
            <a:extLst>
              <a:ext uri="{FF2B5EF4-FFF2-40B4-BE49-F238E27FC236}">
                <a16:creationId xmlns:a16="http://schemas.microsoft.com/office/drawing/2014/main" id="{44BCEFDD-CEC2-3898-A7A2-7A0E35E91B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610" y="405209"/>
            <a:ext cx="1822136" cy="234325"/>
          </a:xfrm>
          <a:prstGeom prst="rect">
            <a:avLst/>
          </a:prstGeom>
        </p:spPr>
      </p:pic>
      <p:sp>
        <p:nvSpPr>
          <p:cNvPr id="2" name="Прямоугольник 1">
            <a:extLst>
              <a:ext uri="{FF2B5EF4-FFF2-40B4-BE49-F238E27FC236}">
                <a16:creationId xmlns:a16="http://schemas.microsoft.com/office/drawing/2014/main" id="{FC14624C-F2B0-3A18-BA0C-AD3999C0DA33}"/>
              </a:ext>
            </a:extLst>
          </p:cNvPr>
          <p:cNvSpPr/>
          <p:nvPr/>
        </p:nvSpPr>
        <p:spPr>
          <a:xfrm>
            <a:off x="294865" y="1686561"/>
            <a:ext cx="11709891" cy="1653979"/>
          </a:xfrm>
          <a:prstGeom prst="rect">
            <a:avLst/>
          </a:prstGeom>
          <a:ln w="38100">
            <a:solidFill>
              <a:srgbClr val="0070C0"/>
            </a:solidFill>
          </a:ln>
        </p:spPr>
        <p:txBody>
          <a:bodyPr wrap="square">
            <a:spAutoFit/>
          </a:bodyPr>
          <a:lstStyle/>
          <a:p>
            <a:pPr algn="just">
              <a:lnSpc>
                <a:spcPct val="107000"/>
              </a:lnSpc>
              <a:spcBef>
                <a:spcPts val="100"/>
              </a:spcBef>
              <a:spcAft>
                <a:spcPts val="100"/>
              </a:spcAft>
            </a:pPr>
            <a:r>
              <a:rPr lang="ru-RU" sz="1600" b="1" dirty="0">
                <a:latin typeface="Arial" panose="020B0604020202020204" pitchFamily="34" charset="0"/>
                <a:ea typeface="Times New Roman" panose="02020603050405020304" pitchFamily="18" charset="0"/>
                <a:cs typeface="Arial" panose="020B0604020202020204" pitchFamily="34" charset="0"/>
              </a:rPr>
              <a:t>Основание: </a:t>
            </a:r>
            <a:r>
              <a:rPr lang="ru-RU" sz="1600" dirty="0">
                <a:latin typeface="Arial" panose="020B0604020202020204" pitchFamily="34" charset="0"/>
                <a:ea typeface="Times New Roman" panose="02020603050405020304" pitchFamily="18" charset="0"/>
                <a:cs typeface="Arial" panose="020B0604020202020204" pitchFamily="34" charset="0"/>
              </a:rPr>
              <a:t>Бенефициар в случае неисполнения или ненадлежащего исполнения принципалом обязательств, обеспеченных настоящей независимой гарантией, вправе до окончания ее срока действия предъявить требование об уплате денежной суммы по независимой гарантии (далее - требование) в размере цены контракта, уменьшенном на сумму, пропорциональную объему исполненных принципалом обязательств, предусмотренных контрактом и оплаченных бенефициаром, но не превышающем размер обеспечения исполнения контракта и сумму независимой гарантии.</a:t>
            </a:r>
          </a:p>
        </p:txBody>
      </p:sp>
      <p:sp>
        <p:nvSpPr>
          <p:cNvPr id="8" name="Прямоугольник 7">
            <a:extLst>
              <a:ext uri="{FF2B5EF4-FFF2-40B4-BE49-F238E27FC236}">
                <a16:creationId xmlns:a16="http://schemas.microsoft.com/office/drawing/2014/main" id="{BC34C83F-3446-33F7-5115-1144C56C7A0B}"/>
              </a:ext>
            </a:extLst>
          </p:cNvPr>
          <p:cNvSpPr/>
          <p:nvPr/>
        </p:nvSpPr>
        <p:spPr>
          <a:xfrm>
            <a:off x="2574746" y="3688568"/>
            <a:ext cx="7010400" cy="668866"/>
          </a:xfrm>
          <a:prstGeom prst="rect">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Требование об уплате денежных средств предъявляется в размере неустойки / всей суммы независимой гарантии</a:t>
            </a:r>
          </a:p>
        </p:txBody>
      </p:sp>
      <p:sp>
        <p:nvSpPr>
          <p:cNvPr id="10" name="Прямоугольник 9">
            <a:extLst>
              <a:ext uri="{FF2B5EF4-FFF2-40B4-BE49-F238E27FC236}">
                <a16:creationId xmlns:a16="http://schemas.microsoft.com/office/drawing/2014/main" id="{E6BB7FAF-5E5A-B3D1-633D-869E6AFB08EB}"/>
              </a:ext>
            </a:extLst>
          </p:cNvPr>
          <p:cNvSpPr/>
          <p:nvPr/>
        </p:nvSpPr>
        <p:spPr>
          <a:xfrm>
            <a:off x="294865" y="4705462"/>
            <a:ext cx="5274733" cy="88900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Требование направляется в письменной форме на бумажном носителе (по адресу, указанному в НГ) </a:t>
            </a:r>
          </a:p>
        </p:txBody>
      </p:sp>
      <p:sp>
        <p:nvSpPr>
          <p:cNvPr id="11" name="Прямоугольник 10">
            <a:extLst>
              <a:ext uri="{FF2B5EF4-FFF2-40B4-BE49-F238E27FC236}">
                <a16:creationId xmlns:a16="http://schemas.microsoft.com/office/drawing/2014/main" id="{096169E3-6EF7-0658-ED0A-B0857F3649DC}"/>
              </a:ext>
            </a:extLst>
          </p:cNvPr>
          <p:cNvSpPr/>
          <p:nvPr/>
        </p:nvSpPr>
        <p:spPr>
          <a:xfrm>
            <a:off x="6028265" y="4705462"/>
            <a:ext cx="5976491" cy="1537000"/>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latin typeface="Arial" panose="020B0604020202020204" pitchFamily="34" charset="0"/>
                <a:cs typeface="Arial" panose="020B0604020202020204" pitchFamily="34" charset="0"/>
              </a:rPr>
              <a:t>Требование направляется на бумажном носителе</a:t>
            </a:r>
          </a:p>
          <a:p>
            <a:pPr algn="ctr"/>
            <a:r>
              <a:rPr lang="ru-RU" dirty="0">
                <a:solidFill>
                  <a:schemeClr val="tx1"/>
                </a:solidFill>
                <a:latin typeface="Arial" panose="020B0604020202020204" pitchFamily="34" charset="0"/>
                <a:cs typeface="Arial" panose="020B0604020202020204" pitchFamily="34" charset="0"/>
              </a:rPr>
              <a:t>в форме электронного документа (в НГ указываются адрес электронной почты и (или) наименование информационной системы) </a:t>
            </a:r>
          </a:p>
        </p:txBody>
      </p:sp>
    </p:spTree>
    <p:extLst>
      <p:ext uri="{BB962C8B-B14F-4D97-AF65-F5344CB8AC3E}">
        <p14:creationId xmlns:p14="http://schemas.microsoft.com/office/powerpoint/2010/main" val="956867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F04BC-7E65-6C78-6DB5-D8CED41756D1}"/>
            </a:ext>
          </a:extLst>
        </p:cNvPr>
        <p:cNvGrpSpPr/>
        <p:nvPr/>
      </p:nvGrpSpPr>
      <p:grpSpPr>
        <a:xfrm>
          <a:off x="0" y="0"/>
          <a:ext cx="0" cy="0"/>
          <a:chOff x="0" y="0"/>
          <a:chExt cx="0" cy="0"/>
        </a:xfrm>
      </p:grpSpPr>
      <p:pic>
        <p:nvPicPr>
          <p:cNvPr id="14" name="Рисунок 13">
            <a:extLst>
              <a:ext uri="{FF2B5EF4-FFF2-40B4-BE49-F238E27FC236}">
                <a16:creationId xmlns:a16="http://schemas.microsoft.com/office/drawing/2014/main" id="{45E94BD6-BDC7-41F2-E1E1-7F215B85BD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547" y="409861"/>
            <a:ext cx="1822136" cy="234325"/>
          </a:xfrm>
          <a:prstGeom prst="rect">
            <a:avLst/>
          </a:prstGeom>
        </p:spPr>
      </p:pic>
      <p:sp>
        <p:nvSpPr>
          <p:cNvPr id="3" name="TextBox 2">
            <a:extLst>
              <a:ext uri="{FF2B5EF4-FFF2-40B4-BE49-F238E27FC236}">
                <a16:creationId xmlns:a16="http://schemas.microsoft.com/office/drawing/2014/main" id="{59A031CF-3B53-FF3C-AA0D-EAE16AB5639D}"/>
              </a:ext>
            </a:extLst>
          </p:cNvPr>
          <p:cNvSpPr txBox="1"/>
          <p:nvPr/>
        </p:nvSpPr>
        <p:spPr>
          <a:xfrm>
            <a:off x="2429933" y="2633133"/>
            <a:ext cx="7476067" cy="523220"/>
          </a:xfrm>
          <a:prstGeom prst="rect">
            <a:avLst/>
          </a:prstGeom>
          <a:noFill/>
        </p:spPr>
        <p:txBody>
          <a:bodyPr wrap="square" rtlCol="0">
            <a:spAutoFit/>
          </a:bodyPr>
          <a:lstStyle/>
          <a:p>
            <a:pPr algn="ctr"/>
            <a:r>
              <a:rPr lang="ru-RU" sz="2800" dirty="0">
                <a:solidFill>
                  <a:srgbClr val="00B0F0"/>
                </a:solidFill>
                <a:latin typeface="Arial" panose="020B0604020202020204" pitchFamily="34" charset="0"/>
                <a:cs typeface="Arial" panose="020B0604020202020204" pitchFamily="34" charset="0"/>
              </a:rPr>
              <a:t>Спасибо за внимание!</a:t>
            </a:r>
          </a:p>
        </p:txBody>
      </p:sp>
    </p:spTree>
    <p:extLst>
      <p:ext uri="{BB962C8B-B14F-4D97-AF65-F5344CB8AC3E}">
        <p14:creationId xmlns:p14="http://schemas.microsoft.com/office/powerpoint/2010/main" val="52215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1625</TotalTime>
  <Words>6259</Words>
  <Application>Microsoft Office PowerPoint</Application>
  <PresentationFormat>Широкоэкранный</PresentationFormat>
  <Paragraphs>291</Paragraphs>
  <Slides>34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34</vt:i4>
      </vt:variant>
    </vt:vector>
  </HeadingPairs>
  <TitlesOfParts>
    <vt:vector size="39" baseType="lpstr">
      <vt:lpstr>Aptos</vt:lpstr>
      <vt:lpstr>Aptos Display</vt:lpstr>
      <vt:lpstr>Arial</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Пользователь</dc:creator>
  <cp:lastModifiedBy>Пользователь</cp:lastModifiedBy>
  <cp:revision>114</cp:revision>
  <dcterms:created xsi:type="dcterms:W3CDTF">2026-03-24T11:06:36Z</dcterms:created>
  <dcterms:modified xsi:type="dcterms:W3CDTF">2026-05-19T08:51:48Z</dcterms:modified>
</cp:coreProperties>
</file>