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6" r:id="rId2"/>
    <p:sldId id="257" r:id="rId3"/>
    <p:sldId id="1760" r:id="rId4"/>
    <p:sldId id="1683" r:id="rId5"/>
    <p:sldId id="1752" r:id="rId6"/>
    <p:sldId id="393" r:id="rId7"/>
    <p:sldId id="445" r:id="rId8"/>
    <p:sldId id="1731" r:id="rId9"/>
    <p:sldId id="1793" r:id="rId10"/>
    <p:sldId id="444" r:id="rId11"/>
    <p:sldId id="1684" r:id="rId12"/>
    <p:sldId id="1685" r:id="rId13"/>
    <p:sldId id="1686" r:id="rId14"/>
    <p:sldId id="1687" r:id="rId15"/>
    <p:sldId id="1688" r:id="rId16"/>
    <p:sldId id="1689" r:id="rId17"/>
    <p:sldId id="1690" r:id="rId18"/>
    <p:sldId id="1691" r:id="rId19"/>
    <p:sldId id="1617" r:id="rId20"/>
    <p:sldId id="1692" r:id="rId21"/>
    <p:sldId id="1732" r:id="rId22"/>
    <p:sldId id="1733" r:id="rId23"/>
    <p:sldId id="1734" r:id="rId24"/>
    <p:sldId id="1762" r:id="rId25"/>
    <p:sldId id="1803" r:id="rId26"/>
    <p:sldId id="1761" r:id="rId27"/>
    <p:sldId id="1735" r:id="rId28"/>
    <p:sldId id="1763" r:id="rId29"/>
    <p:sldId id="1764" r:id="rId30"/>
    <p:sldId id="1736" r:id="rId31"/>
    <p:sldId id="1737" r:id="rId32"/>
    <p:sldId id="1802" r:id="rId33"/>
    <p:sldId id="1797" r:id="rId34"/>
    <p:sldId id="1796" r:id="rId35"/>
    <p:sldId id="1798" r:id="rId36"/>
    <p:sldId id="1799" r:id="rId37"/>
    <p:sldId id="1800" r:id="rId38"/>
    <p:sldId id="1738" r:id="rId39"/>
    <p:sldId id="1801" r:id="rId40"/>
    <p:sldId id="1739" r:id="rId41"/>
    <p:sldId id="1804" r:id="rId42"/>
    <p:sldId id="1805" r:id="rId43"/>
    <p:sldId id="1809" r:id="rId44"/>
    <p:sldId id="1724" r:id="rId45"/>
    <p:sldId id="1747" r:id="rId46"/>
    <p:sldId id="1744" r:id="rId47"/>
    <p:sldId id="1745" r:id="rId48"/>
    <p:sldId id="1743" r:id="rId49"/>
    <p:sldId id="1742" r:id="rId50"/>
    <p:sldId id="1746" r:id="rId51"/>
    <p:sldId id="1714" r:id="rId52"/>
    <p:sldId id="1715" r:id="rId53"/>
    <p:sldId id="1716" r:id="rId54"/>
    <p:sldId id="1717" r:id="rId55"/>
    <p:sldId id="1718" r:id="rId56"/>
    <p:sldId id="822" r:id="rId57"/>
    <p:sldId id="1790" r:id="rId58"/>
    <p:sldId id="1791" r:id="rId59"/>
    <p:sldId id="1792" r:id="rId60"/>
    <p:sldId id="827" r:id="rId61"/>
    <p:sldId id="823" r:id="rId62"/>
    <p:sldId id="1750" r:id="rId63"/>
    <p:sldId id="1808" r:id="rId64"/>
    <p:sldId id="1748" r:id="rId65"/>
    <p:sldId id="1795" r:id="rId66"/>
    <p:sldId id="1806" r:id="rId67"/>
    <p:sldId id="1807" r:id="rId68"/>
    <p:sldId id="1786" r:id="rId6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DE720F-C422-46B4-A519-9E985A9D8760}" type="doc">
      <dgm:prSet loTypeId="urn:microsoft.com/office/officeart/2005/8/layout/process1" loCatId="process" qsTypeId="urn:microsoft.com/office/officeart/2005/8/quickstyle/simple1" qsCatId="simple" csTypeId="urn:microsoft.com/office/officeart/2005/8/colors/accent1_2" csCatId="accent1" phldr="1"/>
      <dgm:spPr/>
    </dgm:pt>
    <dgm:pt modelId="{AD52906D-99F5-4C6D-B02A-3E0534825593}">
      <dgm:prSet phldrT="[Текст]" custT="1"/>
      <dgm:spPr>
        <a:solidFill>
          <a:srgbClr val="0070C0"/>
        </a:solidFill>
      </dgm:spPr>
      <dgm:t>
        <a:bodyPr/>
        <a:lstStyle/>
        <a:p>
          <a:r>
            <a:rPr lang="ru-RU" sz="2100" dirty="0"/>
            <a:t>Письмо ФАС России </a:t>
          </a:r>
          <a:r>
            <a:rPr lang="ru-RU" sz="2100" b="0" i="0" dirty="0"/>
            <a:t>от 25.06.2020            </a:t>
          </a:r>
        </a:p>
        <a:p>
          <a:r>
            <a:rPr lang="ru-RU" sz="2100" b="0" i="0" dirty="0"/>
            <a:t>№ ИА/53616/20</a:t>
          </a:r>
          <a:endParaRPr lang="ru-RU" sz="2100" dirty="0"/>
        </a:p>
      </dgm:t>
    </dgm:pt>
    <dgm:pt modelId="{1C63A17D-FD5F-439A-9B9A-38FECB131127}" type="parTrans" cxnId="{D8A56020-0340-428F-9D0B-BF65311AC573}">
      <dgm:prSet/>
      <dgm:spPr/>
      <dgm:t>
        <a:bodyPr/>
        <a:lstStyle/>
        <a:p>
          <a:endParaRPr lang="ru-RU"/>
        </a:p>
      </dgm:t>
    </dgm:pt>
    <dgm:pt modelId="{01151B9B-8B07-408F-8DBD-813F73BA54B0}" type="sibTrans" cxnId="{D8A56020-0340-428F-9D0B-BF65311AC573}">
      <dgm:prSet/>
      <dgm:spPr/>
      <dgm:t>
        <a:bodyPr/>
        <a:lstStyle/>
        <a:p>
          <a:endParaRPr lang="ru-RU"/>
        </a:p>
      </dgm:t>
    </dgm:pt>
    <dgm:pt modelId="{E01AC607-19FC-457F-8FB6-56781C5C79C5}">
      <dgm:prSet phldrT="[Текст]" custT="1"/>
      <dgm:spPr>
        <a:solidFill>
          <a:srgbClr val="0070C0"/>
        </a:solidFill>
      </dgm:spPr>
      <dgm:t>
        <a:bodyPr/>
        <a:lstStyle/>
        <a:p>
          <a:r>
            <a:rPr lang="ru-RU" sz="2100" dirty="0"/>
            <a:t>Письмо Минфина России от 29.12.2025</a:t>
          </a:r>
        </a:p>
        <a:p>
          <a:r>
            <a:rPr lang="ru-RU" sz="2100" dirty="0"/>
            <a:t>№ 24-01-06/127713            </a:t>
          </a:r>
        </a:p>
      </dgm:t>
    </dgm:pt>
    <dgm:pt modelId="{450447AB-9971-40EB-8EF6-579416C45178}" type="parTrans" cxnId="{36869184-E3D2-4FDA-BE03-D01E9A75907B}">
      <dgm:prSet/>
      <dgm:spPr/>
      <dgm:t>
        <a:bodyPr/>
        <a:lstStyle/>
        <a:p>
          <a:endParaRPr lang="ru-RU"/>
        </a:p>
      </dgm:t>
    </dgm:pt>
    <dgm:pt modelId="{43522869-B7D9-4963-B78D-28F017C8E809}" type="sibTrans" cxnId="{36869184-E3D2-4FDA-BE03-D01E9A75907B}">
      <dgm:prSet/>
      <dgm:spPr/>
      <dgm:t>
        <a:bodyPr/>
        <a:lstStyle/>
        <a:p>
          <a:endParaRPr lang="ru-RU"/>
        </a:p>
      </dgm:t>
    </dgm:pt>
    <dgm:pt modelId="{BAE38984-B2F8-4E49-8F39-034EDA834E51}">
      <dgm:prSet phldrT="[Текст]" custT="1"/>
      <dgm:spPr>
        <a:solidFill>
          <a:srgbClr val="0070C0"/>
        </a:solidFill>
      </dgm:spPr>
      <dgm:t>
        <a:bodyPr/>
        <a:lstStyle/>
        <a:p>
          <a:r>
            <a:rPr lang="ru-RU" sz="2100" dirty="0"/>
            <a:t>Письмо Минфина России  от 11.03.2026                  № 24-06-09/19233, </a:t>
          </a:r>
          <a:r>
            <a:rPr lang="ru-RU" sz="1400" dirty="0"/>
            <a:t>(аналогичная позиция в письме </a:t>
          </a:r>
          <a:r>
            <a:rPr lang="ru-RU" sz="1400" b="0" i="0" dirty="0"/>
            <a:t>от 18.12.2023                  № 24-01-10/122331) </a:t>
          </a:r>
          <a:endParaRPr lang="ru-RU" sz="1400" dirty="0"/>
        </a:p>
      </dgm:t>
    </dgm:pt>
    <dgm:pt modelId="{984A2B37-807A-4DEC-A302-EB342A0A80F2}" type="parTrans" cxnId="{1ABD4FB3-9B48-448D-A929-24C0E819CAA1}">
      <dgm:prSet/>
      <dgm:spPr/>
      <dgm:t>
        <a:bodyPr/>
        <a:lstStyle/>
        <a:p>
          <a:endParaRPr lang="ru-RU"/>
        </a:p>
      </dgm:t>
    </dgm:pt>
    <dgm:pt modelId="{A5000900-8963-4938-BDFD-F5DC0968C6CC}" type="sibTrans" cxnId="{1ABD4FB3-9B48-448D-A929-24C0E819CAA1}">
      <dgm:prSet/>
      <dgm:spPr/>
      <dgm:t>
        <a:bodyPr/>
        <a:lstStyle/>
        <a:p>
          <a:endParaRPr lang="ru-RU"/>
        </a:p>
      </dgm:t>
    </dgm:pt>
    <dgm:pt modelId="{3E537DD1-9177-45BB-9909-D60BE98C96BE}" type="pres">
      <dgm:prSet presAssocID="{28DE720F-C422-46B4-A519-9E985A9D8760}" presName="Name0" presStyleCnt="0">
        <dgm:presLayoutVars>
          <dgm:dir/>
          <dgm:resizeHandles val="exact"/>
        </dgm:presLayoutVars>
      </dgm:prSet>
      <dgm:spPr/>
    </dgm:pt>
    <dgm:pt modelId="{2253B4A4-29F6-450D-B125-A72E61154024}" type="pres">
      <dgm:prSet presAssocID="{AD52906D-99F5-4C6D-B02A-3E0534825593}" presName="node" presStyleLbl="node1" presStyleIdx="0" presStyleCnt="3">
        <dgm:presLayoutVars>
          <dgm:bulletEnabled val="1"/>
        </dgm:presLayoutVars>
      </dgm:prSet>
      <dgm:spPr/>
    </dgm:pt>
    <dgm:pt modelId="{7C110797-5D6D-42C9-B4BE-836607D60484}" type="pres">
      <dgm:prSet presAssocID="{01151B9B-8B07-408F-8DBD-813F73BA54B0}" presName="sibTrans" presStyleLbl="sibTrans2D1" presStyleIdx="0" presStyleCnt="2"/>
      <dgm:spPr/>
    </dgm:pt>
    <dgm:pt modelId="{615C0213-A42D-4691-B18F-A5E3FD6D21AE}" type="pres">
      <dgm:prSet presAssocID="{01151B9B-8B07-408F-8DBD-813F73BA54B0}" presName="connectorText" presStyleLbl="sibTrans2D1" presStyleIdx="0" presStyleCnt="2"/>
      <dgm:spPr/>
    </dgm:pt>
    <dgm:pt modelId="{6D8EF222-1E6E-4C1E-A44F-077D2181B879}" type="pres">
      <dgm:prSet presAssocID="{E01AC607-19FC-457F-8FB6-56781C5C79C5}" presName="node" presStyleLbl="node1" presStyleIdx="1" presStyleCnt="3">
        <dgm:presLayoutVars>
          <dgm:bulletEnabled val="1"/>
        </dgm:presLayoutVars>
      </dgm:prSet>
      <dgm:spPr/>
    </dgm:pt>
    <dgm:pt modelId="{D471F265-A2B1-4E0C-8C58-54608AB51376}" type="pres">
      <dgm:prSet presAssocID="{43522869-B7D9-4963-B78D-28F017C8E809}" presName="sibTrans" presStyleLbl="sibTrans2D1" presStyleIdx="1" presStyleCnt="2"/>
      <dgm:spPr/>
    </dgm:pt>
    <dgm:pt modelId="{725DAA85-C4E3-4983-B455-4A1B5C040626}" type="pres">
      <dgm:prSet presAssocID="{43522869-B7D9-4963-B78D-28F017C8E809}" presName="connectorText" presStyleLbl="sibTrans2D1" presStyleIdx="1" presStyleCnt="2"/>
      <dgm:spPr/>
    </dgm:pt>
    <dgm:pt modelId="{7FBC6564-57C5-4CDF-AFA1-AAC92F6A43EA}" type="pres">
      <dgm:prSet presAssocID="{BAE38984-B2F8-4E49-8F39-034EDA834E51}" presName="node" presStyleLbl="node1" presStyleIdx="2" presStyleCnt="3">
        <dgm:presLayoutVars>
          <dgm:bulletEnabled val="1"/>
        </dgm:presLayoutVars>
      </dgm:prSet>
      <dgm:spPr/>
    </dgm:pt>
  </dgm:ptLst>
  <dgm:cxnLst>
    <dgm:cxn modelId="{F223221A-A479-407E-9684-39D635164E58}" type="presOf" srcId="{BAE38984-B2F8-4E49-8F39-034EDA834E51}" destId="{7FBC6564-57C5-4CDF-AFA1-AAC92F6A43EA}" srcOrd="0" destOrd="0" presId="urn:microsoft.com/office/officeart/2005/8/layout/process1"/>
    <dgm:cxn modelId="{D8A56020-0340-428F-9D0B-BF65311AC573}" srcId="{28DE720F-C422-46B4-A519-9E985A9D8760}" destId="{AD52906D-99F5-4C6D-B02A-3E0534825593}" srcOrd="0" destOrd="0" parTransId="{1C63A17D-FD5F-439A-9B9A-38FECB131127}" sibTransId="{01151B9B-8B07-408F-8DBD-813F73BA54B0}"/>
    <dgm:cxn modelId="{CA9DBD5C-02CA-40C8-A2D7-6BB0C3CDD1B0}" type="presOf" srcId="{AD52906D-99F5-4C6D-B02A-3E0534825593}" destId="{2253B4A4-29F6-450D-B125-A72E61154024}" srcOrd="0" destOrd="0" presId="urn:microsoft.com/office/officeart/2005/8/layout/process1"/>
    <dgm:cxn modelId="{6A1FF779-9DE5-4F2B-A43B-A0A0BEB7E268}" type="presOf" srcId="{01151B9B-8B07-408F-8DBD-813F73BA54B0}" destId="{615C0213-A42D-4691-B18F-A5E3FD6D21AE}" srcOrd="1" destOrd="0" presId="urn:microsoft.com/office/officeart/2005/8/layout/process1"/>
    <dgm:cxn modelId="{2B7DD97D-9B05-46FD-901F-7B5FDB7E9FB4}" type="presOf" srcId="{28DE720F-C422-46B4-A519-9E985A9D8760}" destId="{3E537DD1-9177-45BB-9909-D60BE98C96BE}" srcOrd="0" destOrd="0" presId="urn:microsoft.com/office/officeart/2005/8/layout/process1"/>
    <dgm:cxn modelId="{36869184-E3D2-4FDA-BE03-D01E9A75907B}" srcId="{28DE720F-C422-46B4-A519-9E985A9D8760}" destId="{E01AC607-19FC-457F-8FB6-56781C5C79C5}" srcOrd="1" destOrd="0" parTransId="{450447AB-9971-40EB-8EF6-579416C45178}" sibTransId="{43522869-B7D9-4963-B78D-28F017C8E809}"/>
    <dgm:cxn modelId="{31C3EF92-FCB2-4CB3-BADA-3947ACEF60D5}" type="presOf" srcId="{01151B9B-8B07-408F-8DBD-813F73BA54B0}" destId="{7C110797-5D6D-42C9-B4BE-836607D60484}" srcOrd="0" destOrd="0" presId="urn:microsoft.com/office/officeart/2005/8/layout/process1"/>
    <dgm:cxn modelId="{1ABD4FB3-9B48-448D-A929-24C0E819CAA1}" srcId="{28DE720F-C422-46B4-A519-9E985A9D8760}" destId="{BAE38984-B2F8-4E49-8F39-034EDA834E51}" srcOrd="2" destOrd="0" parTransId="{984A2B37-807A-4DEC-A302-EB342A0A80F2}" sibTransId="{A5000900-8963-4938-BDFD-F5DC0968C6CC}"/>
    <dgm:cxn modelId="{6E8899BE-1851-45E9-90FA-1F4CFF5D62CD}" type="presOf" srcId="{43522869-B7D9-4963-B78D-28F017C8E809}" destId="{725DAA85-C4E3-4983-B455-4A1B5C040626}" srcOrd="1" destOrd="0" presId="urn:microsoft.com/office/officeart/2005/8/layout/process1"/>
    <dgm:cxn modelId="{9D3993C8-A889-44C8-9C1A-77E8D5B64E7F}" type="presOf" srcId="{43522869-B7D9-4963-B78D-28F017C8E809}" destId="{D471F265-A2B1-4E0C-8C58-54608AB51376}" srcOrd="0" destOrd="0" presId="urn:microsoft.com/office/officeart/2005/8/layout/process1"/>
    <dgm:cxn modelId="{31F7D1DD-CAE3-4008-878B-0BB888E385BE}" type="presOf" srcId="{E01AC607-19FC-457F-8FB6-56781C5C79C5}" destId="{6D8EF222-1E6E-4C1E-A44F-077D2181B879}" srcOrd="0" destOrd="0" presId="urn:microsoft.com/office/officeart/2005/8/layout/process1"/>
    <dgm:cxn modelId="{B93017B6-80A7-4A91-9A63-CFAC5BB86ACC}" type="presParOf" srcId="{3E537DD1-9177-45BB-9909-D60BE98C96BE}" destId="{2253B4A4-29F6-450D-B125-A72E61154024}" srcOrd="0" destOrd="0" presId="urn:microsoft.com/office/officeart/2005/8/layout/process1"/>
    <dgm:cxn modelId="{9CDBAFBA-321E-4F74-9881-0FDCD0AC5D9C}" type="presParOf" srcId="{3E537DD1-9177-45BB-9909-D60BE98C96BE}" destId="{7C110797-5D6D-42C9-B4BE-836607D60484}" srcOrd="1" destOrd="0" presId="urn:microsoft.com/office/officeart/2005/8/layout/process1"/>
    <dgm:cxn modelId="{9F8B6D0A-6BE7-4948-9362-8EF83EF5C4C0}" type="presParOf" srcId="{7C110797-5D6D-42C9-B4BE-836607D60484}" destId="{615C0213-A42D-4691-B18F-A5E3FD6D21AE}" srcOrd="0" destOrd="0" presId="urn:microsoft.com/office/officeart/2005/8/layout/process1"/>
    <dgm:cxn modelId="{C6CD59E8-99B8-4032-9F3F-A3FF2DD6A665}" type="presParOf" srcId="{3E537DD1-9177-45BB-9909-D60BE98C96BE}" destId="{6D8EF222-1E6E-4C1E-A44F-077D2181B879}" srcOrd="2" destOrd="0" presId="urn:microsoft.com/office/officeart/2005/8/layout/process1"/>
    <dgm:cxn modelId="{69E30AB1-C065-4F48-B62B-0F36804C79C4}" type="presParOf" srcId="{3E537DD1-9177-45BB-9909-D60BE98C96BE}" destId="{D471F265-A2B1-4E0C-8C58-54608AB51376}" srcOrd="3" destOrd="0" presId="urn:microsoft.com/office/officeart/2005/8/layout/process1"/>
    <dgm:cxn modelId="{31B5A490-E197-47E3-9FAB-5F9E75A0D646}" type="presParOf" srcId="{D471F265-A2B1-4E0C-8C58-54608AB51376}" destId="{725DAA85-C4E3-4983-B455-4A1B5C040626}" srcOrd="0" destOrd="0" presId="urn:microsoft.com/office/officeart/2005/8/layout/process1"/>
    <dgm:cxn modelId="{49CC6AE9-15AE-4BAD-B61A-89887DC85723}" type="presParOf" srcId="{3E537DD1-9177-45BB-9909-D60BE98C96BE}" destId="{7FBC6564-57C5-4CDF-AFA1-AAC92F6A43EA}"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70FA31-C4CF-4E69-8904-3BD67CE9C10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3108C1C0-C88A-4334-9748-B9C0C1B17A41}">
      <dgm:prSet/>
      <dgm:spPr/>
      <dgm:t>
        <a:bodyPr/>
        <a:lstStyle/>
        <a:p>
          <a:r>
            <a:rPr lang="ru-RU" b="0" i="0"/>
            <a:t>Решением Верховного Суда РФ от 04.02.2021 № АКПИ20-959 отказано в иске об оспаривании указанного письма ФАС. </a:t>
          </a:r>
          <a:endParaRPr lang="ru-RU"/>
        </a:p>
      </dgm:t>
    </dgm:pt>
    <dgm:pt modelId="{30B74C8B-6884-4503-B033-E27C0E3DB2A5}" type="parTrans" cxnId="{E92AAD1E-E8E5-4C27-9A9B-9420D50AE6B8}">
      <dgm:prSet/>
      <dgm:spPr/>
      <dgm:t>
        <a:bodyPr/>
        <a:lstStyle/>
        <a:p>
          <a:endParaRPr lang="ru-RU"/>
        </a:p>
      </dgm:t>
    </dgm:pt>
    <dgm:pt modelId="{65561BDC-AD28-4C40-B7CC-E47DBDB89194}" type="sibTrans" cxnId="{E92AAD1E-E8E5-4C27-9A9B-9420D50AE6B8}">
      <dgm:prSet/>
      <dgm:spPr/>
      <dgm:t>
        <a:bodyPr/>
        <a:lstStyle/>
        <a:p>
          <a:endParaRPr lang="ru-RU"/>
        </a:p>
      </dgm:t>
    </dgm:pt>
    <dgm:pt modelId="{32B25BFD-18B0-4A29-AF8D-BC5001A31BEF}">
      <dgm:prSet/>
      <dgm:spPr/>
      <dgm:t>
        <a:bodyPr/>
        <a:lstStyle/>
        <a:p>
          <a:r>
            <a:rPr lang="ru-RU" b="0" i="0" dirty="0"/>
            <a:t>В письмах Минфина от 28.07.2025 № 24-06-09/72841,                  от 18.12.2023 </a:t>
          </a:r>
          <a:r>
            <a:rPr lang="en-US" b="0" i="0" dirty="0"/>
            <a:t>N 24-01-10/122331</a:t>
          </a:r>
          <a:r>
            <a:rPr lang="ru-RU" b="0" i="0" dirty="0"/>
            <a:t> отражены аналогичные признаки поставляемого товара и необходимость выделения товаров и указания их характеристик.</a:t>
          </a:r>
          <a:endParaRPr lang="ru-RU" dirty="0"/>
        </a:p>
      </dgm:t>
    </dgm:pt>
    <dgm:pt modelId="{AE1661C2-3CDE-4121-A531-9AAE9483A7CE}" type="parTrans" cxnId="{C10DF5FF-F82D-43B9-BACE-450FD05683DC}">
      <dgm:prSet/>
      <dgm:spPr/>
      <dgm:t>
        <a:bodyPr/>
        <a:lstStyle/>
        <a:p>
          <a:endParaRPr lang="ru-RU"/>
        </a:p>
      </dgm:t>
    </dgm:pt>
    <dgm:pt modelId="{0CBE22E4-3439-4C08-B5C5-E86E0FA5207A}" type="sibTrans" cxnId="{C10DF5FF-F82D-43B9-BACE-450FD05683DC}">
      <dgm:prSet/>
      <dgm:spPr/>
      <dgm:t>
        <a:bodyPr/>
        <a:lstStyle/>
        <a:p>
          <a:endParaRPr lang="ru-RU"/>
        </a:p>
      </dgm:t>
    </dgm:pt>
    <dgm:pt modelId="{F2833F4F-11CE-4CB4-880F-D2B4BD470504}" type="pres">
      <dgm:prSet presAssocID="{D170FA31-C4CF-4E69-8904-3BD67CE9C100}" presName="linear" presStyleCnt="0">
        <dgm:presLayoutVars>
          <dgm:animLvl val="lvl"/>
          <dgm:resizeHandles val="exact"/>
        </dgm:presLayoutVars>
      </dgm:prSet>
      <dgm:spPr/>
    </dgm:pt>
    <dgm:pt modelId="{470ECD4F-D7A9-4C76-A8D4-98FDB5500740}" type="pres">
      <dgm:prSet presAssocID="{3108C1C0-C88A-4334-9748-B9C0C1B17A41}" presName="parentText" presStyleLbl="node1" presStyleIdx="0" presStyleCnt="2">
        <dgm:presLayoutVars>
          <dgm:chMax val="0"/>
          <dgm:bulletEnabled val="1"/>
        </dgm:presLayoutVars>
      </dgm:prSet>
      <dgm:spPr/>
    </dgm:pt>
    <dgm:pt modelId="{C926E5B2-1A1E-4C7D-9A1A-6C8BA8434FAB}" type="pres">
      <dgm:prSet presAssocID="{65561BDC-AD28-4C40-B7CC-E47DBDB89194}" presName="spacer" presStyleCnt="0"/>
      <dgm:spPr/>
    </dgm:pt>
    <dgm:pt modelId="{FE4E4357-9ED5-4D7A-B710-B4F4F7295D5E}" type="pres">
      <dgm:prSet presAssocID="{32B25BFD-18B0-4A29-AF8D-BC5001A31BEF}" presName="parentText" presStyleLbl="node1" presStyleIdx="1" presStyleCnt="2" custLinFactNeighborX="-296">
        <dgm:presLayoutVars>
          <dgm:chMax val="0"/>
          <dgm:bulletEnabled val="1"/>
        </dgm:presLayoutVars>
      </dgm:prSet>
      <dgm:spPr/>
    </dgm:pt>
  </dgm:ptLst>
  <dgm:cxnLst>
    <dgm:cxn modelId="{A1806B14-099C-4465-821D-1C2A3493FC42}" type="presOf" srcId="{3108C1C0-C88A-4334-9748-B9C0C1B17A41}" destId="{470ECD4F-D7A9-4C76-A8D4-98FDB5500740}" srcOrd="0" destOrd="0" presId="urn:microsoft.com/office/officeart/2005/8/layout/vList2"/>
    <dgm:cxn modelId="{E92AAD1E-E8E5-4C27-9A9B-9420D50AE6B8}" srcId="{D170FA31-C4CF-4E69-8904-3BD67CE9C100}" destId="{3108C1C0-C88A-4334-9748-B9C0C1B17A41}" srcOrd="0" destOrd="0" parTransId="{30B74C8B-6884-4503-B033-E27C0E3DB2A5}" sibTransId="{65561BDC-AD28-4C40-B7CC-E47DBDB89194}"/>
    <dgm:cxn modelId="{B3654FAA-C85F-4B33-94EE-C0F71EDFAB49}" type="presOf" srcId="{32B25BFD-18B0-4A29-AF8D-BC5001A31BEF}" destId="{FE4E4357-9ED5-4D7A-B710-B4F4F7295D5E}" srcOrd="0" destOrd="0" presId="urn:microsoft.com/office/officeart/2005/8/layout/vList2"/>
    <dgm:cxn modelId="{B2AE14F4-DD2E-4160-9491-34755E1FFBFF}" type="presOf" srcId="{D170FA31-C4CF-4E69-8904-3BD67CE9C100}" destId="{F2833F4F-11CE-4CB4-880F-D2B4BD470504}" srcOrd="0" destOrd="0" presId="urn:microsoft.com/office/officeart/2005/8/layout/vList2"/>
    <dgm:cxn modelId="{C10DF5FF-F82D-43B9-BACE-450FD05683DC}" srcId="{D170FA31-C4CF-4E69-8904-3BD67CE9C100}" destId="{32B25BFD-18B0-4A29-AF8D-BC5001A31BEF}" srcOrd="1" destOrd="0" parTransId="{AE1661C2-3CDE-4121-A531-9AAE9483A7CE}" sibTransId="{0CBE22E4-3439-4C08-B5C5-E86E0FA5207A}"/>
    <dgm:cxn modelId="{DBC48161-28A4-49EE-AB23-FE94B42A4D7F}" type="presParOf" srcId="{F2833F4F-11CE-4CB4-880F-D2B4BD470504}" destId="{470ECD4F-D7A9-4C76-A8D4-98FDB5500740}" srcOrd="0" destOrd="0" presId="urn:microsoft.com/office/officeart/2005/8/layout/vList2"/>
    <dgm:cxn modelId="{438EFD6B-5353-4313-BFF3-90FE3A1A9D44}" type="presParOf" srcId="{F2833F4F-11CE-4CB4-880F-D2B4BD470504}" destId="{C926E5B2-1A1E-4C7D-9A1A-6C8BA8434FAB}" srcOrd="1" destOrd="0" presId="urn:microsoft.com/office/officeart/2005/8/layout/vList2"/>
    <dgm:cxn modelId="{5E25E086-B299-42EE-B10D-8F3ADC24086F}" type="presParOf" srcId="{F2833F4F-11CE-4CB4-880F-D2B4BD470504}" destId="{FE4E4357-9ED5-4D7A-B710-B4F4F7295D5E}" srcOrd="2"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DE720F-C422-46B4-A519-9E985A9D8760}" type="doc">
      <dgm:prSet loTypeId="urn:microsoft.com/office/officeart/2005/8/layout/vProcess5" loCatId="process" qsTypeId="urn:microsoft.com/office/officeart/2005/8/quickstyle/simple1" qsCatId="simple" csTypeId="urn:microsoft.com/office/officeart/2005/8/colors/accent1_2" csCatId="accent1" phldr="1"/>
      <dgm:spPr/>
    </dgm:pt>
    <dgm:pt modelId="{AD52906D-99F5-4C6D-B02A-3E0534825593}">
      <dgm:prSet phldrT="[Текст]" custT="1"/>
      <dgm:spPr>
        <a:solidFill>
          <a:srgbClr val="002060"/>
        </a:solidFill>
      </dgm:spPr>
      <dgm:t>
        <a:bodyPr/>
        <a:lstStyle/>
        <a:p>
          <a:r>
            <a:rPr lang="ru-RU" sz="1600" b="1" dirty="0">
              <a:latin typeface="Arial" panose="020B0604020202020204" pitchFamily="34" charset="0"/>
              <a:cs typeface="Arial" panose="020B0604020202020204" pitchFamily="34" charset="0"/>
            </a:rPr>
            <a:t>Решение ФАС России по делу № 28/06/105-4347/2025, закупка № 0132600032725001073 (СМР школы)</a:t>
          </a:r>
          <a:endParaRPr lang="ru-RU" sz="1600" dirty="0"/>
        </a:p>
      </dgm:t>
    </dgm:pt>
    <dgm:pt modelId="{1C63A17D-FD5F-439A-9B9A-38FECB131127}" type="parTrans" cxnId="{D8A56020-0340-428F-9D0B-BF65311AC573}">
      <dgm:prSet/>
      <dgm:spPr/>
      <dgm:t>
        <a:bodyPr/>
        <a:lstStyle/>
        <a:p>
          <a:endParaRPr lang="ru-RU"/>
        </a:p>
      </dgm:t>
    </dgm:pt>
    <dgm:pt modelId="{01151B9B-8B07-408F-8DBD-813F73BA54B0}" type="sibTrans" cxnId="{D8A56020-0340-428F-9D0B-BF65311AC573}">
      <dgm:prSet/>
      <dgm:spPr>
        <a:solidFill>
          <a:schemeClr val="accent3">
            <a:alpha val="90000"/>
          </a:schemeClr>
        </a:solidFill>
      </dgm:spPr>
      <dgm:t>
        <a:bodyPr/>
        <a:lstStyle/>
        <a:p>
          <a:endParaRPr lang="ru-RU"/>
        </a:p>
      </dgm:t>
    </dgm:pt>
    <dgm:pt modelId="{E01AC607-19FC-457F-8FB6-56781C5C79C5}">
      <dgm:prSet phldrT="[Текст]"/>
      <dgm:spPr>
        <a:solidFill>
          <a:srgbClr val="002060"/>
        </a:solidFill>
      </dgm:spPr>
      <dgm:t>
        <a:bodyPr/>
        <a:lstStyle/>
        <a:p>
          <a:r>
            <a:rPr lang="ru-RU" b="1" dirty="0">
              <a:latin typeface="Arial" panose="020B0604020202020204" pitchFamily="34" charset="0"/>
              <a:cs typeface="Arial" panose="020B0604020202020204" pitchFamily="34" charset="0"/>
            </a:rPr>
            <a:t>Монтируемое оборудования - </a:t>
          </a:r>
          <a:r>
            <a:rPr lang="ru-RU" dirty="0">
              <a:latin typeface="Arial" panose="020B0604020202020204" pitchFamily="34" charset="0"/>
              <a:cs typeface="Arial" panose="020B0604020202020204" pitchFamily="34" charset="0"/>
            </a:rPr>
            <a:t>необходимое для обеспечения эксплуатации ОКС, его поставка и установка невозможны впоследствии без изменения проектных конструктивных решений ОКС, то есть оборудование, которое неразрывно связано с выполняемыми работами (инженерное оборудование, системы вентиляции, искусственного освещения и т.д.), монтаж которого должен осуществляться во время выполнения работ и которое необходимо для ввода объекта в эксплуатацию</a:t>
          </a:r>
          <a:endParaRPr lang="ru-RU" dirty="0"/>
        </a:p>
      </dgm:t>
    </dgm:pt>
    <dgm:pt modelId="{450447AB-9971-40EB-8EF6-579416C45178}" type="parTrans" cxnId="{36869184-E3D2-4FDA-BE03-D01E9A75907B}">
      <dgm:prSet/>
      <dgm:spPr/>
      <dgm:t>
        <a:bodyPr/>
        <a:lstStyle/>
        <a:p>
          <a:endParaRPr lang="ru-RU"/>
        </a:p>
      </dgm:t>
    </dgm:pt>
    <dgm:pt modelId="{43522869-B7D9-4963-B78D-28F017C8E809}" type="sibTrans" cxnId="{36869184-E3D2-4FDA-BE03-D01E9A75907B}">
      <dgm:prSet/>
      <dgm:spPr>
        <a:solidFill>
          <a:schemeClr val="accent3">
            <a:alpha val="90000"/>
          </a:schemeClr>
        </a:solidFill>
      </dgm:spPr>
      <dgm:t>
        <a:bodyPr/>
        <a:lstStyle/>
        <a:p>
          <a:endParaRPr lang="ru-RU"/>
        </a:p>
      </dgm:t>
    </dgm:pt>
    <dgm:pt modelId="{BAE38984-B2F8-4E49-8F39-034EDA834E51}">
      <dgm:prSet phldrT="[Текст]"/>
      <dgm:spPr>
        <a:solidFill>
          <a:srgbClr val="002060"/>
        </a:solidFill>
      </dgm:spPr>
      <dgm:t>
        <a:bodyPr/>
        <a:lstStyle/>
        <a:p>
          <a:r>
            <a:rPr lang="ru-RU" b="1" dirty="0">
              <a:latin typeface="Arial" panose="020B0604020202020204" pitchFamily="34" charset="0"/>
              <a:cs typeface="Arial" panose="020B0604020202020204" pitchFamily="34" charset="0"/>
            </a:rPr>
            <a:t>Немонтируемое оборудование </a:t>
          </a:r>
          <a:r>
            <a:rPr lang="ru-RU" dirty="0">
              <a:latin typeface="Arial" panose="020B0604020202020204" pitchFamily="34" charset="0"/>
              <a:cs typeface="Arial" panose="020B0604020202020204" pitchFamily="34" charset="0"/>
            </a:rPr>
            <a:t>– не относится к оборудованию, обеспечивающему эксплуатацию ОКС.</a:t>
          </a:r>
          <a:endParaRPr lang="ru-RU" dirty="0"/>
        </a:p>
      </dgm:t>
    </dgm:pt>
    <dgm:pt modelId="{984A2B37-807A-4DEC-A302-EB342A0A80F2}" type="parTrans" cxnId="{1ABD4FB3-9B48-448D-A929-24C0E819CAA1}">
      <dgm:prSet/>
      <dgm:spPr/>
      <dgm:t>
        <a:bodyPr/>
        <a:lstStyle/>
        <a:p>
          <a:endParaRPr lang="ru-RU"/>
        </a:p>
      </dgm:t>
    </dgm:pt>
    <dgm:pt modelId="{A5000900-8963-4938-BDFD-F5DC0968C6CC}" type="sibTrans" cxnId="{1ABD4FB3-9B48-448D-A929-24C0E819CAA1}">
      <dgm:prSet/>
      <dgm:spPr/>
      <dgm:t>
        <a:bodyPr/>
        <a:lstStyle/>
        <a:p>
          <a:endParaRPr lang="ru-RU"/>
        </a:p>
      </dgm:t>
    </dgm:pt>
    <dgm:pt modelId="{D9F5CC8F-1887-43B7-ABA8-3ED5415CCA63}" type="pres">
      <dgm:prSet presAssocID="{28DE720F-C422-46B4-A519-9E985A9D8760}" presName="outerComposite" presStyleCnt="0">
        <dgm:presLayoutVars>
          <dgm:chMax val="5"/>
          <dgm:dir/>
          <dgm:resizeHandles val="exact"/>
        </dgm:presLayoutVars>
      </dgm:prSet>
      <dgm:spPr/>
    </dgm:pt>
    <dgm:pt modelId="{E8D0167B-F402-4AE3-B1B8-7BF5904F0684}" type="pres">
      <dgm:prSet presAssocID="{28DE720F-C422-46B4-A519-9E985A9D8760}" presName="dummyMaxCanvas" presStyleCnt="0">
        <dgm:presLayoutVars/>
      </dgm:prSet>
      <dgm:spPr/>
    </dgm:pt>
    <dgm:pt modelId="{B441CDEF-6688-45D9-AEF3-95AD86D1BE67}" type="pres">
      <dgm:prSet presAssocID="{28DE720F-C422-46B4-A519-9E985A9D8760}" presName="ThreeNodes_1" presStyleLbl="node1" presStyleIdx="0" presStyleCnt="3" custScaleX="105627">
        <dgm:presLayoutVars>
          <dgm:bulletEnabled val="1"/>
        </dgm:presLayoutVars>
      </dgm:prSet>
      <dgm:spPr/>
    </dgm:pt>
    <dgm:pt modelId="{40B2991E-3408-497F-8C5C-41DC3CCD5C94}" type="pres">
      <dgm:prSet presAssocID="{28DE720F-C422-46B4-A519-9E985A9D8760}" presName="ThreeNodes_2" presStyleLbl="node1" presStyleIdx="1" presStyleCnt="3" custScaleY="121385">
        <dgm:presLayoutVars>
          <dgm:bulletEnabled val="1"/>
        </dgm:presLayoutVars>
      </dgm:prSet>
      <dgm:spPr/>
    </dgm:pt>
    <dgm:pt modelId="{AC752D1B-4B42-4340-9982-390D8CEC275F}" type="pres">
      <dgm:prSet presAssocID="{28DE720F-C422-46B4-A519-9E985A9D8760}" presName="ThreeNodes_3" presStyleLbl="node1" presStyleIdx="2" presStyleCnt="3">
        <dgm:presLayoutVars>
          <dgm:bulletEnabled val="1"/>
        </dgm:presLayoutVars>
      </dgm:prSet>
      <dgm:spPr/>
    </dgm:pt>
    <dgm:pt modelId="{0A38D7BF-4A99-426F-AB26-B22A91B51CE4}" type="pres">
      <dgm:prSet presAssocID="{28DE720F-C422-46B4-A519-9E985A9D8760}" presName="ThreeConn_1-2" presStyleLbl="fgAccFollowNode1" presStyleIdx="0" presStyleCnt="2">
        <dgm:presLayoutVars>
          <dgm:bulletEnabled val="1"/>
        </dgm:presLayoutVars>
      </dgm:prSet>
      <dgm:spPr/>
    </dgm:pt>
    <dgm:pt modelId="{2C3B835C-005C-4C5C-AAFE-EA3CA1A9C1AE}" type="pres">
      <dgm:prSet presAssocID="{28DE720F-C422-46B4-A519-9E985A9D8760}" presName="ThreeConn_2-3" presStyleLbl="fgAccFollowNode1" presStyleIdx="1" presStyleCnt="2">
        <dgm:presLayoutVars>
          <dgm:bulletEnabled val="1"/>
        </dgm:presLayoutVars>
      </dgm:prSet>
      <dgm:spPr/>
    </dgm:pt>
    <dgm:pt modelId="{E89BF1E0-C4B3-4BC9-B705-211E78E470B3}" type="pres">
      <dgm:prSet presAssocID="{28DE720F-C422-46B4-A519-9E985A9D8760}" presName="ThreeNodes_1_text" presStyleLbl="node1" presStyleIdx="2" presStyleCnt="3">
        <dgm:presLayoutVars>
          <dgm:bulletEnabled val="1"/>
        </dgm:presLayoutVars>
      </dgm:prSet>
      <dgm:spPr/>
    </dgm:pt>
    <dgm:pt modelId="{E4EDE1DC-C9AF-4229-9D6F-1D0E889105B2}" type="pres">
      <dgm:prSet presAssocID="{28DE720F-C422-46B4-A519-9E985A9D8760}" presName="ThreeNodes_2_text" presStyleLbl="node1" presStyleIdx="2" presStyleCnt="3">
        <dgm:presLayoutVars>
          <dgm:bulletEnabled val="1"/>
        </dgm:presLayoutVars>
      </dgm:prSet>
      <dgm:spPr/>
    </dgm:pt>
    <dgm:pt modelId="{E3FE61A9-C429-4C2D-BE2B-C825A1ACC8A4}" type="pres">
      <dgm:prSet presAssocID="{28DE720F-C422-46B4-A519-9E985A9D8760}" presName="ThreeNodes_3_text" presStyleLbl="node1" presStyleIdx="2" presStyleCnt="3">
        <dgm:presLayoutVars>
          <dgm:bulletEnabled val="1"/>
        </dgm:presLayoutVars>
      </dgm:prSet>
      <dgm:spPr/>
    </dgm:pt>
  </dgm:ptLst>
  <dgm:cxnLst>
    <dgm:cxn modelId="{2DD4F810-7089-4710-9D1C-B0CDE1489F79}" type="presOf" srcId="{AD52906D-99F5-4C6D-B02A-3E0534825593}" destId="{E89BF1E0-C4B3-4BC9-B705-211E78E470B3}" srcOrd="1" destOrd="0" presId="urn:microsoft.com/office/officeart/2005/8/layout/vProcess5"/>
    <dgm:cxn modelId="{E783CB1C-B0EE-4E63-8B18-07BF0C119322}" type="presOf" srcId="{BAE38984-B2F8-4E49-8F39-034EDA834E51}" destId="{AC752D1B-4B42-4340-9982-390D8CEC275F}" srcOrd="0" destOrd="0" presId="urn:microsoft.com/office/officeart/2005/8/layout/vProcess5"/>
    <dgm:cxn modelId="{D8A56020-0340-428F-9D0B-BF65311AC573}" srcId="{28DE720F-C422-46B4-A519-9E985A9D8760}" destId="{AD52906D-99F5-4C6D-B02A-3E0534825593}" srcOrd="0" destOrd="0" parTransId="{1C63A17D-FD5F-439A-9B9A-38FECB131127}" sibTransId="{01151B9B-8B07-408F-8DBD-813F73BA54B0}"/>
    <dgm:cxn modelId="{E2A07C42-6DCB-4142-9BA9-82E16DB8C6E3}" type="presOf" srcId="{43522869-B7D9-4963-B78D-28F017C8E809}" destId="{2C3B835C-005C-4C5C-AAFE-EA3CA1A9C1AE}" srcOrd="0" destOrd="0" presId="urn:microsoft.com/office/officeart/2005/8/layout/vProcess5"/>
    <dgm:cxn modelId="{FCCD404B-9D29-4396-8885-722CD669899C}" type="presOf" srcId="{01151B9B-8B07-408F-8DBD-813F73BA54B0}" destId="{0A38D7BF-4A99-426F-AB26-B22A91B51CE4}" srcOrd="0" destOrd="0" presId="urn:microsoft.com/office/officeart/2005/8/layout/vProcess5"/>
    <dgm:cxn modelId="{CB842A4E-31A9-40F8-A8CE-2B80CAC553A6}" type="presOf" srcId="{AD52906D-99F5-4C6D-B02A-3E0534825593}" destId="{B441CDEF-6688-45D9-AEF3-95AD86D1BE67}" srcOrd="0" destOrd="0" presId="urn:microsoft.com/office/officeart/2005/8/layout/vProcess5"/>
    <dgm:cxn modelId="{ED06C052-8851-48E4-A1D5-E678A89195B8}" type="presOf" srcId="{E01AC607-19FC-457F-8FB6-56781C5C79C5}" destId="{E4EDE1DC-C9AF-4229-9D6F-1D0E889105B2}" srcOrd="1" destOrd="0" presId="urn:microsoft.com/office/officeart/2005/8/layout/vProcess5"/>
    <dgm:cxn modelId="{31C3DE53-3DD0-43FF-B763-E85203376BFA}" type="presOf" srcId="{E01AC607-19FC-457F-8FB6-56781C5C79C5}" destId="{40B2991E-3408-497F-8C5C-41DC3CCD5C94}" srcOrd="0" destOrd="0" presId="urn:microsoft.com/office/officeart/2005/8/layout/vProcess5"/>
    <dgm:cxn modelId="{36869184-E3D2-4FDA-BE03-D01E9A75907B}" srcId="{28DE720F-C422-46B4-A519-9E985A9D8760}" destId="{E01AC607-19FC-457F-8FB6-56781C5C79C5}" srcOrd="1" destOrd="0" parTransId="{450447AB-9971-40EB-8EF6-579416C45178}" sibTransId="{43522869-B7D9-4963-B78D-28F017C8E809}"/>
    <dgm:cxn modelId="{1ABD4FB3-9B48-448D-A929-24C0E819CAA1}" srcId="{28DE720F-C422-46B4-A519-9E985A9D8760}" destId="{BAE38984-B2F8-4E49-8F39-034EDA834E51}" srcOrd="2" destOrd="0" parTransId="{984A2B37-807A-4DEC-A302-EB342A0A80F2}" sibTransId="{A5000900-8963-4938-BDFD-F5DC0968C6CC}"/>
    <dgm:cxn modelId="{C0DB3DD7-4470-4191-A3E7-4E98B5833C54}" type="presOf" srcId="{28DE720F-C422-46B4-A519-9E985A9D8760}" destId="{D9F5CC8F-1887-43B7-ABA8-3ED5415CCA63}" srcOrd="0" destOrd="0" presId="urn:microsoft.com/office/officeart/2005/8/layout/vProcess5"/>
    <dgm:cxn modelId="{2B9A86DC-FD82-4BAB-852F-C83C26860E18}" type="presOf" srcId="{BAE38984-B2F8-4E49-8F39-034EDA834E51}" destId="{E3FE61A9-C429-4C2D-BE2B-C825A1ACC8A4}" srcOrd="1" destOrd="0" presId="urn:microsoft.com/office/officeart/2005/8/layout/vProcess5"/>
    <dgm:cxn modelId="{DBF1FDB0-789C-4CF5-A780-D564341C8628}" type="presParOf" srcId="{D9F5CC8F-1887-43B7-ABA8-3ED5415CCA63}" destId="{E8D0167B-F402-4AE3-B1B8-7BF5904F0684}" srcOrd="0" destOrd="0" presId="urn:microsoft.com/office/officeart/2005/8/layout/vProcess5"/>
    <dgm:cxn modelId="{540F9522-B67B-4336-86D3-08A4DF24F238}" type="presParOf" srcId="{D9F5CC8F-1887-43B7-ABA8-3ED5415CCA63}" destId="{B441CDEF-6688-45D9-AEF3-95AD86D1BE67}" srcOrd="1" destOrd="0" presId="urn:microsoft.com/office/officeart/2005/8/layout/vProcess5"/>
    <dgm:cxn modelId="{76C9ACDF-9447-480A-AD72-2796B1D1475C}" type="presParOf" srcId="{D9F5CC8F-1887-43B7-ABA8-3ED5415CCA63}" destId="{40B2991E-3408-497F-8C5C-41DC3CCD5C94}" srcOrd="2" destOrd="0" presId="urn:microsoft.com/office/officeart/2005/8/layout/vProcess5"/>
    <dgm:cxn modelId="{C01CAC6B-531C-4689-B022-A5BC7D0E1AB9}" type="presParOf" srcId="{D9F5CC8F-1887-43B7-ABA8-3ED5415CCA63}" destId="{AC752D1B-4B42-4340-9982-390D8CEC275F}" srcOrd="3" destOrd="0" presId="urn:microsoft.com/office/officeart/2005/8/layout/vProcess5"/>
    <dgm:cxn modelId="{140BC33C-AEA2-46FB-9AE1-A99456D8E12D}" type="presParOf" srcId="{D9F5CC8F-1887-43B7-ABA8-3ED5415CCA63}" destId="{0A38D7BF-4A99-426F-AB26-B22A91B51CE4}" srcOrd="4" destOrd="0" presId="urn:microsoft.com/office/officeart/2005/8/layout/vProcess5"/>
    <dgm:cxn modelId="{F7E4ACDB-12A0-4FA0-95A0-F513DDE8E0DD}" type="presParOf" srcId="{D9F5CC8F-1887-43B7-ABA8-3ED5415CCA63}" destId="{2C3B835C-005C-4C5C-AAFE-EA3CA1A9C1AE}" srcOrd="5" destOrd="0" presId="urn:microsoft.com/office/officeart/2005/8/layout/vProcess5"/>
    <dgm:cxn modelId="{8DB2533B-F445-4605-8B91-D1D58CBD5CB6}" type="presParOf" srcId="{D9F5CC8F-1887-43B7-ABA8-3ED5415CCA63}" destId="{E89BF1E0-C4B3-4BC9-B705-211E78E470B3}" srcOrd="6" destOrd="0" presId="urn:microsoft.com/office/officeart/2005/8/layout/vProcess5"/>
    <dgm:cxn modelId="{DD92C7BB-13E2-45E1-BCD9-206761CB96C1}" type="presParOf" srcId="{D9F5CC8F-1887-43B7-ABA8-3ED5415CCA63}" destId="{E4EDE1DC-C9AF-4229-9D6F-1D0E889105B2}" srcOrd="7" destOrd="0" presId="urn:microsoft.com/office/officeart/2005/8/layout/vProcess5"/>
    <dgm:cxn modelId="{2ACAF304-2764-43B6-A6DD-6FD6906B4339}" type="presParOf" srcId="{D9F5CC8F-1887-43B7-ABA8-3ED5415CCA63}" destId="{E3FE61A9-C429-4C2D-BE2B-C825A1ACC8A4}"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53B4A4-29F6-450D-B125-A72E61154024}">
      <dsp:nvSpPr>
        <dsp:cNvPr id="0" name=""/>
        <dsp:cNvSpPr/>
      </dsp:nvSpPr>
      <dsp:spPr>
        <a:xfrm>
          <a:off x="14485" y="0"/>
          <a:ext cx="2782307" cy="1759160"/>
        </a:xfrm>
        <a:prstGeom prst="roundRect">
          <a:avLst>
            <a:gd name="adj" fmla="val 10000"/>
          </a:avLst>
        </a:prstGeom>
        <a:solidFill>
          <a:srgbClr val="0070C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ru-RU" sz="2100" kern="1200" dirty="0"/>
            <a:t>Письмо ФАС России </a:t>
          </a:r>
          <a:r>
            <a:rPr lang="ru-RU" sz="2100" b="0" i="0" kern="1200" dirty="0"/>
            <a:t>от 25.06.2020            </a:t>
          </a:r>
        </a:p>
        <a:p>
          <a:pPr marL="0" lvl="0" indent="0" algn="ctr" defTabSz="933450">
            <a:lnSpc>
              <a:spcPct val="90000"/>
            </a:lnSpc>
            <a:spcBef>
              <a:spcPct val="0"/>
            </a:spcBef>
            <a:spcAft>
              <a:spcPct val="35000"/>
            </a:spcAft>
            <a:buNone/>
          </a:pPr>
          <a:r>
            <a:rPr lang="ru-RU" sz="2100" b="0" i="0" kern="1200" dirty="0"/>
            <a:t>№ ИА/53616/20</a:t>
          </a:r>
          <a:endParaRPr lang="ru-RU" sz="2100" kern="1200" dirty="0"/>
        </a:p>
      </dsp:txBody>
      <dsp:txXfrm>
        <a:off x="66009" y="51524"/>
        <a:ext cx="2679259" cy="1656112"/>
      </dsp:txXfrm>
    </dsp:sp>
    <dsp:sp modelId="{7C110797-5D6D-42C9-B4BE-836607D60484}">
      <dsp:nvSpPr>
        <dsp:cNvPr id="0" name=""/>
        <dsp:cNvSpPr/>
      </dsp:nvSpPr>
      <dsp:spPr>
        <a:xfrm>
          <a:off x="3075023" y="534573"/>
          <a:ext cx="589849" cy="6900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ru-RU" sz="2900" kern="1200"/>
        </a:p>
      </dsp:txBody>
      <dsp:txXfrm>
        <a:off x="3075023" y="672575"/>
        <a:ext cx="412894" cy="414008"/>
      </dsp:txXfrm>
    </dsp:sp>
    <dsp:sp modelId="{6D8EF222-1E6E-4C1E-A44F-077D2181B879}">
      <dsp:nvSpPr>
        <dsp:cNvPr id="0" name=""/>
        <dsp:cNvSpPr/>
      </dsp:nvSpPr>
      <dsp:spPr>
        <a:xfrm>
          <a:off x="3909716" y="0"/>
          <a:ext cx="2782307" cy="1759160"/>
        </a:xfrm>
        <a:prstGeom prst="roundRect">
          <a:avLst>
            <a:gd name="adj" fmla="val 10000"/>
          </a:avLst>
        </a:prstGeom>
        <a:solidFill>
          <a:srgbClr val="0070C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ru-RU" sz="2100" kern="1200" dirty="0"/>
            <a:t>Письмо Минфина России от 29.12.2025</a:t>
          </a:r>
        </a:p>
        <a:p>
          <a:pPr marL="0" lvl="0" indent="0" algn="ctr" defTabSz="933450">
            <a:lnSpc>
              <a:spcPct val="90000"/>
            </a:lnSpc>
            <a:spcBef>
              <a:spcPct val="0"/>
            </a:spcBef>
            <a:spcAft>
              <a:spcPct val="35000"/>
            </a:spcAft>
            <a:buNone/>
          </a:pPr>
          <a:r>
            <a:rPr lang="ru-RU" sz="2100" kern="1200" dirty="0"/>
            <a:t>№ 24-01-06/127713            </a:t>
          </a:r>
        </a:p>
      </dsp:txBody>
      <dsp:txXfrm>
        <a:off x="3961240" y="51524"/>
        <a:ext cx="2679259" cy="1656112"/>
      </dsp:txXfrm>
    </dsp:sp>
    <dsp:sp modelId="{D471F265-A2B1-4E0C-8C58-54608AB51376}">
      <dsp:nvSpPr>
        <dsp:cNvPr id="0" name=""/>
        <dsp:cNvSpPr/>
      </dsp:nvSpPr>
      <dsp:spPr>
        <a:xfrm>
          <a:off x="6970254" y="534573"/>
          <a:ext cx="589849" cy="69001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ru-RU" sz="2900" kern="1200"/>
        </a:p>
      </dsp:txBody>
      <dsp:txXfrm>
        <a:off x="6970254" y="672575"/>
        <a:ext cx="412894" cy="414008"/>
      </dsp:txXfrm>
    </dsp:sp>
    <dsp:sp modelId="{7FBC6564-57C5-4CDF-AFA1-AAC92F6A43EA}">
      <dsp:nvSpPr>
        <dsp:cNvPr id="0" name=""/>
        <dsp:cNvSpPr/>
      </dsp:nvSpPr>
      <dsp:spPr>
        <a:xfrm>
          <a:off x="7804946" y="0"/>
          <a:ext cx="2782307" cy="1759160"/>
        </a:xfrm>
        <a:prstGeom prst="roundRect">
          <a:avLst>
            <a:gd name="adj" fmla="val 10000"/>
          </a:avLst>
        </a:prstGeom>
        <a:solidFill>
          <a:srgbClr val="0070C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ru-RU" sz="2100" kern="1200" dirty="0"/>
            <a:t>Письмо Минфина России  от 11.03.2026                  № 24-06-09/19233, </a:t>
          </a:r>
          <a:r>
            <a:rPr lang="ru-RU" sz="1400" kern="1200" dirty="0"/>
            <a:t>(аналогичная позиция в письме </a:t>
          </a:r>
          <a:r>
            <a:rPr lang="ru-RU" sz="1400" b="0" i="0" kern="1200" dirty="0"/>
            <a:t>от 18.12.2023                  № 24-01-10/122331) </a:t>
          </a:r>
          <a:endParaRPr lang="ru-RU" sz="1400" kern="1200" dirty="0"/>
        </a:p>
      </dsp:txBody>
      <dsp:txXfrm>
        <a:off x="7856470" y="51524"/>
        <a:ext cx="2679259" cy="16561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ECD4F-D7A9-4C76-A8D4-98FDB5500740}">
      <dsp:nvSpPr>
        <dsp:cNvPr id="0" name=""/>
        <dsp:cNvSpPr/>
      </dsp:nvSpPr>
      <dsp:spPr>
        <a:xfrm>
          <a:off x="0" y="87980"/>
          <a:ext cx="3359427" cy="63772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ru-RU" sz="900" b="0" i="0" kern="1200"/>
            <a:t>Решением Верховного Суда РФ от 04.02.2021 № АКПИ20-959 отказано в иске об оспаривании указанного письма ФАС. </a:t>
          </a:r>
          <a:endParaRPr lang="ru-RU" sz="900" kern="1200"/>
        </a:p>
      </dsp:txBody>
      <dsp:txXfrm>
        <a:off x="31131" y="119111"/>
        <a:ext cx="3297165" cy="575461"/>
      </dsp:txXfrm>
    </dsp:sp>
    <dsp:sp modelId="{FE4E4357-9ED5-4D7A-B710-B4F4F7295D5E}">
      <dsp:nvSpPr>
        <dsp:cNvPr id="0" name=""/>
        <dsp:cNvSpPr/>
      </dsp:nvSpPr>
      <dsp:spPr>
        <a:xfrm>
          <a:off x="0" y="751624"/>
          <a:ext cx="3359427" cy="63772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ru-RU" sz="900" b="0" i="0" kern="1200" dirty="0"/>
            <a:t>В письмах Минфина от 28.07.2025 № 24-06-09/72841,                  от 18.12.2023 </a:t>
          </a:r>
          <a:r>
            <a:rPr lang="en-US" sz="900" b="0" i="0" kern="1200" dirty="0"/>
            <a:t>N 24-01-10/122331</a:t>
          </a:r>
          <a:r>
            <a:rPr lang="ru-RU" sz="900" b="0" i="0" kern="1200" dirty="0"/>
            <a:t> отражены аналогичные признаки поставляемого товара и необходимость выделения товаров и указания их характеристик.</a:t>
          </a:r>
          <a:endParaRPr lang="ru-RU" sz="900" kern="1200" dirty="0"/>
        </a:p>
      </dsp:txBody>
      <dsp:txXfrm>
        <a:off x="31131" y="782755"/>
        <a:ext cx="3297165" cy="5754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41CDEF-6688-45D9-AEF3-95AD86D1BE67}">
      <dsp:nvSpPr>
        <dsp:cNvPr id="0" name=""/>
        <dsp:cNvSpPr/>
      </dsp:nvSpPr>
      <dsp:spPr>
        <a:xfrm>
          <a:off x="-135475" y="0"/>
          <a:ext cx="10172272" cy="1106225"/>
        </a:xfrm>
        <a:prstGeom prst="roundRect">
          <a:avLst>
            <a:gd name="adj" fmla="val 10000"/>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ru-RU" sz="1600" b="1" kern="1200" dirty="0">
              <a:latin typeface="Arial" panose="020B0604020202020204" pitchFamily="34" charset="0"/>
              <a:cs typeface="Arial" panose="020B0604020202020204" pitchFamily="34" charset="0"/>
            </a:rPr>
            <a:t>Решение ФАС России по делу № 28/06/105-4347/2025, закупка № 0132600032725001073 (СМР школы)</a:t>
          </a:r>
          <a:endParaRPr lang="ru-RU" sz="1600" kern="1200" dirty="0"/>
        </a:p>
      </dsp:txBody>
      <dsp:txXfrm>
        <a:off x="-103075" y="32400"/>
        <a:ext cx="8915046" cy="1041425"/>
      </dsp:txXfrm>
    </dsp:sp>
    <dsp:sp modelId="{40B2991E-3408-497F-8C5C-41DC3CCD5C94}">
      <dsp:nvSpPr>
        <dsp:cNvPr id="0" name=""/>
        <dsp:cNvSpPr/>
      </dsp:nvSpPr>
      <dsp:spPr>
        <a:xfrm>
          <a:off x="985213" y="1172312"/>
          <a:ext cx="9630371" cy="1342791"/>
        </a:xfrm>
        <a:prstGeom prst="roundRect">
          <a:avLst>
            <a:gd name="adj" fmla="val 10000"/>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latin typeface="Arial" panose="020B0604020202020204" pitchFamily="34" charset="0"/>
              <a:cs typeface="Arial" panose="020B0604020202020204" pitchFamily="34" charset="0"/>
            </a:rPr>
            <a:t>Монтируемое оборудования - </a:t>
          </a:r>
          <a:r>
            <a:rPr lang="ru-RU" sz="1400" kern="1200" dirty="0">
              <a:latin typeface="Arial" panose="020B0604020202020204" pitchFamily="34" charset="0"/>
              <a:cs typeface="Arial" panose="020B0604020202020204" pitchFamily="34" charset="0"/>
            </a:rPr>
            <a:t>необходимое для обеспечения эксплуатации ОКС, его поставка и установка невозможны впоследствии без изменения проектных конструктивных решений ОКС, то есть оборудование, которое неразрывно связано с выполняемыми работами (инженерное оборудование, системы вентиляции, искусственного освещения и т.д.), монтаж которого должен осуществляться во время выполнения работ и которое необходимо для ввода объекта в эксплуатацию</a:t>
          </a:r>
          <a:endParaRPr lang="ru-RU" sz="1400" kern="1200" dirty="0"/>
        </a:p>
      </dsp:txBody>
      <dsp:txXfrm>
        <a:off x="1024542" y="1211641"/>
        <a:ext cx="7982928" cy="1264133"/>
      </dsp:txXfrm>
    </dsp:sp>
    <dsp:sp modelId="{AC752D1B-4B42-4340-9982-390D8CEC275F}">
      <dsp:nvSpPr>
        <dsp:cNvPr id="0" name=""/>
        <dsp:cNvSpPr/>
      </dsp:nvSpPr>
      <dsp:spPr>
        <a:xfrm>
          <a:off x="1834952" y="2581191"/>
          <a:ext cx="9630371" cy="1106225"/>
        </a:xfrm>
        <a:prstGeom prst="roundRect">
          <a:avLst>
            <a:gd name="adj" fmla="val 10000"/>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latin typeface="Arial" panose="020B0604020202020204" pitchFamily="34" charset="0"/>
              <a:cs typeface="Arial" panose="020B0604020202020204" pitchFamily="34" charset="0"/>
            </a:rPr>
            <a:t>Немонтируемое оборудование </a:t>
          </a:r>
          <a:r>
            <a:rPr lang="ru-RU" sz="1400" kern="1200" dirty="0">
              <a:latin typeface="Arial" panose="020B0604020202020204" pitchFamily="34" charset="0"/>
              <a:cs typeface="Arial" panose="020B0604020202020204" pitchFamily="34" charset="0"/>
            </a:rPr>
            <a:t>– не относится к оборудованию, обеспечивающему эксплуатацию ОКС.</a:t>
          </a:r>
          <a:endParaRPr lang="ru-RU" sz="1400" kern="1200" dirty="0"/>
        </a:p>
      </dsp:txBody>
      <dsp:txXfrm>
        <a:off x="1867352" y="2613591"/>
        <a:ext cx="7996786" cy="1041425"/>
      </dsp:txXfrm>
    </dsp:sp>
    <dsp:sp modelId="{0A38D7BF-4A99-426F-AB26-B22A91B51CE4}">
      <dsp:nvSpPr>
        <dsp:cNvPr id="0" name=""/>
        <dsp:cNvSpPr/>
      </dsp:nvSpPr>
      <dsp:spPr>
        <a:xfrm>
          <a:off x="9046800" y="838887"/>
          <a:ext cx="719046" cy="719046"/>
        </a:xfrm>
        <a:prstGeom prst="downArrow">
          <a:avLst>
            <a:gd name="adj1" fmla="val 55000"/>
            <a:gd name="adj2" fmla="val 45000"/>
          </a:avLst>
        </a:prstGeom>
        <a:solidFill>
          <a:schemeClr val="accent3">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ru-RU" sz="3200" kern="1200"/>
        </a:p>
      </dsp:txBody>
      <dsp:txXfrm>
        <a:off x="9208585" y="838887"/>
        <a:ext cx="395476" cy="541082"/>
      </dsp:txXfrm>
    </dsp:sp>
    <dsp:sp modelId="{2C3B835C-005C-4C5C-AAFE-EA3CA1A9C1AE}">
      <dsp:nvSpPr>
        <dsp:cNvPr id="0" name=""/>
        <dsp:cNvSpPr/>
      </dsp:nvSpPr>
      <dsp:spPr>
        <a:xfrm>
          <a:off x="9896539" y="2122108"/>
          <a:ext cx="719046" cy="719046"/>
        </a:xfrm>
        <a:prstGeom prst="downArrow">
          <a:avLst>
            <a:gd name="adj1" fmla="val 55000"/>
            <a:gd name="adj2" fmla="val 45000"/>
          </a:avLst>
        </a:prstGeom>
        <a:solidFill>
          <a:schemeClr val="accent3">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ru-RU" sz="3200" kern="1200"/>
        </a:p>
      </dsp:txBody>
      <dsp:txXfrm>
        <a:off x="10058324" y="2122108"/>
        <a:ext cx="395476" cy="54108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B4A480-9779-48D1-9071-3848C6D161BF}" type="datetimeFigureOut">
              <a:rPr lang="ru-RU" smtClean="0"/>
              <a:t>18.05.2026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625C19-DC45-45BC-9239-7D882E45DBF6}" type="slidenum">
              <a:rPr lang="ru-RU" smtClean="0"/>
              <a:t>‹#›</a:t>
            </a:fld>
            <a:endParaRPr lang="ru-RU"/>
          </a:p>
        </p:txBody>
      </p:sp>
    </p:spTree>
    <p:extLst>
      <p:ext uri="{BB962C8B-B14F-4D97-AF65-F5344CB8AC3E}">
        <p14:creationId xmlns:p14="http://schemas.microsoft.com/office/powerpoint/2010/main" val="1688404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DEC9D-0F9C-403C-82CE-AF5FCE67AB39}"/>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3A6C0E3E-7A4B-45F2-BED2-A11045F1EA9B}"/>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174D4A88-3128-1F9F-3F0B-1936612F2F80}"/>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B05BCCAD-6FDA-643F-9A50-853F45347B85}"/>
              </a:ext>
            </a:extLst>
          </p:cNvPr>
          <p:cNvSpPr>
            <a:spLocks noGrp="1"/>
          </p:cNvSpPr>
          <p:nvPr>
            <p:ph type="sldNum" sz="quarter" idx="5"/>
          </p:nvPr>
        </p:nvSpPr>
        <p:spPr/>
        <p:txBody>
          <a:bodyPr/>
          <a:lstStyle/>
          <a:p>
            <a:fld id="{AF625C19-DC45-45BC-9239-7D882E45DBF6}" type="slidenum">
              <a:rPr lang="ru-RU" smtClean="0"/>
              <a:t>3</a:t>
            </a:fld>
            <a:endParaRPr lang="ru-RU"/>
          </a:p>
        </p:txBody>
      </p:sp>
    </p:spTree>
    <p:extLst>
      <p:ext uri="{BB962C8B-B14F-4D97-AF65-F5344CB8AC3E}">
        <p14:creationId xmlns:p14="http://schemas.microsoft.com/office/powerpoint/2010/main" val="944146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2474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980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3129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5242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65" name="Google Shape;3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8576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5679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43FA19-0B06-A511-923C-0AF7D54B7E0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4782D60-6CB2-1C32-63A4-AFD2406719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0A1737A-A07B-F5CB-1EB1-4D0059B5ABBD}"/>
              </a:ext>
            </a:extLst>
          </p:cNvPr>
          <p:cNvSpPr>
            <a:spLocks noGrp="1"/>
          </p:cNvSpPr>
          <p:nvPr>
            <p:ph type="dt" sz="half" idx="10"/>
          </p:nvPr>
        </p:nvSpPr>
        <p:spPr/>
        <p:txBody>
          <a:bodyPr/>
          <a:lstStyle/>
          <a:p>
            <a:fld id="{4CD73098-8429-4690-9684-DDECFFF50CD2}" type="datetimeFigureOut">
              <a:rPr lang="ru-RU" smtClean="0"/>
              <a:t>18.05.2026</a:t>
            </a:fld>
            <a:endParaRPr lang="ru-RU"/>
          </a:p>
        </p:txBody>
      </p:sp>
      <p:sp>
        <p:nvSpPr>
          <p:cNvPr id="5" name="Нижний колонтитул 4">
            <a:extLst>
              <a:ext uri="{FF2B5EF4-FFF2-40B4-BE49-F238E27FC236}">
                <a16:creationId xmlns:a16="http://schemas.microsoft.com/office/drawing/2014/main" id="{A6F04AD1-7A97-BE06-30B1-EB80E2B302E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88AEA88-67D7-9803-CB38-C06D26E72C9D}"/>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3305046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0E1478-A25B-7344-77C0-6E4F494EFBF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995E459-E7E5-3AB2-FC06-5B1A829EB3D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A6BC8F2-4DA4-F685-3DBE-862E3B926028}"/>
              </a:ext>
            </a:extLst>
          </p:cNvPr>
          <p:cNvSpPr>
            <a:spLocks noGrp="1"/>
          </p:cNvSpPr>
          <p:nvPr>
            <p:ph type="dt" sz="half" idx="10"/>
          </p:nvPr>
        </p:nvSpPr>
        <p:spPr/>
        <p:txBody>
          <a:bodyPr/>
          <a:lstStyle/>
          <a:p>
            <a:fld id="{4CD73098-8429-4690-9684-DDECFFF50CD2}" type="datetimeFigureOut">
              <a:rPr lang="ru-RU" smtClean="0"/>
              <a:t>18.05.2026</a:t>
            </a:fld>
            <a:endParaRPr lang="ru-RU"/>
          </a:p>
        </p:txBody>
      </p:sp>
      <p:sp>
        <p:nvSpPr>
          <p:cNvPr id="5" name="Нижний колонтитул 4">
            <a:extLst>
              <a:ext uri="{FF2B5EF4-FFF2-40B4-BE49-F238E27FC236}">
                <a16:creationId xmlns:a16="http://schemas.microsoft.com/office/drawing/2014/main" id="{B912F253-8496-9D21-5E5A-CB1BD07FC42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58EE56D-E709-74E8-9517-1C3883A1CA97}"/>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3191301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E2AEFD-E3F9-4FFD-914E-DF32D541542B}"/>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FA74125-5D66-6482-CD3A-A5183F7811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D5FB558D-64C0-CB23-8387-8D1390E4602D}"/>
              </a:ext>
            </a:extLst>
          </p:cNvPr>
          <p:cNvSpPr>
            <a:spLocks noGrp="1"/>
          </p:cNvSpPr>
          <p:nvPr>
            <p:ph type="dt" sz="half" idx="10"/>
          </p:nvPr>
        </p:nvSpPr>
        <p:spPr/>
        <p:txBody>
          <a:bodyPr/>
          <a:lstStyle/>
          <a:p>
            <a:fld id="{4CD73098-8429-4690-9684-DDECFFF50CD2}" type="datetimeFigureOut">
              <a:rPr lang="ru-RU" smtClean="0"/>
              <a:t>18.05.2026</a:t>
            </a:fld>
            <a:endParaRPr lang="ru-RU"/>
          </a:p>
        </p:txBody>
      </p:sp>
      <p:sp>
        <p:nvSpPr>
          <p:cNvPr id="5" name="Нижний колонтитул 4">
            <a:extLst>
              <a:ext uri="{FF2B5EF4-FFF2-40B4-BE49-F238E27FC236}">
                <a16:creationId xmlns:a16="http://schemas.microsoft.com/office/drawing/2014/main" id="{AA897CBA-776F-6C9F-959F-71F82C507EE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338B167-D42F-DAC7-B14E-DBA261454A1D}"/>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3673826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811409-3169-1510-74AE-11F43E7630D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0235F46-3200-074D-8FD5-AE52DAE20981}"/>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CBD82407-9945-A0DB-E9DE-C9E8DBCC8E7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DB61EA0-9A54-FE76-EA94-0B981CAFA622}"/>
              </a:ext>
            </a:extLst>
          </p:cNvPr>
          <p:cNvSpPr>
            <a:spLocks noGrp="1"/>
          </p:cNvSpPr>
          <p:nvPr>
            <p:ph type="dt" sz="half" idx="10"/>
          </p:nvPr>
        </p:nvSpPr>
        <p:spPr/>
        <p:txBody>
          <a:bodyPr/>
          <a:lstStyle/>
          <a:p>
            <a:fld id="{4CD73098-8429-4690-9684-DDECFFF50CD2}" type="datetimeFigureOut">
              <a:rPr lang="ru-RU" smtClean="0"/>
              <a:t>18.05.2026</a:t>
            </a:fld>
            <a:endParaRPr lang="ru-RU"/>
          </a:p>
        </p:txBody>
      </p:sp>
      <p:sp>
        <p:nvSpPr>
          <p:cNvPr id="6" name="Нижний колонтитул 5">
            <a:extLst>
              <a:ext uri="{FF2B5EF4-FFF2-40B4-BE49-F238E27FC236}">
                <a16:creationId xmlns:a16="http://schemas.microsoft.com/office/drawing/2014/main" id="{B21AEF4F-5736-AB82-3A9D-3812D422087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AE61C27-9E90-0203-E27D-7095E200905C}"/>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1439462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B212F7-338D-AFC5-2532-5CB46054A4B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B069C76-54D5-5DD1-77F5-FDC5FCF617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CE369BA8-465E-C23D-EDBF-EC23A4A6B56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06DEAED4-15C0-50E5-7097-B7654DAB83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408F837-59B4-82D5-87E4-A12C713A17A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87D74E8-A1EA-81D6-A83B-7612F84BA7AD}"/>
              </a:ext>
            </a:extLst>
          </p:cNvPr>
          <p:cNvSpPr>
            <a:spLocks noGrp="1"/>
          </p:cNvSpPr>
          <p:nvPr>
            <p:ph type="dt" sz="half" idx="10"/>
          </p:nvPr>
        </p:nvSpPr>
        <p:spPr/>
        <p:txBody>
          <a:bodyPr/>
          <a:lstStyle/>
          <a:p>
            <a:fld id="{4CD73098-8429-4690-9684-DDECFFF50CD2}" type="datetimeFigureOut">
              <a:rPr lang="ru-RU" smtClean="0"/>
              <a:t>18.05.2026</a:t>
            </a:fld>
            <a:endParaRPr lang="ru-RU"/>
          </a:p>
        </p:txBody>
      </p:sp>
      <p:sp>
        <p:nvSpPr>
          <p:cNvPr id="8" name="Нижний колонтитул 7">
            <a:extLst>
              <a:ext uri="{FF2B5EF4-FFF2-40B4-BE49-F238E27FC236}">
                <a16:creationId xmlns:a16="http://schemas.microsoft.com/office/drawing/2014/main" id="{66266A57-9473-D244-64A5-DF05E4A906B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16D7AD7-0AA5-92B9-4E63-D143F5552297}"/>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18220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7EEA76-49EB-3E19-45A0-85DEF824270D}"/>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1397CA9-7B00-CC00-FC0F-64F6F6316DA8}"/>
              </a:ext>
            </a:extLst>
          </p:cNvPr>
          <p:cNvSpPr>
            <a:spLocks noGrp="1"/>
          </p:cNvSpPr>
          <p:nvPr>
            <p:ph type="dt" sz="half" idx="10"/>
          </p:nvPr>
        </p:nvSpPr>
        <p:spPr/>
        <p:txBody>
          <a:bodyPr/>
          <a:lstStyle/>
          <a:p>
            <a:fld id="{4CD73098-8429-4690-9684-DDECFFF50CD2}" type="datetimeFigureOut">
              <a:rPr lang="ru-RU" smtClean="0"/>
              <a:t>18.05.2026</a:t>
            </a:fld>
            <a:endParaRPr lang="ru-RU"/>
          </a:p>
        </p:txBody>
      </p:sp>
      <p:sp>
        <p:nvSpPr>
          <p:cNvPr id="4" name="Нижний колонтитул 3">
            <a:extLst>
              <a:ext uri="{FF2B5EF4-FFF2-40B4-BE49-F238E27FC236}">
                <a16:creationId xmlns:a16="http://schemas.microsoft.com/office/drawing/2014/main" id="{0572D365-786D-591E-C57A-7CA7E4520D04}"/>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1B3844B-E483-E5BB-4E83-4A88F76BF3BA}"/>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2595772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1822917-9421-D117-D815-B0F6DA2DCCBC}"/>
              </a:ext>
            </a:extLst>
          </p:cNvPr>
          <p:cNvSpPr>
            <a:spLocks noGrp="1"/>
          </p:cNvSpPr>
          <p:nvPr>
            <p:ph type="dt" sz="half" idx="10"/>
          </p:nvPr>
        </p:nvSpPr>
        <p:spPr/>
        <p:txBody>
          <a:bodyPr/>
          <a:lstStyle/>
          <a:p>
            <a:fld id="{4CD73098-8429-4690-9684-DDECFFF50CD2}" type="datetimeFigureOut">
              <a:rPr lang="ru-RU" smtClean="0"/>
              <a:t>18.05.2026</a:t>
            </a:fld>
            <a:endParaRPr lang="ru-RU"/>
          </a:p>
        </p:txBody>
      </p:sp>
      <p:sp>
        <p:nvSpPr>
          <p:cNvPr id="3" name="Нижний колонтитул 2">
            <a:extLst>
              <a:ext uri="{FF2B5EF4-FFF2-40B4-BE49-F238E27FC236}">
                <a16:creationId xmlns:a16="http://schemas.microsoft.com/office/drawing/2014/main" id="{E3EAD9F5-CDE8-1439-14EA-2CEE557100F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56C54A0-4995-FDF1-6F6C-6CB30E8A5A23}"/>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2742573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9CC630-F409-9CB8-510B-71E245211CD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C84A707A-8539-3E69-8439-ED0BD87387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11A4FB04-125E-82BA-6AD0-8EC701CFE4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6B29148-C7E8-2250-FFCB-F8D8289DF501}"/>
              </a:ext>
            </a:extLst>
          </p:cNvPr>
          <p:cNvSpPr>
            <a:spLocks noGrp="1"/>
          </p:cNvSpPr>
          <p:nvPr>
            <p:ph type="dt" sz="half" idx="10"/>
          </p:nvPr>
        </p:nvSpPr>
        <p:spPr/>
        <p:txBody>
          <a:bodyPr/>
          <a:lstStyle/>
          <a:p>
            <a:fld id="{4CD73098-8429-4690-9684-DDECFFF50CD2}" type="datetimeFigureOut">
              <a:rPr lang="ru-RU" smtClean="0"/>
              <a:t>18.05.2026</a:t>
            </a:fld>
            <a:endParaRPr lang="ru-RU"/>
          </a:p>
        </p:txBody>
      </p:sp>
      <p:sp>
        <p:nvSpPr>
          <p:cNvPr id="6" name="Нижний колонтитул 5">
            <a:extLst>
              <a:ext uri="{FF2B5EF4-FFF2-40B4-BE49-F238E27FC236}">
                <a16:creationId xmlns:a16="http://schemas.microsoft.com/office/drawing/2014/main" id="{C25680CD-E369-88A4-406D-04FDF688A41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7D5028C-885F-5CFB-56A9-7A64B2FDA6FC}"/>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904959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4512D3-1057-13C7-559A-3DD7FFF5E9C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0901C67E-3E36-4610-174D-6A73CFBA81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69DD99F6-1F65-C5B2-E625-E28FE438F4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31AF6E8-A273-1C21-DC6A-C9266B68CF67}"/>
              </a:ext>
            </a:extLst>
          </p:cNvPr>
          <p:cNvSpPr>
            <a:spLocks noGrp="1"/>
          </p:cNvSpPr>
          <p:nvPr>
            <p:ph type="dt" sz="half" idx="10"/>
          </p:nvPr>
        </p:nvSpPr>
        <p:spPr/>
        <p:txBody>
          <a:bodyPr/>
          <a:lstStyle/>
          <a:p>
            <a:fld id="{4CD73098-8429-4690-9684-DDECFFF50CD2}" type="datetimeFigureOut">
              <a:rPr lang="ru-RU" smtClean="0"/>
              <a:t>18.05.2026</a:t>
            </a:fld>
            <a:endParaRPr lang="ru-RU"/>
          </a:p>
        </p:txBody>
      </p:sp>
      <p:sp>
        <p:nvSpPr>
          <p:cNvPr id="6" name="Нижний колонтитул 5">
            <a:extLst>
              <a:ext uri="{FF2B5EF4-FFF2-40B4-BE49-F238E27FC236}">
                <a16:creationId xmlns:a16="http://schemas.microsoft.com/office/drawing/2014/main" id="{2879003D-CF68-800F-1280-3D0ADAD09EA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132DDF7-083F-CE51-1E3C-1EB25FE0852E}"/>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3747638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FD787C-7EEE-F836-F168-1B66E505884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890F344B-4507-9ABE-3581-956383AF74A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4B690E2-6B1C-CB90-A9F6-6BE25C167003}"/>
              </a:ext>
            </a:extLst>
          </p:cNvPr>
          <p:cNvSpPr>
            <a:spLocks noGrp="1"/>
          </p:cNvSpPr>
          <p:nvPr>
            <p:ph type="dt" sz="half" idx="10"/>
          </p:nvPr>
        </p:nvSpPr>
        <p:spPr/>
        <p:txBody>
          <a:bodyPr/>
          <a:lstStyle/>
          <a:p>
            <a:fld id="{4CD73098-8429-4690-9684-DDECFFF50CD2}" type="datetimeFigureOut">
              <a:rPr lang="ru-RU" smtClean="0"/>
              <a:t>18.05.2026</a:t>
            </a:fld>
            <a:endParaRPr lang="ru-RU"/>
          </a:p>
        </p:txBody>
      </p:sp>
      <p:sp>
        <p:nvSpPr>
          <p:cNvPr id="5" name="Нижний колонтитул 4">
            <a:extLst>
              <a:ext uri="{FF2B5EF4-FFF2-40B4-BE49-F238E27FC236}">
                <a16:creationId xmlns:a16="http://schemas.microsoft.com/office/drawing/2014/main" id="{C9E8A215-065D-7E6E-C669-C161361E13E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87B565D-C2CB-9FE9-8594-1DEFD1732036}"/>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455291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9B018109-0A4D-F45E-036A-53181D28F527}"/>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C5B452D0-D642-D36F-66C1-126F31160A4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DAF6A14-D1CE-AA46-C3BE-4A4DE3399634}"/>
              </a:ext>
            </a:extLst>
          </p:cNvPr>
          <p:cNvSpPr>
            <a:spLocks noGrp="1"/>
          </p:cNvSpPr>
          <p:nvPr>
            <p:ph type="dt" sz="half" idx="10"/>
          </p:nvPr>
        </p:nvSpPr>
        <p:spPr/>
        <p:txBody>
          <a:bodyPr/>
          <a:lstStyle/>
          <a:p>
            <a:fld id="{4CD73098-8429-4690-9684-DDECFFF50CD2}" type="datetimeFigureOut">
              <a:rPr lang="ru-RU" smtClean="0"/>
              <a:t>18.05.2026</a:t>
            </a:fld>
            <a:endParaRPr lang="ru-RU"/>
          </a:p>
        </p:txBody>
      </p:sp>
      <p:sp>
        <p:nvSpPr>
          <p:cNvPr id="5" name="Нижний колонтитул 4">
            <a:extLst>
              <a:ext uri="{FF2B5EF4-FFF2-40B4-BE49-F238E27FC236}">
                <a16:creationId xmlns:a16="http://schemas.microsoft.com/office/drawing/2014/main" id="{6CEA79D1-C162-5D92-D9B7-FCE3C0E1860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A458591-41BC-9717-8491-36BAEEAD925B}"/>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2457326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p:cSld name="1_Вертикальный заголовок и текст">
    <p:spTree>
      <p:nvGrpSpPr>
        <p:cNvPr id="1" name="Shape 130"/>
        <p:cNvGrpSpPr/>
        <p:nvPr/>
      </p:nvGrpSpPr>
      <p:grpSpPr>
        <a:xfrm>
          <a:off x="0" y="0"/>
          <a:ext cx="0" cy="0"/>
          <a:chOff x="0" y="0"/>
          <a:chExt cx="0" cy="0"/>
        </a:xfrm>
      </p:grpSpPr>
      <p:sp>
        <p:nvSpPr>
          <p:cNvPr id="131" name="Google Shape;131;p69"/>
          <p:cNvSpPr txBox="1">
            <a:spLocks noGrp="1"/>
          </p:cNvSpPr>
          <p:nvPr>
            <p:ph type="body" idx="1"/>
          </p:nvPr>
        </p:nvSpPr>
        <p:spPr>
          <a:xfrm>
            <a:off x="627063" y="883920"/>
            <a:ext cx="10968037" cy="754938"/>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2" name="Google Shape;132;p69"/>
          <p:cNvSpPr txBox="1">
            <a:spLocks noGrp="1"/>
          </p:cNvSpPr>
          <p:nvPr>
            <p:ph type="body" idx="2"/>
          </p:nvPr>
        </p:nvSpPr>
        <p:spPr>
          <a:xfrm>
            <a:off x="627063" y="1719580"/>
            <a:ext cx="10968037" cy="477266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1136145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9AD1D9-AC32-786E-95C4-30E49B34F2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529B4EA-B933-5D1B-F6DC-A44C6594E9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2AC2C16-6092-B430-E5FA-4B5B9D889B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D73098-8429-4690-9684-DDECFFF50CD2}" type="datetimeFigureOut">
              <a:rPr lang="ru-RU" smtClean="0"/>
              <a:t>18.05.2026</a:t>
            </a:fld>
            <a:endParaRPr lang="ru-RU"/>
          </a:p>
        </p:txBody>
      </p:sp>
      <p:sp>
        <p:nvSpPr>
          <p:cNvPr id="5" name="Нижний колонтитул 4">
            <a:extLst>
              <a:ext uri="{FF2B5EF4-FFF2-40B4-BE49-F238E27FC236}">
                <a16:creationId xmlns:a16="http://schemas.microsoft.com/office/drawing/2014/main" id="{52805463-2CF9-EEFD-D4FC-268BC497FE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a:extLst>
              <a:ext uri="{FF2B5EF4-FFF2-40B4-BE49-F238E27FC236}">
                <a16:creationId xmlns:a16="http://schemas.microsoft.com/office/drawing/2014/main" id="{8CA70D12-1C82-89FD-755A-EDCFA92CD4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465E2E-A253-4A7A-A600-75510A1663AC}" type="slidenum">
              <a:rPr lang="ru-RU" smtClean="0"/>
              <a:t>‹#›</a:t>
            </a:fld>
            <a:endParaRPr lang="ru-RU"/>
          </a:p>
        </p:txBody>
      </p:sp>
    </p:spTree>
    <p:extLst>
      <p:ext uri="{BB962C8B-B14F-4D97-AF65-F5344CB8AC3E}">
        <p14:creationId xmlns:p14="http://schemas.microsoft.com/office/powerpoint/2010/main" val="1034466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hyperlink" Target="https://t.me/vergunova_o_zakupkah" TargetMode="Externa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hyperlink" Target="https://login.consultant.ru/link/?req=doc&amp;base=LAW&amp;n=494990&amp;dst=335&amp;field=134&amp;date=18.03.2026"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hyperlink" Target="https://login.consultant.ru/link/?req=doc&amp;base=LAW&amp;n=494990&amp;dst=2234&amp;field=134&amp;date=18.03.2026" TargetMode="External"/><Relationship Id="rId4" Type="http://schemas.openxmlformats.org/officeDocument/2006/relationships/hyperlink" Target="https://login.consultant.ru/link/?req=doc&amp;base=LAW&amp;n=494990&amp;dst=135&amp;field=134&amp;date=18.03.2026"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BAD8502F-F77A-DAF8-545F-66D804E6D251}"/>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811768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2" name="Заголовок 1"/>
          <p:cNvSpPr txBox="1"/>
          <p:nvPr/>
        </p:nvSpPr>
        <p:spPr bwMode="auto">
          <a:xfrm>
            <a:off x="3808399" y="5155503"/>
            <a:ext cx="4380481" cy="1676540"/>
          </a:xfrm>
          <a:prstGeom prst="rect">
            <a:avLst/>
          </a:prstGeom>
        </p:spPr>
        <p:txBody>
          <a:bodyPr vert="horz" lIns="91440" tIns="45720" rIns="91440" bIns="45720" rtlCol="0" anchor="t">
            <a:no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ru-RU" sz="1400" dirty="0">
                <a:solidFill>
                  <a:srgbClr val="212121"/>
                </a:solidFill>
                <a:latin typeface="Arial"/>
                <a:cs typeface="Arial"/>
              </a:rPr>
              <a:t>Руководитель Департамента методологии и обучения ЭТП «Фабрикант».</a:t>
            </a:r>
            <a:br>
              <a:rPr lang="ru-RU" sz="1400" dirty="0">
                <a:solidFill>
                  <a:srgbClr val="212121"/>
                </a:solidFill>
                <a:latin typeface="Arial"/>
                <a:cs typeface="Arial"/>
              </a:rPr>
            </a:br>
            <a:endParaRPr lang="ru-RU" sz="1400" dirty="0">
              <a:solidFill>
                <a:srgbClr val="212121"/>
              </a:solidFill>
              <a:latin typeface="Arial"/>
              <a:cs typeface="Arial"/>
            </a:endParaRPr>
          </a:p>
          <a:p>
            <a:pPr>
              <a:defRPr/>
            </a:pPr>
            <a:r>
              <a:rPr lang="ru-RU" sz="1400" dirty="0">
                <a:solidFill>
                  <a:srgbClr val="212121"/>
                </a:solidFill>
                <a:latin typeface="Arial"/>
                <a:cs typeface="Arial"/>
              </a:rPr>
              <a:t>Эксперт, консультант с непрерывной практикой </a:t>
            </a:r>
            <a:br>
              <a:rPr lang="ru-RU" sz="1400" dirty="0">
                <a:solidFill>
                  <a:srgbClr val="212121"/>
                </a:solidFill>
                <a:latin typeface="Arial"/>
                <a:cs typeface="Arial"/>
              </a:rPr>
            </a:br>
            <a:r>
              <a:rPr lang="ru-RU" sz="1400" dirty="0">
                <a:solidFill>
                  <a:srgbClr val="212121"/>
                </a:solidFill>
                <a:latin typeface="Arial"/>
                <a:cs typeface="Arial"/>
              </a:rPr>
              <a:t>в регламентированных закупках с 2003 года.</a:t>
            </a:r>
            <a:br>
              <a:rPr lang="ru-RU" sz="1400" dirty="0">
                <a:solidFill>
                  <a:srgbClr val="212121"/>
                </a:solidFill>
                <a:latin typeface="Arial"/>
                <a:cs typeface="Arial"/>
              </a:rPr>
            </a:br>
            <a:endParaRPr lang="ru-RU" sz="1400" dirty="0">
              <a:solidFill>
                <a:srgbClr val="212121"/>
              </a:solidFill>
              <a:latin typeface="Arial"/>
              <a:cs typeface="Arial"/>
            </a:endParaRPr>
          </a:p>
          <a:p>
            <a:pPr>
              <a:defRPr/>
            </a:pPr>
            <a:r>
              <a:rPr lang="ru-RU" sz="1400" dirty="0">
                <a:solidFill>
                  <a:srgbClr val="212121"/>
                </a:solidFill>
                <a:latin typeface="Arial"/>
                <a:cs typeface="Arial"/>
              </a:rPr>
              <a:t>Преподаватель с опытом работы более 15-ти лет.</a:t>
            </a:r>
            <a:endParaRPr dirty="0">
              <a:latin typeface="Arial" panose="020B0604020202020204" pitchFamily="34" charset="0"/>
            </a:endParaRPr>
          </a:p>
        </p:txBody>
      </p:sp>
      <p:sp>
        <p:nvSpPr>
          <p:cNvPr id="23" name="Заголовок 1"/>
          <p:cNvSpPr txBox="1"/>
          <p:nvPr/>
        </p:nvSpPr>
        <p:spPr bwMode="auto">
          <a:xfrm>
            <a:off x="705560" y="5025380"/>
            <a:ext cx="3102839" cy="1061596"/>
          </a:xfrm>
          <a:prstGeom prst="rect">
            <a:avLst/>
          </a:prstGeom>
        </p:spPr>
        <p:txBody>
          <a:bodyPr vert="horz" lIns="91440" tIns="45720" rIns="91440" bIns="45720" rtlCol="0" anchor="ctr">
            <a:no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ru-RU" sz="2400" b="1" dirty="0" err="1">
                <a:solidFill>
                  <a:srgbClr val="212121"/>
                </a:solidFill>
                <a:latin typeface="Arial"/>
                <a:cs typeface="Arial"/>
              </a:rPr>
              <a:t>Вергунова</a:t>
            </a:r>
            <a:r>
              <a:rPr lang="ru-RU" sz="2400" b="1" dirty="0">
                <a:solidFill>
                  <a:srgbClr val="212121"/>
                </a:solidFill>
                <a:latin typeface="Arial"/>
                <a:cs typeface="Arial"/>
              </a:rPr>
              <a:t> </a:t>
            </a:r>
            <a:endParaRPr dirty="0">
              <a:latin typeface="Arial" panose="020B0604020202020204" pitchFamily="34" charset="0"/>
            </a:endParaRPr>
          </a:p>
          <a:p>
            <a:pPr>
              <a:defRPr/>
            </a:pPr>
            <a:r>
              <a:rPr lang="ru-RU" sz="2400" b="1" dirty="0">
                <a:solidFill>
                  <a:srgbClr val="212121"/>
                </a:solidFill>
                <a:latin typeface="Arial"/>
                <a:cs typeface="Arial"/>
              </a:rPr>
              <a:t>Ольга Викторовна</a:t>
            </a:r>
            <a:endParaRPr dirty="0">
              <a:latin typeface="Arial" panose="020B0604020202020204" pitchFamily="34" charset="0"/>
            </a:endParaRPr>
          </a:p>
        </p:txBody>
      </p:sp>
      <p:sp>
        <p:nvSpPr>
          <p:cNvPr id="24" name="Подзаголовок 2"/>
          <p:cNvSpPr txBox="1"/>
          <p:nvPr/>
        </p:nvSpPr>
        <p:spPr bwMode="auto">
          <a:xfrm>
            <a:off x="6229749" y="1230151"/>
            <a:ext cx="4217703" cy="396275"/>
          </a:xfrm>
          <a:prstGeom prst="rect">
            <a:avLst/>
          </a:prstGeom>
        </p:spPr>
        <p:txBody>
          <a:bodyPr vert="horz" lIns="91440" tIns="45720" rIns="91440" bIns="45720" rtlCol="0" anchor="ctr">
            <a:noAutofit/>
          </a:bodyPr>
          <a:lst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buClr>
                <a:srgbClr val="212121"/>
              </a:buClr>
              <a:buSzPct val="120000"/>
              <a:buNone/>
              <a:defRPr/>
            </a:pPr>
            <a:r>
              <a:rPr lang="ru-RU" sz="1800" dirty="0">
                <a:solidFill>
                  <a:schemeClr val="accent1">
                    <a:lumMod val="50000"/>
                  </a:schemeClr>
                </a:solidFill>
                <a:latin typeface="Arial"/>
                <a:cs typeface="Arial"/>
                <a:hlinkClick r:id="rId2" tooltip="https://t.me/vergunova_o_zakupkah">
                  <a:extLst>
                    <a:ext uri="{A12FA001-AC4F-418D-AE19-62706E023703}">
                      <ahyp:hlinkClr xmlns:ahyp="http://schemas.microsoft.com/office/drawing/2018/hyperlinkcolor" val="tx"/>
                    </a:ext>
                  </a:extLst>
                </a:hlinkClick>
              </a:rPr>
              <a:t>https://t.me/vergunova_o_zakupkah</a:t>
            </a:r>
            <a:endParaRPr lang="ru-RU" sz="1800" dirty="0">
              <a:solidFill>
                <a:schemeClr val="accent1">
                  <a:lumMod val="50000"/>
                </a:schemeClr>
              </a:solidFill>
              <a:latin typeface="Arial"/>
              <a:cs typeface="Arial"/>
            </a:endParaRPr>
          </a:p>
        </p:txBody>
      </p:sp>
      <p:pic>
        <p:nvPicPr>
          <p:cNvPr id="10" name="Рисунок 9"/>
          <p:cNvPicPr>
            <a:picLocks noChangeAspect="1"/>
          </p:cNvPicPr>
          <p:nvPr/>
        </p:nvPicPr>
        <p:blipFill>
          <a:blip r:embed="rId3"/>
          <a:srcRect l="18273" t="6384" r="17439" b="3245"/>
          <a:stretch/>
        </p:blipFill>
        <p:spPr bwMode="auto">
          <a:xfrm>
            <a:off x="673135" y="1828783"/>
            <a:ext cx="2938743" cy="2826316"/>
          </a:xfrm>
          <a:prstGeom prst="ellipse">
            <a:avLst/>
          </a:prstGeom>
          <a:ln w="63500" cap="rnd">
            <a:solidFill>
              <a:srgbClr val="009DDB"/>
            </a:solidFill>
          </a:ln>
          <a:effectLst>
            <a:outerShdw blurRad="139700" dist="50800" dir="5400000" algn="tl" rotWithShape="0">
              <a:prstClr val="black">
                <a:alpha val="30000"/>
              </a:prstClr>
            </a:outerShdw>
          </a:effectLst>
        </p:spPr>
      </p:pic>
      <p:sp>
        <p:nvSpPr>
          <p:cNvPr id="12" name="Подзаголовок 2"/>
          <p:cNvSpPr txBox="1"/>
          <p:nvPr/>
        </p:nvSpPr>
        <p:spPr bwMode="auto">
          <a:xfrm>
            <a:off x="5682848" y="534650"/>
            <a:ext cx="6209282" cy="374368"/>
          </a:xfrm>
          <a:prstGeom prst="rect">
            <a:avLst/>
          </a:prstGeom>
        </p:spPr>
        <p:txBody>
          <a:bodyPr vert="horz" lIns="91440" tIns="45720" rIns="91440" bIns="45720" rtlCol="0">
            <a:normAutofit/>
          </a:bodyPr>
          <a:lst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buClr>
                <a:srgbClr val="212121"/>
              </a:buClr>
              <a:buSzPct val="120000"/>
              <a:buNone/>
              <a:defRPr/>
            </a:pPr>
            <a:r>
              <a:rPr lang="ru-RU" sz="1600" b="1" dirty="0">
                <a:solidFill>
                  <a:srgbClr val="009DDB"/>
                </a:solidFill>
                <a:latin typeface="Arial"/>
                <a:cs typeface="Arial"/>
              </a:rPr>
              <a:t>Телеграм-канал «</a:t>
            </a:r>
            <a:r>
              <a:rPr lang="ru-RU" sz="1600" b="1" dirty="0" err="1">
                <a:solidFill>
                  <a:srgbClr val="009DDB"/>
                </a:solidFill>
                <a:latin typeface="Arial"/>
                <a:cs typeface="Arial"/>
              </a:rPr>
              <a:t>Вергунова</a:t>
            </a:r>
            <a:r>
              <a:rPr lang="ru-RU" sz="1600" b="1" dirty="0">
                <a:solidFill>
                  <a:srgbClr val="009DDB"/>
                </a:solidFill>
                <a:latin typeface="Arial"/>
                <a:cs typeface="Arial"/>
              </a:rPr>
              <a:t> о закупках»</a:t>
            </a:r>
            <a:endParaRPr sz="1800" dirty="0">
              <a:latin typeface="Arial" panose="020B0604020202020204" pitchFamily="34" charset="0"/>
            </a:endParaRPr>
          </a:p>
        </p:txBody>
      </p:sp>
      <p:pic>
        <p:nvPicPr>
          <p:cNvPr id="16" name="Рисунок 15"/>
          <p:cNvPicPr>
            <a:picLocks noChangeAspect="1"/>
          </p:cNvPicPr>
          <p:nvPr/>
        </p:nvPicPr>
        <p:blipFill>
          <a:blip r:embed="rId4"/>
          <a:stretch/>
        </p:blipFill>
        <p:spPr bwMode="auto">
          <a:xfrm>
            <a:off x="5079402" y="721834"/>
            <a:ext cx="1326427" cy="1326427"/>
          </a:xfrm>
          <a:prstGeom prst="rect">
            <a:avLst/>
          </a:prstGeom>
        </p:spPr>
      </p:pic>
      <p:pic>
        <p:nvPicPr>
          <p:cNvPr id="3" name="Рисунок 2"/>
          <p:cNvPicPr>
            <a:picLocks noChangeAspect="1"/>
          </p:cNvPicPr>
          <p:nvPr/>
        </p:nvPicPr>
        <p:blipFill>
          <a:blip r:embed="rId5"/>
          <a:stretch/>
        </p:blipFill>
        <p:spPr bwMode="auto">
          <a:xfrm>
            <a:off x="10510842" y="534650"/>
            <a:ext cx="1449022" cy="1412910"/>
          </a:xfrm>
          <a:prstGeom prst="rect">
            <a:avLst/>
          </a:prstGeom>
        </p:spPr>
      </p:pic>
      <p:pic>
        <p:nvPicPr>
          <p:cNvPr id="9" name="Рисунок 8">
            <a:extLst>
              <a:ext uri="{FF2B5EF4-FFF2-40B4-BE49-F238E27FC236}">
                <a16:creationId xmlns:a16="http://schemas.microsoft.com/office/drawing/2014/main" id="{CB01E4E3-86BE-4225-FE1C-7429147FE2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6717" y="2178384"/>
            <a:ext cx="1646063" cy="2476715"/>
          </a:xfrm>
          <a:prstGeom prst="rect">
            <a:avLst/>
          </a:prstGeom>
        </p:spPr>
      </p:pic>
      <p:sp>
        <p:nvSpPr>
          <p:cNvPr id="13" name="TextBox 12">
            <a:extLst>
              <a:ext uri="{FF2B5EF4-FFF2-40B4-BE49-F238E27FC236}">
                <a16:creationId xmlns:a16="http://schemas.microsoft.com/office/drawing/2014/main" id="{6E1EAD39-8E4A-55A5-1173-D6A574ACCF63}"/>
              </a:ext>
            </a:extLst>
          </p:cNvPr>
          <p:cNvSpPr txBox="1"/>
          <p:nvPr/>
        </p:nvSpPr>
        <p:spPr>
          <a:xfrm>
            <a:off x="7495246" y="3388933"/>
            <a:ext cx="3982651" cy="646331"/>
          </a:xfrm>
          <a:prstGeom prst="rect">
            <a:avLst/>
          </a:prstGeom>
          <a:noFill/>
        </p:spPr>
        <p:txBody>
          <a:bodyPr wrap="square">
            <a:spAutoFit/>
          </a:bodyPr>
          <a:lstStyle/>
          <a:p>
            <a:r>
              <a:rPr lang="ru-RU" dirty="0"/>
              <a:t>Присоединяйся к каналу по ссылке: https://max.ru/vergunova_o_zakupkah</a:t>
            </a:r>
          </a:p>
        </p:txBody>
      </p:sp>
      <p:pic>
        <p:nvPicPr>
          <p:cNvPr id="14" name="Рисунок 13">
            <a:extLst>
              <a:ext uri="{FF2B5EF4-FFF2-40B4-BE49-F238E27FC236}">
                <a16:creationId xmlns:a16="http://schemas.microsoft.com/office/drawing/2014/main" id="{65BC4C14-FC77-3432-271A-D8D7AC7E669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15" name="Подзаголовок 2">
            <a:extLst>
              <a:ext uri="{FF2B5EF4-FFF2-40B4-BE49-F238E27FC236}">
                <a16:creationId xmlns:a16="http://schemas.microsoft.com/office/drawing/2014/main" id="{6DDB42EA-2658-D3D9-EE96-6A7C79DAEC4C}"/>
              </a:ext>
            </a:extLst>
          </p:cNvPr>
          <p:cNvSpPr txBox="1"/>
          <p:nvPr/>
        </p:nvSpPr>
        <p:spPr bwMode="auto">
          <a:xfrm>
            <a:off x="7495246" y="2559481"/>
            <a:ext cx="4101232" cy="374368"/>
          </a:xfrm>
          <a:prstGeom prst="rect">
            <a:avLst/>
          </a:prstGeom>
        </p:spPr>
        <p:txBody>
          <a:bodyPr vert="horz" lIns="91440" tIns="45720" rIns="91440" bIns="45720" rtlCol="0">
            <a:normAutofit/>
          </a:bodyPr>
          <a:lst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buClr>
                <a:srgbClr val="212121"/>
              </a:buClr>
              <a:buSzPct val="120000"/>
              <a:buNone/>
              <a:defRPr/>
            </a:pPr>
            <a:r>
              <a:rPr lang="ru-RU" sz="1600" b="1" dirty="0">
                <a:solidFill>
                  <a:srgbClr val="009DDB"/>
                </a:solidFill>
                <a:latin typeface="Arial"/>
                <a:cs typeface="Arial"/>
              </a:rPr>
              <a:t>Канал в Мах «</a:t>
            </a:r>
            <a:r>
              <a:rPr lang="ru-RU" sz="1600" b="1" dirty="0" err="1">
                <a:solidFill>
                  <a:srgbClr val="009DDB"/>
                </a:solidFill>
                <a:latin typeface="Arial"/>
                <a:cs typeface="Arial"/>
              </a:rPr>
              <a:t>Вергунова</a:t>
            </a:r>
            <a:r>
              <a:rPr lang="ru-RU" sz="1600" b="1" dirty="0">
                <a:solidFill>
                  <a:srgbClr val="009DDB"/>
                </a:solidFill>
                <a:latin typeface="Arial"/>
                <a:cs typeface="Arial"/>
              </a:rPr>
              <a:t> о закупках»</a:t>
            </a:r>
            <a:endParaRPr sz="1800" dirty="0">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p:transition spd="med" advClick="1">
        <p:fade thruBlk="0"/>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9CEA9-95BC-C156-FA15-A645AE9C86BA}"/>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0EA3D412-BEC2-04A2-5751-7B12BED04A0B}"/>
              </a:ext>
            </a:extLst>
          </p:cNvPr>
          <p:cNvPicPr>
            <a:picLocks noChangeAspect="1"/>
          </p:cNvPicPr>
          <p:nvPr/>
        </p:nvPicPr>
        <p:blipFill>
          <a:blip r:embed="rId3"/>
          <a:stretch>
            <a:fillRect/>
          </a:stretch>
        </p:blipFill>
        <p:spPr>
          <a:xfrm>
            <a:off x="0" y="0"/>
            <a:ext cx="12191999" cy="6858000"/>
          </a:xfrm>
          <a:prstGeom prst="rect">
            <a:avLst/>
          </a:prstGeom>
        </p:spPr>
      </p:pic>
    </p:spTree>
    <p:extLst>
      <p:ext uri="{BB962C8B-B14F-4D97-AF65-F5344CB8AC3E}">
        <p14:creationId xmlns:p14="http://schemas.microsoft.com/office/powerpoint/2010/main" val="1206317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2A351-184F-261A-F2DE-0E810938E28D}"/>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798EF667-F783-F5C4-893F-EEDD1BA3421A}"/>
              </a:ext>
            </a:extLst>
          </p:cNvPr>
          <p:cNvSpPr/>
          <p:nvPr/>
        </p:nvSpPr>
        <p:spPr>
          <a:xfrm>
            <a:off x="358491" y="2755785"/>
            <a:ext cx="11709890" cy="906851"/>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solidFill>
                <a:latin typeface="Arial" panose="020B0604020202020204" pitchFamily="34" charset="0"/>
                <a:cs typeface="Arial" panose="020B0604020202020204" pitchFamily="34" charset="0"/>
              </a:rPr>
              <a:t>Значимые изменения в 2026 году: с 1 января 2026 года</a:t>
            </a:r>
          </a:p>
        </p:txBody>
      </p:sp>
      <p:pic>
        <p:nvPicPr>
          <p:cNvPr id="4" name="Рисунок 3">
            <a:extLst>
              <a:ext uri="{FF2B5EF4-FFF2-40B4-BE49-F238E27FC236}">
                <a16:creationId xmlns:a16="http://schemas.microsoft.com/office/drawing/2014/main" id="{ECF31EA6-2A52-EAF2-DDA6-034E0AA389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786868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95B05-3B3E-E5CC-70FD-FC5E03C2B722}"/>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5371E9E4-B455-DC07-2013-DEC143F8C56D}"/>
              </a:ext>
            </a:extLst>
          </p:cNvPr>
          <p:cNvSpPr/>
          <p:nvPr/>
        </p:nvSpPr>
        <p:spPr>
          <a:xfrm>
            <a:off x="324624" y="1121718"/>
            <a:ext cx="11709890" cy="906851"/>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a:solidFill>
                  <a:schemeClr val="bg1"/>
                </a:solidFill>
                <a:latin typeface="Arial" panose="020B0604020202020204" pitchFamily="34" charset="0"/>
                <a:cs typeface="Arial" panose="020B0604020202020204" pitchFamily="34" charset="0"/>
              </a:rPr>
              <a:t>Абзац третий подпункта «г» пункта 7 ПП 1875</a:t>
            </a:r>
            <a:endParaRPr lang="ru-RU" b="1"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BC8A3D11-A971-87F6-3F69-5D6060668380}"/>
              </a:ext>
            </a:extLst>
          </p:cNvPr>
          <p:cNvSpPr/>
          <p:nvPr/>
        </p:nvSpPr>
        <p:spPr>
          <a:xfrm>
            <a:off x="324623" y="2311730"/>
            <a:ext cx="11709889" cy="2062103"/>
          </a:xfrm>
          <a:prstGeom prst="rect">
            <a:avLst/>
          </a:prstGeom>
          <a:ln w="38100">
            <a:solidFill>
              <a:schemeClr val="accent1"/>
            </a:solidFill>
          </a:ln>
        </p:spPr>
        <p:txBody>
          <a:bodyPr wrap="square">
            <a:spAutoFit/>
          </a:bodyPr>
          <a:lstStyle/>
          <a:p>
            <a:pPr algn="just"/>
            <a:r>
              <a:rPr lang="ru-RU" sz="1600" dirty="0">
                <a:latin typeface="Arial" panose="020B0604020202020204" pitchFamily="34" charset="0"/>
                <a:ea typeface="Times New Roman" panose="02020603050405020304" pitchFamily="18" charset="0"/>
                <a:cs typeface="Arial" panose="020B0604020202020204" pitchFamily="34" charset="0"/>
              </a:rPr>
              <a:t>Особенности, предусмотренные подпунктом "в" настоящего пункта (*особенности обоснования НМЦК), не применяются при наступлении одного из следующих случаев:</a:t>
            </a:r>
          </a:p>
          <a:p>
            <a:pPr algn="just"/>
            <a:endParaRPr lang="ru-RU" sz="1600" dirty="0">
              <a:latin typeface="Arial" panose="020B0604020202020204" pitchFamily="34" charset="0"/>
              <a:ea typeface="Times New Roman" panose="02020603050405020304" pitchFamily="18" charset="0"/>
              <a:cs typeface="Arial" panose="020B0604020202020204" pitchFamily="34" charset="0"/>
            </a:endParaRPr>
          </a:p>
          <a:p>
            <a:pPr algn="just"/>
            <a:r>
              <a:rPr lang="ru-RU" sz="1600" dirty="0">
                <a:latin typeface="Arial" panose="020B0604020202020204" pitchFamily="34" charset="0"/>
                <a:ea typeface="Times New Roman" panose="02020603050405020304" pitchFamily="18" charset="0"/>
                <a:cs typeface="Arial" panose="020B0604020202020204" pitchFamily="34" charset="0"/>
              </a:rPr>
              <a:t>…</a:t>
            </a:r>
          </a:p>
          <a:p>
            <a:pPr algn="just"/>
            <a:r>
              <a:rPr lang="ru-RU" sz="1600" dirty="0">
                <a:latin typeface="Arial" panose="020B0604020202020204" pitchFamily="34" charset="0"/>
                <a:ea typeface="Times New Roman" panose="02020603050405020304" pitchFamily="18" charset="0"/>
                <a:cs typeface="Arial" panose="020B0604020202020204" pitchFamily="34" charset="0"/>
              </a:rPr>
              <a:t>если при осуществлении закупки товара заказчиком в случаях, </a:t>
            </a:r>
            <a:r>
              <a:rPr lang="ru-RU" sz="1600" b="1" dirty="0">
                <a:latin typeface="Arial" panose="020B0604020202020204" pitchFamily="34" charset="0"/>
                <a:ea typeface="Times New Roman" panose="02020603050405020304" pitchFamily="18" charset="0"/>
                <a:cs typeface="Arial" panose="020B0604020202020204" pitchFamily="34" charset="0"/>
              </a:rPr>
              <a:t>предусмотренных подпунктами "и" и "к" пункта 4</a:t>
            </a:r>
            <a:r>
              <a:rPr lang="ru-RU" sz="1600" dirty="0">
                <a:latin typeface="Arial" panose="020B0604020202020204" pitchFamily="34" charset="0"/>
                <a:ea typeface="Times New Roman" panose="02020603050405020304" pitchFamily="18" charset="0"/>
                <a:cs typeface="Arial" panose="020B0604020202020204" pitchFamily="34" charset="0"/>
              </a:rPr>
              <a:t>, пунктами 5 и 6 настоящего постановления, не применяются запреты, предусмотренные абзацем вторым пункта 1 и подпунктом "ж" пункта 4 настоящего постановления, ограничение, предусмотренное абзацем третьим пункта 1 настоящего постановления</a:t>
            </a:r>
          </a:p>
        </p:txBody>
      </p:sp>
      <p:pic>
        <p:nvPicPr>
          <p:cNvPr id="4" name="Рисунок 3">
            <a:extLst>
              <a:ext uri="{FF2B5EF4-FFF2-40B4-BE49-F238E27FC236}">
                <a16:creationId xmlns:a16="http://schemas.microsoft.com/office/drawing/2014/main" id="{0992D173-88FD-24DF-9BD0-E8E3C48215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Прямоугольник 1">
            <a:extLst>
              <a:ext uri="{FF2B5EF4-FFF2-40B4-BE49-F238E27FC236}">
                <a16:creationId xmlns:a16="http://schemas.microsoft.com/office/drawing/2014/main" id="{97B5B51E-026D-0E33-D954-C50F97A465F2}"/>
              </a:ext>
            </a:extLst>
          </p:cNvPr>
          <p:cNvSpPr/>
          <p:nvPr/>
        </p:nvSpPr>
        <p:spPr>
          <a:xfrm>
            <a:off x="1634067" y="4842933"/>
            <a:ext cx="10337800" cy="115993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000" dirty="0">
                <a:latin typeface="Arial" panose="020B0604020202020204" pitchFamily="34" charset="0"/>
                <a:cs typeface="Arial" panose="020B0604020202020204" pitchFamily="34" charset="0"/>
              </a:rPr>
              <a:t>Самое актуальное: абзац седьмой подпункта «и» пункта 4 – изготовление товара по индивидуальному заказу </a:t>
            </a:r>
          </a:p>
        </p:txBody>
      </p:sp>
    </p:spTree>
    <p:extLst>
      <p:ext uri="{BB962C8B-B14F-4D97-AF65-F5344CB8AC3E}">
        <p14:creationId xmlns:p14="http://schemas.microsoft.com/office/powerpoint/2010/main" val="423037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a:off x="406607" y="1381170"/>
            <a:ext cx="11638587" cy="369332"/>
          </a:xfrm>
          <a:prstGeom prst="rect">
            <a:avLst/>
          </a:prstGeom>
          <a:noFill/>
          <a:ln w="381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ü"/>
            </a:pPr>
            <a:r>
              <a:rPr lang="ru-RU" sz="1600" dirty="0">
                <a:solidFill>
                  <a:schemeClr val="tx1"/>
                </a:solidFill>
                <a:latin typeface="Arial" panose="020B0604020202020204" pitchFamily="34" charset="0"/>
                <a:cs typeface="Arial" panose="020B0604020202020204" pitchFamily="34" charset="0"/>
              </a:rPr>
              <a:t>2 абзаца - для служебного пользования;</a:t>
            </a:r>
          </a:p>
        </p:txBody>
      </p:sp>
      <p:sp>
        <p:nvSpPr>
          <p:cNvPr id="4" name="Прямоугольник 3"/>
          <p:cNvSpPr/>
          <p:nvPr/>
        </p:nvSpPr>
        <p:spPr>
          <a:xfrm>
            <a:off x="406607" y="1823768"/>
            <a:ext cx="11624525" cy="1323439"/>
          </a:xfrm>
          <a:prstGeom prst="rect">
            <a:avLst/>
          </a:prstGeom>
          <a:ln w="38100">
            <a:solidFill>
              <a:srgbClr val="0070C0"/>
            </a:solidFill>
          </a:ln>
        </p:spPr>
        <p:txBody>
          <a:bodyPr wrap="square">
            <a:spAutoFit/>
          </a:bodyPr>
          <a:lstStyle/>
          <a:p>
            <a:pPr marL="285750" indent="-285750">
              <a:buFont typeface="Wingdings" panose="05000000000000000000" pitchFamily="2" charset="2"/>
              <a:buChar char="ü"/>
            </a:pPr>
            <a:r>
              <a:rPr lang="ru-RU" sz="1600" dirty="0">
                <a:latin typeface="Arial" panose="020B0604020202020204" pitchFamily="34" charset="0"/>
                <a:cs typeface="Arial" panose="020B0604020202020204" pitchFamily="34" charset="0"/>
              </a:rPr>
              <a:t>закупки товара (в том числе поставляемого при выполнении закупаемых работ, оказании закупаемых услуг), не относящегося к товарам, указанным в позициях 1 - 3, 5, 7, 10, 13, 16 - 17, 137, 140 - 141 и 144 приложения N 1, позициях 172 - 179, 189, 362 - 378, 383 - 388, 390 - 415, 429 - 433 приложения N 2, в целях исполнения заказчиком в соответствии с Федеральным законом 44-ФЗ и Федеральным законом 223-ФЗ обязательств, предусмотренных специальным инвестиционным контрактом, стороной которого является такой заказчик;</a:t>
            </a:r>
          </a:p>
        </p:txBody>
      </p:sp>
      <p:sp>
        <p:nvSpPr>
          <p:cNvPr id="5" name="Прямоугольник 4"/>
          <p:cNvSpPr/>
          <p:nvPr/>
        </p:nvSpPr>
        <p:spPr>
          <a:xfrm>
            <a:off x="406607" y="3238038"/>
            <a:ext cx="11624525" cy="584775"/>
          </a:xfrm>
          <a:prstGeom prst="rect">
            <a:avLst/>
          </a:prstGeom>
          <a:ln w="38100">
            <a:solidFill>
              <a:srgbClr val="0070C0"/>
            </a:solidFill>
          </a:ln>
        </p:spPr>
        <p:txBody>
          <a:bodyPr wrap="square">
            <a:spAutoFit/>
          </a:bodyPr>
          <a:lstStyle/>
          <a:p>
            <a:pPr marL="285750" indent="-285750">
              <a:buFont typeface="Wingdings" panose="05000000000000000000" pitchFamily="2" charset="2"/>
              <a:buChar char="ü"/>
            </a:pPr>
            <a:r>
              <a:rPr lang="ru-RU" sz="1600" b="1" dirty="0">
                <a:solidFill>
                  <a:srgbClr val="ED7D31"/>
                </a:solidFill>
                <a:latin typeface="Arial" panose="020B0604020202020204" pitchFamily="34" charset="0"/>
                <a:cs typeface="Arial" panose="020B0604020202020204" pitchFamily="34" charset="0"/>
              </a:rPr>
              <a:t>закупки товара, поставляемого при </a:t>
            </a:r>
            <a:r>
              <a:rPr lang="ru-RU" sz="1600" b="1" u="sng" dirty="0">
                <a:solidFill>
                  <a:srgbClr val="ED7D31"/>
                </a:solidFill>
                <a:latin typeface="Arial" panose="020B0604020202020204" pitchFamily="34" charset="0"/>
                <a:cs typeface="Arial" panose="020B0604020202020204" pitchFamily="34" charset="0"/>
              </a:rPr>
              <a:t>выполнении закупаемых работ, оказании закупаемых услуг</a:t>
            </a:r>
            <a:r>
              <a:rPr lang="ru-RU" sz="1600" b="1" dirty="0">
                <a:solidFill>
                  <a:srgbClr val="ED7D31"/>
                </a:solidFill>
                <a:latin typeface="Arial" panose="020B0604020202020204" pitchFamily="34" charset="0"/>
                <a:cs typeface="Arial" panose="020B0604020202020204" pitchFamily="34" charset="0"/>
              </a:rPr>
              <a:t> по изготовлению такого товара по индивидуальному заказу заказчика, осуществляющего закупку;</a:t>
            </a:r>
          </a:p>
        </p:txBody>
      </p:sp>
      <p:sp>
        <p:nvSpPr>
          <p:cNvPr id="2" name="TextBox 1"/>
          <p:cNvSpPr txBox="1"/>
          <p:nvPr/>
        </p:nvSpPr>
        <p:spPr>
          <a:xfrm>
            <a:off x="9746281" y="1071218"/>
            <a:ext cx="2039112" cy="369332"/>
          </a:xfrm>
          <a:prstGeom prst="rect">
            <a:avLst/>
          </a:prstGeom>
          <a:solidFill>
            <a:schemeClr val="accent2"/>
          </a:solidFill>
          <a:ln w="38100">
            <a:solidFill>
              <a:srgbClr val="ED7D31"/>
            </a:solidFill>
          </a:ln>
        </p:spPr>
        <p:txBody>
          <a:bodyPr wrap="square" rtlCol="0">
            <a:spAutoFit/>
          </a:bodyPr>
          <a:lstStyle/>
          <a:p>
            <a:pPr algn="ctr"/>
            <a:r>
              <a:rPr lang="ru-RU" dirty="0" err="1">
                <a:solidFill>
                  <a:schemeClr val="bg1"/>
                </a:solidFill>
                <a:latin typeface="Arial" panose="020B0604020202020204" pitchFamily="34" charset="0"/>
                <a:cs typeface="Arial" panose="020B0604020202020204" pitchFamily="34" charset="0"/>
              </a:rPr>
              <a:t>пп</a:t>
            </a:r>
            <a:r>
              <a:rPr lang="ru-RU" dirty="0">
                <a:solidFill>
                  <a:schemeClr val="bg1"/>
                </a:solidFill>
                <a:latin typeface="Arial" panose="020B0604020202020204" pitchFamily="34" charset="0"/>
                <a:cs typeface="Arial" panose="020B0604020202020204" pitchFamily="34" charset="0"/>
              </a:rPr>
              <a:t>. «и» п.4</a:t>
            </a:r>
          </a:p>
        </p:txBody>
      </p:sp>
      <p:sp>
        <p:nvSpPr>
          <p:cNvPr id="9" name="TextBox 8">
            <a:extLst>
              <a:ext uri="{FF2B5EF4-FFF2-40B4-BE49-F238E27FC236}">
                <a16:creationId xmlns:a16="http://schemas.microsoft.com/office/drawing/2014/main" id="{A86C169B-8C15-5FD2-D115-8A5B9DBD0ECC}"/>
              </a:ext>
            </a:extLst>
          </p:cNvPr>
          <p:cNvSpPr txBox="1"/>
          <p:nvPr/>
        </p:nvSpPr>
        <p:spPr>
          <a:xfrm>
            <a:off x="4014741" y="389692"/>
            <a:ext cx="7565044" cy="400110"/>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prstClr val="black"/>
                </a:solidFill>
                <a:latin typeface="Arial" panose="020B0604020202020204" pitchFamily="34" charset="0"/>
                <a:cs typeface="Arial" panose="020B0604020202020204" pitchFamily="34" charset="0"/>
              </a:rPr>
              <a:t>Когда </a:t>
            </a:r>
            <a:r>
              <a:rPr lang="ru-RU" sz="2000" b="1" dirty="0" err="1">
                <a:solidFill>
                  <a:srgbClr val="00B0F0"/>
                </a:solidFill>
                <a:latin typeface="Arial" panose="020B0604020202020204" pitchFamily="34" charset="0"/>
                <a:cs typeface="Arial" panose="020B0604020202020204" pitchFamily="34" charset="0"/>
              </a:rPr>
              <a:t>ЗОПы</a:t>
            </a:r>
            <a:r>
              <a:rPr lang="ru-RU" sz="2000" b="1" dirty="0">
                <a:solidFill>
                  <a:prstClr val="black"/>
                </a:solidFill>
                <a:latin typeface="Arial" panose="020B0604020202020204" pitchFamily="34" charset="0"/>
                <a:cs typeface="Arial" panose="020B0604020202020204" pitchFamily="34" charset="0"/>
              </a:rPr>
              <a:t> не применяются? (редакция от 19.06, 01.09)</a:t>
            </a:r>
          </a:p>
        </p:txBody>
      </p:sp>
      <p:pic>
        <p:nvPicPr>
          <p:cNvPr id="3" name="Рисунок 2">
            <a:extLst>
              <a:ext uri="{FF2B5EF4-FFF2-40B4-BE49-F238E27FC236}">
                <a16:creationId xmlns:a16="http://schemas.microsoft.com/office/drawing/2014/main" id="{7C7FE0C9-867A-8902-DC75-2003DB0375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11" name="Прямоугольник 10">
            <a:extLst>
              <a:ext uri="{FF2B5EF4-FFF2-40B4-BE49-F238E27FC236}">
                <a16:creationId xmlns:a16="http://schemas.microsoft.com/office/drawing/2014/main" id="{13867C30-86CD-BEEB-CFA2-C769F0FD9CDC}"/>
              </a:ext>
            </a:extLst>
          </p:cNvPr>
          <p:cNvSpPr/>
          <p:nvPr/>
        </p:nvSpPr>
        <p:spPr>
          <a:xfrm>
            <a:off x="406607" y="3913644"/>
            <a:ext cx="11624526" cy="2817355"/>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sz="1400" dirty="0">
                <a:solidFill>
                  <a:schemeClr val="bg1"/>
                </a:solidFill>
                <a:latin typeface="Arial" panose="020B0604020202020204" pitchFamily="34" charset="0"/>
                <a:cs typeface="Arial" panose="020B0604020202020204" pitchFamily="34" charset="0"/>
              </a:rPr>
              <a:t>Решение Свердловского УФАС России от 30.10.2025 (закупка 0162200022925000112) - </a:t>
            </a:r>
            <a:r>
              <a:rPr lang="ru-RU" sz="1400" dirty="0">
                <a:latin typeface="Arial" panose="020B0604020202020204" pitchFamily="34" charset="0"/>
                <a:cs typeface="Arial" panose="020B0604020202020204" pitchFamily="34" charset="0"/>
              </a:rPr>
              <a:t>Выполнение работ по изготовлению демонстрационных изделий по индивидуальным размерам для отделов ЗАГС. Заказчик не установил нац. режим, ФАС его поддержал</a:t>
            </a:r>
          </a:p>
          <a:p>
            <a:r>
              <a:rPr lang="ru-RU" sz="1400" dirty="0">
                <a:latin typeface="Arial" panose="020B0604020202020204" pitchFamily="34" charset="0"/>
                <a:cs typeface="Arial" panose="020B0604020202020204" pitchFamily="34" charset="0"/>
              </a:rPr>
              <a:t>Решение Московского УФАС России от 04.09.2025 (закупка Решение Московского УФАС России от 04.09.2025) – выполнение работ по изготовлению специальной одежды. Заказчик запрет не установил, ФАС поддержал</a:t>
            </a:r>
          </a:p>
          <a:p>
            <a:r>
              <a:rPr lang="ru-RU" sz="1400" dirty="0">
                <a:latin typeface="Arial" panose="020B0604020202020204" pitchFamily="34" charset="0"/>
                <a:cs typeface="Arial" panose="020B0604020202020204" pitchFamily="34" charset="0"/>
              </a:rPr>
              <a:t>Решение Омского УФАС России от 14.08.2025 (закупка 0352300016725000006) - Изготовление, поставка, сборка и установка мебели для создания модельной библиотеки. Неправомерным признано установление </a:t>
            </a:r>
            <a:r>
              <a:rPr lang="ru-RU" sz="1400" dirty="0" err="1">
                <a:latin typeface="Arial" panose="020B0604020202020204" pitchFamily="34" charset="0"/>
                <a:cs typeface="Arial" panose="020B0604020202020204" pitchFamily="34" charset="0"/>
              </a:rPr>
              <a:t>нац</a:t>
            </a:r>
            <a:r>
              <a:rPr lang="ru-RU" sz="1400" dirty="0">
                <a:latin typeface="Arial" panose="020B0604020202020204" pitchFamily="34" charset="0"/>
                <a:cs typeface="Arial" panose="020B0604020202020204" pitchFamily="34" charset="0"/>
              </a:rPr>
              <a:t> режима, а также установление конкретных размеров мебели при условии указания в контракте на необходимость проведения замеров</a:t>
            </a:r>
          </a:p>
          <a:p>
            <a:r>
              <a:rPr lang="ru-RU" sz="1400" dirty="0">
                <a:solidFill>
                  <a:schemeClr val="bg1"/>
                </a:solidFill>
                <a:latin typeface="Arial" panose="020B0604020202020204" pitchFamily="34" charset="0"/>
                <a:cs typeface="Arial" panose="020B0604020202020204" pitchFamily="34" charset="0"/>
              </a:rPr>
              <a:t>Решение Якутского УФАС России от 24.10.2025 (</a:t>
            </a:r>
            <a:r>
              <a:rPr lang="ru-RU" sz="1400" dirty="0" err="1">
                <a:solidFill>
                  <a:schemeClr val="bg1"/>
                </a:solidFill>
                <a:latin typeface="Arial" panose="020B0604020202020204" pitchFamily="34" charset="0"/>
                <a:cs typeface="Arial" panose="020B0604020202020204" pitchFamily="34" charset="0"/>
              </a:rPr>
              <a:t>внеплан</a:t>
            </a:r>
            <a:r>
              <a:rPr lang="ru-RU" sz="1400" dirty="0">
                <a:solidFill>
                  <a:schemeClr val="bg1"/>
                </a:solidFill>
                <a:latin typeface="Arial" panose="020B0604020202020204" pitchFamily="34" charset="0"/>
                <a:cs typeface="Arial" panose="020B0604020202020204" pitchFamily="34" charset="0"/>
              </a:rPr>
              <a:t>, закупки 0216100000225000051, 57, 59, 60 и др.) – поставка различных протезов. ФАС усмотрел нарушение в установлении ограничения, так как указанные протезы изготовляются по индивидуальному заказу (аналогичные по сути выводы содержатся в решении Бурятского УФАС от 27 октября 2025 г. по результатам внеплановой проверки по закупкам №№</a:t>
            </a:r>
            <a:r>
              <a:rPr lang="ru-RU" sz="1400" dirty="0">
                <a:latin typeface="Arial" panose="020B0604020202020204" pitchFamily="34" charset="0"/>
                <a:cs typeface="Arial" panose="020B0604020202020204" pitchFamily="34" charset="0"/>
              </a:rPr>
              <a:t>0302100024825000103, 105)</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Решение Приморского УФАС России от 20.10.2025 (закупка 0220100003625000041) - выполнение работ по изготовлению ортопедической обуви. УФАС указал, что заказчик неправомерно установил ограничение, так как обувь производится по инд. заказу</a:t>
            </a:r>
            <a:endParaRPr lang="ru-RU"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289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E0A73-0190-2013-AD22-D48018902F63}"/>
            </a:ext>
          </a:extLst>
        </p:cNvPr>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6DE76D4C-9012-E56E-DEBA-FC9E89EEE708}"/>
              </a:ext>
            </a:extLst>
          </p:cNvPr>
          <p:cNvSpPr/>
          <p:nvPr/>
        </p:nvSpPr>
        <p:spPr>
          <a:xfrm>
            <a:off x="406609" y="1335639"/>
            <a:ext cx="11173179" cy="562040"/>
          </a:xfrm>
          <a:prstGeom prst="rect">
            <a:avLst/>
          </a:prstGeom>
          <a:noFill/>
          <a:ln w="381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tx1"/>
                </a:solidFill>
                <a:latin typeface="Arial" panose="020B0604020202020204" pitchFamily="34" charset="0"/>
                <a:cs typeface="Arial" panose="020B0604020202020204" pitchFamily="34" charset="0"/>
              </a:rPr>
              <a:t>Запрет, предусмотренный пунктом 1, подпунктом "ж" пункта 4 настоящего </a:t>
            </a:r>
          </a:p>
          <a:p>
            <a:r>
              <a:rPr lang="ru-RU" sz="1600" dirty="0">
                <a:solidFill>
                  <a:schemeClr val="tx1"/>
                </a:solidFill>
                <a:latin typeface="Arial" panose="020B0604020202020204" pitchFamily="34" charset="0"/>
                <a:cs typeface="Arial" panose="020B0604020202020204" pitchFamily="34" charset="0"/>
              </a:rPr>
              <a:t>постановления, </a:t>
            </a:r>
            <a:r>
              <a:rPr lang="ru-RU" sz="1600" b="1" dirty="0">
                <a:solidFill>
                  <a:schemeClr val="tx1"/>
                </a:solidFill>
                <a:latin typeface="Arial" panose="020B0604020202020204" pitchFamily="34" charset="0"/>
                <a:cs typeface="Arial" panose="020B0604020202020204" pitchFamily="34" charset="0"/>
              </a:rPr>
              <a:t>может</a:t>
            </a:r>
            <a:r>
              <a:rPr lang="ru-RU" sz="1600" dirty="0">
                <a:solidFill>
                  <a:schemeClr val="tx1"/>
                </a:solidFill>
                <a:latin typeface="Arial" panose="020B0604020202020204" pitchFamily="34" charset="0"/>
                <a:cs typeface="Arial" panose="020B0604020202020204" pitchFamily="34" charset="0"/>
              </a:rPr>
              <a:t> не применяться заказчиками при наступлении одного из следующих случаев</a:t>
            </a:r>
            <a:r>
              <a:rPr lang="ru-RU" dirty="0">
                <a:solidFill>
                  <a:schemeClr val="tx1"/>
                </a:solidFill>
                <a:latin typeface="Arial" panose="020B0604020202020204" pitchFamily="34" charset="0"/>
                <a:cs typeface="Arial" panose="020B0604020202020204" pitchFamily="34" charset="0"/>
              </a:rPr>
              <a:t>:</a:t>
            </a:r>
          </a:p>
        </p:txBody>
      </p:sp>
      <p:sp>
        <p:nvSpPr>
          <p:cNvPr id="4" name="Прямоугольник 3">
            <a:extLst>
              <a:ext uri="{FF2B5EF4-FFF2-40B4-BE49-F238E27FC236}">
                <a16:creationId xmlns:a16="http://schemas.microsoft.com/office/drawing/2014/main" id="{F9BF81C1-A4AE-4294-84A2-54296843A136}"/>
              </a:ext>
            </a:extLst>
          </p:cNvPr>
          <p:cNvSpPr/>
          <p:nvPr/>
        </p:nvSpPr>
        <p:spPr>
          <a:xfrm>
            <a:off x="406608" y="3886531"/>
            <a:ext cx="11173179" cy="369332"/>
          </a:xfrm>
          <a:prstGeom prst="rect">
            <a:avLst/>
          </a:prstGeom>
          <a:ln w="38100">
            <a:solidFill>
              <a:srgbClr val="E97132"/>
            </a:solidFill>
          </a:ln>
        </p:spPr>
        <p:txBody>
          <a:bodyPr wrap="square">
            <a:spAutoFit/>
          </a:bodyPr>
          <a:lstStyle/>
          <a:p>
            <a:r>
              <a:rPr lang="ru-RU" dirty="0">
                <a:latin typeface="Arial" panose="020B0604020202020204" pitchFamily="34" charset="0"/>
                <a:cs typeface="Arial" panose="020B0604020202020204" pitchFamily="34" charset="0"/>
              </a:rPr>
              <a:t>Важно!!!</a:t>
            </a:r>
          </a:p>
        </p:txBody>
      </p:sp>
      <p:sp>
        <p:nvSpPr>
          <p:cNvPr id="2" name="TextBox 1">
            <a:extLst>
              <a:ext uri="{FF2B5EF4-FFF2-40B4-BE49-F238E27FC236}">
                <a16:creationId xmlns:a16="http://schemas.microsoft.com/office/drawing/2014/main" id="{45DA281D-FC4E-B645-AD75-24CD7954F881}"/>
              </a:ext>
            </a:extLst>
          </p:cNvPr>
          <p:cNvSpPr txBox="1"/>
          <p:nvPr/>
        </p:nvSpPr>
        <p:spPr>
          <a:xfrm>
            <a:off x="9692640" y="945808"/>
            <a:ext cx="2039112" cy="369332"/>
          </a:xfrm>
          <a:prstGeom prst="rect">
            <a:avLst/>
          </a:prstGeom>
          <a:solidFill>
            <a:schemeClr val="accent2"/>
          </a:solidFill>
          <a:ln w="38100">
            <a:solidFill>
              <a:srgbClr val="ED7D31"/>
            </a:solidFill>
          </a:ln>
        </p:spPr>
        <p:txBody>
          <a:bodyPr wrap="square" rtlCol="0">
            <a:spAutoFit/>
          </a:bodyPr>
          <a:lstStyle/>
          <a:p>
            <a:pPr algn="ctr"/>
            <a:r>
              <a:rPr lang="ru-RU" dirty="0" err="1">
                <a:solidFill>
                  <a:schemeClr val="bg1"/>
                </a:solidFill>
                <a:latin typeface="Arial" panose="020B0604020202020204" pitchFamily="34" charset="0"/>
                <a:cs typeface="Arial" panose="020B0604020202020204" pitchFamily="34" charset="0"/>
              </a:rPr>
              <a:t>пп</a:t>
            </a:r>
            <a:r>
              <a:rPr lang="ru-RU" dirty="0">
                <a:solidFill>
                  <a:schemeClr val="bg1"/>
                </a:solidFill>
                <a:latin typeface="Arial" panose="020B0604020202020204" pitchFamily="34" charset="0"/>
                <a:cs typeface="Arial" panose="020B0604020202020204" pitchFamily="34" charset="0"/>
              </a:rPr>
              <a:t>. «а» п.5</a:t>
            </a:r>
          </a:p>
        </p:txBody>
      </p:sp>
      <p:pic>
        <p:nvPicPr>
          <p:cNvPr id="5" name="Рисунок 4">
            <a:extLst>
              <a:ext uri="{FF2B5EF4-FFF2-40B4-BE49-F238E27FC236}">
                <a16:creationId xmlns:a16="http://schemas.microsoft.com/office/drawing/2014/main" id="{ADB19A72-D064-1E2A-F5EF-CA4F2B9F0E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7" name="TextBox 6">
            <a:extLst>
              <a:ext uri="{FF2B5EF4-FFF2-40B4-BE49-F238E27FC236}">
                <a16:creationId xmlns:a16="http://schemas.microsoft.com/office/drawing/2014/main" id="{D32CEB88-2434-9E9F-21E1-E0F48FD461D6}"/>
              </a:ext>
            </a:extLst>
          </p:cNvPr>
          <p:cNvSpPr txBox="1"/>
          <p:nvPr/>
        </p:nvSpPr>
        <p:spPr>
          <a:xfrm>
            <a:off x="2837213" y="366923"/>
            <a:ext cx="9005041" cy="461665"/>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prstClr val="black"/>
                </a:solidFill>
                <a:latin typeface="Arial" panose="020B0604020202020204" pitchFamily="34" charset="0"/>
                <a:cs typeface="Arial" panose="020B0604020202020204" pitchFamily="34" charset="0"/>
              </a:rPr>
              <a:t>Когда </a:t>
            </a:r>
            <a:r>
              <a:rPr lang="ru-RU" sz="2400" b="1" dirty="0">
                <a:solidFill>
                  <a:srgbClr val="00B0F0"/>
                </a:solidFill>
                <a:latin typeface="Arial" panose="020B0604020202020204" pitchFamily="34" charset="0"/>
                <a:cs typeface="Arial" panose="020B0604020202020204" pitchFamily="34" charset="0"/>
              </a:rPr>
              <a:t>запреты</a:t>
            </a:r>
            <a:r>
              <a:rPr lang="ru-RU" sz="2400" b="1" dirty="0">
                <a:solidFill>
                  <a:prstClr val="black"/>
                </a:solidFill>
                <a:latin typeface="Arial" panose="020B0604020202020204" pitchFamily="34" charset="0"/>
                <a:cs typeface="Arial" panose="020B0604020202020204" pitchFamily="34" charset="0"/>
              </a:rPr>
              <a:t> могут не применяться? (ред. от 19.06)</a:t>
            </a:r>
          </a:p>
        </p:txBody>
      </p:sp>
      <p:sp>
        <p:nvSpPr>
          <p:cNvPr id="9" name="TextBox 8">
            <a:extLst>
              <a:ext uri="{FF2B5EF4-FFF2-40B4-BE49-F238E27FC236}">
                <a16:creationId xmlns:a16="http://schemas.microsoft.com/office/drawing/2014/main" id="{C8E59212-51EE-D930-5348-34C5B0FE58A9}"/>
              </a:ext>
            </a:extLst>
          </p:cNvPr>
          <p:cNvSpPr txBox="1"/>
          <p:nvPr/>
        </p:nvSpPr>
        <p:spPr>
          <a:xfrm>
            <a:off x="406609" y="2107275"/>
            <a:ext cx="11173179" cy="1569660"/>
          </a:xfrm>
          <a:prstGeom prst="rect">
            <a:avLst/>
          </a:prstGeom>
          <a:noFill/>
          <a:ln w="38100">
            <a:solidFill>
              <a:srgbClr val="0070C0"/>
            </a:solidFill>
          </a:ln>
        </p:spPr>
        <p:txBody>
          <a:bodyPr wrap="square">
            <a:spAutoFit/>
          </a:bodyPr>
          <a:lstStyle/>
          <a:p>
            <a:r>
              <a:rPr lang="ru-RU" sz="1600" dirty="0">
                <a:latin typeface="Arial" panose="020B0604020202020204" pitchFamily="34" charset="0"/>
                <a:cs typeface="Arial" panose="020B0604020202020204" pitchFamily="34" charset="0"/>
              </a:rPr>
              <a:t>а) отсутствие на территории Российской Федерации производства товара, являющегося объектом закупки (предметом закупки) и указанного в позициях 1 - 145 приложения N 1 к настоящему постановлению, которое подтверждается разрешением на закупку происходящего из иностранного государства товара, являющегося промышленной продукцией, которое выдается в порядке, установленном Министерством промышленности и торговли Российской Федерации, заказчику до начала осуществления закупки по его обращению, содержащему в том числе указание на характеристики такого товара, потребность в котором имеется у заказчика. </a:t>
            </a:r>
          </a:p>
        </p:txBody>
      </p:sp>
      <p:sp>
        <p:nvSpPr>
          <p:cNvPr id="10" name="Прямоугольник 9">
            <a:extLst>
              <a:ext uri="{FF2B5EF4-FFF2-40B4-BE49-F238E27FC236}">
                <a16:creationId xmlns:a16="http://schemas.microsoft.com/office/drawing/2014/main" id="{4557429F-7881-F214-6ACA-3432D82C061B}"/>
              </a:ext>
            </a:extLst>
          </p:cNvPr>
          <p:cNvSpPr/>
          <p:nvPr/>
        </p:nvSpPr>
        <p:spPr>
          <a:xfrm>
            <a:off x="406608" y="4465459"/>
            <a:ext cx="11173179" cy="1754326"/>
          </a:xfrm>
          <a:prstGeom prst="rect">
            <a:avLst/>
          </a:prstGeom>
          <a:ln w="38100">
            <a:solidFill>
              <a:srgbClr val="E97132"/>
            </a:solidFill>
          </a:ln>
        </p:spPr>
        <p:txBody>
          <a:bodyPr wrap="square">
            <a:spAutoFit/>
          </a:bodyPr>
          <a:lstStyle/>
          <a:p>
            <a:pPr marL="285750" indent="-285750">
              <a:buFont typeface="Wingdings" panose="05000000000000000000" pitchFamily="2" charset="2"/>
              <a:buChar char="ü"/>
            </a:pPr>
            <a:r>
              <a:rPr lang="ru-RU" dirty="0">
                <a:latin typeface="Arial" panose="020B0604020202020204" pitchFamily="34" charset="0"/>
                <a:cs typeface="Arial" panose="020B0604020202020204" pitchFamily="34" charset="0"/>
              </a:rPr>
              <a:t>Характеристики в разрешении должны быть полностью идентичный характеристикам в извещении</a:t>
            </a:r>
          </a:p>
          <a:p>
            <a:pPr marL="285750" indent="-285750">
              <a:buFont typeface="Wingdings" panose="05000000000000000000" pitchFamily="2" charset="2"/>
              <a:buChar char="ü"/>
            </a:pPr>
            <a:r>
              <a:rPr lang="ru-RU" dirty="0">
                <a:latin typeface="Arial" panose="020B0604020202020204" pitchFamily="34" charset="0"/>
                <a:cs typeface="Arial" panose="020B0604020202020204" pitchFamily="34" charset="0"/>
              </a:rPr>
              <a:t>Разрешение МПТ является разрешением на закупку товара без применения запрета, а не разрешением на закупку товара того товарного знака/марки/модели/производителя, которые указаны в полученном разрешении</a:t>
            </a:r>
          </a:p>
          <a:p>
            <a:pPr marL="285750" indent="-285750">
              <a:buFont typeface="Wingdings" panose="05000000000000000000" pitchFamily="2" charset="2"/>
              <a:buChar char="ü"/>
            </a:pPr>
            <a:r>
              <a:rPr lang="ru-RU" dirty="0">
                <a:latin typeface="Arial" panose="020B0604020202020204" pitchFamily="34" charset="0"/>
                <a:cs typeface="Arial" panose="020B0604020202020204" pitchFamily="34" charset="0"/>
              </a:rPr>
              <a:t>Необходимо следить, чтобы ООЗ соответствовало как минимум 2 товара от различных производителей</a:t>
            </a:r>
          </a:p>
        </p:txBody>
      </p:sp>
    </p:spTree>
    <p:extLst>
      <p:ext uri="{BB962C8B-B14F-4D97-AF65-F5344CB8AC3E}">
        <p14:creationId xmlns:p14="http://schemas.microsoft.com/office/powerpoint/2010/main" val="3552109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F4D50-D594-7EE0-7EBC-BEAD844B48DC}"/>
            </a:ext>
          </a:extLst>
        </p:cNvPr>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6CCC7C94-78C0-369B-844B-CB443BC07FF6}"/>
              </a:ext>
            </a:extLst>
          </p:cNvPr>
          <p:cNvSpPr/>
          <p:nvPr/>
        </p:nvSpPr>
        <p:spPr>
          <a:xfrm>
            <a:off x="10436997" y="924865"/>
            <a:ext cx="1405257" cy="369332"/>
          </a:xfrm>
          <a:prstGeom prst="rect">
            <a:avLst/>
          </a:prstGeom>
          <a:solidFill>
            <a:schemeClr val="accent2"/>
          </a:solidFill>
          <a:ln w="38100">
            <a:solidFill>
              <a:srgbClr val="E97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bg1"/>
                </a:solidFill>
                <a:latin typeface="Arial" panose="020B0604020202020204" pitchFamily="34" charset="0"/>
                <a:cs typeface="Arial" panose="020B0604020202020204" pitchFamily="34" charset="0"/>
              </a:rPr>
              <a:t>Проблема</a:t>
            </a:r>
            <a:endParaRPr lang="ru-RU"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BBE5CF24-705C-2761-A9AC-2CCF3695CE80}"/>
              </a:ext>
            </a:extLst>
          </p:cNvPr>
          <p:cNvSpPr/>
          <p:nvPr/>
        </p:nvSpPr>
        <p:spPr>
          <a:xfrm>
            <a:off x="406607" y="2175447"/>
            <a:ext cx="4207725" cy="584775"/>
          </a:xfrm>
          <a:prstGeom prst="rect">
            <a:avLst/>
          </a:prstGeom>
          <a:ln w="38100">
            <a:solidFill>
              <a:srgbClr val="0070C0"/>
            </a:solidFill>
          </a:ln>
        </p:spPr>
        <p:txBody>
          <a:bodyPr wrap="square">
            <a:spAutoFit/>
          </a:bodyPr>
          <a:lstStyle/>
          <a:p>
            <a:pPr algn="ctr"/>
            <a:r>
              <a:rPr lang="ru-RU" sz="1600" dirty="0">
                <a:latin typeface="Arial" panose="020B0604020202020204" pitchFamily="34" charset="0"/>
                <a:cs typeface="Arial" panose="020B0604020202020204" pitchFamily="34" charset="0"/>
              </a:rPr>
              <a:t>Вариант 1. Только один российский, все остальные китайские</a:t>
            </a:r>
          </a:p>
        </p:txBody>
      </p:sp>
      <p:sp>
        <p:nvSpPr>
          <p:cNvPr id="2" name="TextBox 1">
            <a:extLst>
              <a:ext uri="{FF2B5EF4-FFF2-40B4-BE49-F238E27FC236}">
                <a16:creationId xmlns:a16="http://schemas.microsoft.com/office/drawing/2014/main" id="{5A60FD87-6B2C-C5B3-0B84-BC12365DDFE8}"/>
              </a:ext>
            </a:extLst>
          </p:cNvPr>
          <p:cNvSpPr txBox="1"/>
          <p:nvPr/>
        </p:nvSpPr>
        <p:spPr>
          <a:xfrm>
            <a:off x="7872307" y="928183"/>
            <a:ext cx="2039112" cy="369332"/>
          </a:xfrm>
          <a:prstGeom prst="rect">
            <a:avLst/>
          </a:prstGeom>
          <a:solidFill>
            <a:schemeClr val="accent2"/>
          </a:solidFill>
          <a:ln w="38100">
            <a:solidFill>
              <a:srgbClr val="ED7D31"/>
            </a:solidFill>
          </a:ln>
        </p:spPr>
        <p:txBody>
          <a:bodyPr wrap="square" rtlCol="0">
            <a:spAutoFit/>
          </a:bodyPr>
          <a:lstStyle/>
          <a:p>
            <a:pPr algn="ctr"/>
            <a:r>
              <a:rPr lang="ru-RU" dirty="0" err="1">
                <a:solidFill>
                  <a:schemeClr val="bg1"/>
                </a:solidFill>
                <a:latin typeface="Arial" panose="020B0604020202020204" pitchFamily="34" charset="0"/>
                <a:cs typeface="Arial" panose="020B0604020202020204" pitchFamily="34" charset="0"/>
              </a:rPr>
              <a:t>пп</a:t>
            </a:r>
            <a:r>
              <a:rPr lang="ru-RU" dirty="0">
                <a:solidFill>
                  <a:schemeClr val="bg1"/>
                </a:solidFill>
                <a:latin typeface="Arial" panose="020B0604020202020204" pitchFamily="34" charset="0"/>
                <a:cs typeface="Arial" panose="020B0604020202020204" pitchFamily="34" charset="0"/>
              </a:rPr>
              <a:t>. «а» п.5</a:t>
            </a:r>
          </a:p>
        </p:txBody>
      </p:sp>
      <p:pic>
        <p:nvPicPr>
          <p:cNvPr id="5" name="Рисунок 4">
            <a:extLst>
              <a:ext uri="{FF2B5EF4-FFF2-40B4-BE49-F238E27FC236}">
                <a16:creationId xmlns:a16="http://schemas.microsoft.com/office/drawing/2014/main" id="{0869A1DB-340D-291B-D5BB-4FE5B46BB1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7" name="TextBox 6">
            <a:extLst>
              <a:ext uri="{FF2B5EF4-FFF2-40B4-BE49-F238E27FC236}">
                <a16:creationId xmlns:a16="http://schemas.microsoft.com/office/drawing/2014/main" id="{A30038A3-5C51-9B25-2BA4-BC8CB32DB24F}"/>
              </a:ext>
            </a:extLst>
          </p:cNvPr>
          <p:cNvSpPr txBox="1"/>
          <p:nvPr/>
        </p:nvSpPr>
        <p:spPr>
          <a:xfrm>
            <a:off x="2837213" y="366923"/>
            <a:ext cx="9005041" cy="461665"/>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prstClr val="black"/>
                </a:solidFill>
                <a:latin typeface="Arial" panose="020B0604020202020204" pitchFamily="34" charset="0"/>
                <a:cs typeface="Arial" panose="020B0604020202020204" pitchFamily="34" charset="0"/>
              </a:rPr>
              <a:t>Когда </a:t>
            </a:r>
            <a:r>
              <a:rPr lang="ru-RU" sz="2400" b="1" dirty="0">
                <a:solidFill>
                  <a:srgbClr val="00B0F0"/>
                </a:solidFill>
                <a:latin typeface="Arial" panose="020B0604020202020204" pitchFamily="34" charset="0"/>
                <a:cs typeface="Arial" panose="020B0604020202020204" pitchFamily="34" charset="0"/>
              </a:rPr>
              <a:t>запреты</a:t>
            </a:r>
            <a:r>
              <a:rPr lang="ru-RU" sz="2400" b="1" dirty="0">
                <a:solidFill>
                  <a:prstClr val="black"/>
                </a:solidFill>
                <a:latin typeface="Arial" panose="020B0604020202020204" pitchFamily="34" charset="0"/>
                <a:cs typeface="Arial" panose="020B0604020202020204" pitchFamily="34" charset="0"/>
              </a:rPr>
              <a:t> могут не применяться? (ред. от 19.06)</a:t>
            </a:r>
          </a:p>
        </p:txBody>
      </p:sp>
      <p:sp>
        <p:nvSpPr>
          <p:cNvPr id="9" name="TextBox 8">
            <a:extLst>
              <a:ext uri="{FF2B5EF4-FFF2-40B4-BE49-F238E27FC236}">
                <a16:creationId xmlns:a16="http://schemas.microsoft.com/office/drawing/2014/main" id="{73313B38-7760-C56F-5A13-EF5C18668679}"/>
              </a:ext>
            </a:extLst>
          </p:cNvPr>
          <p:cNvSpPr txBox="1"/>
          <p:nvPr/>
        </p:nvSpPr>
        <p:spPr>
          <a:xfrm>
            <a:off x="509409" y="1451746"/>
            <a:ext cx="11173179" cy="369332"/>
          </a:xfrm>
          <a:prstGeom prst="rect">
            <a:avLst/>
          </a:prstGeom>
          <a:noFill/>
          <a:ln w="38100">
            <a:solidFill>
              <a:srgbClr val="0070C0"/>
            </a:solidFill>
          </a:ln>
        </p:spPr>
        <p:txBody>
          <a:bodyPr wrap="square">
            <a:spAutoFit/>
          </a:bodyPr>
          <a:lstStyle/>
          <a:p>
            <a:pPr algn="ctr"/>
            <a:r>
              <a:rPr lang="ru-RU" dirty="0">
                <a:latin typeface="Arial" panose="020B0604020202020204" pitchFamily="34" charset="0"/>
                <a:cs typeface="Arial" panose="020B0604020202020204" pitchFamily="34" charset="0"/>
              </a:rPr>
              <a:t>Заказчик изучил рынок и выявил, что ООЗ соответствует несколько товаров, но</a:t>
            </a:r>
          </a:p>
        </p:txBody>
      </p:sp>
      <p:sp>
        <p:nvSpPr>
          <p:cNvPr id="10" name="Прямоугольник 9">
            <a:extLst>
              <a:ext uri="{FF2B5EF4-FFF2-40B4-BE49-F238E27FC236}">
                <a16:creationId xmlns:a16="http://schemas.microsoft.com/office/drawing/2014/main" id="{AB3DBB90-F36E-2C2B-1A0C-CD327810EFF4}"/>
              </a:ext>
            </a:extLst>
          </p:cNvPr>
          <p:cNvSpPr/>
          <p:nvPr/>
        </p:nvSpPr>
        <p:spPr>
          <a:xfrm>
            <a:off x="406607" y="3402798"/>
            <a:ext cx="4207723" cy="1077218"/>
          </a:xfrm>
          <a:prstGeom prst="rect">
            <a:avLst/>
          </a:prstGeom>
          <a:ln w="38100">
            <a:solidFill>
              <a:srgbClr val="0070C0"/>
            </a:solidFill>
          </a:ln>
        </p:spPr>
        <p:txBody>
          <a:bodyPr wrap="square">
            <a:spAutoFit/>
          </a:bodyPr>
          <a:lstStyle/>
          <a:p>
            <a:pPr algn="ctr"/>
            <a:r>
              <a:rPr lang="ru-RU" sz="1600" dirty="0">
                <a:latin typeface="Arial" panose="020B0604020202020204" pitchFamily="34" charset="0"/>
                <a:cs typeface="Arial" panose="020B0604020202020204" pitchFamily="34" charset="0"/>
              </a:rPr>
              <a:t>Формально – проблемы нет. Оснований для получения разрешения в МПТ нет, описываем российским товар и закупаем его. Но практика разная</a:t>
            </a:r>
          </a:p>
        </p:txBody>
      </p:sp>
      <p:sp>
        <p:nvSpPr>
          <p:cNvPr id="3" name="Прямоугольник 2">
            <a:extLst>
              <a:ext uri="{FF2B5EF4-FFF2-40B4-BE49-F238E27FC236}">
                <a16:creationId xmlns:a16="http://schemas.microsoft.com/office/drawing/2014/main" id="{4490D977-816E-EA4C-30C9-5998C84AE694}"/>
              </a:ext>
            </a:extLst>
          </p:cNvPr>
          <p:cNvSpPr/>
          <p:nvPr/>
        </p:nvSpPr>
        <p:spPr>
          <a:xfrm>
            <a:off x="5010803" y="2113885"/>
            <a:ext cx="3339997" cy="830997"/>
          </a:xfrm>
          <a:prstGeom prst="rect">
            <a:avLst/>
          </a:prstGeom>
          <a:ln w="38100">
            <a:solidFill>
              <a:srgbClr val="0070C0"/>
            </a:solidFill>
          </a:ln>
        </p:spPr>
        <p:txBody>
          <a:bodyPr wrap="square">
            <a:spAutoFit/>
          </a:bodyPr>
          <a:lstStyle/>
          <a:p>
            <a:pPr algn="ctr"/>
            <a:r>
              <a:rPr lang="ru-RU" sz="1600" dirty="0">
                <a:latin typeface="Arial" panose="020B0604020202020204" pitchFamily="34" charset="0"/>
                <a:cs typeface="Arial" panose="020B0604020202020204" pitchFamily="34" charset="0"/>
              </a:rPr>
              <a:t>Вариант 2. Только один белорусский, все остальные китайские</a:t>
            </a:r>
          </a:p>
        </p:txBody>
      </p:sp>
      <p:sp>
        <p:nvSpPr>
          <p:cNvPr id="6" name="Прямоугольник 5">
            <a:extLst>
              <a:ext uri="{FF2B5EF4-FFF2-40B4-BE49-F238E27FC236}">
                <a16:creationId xmlns:a16="http://schemas.microsoft.com/office/drawing/2014/main" id="{CD5B4055-412D-901A-DEFC-9B00728D07A0}"/>
              </a:ext>
            </a:extLst>
          </p:cNvPr>
          <p:cNvSpPr/>
          <p:nvPr/>
        </p:nvSpPr>
        <p:spPr>
          <a:xfrm>
            <a:off x="8611803" y="2406061"/>
            <a:ext cx="3070785" cy="338554"/>
          </a:xfrm>
          <a:prstGeom prst="rect">
            <a:avLst/>
          </a:prstGeom>
          <a:ln w="38100">
            <a:solidFill>
              <a:srgbClr val="0070C0"/>
            </a:solidFill>
          </a:ln>
        </p:spPr>
        <p:txBody>
          <a:bodyPr wrap="square">
            <a:spAutoFit/>
          </a:bodyPr>
          <a:lstStyle/>
          <a:p>
            <a:r>
              <a:rPr lang="ru-RU" sz="1600" dirty="0">
                <a:latin typeface="Arial" panose="020B0604020202020204" pitchFamily="34" charset="0"/>
                <a:cs typeface="Arial" panose="020B0604020202020204" pitchFamily="34" charset="0"/>
              </a:rPr>
              <a:t>Вариант 3. Все китайские</a:t>
            </a:r>
          </a:p>
        </p:txBody>
      </p:sp>
      <p:sp>
        <p:nvSpPr>
          <p:cNvPr id="8" name="Стрелка: вправо 7">
            <a:extLst>
              <a:ext uri="{FF2B5EF4-FFF2-40B4-BE49-F238E27FC236}">
                <a16:creationId xmlns:a16="http://schemas.microsoft.com/office/drawing/2014/main" id="{41C9CA64-84D1-91E1-D7AA-21980E5A08A7}"/>
              </a:ext>
            </a:extLst>
          </p:cNvPr>
          <p:cNvSpPr/>
          <p:nvPr/>
        </p:nvSpPr>
        <p:spPr>
          <a:xfrm>
            <a:off x="9845210" y="997298"/>
            <a:ext cx="657997" cy="26973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a:extLst>
              <a:ext uri="{FF2B5EF4-FFF2-40B4-BE49-F238E27FC236}">
                <a16:creationId xmlns:a16="http://schemas.microsoft.com/office/drawing/2014/main" id="{C11C91A1-C582-DD4A-BDD3-3D25957252C6}"/>
              </a:ext>
            </a:extLst>
          </p:cNvPr>
          <p:cNvSpPr/>
          <p:nvPr/>
        </p:nvSpPr>
        <p:spPr>
          <a:xfrm>
            <a:off x="2078669" y="2878310"/>
            <a:ext cx="863600" cy="406400"/>
          </a:xfrm>
          <a:prstGeom prst="down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id="{D9A9F94C-A474-529D-89E3-4727204465C8}"/>
              </a:ext>
            </a:extLst>
          </p:cNvPr>
          <p:cNvSpPr/>
          <p:nvPr/>
        </p:nvSpPr>
        <p:spPr>
          <a:xfrm>
            <a:off x="5010803" y="3605762"/>
            <a:ext cx="3339997" cy="3046988"/>
          </a:xfrm>
          <a:prstGeom prst="rect">
            <a:avLst/>
          </a:prstGeom>
          <a:ln w="38100">
            <a:solidFill>
              <a:srgbClr val="0070C0"/>
            </a:solidFill>
          </a:ln>
        </p:spPr>
        <p:txBody>
          <a:bodyPr wrap="square">
            <a:spAutoFit/>
          </a:bodyPr>
          <a:lstStyle/>
          <a:p>
            <a:pPr algn="ctr"/>
            <a:r>
              <a:rPr lang="ru-RU" sz="1600" dirty="0">
                <a:latin typeface="Arial" panose="020B0604020202020204" pitchFamily="34" charset="0"/>
                <a:cs typeface="Arial" panose="020B0604020202020204" pitchFamily="34" charset="0"/>
              </a:rPr>
              <a:t>В соответствии с частью 1.1 статьи 33 в ООЗ указываются характеристики товара российского происхождения.</a:t>
            </a:r>
          </a:p>
          <a:p>
            <a:pPr algn="ctr"/>
            <a:r>
              <a:rPr lang="ru-RU" sz="1600" dirty="0">
                <a:latin typeface="Arial" panose="020B0604020202020204" pitchFamily="34" charset="0"/>
                <a:cs typeface="Arial" panose="020B0604020202020204" pitchFamily="34" charset="0"/>
              </a:rPr>
              <a:t>Если российский товар отсутствует – это повод направить обращение в МПТ.</a:t>
            </a:r>
          </a:p>
          <a:p>
            <a:pPr algn="ctr"/>
            <a:r>
              <a:rPr lang="ru-RU" sz="1600" dirty="0">
                <a:latin typeface="Arial" panose="020B0604020202020204" pitchFamily="34" charset="0"/>
                <a:cs typeface="Arial" panose="020B0604020202020204" pitchFamily="34" charset="0"/>
              </a:rPr>
              <a:t>На практике в описанном случае МПТ может отказать в согласовании.</a:t>
            </a:r>
          </a:p>
          <a:p>
            <a:pPr algn="ctr"/>
            <a:r>
              <a:rPr lang="ru-RU" sz="1600" dirty="0">
                <a:latin typeface="Arial" panose="020B0604020202020204" pitchFamily="34" charset="0"/>
                <a:cs typeface="Arial" panose="020B0604020202020204" pitchFamily="34" charset="0"/>
              </a:rPr>
              <a:t>Выход – обжаловать решение МПТ</a:t>
            </a:r>
            <a:endParaRPr lang="ru-RU"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C62D2BCD-AE6B-050C-8FA8-879B47757984}"/>
              </a:ext>
            </a:extLst>
          </p:cNvPr>
          <p:cNvSpPr txBox="1"/>
          <p:nvPr/>
        </p:nvSpPr>
        <p:spPr>
          <a:xfrm>
            <a:off x="406607" y="4621391"/>
            <a:ext cx="4207723" cy="2123658"/>
          </a:xfrm>
          <a:prstGeom prst="rect">
            <a:avLst/>
          </a:prstGeom>
          <a:noFill/>
          <a:ln w="38100">
            <a:solidFill>
              <a:srgbClr val="E97132"/>
            </a:solidFill>
          </a:ln>
        </p:spPr>
        <p:txBody>
          <a:bodyPr wrap="square">
            <a:spAutoFit/>
          </a:bodyPr>
          <a:lstStyle/>
          <a:p>
            <a:r>
              <a:rPr lang="ru-RU" sz="1100" dirty="0">
                <a:latin typeface="Arial" panose="020B0604020202020204" pitchFamily="34" charset="0"/>
                <a:cs typeface="Arial" panose="020B0604020202020204" pitchFamily="34" charset="0"/>
              </a:rPr>
              <a:t>Общее письмо – Письмо ФАС России от 21 марта 2025 г. N 28/26176/25</a:t>
            </a:r>
            <a:br>
              <a:rPr lang="ru-RU" sz="1100" dirty="0">
                <a:latin typeface="Arial" panose="020B0604020202020204" pitchFamily="34" charset="0"/>
                <a:cs typeface="Arial" panose="020B0604020202020204" pitchFamily="34" charset="0"/>
              </a:rPr>
            </a:br>
            <a:r>
              <a:rPr lang="ru-RU" sz="1100" dirty="0">
                <a:latin typeface="Arial" panose="020B0604020202020204" pitchFamily="34" charset="0"/>
                <a:cs typeface="Arial" panose="020B0604020202020204" pitchFamily="34" charset="0"/>
              </a:rPr>
              <a:t>Решение АС Челябинской области от 02.03.2026 г. по делу № А76-34151/2025 (не в пользу заказчика, следующее заседание 119.05.2026 в 10:00)</a:t>
            </a:r>
          </a:p>
          <a:p>
            <a:r>
              <a:rPr lang="ru-RU" sz="1100" dirty="0">
                <a:solidFill>
                  <a:schemeClr val="accent4">
                    <a:lumMod val="75000"/>
                  </a:schemeClr>
                </a:solidFill>
                <a:latin typeface="Arial" panose="020B0604020202020204" pitchFamily="34" charset="0"/>
                <a:cs typeface="Arial" panose="020B0604020202020204" pitchFamily="34" charset="0"/>
              </a:rPr>
              <a:t>Письмо ФАС России №28/37252/26 от 20.04.2026 - действующим законодательством Российской Федерации в сфере закупок не предусмотрена обязанность заказчика формировать описание объекта закупки таким образом, чтобы по совокупности характеристик подходило как минимум два производителя, сведения о продукции которых содержатся в реестре промышленной продукции</a:t>
            </a:r>
          </a:p>
        </p:txBody>
      </p:sp>
      <p:sp>
        <p:nvSpPr>
          <p:cNvPr id="16" name="Стрелка: вниз 15">
            <a:extLst>
              <a:ext uri="{FF2B5EF4-FFF2-40B4-BE49-F238E27FC236}">
                <a16:creationId xmlns:a16="http://schemas.microsoft.com/office/drawing/2014/main" id="{EF694E78-2BDC-328C-E72F-BF3B2807000B}"/>
              </a:ext>
            </a:extLst>
          </p:cNvPr>
          <p:cNvSpPr/>
          <p:nvPr/>
        </p:nvSpPr>
        <p:spPr>
          <a:xfrm>
            <a:off x="6359067" y="3097061"/>
            <a:ext cx="863600" cy="406400"/>
          </a:xfrm>
          <a:prstGeom prst="down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низ 16">
            <a:extLst>
              <a:ext uri="{FF2B5EF4-FFF2-40B4-BE49-F238E27FC236}">
                <a16:creationId xmlns:a16="http://schemas.microsoft.com/office/drawing/2014/main" id="{DA0AEF3F-3996-FB06-EB5A-6EAB44855BB9}"/>
              </a:ext>
            </a:extLst>
          </p:cNvPr>
          <p:cNvSpPr/>
          <p:nvPr/>
        </p:nvSpPr>
        <p:spPr>
          <a:xfrm>
            <a:off x="9742408" y="3093697"/>
            <a:ext cx="863600" cy="406400"/>
          </a:xfrm>
          <a:prstGeom prst="down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a:extLst>
              <a:ext uri="{FF2B5EF4-FFF2-40B4-BE49-F238E27FC236}">
                <a16:creationId xmlns:a16="http://schemas.microsoft.com/office/drawing/2014/main" id="{B17B5058-D08E-7D30-4A09-08B1666550EB}"/>
              </a:ext>
            </a:extLst>
          </p:cNvPr>
          <p:cNvSpPr/>
          <p:nvPr/>
        </p:nvSpPr>
        <p:spPr>
          <a:xfrm>
            <a:off x="8611800" y="3796312"/>
            <a:ext cx="3104655" cy="584775"/>
          </a:xfrm>
          <a:prstGeom prst="rect">
            <a:avLst/>
          </a:prstGeom>
          <a:ln w="38100">
            <a:solidFill>
              <a:srgbClr val="0070C0"/>
            </a:solidFill>
          </a:ln>
        </p:spPr>
        <p:txBody>
          <a:bodyPr wrap="square">
            <a:spAutoFit/>
          </a:bodyPr>
          <a:lstStyle/>
          <a:p>
            <a:pPr algn="ctr"/>
            <a:r>
              <a:rPr lang="ru-RU" sz="1600" dirty="0">
                <a:latin typeface="Arial" panose="020B0604020202020204" pitchFamily="34" charset="0"/>
                <a:cs typeface="Arial" panose="020B0604020202020204" pitchFamily="34" charset="0"/>
              </a:rPr>
              <a:t>Есть основания для получения разрешения в МПТ</a:t>
            </a:r>
          </a:p>
        </p:txBody>
      </p:sp>
    </p:spTree>
    <p:extLst>
      <p:ext uri="{BB962C8B-B14F-4D97-AF65-F5344CB8AC3E}">
        <p14:creationId xmlns:p14="http://schemas.microsoft.com/office/powerpoint/2010/main" val="2039639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94707-2E07-25C9-0562-B0D0B6D076BA}"/>
            </a:ext>
          </a:extLst>
        </p:cNvPr>
        <p:cNvGrpSpPr/>
        <p:nvPr/>
      </p:nvGrpSpPr>
      <p:grpSpPr>
        <a:xfrm>
          <a:off x="0" y="0"/>
          <a:ext cx="0" cy="0"/>
          <a:chOff x="0" y="0"/>
          <a:chExt cx="0" cy="0"/>
        </a:xfrm>
      </p:grpSpPr>
      <p:pic>
        <p:nvPicPr>
          <p:cNvPr id="12" name="Рисунок 11">
            <a:extLst>
              <a:ext uri="{FF2B5EF4-FFF2-40B4-BE49-F238E27FC236}">
                <a16:creationId xmlns:a16="http://schemas.microsoft.com/office/drawing/2014/main" id="{368822CE-135F-63DD-553C-BE2A5CCC6B80}"/>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804717AE-1F8E-F5C8-F162-68E172547029}"/>
              </a:ext>
            </a:extLst>
          </p:cNvPr>
          <p:cNvSpPr txBox="1"/>
          <p:nvPr/>
        </p:nvSpPr>
        <p:spPr>
          <a:xfrm>
            <a:off x="548633" y="1446775"/>
            <a:ext cx="11329850" cy="1077218"/>
          </a:xfrm>
          <a:prstGeom prst="rect">
            <a:avLst/>
          </a:prstGeom>
          <a:noFill/>
          <a:ln w="38100">
            <a:solidFill>
              <a:srgbClr val="1EA7EA"/>
            </a:solidFill>
          </a:ln>
        </p:spPr>
        <p:txBody>
          <a:bodyPr wrap="square" rtlCol="0">
            <a:spAutoFit/>
          </a:bodyPr>
          <a:lstStyle/>
          <a:p>
            <a:pPr lvl="0">
              <a:defRPr/>
            </a:pPr>
            <a:r>
              <a:rPr lang="ru-RU" sz="1600" b="1" dirty="0">
                <a:solidFill>
                  <a:prstClr val="black"/>
                </a:solidFill>
                <a:latin typeface="Arial" panose="020B0604020202020204" pitchFamily="34" charset="0"/>
              </a:rPr>
              <a:t>Решение Самарского УФАС России (закупка №0142200001326004876) от 18.03.2026 г. (поставка реабилитационного и </a:t>
            </a:r>
            <a:r>
              <a:rPr lang="ru-RU" sz="1600" b="1" dirty="0" err="1">
                <a:solidFill>
                  <a:prstClr val="black"/>
                </a:solidFill>
                <a:latin typeface="Arial" panose="020B0604020202020204" pitchFamily="34" charset="0"/>
              </a:rPr>
              <a:t>абилитационного</a:t>
            </a:r>
            <a:r>
              <a:rPr lang="ru-RU" sz="1600" b="1" dirty="0">
                <a:solidFill>
                  <a:prstClr val="black"/>
                </a:solidFill>
                <a:latin typeface="Arial" panose="020B0604020202020204" pitchFamily="34" charset="0"/>
              </a:rPr>
              <a:t> оборудования для реализации реабилитационных и </a:t>
            </a:r>
            <a:r>
              <a:rPr lang="ru-RU" sz="1600" b="1" dirty="0" err="1">
                <a:solidFill>
                  <a:prstClr val="black"/>
                </a:solidFill>
                <a:latin typeface="Arial" panose="020B0604020202020204" pitchFamily="34" charset="0"/>
              </a:rPr>
              <a:t>абилитационных</a:t>
            </a:r>
            <a:r>
              <a:rPr lang="ru-RU" sz="1600" b="1" dirty="0">
                <a:solidFill>
                  <a:prstClr val="black"/>
                </a:solidFill>
                <a:latin typeface="Arial" panose="020B0604020202020204" pitchFamily="34" charset="0"/>
              </a:rPr>
              <a:t> мероприятий оказания услуг ранней помощи детям с ограниченными возможностями здоровья)</a:t>
            </a:r>
          </a:p>
        </p:txBody>
      </p:sp>
      <p:sp>
        <p:nvSpPr>
          <p:cNvPr id="6" name="TextBox 5">
            <a:extLst>
              <a:ext uri="{FF2B5EF4-FFF2-40B4-BE49-F238E27FC236}">
                <a16:creationId xmlns:a16="http://schemas.microsoft.com/office/drawing/2014/main" id="{D8D81D48-3BA2-8580-4D67-3063C50EAB6A}"/>
              </a:ext>
            </a:extLst>
          </p:cNvPr>
          <p:cNvSpPr txBox="1"/>
          <p:nvPr/>
        </p:nvSpPr>
        <p:spPr>
          <a:xfrm>
            <a:off x="548633" y="2699275"/>
            <a:ext cx="11329850" cy="4031873"/>
          </a:xfrm>
          <a:prstGeom prst="rect">
            <a:avLst/>
          </a:prstGeom>
          <a:noFill/>
          <a:ln w="38100">
            <a:solidFill>
              <a:srgbClr val="1EA7EA"/>
            </a:solidFill>
          </a:ln>
        </p:spPr>
        <p:txBody>
          <a:bodyPr wrap="square" rtlCol="0">
            <a:spAutoFit/>
          </a:bodyPr>
          <a:lstStyle/>
          <a:p>
            <a:r>
              <a:rPr lang="ru-RU" sz="1600" b="1" dirty="0">
                <a:solidFill>
                  <a:prstClr val="black"/>
                </a:solidFill>
                <a:latin typeface="Arial" panose="020B0604020202020204" pitchFamily="34" charset="0"/>
                <a:cs typeface="Arial" panose="020B0604020202020204" pitchFamily="34" charset="0"/>
              </a:rPr>
              <a:t>Суть дела: </a:t>
            </a:r>
            <a:r>
              <a:rPr lang="ru-RU" sz="1600" dirty="0">
                <a:solidFill>
                  <a:prstClr val="black"/>
                </a:solidFill>
                <a:latin typeface="Arial" panose="020B0604020202020204" pitchFamily="34" charset="0"/>
                <a:cs typeface="Arial" panose="020B0604020202020204" pitchFamily="34" charset="0"/>
              </a:rPr>
              <a:t>заказчик при объявлении закупки указал на </a:t>
            </a:r>
            <a:r>
              <a:rPr lang="ru-RU" sz="1600" dirty="0">
                <a:latin typeface="Arial" panose="020B0604020202020204" pitchFamily="34" charset="0"/>
                <a:cs typeface="Arial" panose="020B0604020202020204" pitchFamily="34" charset="0"/>
              </a:rPr>
              <a:t>программный комплекс «Профессиональный стол логопеда </a:t>
            </a:r>
            <a:r>
              <a:rPr lang="ru-RU" sz="1600" dirty="0" err="1">
                <a:latin typeface="Arial" panose="020B0604020202020204" pitchFamily="34" charset="0"/>
                <a:cs typeface="Arial" panose="020B0604020202020204" pitchFamily="34" charset="0"/>
              </a:rPr>
              <a:t>Logo</a:t>
            </a:r>
            <a:r>
              <a:rPr lang="ru-RU" sz="1600" dirty="0">
                <a:latin typeface="Arial" panose="020B0604020202020204" pitchFamily="34" charset="0"/>
                <a:cs typeface="Arial" panose="020B0604020202020204" pitchFamily="34" charset="0"/>
              </a:rPr>
              <a:t> MINI», код позиции: 32.99.53.130, что и послужило причиной обжалования действия заказчика</a:t>
            </a:r>
          </a:p>
          <a:p>
            <a:endParaRPr lang="ru-RU" sz="1600" dirty="0">
              <a:latin typeface="Arial" panose="020B0604020202020204" pitchFamily="34" charset="0"/>
              <a:cs typeface="Arial" panose="020B0604020202020204" pitchFamily="34" charset="0"/>
            </a:endParaRPr>
          </a:p>
          <a:p>
            <a:r>
              <a:rPr lang="ru-RU" sz="1600" b="1" dirty="0">
                <a:latin typeface="Arial" panose="020B0604020202020204" pitchFamily="34" charset="0"/>
                <a:cs typeface="Arial" panose="020B0604020202020204" pitchFamily="34" charset="0"/>
              </a:rPr>
              <a:t>Суть решения: </a:t>
            </a:r>
            <a:r>
              <a:rPr lang="ru-RU" sz="1600" dirty="0">
                <a:latin typeface="Arial" panose="020B0604020202020204" pitchFamily="34" charset="0"/>
                <a:cs typeface="Arial" panose="020B0604020202020204" pitchFamily="34" charset="0"/>
              </a:rPr>
              <a:t>Установление требований к объекту закупки, указывающих на единственного производителя, не позволяющих предложить к поставке аналогичный товар иного производителя, ограничивает количество участников закупки, так как приводит к несамостоятельным действиям участников при подаче ценовых предложений, поскольку такие действия обуславливаются ценовой политикой одного хозяйствующего субъекта- производителя, в том числе способного оказать влияние на ценовые предложения различных поставщиков и (или) отказаться от заключения договоров поставки с ними.</a:t>
            </a:r>
          </a:p>
          <a:p>
            <a:r>
              <a:rPr lang="ru-RU" sz="1600" dirty="0">
                <a:latin typeface="Arial" panose="020B0604020202020204" pitchFamily="34" charset="0"/>
                <a:cs typeface="Arial" panose="020B0604020202020204" pitchFamily="34" charset="0"/>
              </a:rPr>
              <a:t>При этом заказчику надлежит осуществить действия по обеспечению соответствия требованиям описания объекта закупки товаров как минимум 2-х производителей в целях расширения круга участников закупки, обеспечения экономии бюджетных средств путем наличия конкурентной среды при проведении электронной процедуры.</a:t>
            </a:r>
          </a:p>
          <a:p>
            <a:r>
              <a:rPr lang="ru-RU" sz="1600" dirty="0">
                <a:latin typeface="Arial" panose="020B0604020202020204" pitchFamily="34" charset="0"/>
                <a:cs typeface="Arial" panose="020B0604020202020204" pitchFamily="34" charset="0"/>
              </a:rPr>
              <a:t>Кроме того, если при закупке товаров среди требуемых к поставке позиций присутствует хотя бы один товар, требования к характеристикам которого установлены таким образом, что совокупности таких требований отвечает только товар единственного производителя, то положения документации о такой закупки имеют признаки ограничения количества участников закупки.</a:t>
            </a:r>
            <a:endParaRPr lang="ru-RU" sz="1600" dirty="0">
              <a:solidFill>
                <a:prstClr val="black"/>
              </a:solidFill>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1E59B107-7968-F3AF-77A3-1AAF7B13FBBB}"/>
              </a:ext>
            </a:extLst>
          </p:cNvPr>
          <p:cNvSpPr/>
          <p:nvPr/>
        </p:nvSpPr>
        <p:spPr>
          <a:xfrm>
            <a:off x="548633" y="686719"/>
            <a:ext cx="3486033" cy="584774"/>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ru-RU" dirty="0">
                <a:solidFill>
                  <a:prstClr val="white"/>
                </a:solidFill>
                <a:latin typeface="Arial" panose="020B0604020202020204" pitchFamily="34" charset="0"/>
                <a:cs typeface="Arial" panose="020B0604020202020204" pitchFamily="34" charset="0"/>
              </a:rPr>
              <a:t>Два производителя</a:t>
            </a:r>
          </a:p>
        </p:txBody>
      </p:sp>
    </p:spTree>
    <p:extLst>
      <p:ext uri="{BB962C8B-B14F-4D97-AF65-F5344CB8AC3E}">
        <p14:creationId xmlns:p14="http://schemas.microsoft.com/office/powerpoint/2010/main" val="2551382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C28DF-B862-1692-3E60-D46D26B5024E}"/>
            </a:ext>
          </a:extLst>
        </p:cNvPr>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43370922-2BCF-15D8-2DF6-A310C44AF94F}"/>
              </a:ext>
            </a:extLst>
          </p:cNvPr>
          <p:cNvSpPr/>
          <p:nvPr/>
        </p:nvSpPr>
        <p:spPr>
          <a:xfrm>
            <a:off x="406608" y="1376845"/>
            <a:ext cx="11173179" cy="72974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tx1"/>
                </a:solidFill>
                <a:latin typeface="Arial" panose="020B0604020202020204" pitchFamily="34" charset="0"/>
                <a:cs typeface="Arial" panose="020B0604020202020204" pitchFamily="34" charset="0"/>
              </a:rPr>
              <a:t>Запрет, предусмотренный пунктом 1, подпунктом "ж" пункта 4 настоящего </a:t>
            </a:r>
          </a:p>
          <a:p>
            <a:r>
              <a:rPr lang="ru-RU" sz="1600" dirty="0">
                <a:solidFill>
                  <a:schemeClr val="tx1"/>
                </a:solidFill>
                <a:latin typeface="Arial" panose="020B0604020202020204" pitchFamily="34" charset="0"/>
                <a:cs typeface="Arial" panose="020B0604020202020204" pitchFamily="34" charset="0"/>
              </a:rPr>
              <a:t>постановления, может не применяться заказчиками при наступлении одного из следующих случаев:</a:t>
            </a:r>
          </a:p>
        </p:txBody>
      </p:sp>
      <p:sp>
        <p:nvSpPr>
          <p:cNvPr id="6" name="Прямоугольник 5">
            <a:extLst>
              <a:ext uri="{FF2B5EF4-FFF2-40B4-BE49-F238E27FC236}">
                <a16:creationId xmlns:a16="http://schemas.microsoft.com/office/drawing/2014/main" id="{279C7BA8-05B3-4CAA-52B6-85EE204CAEED}"/>
              </a:ext>
            </a:extLst>
          </p:cNvPr>
          <p:cNvSpPr/>
          <p:nvPr/>
        </p:nvSpPr>
        <p:spPr>
          <a:xfrm>
            <a:off x="406609" y="2235916"/>
            <a:ext cx="11173178" cy="1815882"/>
          </a:xfrm>
          <a:prstGeom prst="rect">
            <a:avLst/>
          </a:prstGeom>
          <a:ln w="38100">
            <a:solidFill>
              <a:srgbClr val="0070C0"/>
            </a:solidFill>
          </a:ln>
        </p:spPr>
        <p:txBody>
          <a:bodyPr wrap="square">
            <a:spAutoFit/>
          </a:bodyPr>
          <a:lstStyle/>
          <a:p>
            <a:r>
              <a:rPr lang="ru-RU" sz="1600" dirty="0">
                <a:latin typeface="Arial" panose="020B0604020202020204" pitchFamily="34" charset="0"/>
                <a:cs typeface="Arial" panose="020B0604020202020204" pitchFamily="34" charset="0"/>
              </a:rPr>
              <a:t>з) осуществляется закупка товара, не относящегося к товарам и программному обеспечению, указанным в позициях 17 (пробирки вакуумные), 21 (столовые приборы), 27 (ЧПУ), 35 (подшипники), 140 (мебель медицинская в части), 141 (маски медицинские), 144 (маски медицинские) и 146 (ПО) приложения N 1 к настоящему постановлению, в количестве одной штуки и начальная (максимальная) цена контракта (начальная (максимальная) цена договора) или цена контракта, заключаемого с единственным поставщиком (подрядчиком, исполнителем) (цена, заключаемого с единственным поставщиком (исполнителем, подрядчиком) договора), не превышает 300 тыс. рублей;</a:t>
            </a:r>
          </a:p>
        </p:txBody>
      </p:sp>
      <p:sp>
        <p:nvSpPr>
          <p:cNvPr id="2" name="TextBox 1">
            <a:extLst>
              <a:ext uri="{FF2B5EF4-FFF2-40B4-BE49-F238E27FC236}">
                <a16:creationId xmlns:a16="http://schemas.microsoft.com/office/drawing/2014/main" id="{7400C701-2AC3-D3C7-4396-E44AEF3262CE}"/>
              </a:ext>
            </a:extLst>
          </p:cNvPr>
          <p:cNvSpPr txBox="1"/>
          <p:nvPr/>
        </p:nvSpPr>
        <p:spPr>
          <a:xfrm>
            <a:off x="9692640" y="945808"/>
            <a:ext cx="2039112" cy="369332"/>
          </a:xfrm>
          <a:prstGeom prst="rect">
            <a:avLst/>
          </a:prstGeom>
          <a:solidFill>
            <a:schemeClr val="accent2"/>
          </a:solidFill>
          <a:ln w="38100">
            <a:solidFill>
              <a:srgbClr val="ED7D31"/>
            </a:solidFill>
          </a:ln>
        </p:spPr>
        <p:txBody>
          <a:bodyPr wrap="square" rtlCol="0">
            <a:spAutoFit/>
          </a:bodyPr>
          <a:lstStyle/>
          <a:p>
            <a:pPr algn="ctr"/>
            <a:r>
              <a:rPr lang="ru-RU" dirty="0" err="1">
                <a:solidFill>
                  <a:schemeClr val="bg1"/>
                </a:solidFill>
                <a:latin typeface="Arial" panose="020B0604020202020204" pitchFamily="34" charset="0"/>
                <a:cs typeface="Arial" panose="020B0604020202020204" pitchFamily="34" charset="0"/>
              </a:rPr>
              <a:t>пп</a:t>
            </a:r>
            <a:r>
              <a:rPr lang="ru-RU" dirty="0">
                <a:solidFill>
                  <a:schemeClr val="bg1"/>
                </a:solidFill>
                <a:latin typeface="Arial" panose="020B0604020202020204" pitchFamily="34" charset="0"/>
                <a:cs typeface="Arial" panose="020B0604020202020204" pitchFamily="34" charset="0"/>
              </a:rPr>
              <a:t>. «з», «и» п.5</a:t>
            </a:r>
          </a:p>
        </p:txBody>
      </p:sp>
      <p:sp>
        <p:nvSpPr>
          <p:cNvPr id="5" name="Прямоугольник 4">
            <a:extLst>
              <a:ext uri="{FF2B5EF4-FFF2-40B4-BE49-F238E27FC236}">
                <a16:creationId xmlns:a16="http://schemas.microsoft.com/office/drawing/2014/main" id="{5D54EAD0-C59C-487C-5D60-DA52AC37B83F}"/>
              </a:ext>
            </a:extLst>
          </p:cNvPr>
          <p:cNvSpPr/>
          <p:nvPr/>
        </p:nvSpPr>
        <p:spPr>
          <a:xfrm>
            <a:off x="406608" y="4181126"/>
            <a:ext cx="11173179" cy="2554545"/>
          </a:xfrm>
          <a:prstGeom prst="rect">
            <a:avLst/>
          </a:prstGeom>
          <a:ln w="38100">
            <a:solidFill>
              <a:srgbClr val="0070C0"/>
            </a:solidFill>
          </a:ln>
        </p:spPr>
        <p:txBody>
          <a:bodyPr wrap="square">
            <a:spAutoFit/>
          </a:bodyPr>
          <a:lstStyle/>
          <a:p>
            <a:r>
              <a:rPr lang="ru-RU" sz="1600" dirty="0">
                <a:latin typeface="Arial" panose="020B0604020202020204" pitchFamily="34" charset="0"/>
                <a:cs typeface="Arial" panose="020B0604020202020204" pitchFamily="34" charset="0"/>
              </a:rPr>
              <a:t>и) осуществляется закупка товаров, не относящихся к товарам и программному обеспечению, указанным в позициях 17 (пробирки вакуумные), 21 (столовые приборы), 27 (ЧПУ), 35 (подшипники), 140 (мебель медицинская в части), 141 (маски медицинские), 144 (маски медицинские) и 146 (ПО) приложения N 1 к настоящему постановлению, в одном из следующих случаев:</a:t>
            </a:r>
          </a:p>
          <a:p>
            <a:pPr marL="285750" indent="-285750">
              <a:buFont typeface="Wingdings" panose="05000000000000000000" pitchFamily="2" charset="2"/>
              <a:buChar char="ü"/>
            </a:pPr>
            <a:r>
              <a:rPr lang="ru-RU" sz="1600" dirty="0">
                <a:latin typeface="Arial" panose="020B0604020202020204" pitchFamily="34" charset="0"/>
                <a:cs typeface="Arial" panose="020B0604020202020204" pitchFamily="34" charset="0"/>
              </a:rPr>
              <a:t>НМЦК (НМЦД), максимальное значение цены контракта (максимальное значение цены договора) или цена контракта (договора) с ЕП не превышает 1 млн. рублей и при этом ни одна из использованных при определении таких цен цена единицы товара не превышает 300 тыс. рублей;</a:t>
            </a:r>
          </a:p>
          <a:p>
            <a:pPr marL="285750" indent="-285750">
              <a:buFont typeface="Wingdings" panose="05000000000000000000" pitchFamily="2" charset="2"/>
              <a:buChar char="ü"/>
            </a:pPr>
            <a:r>
              <a:rPr lang="ru-RU" sz="1600" b="1" dirty="0">
                <a:solidFill>
                  <a:srgbClr val="ED7D31"/>
                </a:solidFill>
                <a:latin typeface="Arial" panose="020B0604020202020204" pitchFamily="34" charset="0"/>
                <a:cs typeface="Arial" panose="020B0604020202020204" pitchFamily="34" charset="0"/>
              </a:rPr>
              <a:t>ни одна из использованных при определении НМЦК (НМЦД) или цены контракта (договора) с ЕП, цена единицы товара не превышает 300 тыс. рублей и при этом произведение каждой цены единицы товара на количество такого товара не превышает 1 млн. рублей</a:t>
            </a:r>
          </a:p>
        </p:txBody>
      </p:sp>
      <p:pic>
        <p:nvPicPr>
          <p:cNvPr id="4" name="Рисунок 3">
            <a:extLst>
              <a:ext uri="{FF2B5EF4-FFF2-40B4-BE49-F238E27FC236}">
                <a16:creationId xmlns:a16="http://schemas.microsoft.com/office/drawing/2014/main" id="{A2704114-2034-65FD-3F99-CC563500EB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8" name="TextBox 7">
            <a:extLst>
              <a:ext uri="{FF2B5EF4-FFF2-40B4-BE49-F238E27FC236}">
                <a16:creationId xmlns:a16="http://schemas.microsoft.com/office/drawing/2014/main" id="{73B16900-F446-060B-41E5-9DCC5A44A69E}"/>
              </a:ext>
            </a:extLst>
          </p:cNvPr>
          <p:cNvSpPr txBox="1"/>
          <p:nvPr/>
        </p:nvSpPr>
        <p:spPr>
          <a:xfrm>
            <a:off x="2786412" y="331784"/>
            <a:ext cx="9005041" cy="461665"/>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prstClr val="black"/>
                </a:solidFill>
                <a:latin typeface="Arial" panose="020B0604020202020204" pitchFamily="34" charset="0"/>
                <a:cs typeface="Arial" panose="020B0604020202020204" pitchFamily="34" charset="0"/>
              </a:rPr>
              <a:t>Когда </a:t>
            </a:r>
            <a:r>
              <a:rPr lang="ru-RU" sz="2400" b="1" dirty="0">
                <a:solidFill>
                  <a:srgbClr val="00B0F0"/>
                </a:solidFill>
                <a:latin typeface="Arial" panose="020B0604020202020204" pitchFamily="34" charset="0"/>
                <a:cs typeface="Arial" panose="020B0604020202020204" pitchFamily="34" charset="0"/>
              </a:rPr>
              <a:t>запреты</a:t>
            </a:r>
            <a:r>
              <a:rPr lang="ru-RU" sz="2400" b="1" dirty="0">
                <a:solidFill>
                  <a:prstClr val="black"/>
                </a:solidFill>
                <a:latin typeface="Arial" panose="020B0604020202020204" pitchFamily="34" charset="0"/>
                <a:cs typeface="Arial" panose="020B0604020202020204" pitchFamily="34" charset="0"/>
              </a:rPr>
              <a:t> могут не применяться? (ред. от 19.06)</a:t>
            </a:r>
          </a:p>
        </p:txBody>
      </p:sp>
    </p:spTree>
    <p:extLst>
      <p:ext uri="{BB962C8B-B14F-4D97-AF65-F5344CB8AC3E}">
        <p14:creationId xmlns:p14="http://schemas.microsoft.com/office/powerpoint/2010/main" val="3785735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C5F6D-854A-71CF-2231-67192628756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7CD1D7F-850B-51A0-05AA-730698BB6455}"/>
              </a:ext>
            </a:extLst>
          </p:cNvPr>
          <p:cNvSpPr txBox="1"/>
          <p:nvPr/>
        </p:nvSpPr>
        <p:spPr>
          <a:xfrm>
            <a:off x="3598859" y="205154"/>
            <a:ext cx="7565044" cy="400110"/>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prstClr val="black"/>
                </a:solidFill>
                <a:latin typeface="Arial" panose="020B0604020202020204" pitchFamily="34" charset="0"/>
                <a:cs typeface="Arial" panose="020B0604020202020204" pitchFamily="34" charset="0"/>
              </a:rPr>
              <a:t>Переходные положения согласно редакции с 01.01.2026</a:t>
            </a:r>
          </a:p>
        </p:txBody>
      </p:sp>
      <p:sp>
        <p:nvSpPr>
          <p:cNvPr id="2" name="TextBox 1">
            <a:extLst>
              <a:ext uri="{FF2B5EF4-FFF2-40B4-BE49-F238E27FC236}">
                <a16:creationId xmlns:a16="http://schemas.microsoft.com/office/drawing/2014/main" id="{ECAD143D-AF7D-2116-49F3-E672DF79F465}"/>
              </a:ext>
            </a:extLst>
          </p:cNvPr>
          <p:cNvSpPr txBox="1"/>
          <p:nvPr/>
        </p:nvSpPr>
        <p:spPr>
          <a:xfrm>
            <a:off x="4604084" y="651655"/>
            <a:ext cx="3641558" cy="369332"/>
          </a:xfrm>
          <a:prstGeom prst="rect">
            <a:avLst/>
          </a:prstGeom>
          <a:solidFill>
            <a:schemeClr val="accent2"/>
          </a:solidFill>
          <a:ln w="38100">
            <a:solidFill>
              <a:srgbClr val="ED7D31"/>
            </a:solidFill>
          </a:ln>
        </p:spPr>
        <p:txBody>
          <a:bodyPr wrap="square" rtlCol="0">
            <a:spAutoFit/>
          </a:bodyPr>
          <a:lstStyle/>
          <a:p>
            <a:pPr algn="ctr"/>
            <a:r>
              <a:rPr lang="ru-RU" dirty="0">
                <a:solidFill>
                  <a:schemeClr val="bg1"/>
                </a:solidFill>
                <a:latin typeface="Arial" panose="020B0604020202020204" pitchFamily="34" charset="0"/>
                <a:cs typeface="Arial" panose="020B0604020202020204" pitchFamily="34" charset="0"/>
              </a:rPr>
              <a:t>Пп. «в» пункта 10 </a:t>
            </a:r>
          </a:p>
        </p:txBody>
      </p:sp>
      <p:sp>
        <p:nvSpPr>
          <p:cNvPr id="10" name="Прямоугольник 9">
            <a:extLst>
              <a:ext uri="{FF2B5EF4-FFF2-40B4-BE49-F238E27FC236}">
                <a16:creationId xmlns:a16="http://schemas.microsoft.com/office/drawing/2014/main" id="{D556D3D4-DCB8-B0AE-D01E-4330706B7466}"/>
              </a:ext>
            </a:extLst>
          </p:cNvPr>
          <p:cNvSpPr/>
          <p:nvPr/>
        </p:nvSpPr>
        <p:spPr>
          <a:xfrm>
            <a:off x="322562" y="1363909"/>
            <a:ext cx="11544262" cy="672420"/>
          </a:xfrm>
          <a:prstGeom prst="rect">
            <a:avLst/>
          </a:prstGeom>
          <a:noFill/>
          <a:ln w="38100">
            <a:solidFill>
              <a:srgbClr val="0A5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tx1"/>
                </a:solidFill>
                <a:latin typeface="Arial" panose="020B0604020202020204" pitchFamily="34" charset="0"/>
                <a:cs typeface="Arial" panose="020B0604020202020204" pitchFamily="34" charset="0"/>
              </a:rPr>
              <a:t>Продление нормы про возможность «замены» номера реестровой записи сертификатом СТ-1 для товаров из ЕАЭС, </a:t>
            </a:r>
            <a:r>
              <a:rPr lang="ru-RU" sz="1600" b="1" dirty="0">
                <a:solidFill>
                  <a:schemeClr val="tx1"/>
                </a:solidFill>
                <a:latin typeface="Arial" panose="020B0604020202020204" pitchFamily="34" charset="0"/>
                <a:cs typeface="Arial" panose="020B0604020202020204" pitchFamily="34" charset="0"/>
              </a:rPr>
              <a:t>включая РФ</a:t>
            </a:r>
          </a:p>
        </p:txBody>
      </p:sp>
      <p:sp>
        <p:nvSpPr>
          <p:cNvPr id="13" name="Прямоугольник 12">
            <a:extLst>
              <a:ext uri="{FF2B5EF4-FFF2-40B4-BE49-F238E27FC236}">
                <a16:creationId xmlns:a16="http://schemas.microsoft.com/office/drawing/2014/main" id="{A43BA4C0-1D62-1002-9A78-B653527C707F}"/>
              </a:ext>
            </a:extLst>
          </p:cNvPr>
          <p:cNvSpPr/>
          <p:nvPr/>
        </p:nvSpPr>
        <p:spPr>
          <a:xfrm>
            <a:off x="322562" y="2179195"/>
            <a:ext cx="4072975" cy="3457759"/>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dirty="0">
                <a:solidFill>
                  <a:schemeClr val="tx1"/>
                </a:solidFill>
                <a:latin typeface="Arial" panose="020B0604020202020204" pitchFamily="34" charset="0"/>
                <a:cs typeface="Arial" panose="020B0604020202020204" pitchFamily="34" charset="0"/>
              </a:rPr>
              <a:t>при осуществлении закупок товаров из числа марли медицинской отбеленной хлопчатобумажной, включенной в код 13.20.44.120 по Общероссийскому классификатору продукции по видам экономической деятельности ОК 034-2014 (КПЕС 2008), медицинской одежды, включенной в коды 14.12.11, 14.12.21, 14.12.30.131, 14.12.30.132, 14.12.30.160, одежды специальной для поддержания физической формы, включенной в код 14.12.30.170, а также товаров, указанных в позициях 379 - 382 и 389 приложения № 2</a:t>
            </a:r>
          </a:p>
        </p:txBody>
      </p:sp>
      <p:sp>
        <p:nvSpPr>
          <p:cNvPr id="4" name="Прямоугольник 3">
            <a:extLst>
              <a:ext uri="{FF2B5EF4-FFF2-40B4-BE49-F238E27FC236}">
                <a16:creationId xmlns:a16="http://schemas.microsoft.com/office/drawing/2014/main" id="{A84DB526-FCE7-19E1-592B-1259DB1AA3C1}"/>
              </a:ext>
            </a:extLst>
          </p:cNvPr>
          <p:cNvSpPr/>
          <p:nvPr/>
        </p:nvSpPr>
        <p:spPr>
          <a:xfrm>
            <a:off x="558323" y="5889114"/>
            <a:ext cx="3601452" cy="794084"/>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rPr>
              <a:t>Если извещение размещено в ЕИС, контракт с ЕП заключен до 31 августа 2025 года включительно</a:t>
            </a:r>
          </a:p>
        </p:txBody>
      </p:sp>
      <p:sp>
        <p:nvSpPr>
          <p:cNvPr id="5" name="Прямоугольник 4">
            <a:extLst>
              <a:ext uri="{FF2B5EF4-FFF2-40B4-BE49-F238E27FC236}">
                <a16:creationId xmlns:a16="http://schemas.microsoft.com/office/drawing/2014/main" id="{81956279-6D9C-AF41-1D7A-87A6C043DD2A}"/>
              </a:ext>
            </a:extLst>
          </p:cNvPr>
          <p:cNvSpPr/>
          <p:nvPr/>
        </p:nvSpPr>
        <p:spPr>
          <a:xfrm>
            <a:off x="4604084" y="2179197"/>
            <a:ext cx="7262741" cy="3457760"/>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dirty="0">
                <a:solidFill>
                  <a:schemeClr val="tx1"/>
                </a:solidFill>
                <a:latin typeface="Arial" panose="020B0604020202020204" pitchFamily="34" charset="0"/>
                <a:cs typeface="Arial" panose="020B0604020202020204" pitchFamily="34" charset="0"/>
              </a:rPr>
              <a:t>при осуществлении закупок товаров из числа из числа специальных хирургических одноразовых стерильных изделий из нетканых материалов для защиты пациента и медицинского персонала, включенных в код 14.19.32.120, мебели медицинской, включая хирургическую, стоматологическую или ветеринарную, и ее частей, включенных в коды 32.50.30.110, 32.50.30.119, 32.50.50 (за исключением кровати больничной механической, соответствующей коду НКМИ 120210, кровати больничной стандартной с электроприводом, соответствующей коду НКМИ 136210, стеллажа для палаты пациента, соответствующего коду НКМИ 156900, шкафа вытяжного, соответствующего коду НКМИ 181470, ширмы прикроватной, соответствующей коду НКМИ 184200, стеллажа общего назначения, соответствующего коду НКМИ 260470, шкафа для сушки и хранения эндоскопов, соответствующего коду НКМИ 271740), а также товаров, указанных в позициях 362 - 378, 383 - 388, 390 - 399 и 433 приложения № 2</a:t>
            </a:r>
          </a:p>
        </p:txBody>
      </p:sp>
      <p:sp>
        <p:nvSpPr>
          <p:cNvPr id="6" name="Прямоугольник 5">
            <a:extLst>
              <a:ext uri="{FF2B5EF4-FFF2-40B4-BE49-F238E27FC236}">
                <a16:creationId xmlns:a16="http://schemas.microsoft.com/office/drawing/2014/main" id="{F0A33AA6-C0E5-22ED-651D-4668D3403C25}"/>
              </a:ext>
            </a:extLst>
          </p:cNvPr>
          <p:cNvSpPr/>
          <p:nvPr/>
        </p:nvSpPr>
        <p:spPr>
          <a:xfrm>
            <a:off x="4604084" y="5893895"/>
            <a:ext cx="3601452" cy="794084"/>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rPr>
              <a:t>Если извещение размещено в ЕИС, контракт с ЕП заключен до 31 декабря 2025 года включительно</a:t>
            </a:r>
          </a:p>
        </p:txBody>
      </p:sp>
      <p:sp>
        <p:nvSpPr>
          <p:cNvPr id="7" name="Звезда: 10 точек 6">
            <a:extLst>
              <a:ext uri="{FF2B5EF4-FFF2-40B4-BE49-F238E27FC236}">
                <a16:creationId xmlns:a16="http://schemas.microsoft.com/office/drawing/2014/main" id="{B7D31E83-C28A-ECA5-7429-8222D71294B6}"/>
              </a:ext>
            </a:extLst>
          </p:cNvPr>
          <p:cNvSpPr/>
          <p:nvPr/>
        </p:nvSpPr>
        <p:spPr>
          <a:xfrm>
            <a:off x="10778250" y="522761"/>
            <a:ext cx="987116" cy="996452"/>
          </a:xfrm>
          <a:prstGeom prst="star1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1</a:t>
            </a:r>
          </a:p>
        </p:txBody>
      </p:sp>
      <p:pic>
        <p:nvPicPr>
          <p:cNvPr id="8" name="Рисунок 7">
            <a:extLst>
              <a:ext uri="{FF2B5EF4-FFF2-40B4-BE49-F238E27FC236}">
                <a16:creationId xmlns:a16="http://schemas.microsoft.com/office/drawing/2014/main" id="{4CE73392-4196-50CA-DD04-B4069E8B9D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cxnSp>
        <p:nvCxnSpPr>
          <p:cNvPr id="11" name="Прямая соединительная линия 10">
            <a:extLst>
              <a:ext uri="{FF2B5EF4-FFF2-40B4-BE49-F238E27FC236}">
                <a16:creationId xmlns:a16="http://schemas.microsoft.com/office/drawing/2014/main" id="{6F2425F1-2776-9CD1-928A-886098E74CC2}"/>
              </a:ext>
            </a:extLst>
          </p:cNvPr>
          <p:cNvCxnSpPr>
            <a:cxnSpLocks/>
          </p:cNvCxnSpPr>
          <p:nvPr/>
        </p:nvCxnSpPr>
        <p:spPr>
          <a:xfrm>
            <a:off x="4952999" y="5709311"/>
            <a:ext cx="2851040" cy="1078175"/>
          </a:xfrm>
          <a:prstGeom prst="line">
            <a:avLst/>
          </a:prstGeom>
          <a:ln w="57150">
            <a:solidFill>
              <a:srgbClr val="EA5816"/>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a:extLst>
              <a:ext uri="{FF2B5EF4-FFF2-40B4-BE49-F238E27FC236}">
                <a16:creationId xmlns:a16="http://schemas.microsoft.com/office/drawing/2014/main" id="{F1BA4754-B561-F147-3505-7F598849A7AB}"/>
              </a:ext>
            </a:extLst>
          </p:cNvPr>
          <p:cNvSpPr/>
          <p:nvPr/>
        </p:nvSpPr>
        <p:spPr>
          <a:xfrm>
            <a:off x="8296442" y="5889114"/>
            <a:ext cx="3601452" cy="794084"/>
          </a:xfrm>
          <a:prstGeom prst="rect">
            <a:avLst/>
          </a:prstGeom>
          <a:solidFill>
            <a:srgbClr val="EA5816"/>
          </a:solidFill>
          <a:ln>
            <a:solidFill>
              <a:srgbClr val="EA581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rPr>
              <a:t>Если извещение размещено в ЕИС, контракт с ЕП заключен до 30 июня 2026 года включительно</a:t>
            </a:r>
          </a:p>
        </p:txBody>
      </p:sp>
      <p:cxnSp>
        <p:nvCxnSpPr>
          <p:cNvPr id="14" name="Прямая соединительная линия 13">
            <a:extLst>
              <a:ext uri="{FF2B5EF4-FFF2-40B4-BE49-F238E27FC236}">
                <a16:creationId xmlns:a16="http://schemas.microsoft.com/office/drawing/2014/main" id="{60762CCF-4C14-DD7B-09CF-685BE7E8F239}"/>
              </a:ext>
            </a:extLst>
          </p:cNvPr>
          <p:cNvCxnSpPr>
            <a:cxnSpLocks/>
          </p:cNvCxnSpPr>
          <p:nvPr/>
        </p:nvCxnSpPr>
        <p:spPr>
          <a:xfrm flipH="1">
            <a:off x="4952999" y="5709312"/>
            <a:ext cx="2692401" cy="1078175"/>
          </a:xfrm>
          <a:prstGeom prst="line">
            <a:avLst/>
          </a:prstGeom>
          <a:ln w="57150">
            <a:solidFill>
              <a:srgbClr val="EA581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845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A9CA8-591D-32BE-A857-1E3393E27CE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BA50858-40B6-A083-81D3-EFA3B30C983B}"/>
              </a:ext>
            </a:extLst>
          </p:cNvPr>
          <p:cNvSpPr txBox="1"/>
          <p:nvPr/>
        </p:nvSpPr>
        <p:spPr>
          <a:xfrm>
            <a:off x="4748463" y="851710"/>
            <a:ext cx="3641558" cy="369332"/>
          </a:xfrm>
          <a:prstGeom prst="rect">
            <a:avLst/>
          </a:prstGeom>
          <a:solidFill>
            <a:schemeClr val="accent2"/>
          </a:solidFill>
          <a:ln w="38100">
            <a:solidFill>
              <a:srgbClr val="ED7D31"/>
            </a:solidFill>
          </a:ln>
        </p:spPr>
        <p:txBody>
          <a:bodyPr wrap="square" rtlCol="0">
            <a:spAutoFit/>
          </a:bodyPr>
          <a:lstStyle/>
          <a:p>
            <a:pPr algn="ctr"/>
            <a:r>
              <a:rPr lang="ru-RU" dirty="0">
                <a:solidFill>
                  <a:schemeClr val="bg1"/>
                </a:solidFill>
                <a:latin typeface="Arial" panose="020B0604020202020204" pitchFamily="34" charset="0"/>
                <a:cs typeface="Arial" panose="020B0604020202020204" pitchFamily="34" charset="0"/>
              </a:rPr>
              <a:t>Пп. «г» пункта 10 </a:t>
            </a:r>
          </a:p>
        </p:txBody>
      </p:sp>
      <p:sp>
        <p:nvSpPr>
          <p:cNvPr id="10" name="Прямоугольник 9">
            <a:extLst>
              <a:ext uri="{FF2B5EF4-FFF2-40B4-BE49-F238E27FC236}">
                <a16:creationId xmlns:a16="http://schemas.microsoft.com/office/drawing/2014/main" id="{9DB5348C-9751-7619-71F9-E0965CBF4EC0}"/>
              </a:ext>
            </a:extLst>
          </p:cNvPr>
          <p:cNvSpPr/>
          <p:nvPr/>
        </p:nvSpPr>
        <p:spPr>
          <a:xfrm>
            <a:off x="322562" y="1363909"/>
            <a:ext cx="11544262" cy="672420"/>
          </a:xfrm>
          <a:prstGeom prst="rect">
            <a:avLst/>
          </a:prstGeom>
          <a:noFill/>
          <a:ln w="38100">
            <a:solidFill>
              <a:srgbClr val="0A5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tx1"/>
                </a:solidFill>
                <a:latin typeface="Arial" panose="020B0604020202020204" pitchFamily="34" charset="0"/>
                <a:cs typeface="Arial" panose="020B0604020202020204" pitchFamily="34" charset="0"/>
              </a:rPr>
              <a:t>Изменение нормы о возможности «замены» номера реестровой записи «тремя документами» (СТ-1, акт экспертизы, ГОСТ). </a:t>
            </a:r>
            <a:r>
              <a:rPr lang="ru-RU" sz="1600" dirty="0">
                <a:solidFill>
                  <a:srgbClr val="EA5816"/>
                </a:solidFill>
                <a:latin typeface="Arial" panose="020B0604020202020204" pitchFamily="34" charset="0"/>
                <a:cs typeface="Arial" panose="020B0604020202020204" pitchFamily="34" charset="0"/>
              </a:rPr>
              <a:t>См. Письмо Минфина №24-06-09/96011 от 03.10.2025 г.</a:t>
            </a:r>
            <a:endParaRPr lang="ru-RU" sz="1600" b="1" dirty="0">
              <a:solidFill>
                <a:srgbClr val="EA5816"/>
              </a:solidFill>
              <a:latin typeface="Arial" panose="020B0604020202020204" pitchFamily="34" charset="0"/>
              <a:cs typeface="Arial" panose="020B0604020202020204" pitchFamily="34" charset="0"/>
            </a:endParaRPr>
          </a:p>
        </p:txBody>
      </p:sp>
      <p:sp>
        <p:nvSpPr>
          <p:cNvPr id="13" name="Прямоугольник 12">
            <a:extLst>
              <a:ext uri="{FF2B5EF4-FFF2-40B4-BE49-F238E27FC236}">
                <a16:creationId xmlns:a16="http://schemas.microsoft.com/office/drawing/2014/main" id="{8C6407FE-3F6B-D3FD-875D-3DC38EEDDC7A}"/>
              </a:ext>
            </a:extLst>
          </p:cNvPr>
          <p:cNvSpPr/>
          <p:nvPr/>
        </p:nvSpPr>
        <p:spPr>
          <a:xfrm>
            <a:off x="322562" y="2179196"/>
            <a:ext cx="4215570" cy="794084"/>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dirty="0">
                <a:solidFill>
                  <a:schemeClr val="tx1"/>
                </a:solidFill>
                <a:latin typeface="Arial" panose="020B0604020202020204" pitchFamily="34" charset="0"/>
                <a:cs typeface="Arial" panose="020B0604020202020204" pitchFamily="34" charset="0"/>
              </a:rPr>
              <a:t>при осуществлении закупок товаров, указанных в позициях 416 – 428 приложения N 2 </a:t>
            </a:r>
          </a:p>
        </p:txBody>
      </p:sp>
      <p:sp>
        <p:nvSpPr>
          <p:cNvPr id="4" name="Прямоугольник 3">
            <a:extLst>
              <a:ext uri="{FF2B5EF4-FFF2-40B4-BE49-F238E27FC236}">
                <a16:creationId xmlns:a16="http://schemas.microsoft.com/office/drawing/2014/main" id="{FB92CC37-8D8D-40B8-428F-FC01B6A983F8}"/>
              </a:ext>
            </a:extLst>
          </p:cNvPr>
          <p:cNvSpPr/>
          <p:nvPr/>
        </p:nvSpPr>
        <p:spPr>
          <a:xfrm>
            <a:off x="322561" y="3058143"/>
            <a:ext cx="4215571" cy="559338"/>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400" dirty="0">
                <a:latin typeface="Arial" panose="020B0604020202020204" pitchFamily="34" charset="0"/>
              </a:rPr>
              <a:t>Если извещение размещено в ЕИС, контракт с ЕП заключен до 31 августа 2025 года вкл.</a:t>
            </a:r>
          </a:p>
        </p:txBody>
      </p:sp>
      <p:sp>
        <p:nvSpPr>
          <p:cNvPr id="5" name="Прямоугольник 4">
            <a:extLst>
              <a:ext uri="{FF2B5EF4-FFF2-40B4-BE49-F238E27FC236}">
                <a16:creationId xmlns:a16="http://schemas.microsoft.com/office/drawing/2014/main" id="{5C2C11E4-4381-FA2F-BC34-EFBA35C73C85}"/>
              </a:ext>
            </a:extLst>
          </p:cNvPr>
          <p:cNvSpPr/>
          <p:nvPr/>
        </p:nvSpPr>
        <p:spPr>
          <a:xfrm>
            <a:off x="4842933" y="2179196"/>
            <a:ext cx="7023892" cy="794083"/>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dirty="0">
                <a:solidFill>
                  <a:schemeClr val="tx1"/>
                </a:solidFill>
                <a:latin typeface="Arial" panose="020B0604020202020204" pitchFamily="34" charset="0"/>
                <a:cs typeface="Arial" panose="020B0604020202020204" pitchFamily="34" charset="0"/>
              </a:rPr>
              <a:t>при осуществлении закупок товаров, указанных в позициях 400 - 415 и 429 - 432 приложения № 2 </a:t>
            </a:r>
          </a:p>
        </p:txBody>
      </p:sp>
      <p:sp>
        <p:nvSpPr>
          <p:cNvPr id="7" name="Звезда: 10 точек 6">
            <a:extLst>
              <a:ext uri="{FF2B5EF4-FFF2-40B4-BE49-F238E27FC236}">
                <a16:creationId xmlns:a16="http://schemas.microsoft.com/office/drawing/2014/main" id="{D7489123-2EE0-1164-A0E9-CBD99DBCFA7D}"/>
              </a:ext>
            </a:extLst>
          </p:cNvPr>
          <p:cNvSpPr/>
          <p:nvPr/>
        </p:nvSpPr>
        <p:spPr>
          <a:xfrm>
            <a:off x="10812116" y="529860"/>
            <a:ext cx="987116" cy="996452"/>
          </a:xfrm>
          <a:prstGeom prst="star1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2</a:t>
            </a:r>
          </a:p>
        </p:txBody>
      </p:sp>
      <p:sp>
        <p:nvSpPr>
          <p:cNvPr id="9" name="TextBox 8">
            <a:extLst>
              <a:ext uri="{FF2B5EF4-FFF2-40B4-BE49-F238E27FC236}">
                <a16:creationId xmlns:a16="http://schemas.microsoft.com/office/drawing/2014/main" id="{5EC7F822-8E07-C0F9-D81C-92CF5105769E}"/>
              </a:ext>
            </a:extLst>
          </p:cNvPr>
          <p:cNvSpPr txBox="1"/>
          <p:nvPr/>
        </p:nvSpPr>
        <p:spPr>
          <a:xfrm>
            <a:off x="322561" y="3702344"/>
            <a:ext cx="11544261" cy="3108543"/>
          </a:xfrm>
          <a:prstGeom prst="rect">
            <a:avLst/>
          </a:prstGeom>
          <a:noFill/>
        </p:spPr>
        <p:txBody>
          <a:bodyPr wrap="square">
            <a:spAutoFit/>
          </a:bodyPr>
          <a:lstStyle/>
          <a:p>
            <a:r>
              <a:rPr lang="ru-RU" sz="1400" dirty="0">
                <a:latin typeface="Arial" panose="020B0604020202020204" pitchFamily="34" charset="0"/>
                <a:cs typeface="Arial" panose="020B0604020202020204" pitchFamily="34" charset="0"/>
              </a:rPr>
              <a:t>информацией и документами, подтверждающими происхождение таких товаров из государств - членов Евразийского экономического союза, в том числе из Российской Федерации, являются следующие информация и документы в совокупности:</a:t>
            </a:r>
          </a:p>
          <a:p>
            <a:pPr marL="285750" indent="-285750">
              <a:buFont typeface="Wingdings" panose="05000000000000000000" pitchFamily="2" charset="2"/>
              <a:buChar char="ü"/>
            </a:pPr>
            <a:r>
              <a:rPr lang="ru-RU" sz="1400" dirty="0">
                <a:latin typeface="Arial" panose="020B0604020202020204" pitchFamily="34" charset="0"/>
                <a:cs typeface="Arial" panose="020B0604020202020204" pitchFamily="34" charset="0"/>
              </a:rPr>
              <a:t>сертификат о происхождении товара, выданный уполномоченным органом (организацией) государства - члена Евразийского экономического союза по форме, установленной Правилами определения страны происхождения товаров, и в соответствии с критериями определения страны происхождения товаров, предусмотренными Правилами определения страны происхождения товаров;</a:t>
            </a:r>
          </a:p>
          <a:p>
            <a:pPr marL="285750" indent="-285750">
              <a:buFont typeface="Wingdings" panose="05000000000000000000" pitchFamily="2" charset="2"/>
              <a:buChar char="ü"/>
            </a:pPr>
            <a:r>
              <a:rPr lang="ru-RU" sz="1400" dirty="0">
                <a:latin typeface="Arial" panose="020B0604020202020204" pitchFamily="34" charset="0"/>
                <a:cs typeface="Arial" panose="020B0604020202020204" pitchFamily="34" charset="0"/>
              </a:rPr>
              <a:t>акт экспертизы Торгово-промышленной палаты Российской Федерации или аналогичный документ, выданный уполномоченным органом (организацией) государства - члена Евразийского экономического союза, содержащий информацию о рассчитанной в соответствии с подпунктом "в" пункта 2.4 Правил определения страны происхождения товаров доле стоимости используемых для производства одной единицы медицинского изделия иностранных материалов (сырья) в цене конечной продукции, величина которой не превышает предельные значения согласно приложению N 4;</a:t>
            </a:r>
          </a:p>
          <a:p>
            <a:pPr marL="285750" indent="-285750">
              <a:buFont typeface="Wingdings" panose="05000000000000000000" pitchFamily="2" charset="2"/>
              <a:buChar char="ü"/>
            </a:pPr>
            <a:r>
              <a:rPr lang="ru-RU" sz="1400" dirty="0">
                <a:latin typeface="Arial" panose="020B0604020202020204" pitchFamily="34" charset="0"/>
                <a:cs typeface="Arial" panose="020B0604020202020204" pitchFamily="34" charset="0"/>
              </a:rPr>
              <a:t>реквизиты (дата и номер) документа, подтверждающего соответствие производства медицинских изделий требованиям ГОСТ ISO 13485-2017 "Межгосударственный стандарт. Изделия медицинские. Системы менеджмента качества. Требования для целей регулирования"</a:t>
            </a:r>
          </a:p>
        </p:txBody>
      </p:sp>
      <p:pic>
        <p:nvPicPr>
          <p:cNvPr id="8" name="Рисунок 7">
            <a:extLst>
              <a:ext uri="{FF2B5EF4-FFF2-40B4-BE49-F238E27FC236}">
                <a16:creationId xmlns:a16="http://schemas.microsoft.com/office/drawing/2014/main" id="{7FEC54EB-A41E-79F9-D859-7E44C86FC9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11" name="Прямоугольник 10">
            <a:extLst>
              <a:ext uri="{FF2B5EF4-FFF2-40B4-BE49-F238E27FC236}">
                <a16:creationId xmlns:a16="http://schemas.microsoft.com/office/drawing/2014/main" id="{C8397E79-1990-FA7D-B09A-3D11CE8AF5A6}"/>
              </a:ext>
            </a:extLst>
          </p:cNvPr>
          <p:cNvSpPr/>
          <p:nvPr/>
        </p:nvSpPr>
        <p:spPr>
          <a:xfrm>
            <a:off x="4842931" y="3058142"/>
            <a:ext cx="7023891" cy="559338"/>
          </a:xfrm>
          <a:prstGeom prst="rect">
            <a:avLst/>
          </a:prstGeom>
          <a:solidFill>
            <a:srgbClr val="EA5816"/>
          </a:solidFill>
          <a:ln>
            <a:solidFill>
              <a:srgbClr val="EA581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a:latin typeface="Arial" panose="020B0604020202020204" pitchFamily="34" charset="0"/>
              </a:rPr>
              <a:t>Если извещение размещено в ЕИС, контракт с ЕП заключен до </a:t>
            </a:r>
            <a:r>
              <a:rPr lang="ru-RU" sz="1200" strike="sngStrike" dirty="0">
                <a:latin typeface="Arial" panose="020B0604020202020204" pitchFamily="34" charset="0"/>
              </a:rPr>
              <a:t>31 декабря 2025 года </a:t>
            </a:r>
            <a:r>
              <a:rPr lang="ru-RU" sz="1200" dirty="0">
                <a:latin typeface="Arial" panose="020B0604020202020204" pitchFamily="34" charset="0"/>
              </a:rPr>
              <a:t>30 июня 2026 года включительно</a:t>
            </a:r>
          </a:p>
        </p:txBody>
      </p:sp>
      <p:sp>
        <p:nvSpPr>
          <p:cNvPr id="6" name="TextBox 5">
            <a:extLst>
              <a:ext uri="{FF2B5EF4-FFF2-40B4-BE49-F238E27FC236}">
                <a16:creationId xmlns:a16="http://schemas.microsoft.com/office/drawing/2014/main" id="{5FEAA144-7387-C9C4-6156-09CD9FD491FB}"/>
              </a:ext>
            </a:extLst>
          </p:cNvPr>
          <p:cNvSpPr txBox="1"/>
          <p:nvPr/>
        </p:nvSpPr>
        <p:spPr>
          <a:xfrm>
            <a:off x="3598859" y="205154"/>
            <a:ext cx="7565044" cy="400110"/>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prstClr val="black"/>
                </a:solidFill>
                <a:latin typeface="Arial" panose="020B0604020202020204" pitchFamily="34" charset="0"/>
                <a:cs typeface="Arial" panose="020B0604020202020204" pitchFamily="34" charset="0"/>
              </a:rPr>
              <a:t>Переходные положения согласно редакции с 01.01.2026</a:t>
            </a:r>
          </a:p>
        </p:txBody>
      </p:sp>
    </p:spTree>
    <p:extLst>
      <p:ext uri="{BB962C8B-B14F-4D97-AF65-F5344CB8AC3E}">
        <p14:creationId xmlns:p14="http://schemas.microsoft.com/office/powerpoint/2010/main" val="3558351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2C4A3-14AB-2B57-6E7C-DDF65922E8C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C2E214-01C9-0D60-79BA-A221C0D60580}"/>
              </a:ext>
            </a:extLst>
          </p:cNvPr>
          <p:cNvSpPr txBox="1"/>
          <p:nvPr/>
        </p:nvSpPr>
        <p:spPr>
          <a:xfrm>
            <a:off x="4748463" y="851710"/>
            <a:ext cx="3641558" cy="369332"/>
          </a:xfrm>
          <a:prstGeom prst="rect">
            <a:avLst/>
          </a:prstGeom>
          <a:solidFill>
            <a:schemeClr val="accent2"/>
          </a:solidFill>
          <a:ln w="38100">
            <a:solidFill>
              <a:srgbClr val="ED7D31"/>
            </a:solidFill>
          </a:ln>
        </p:spPr>
        <p:txBody>
          <a:bodyPr wrap="square" rtlCol="0">
            <a:spAutoFit/>
          </a:bodyPr>
          <a:lstStyle/>
          <a:p>
            <a:pPr algn="ctr"/>
            <a:r>
              <a:rPr lang="ru-RU" dirty="0">
                <a:solidFill>
                  <a:schemeClr val="bg1"/>
                </a:solidFill>
                <a:latin typeface="Arial" panose="020B0604020202020204" pitchFamily="34" charset="0"/>
                <a:cs typeface="Arial" panose="020B0604020202020204" pitchFamily="34" charset="0"/>
              </a:rPr>
              <a:t>Пп. «д» пункта 10 </a:t>
            </a:r>
          </a:p>
        </p:txBody>
      </p:sp>
      <p:sp>
        <p:nvSpPr>
          <p:cNvPr id="10" name="Прямоугольник 9">
            <a:extLst>
              <a:ext uri="{FF2B5EF4-FFF2-40B4-BE49-F238E27FC236}">
                <a16:creationId xmlns:a16="http://schemas.microsoft.com/office/drawing/2014/main" id="{3C60E442-F0DF-27F3-B9CC-E75A8F4C3C13}"/>
              </a:ext>
            </a:extLst>
          </p:cNvPr>
          <p:cNvSpPr/>
          <p:nvPr/>
        </p:nvSpPr>
        <p:spPr>
          <a:xfrm>
            <a:off x="322562" y="1363909"/>
            <a:ext cx="11544262" cy="672420"/>
          </a:xfrm>
          <a:prstGeom prst="rect">
            <a:avLst/>
          </a:prstGeom>
          <a:noFill/>
          <a:ln w="38100">
            <a:solidFill>
              <a:srgbClr val="0A5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tx1"/>
                </a:solidFill>
                <a:latin typeface="Arial" panose="020B0604020202020204" pitchFamily="34" charset="0"/>
                <a:cs typeface="Arial" panose="020B0604020202020204" pitchFamily="34" charset="0"/>
              </a:rPr>
              <a:t>Возможность подтверждения страны происхождения – ЕАЭС (не включая РФ) сертификатом СТ-1 до внесения соответствующих изменений в право ЕАЭС</a:t>
            </a:r>
            <a:endParaRPr lang="ru-RU" sz="1600" b="1" dirty="0">
              <a:solidFill>
                <a:schemeClr val="tx1"/>
              </a:solidFill>
              <a:latin typeface="Arial" panose="020B0604020202020204" pitchFamily="34" charset="0"/>
              <a:cs typeface="Arial" panose="020B0604020202020204" pitchFamily="34" charset="0"/>
            </a:endParaRPr>
          </a:p>
        </p:txBody>
      </p:sp>
      <p:sp>
        <p:nvSpPr>
          <p:cNvPr id="13" name="Прямоугольник 12">
            <a:extLst>
              <a:ext uri="{FF2B5EF4-FFF2-40B4-BE49-F238E27FC236}">
                <a16:creationId xmlns:a16="http://schemas.microsoft.com/office/drawing/2014/main" id="{D0125F9A-A1D4-EA70-4A9B-3D33BBCB9606}"/>
              </a:ext>
            </a:extLst>
          </p:cNvPr>
          <p:cNvSpPr/>
          <p:nvPr/>
        </p:nvSpPr>
        <p:spPr>
          <a:xfrm>
            <a:off x="322562" y="2179195"/>
            <a:ext cx="11544262" cy="1927583"/>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500" dirty="0">
                <a:solidFill>
                  <a:schemeClr val="tx1"/>
                </a:solidFill>
                <a:latin typeface="Arial" panose="020B0604020202020204" pitchFamily="34" charset="0"/>
                <a:cs typeface="Arial" panose="020B0604020202020204" pitchFamily="34" charset="0"/>
              </a:rPr>
              <a:t>до внесения изменений в право Евразийского экономического союза, предусматривающих подтверждение страны происхождения товаров, указанных в </a:t>
            </a:r>
            <a:r>
              <a:rPr lang="ru-RU" sz="1500" strike="sngStrike" dirty="0">
                <a:solidFill>
                  <a:schemeClr val="tx1"/>
                </a:solidFill>
                <a:latin typeface="Arial" panose="020B0604020202020204" pitchFamily="34" charset="0"/>
                <a:cs typeface="Arial" panose="020B0604020202020204" pitchFamily="34" charset="0"/>
              </a:rPr>
              <a:t>позиции 433 приложения N 2</a:t>
            </a:r>
            <a:r>
              <a:rPr lang="ru-RU" sz="1500" dirty="0">
                <a:solidFill>
                  <a:schemeClr val="tx1"/>
                </a:solidFill>
                <a:latin typeface="Arial" panose="020B0604020202020204" pitchFamily="34" charset="0"/>
                <a:cs typeface="Arial" panose="020B0604020202020204" pitchFamily="34" charset="0"/>
              </a:rPr>
              <a:t> </a:t>
            </a:r>
            <a:r>
              <a:rPr lang="ru-RU" sz="1500" b="1" dirty="0">
                <a:solidFill>
                  <a:schemeClr val="tx1"/>
                </a:solidFill>
                <a:latin typeface="Arial" panose="020B0604020202020204" pitchFamily="34" charset="0"/>
                <a:cs typeface="Arial" panose="020B0604020202020204" pitchFamily="34" charset="0"/>
              </a:rPr>
              <a:t>приложениях № 1 – 3 </a:t>
            </a:r>
            <a:r>
              <a:rPr lang="ru-RU" sz="1500" dirty="0">
                <a:solidFill>
                  <a:schemeClr val="tx1"/>
                </a:solidFill>
                <a:latin typeface="Arial" panose="020B0604020202020204" pitchFamily="34" charset="0"/>
                <a:cs typeface="Arial" panose="020B0604020202020204" pitchFamily="34" charset="0"/>
              </a:rPr>
              <a:t>к настоящему постановлению, путем предоставления информации из евразийского реестра промышленных товаров, документом, подтверждающим происхождение таких товаров из государств - членов Евразийского экономического союза, </a:t>
            </a:r>
            <a:r>
              <a:rPr lang="ru-RU" sz="1500" u="sng" dirty="0">
                <a:solidFill>
                  <a:schemeClr val="tx1"/>
                </a:solidFill>
                <a:latin typeface="Arial" panose="020B0604020202020204" pitchFamily="34" charset="0"/>
                <a:cs typeface="Arial" panose="020B0604020202020204" pitchFamily="34" charset="0"/>
              </a:rPr>
              <a:t>за исключением Российской Федерации</a:t>
            </a:r>
            <a:r>
              <a:rPr lang="ru-RU" sz="1500" dirty="0">
                <a:solidFill>
                  <a:schemeClr val="tx1"/>
                </a:solidFill>
                <a:latin typeface="Arial" panose="020B0604020202020204" pitchFamily="34" charset="0"/>
                <a:cs typeface="Arial" panose="020B0604020202020204" pitchFamily="34" charset="0"/>
              </a:rPr>
              <a:t>, является сертификат о происхождении товара, выданный уполномоченным органом (организацией) государства - члена Евразийского экономического союза по форме, установленной Правилами определения страны происхождения товаров, и в соответствии с критериями определения страны происхождения товаров, предусмотренными Правилами определения страны происхождения товаров</a:t>
            </a:r>
          </a:p>
        </p:txBody>
      </p:sp>
      <p:sp>
        <p:nvSpPr>
          <p:cNvPr id="7" name="Звезда: 10 точек 6">
            <a:extLst>
              <a:ext uri="{FF2B5EF4-FFF2-40B4-BE49-F238E27FC236}">
                <a16:creationId xmlns:a16="http://schemas.microsoft.com/office/drawing/2014/main" id="{856663A6-D186-4666-DB5C-8C2524010BE6}"/>
              </a:ext>
            </a:extLst>
          </p:cNvPr>
          <p:cNvSpPr/>
          <p:nvPr/>
        </p:nvSpPr>
        <p:spPr>
          <a:xfrm>
            <a:off x="10947583" y="762372"/>
            <a:ext cx="987116" cy="996452"/>
          </a:xfrm>
          <a:prstGeom prst="star1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3</a:t>
            </a:r>
          </a:p>
        </p:txBody>
      </p:sp>
      <p:sp>
        <p:nvSpPr>
          <p:cNvPr id="8" name="Стрелка: вниз 7">
            <a:extLst>
              <a:ext uri="{FF2B5EF4-FFF2-40B4-BE49-F238E27FC236}">
                <a16:creationId xmlns:a16="http://schemas.microsoft.com/office/drawing/2014/main" id="{1DD76F8B-3E41-7FC7-F739-6A2DE9494764}"/>
              </a:ext>
            </a:extLst>
          </p:cNvPr>
          <p:cNvSpPr/>
          <p:nvPr/>
        </p:nvSpPr>
        <p:spPr>
          <a:xfrm>
            <a:off x="5542548" y="4000991"/>
            <a:ext cx="842211" cy="49730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sp>
        <p:nvSpPr>
          <p:cNvPr id="11" name="Прямоугольник 10">
            <a:extLst>
              <a:ext uri="{FF2B5EF4-FFF2-40B4-BE49-F238E27FC236}">
                <a16:creationId xmlns:a16="http://schemas.microsoft.com/office/drawing/2014/main" id="{75B06CB2-3A6F-E581-87E5-23E3DD49FEFA}"/>
              </a:ext>
            </a:extLst>
          </p:cNvPr>
          <p:cNvSpPr/>
          <p:nvPr/>
        </p:nvSpPr>
        <p:spPr>
          <a:xfrm>
            <a:off x="721895" y="4572000"/>
            <a:ext cx="10515600" cy="1108417"/>
          </a:xfrm>
          <a:prstGeom prst="rect">
            <a:avLst/>
          </a:prstGeom>
          <a:noFill/>
          <a:ln w="38100">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Arial" panose="020B0604020202020204" pitchFamily="34" charset="0"/>
                <a:cs typeface="Arial" panose="020B0604020202020204" pitchFamily="34" charset="0"/>
              </a:rPr>
              <a:t>Если в праве ЕАЭС нет требований о подтверждении страны происхождения номером реестровой записи из евразийского реестра промышленных товаров, то надлежащим подтверждением страны происхождения будет являться сертификат по форме СТ-1</a:t>
            </a:r>
          </a:p>
        </p:txBody>
      </p:sp>
      <p:sp>
        <p:nvSpPr>
          <p:cNvPr id="14" name="Прямоугольник 13">
            <a:extLst>
              <a:ext uri="{FF2B5EF4-FFF2-40B4-BE49-F238E27FC236}">
                <a16:creationId xmlns:a16="http://schemas.microsoft.com/office/drawing/2014/main" id="{55FC635F-05C2-D89F-A0D7-957393215602}"/>
              </a:ext>
            </a:extLst>
          </p:cNvPr>
          <p:cNvSpPr/>
          <p:nvPr/>
        </p:nvSpPr>
        <p:spPr>
          <a:xfrm>
            <a:off x="1644316" y="5680417"/>
            <a:ext cx="8702842" cy="1065651"/>
          </a:xfrm>
          <a:prstGeom prst="rect">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rPr>
              <a:t>Решением Совета Евразийской экономической комиссии от 23.11.2020 N 105 утверждены Правила определения страны происхождения отдельных видов товаров для целей государственных (муниципальных) закупок</a:t>
            </a:r>
          </a:p>
        </p:txBody>
      </p:sp>
      <p:pic>
        <p:nvPicPr>
          <p:cNvPr id="4" name="Рисунок 3">
            <a:extLst>
              <a:ext uri="{FF2B5EF4-FFF2-40B4-BE49-F238E27FC236}">
                <a16:creationId xmlns:a16="http://schemas.microsoft.com/office/drawing/2014/main" id="{15F4D925-EBB7-0FA1-28D7-11126D4884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5" name="TextBox 4">
            <a:extLst>
              <a:ext uri="{FF2B5EF4-FFF2-40B4-BE49-F238E27FC236}">
                <a16:creationId xmlns:a16="http://schemas.microsoft.com/office/drawing/2014/main" id="{A6E6958A-77BA-42A6-1544-D3381E108A77}"/>
              </a:ext>
            </a:extLst>
          </p:cNvPr>
          <p:cNvSpPr txBox="1"/>
          <p:nvPr/>
        </p:nvSpPr>
        <p:spPr>
          <a:xfrm>
            <a:off x="3672451" y="362262"/>
            <a:ext cx="7565044" cy="400110"/>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prstClr val="black"/>
                </a:solidFill>
                <a:latin typeface="Arial" panose="020B0604020202020204" pitchFamily="34" charset="0"/>
                <a:cs typeface="Arial" panose="020B0604020202020204" pitchFamily="34" charset="0"/>
              </a:rPr>
              <a:t>Переходные положения согласно редакции с 01.01.2026</a:t>
            </a:r>
          </a:p>
        </p:txBody>
      </p:sp>
    </p:spTree>
    <p:extLst>
      <p:ext uri="{BB962C8B-B14F-4D97-AF65-F5344CB8AC3E}">
        <p14:creationId xmlns:p14="http://schemas.microsoft.com/office/powerpoint/2010/main" val="5904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0E366-DD81-1E99-33ED-0AA0B3B864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FD4B08-D38D-DD00-482E-0FE0D492A55F}"/>
              </a:ext>
            </a:extLst>
          </p:cNvPr>
          <p:cNvSpPr txBox="1"/>
          <p:nvPr/>
        </p:nvSpPr>
        <p:spPr>
          <a:xfrm>
            <a:off x="4301779" y="495896"/>
            <a:ext cx="7565044" cy="461665"/>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prstClr val="black"/>
                </a:solidFill>
                <a:latin typeface="Arial" panose="020B0604020202020204" pitchFamily="34" charset="0"/>
                <a:cs typeface="Arial" panose="020B0604020202020204" pitchFamily="34" charset="0"/>
              </a:rPr>
              <a:t>Решение №105 – как с ним жить?</a:t>
            </a:r>
          </a:p>
        </p:txBody>
      </p:sp>
      <p:sp>
        <p:nvSpPr>
          <p:cNvPr id="10" name="Прямоугольник 9">
            <a:extLst>
              <a:ext uri="{FF2B5EF4-FFF2-40B4-BE49-F238E27FC236}">
                <a16:creationId xmlns:a16="http://schemas.microsoft.com/office/drawing/2014/main" id="{C9638DEE-AF55-9FF5-8CFE-E242D7A2208C}"/>
              </a:ext>
            </a:extLst>
          </p:cNvPr>
          <p:cNvSpPr/>
          <p:nvPr/>
        </p:nvSpPr>
        <p:spPr>
          <a:xfrm>
            <a:off x="322562" y="1363907"/>
            <a:ext cx="11544262" cy="2204635"/>
          </a:xfrm>
          <a:prstGeom prst="rect">
            <a:avLst/>
          </a:prstGeom>
          <a:noFill/>
          <a:ln w="38100">
            <a:solidFill>
              <a:srgbClr val="0A5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600" dirty="0">
              <a:solidFill>
                <a:schemeClr val="tx1"/>
              </a:solidFill>
              <a:latin typeface="Arial" panose="020B0604020202020204" pitchFamily="34" charset="0"/>
              <a:cs typeface="Arial" panose="020B0604020202020204" pitchFamily="34" charset="0"/>
            </a:endParaRPr>
          </a:p>
          <a:p>
            <a:r>
              <a:rPr lang="ru-RU" sz="1400" dirty="0">
                <a:solidFill>
                  <a:schemeClr val="tx1"/>
                </a:solidFill>
                <a:latin typeface="Arial" panose="020B0604020202020204" pitchFamily="34" charset="0"/>
                <a:cs typeface="Arial" panose="020B0604020202020204" pitchFamily="34" charset="0"/>
              </a:rPr>
              <a:t>Критерием определения государства-члена страной происхождения промышленного товара государства-члена при осуществлении государственных (муниципальных) закупок является выполнение исчерпывающих условий, производственных и технологических операций при производстве промышленного товара государства-члена по перечню согласно </a:t>
            </a:r>
            <a:r>
              <a:rPr lang="ru-RU" sz="1400" b="1" dirty="0">
                <a:solidFill>
                  <a:schemeClr val="tx1"/>
                </a:solidFill>
                <a:latin typeface="Arial" panose="020B0604020202020204" pitchFamily="34" charset="0"/>
                <a:cs typeface="Arial" panose="020B0604020202020204" pitchFamily="34" charset="0"/>
              </a:rPr>
              <a:t>приложению N 1 </a:t>
            </a:r>
            <a:r>
              <a:rPr lang="ru-RU" sz="1400" dirty="0">
                <a:solidFill>
                  <a:schemeClr val="tx1"/>
                </a:solidFill>
                <a:latin typeface="Arial" panose="020B0604020202020204" pitchFamily="34" charset="0"/>
                <a:cs typeface="Arial" panose="020B0604020202020204" pitchFamily="34" charset="0"/>
              </a:rPr>
              <a:t>(далее - условия производства).</a:t>
            </a:r>
          </a:p>
          <a:p>
            <a:endParaRPr lang="ru-RU" sz="1400" dirty="0">
              <a:solidFill>
                <a:schemeClr val="tx1"/>
              </a:solidFill>
              <a:latin typeface="Arial" panose="020B0604020202020204" pitchFamily="34" charset="0"/>
              <a:cs typeface="Arial" panose="020B0604020202020204" pitchFamily="34" charset="0"/>
            </a:endParaRPr>
          </a:p>
          <a:p>
            <a:r>
              <a:rPr lang="ru-RU" sz="1400" dirty="0">
                <a:solidFill>
                  <a:schemeClr val="tx1"/>
                </a:solidFill>
                <a:latin typeface="Arial" panose="020B0604020202020204" pitchFamily="34" charset="0"/>
                <a:cs typeface="Arial" panose="020B0604020202020204" pitchFamily="34" charset="0"/>
              </a:rPr>
              <a:t>К товарам, включенным в перечень согласно </a:t>
            </a:r>
            <a:r>
              <a:rPr lang="ru-RU" sz="1400" b="1" dirty="0">
                <a:solidFill>
                  <a:schemeClr val="tx1"/>
                </a:solidFill>
                <a:latin typeface="Arial" panose="020B0604020202020204" pitchFamily="34" charset="0"/>
                <a:cs typeface="Arial" panose="020B0604020202020204" pitchFamily="34" charset="0"/>
              </a:rPr>
              <a:t>приложению N 1.1</a:t>
            </a:r>
            <a:r>
              <a:rPr lang="ru-RU" sz="1400" dirty="0">
                <a:solidFill>
                  <a:schemeClr val="tx1"/>
                </a:solidFill>
                <a:latin typeface="Arial" panose="020B0604020202020204" pitchFamily="34" charset="0"/>
                <a:cs typeface="Arial" panose="020B0604020202020204" pitchFamily="34" charset="0"/>
              </a:rPr>
              <a:t>, условия производства которых не указаны в приложении N 1 к настоящим Правилам, применяются критерии происхождения в соответствии с Правилами определения страны происхождения товаров, являющимися неотъемлемой частью Соглашения о правилах определения страны происхождения товаров в Содружестве Независимых Государств, подписанного 20 ноября 2009 г.</a:t>
            </a:r>
          </a:p>
        </p:txBody>
      </p:sp>
      <p:sp>
        <p:nvSpPr>
          <p:cNvPr id="4" name="Прямоугольник 3">
            <a:extLst>
              <a:ext uri="{FF2B5EF4-FFF2-40B4-BE49-F238E27FC236}">
                <a16:creationId xmlns:a16="http://schemas.microsoft.com/office/drawing/2014/main" id="{F0814B2D-3C9E-62B8-4F9E-F954598E59FA}"/>
              </a:ext>
            </a:extLst>
          </p:cNvPr>
          <p:cNvSpPr/>
          <p:nvPr/>
        </p:nvSpPr>
        <p:spPr>
          <a:xfrm>
            <a:off x="406609" y="1159370"/>
            <a:ext cx="1816765" cy="409074"/>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rPr>
              <a:t>Пункт 3</a:t>
            </a:r>
          </a:p>
        </p:txBody>
      </p:sp>
      <p:sp>
        <p:nvSpPr>
          <p:cNvPr id="6" name="Прямоугольник 5">
            <a:extLst>
              <a:ext uri="{FF2B5EF4-FFF2-40B4-BE49-F238E27FC236}">
                <a16:creationId xmlns:a16="http://schemas.microsoft.com/office/drawing/2014/main" id="{5FD46A65-444F-6D1E-2017-BB60FBA9E0FD}"/>
              </a:ext>
            </a:extLst>
          </p:cNvPr>
          <p:cNvSpPr/>
          <p:nvPr/>
        </p:nvSpPr>
        <p:spPr>
          <a:xfrm>
            <a:off x="322562" y="5224703"/>
            <a:ext cx="11544261" cy="1384644"/>
          </a:xfrm>
          <a:prstGeom prst="rect">
            <a:avLst/>
          </a:prstGeom>
          <a:solidFill>
            <a:srgbClr val="ED7D31"/>
          </a:solid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rPr>
              <a:t>Правом ЕАЭС установлено, что товары из Приложения №1 и Приложения №1.1 (действует частично до 30.06.2026, частично - до 31.12.2026 г. (решения Совета Евразийской экономической комиссии от 19.11.2025 N 117)) должны быть включены в реестр евразийских промышленных товаров для признания их произведенными на территории ЕАЭС (терминология: промышленный товар государства-члена - товар, включенный в евразийский реестр промышленных товаров государств-членов)</a:t>
            </a:r>
          </a:p>
        </p:txBody>
      </p:sp>
      <p:sp>
        <p:nvSpPr>
          <p:cNvPr id="15" name="TextBox 14">
            <a:extLst>
              <a:ext uri="{FF2B5EF4-FFF2-40B4-BE49-F238E27FC236}">
                <a16:creationId xmlns:a16="http://schemas.microsoft.com/office/drawing/2014/main" id="{725E79E5-2481-3FC6-5D02-9CCEF4957C06}"/>
              </a:ext>
            </a:extLst>
          </p:cNvPr>
          <p:cNvSpPr txBox="1"/>
          <p:nvPr/>
        </p:nvSpPr>
        <p:spPr>
          <a:xfrm>
            <a:off x="322562" y="3919569"/>
            <a:ext cx="11544261" cy="954107"/>
          </a:xfrm>
          <a:prstGeom prst="rect">
            <a:avLst/>
          </a:prstGeom>
          <a:noFill/>
          <a:ln w="38100">
            <a:solidFill>
              <a:srgbClr val="0070C0"/>
            </a:solidFill>
          </a:ln>
        </p:spPr>
        <p:txBody>
          <a:bodyPr wrap="square">
            <a:spAutoFit/>
          </a:bodyPr>
          <a:lstStyle/>
          <a:p>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При осуществлении государственных (муниципальных) закупок страна происхождения </a:t>
            </a:r>
            <a:r>
              <a:rPr lang="ru-RU" sz="1400" b="1" dirty="0">
                <a:latin typeface="Arial" panose="020B0604020202020204" pitchFamily="34" charset="0"/>
                <a:cs typeface="Arial" panose="020B0604020202020204" pitchFamily="34" charset="0"/>
              </a:rPr>
              <a:t>отдельных видов </a:t>
            </a:r>
            <a:r>
              <a:rPr lang="ru-RU" sz="1400" dirty="0">
                <a:latin typeface="Arial" panose="020B0604020202020204" pitchFamily="34" charset="0"/>
                <a:cs typeface="Arial" panose="020B0604020202020204" pitchFamily="34" charset="0"/>
              </a:rPr>
              <a:t>промышленных товаров государств-членов подтверждается путем представления информации из евразийского реестра промышленных товаров государств-членов (далее - реестр).</a:t>
            </a:r>
          </a:p>
        </p:txBody>
      </p:sp>
      <p:sp>
        <p:nvSpPr>
          <p:cNvPr id="16" name="Прямоугольник 15">
            <a:extLst>
              <a:ext uri="{FF2B5EF4-FFF2-40B4-BE49-F238E27FC236}">
                <a16:creationId xmlns:a16="http://schemas.microsoft.com/office/drawing/2014/main" id="{27E31D09-E79F-4F23-7B99-099BD8BF2350}"/>
              </a:ext>
            </a:extLst>
          </p:cNvPr>
          <p:cNvSpPr/>
          <p:nvPr/>
        </p:nvSpPr>
        <p:spPr>
          <a:xfrm>
            <a:off x="406609" y="3669134"/>
            <a:ext cx="1816765" cy="409074"/>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rPr>
              <a:t>Пункт 8</a:t>
            </a:r>
          </a:p>
        </p:txBody>
      </p:sp>
      <p:sp>
        <p:nvSpPr>
          <p:cNvPr id="5" name="Стрелка: вниз 4">
            <a:extLst>
              <a:ext uri="{FF2B5EF4-FFF2-40B4-BE49-F238E27FC236}">
                <a16:creationId xmlns:a16="http://schemas.microsoft.com/office/drawing/2014/main" id="{601D2DC5-B82D-B75E-C85E-AF9CC3835CAE}"/>
              </a:ext>
            </a:extLst>
          </p:cNvPr>
          <p:cNvSpPr/>
          <p:nvPr/>
        </p:nvSpPr>
        <p:spPr>
          <a:xfrm>
            <a:off x="5673586" y="4648641"/>
            <a:ext cx="842211" cy="62373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pic>
        <p:nvPicPr>
          <p:cNvPr id="2" name="Рисунок 1">
            <a:extLst>
              <a:ext uri="{FF2B5EF4-FFF2-40B4-BE49-F238E27FC236}">
                <a16:creationId xmlns:a16="http://schemas.microsoft.com/office/drawing/2014/main" id="{A81EC76A-E977-C925-CC3B-A7137CD788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3346938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8DFAB-8C30-9380-8B2E-E438833635D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A4E37D-E386-3177-58D2-1A21BD6A011E}"/>
              </a:ext>
            </a:extLst>
          </p:cNvPr>
          <p:cNvSpPr txBox="1"/>
          <p:nvPr/>
        </p:nvSpPr>
        <p:spPr>
          <a:xfrm>
            <a:off x="4748463" y="851710"/>
            <a:ext cx="3641558" cy="369332"/>
          </a:xfrm>
          <a:prstGeom prst="rect">
            <a:avLst/>
          </a:prstGeom>
          <a:solidFill>
            <a:schemeClr val="accent2"/>
          </a:solidFill>
          <a:ln w="38100">
            <a:solidFill>
              <a:srgbClr val="ED7D31"/>
            </a:solidFill>
          </a:ln>
        </p:spPr>
        <p:txBody>
          <a:bodyPr wrap="square" rtlCol="0">
            <a:spAutoFit/>
          </a:bodyPr>
          <a:lstStyle/>
          <a:p>
            <a:pPr algn="ctr"/>
            <a:r>
              <a:rPr lang="ru-RU" dirty="0">
                <a:solidFill>
                  <a:schemeClr val="bg1"/>
                </a:solidFill>
                <a:latin typeface="Arial" panose="020B0604020202020204" pitchFamily="34" charset="0"/>
                <a:cs typeface="Arial" panose="020B0604020202020204" pitchFamily="34" charset="0"/>
              </a:rPr>
              <a:t>Пп. «н» пункта 10 </a:t>
            </a:r>
          </a:p>
        </p:txBody>
      </p:sp>
      <p:sp>
        <p:nvSpPr>
          <p:cNvPr id="10" name="Прямоугольник 9">
            <a:extLst>
              <a:ext uri="{FF2B5EF4-FFF2-40B4-BE49-F238E27FC236}">
                <a16:creationId xmlns:a16="http://schemas.microsoft.com/office/drawing/2014/main" id="{6EA67F74-33A5-3A84-36FC-0C05E32A6B75}"/>
              </a:ext>
            </a:extLst>
          </p:cNvPr>
          <p:cNvSpPr/>
          <p:nvPr/>
        </p:nvSpPr>
        <p:spPr>
          <a:xfrm>
            <a:off x="482983" y="2764931"/>
            <a:ext cx="11240049" cy="1117258"/>
          </a:xfrm>
          <a:prstGeom prst="rect">
            <a:avLst/>
          </a:prstGeom>
          <a:noFill/>
          <a:ln w="38100">
            <a:solidFill>
              <a:srgbClr val="0A5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Arial" panose="020B0604020202020204" pitchFamily="34" charset="0"/>
                <a:cs typeface="Arial" panose="020B0604020202020204" pitchFamily="34" charset="0"/>
              </a:rPr>
              <a:t>Внесение нормы о том, что при определенном сочетании даты публикации извещения и даты внесения сведений в РРПП в соответствующей реестровой записи может не быть сведений о количестве баллов</a:t>
            </a:r>
            <a:endParaRPr lang="ru-RU" b="1" dirty="0">
              <a:solidFill>
                <a:schemeClr val="tx1"/>
              </a:solidFill>
              <a:latin typeface="Arial" panose="020B0604020202020204" pitchFamily="34" charset="0"/>
              <a:cs typeface="Arial" panose="020B0604020202020204" pitchFamily="34" charset="0"/>
            </a:endParaRPr>
          </a:p>
        </p:txBody>
      </p:sp>
      <p:sp>
        <p:nvSpPr>
          <p:cNvPr id="7" name="Звезда: 10 точек 6">
            <a:extLst>
              <a:ext uri="{FF2B5EF4-FFF2-40B4-BE49-F238E27FC236}">
                <a16:creationId xmlns:a16="http://schemas.microsoft.com/office/drawing/2014/main" id="{A736D57B-AB2F-49D2-BB0C-B9D928A73712}"/>
              </a:ext>
            </a:extLst>
          </p:cNvPr>
          <p:cNvSpPr/>
          <p:nvPr/>
        </p:nvSpPr>
        <p:spPr>
          <a:xfrm>
            <a:off x="10837516" y="1499804"/>
            <a:ext cx="987116" cy="996452"/>
          </a:xfrm>
          <a:prstGeom prst="star1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4</a:t>
            </a:r>
          </a:p>
        </p:txBody>
      </p:sp>
      <p:pic>
        <p:nvPicPr>
          <p:cNvPr id="4" name="Рисунок 3">
            <a:extLst>
              <a:ext uri="{FF2B5EF4-FFF2-40B4-BE49-F238E27FC236}">
                <a16:creationId xmlns:a16="http://schemas.microsoft.com/office/drawing/2014/main" id="{F2EF8676-5DAD-BD14-EB63-7F9B610846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5" name="TextBox 4">
            <a:extLst>
              <a:ext uri="{FF2B5EF4-FFF2-40B4-BE49-F238E27FC236}">
                <a16:creationId xmlns:a16="http://schemas.microsoft.com/office/drawing/2014/main" id="{8FBB9C79-D3F6-2E0D-327E-A954510E5220}"/>
              </a:ext>
            </a:extLst>
          </p:cNvPr>
          <p:cNvSpPr txBox="1"/>
          <p:nvPr/>
        </p:nvSpPr>
        <p:spPr>
          <a:xfrm>
            <a:off x="4259588" y="439479"/>
            <a:ext cx="7565044" cy="400110"/>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prstClr val="black"/>
                </a:solidFill>
                <a:latin typeface="Arial" panose="020B0604020202020204" pitchFamily="34" charset="0"/>
                <a:cs typeface="Arial" panose="020B0604020202020204" pitchFamily="34" charset="0"/>
              </a:rPr>
              <a:t>Переходные положения согласно редакции с 01.01.2026</a:t>
            </a:r>
          </a:p>
        </p:txBody>
      </p:sp>
    </p:spTree>
    <p:extLst>
      <p:ext uri="{BB962C8B-B14F-4D97-AF65-F5344CB8AC3E}">
        <p14:creationId xmlns:p14="http://schemas.microsoft.com/office/powerpoint/2010/main" val="174285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F5DFC-2011-E4FC-B00E-7FBD5EA1F6E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6D6B1DA-0108-ED25-2B7C-07953E117A60}"/>
              </a:ext>
            </a:extLst>
          </p:cNvPr>
          <p:cNvSpPr txBox="1"/>
          <p:nvPr/>
        </p:nvSpPr>
        <p:spPr>
          <a:xfrm>
            <a:off x="4748463" y="851710"/>
            <a:ext cx="3641558" cy="369332"/>
          </a:xfrm>
          <a:prstGeom prst="rect">
            <a:avLst/>
          </a:prstGeom>
          <a:solidFill>
            <a:schemeClr val="accent2"/>
          </a:solidFill>
          <a:ln w="38100">
            <a:solidFill>
              <a:srgbClr val="ED7D31"/>
            </a:solidFill>
          </a:ln>
        </p:spPr>
        <p:txBody>
          <a:bodyPr wrap="square" rtlCol="0">
            <a:spAutoFit/>
          </a:bodyPr>
          <a:lstStyle/>
          <a:p>
            <a:pPr algn="ctr"/>
            <a:r>
              <a:rPr lang="ru-RU" dirty="0">
                <a:solidFill>
                  <a:schemeClr val="bg1"/>
                </a:solidFill>
                <a:latin typeface="Arial" panose="020B0604020202020204" pitchFamily="34" charset="0"/>
                <a:cs typeface="Arial" panose="020B0604020202020204" pitchFamily="34" charset="0"/>
              </a:rPr>
              <a:t>Пп. «н» пункта 10 </a:t>
            </a:r>
          </a:p>
        </p:txBody>
      </p:sp>
      <p:graphicFrame>
        <p:nvGraphicFramePr>
          <p:cNvPr id="8" name="Таблица 7">
            <a:extLst>
              <a:ext uri="{FF2B5EF4-FFF2-40B4-BE49-F238E27FC236}">
                <a16:creationId xmlns:a16="http://schemas.microsoft.com/office/drawing/2014/main" id="{31DA726E-4637-DEAF-096A-12C995AEA773}"/>
              </a:ext>
            </a:extLst>
          </p:cNvPr>
          <p:cNvGraphicFramePr>
            <a:graphicFrameLocks noGrp="1"/>
          </p:cNvGraphicFramePr>
          <p:nvPr/>
        </p:nvGraphicFramePr>
        <p:xfrm>
          <a:off x="323869" y="1313375"/>
          <a:ext cx="11544262" cy="5503481"/>
        </p:xfrm>
        <a:graphic>
          <a:graphicData uri="http://schemas.openxmlformats.org/drawingml/2006/table">
            <a:tbl>
              <a:tblPr firstRow="1" firstCol="1" bandRow="1">
                <a:tableStyleId>{5C22544A-7EE6-4342-B048-85BDC9FD1C3A}</a:tableStyleId>
              </a:tblPr>
              <a:tblGrid>
                <a:gridCol w="1008933">
                  <a:extLst>
                    <a:ext uri="{9D8B030D-6E8A-4147-A177-3AD203B41FA5}">
                      <a16:colId xmlns:a16="http://schemas.microsoft.com/office/drawing/2014/main" val="3314047110"/>
                    </a:ext>
                  </a:extLst>
                </a:gridCol>
                <a:gridCol w="441158">
                  <a:extLst>
                    <a:ext uri="{9D8B030D-6E8A-4147-A177-3AD203B41FA5}">
                      <a16:colId xmlns:a16="http://schemas.microsoft.com/office/drawing/2014/main" val="3300213316"/>
                    </a:ext>
                  </a:extLst>
                </a:gridCol>
                <a:gridCol w="9009606">
                  <a:extLst>
                    <a:ext uri="{9D8B030D-6E8A-4147-A177-3AD203B41FA5}">
                      <a16:colId xmlns:a16="http://schemas.microsoft.com/office/drawing/2014/main" val="2781170216"/>
                    </a:ext>
                  </a:extLst>
                </a:gridCol>
                <a:gridCol w="992155">
                  <a:extLst>
                    <a:ext uri="{9D8B030D-6E8A-4147-A177-3AD203B41FA5}">
                      <a16:colId xmlns:a16="http://schemas.microsoft.com/office/drawing/2014/main" val="1450765542"/>
                    </a:ext>
                  </a:extLst>
                </a:gridCol>
                <a:gridCol w="92410">
                  <a:extLst>
                    <a:ext uri="{9D8B030D-6E8A-4147-A177-3AD203B41FA5}">
                      <a16:colId xmlns:a16="http://schemas.microsoft.com/office/drawing/2014/main" val="453578840"/>
                    </a:ext>
                  </a:extLst>
                </a:gridCol>
              </a:tblGrid>
              <a:tr h="178894">
                <a:tc gridSpan="5">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Извещение/контракт с ЕП </a:t>
                      </a:r>
                      <a:r>
                        <a:rPr lang="ru-RU" sz="1050" kern="100" dirty="0">
                          <a:solidFill>
                            <a:srgbClr val="FF0000"/>
                          </a:solidFill>
                          <a:effectLst/>
                          <a:latin typeface="Arial" panose="020B0604020202020204" pitchFamily="34" charset="0"/>
                          <a:cs typeface="Arial" panose="020B0604020202020204" pitchFamily="34" charset="0"/>
                        </a:rPr>
                        <a:t>до 31 декабря 2026 г. </a:t>
                      </a:r>
                      <a:r>
                        <a:rPr lang="ru-RU" sz="1050" kern="100" dirty="0">
                          <a:effectLst/>
                          <a:latin typeface="Arial" panose="020B0604020202020204" pitchFamily="34" charset="0"/>
                          <a:cs typeface="Arial" panose="020B0604020202020204" pitchFamily="34" charset="0"/>
                        </a:rPr>
                        <a:t>включительно</a:t>
                      </a:r>
                    </a:p>
                    <a:p>
                      <a:pPr algn="just">
                        <a:spcAft>
                          <a:spcPts val="0"/>
                        </a:spcAft>
                        <a:buNone/>
                      </a:pPr>
                      <a:endParaRPr lang="ru-RU" sz="1050" kern="100" dirty="0">
                        <a:effectLst/>
                        <a:latin typeface="Arial" panose="020B0604020202020204" pitchFamily="34" charset="0"/>
                        <a:cs typeface="Arial" panose="020B0604020202020204" pitchFamily="34" charset="0"/>
                      </a:endParaRPr>
                    </a:p>
                    <a:p>
                      <a:pPr algn="just">
                        <a:spcAft>
                          <a:spcPts val="0"/>
                        </a:spcAft>
                        <a:buNone/>
                      </a:pPr>
                      <a:r>
                        <a:rPr lang="ru-RU" sz="1050" kern="100" dirty="0">
                          <a:effectLst/>
                          <a:latin typeface="Arial" panose="020B0604020202020204" pitchFamily="34" charset="0"/>
                          <a:cs typeface="Arial" panose="020B0604020202020204" pitchFamily="34" charset="0"/>
                        </a:rPr>
                        <a:t>Реестровая запись внесена в РРПП по </a:t>
                      </a:r>
                      <a:r>
                        <a:rPr lang="ru-RU" sz="1050" kern="100" dirty="0">
                          <a:solidFill>
                            <a:srgbClr val="FF0000"/>
                          </a:solidFill>
                          <a:effectLst/>
                          <a:latin typeface="Arial" panose="020B0604020202020204" pitchFamily="34" charset="0"/>
                          <a:cs typeface="Arial" panose="020B0604020202020204" pitchFamily="34" charset="0"/>
                        </a:rPr>
                        <a:t>10 октября 2023 г. </a:t>
                      </a:r>
                      <a:r>
                        <a:rPr lang="ru-RU" sz="1050" kern="100" dirty="0">
                          <a:effectLst/>
                          <a:latin typeface="Arial" panose="020B0604020202020204" pitchFamily="34" charset="0"/>
                          <a:cs typeface="Arial" panose="020B0604020202020204" pitchFamily="34" charset="0"/>
                        </a:rPr>
                        <a:t>включительно</a:t>
                      </a:r>
                    </a:p>
                    <a:p>
                      <a:pPr algn="just">
                        <a:spcAft>
                          <a:spcPts val="0"/>
                        </a:spcAft>
                        <a:buNone/>
                      </a:pP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748261793"/>
                  </a:ext>
                </a:extLst>
              </a:tr>
              <a:tr h="484067">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Приложение №1</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139</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Аппараты искусственной вентиляции легких, соответствующие кодам 232870, 232890 вида медицинского изделия в соответствии с номенклатурной классификацией</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32.50.21.121</a:t>
                      </a:r>
                    </a:p>
                    <a:p>
                      <a:pPr algn="just">
                        <a:spcAft>
                          <a:spcPts val="0"/>
                        </a:spcAft>
                        <a:buNone/>
                      </a:pPr>
                      <a:r>
                        <a:rPr lang="ru-RU" sz="1050" kern="100" dirty="0">
                          <a:effectLst/>
                          <a:latin typeface="Arial" panose="020B0604020202020204" pitchFamily="34" charset="0"/>
                          <a:cs typeface="Arial" panose="020B0604020202020204" pitchFamily="34" charset="0"/>
                        </a:rPr>
                        <a:t>32.50.21.122</a:t>
                      </a:r>
                    </a:p>
                    <a:p>
                      <a:pPr algn="just">
                        <a:spcAft>
                          <a:spcPts val="0"/>
                        </a:spcAft>
                        <a:buNone/>
                      </a:pPr>
                      <a:r>
                        <a:rPr lang="ru-RU" sz="1050" kern="100" dirty="0">
                          <a:effectLst/>
                          <a:latin typeface="Arial" panose="020B0604020202020204" pitchFamily="34" charset="0"/>
                          <a:cs typeface="Arial" panose="020B0604020202020204" pitchFamily="34" charset="0"/>
                        </a:rPr>
                        <a:t>32.50.21.123</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77404647"/>
                  </a:ext>
                </a:extLst>
              </a:tr>
              <a:tr h="189417">
                <a:tc rowSpan="19">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Приложение №2</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273 </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Приборы универсальные для определения состава и физико-химических свойств газов, жидкостей и твердых веществ</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26.51.53.140</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291566216"/>
                  </a:ext>
                </a:extLst>
              </a:tr>
              <a:tr h="126278">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276</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Приборы и аппаратура для физического или химического анализа прочие, не включенные в другие группировки</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26.51.53.190</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937791205"/>
                  </a:ext>
                </a:extLst>
              </a:tr>
              <a:tr h="126278">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297</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Томографы компьютерные</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26.60.11.111</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818299450"/>
                  </a:ext>
                </a:extLst>
              </a:tr>
              <a:tr h="126278">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298</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Аппараты рентгеноскопические (</a:t>
                      </a:r>
                      <a:r>
                        <a:rPr lang="ru-RU" sz="1050" kern="100" dirty="0" err="1">
                          <a:effectLst/>
                          <a:latin typeface="Arial" panose="020B0604020202020204" pitchFamily="34" charset="0"/>
                          <a:cs typeface="Arial" panose="020B0604020202020204" pitchFamily="34" charset="0"/>
                        </a:rPr>
                        <a:t>флуороскопические</a:t>
                      </a:r>
                      <a:r>
                        <a:rPr lang="ru-RU" sz="1050" kern="100" dirty="0">
                          <a:effectLst/>
                          <a:latin typeface="Arial" panose="020B0604020202020204" pitchFamily="34" charset="0"/>
                          <a:cs typeface="Arial" panose="020B0604020202020204" pitchFamily="34" charset="0"/>
                        </a:rPr>
                        <a:t>)</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26.60.11.112</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056168523"/>
                  </a:ext>
                </a:extLst>
              </a:tr>
              <a:tr h="126278">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299</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Аппараты рентгенографические</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26.60.11.113</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517522275"/>
                  </a:ext>
                </a:extLst>
              </a:tr>
              <a:tr h="252556">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304</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Части и принадлежности аппаратов, основанных на использовании рентгеновского или альфа-, бета- или гамма-излучений, применяемых в медицинских целях, включая хирургию, стоматологию, ветеринарию</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26.60.11.130</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30170877"/>
                  </a:ext>
                </a:extLst>
              </a:tr>
              <a:tr h="126278">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305</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Электрокардиографы</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0"/>
                        </a:spcAft>
                        <a:buNone/>
                      </a:pPr>
                      <a:r>
                        <a:rPr lang="ru-RU" sz="1050" kern="100" dirty="0">
                          <a:effectLst/>
                          <a:latin typeface="Arial" panose="020B0604020202020204" pitchFamily="34" charset="0"/>
                          <a:cs typeface="Arial" panose="020B0604020202020204" pitchFamily="34" charset="0"/>
                        </a:rPr>
                        <a:t>26.60.12.111</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291030029"/>
                  </a:ext>
                </a:extLst>
              </a:tr>
              <a:tr h="126278">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306</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Аппараты электродиагностические прочие</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26.60.12.119</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4110720109"/>
                  </a:ext>
                </a:extLst>
              </a:tr>
              <a:tr h="568252">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309</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Аппараты для функциональных диагностических исследований или для контроля физиологических параметров, применяемые в медицинских целях, не включенные в другие группировки, соответствующие кодам 145190, 149980, 150000, 150010, 150020, 170280, 218360, 218410, 232490, 249320, 288690, 317710, 345960, 152710, 232490, 260980, 291870, 291820, 291830, 292080 вида медицинского изделия в соответствии с номенклатурной классификацией</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26.60.12.120</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712757653"/>
                  </a:ext>
                </a:extLst>
              </a:tr>
              <a:tr h="126278">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310</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Средства измерений массы, силы, энергии, линейных и угловых величин, температуры</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26.60.12.122</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187417587"/>
                  </a:ext>
                </a:extLst>
              </a:tr>
              <a:tr h="126278">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311</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Приборы для исследования звуковых колебаний в органах человека</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26.60.12.123</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4013580522"/>
                  </a:ext>
                </a:extLst>
              </a:tr>
              <a:tr h="189417">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312</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Приборы и аппараты для функциональной диагностики прочие, применяемые в медицинских целях, не включенные в другие группировки</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26.60.12.129</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541619377"/>
                  </a:ext>
                </a:extLst>
              </a:tr>
              <a:tr h="126278">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314</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Аппараты ультразвукового сканирования</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ctr">
                        <a:spcAft>
                          <a:spcPts val="0"/>
                        </a:spcAft>
                        <a:buNone/>
                      </a:pPr>
                      <a:r>
                        <a:rPr lang="ru-RU" sz="1050" kern="100" dirty="0">
                          <a:effectLst/>
                          <a:latin typeface="Arial" panose="020B0604020202020204" pitchFamily="34" charset="0"/>
                          <a:cs typeface="Arial" panose="020B0604020202020204" pitchFamily="34" charset="0"/>
                        </a:rPr>
                        <a:t>26.60.12.132</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779412496"/>
                  </a:ext>
                </a:extLst>
              </a:tr>
              <a:tr h="126278">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316</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Аппараты микроволновой терапии</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26.60.13.120</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270558054"/>
                  </a:ext>
                </a:extLst>
              </a:tr>
              <a:tr h="126278">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318</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Аппараты ультразвуковой терапии</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26.60.13.150</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987150964"/>
                  </a:ext>
                </a:extLst>
              </a:tr>
              <a:tr h="441974">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320</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Дефибрилляторы; обогреватели детские неонатальные; столы неонатальные с автоматическим поддержанием температуры обогрева новорожденных, соответствующие кодам 119850, 126460, 126470, 126500, 130380, 210150, 233940, 262390, 262430, 262440, 334660, 334670, 334680 вида медицинского изделия в соответствии с номенклатурной классификацией</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26.60.13.190</a:t>
                      </a:r>
                    </a:p>
                    <a:p>
                      <a:pPr algn="just">
                        <a:spcAft>
                          <a:spcPts val="0"/>
                        </a:spcAft>
                        <a:buNone/>
                      </a:pPr>
                      <a:r>
                        <a:rPr lang="ru-RU" sz="1050" kern="100" dirty="0">
                          <a:effectLst/>
                          <a:latin typeface="Arial" panose="020B0604020202020204" pitchFamily="34" charset="0"/>
                          <a:cs typeface="Arial" panose="020B0604020202020204" pitchFamily="34" charset="0"/>
                        </a:rPr>
                        <a:t>32.50.13.190</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516923378"/>
                  </a:ext>
                </a:extLst>
              </a:tr>
              <a:tr h="242033">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334</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Светильники медицинские, соответствующие кодам 129360, 187160 вида медицинского изделия в соответствии с номенклатурной классификацией</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27.40.39</a:t>
                      </a:r>
                    </a:p>
                    <a:p>
                      <a:pPr algn="just">
                        <a:spcAft>
                          <a:spcPts val="0"/>
                        </a:spcAft>
                        <a:buNone/>
                      </a:pPr>
                      <a:r>
                        <a:rPr lang="ru-RU" sz="1050" kern="100" dirty="0">
                          <a:effectLst/>
                          <a:latin typeface="Arial" panose="020B0604020202020204" pitchFamily="34" charset="0"/>
                          <a:cs typeface="Arial" panose="020B0604020202020204" pitchFamily="34" charset="0"/>
                        </a:rPr>
                        <a:t>32.50.50.190</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17656757"/>
                  </a:ext>
                </a:extLst>
              </a:tr>
              <a:tr h="110493">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354</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Стерилизаторы хирургические или лабораторные</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0"/>
                        </a:spcAft>
                        <a:buNone/>
                      </a:pPr>
                      <a:r>
                        <a:rPr lang="ru-RU" sz="1050" kern="100" dirty="0">
                          <a:effectLst/>
                          <a:latin typeface="Arial" panose="020B0604020202020204" pitchFamily="34" charset="0"/>
                          <a:cs typeface="Arial" panose="020B0604020202020204" pitchFamily="34" charset="0"/>
                        </a:rPr>
                        <a:t>32.50.12</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367355026"/>
                  </a:ext>
                </a:extLst>
              </a:tr>
              <a:tr h="305172">
                <a:tc vMerge="1">
                  <a:txBody>
                    <a:bodyPr/>
                    <a:lstStyle/>
                    <a:p>
                      <a:endParaRPr lang="ru-RU"/>
                    </a:p>
                  </a:txBody>
                  <a:tcPr/>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382</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Аппараты лазерные терапевтические</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lgn="just">
                        <a:spcAft>
                          <a:spcPts val="0"/>
                        </a:spcAft>
                        <a:buNone/>
                      </a:pPr>
                      <a:r>
                        <a:rPr lang="ru-RU" sz="1050" kern="100" dirty="0">
                          <a:effectLst/>
                          <a:latin typeface="Arial" panose="020B0604020202020204" pitchFamily="34" charset="0"/>
                          <a:cs typeface="Arial" panose="020B0604020202020204" pitchFamily="34" charset="0"/>
                        </a:rPr>
                        <a:t>26.60.13.170</a:t>
                      </a:r>
                    </a:p>
                    <a:p>
                      <a:pPr algn="just">
                        <a:spcAft>
                          <a:spcPts val="0"/>
                        </a:spcAft>
                        <a:buNone/>
                      </a:pPr>
                      <a:r>
                        <a:rPr lang="ru-RU" sz="1050" kern="100" dirty="0">
                          <a:effectLst/>
                          <a:latin typeface="Arial" panose="020B0604020202020204" pitchFamily="34" charset="0"/>
                          <a:cs typeface="Arial" panose="020B0604020202020204" pitchFamily="34" charset="0"/>
                        </a:rPr>
                        <a:t>26.60.13.190</a:t>
                      </a:r>
                      <a:endParaRPr lang="ru-RU" sz="1050" kern="100" dirty="0">
                        <a:effectLst/>
                        <a:latin typeface="Arial" panose="020B0604020202020204" pitchFamily="34" charset="0"/>
                        <a:ea typeface="Aptos" panose="020B0004020202020204" pitchFamily="34" charset="0"/>
                        <a:cs typeface="Arial" panose="020B0604020202020204" pitchFamily="34" charset="0"/>
                      </a:endParaRPr>
                    </a:p>
                  </a:txBody>
                  <a:tcPr marL="35516" marR="35516" marT="0" marB="0"/>
                </a:tc>
                <a:tc>
                  <a:txBody>
                    <a:bodyPr/>
                    <a:lstStyle/>
                    <a:p>
                      <a:pPr>
                        <a:spcAft>
                          <a:spcPts val="800"/>
                        </a:spcAft>
                        <a:buNone/>
                      </a:pPr>
                      <a:r>
                        <a:rPr lang="ru-RU" sz="1000" kern="100" dirty="0">
                          <a:effectLst/>
                          <a:latin typeface="Arial" panose="020B0604020202020204" pitchFamily="34" charset="0"/>
                          <a:cs typeface="Arial" panose="020B0604020202020204" pitchFamily="34" charset="0"/>
                        </a:rPr>
                        <a:t> </a:t>
                      </a:r>
                      <a:endParaRPr lang="ru-RU" sz="10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289917418"/>
                  </a:ext>
                </a:extLst>
              </a:tr>
            </a:tbl>
          </a:graphicData>
        </a:graphic>
      </p:graphicFrame>
      <p:pic>
        <p:nvPicPr>
          <p:cNvPr id="4" name="Рисунок 3">
            <a:extLst>
              <a:ext uri="{FF2B5EF4-FFF2-40B4-BE49-F238E27FC236}">
                <a16:creationId xmlns:a16="http://schemas.microsoft.com/office/drawing/2014/main" id="{8CE05FDD-E505-0E00-4BC8-9E6086793F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5" name="TextBox 4">
            <a:extLst>
              <a:ext uri="{FF2B5EF4-FFF2-40B4-BE49-F238E27FC236}">
                <a16:creationId xmlns:a16="http://schemas.microsoft.com/office/drawing/2014/main" id="{1355080E-2317-787F-8707-42624E405A4D}"/>
              </a:ext>
            </a:extLst>
          </p:cNvPr>
          <p:cNvSpPr txBox="1"/>
          <p:nvPr/>
        </p:nvSpPr>
        <p:spPr>
          <a:xfrm>
            <a:off x="3598859" y="205154"/>
            <a:ext cx="7565044" cy="400110"/>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prstClr val="black"/>
                </a:solidFill>
                <a:latin typeface="Arial" panose="020B0604020202020204" pitchFamily="34" charset="0"/>
                <a:cs typeface="Arial" panose="020B0604020202020204" pitchFamily="34" charset="0"/>
              </a:rPr>
              <a:t>Переходные положения согласно редакции с 01.01.2026</a:t>
            </a:r>
          </a:p>
        </p:txBody>
      </p:sp>
      <p:sp>
        <p:nvSpPr>
          <p:cNvPr id="7" name="Звезда: 10 точек 6">
            <a:extLst>
              <a:ext uri="{FF2B5EF4-FFF2-40B4-BE49-F238E27FC236}">
                <a16:creationId xmlns:a16="http://schemas.microsoft.com/office/drawing/2014/main" id="{46D9C84A-3A26-C767-1D4F-7C5E6F3E4A62}"/>
              </a:ext>
            </a:extLst>
          </p:cNvPr>
          <p:cNvSpPr/>
          <p:nvPr/>
        </p:nvSpPr>
        <p:spPr>
          <a:xfrm>
            <a:off x="10670345" y="461094"/>
            <a:ext cx="987116" cy="996452"/>
          </a:xfrm>
          <a:prstGeom prst="star1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302874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2CC7F-EF4C-91FE-0C02-A073AE07A1C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D00A13-0CF1-933B-8800-DD1F30A641C7}"/>
              </a:ext>
            </a:extLst>
          </p:cNvPr>
          <p:cNvSpPr txBox="1"/>
          <p:nvPr/>
        </p:nvSpPr>
        <p:spPr>
          <a:xfrm>
            <a:off x="4706130" y="1221041"/>
            <a:ext cx="3641558" cy="369332"/>
          </a:xfrm>
          <a:prstGeom prst="rect">
            <a:avLst/>
          </a:prstGeom>
          <a:solidFill>
            <a:schemeClr val="accent2"/>
          </a:solidFill>
          <a:ln w="38100">
            <a:solidFill>
              <a:srgbClr val="ED7D31"/>
            </a:solidFill>
          </a:ln>
        </p:spPr>
        <p:txBody>
          <a:bodyPr wrap="square" rtlCol="0">
            <a:spAutoFit/>
          </a:bodyPr>
          <a:lstStyle/>
          <a:p>
            <a:pPr algn="ctr"/>
            <a:r>
              <a:rPr lang="ru-RU" dirty="0">
                <a:solidFill>
                  <a:schemeClr val="bg1"/>
                </a:solidFill>
                <a:latin typeface="Arial" panose="020B0604020202020204" pitchFamily="34" charset="0"/>
                <a:cs typeface="Arial" panose="020B0604020202020204" pitchFamily="34" charset="0"/>
              </a:rPr>
              <a:t>Пп. «н» пункта 10 </a:t>
            </a:r>
          </a:p>
        </p:txBody>
      </p:sp>
      <p:sp>
        <p:nvSpPr>
          <p:cNvPr id="7" name="Звезда: 10 точек 6">
            <a:extLst>
              <a:ext uri="{FF2B5EF4-FFF2-40B4-BE49-F238E27FC236}">
                <a16:creationId xmlns:a16="http://schemas.microsoft.com/office/drawing/2014/main" id="{C79F8F6E-2A3A-0309-9D04-2C21B4CC7825}"/>
              </a:ext>
            </a:extLst>
          </p:cNvPr>
          <p:cNvSpPr/>
          <p:nvPr/>
        </p:nvSpPr>
        <p:spPr>
          <a:xfrm>
            <a:off x="10543345" y="1023050"/>
            <a:ext cx="987116" cy="996452"/>
          </a:xfrm>
          <a:prstGeom prst="star1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4</a:t>
            </a:r>
          </a:p>
        </p:txBody>
      </p:sp>
      <p:graphicFrame>
        <p:nvGraphicFramePr>
          <p:cNvPr id="5" name="Таблица 4">
            <a:extLst>
              <a:ext uri="{FF2B5EF4-FFF2-40B4-BE49-F238E27FC236}">
                <a16:creationId xmlns:a16="http://schemas.microsoft.com/office/drawing/2014/main" id="{69845AC6-AEAB-90B5-4B30-A4FBCC85FD59}"/>
              </a:ext>
            </a:extLst>
          </p:cNvPr>
          <p:cNvGraphicFramePr>
            <a:graphicFrameLocks noGrp="1"/>
          </p:cNvGraphicFramePr>
          <p:nvPr/>
        </p:nvGraphicFramePr>
        <p:xfrm>
          <a:off x="580487" y="2019502"/>
          <a:ext cx="10095533" cy="2702560"/>
        </p:xfrm>
        <a:graphic>
          <a:graphicData uri="http://schemas.openxmlformats.org/drawingml/2006/table">
            <a:tbl>
              <a:tblPr firstRow="1" firstCol="1" bandRow="1">
                <a:tableStyleId>{5C22544A-7EE6-4342-B048-85BDC9FD1C3A}</a:tableStyleId>
              </a:tblPr>
              <a:tblGrid>
                <a:gridCol w="1931787">
                  <a:extLst>
                    <a:ext uri="{9D8B030D-6E8A-4147-A177-3AD203B41FA5}">
                      <a16:colId xmlns:a16="http://schemas.microsoft.com/office/drawing/2014/main" val="916733060"/>
                    </a:ext>
                  </a:extLst>
                </a:gridCol>
                <a:gridCol w="1134125">
                  <a:extLst>
                    <a:ext uri="{9D8B030D-6E8A-4147-A177-3AD203B41FA5}">
                      <a16:colId xmlns:a16="http://schemas.microsoft.com/office/drawing/2014/main" val="2318453980"/>
                    </a:ext>
                  </a:extLst>
                </a:gridCol>
                <a:gridCol w="5698127">
                  <a:extLst>
                    <a:ext uri="{9D8B030D-6E8A-4147-A177-3AD203B41FA5}">
                      <a16:colId xmlns:a16="http://schemas.microsoft.com/office/drawing/2014/main" val="45861542"/>
                    </a:ext>
                  </a:extLst>
                </a:gridCol>
                <a:gridCol w="1197270">
                  <a:extLst>
                    <a:ext uri="{9D8B030D-6E8A-4147-A177-3AD203B41FA5}">
                      <a16:colId xmlns:a16="http://schemas.microsoft.com/office/drawing/2014/main" val="338165468"/>
                    </a:ext>
                  </a:extLst>
                </a:gridCol>
                <a:gridCol w="134224">
                  <a:extLst>
                    <a:ext uri="{9D8B030D-6E8A-4147-A177-3AD203B41FA5}">
                      <a16:colId xmlns:a16="http://schemas.microsoft.com/office/drawing/2014/main" val="1679119395"/>
                    </a:ext>
                  </a:extLst>
                </a:gridCol>
              </a:tblGrid>
              <a:tr h="192170">
                <a:tc gridSpan="5">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Извещение/контракт с ЕП </a:t>
                      </a:r>
                      <a:r>
                        <a:rPr lang="ru-RU" sz="1200" kern="100" dirty="0">
                          <a:solidFill>
                            <a:srgbClr val="FF0000"/>
                          </a:solidFill>
                          <a:effectLst/>
                          <a:latin typeface="Arial" panose="020B0604020202020204" pitchFamily="34" charset="0"/>
                          <a:cs typeface="Arial" panose="020B0604020202020204" pitchFamily="34" charset="0"/>
                        </a:rPr>
                        <a:t>до 31 августа 2026 г. </a:t>
                      </a:r>
                      <a:r>
                        <a:rPr lang="ru-RU" sz="1200" kern="100" dirty="0">
                          <a:effectLst/>
                          <a:latin typeface="Arial" panose="020B0604020202020204" pitchFamily="34" charset="0"/>
                          <a:cs typeface="Arial" panose="020B0604020202020204" pitchFamily="34" charset="0"/>
                        </a:rPr>
                        <a:t>включительно</a:t>
                      </a:r>
                    </a:p>
                    <a:p>
                      <a:pPr algn="just">
                        <a:spcAft>
                          <a:spcPts val="800"/>
                        </a:spcAft>
                        <a:buNone/>
                      </a:pPr>
                      <a:r>
                        <a:rPr lang="ru-RU" sz="1200" kern="100" dirty="0">
                          <a:effectLst/>
                          <a:latin typeface="Arial" panose="020B0604020202020204" pitchFamily="34" charset="0"/>
                          <a:cs typeface="Arial" panose="020B0604020202020204" pitchFamily="34" charset="0"/>
                        </a:rPr>
                        <a:t>Реестровая запись внесена в РРПП </a:t>
                      </a:r>
                      <a:r>
                        <a:rPr lang="ru-RU" sz="1200" kern="100" dirty="0">
                          <a:solidFill>
                            <a:srgbClr val="FF0000"/>
                          </a:solidFill>
                          <a:effectLst/>
                          <a:latin typeface="Arial" panose="020B0604020202020204" pitchFamily="34" charset="0"/>
                          <a:cs typeface="Arial" panose="020B0604020202020204" pitchFamily="34" charset="0"/>
                        </a:rPr>
                        <a:t>по 10 августа 2025 г. </a:t>
                      </a:r>
                      <a:r>
                        <a:rPr lang="ru-RU" sz="1200" kern="100" dirty="0">
                          <a:effectLst/>
                          <a:latin typeface="Arial" panose="020B0604020202020204" pitchFamily="34" charset="0"/>
                          <a:cs typeface="Arial" panose="020B0604020202020204" pitchFamily="34" charset="0"/>
                        </a:rPr>
                        <a:t>включительно</a:t>
                      </a:r>
                    </a:p>
                    <a:p>
                      <a:pPr algn="just">
                        <a:spcAft>
                          <a:spcPts val="800"/>
                        </a:spcAft>
                        <a:buNone/>
                      </a:pP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361176966"/>
                  </a:ext>
                </a:extLst>
              </a:tr>
              <a:tr h="0">
                <a:tc rowSpan="6">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Приложение №2</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205</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Блоки, части и принадлежности вычислительных машин, за исключением устройств числового программного управления, соответствующих коду 26.20.40.150 по Общероссийскому классификатору продукции по видам экономической деятельности ОК 034-2014 (КПЕС 2008)</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26.20.4</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800"/>
                        </a:spcAft>
                        <a:buNone/>
                      </a:pPr>
                      <a:r>
                        <a:rPr lang="ru-RU" sz="1400" kern="100" dirty="0">
                          <a:effectLst/>
                          <a:latin typeface="Arial" panose="020B0604020202020204" pitchFamily="34" charset="0"/>
                        </a:rPr>
                        <a:t> </a:t>
                      </a: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763650420"/>
                  </a:ext>
                </a:extLst>
              </a:tr>
              <a:tr h="0">
                <a:tc vMerge="1">
                  <a:txBody>
                    <a:bodyPr/>
                    <a:lstStyle/>
                    <a:p>
                      <a:endParaRPr lang="ru-RU"/>
                    </a:p>
                  </a:txBody>
                  <a:tcPr/>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206</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Средства связи, выполняющие функцию систем коммутации</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26.30.11.110</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800"/>
                        </a:spcAft>
                        <a:buNone/>
                      </a:pPr>
                      <a:r>
                        <a:rPr lang="ru-RU" sz="1400" kern="100" dirty="0">
                          <a:effectLst/>
                          <a:latin typeface="Arial" panose="020B0604020202020204" pitchFamily="34" charset="0"/>
                        </a:rPr>
                        <a:t> </a:t>
                      </a: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23750761"/>
                  </a:ext>
                </a:extLst>
              </a:tr>
              <a:tr h="0">
                <a:tc vMerge="1">
                  <a:txBody>
                    <a:bodyPr/>
                    <a:lstStyle/>
                    <a:p>
                      <a:endParaRPr lang="ru-RU"/>
                    </a:p>
                  </a:txBody>
                  <a:tcPr/>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207</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Средства связи, выполняющие функцию цифровых транспортных систем</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26.30.11.120</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800"/>
                        </a:spcAft>
                        <a:buNone/>
                      </a:pPr>
                      <a:r>
                        <a:rPr lang="ru-RU" sz="1400" kern="100" dirty="0">
                          <a:effectLst/>
                          <a:latin typeface="Arial" panose="020B0604020202020204" pitchFamily="34" charset="0"/>
                        </a:rPr>
                        <a:t> </a:t>
                      </a: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46099642"/>
                  </a:ext>
                </a:extLst>
              </a:tr>
              <a:tr h="0">
                <a:tc vMerge="1">
                  <a:txBody>
                    <a:bodyPr/>
                    <a:lstStyle/>
                    <a:p>
                      <a:endParaRPr lang="ru-RU"/>
                    </a:p>
                  </a:txBody>
                  <a:tcPr/>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208</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Средства связи, выполняющие функцию систем управления и мониторинга</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26.30.11.130</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800"/>
                        </a:spcAft>
                        <a:buNone/>
                      </a:pPr>
                      <a:r>
                        <a:rPr lang="ru-RU" sz="1400" kern="100" dirty="0">
                          <a:effectLst/>
                          <a:latin typeface="Arial" panose="020B0604020202020204" pitchFamily="34" charset="0"/>
                        </a:rPr>
                        <a:t> </a:t>
                      </a: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337678862"/>
                  </a:ext>
                </a:extLst>
              </a:tr>
              <a:tr h="0">
                <a:tc vMerge="1">
                  <a:txBody>
                    <a:bodyPr/>
                    <a:lstStyle/>
                    <a:p>
                      <a:endParaRPr lang="ru-RU"/>
                    </a:p>
                  </a:txBody>
                  <a:tcPr/>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209</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Средства связи радиоэлектронные</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26.30.11.150</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800"/>
                        </a:spcAft>
                        <a:buNone/>
                      </a:pPr>
                      <a:r>
                        <a:rPr lang="ru-RU" sz="1400" kern="100" dirty="0">
                          <a:effectLst/>
                          <a:latin typeface="Arial" panose="020B0604020202020204" pitchFamily="34" charset="0"/>
                        </a:rPr>
                        <a:t> </a:t>
                      </a: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824683979"/>
                  </a:ext>
                </a:extLst>
              </a:tr>
              <a:tr h="0">
                <a:tc vMerge="1">
                  <a:txBody>
                    <a:bodyPr/>
                    <a:lstStyle/>
                    <a:p>
                      <a:endParaRPr lang="ru-RU"/>
                    </a:p>
                  </a:txBody>
                  <a:tcPr/>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210</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Аппаратура коммуникационная передающая с приемными устройствами прочая, не включенная в другие группировки</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800"/>
                        </a:spcAft>
                        <a:buNone/>
                      </a:pPr>
                      <a:r>
                        <a:rPr lang="ru-RU" sz="1200" kern="100" dirty="0">
                          <a:effectLst/>
                          <a:latin typeface="Arial" panose="020B0604020202020204" pitchFamily="34" charset="0"/>
                          <a:cs typeface="Arial" panose="020B0604020202020204" pitchFamily="34" charset="0"/>
                        </a:rPr>
                        <a:t>26.30.11.190</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800"/>
                        </a:spcAft>
                        <a:buNone/>
                      </a:pPr>
                      <a:r>
                        <a:rPr lang="ru-RU" sz="1400" kern="100" dirty="0">
                          <a:effectLst/>
                          <a:latin typeface="Arial" panose="020B0604020202020204" pitchFamily="34" charset="0"/>
                        </a:rPr>
                        <a:t> </a:t>
                      </a: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357753204"/>
                  </a:ext>
                </a:extLst>
              </a:tr>
            </a:tbl>
          </a:graphicData>
        </a:graphic>
      </p:graphicFrame>
      <p:pic>
        <p:nvPicPr>
          <p:cNvPr id="4" name="Рисунок 3">
            <a:extLst>
              <a:ext uri="{FF2B5EF4-FFF2-40B4-BE49-F238E27FC236}">
                <a16:creationId xmlns:a16="http://schemas.microsoft.com/office/drawing/2014/main" id="{0100CD85-BA30-368C-30C0-9099387DF1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6" name="TextBox 5">
            <a:extLst>
              <a:ext uri="{FF2B5EF4-FFF2-40B4-BE49-F238E27FC236}">
                <a16:creationId xmlns:a16="http://schemas.microsoft.com/office/drawing/2014/main" id="{FF3752FB-BB08-150C-A8D9-3769D0CE1366}"/>
              </a:ext>
            </a:extLst>
          </p:cNvPr>
          <p:cNvSpPr txBox="1"/>
          <p:nvPr/>
        </p:nvSpPr>
        <p:spPr>
          <a:xfrm>
            <a:off x="3471859" y="551902"/>
            <a:ext cx="7565044" cy="400110"/>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prstClr val="black"/>
                </a:solidFill>
                <a:latin typeface="Arial" panose="020B0604020202020204" pitchFamily="34" charset="0"/>
                <a:cs typeface="Arial" panose="020B0604020202020204" pitchFamily="34" charset="0"/>
              </a:rPr>
              <a:t>Переходные положения согласно редакции с 01.01.2026</a:t>
            </a:r>
          </a:p>
        </p:txBody>
      </p:sp>
    </p:spTree>
    <p:extLst>
      <p:ext uri="{BB962C8B-B14F-4D97-AF65-F5344CB8AC3E}">
        <p14:creationId xmlns:p14="http://schemas.microsoft.com/office/powerpoint/2010/main" val="3388325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BEC5A-5BE4-F139-D04B-ED5D06948C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18AB838-38DE-FA02-43F2-D3CBE6B2A438}"/>
              </a:ext>
            </a:extLst>
          </p:cNvPr>
          <p:cNvSpPr txBox="1"/>
          <p:nvPr/>
        </p:nvSpPr>
        <p:spPr>
          <a:xfrm>
            <a:off x="4748463" y="851710"/>
            <a:ext cx="3641558" cy="369332"/>
          </a:xfrm>
          <a:prstGeom prst="rect">
            <a:avLst/>
          </a:prstGeom>
          <a:solidFill>
            <a:schemeClr val="accent2"/>
          </a:solidFill>
          <a:ln w="38100">
            <a:solidFill>
              <a:srgbClr val="ED7D31"/>
            </a:solidFill>
          </a:ln>
        </p:spPr>
        <p:txBody>
          <a:bodyPr wrap="square" rtlCol="0">
            <a:spAutoFit/>
          </a:bodyPr>
          <a:lstStyle/>
          <a:p>
            <a:pPr algn="ctr"/>
            <a:r>
              <a:rPr lang="ru-RU" dirty="0">
                <a:solidFill>
                  <a:schemeClr val="bg1"/>
                </a:solidFill>
                <a:latin typeface="Arial" panose="020B0604020202020204" pitchFamily="34" charset="0"/>
                <a:cs typeface="Arial" panose="020B0604020202020204" pitchFamily="34" charset="0"/>
              </a:rPr>
              <a:t>Пп. «н» пункта 10 </a:t>
            </a:r>
          </a:p>
        </p:txBody>
      </p:sp>
      <p:sp>
        <p:nvSpPr>
          <p:cNvPr id="8" name="TextBox 7">
            <a:extLst>
              <a:ext uri="{FF2B5EF4-FFF2-40B4-BE49-F238E27FC236}">
                <a16:creationId xmlns:a16="http://schemas.microsoft.com/office/drawing/2014/main" id="{4864B162-02F7-E94E-02B1-CE3D4BAAA2AF}"/>
              </a:ext>
            </a:extLst>
          </p:cNvPr>
          <p:cNvSpPr txBox="1"/>
          <p:nvPr/>
        </p:nvSpPr>
        <p:spPr>
          <a:xfrm>
            <a:off x="628960" y="5060231"/>
            <a:ext cx="10787233" cy="369332"/>
          </a:xfrm>
          <a:prstGeom prst="rect">
            <a:avLst/>
          </a:prstGeom>
          <a:noFill/>
        </p:spPr>
        <p:txBody>
          <a:bodyPr wrap="square" rtlCol="0">
            <a:spAutoFit/>
          </a:bodyPr>
          <a:lstStyle/>
          <a:p>
            <a:r>
              <a:rPr lang="ru-RU" dirty="0">
                <a:latin typeface="Arial" panose="020B0604020202020204" pitchFamily="34" charset="0"/>
                <a:cs typeface="Arial" panose="020B0604020202020204" pitchFamily="34" charset="0"/>
              </a:rPr>
              <a:t>А также позиции 179, 189, 362 - 364, 366 - 378, 383 - 388, 390 - 415, 429 - 433 приложения № 2</a:t>
            </a:r>
          </a:p>
        </p:txBody>
      </p:sp>
      <p:graphicFrame>
        <p:nvGraphicFramePr>
          <p:cNvPr id="9" name="Таблица 8">
            <a:extLst>
              <a:ext uri="{FF2B5EF4-FFF2-40B4-BE49-F238E27FC236}">
                <a16:creationId xmlns:a16="http://schemas.microsoft.com/office/drawing/2014/main" id="{599668C8-4234-F93C-E159-8C5AD54B60EC}"/>
              </a:ext>
            </a:extLst>
          </p:cNvPr>
          <p:cNvGraphicFramePr>
            <a:graphicFrameLocks noGrp="1"/>
          </p:cNvGraphicFramePr>
          <p:nvPr/>
        </p:nvGraphicFramePr>
        <p:xfrm>
          <a:off x="406609" y="1419852"/>
          <a:ext cx="11231937" cy="3657600"/>
        </p:xfrm>
        <a:graphic>
          <a:graphicData uri="http://schemas.openxmlformats.org/drawingml/2006/table">
            <a:tbl>
              <a:tblPr firstRow="1" firstCol="1" bandRow="1">
                <a:tableStyleId>{5C22544A-7EE6-4342-B048-85BDC9FD1C3A}</a:tableStyleId>
              </a:tblPr>
              <a:tblGrid>
                <a:gridCol w="1788261">
                  <a:extLst>
                    <a:ext uri="{9D8B030D-6E8A-4147-A177-3AD203B41FA5}">
                      <a16:colId xmlns:a16="http://schemas.microsoft.com/office/drawing/2014/main" val="765436635"/>
                    </a:ext>
                  </a:extLst>
                </a:gridCol>
                <a:gridCol w="751974">
                  <a:extLst>
                    <a:ext uri="{9D8B030D-6E8A-4147-A177-3AD203B41FA5}">
                      <a16:colId xmlns:a16="http://schemas.microsoft.com/office/drawing/2014/main" val="2289671549"/>
                    </a:ext>
                  </a:extLst>
                </a:gridCol>
                <a:gridCol w="7151661">
                  <a:extLst>
                    <a:ext uri="{9D8B030D-6E8A-4147-A177-3AD203B41FA5}">
                      <a16:colId xmlns:a16="http://schemas.microsoft.com/office/drawing/2014/main" val="1326932526"/>
                    </a:ext>
                  </a:extLst>
                </a:gridCol>
                <a:gridCol w="1390708">
                  <a:extLst>
                    <a:ext uri="{9D8B030D-6E8A-4147-A177-3AD203B41FA5}">
                      <a16:colId xmlns:a16="http://schemas.microsoft.com/office/drawing/2014/main" val="164433603"/>
                    </a:ext>
                  </a:extLst>
                </a:gridCol>
                <a:gridCol w="149333">
                  <a:extLst>
                    <a:ext uri="{9D8B030D-6E8A-4147-A177-3AD203B41FA5}">
                      <a16:colId xmlns:a16="http://schemas.microsoft.com/office/drawing/2014/main" val="3202129764"/>
                    </a:ext>
                  </a:extLst>
                </a:gridCol>
              </a:tblGrid>
              <a:tr h="0">
                <a:tc gridSpan="5">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Извещение/контракт с ЕП до </a:t>
                      </a:r>
                      <a:r>
                        <a:rPr lang="ru-RU" sz="1200" kern="100" dirty="0">
                          <a:solidFill>
                            <a:srgbClr val="EA5816"/>
                          </a:solidFill>
                          <a:effectLst/>
                          <a:latin typeface="Arial" panose="020B0604020202020204" pitchFamily="34" charset="0"/>
                          <a:cs typeface="Arial" panose="020B0604020202020204" pitchFamily="34" charset="0"/>
                        </a:rPr>
                        <a:t>30 ноября 2026 г. </a:t>
                      </a:r>
                      <a:r>
                        <a:rPr lang="ru-RU" sz="1200" kern="100" dirty="0">
                          <a:effectLst/>
                          <a:latin typeface="Arial" panose="020B0604020202020204" pitchFamily="34" charset="0"/>
                          <a:cs typeface="Arial" panose="020B0604020202020204" pitchFamily="34" charset="0"/>
                        </a:rPr>
                        <a:t>включительно</a:t>
                      </a:r>
                    </a:p>
                    <a:p>
                      <a:pPr algn="just">
                        <a:spcAft>
                          <a:spcPts val="0"/>
                        </a:spcAft>
                        <a:buNone/>
                      </a:pPr>
                      <a:endParaRPr lang="ru-RU" sz="1200" kern="100" dirty="0">
                        <a:effectLst/>
                        <a:latin typeface="Arial" panose="020B0604020202020204" pitchFamily="34" charset="0"/>
                        <a:cs typeface="Arial" panose="020B0604020202020204" pitchFamily="34" charset="0"/>
                      </a:endParaRPr>
                    </a:p>
                    <a:p>
                      <a:pPr algn="just">
                        <a:spcAft>
                          <a:spcPts val="0"/>
                        </a:spcAft>
                        <a:buNone/>
                      </a:pPr>
                      <a:r>
                        <a:rPr lang="ru-RU" sz="1200" kern="100" dirty="0">
                          <a:effectLst/>
                          <a:latin typeface="Arial" panose="020B0604020202020204" pitchFamily="34" charset="0"/>
                          <a:cs typeface="Arial" panose="020B0604020202020204" pitchFamily="34" charset="0"/>
                        </a:rPr>
                        <a:t>Реестровая запись внесена в РРПП по </a:t>
                      </a:r>
                      <a:r>
                        <a:rPr lang="ru-RU" sz="1200" kern="100" dirty="0">
                          <a:solidFill>
                            <a:srgbClr val="EA5816"/>
                          </a:solidFill>
                          <a:effectLst/>
                          <a:latin typeface="Arial" panose="020B0604020202020204" pitchFamily="34" charset="0"/>
                          <a:cs typeface="Arial" panose="020B0604020202020204" pitchFamily="34" charset="0"/>
                        </a:rPr>
                        <a:t>30 июня 2026 г. </a:t>
                      </a:r>
                      <a:r>
                        <a:rPr lang="ru-RU" sz="1200" kern="100" dirty="0">
                          <a:effectLst/>
                          <a:latin typeface="Arial" panose="020B0604020202020204" pitchFamily="34" charset="0"/>
                          <a:cs typeface="Arial" panose="020B0604020202020204" pitchFamily="34" charset="0"/>
                        </a:rPr>
                        <a:t>включительно</a:t>
                      </a:r>
                    </a:p>
                    <a:p>
                      <a:pPr algn="just">
                        <a:spcAft>
                          <a:spcPts val="0"/>
                        </a:spcAft>
                        <a:buNone/>
                      </a:pP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265039235"/>
                  </a:ext>
                </a:extLst>
              </a:tr>
              <a:tr h="0">
                <a:tc rowSpan="2">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Приложение №1</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16</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Изделия пластмассовые прочие</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22.29.29</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0"/>
                        </a:spcAft>
                        <a:buNone/>
                      </a:pPr>
                      <a:r>
                        <a:rPr lang="ru-RU" sz="1200" kern="100" dirty="0">
                          <a:effectLst/>
                          <a:latin typeface="Arial" panose="020B0604020202020204" pitchFamily="34" charset="0"/>
                          <a:cs typeface="Arial" panose="020B0604020202020204" pitchFamily="34" charset="0"/>
                        </a:rPr>
                        <a:t> </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800269465"/>
                  </a:ext>
                </a:extLst>
              </a:tr>
              <a:tr h="0">
                <a:tc vMerge="1">
                  <a:txBody>
                    <a:bodyPr/>
                    <a:lstStyle/>
                    <a:p>
                      <a:endParaRPr lang="ru-RU"/>
                    </a:p>
                  </a:txBody>
                  <a:tcPr/>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17</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Пробирки вакуумные для взятия образцов крови ИВД, соответствующие кодам 293370, 293400, 293420, 293480, 293500, 293540, 293570, 293630, 293640, 293660, 293700, 293760, 293780, 334330 вида медицинского изделия в соответствии с номенклатурной классификацией медицинских изделий, утвержденной Министерством здравоохранения Российской Федерации (далее - номенклатурная классификация)</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22.29.29.190</a:t>
                      </a:r>
                    </a:p>
                    <a:p>
                      <a:pPr algn="just">
                        <a:spcAft>
                          <a:spcPts val="0"/>
                        </a:spcAft>
                        <a:buNone/>
                      </a:pPr>
                      <a:r>
                        <a:rPr lang="ru-RU" sz="1200" kern="100" dirty="0">
                          <a:effectLst/>
                          <a:latin typeface="Arial" panose="020B0604020202020204" pitchFamily="34" charset="0"/>
                          <a:cs typeface="Arial" panose="020B0604020202020204" pitchFamily="34" charset="0"/>
                        </a:rPr>
                        <a:t>32.50.13.190</a:t>
                      </a:r>
                    </a:p>
                    <a:p>
                      <a:pPr algn="just">
                        <a:spcAft>
                          <a:spcPts val="0"/>
                        </a:spcAft>
                        <a:buNone/>
                      </a:pPr>
                      <a:r>
                        <a:rPr lang="ru-RU" sz="1200" kern="100" dirty="0">
                          <a:effectLst/>
                          <a:latin typeface="Arial" panose="020B0604020202020204" pitchFamily="34" charset="0"/>
                          <a:cs typeface="Arial" panose="020B0604020202020204" pitchFamily="34" charset="0"/>
                        </a:rPr>
                        <a:t>32.50.50.181</a:t>
                      </a:r>
                    </a:p>
                    <a:p>
                      <a:pPr algn="just">
                        <a:spcAft>
                          <a:spcPts val="0"/>
                        </a:spcAft>
                        <a:buNone/>
                      </a:pPr>
                      <a:r>
                        <a:rPr lang="ru-RU" sz="1200" kern="100" dirty="0">
                          <a:effectLst/>
                          <a:latin typeface="Arial" panose="020B0604020202020204" pitchFamily="34" charset="0"/>
                          <a:cs typeface="Arial" panose="020B0604020202020204" pitchFamily="34" charset="0"/>
                        </a:rPr>
                        <a:t>32.50.50.19</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0"/>
                        </a:spcAft>
                        <a:buNone/>
                      </a:pPr>
                      <a:r>
                        <a:rPr lang="ru-RU" sz="1200" kern="100" dirty="0">
                          <a:effectLst/>
                          <a:latin typeface="Arial" panose="020B0604020202020204" pitchFamily="34" charset="0"/>
                          <a:cs typeface="Arial" panose="020B0604020202020204" pitchFamily="34" charset="0"/>
                        </a:rPr>
                        <a:t> </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519083629"/>
                  </a:ext>
                </a:extLst>
              </a:tr>
              <a:tr h="0">
                <a:tc rowSpan="8">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Приложение №2</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2</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Подгузники и пеленки детские из бумажной массы, бумаги, целлюлозной ваты и полотна из целлюлозных волокон</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17.22.12.120</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0"/>
                        </a:spcAft>
                        <a:buNone/>
                      </a:pPr>
                      <a:r>
                        <a:rPr lang="ru-RU" sz="1200" kern="100" dirty="0">
                          <a:effectLst/>
                          <a:latin typeface="Arial" panose="020B0604020202020204" pitchFamily="34" charset="0"/>
                          <a:cs typeface="Arial" panose="020B0604020202020204" pitchFamily="34" charset="0"/>
                        </a:rPr>
                        <a:t> </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603426192"/>
                  </a:ext>
                </a:extLst>
              </a:tr>
              <a:tr h="0">
                <a:tc vMerge="1">
                  <a:txBody>
                    <a:bodyPr/>
                    <a:lstStyle/>
                    <a:p>
                      <a:endParaRPr lang="ru-RU"/>
                    </a:p>
                  </a:txBody>
                  <a:tcPr/>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172</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Протезы внешние</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32.50.22.121</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0"/>
                        </a:spcAft>
                        <a:buNone/>
                      </a:pPr>
                      <a:r>
                        <a:rPr lang="ru-RU" sz="1200" kern="100" dirty="0">
                          <a:effectLst/>
                          <a:latin typeface="Arial" panose="020B0604020202020204" pitchFamily="34" charset="0"/>
                          <a:cs typeface="Arial" panose="020B0604020202020204" pitchFamily="34" charset="0"/>
                        </a:rPr>
                        <a:t> </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381633768"/>
                  </a:ext>
                </a:extLst>
              </a:tr>
              <a:tr h="0">
                <a:tc vMerge="1">
                  <a:txBody>
                    <a:bodyPr/>
                    <a:lstStyle/>
                    <a:p>
                      <a:endParaRPr lang="ru-RU"/>
                    </a:p>
                  </a:txBody>
                  <a:tcPr/>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173</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Туторы верхних конечностей</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32.50.22.123</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0"/>
                        </a:spcAft>
                        <a:buNone/>
                      </a:pPr>
                      <a:r>
                        <a:rPr lang="ru-RU" sz="1200" kern="100" dirty="0">
                          <a:effectLst/>
                          <a:latin typeface="Arial" panose="020B0604020202020204" pitchFamily="34" charset="0"/>
                          <a:cs typeface="Arial" panose="020B0604020202020204" pitchFamily="34" charset="0"/>
                        </a:rPr>
                        <a:t> </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909158227"/>
                  </a:ext>
                </a:extLst>
              </a:tr>
              <a:tr h="0">
                <a:tc vMerge="1">
                  <a:txBody>
                    <a:bodyPr/>
                    <a:lstStyle/>
                    <a:p>
                      <a:endParaRPr lang="ru-RU"/>
                    </a:p>
                  </a:txBody>
                  <a:tcPr/>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174</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Туторы нижних конечностей</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32.50.22.124</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0"/>
                        </a:spcAft>
                        <a:buNone/>
                      </a:pPr>
                      <a:r>
                        <a:rPr lang="ru-RU" sz="1200" kern="100" dirty="0">
                          <a:effectLst/>
                          <a:latin typeface="Arial" panose="020B0604020202020204" pitchFamily="34" charset="0"/>
                          <a:cs typeface="Arial" panose="020B0604020202020204" pitchFamily="34" charset="0"/>
                        </a:rPr>
                        <a:t> </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972401554"/>
                  </a:ext>
                </a:extLst>
              </a:tr>
              <a:tr h="0">
                <a:tc vMerge="1">
                  <a:txBody>
                    <a:bodyPr/>
                    <a:lstStyle/>
                    <a:p>
                      <a:endParaRPr lang="ru-RU"/>
                    </a:p>
                  </a:txBody>
                  <a:tcPr/>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175</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Корсеты, реклинаторы, обтураторы</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32.50.22.125</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0"/>
                        </a:spcAft>
                        <a:buNone/>
                      </a:pPr>
                      <a:r>
                        <a:rPr lang="ru-RU" sz="1200" kern="100" dirty="0">
                          <a:effectLst/>
                          <a:latin typeface="Arial" panose="020B0604020202020204" pitchFamily="34" charset="0"/>
                          <a:cs typeface="Arial" panose="020B0604020202020204" pitchFamily="34" charset="0"/>
                        </a:rPr>
                        <a:t> </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4081555338"/>
                  </a:ext>
                </a:extLst>
              </a:tr>
              <a:tr h="0">
                <a:tc vMerge="1">
                  <a:txBody>
                    <a:bodyPr/>
                    <a:lstStyle/>
                    <a:p>
                      <a:endParaRPr lang="ru-RU"/>
                    </a:p>
                  </a:txBody>
                  <a:tcPr/>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176</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Бандажи и изделия к протезно-ортопедической продукции</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32.50.22.126</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0"/>
                        </a:spcAft>
                        <a:buNone/>
                      </a:pPr>
                      <a:r>
                        <a:rPr lang="ru-RU" sz="1200" kern="100" dirty="0">
                          <a:effectLst/>
                          <a:latin typeface="Arial" panose="020B0604020202020204" pitchFamily="34" charset="0"/>
                          <a:cs typeface="Arial" panose="020B0604020202020204" pitchFamily="34" charset="0"/>
                        </a:rPr>
                        <a:t> </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444117050"/>
                  </a:ext>
                </a:extLst>
              </a:tr>
              <a:tr h="0">
                <a:tc vMerge="1">
                  <a:txBody>
                    <a:bodyPr/>
                    <a:lstStyle/>
                    <a:p>
                      <a:endParaRPr lang="ru-RU"/>
                    </a:p>
                  </a:txBody>
                  <a:tcPr/>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177</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Приспособления ортопедические прочие</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32.50.22.129</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0"/>
                        </a:spcAft>
                        <a:buNone/>
                      </a:pPr>
                      <a:r>
                        <a:rPr lang="ru-RU" sz="1200" kern="100" dirty="0">
                          <a:effectLst/>
                          <a:latin typeface="Arial" panose="020B0604020202020204" pitchFamily="34" charset="0"/>
                          <a:cs typeface="Arial" panose="020B0604020202020204" pitchFamily="34" charset="0"/>
                        </a:rPr>
                        <a:t> </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306853454"/>
                  </a:ext>
                </a:extLst>
              </a:tr>
              <a:tr h="0">
                <a:tc vMerge="1">
                  <a:txBody>
                    <a:bodyPr/>
                    <a:lstStyle/>
                    <a:p>
                      <a:endParaRPr lang="ru-RU"/>
                    </a:p>
                  </a:txBody>
                  <a:tcPr/>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178</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Вкладные корригирующие элементы для ортопедической обуви (в том числе стельки, полустельки)</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gn="just">
                        <a:spcAft>
                          <a:spcPts val="0"/>
                        </a:spcAft>
                        <a:buNone/>
                      </a:pPr>
                      <a:r>
                        <a:rPr lang="ru-RU" sz="1200" kern="100" dirty="0">
                          <a:effectLst/>
                          <a:latin typeface="Arial" panose="020B0604020202020204" pitchFamily="34" charset="0"/>
                          <a:cs typeface="Arial" panose="020B0604020202020204" pitchFamily="34" charset="0"/>
                        </a:rPr>
                        <a:t>32.50.22.157</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spcAft>
                          <a:spcPts val="0"/>
                        </a:spcAft>
                        <a:buNone/>
                      </a:pPr>
                      <a:r>
                        <a:rPr lang="ru-RU" sz="1200" kern="100" dirty="0">
                          <a:effectLst/>
                          <a:latin typeface="Arial" panose="020B0604020202020204" pitchFamily="34" charset="0"/>
                          <a:cs typeface="Arial" panose="020B0604020202020204" pitchFamily="34" charset="0"/>
                        </a:rPr>
                        <a:t> </a:t>
                      </a:r>
                      <a:endParaRPr lang="ru-RU" sz="12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108655372"/>
                  </a:ext>
                </a:extLst>
              </a:tr>
            </a:tbl>
          </a:graphicData>
        </a:graphic>
      </p:graphicFrame>
      <p:pic>
        <p:nvPicPr>
          <p:cNvPr id="5" name="Рисунок 4">
            <a:extLst>
              <a:ext uri="{FF2B5EF4-FFF2-40B4-BE49-F238E27FC236}">
                <a16:creationId xmlns:a16="http://schemas.microsoft.com/office/drawing/2014/main" id="{A4A3EEC2-26B0-C944-9D15-26A503E753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4" name="TextBox 3">
            <a:extLst>
              <a:ext uri="{FF2B5EF4-FFF2-40B4-BE49-F238E27FC236}">
                <a16:creationId xmlns:a16="http://schemas.microsoft.com/office/drawing/2014/main" id="{C889FC36-C099-8AC0-6683-FEAAD9FE8361}"/>
              </a:ext>
            </a:extLst>
          </p:cNvPr>
          <p:cNvSpPr txBox="1"/>
          <p:nvPr/>
        </p:nvSpPr>
        <p:spPr>
          <a:xfrm>
            <a:off x="3726789" y="400873"/>
            <a:ext cx="7565044" cy="400110"/>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prstClr val="black"/>
                </a:solidFill>
                <a:latin typeface="Arial" panose="020B0604020202020204" pitchFamily="34" charset="0"/>
                <a:cs typeface="Arial" panose="020B0604020202020204" pitchFamily="34" charset="0"/>
              </a:rPr>
              <a:t>Переходные положения согласно редакции с 01.01.2026</a:t>
            </a:r>
          </a:p>
        </p:txBody>
      </p:sp>
      <p:sp>
        <p:nvSpPr>
          <p:cNvPr id="7" name="Звезда: 10 точек 6">
            <a:extLst>
              <a:ext uri="{FF2B5EF4-FFF2-40B4-BE49-F238E27FC236}">
                <a16:creationId xmlns:a16="http://schemas.microsoft.com/office/drawing/2014/main" id="{89C19938-FF1B-057F-AAB6-B6BA1DE22DEA}"/>
              </a:ext>
            </a:extLst>
          </p:cNvPr>
          <p:cNvSpPr/>
          <p:nvPr/>
        </p:nvSpPr>
        <p:spPr>
          <a:xfrm>
            <a:off x="10798275" y="639534"/>
            <a:ext cx="987116" cy="996452"/>
          </a:xfrm>
          <a:prstGeom prst="star1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174750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AA8E7-8ADC-3CBB-4FE4-0E98AA35099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CA32DF6-ED3E-0DE9-E185-24E7ECE6A60E}"/>
              </a:ext>
            </a:extLst>
          </p:cNvPr>
          <p:cNvSpPr txBox="1"/>
          <p:nvPr/>
        </p:nvSpPr>
        <p:spPr>
          <a:xfrm>
            <a:off x="4444070" y="401677"/>
            <a:ext cx="7565044" cy="830997"/>
          </a:xfrm>
          <a:prstGeom prst="rect">
            <a:avLst/>
          </a:prstGeom>
          <a:solidFill>
            <a:srgbClr val="EA5816"/>
          </a:solidFill>
          <a:ln>
            <a:solidFill>
              <a:srgbClr val="EA5816"/>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schemeClr val="bg1"/>
                </a:solidFill>
                <a:latin typeface="Arial" panose="020B0604020202020204" pitchFamily="34" charset="0"/>
                <a:cs typeface="Arial" panose="020B0604020202020204" pitchFamily="34" charset="0"/>
              </a:rPr>
              <a:t>Национальный режим при закупке ЛП – вновь продление ранее действовавших норм</a:t>
            </a:r>
          </a:p>
        </p:txBody>
      </p:sp>
      <p:sp>
        <p:nvSpPr>
          <p:cNvPr id="5" name="Прямоугольник 4">
            <a:extLst>
              <a:ext uri="{FF2B5EF4-FFF2-40B4-BE49-F238E27FC236}">
                <a16:creationId xmlns:a16="http://schemas.microsoft.com/office/drawing/2014/main" id="{D6E83072-9391-4E31-C55F-375F0C079918}"/>
              </a:ext>
            </a:extLst>
          </p:cNvPr>
          <p:cNvSpPr/>
          <p:nvPr/>
        </p:nvSpPr>
        <p:spPr>
          <a:xfrm>
            <a:off x="299224" y="2000830"/>
            <a:ext cx="11709890" cy="2062103"/>
          </a:xfrm>
          <a:prstGeom prst="rect">
            <a:avLst/>
          </a:prstGeom>
          <a:ln w="38100">
            <a:solidFill>
              <a:schemeClr val="accent1"/>
            </a:solidFill>
          </a:ln>
        </p:spPr>
        <p:txBody>
          <a:bodyPr wrap="square">
            <a:spAutoFit/>
          </a:bodyPr>
          <a:lstStyle/>
          <a:p>
            <a:pPr algn="just"/>
            <a:r>
              <a:rPr lang="ru-RU" sz="1600" b="1" dirty="0">
                <a:latin typeface="Arial" panose="020B0604020202020204" pitchFamily="34" charset="0"/>
                <a:ea typeface="Times New Roman" panose="02020603050405020304" pitchFamily="18" charset="0"/>
                <a:cs typeface="Arial" panose="020B0604020202020204" pitchFamily="34" charset="0"/>
              </a:rPr>
              <a:t>Подпункт «е» пункта 10: </a:t>
            </a:r>
            <a:r>
              <a:rPr lang="ru-RU" sz="1600" dirty="0">
                <a:latin typeface="Arial" panose="020B0604020202020204" pitchFamily="34" charset="0"/>
                <a:cs typeface="Arial" panose="020B0604020202020204" pitchFamily="34" charset="0"/>
              </a:rPr>
              <a:t>при осуществлении закупки товара, указанного в позиции 433 приложения N 2 к настоящему постановлению, извещение об осуществлении которой размещено в единой информационной системе и приглашение принять участие в которой направлено либо контракт (договор) с единственным поставщиком (подрядчиком, исполнителем) при осуществлении которой заключен </a:t>
            </a:r>
            <a:r>
              <a:rPr lang="ru-RU" sz="1600" b="1" dirty="0">
                <a:latin typeface="Arial" panose="020B0604020202020204" pitchFamily="34" charset="0"/>
                <a:cs typeface="Arial" panose="020B0604020202020204" pitchFamily="34" charset="0"/>
              </a:rPr>
              <a:t>по 30 июня 2026 г. включительно</a:t>
            </a:r>
            <a:r>
              <a:rPr lang="ru-RU" sz="1600" dirty="0">
                <a:latin typeface="Arial" panose="020B0604020202020204" pitchFamily="34" charset="0"/>
                <a:cs typeface="Arial" panose="020B0604020202020204" pitchFamily="34" charset="0"/>
              </a:rPr>
              <a:t>, положения подпункта "у" пункта 4 настоящего постановления применяются также в отношении лекарственных препаратов, включенных в перечень стратегически значимых лекарственных средств, производство которых должно быть обеспечено на территории Российской Федерации, утвержденный распоряжением Правительства Российской Федерации от 6 июля 2010 г. N 1141-р</a:t>
            </a:r>
          </a:p>
        </p:txBody>
      </p:sp>
      <p:sp>
        <p:nvSpPr>
          <p:cNvPr id="9" name="Прямоугольник 8">
            <a:extLst>
              <a:ext uri="{FF2B5EF4-FFF2-40B4-BE49-F238E27FC236}">
                <a16:creationId xmlns:a16="http://schemas.microsoft.com/office/drawing/2014/main" id="{82083BDF-C43F-EA18-D73D-37F299532429}"/>
              </a:ext>
            </a:extLst>
          </p:cNvPr>
          <p:cNvSpPr/>
          <p:nvPr/>
        </p:nvSpPr>
        <p:spPr>
          <a:xfrm>
            <a:off x="299224" y="4525729"/>
            <a:ext cx="11709891" cy="584775"/>
          </a:xfrm>
          <a:prstGeom prst="rect">
            <a:avLst/>
          </a:prstGeom>
          <a:ln w="38100">
            <a:solidFill>
              <a:schemeClr val="accent1"/>
            </a:solidFill>
          </a:ln>
        </p:spPr>
        <p:txBody>
          <a:bodyPr wrap="square">
            <a:spAutoFit/>
          </a:bodyPr>
          <a:lstStyle/>
          <a:p>
            <a:r>
              <a:rPr lang="ru-RU" sz="1600" b="1" dirty="0">
                <a:latin typeface="Arial" panose="020B0604020202020204" pitchFamily="34" charset="0"/>
                <a:ea typeface="Times New Roman" panose="02020603050405020304" pitchFamily="18" charset="0"/>
                <a:cs typeface="Arial" panose="020B0604020202020204" pitchFamily="34" charset="0"/>
              </a:rPr>
              <a:t>Пункт 12: </a:t>
            </a:r>
            <a:r>
              <a:rPr lang="ru-RU" sz="1600" dirty="0">
                <a:latin typeface="Arial" panose="020B0604020202020204" pitchFamily="34" charset="0"/>
                <a:ea typeface="Times New Roman" panose="02020603050405020304" pitchFamily="18" charset="0"/>
                <a:cs typeface="Arial" panose="020B0604020202020204" pitchFamily="34" charset="0"/>
              </a:rPr>
              <a:t>Настоящее постановление вступает в силу с 1 января 2025 г., за исключением подпункта "ф" пункта 4 настоящего постановления, который вступает в силу </a:t>
            </a:r>
            <a:r>
              <a:rPr lang="ru-RU" sz="1600" b="1" dirty="0">
                <a:latin typeface="Arial" panose="020B0604020202020204" pitchFamily="34" charset="0"/>
                <a:ea typeface="Times New Roman" panose="02020603050405020304" pitchFamily="18" charset="0"/>
                <a:cs typeface="Arial" panose="020B0604020202020204" pitchFamily="34" charset="0"/>
              </a:rPr>
              <a:t>с 1 июля 2026 г.</a:t>
            </a:r>
          </a:p>
        </p:txBody>
      </p:sp>
      <p:pic>
        <p:nvPicPr>
          <p:cNvPr id="4" name="Рисунок 3">
            <a:extLst>
              <a:ext uri="{FF2B5EF4-FFF2-40B4-BE49-F238E27FC236}">
                <a16:creationId xmlns:a16="http://schemas.microsoft.com/office/drawing/2014/main" id="{ECFD4B58-0247-0059-9EA1-1D7105AF38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156414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30D6C-B5AC-FF7E-CE96-FD5DA8DDA31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C8D867-FABA-D106-C8AF-28A2CE37E118}"/>
              </a:ext>
            </a:extLst>
          </p:cNvPr>
          <p:cNvSpPr txBox="1"/>
          <p:nvPr/>
        </p:nvSpPr>
        <p:spPr>
          <a:xfrm>
            <a:off x="4444070" y="401677"/>
            <a:ext cx="7565044" cy="461665"/>
          </a:xfrm>
          <a:prstGeom prst="rect">
            <a:avLst/>
          </a:prstGeom>
          <a:solidFill>
            <a:srgbClr val="EA5816"/>
          </a:solidFill>
          <a:ln>
            <a:solidFill>
              <a:srgbClr val="EA5816"/>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schemeClr val="bg1"/>
                </a:solidFill>
                <a:latin typeface="Arial" panose="020B0604020202020204" pitchFamily="34" charset="0"/>
                <a:cs typeface="Arial" panose="020B0604020202020204" pitchFamily="34" charset="0"/>
              </a:rPr>
              <a:t>Дополнение приложения №2 (ограничение)</a:t>
            </a:r>
          </a:p>
        </p:txBody>
      </p:sp>
      <p:pic>
        <p:nvPicPr>
          <p:cNvPr id="4" name="Рисунок 3">
            <a:extLst>
              <a:ext uri="{FF2B5EF4-FFF2-40B4-BE49-F238E27FC236}">
                <a16:creationId xmlns:a16="http://schemas.microsoft.com/office/drawing/2014/main" id="{55C8759B-C9AC-DCF6-17D2-EABC2BFC7D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graphicFrame>
        <p:nvGraphicFramePr>
          <p:cNvPr id="6" name="Таблица 5">
            <a:extLst>
              <a:ext uri="{FF2B5EF4-FFF2-40B4-BE49-F238E27FC236}">
                <a16:creationId xmlns:a16="http://schemas.microsoft.com/office/drawing/2014/main" id="{B5861434-FAB2-CA0D-3886-F0F0BF292E6D}"/>
              </a:ext>
            </a:extLst>
          </p:cNvPr>
          <p:cNvGraphicFramePr>
            <a:graphicFrameLocks noGrp="1"/>
          </p:cNvGraphicFramePr>
          <p:nvPr/>
        </p:nvGraphicFramePr>
        <p:xfrm>
          <a:off x="556203" y="962263"/>
          <a:ext cx="11452911" cy="5670532"/>
        </p:xfrm>
        <a:graphic>
          <a:graphicData uri="http://schemas.openxmlformats.org/drawingml/2006/table">
            <a:tbl>
              <a:tblPr firstRow="1" firstCol="1" bandRow="1">
                <a:tableStyleId>{5C22544A-7EE6-4342-B048-85BDC9FD1C3A}</a:tableStyleId>
              </a:tblPr>
              <a:tblGrid>
                <a:gridCol w="1631577">
                  <a:extLst>
                    <a:ext uri="{9D8B030D-6E8A-4147-A177-3AD203B41FA5}">
                      <a16:colId xmlns:a16="http://schemas.microsoft.com/office/drawing/2014/main" val="2498766497"/>
                    </a:ext>
                  </a:extLst>
                </a:gridCol>
                <a:gridCol w="6003697">
                  <a:extLst>
                    <a:ext uri="{9D8B030D-6E8A-4147-A177-3AD203B41FA5}">
                      <a16:colId xmlns:a16="http://schemas.microsoft.com/office/drawing/2014/main" val="3282977400"/>
                    </a:ext>
                  </a:extLst>
                </a:gridCol>
                <a:gridCol w="3817637">
                  <a:extLst>
                    <a:ext uri="{9D8B030D-6E8A-4147-A177-3AD203B41FA5}">
                      <a16:colId xmlns:a16="http://schemas.microsoft.com/office/drawing/2014/main" val="2936936747"/>
                    </a:ext>
                  </a:extLst>
                </a:gridCol>
              </a:tblGrid>
              <a:tr h="0">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Номер позиции</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a:effectLst/>
                          <a:latin typeface="Arial" panose="020B0604020202020204" pitchFamily="34" charset="0"/>
                          <a:cs typeface="Arial" panose="020B0604020202020204" pitchFamily="34" charset="0"/>
                        </a:rPr>
                        <a:t>Наименование</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a:effectLst/>
                          <a:latin typeface="Arial" panose="020B0604020202020204" pitchFamily="34" charset="0"/>
                          <a:cs typeface="Arial" panose="020B0604020202020204" pitchFamily="34" charset="0"/>
                        </a:rPr>
                        <a:t>ОКПД2</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2524681014"/>
                  </a:ext>
                </a:extLst>
              </a:tr>
              <a:tr h="154974">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178(1).</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dirty="0">
                          <a:effectLst/>
                          <a:latin typeface="Arial" panose="020B0604020202020204" pitchFamily="34" charset="0"/>
                          <a:cs typeface="Arial" panose="020B0604020202020204" pitchFamily="34" charset="0"/>
                        </a:rPr>
                        <a:t>Стопа полиуретановая </a:t>
                      </a:r>
                    </a:p>
                    <a:p>
                      <a:pPr marL="90170" marR="74295" algn="just">
                        <a:lnSpc>
                          <a:spcPct val="107000"/>
                        </a:lnSpc>
                        <a:spcAft>
                          <a:spcPts val="800"/>
                        </a:spcAft>
                        <a:buNone/>
                      </a:pP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a:effectLst/>
                          <a:latin typeface="Arial" panose="020B0604020202020204" pitchFamily="34" charset="0"/>
                          <a:cs typeface="Arial" panose="020B0604020202020204" pitchFamily="34" charset="0"/>
                        </a:rPr>
                        <a:t>32.50.23.131 </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3427545903"/>
                  </a:ext>
                </a:extLst>
              </a:tr>
              <a:tr h="321084">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178(2).</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dirty="0">
                          <a:effectLst/>
                          <a:latin typeface="Arial" panose="020B0604020202020204" pitchFamily="34" charset="0"/>
                          <a:cs typeface="Arial" panose="020B0604020202020204" pitchFamily="34" charset="0"/>
                        </a:rPr>
                        <a:t>Стопа из композитных материалов</a:t>
                      </a:r>
                    </a:p>
                    <a:p>
                      <a:pPr marL="90170" marR="74295" algn="just">
                        <a:lnSpc>
                          <a:spcPct val="107000"/>
                        </a:lnSpc>
                        <a:spcAft>
                          <a:spcPts val="800"/>
                        </a:spcAft>
                        <a:buNone/>
                      </a:pP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a:effectLst/>
                          <a:latin typeface="Arial" panose="020B0604020202020204" pitchFamily="34" charset="0"/>
                          <a:cs typeface="Arial" panose="020B0604020202020204" pitchFamily="34" charset="0"/>
                        </a:rPr>
                        <a:t>32.50.23.132</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223834274"/>
                  </a:ext>
                </a:extLst>
              </a:tr>
              <a:tr h="487194">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178(3).</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dirty="0">
                          <a:effectLst/>
                          <a:latin typeface="Arial" panose="020B0604020202020204" pitchFamily="34" charset="0"/>
                          <a:cs typeface="Arial" panose="020B0604020202020204" pitchFamily="34" charset="0"/>
                        </a:rPr>
                        <a:t>Коленный модуль с механическим управлением</a:t>
                      </a: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a:effectLst/>
                          <a:latin typeface="Arial" panose="020B0604020202020204" pitchFamily="34" charset="0"/>
                          <a:cs typeface="Arial" panose="020B0604020202020204" pitchFamily="34" charset="0"/>
                        </a:rPr>
                        <a:t>32.50.23.141</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4223273113"/>
                  </a:ext>
                </a:extLst>
              </a:tr>
              <a:tr h="487194">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178(4).</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a:effectLst/>
                          <a:latin typeface="Arial" panose="020B0604020202020204" pitchFamily="34" charset="0"/>
                          <a:cs typeface="Arial" panose="020B0604020202020204" pitchFamily="34" charset="0"/>
                        </a:rPr>
                        <a:t>Коленный модуль с пневматическим управлением</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a:effectLst/>
                          <a:latin typeface="Arial" panose="020B0604020202020204" pitchFamily="34" charset="0"/>
                          <a:cs typeface="Arial" panose="020B0604020202020204" pitchFamily="34" charset="0"/>
                        </a:rPr>
                        <a:t>32.50.23.142</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597883915"/>
                  </a:ext>
                </a:extLst>
              </a:tr>
              <a:tr h="487194">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178(5).</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a:effectLst/>
                          <a:latin typeface="Arial" panose="020B0604020202020204" pitchFamily="34" charset="0"/>
                          <a:cs typeface="Arial" panose="020B0604020202020204" pitchFamily="34" charset="0"/>
                        </a:rPr>
                        <a:t>Коленный модуль с гидравлическим управлением</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a:effectLst/>
                          <a:latin typeface="Arial" panose="020B0604020202020204" pitchFamily="34" charset="0"/>
                          <a:cs typeface="Arial" panose="020B0604020202020204" pitchFamily="34" charset="0"/>
                        </a:rPr>
                        <a:t>32.50.23.143</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1367216985"/>
                  </a:ext>
                </a:extLst>
              </a:tr>
              <a:tr h="487194">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178(6).</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dirty="0">
                          <a:effectLst/>
                          <a:latin typeface="Arial" panose="020B0604020202020204" pitchFamily="34" charset="0"/>
                          <a:cs typeface="Arial" panose="020B0604020202020204" pitchFamily="34" charset="0"/>
                        </a:rPr>
                        <a:t>Коленный модуль с микропроцессорным управлением</a:t>
                      </a: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a:effectLst/>
                          <a:latin typeface="Arial" panose="020B0604020202020204" pitchFamily="34" charset="0"/>
                          <a:cs typeface="Arial" panose="020B0604020202020204" pitchFamily="34" charset="0"/>
                        </a:rPr>
                        <a:t>32.50.23.144</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1919683419"/>
                  </a:ext>
                </a:extLst>
              </a:tr>
              <a:tr h="535401">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178(7).</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a:effectLst/>
                          <a:latin typeface="Arial" panose="020B0604020202020204" pitchFamily="34" charset="0"/>
                          <a:cs typeface="Arial" panose="020B0604020202020204" pitchFamily="34" charset="0"/>
                        </a:rPr>
                        <a:t>Тазобедренный модуль с механическим управлением</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a:effectLst/>
                          <a:latin typeface="Arial" panose="020B0604020202020204" pitchFamily="34" charset="0"/>
                          <a:cs typeface="Arial" panose="020B0604020202020204" pitchFamily="34" charset="0"/>
                        </a:rPr>
                        <a:t>32.50.23.151</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3378362549"/>
                  </a:ext>
                </a:extLst>
              </a:tr>
              <a:tr h="154974">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178(8).</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dirty="0">
                          <a:effectLst/>
                          <a:latin typeface="Arial" panose="020B0604020202020204" pitchFamily="34" charset="0"/>
                          <a:cs typeface="Arial" panose="020B0604020202020204" pitchFamily="34" charset="0"/>
                        </a:rPr>
                        <a:t>Узел кисти пассивный</a:t>
                      </a:r>
                    </a:p>
                    <a:p>
                      <a:pPr marL="90170" marR="74295" algn="just">
                        <a:lnSpc>
                          <a:spcPct val="107000"/>
                        </a:lnSpc>
                        <a:spcAft>
                          <a:spcPts val="800"/>
                        </a:spcAft>
                        <a:buNone/>
                      </a:pP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a:effectLst/>
                          <a:latin typeface="Arial" panose="020B0604020202020204" pitchFamily="34" charset="0"/>
                          <a:cs typeface="Arial" panose="020B0604020202020204" pitchFamily="34" charset="0"/>
                        </a:rPr>
                        <a:t>32.50.23.161</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378213107"/>
                  </a:ext>
                </a:extLst>
              </a:tr>
              <a:tr h="154974">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178(9).</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dirty="0">
                          <a:effectLst/>
                          <a:latin typeface="Arial" panose="020B0604020202020204" pitchFamily="34" charset="0"/>
                          <a:cs typeface="Arial" panose="020B0604020202020204" pitchFamily="34" charset="0"/>
                        </a:rPr>
                        <a:t>Узел кисти активный</a:t>
                      </a:r>
                    </a:p>
                    <a:p>
                      <a:pPr marL="90170" marR="74295" algn="just">
                        <a:lnSpc>
                          <a:spcPct val="107000"/>
                        </a:lnSpc>
                        <a:spcAft>
                          <a:spcPts val="800"/>
                        </a:spcAft>
                        <a:buNone/>
                      </a:pP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a:effectLst/>
                          <a:latin typeface="Arial" panose="020B0604020202020204" pitchFamily="34" charset="0"/>
                          <a:cs typeface="Arial" panose="020B0604020202020204" pitchFamily="34" charset="0"/>
                        </a:rPr>
                        <a:t>32.50.23.162</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926109293"/>
                  </a:ext>
                </a:extLst>
              </a:tr>
              <a:tr h="487194">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178(10).</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dirty="0">
                          <a:effectLst/>
                          <a:latin typeface="Arial" panose="020B0604020202020204" pitchFamily="34" charset="0"/>
                          <a:cs typeface="Arial" panose="020B0604020202020204" pitchFamily="34" charset="0"/>
                        </a:rPr>
                        <a:t>Узел кисти с микропроцессорным управлением</a:t>
                      </a: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a:effectLst/>
                          <a:latin typeface="Arial" panose="020B0604020202020204" pitchFamily="34" charset="0"/>
                          <a:cs typeface="Arial" panose="020B0604020202020204" pitchFamily="34" charset="0"/>
                        </a:rPr>
                        <a:t>32.50.23.163</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2617642574"/>
                  </a:ext>
                </a:extLst>
              </a:tr>
              <a:tr h="321084">
                <a:tc>
                  <a:txBody>
                    <a:bodyPr/>
                    <a:lstStyle/>
                    <a:p>
                      <a:pPr marL="90170" algn="just">
                        <a:lnSpc>
                          <a:spcPct val="107000"/>
                        </a:lnSpc>
                        <a:spcAft>
                          <a:spcPts val="800"/>
                        </a:spcAft>
                        <a:buNone/>
                      </a:pPr>
                      <a:r>
                        <a:rPr lang="ru-RU" sz="1400" kern="100">
                          <a:effectLst/>
                          <a:latin typeface="Arial" panose="020B0604020202020204" pitchFamily="34" charset="0"/>
                          <a:cs typeface="Arial" panose="020B0604020202020204" pitchFamily="34" charset="0"/>
                        </a:rPr>
                        <a:t>178(11).</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90170" marR="74295" algn="just">
                        <a:lnSpc>
                          <a:spcPct val="107000"/>
                        </a:lnSpc>
                        <a:spcAft>
                          <a:spcPts val="800"/>
                        </a:spcAft>
                        <a:buNone/>
                      </a:pPr>
                      <a:r>
                        <a:rPr lang="ru-RU" sz="1400" kern="100">
                          <a:effectLst/>
                          <a:latin typeface="Arial" panose="020B0604020202020204" pitchFamily="34" charset="0"/>
                          <a:cs typeface="Arial" panose="020B0604020202020204" pitchFamily="34" charset="0"/>
                        </a:rPr>
                        <a:t>Локтевой узел пассивный</a:t>
                      </a:r>
                      <a:endParaRPr lang="ru-RU" sz="14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tc>
                <a:tc>
                  <a:txBody>
                    <a:bodyPr/>
                    <a:lstStyle/>
                    <a:p>
                      <a:pPr marL="52705" algn="just">
                        <a:lnSpc>
                          <a:spcPct val="107000"/>
                        </a:lnSpc>
                        <a:spcAft>
                          <a:spcPts val="800"/>
                        </a:spcAft>
                        <a:buNone/>
                      </a:pPr>
                      <a:r>
                        <a:rPr lang="ru-RU" sz="1400" kern="100" dirty="0">
                          <a:effectLst/>
                          <a:latin typeface="Arial" panose="020B0604020202020204" pitchFamily="34" charset="0"/>
                          <a:cs typeface="Arial" panose="020B0604020202020204" pitchFamily="34" charset="0"/>
                        </a:rPr>
                        <a:t>32.50.23.171</a:t>
                      </a:r>
                      <a:endParaRPr lang="ru-RU" sz="14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tc>
                <a:extLst>
                  <a:ext uri="{0D108BD9-81ED-4DB2-BD59-A6C34878D82A}">
                    <a16:rowId xmlns:a16="http://schemas.microsoft.com/office/drawing/2014/main" val="617543553"/>
                  </a:ext>
                </a:extLst>
              </a:tr>
            </a:tbl>
          </a:graphicData>
        </a:graphic>
      </p:graphicFrame>
    </p:spTree>
    <p:extLst>
      <p:ext uri="{BB962C8B-B14F-4D97-AF65-F5344CB8AC3E}">
        <p14:creationId xmlns:p14="http://schemas.microsoft.com/office/powerpoint/2010/main" val="2169096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91FF8-FB46-201E-01B9-E84433A86526}"/>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26501907-ED35-C5EE-7A83-EBC4B8FD7D40}"/>
              </a:ext>
            </a:extLst>
          </p:cNvPr>
          <p:cNvSpPr/>
          <p:nvPr/>
        </p:nvSpPr>
        <p:spPr>
          <a:xfrm>
            <a:off x="358491" y="2755785"/>
            <a:ext cx="11709890" cy="906851"/>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solidFill>
                <a:latin typeface="Arial" panose="020B0604020202020204" pitchFamily="34" charset="0"/>
                <a:cs typeface="Arial" panose="020B0604020202020204" pitchFamily="34" charset="0"/>
              </a:rPr>
              <a:t>Значимые изменения в 2026 году: с 1 марта 2026 года</a:t>
            </a:r>
          </a:p>
        </p:txBody>
      </p:sp>
      <p:pic>
        <p:nvPicPr>
          <p:cNvPr id="4" name="Рисунок 3">
            <a:extLst>
              <a:ext uri="{FF2B5EF4-FFF2-40B4-BE49-F238E27FC236}">
                <a16:creationId xmlns:a16="http://schemas.microsoft.com/office/drawing/2014/main" id="{C1F71CB7-B371-D8DA-45A5-A840E505EF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4016435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C1D00-31C7-4B96-FE4A-4FFDB2A1F5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A3EC4C2-769D-0C72-B31E-E2B08FBC151B}"/>
              </a:ext>
            </a:extLst>
          </p:cNvPr>
          <p:cNvSpPr txBox="1"/>
          <p:nvPr/>
        </p:nvSpPr>
        <p:spPr>
          <a:xfrm>
            <a:off x="299224" y="1247420"/>
            <a:ext cx="8396043" cy="369332"/>
          </a:xfrm>
          <a:prstGeom prst="rect">
            <a:avLst/>
          </a:prstGeom>
          <a:solidFill>
            <a:srgbClr val="0070C0"/>
          </a:solidFill>
          <a:ln>
            <a:solidFill>
              <a:srgbClr val="002060"/>
            </a:solidFill>
          </a:ln>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Подпункт «х» пункта 4 – порядок работы ограничения</a:t>
            </a:r>
          </a:p>
        </p:txBody>
      </p:sp>
      <p:sp>
        <p:nvSpPr>
          <p:cNvPr id="5" name="Прямоугольник 4">
            <a:extLst>
              <a:ext uri="{FF2B5EF4-FFF2-40B4-BE49-F238E27FC236}">
                <a16:creationId xmlns:a16="http://schemas.microsoft.com/office/drawing/2014/main" id="{D1E3A57D-9F3C-2B1F-7059-CD04FEBF4CFF}"/>
              </a:ext>
            </a:extLst>
          </p:cNvPr>
          <p:cNvSpPr/>
          <p:nvPr/>
        </p:nvSpPr>
        <p:spPr>
          <a:xfrm>
            <a:off x="299224" y="1779221"/>
            <a:ext cx="11709890" cy="1077218"/>
          </a:xfrm>
          <a:prstGeom prst="rect">
            <a:avLst/>
          </a:prstGeom>
          <a:ln w="38100">
            <a:solidFill>
              <a:srgbClr val="0070C0"/>
            </a:solidFill>
          </a:ln>
        </p:spPr>
        <p:txBody>
          <a:bodyPr wrap="square">
            <a:spAutoFit/>
          </a:bodyPr>
          <a:lstStyle/>
          <a:p>
            <a:r>
              <a:rPr lang="ru-RU" sz="1600" dirty="0">
                <a:latin typeface="Arial" panose="020B0604020202020204" pitchFamily="34" charset="0"/>
                <a:ea typeface="Times New Roman" panose="02020603050405020304" pitchFamily="18" charset="0"/>
                <a:cs typeface="Arial" panose="020B0604020202020204" pitchFamily="34" charset="0"/>
              </a:rPr>
              <a:t>Ограничение «второго уровня»: если на участие в закупке подана заявка, содержащая предложение о поставке доверенного ПО, то все остальные заявки, в том числе и имеющие реестровые записи (но без соответствия доверенному ПО) признаются иностранными</a:t>
            </a:r>
            <a:br>
              <a:rPr lang="ru-RU" sz="1600" dirty="0">
                <a:latin typeface="Arial" panose="020B0604020202020204" pitchFamily="34" charset="0"/>
                <a:ea typeface="Times New Roman" panose="02020603050405020304" pitchFamily="18" charset="0"/>
                <a:cs typeface="Arial" panose="020B0604020202020204" pitchFamily="34" charset="0"/>
              </a:rPr>
            </a:br>
            <a:r>
              <a:rPr lang="ru-RU" sz="1600" dirty="0">
                <a:latin typeface="Arial" panose="020B0604020202020204" pitchFamily="34" charset="0"/>
                <a:ea typeface="Times New Roman" panose="02020603050405020304" pitchFamily="18" charset="0"/>
                <a:cs typeface="Arial" panose="020B0604020202020204" pitchFamily="34" charset="0"/>
              </a:rPr>
              <a:t>* в отсутствии заявки с доверенным ПО все заявки с реестровыми записями считаются российскими/евразийскими</a:t>
            </a:r>
            <a:endParaRPr lang="ru-RU" sz="1600" dirty="0">
              <a:latin typeface="Arial" panose="020B0604020202020204" pitchFamily="34" charset="0"/>
              <a:cs typeface="Arial" panose="020B0604020202020204" pitchFamily="34" charset="0"/>
            </a:endParaRPr>
          </a:p>
        </p:txBody>
      </p:sp>
      <p:sp>
        <p:nvSpPr>
          <p:cNvPr id="9" name="Прямоугольник 8">
            <a:extLst>
              <a:ext uri="{FF2B5EF4-FFF2-40B4-BE49-F238E27FC236}">
                <a16:creationId xmlns:a16="http://schemas.microsoft.com/office/drawing/2014/main" id="{2703A615-ED2A-4509-9059-2F8E8FAC986B}"/>
              </a:ext>
            </a:extLst>
          </p:cNvPr>
          <p:cNvSpPr/>
          <p:nvPr/>
        </p:nvSpPr>
        <p:spPr>
          <a:xfrm>
            <a:off x="299224" y="3772318"/>
            <a:ext cx="11709891" cy="1569660"/>
          </a:xfrm>
          <a:prstGeom prst="rect">
            <a:avLst/>
          </a:prstGeom>
          <a:ln w="38100">
            <a:solidFill>
              <a:srgbClr val="0070C0"/>
            </a:solidFill>
          </a:ln>
        </p:spPr>
        <p:txBody>
          <a:bodyPr wrap="square">
            <a:spAutoFit/>
          </a:bodyPr>
          <a:lstStyle/>
          <a:p>
            <a:r>
              <a:rPr lang="ru-RU" sz="1600" dirty="0">
                <a:latin typeface="Arial" panose="020B0604020202020204" pitchFamily="34" charset="0"/>
                <a:ea typeface="Times New Roman" panose="02020603050405020304" pitchFamily="18" charset="0"/>
                <a:cs typeface="Arial" panose="020B0604020202020204" pitchFamily="34" charset="0"/>
              </a:rPr>
              <a:t>для подтверждения происхождения программного обеспечения, указанного в позиции 146 приложения N 1, из Российской Федерации и его соответствия требованиям, установленным частями 3.7 и 3.9 статьи 2 Федерального закона "О внесении изменений в Федеральный закон "О безопасности критической информационной инфраструктуры Российской Федерации" (далее - требования к доверенному программному обеспечению), - порядковый номер реестровой записи из реестра российского программного обеспечения, содержащей информацию о соответствии программного обеспечения требованиям к доверенному программному обеспечению</a:t>
            </a:r>
          </a:p>
        </p:txBody>
      </p:sp>
      <p:pic>
        <p:nvPicPr>
          <p:cNvPr id="4" name="Рисунок 3">
            <a:extLst>
              <a:ext uri="{FF2B5EF4-FFF2-40B4-BE49-F238E27FC236}">
                <a16:creationId xmlns:a16="http://schemas.microsoft.com/office/drawing/2014/main" id="{9A58E61A-3555-6673-40B5-C9B5FB0DE1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20F72987-2A72-2CF1-C12E-B736AD379722}"/>
              </a:ext>
            </a:extLst>
          </p:cNvPr>
          <p:cNvSpPr txBox="1"/>
          <p:nvPr/>
        </p:nvSpPr>
        <p:spPr>
          <a:xfrm>
            <a:off x="4444070" y="401677"/>
            <a:ext cx="7565044" cy="461665"/>
          </a:xfrm>
          <a:prstGeom prst="rect">
            <a:avLst/>
          </a:prstGeom>
          <a:solidFill>
            <a:srgbClr val="EA5816"/>
          </a:solidFill>
          <a:ln>
            <a:solidFill>
              <a:srgbClr val="EA5816"/>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schemeClr val="bg1"/>
                </a:solidFill>
                <a:latin typeface="Arial" panose="020B0604020202020204" pitchFamily="34" charset="0"/>
                <a:cs typeface="Arial" panose="020B0604020202020204" pitchFamily="34" charset="0"/>
              </a:rPr>
              <a:t>Особенности приобретения ПО</a:t>
            </a:r>
          </a:p>
        </p:txBody>
      </p:sp>
      <p:sp>
        <p:nvSpPr>
          <p:cNvPr id="7" name="TextBox 6">
            <a:extLst>
              <a:ext uri="{FF2B5EF4-FFF2-40B4-BE49-F238E27FC236}">
                <a16:creationId xmlns:a16="http://schemas.microsoft.com/office/drawing/2014/main" id="{2C693A21-DA38-0029-7CDA-A41AAD06F495}"/>
              </a:ext>
            </a:extLst>
          </p:cNvPr>
          <p:cNvSpPr txBox="1"/>
          <p:nvPr/>
        </p:nvSpPr>
        <p:spPr>
          <a:xfrm>
            <a:off x="299224" y="3244334"/>
            <a:ext cx="8396043" cy="369332"/>
          </a:xfrm>
          <a:prstGeom prst="rect">
            <a:avLst/>
          </a:prstGeom>
          <a:solidFill>
            <a:srgbClr val="0070C0"/>
          </a:solidFill>
          <a:ln>
            <a:solidFill>
              <a:srgbClr val="002060"/>
            </a:solidFill>
          </a:ln>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Подпункты «д» и «е» пункта 3 – порядок подтверждения страны</a:t>
            </a:r>
          </a:p>
        </p:txBody>
      </p:sp>
      <p:sp>
        <p:nvSpPr>
          <p:cNvPr id="10" name="TextBox 9">
            <a:extLst>
              <a:ext uri="{FF2B5EF4-FFF2-40B4-BE49-F238E27FC236}">
                <a16:creationId xmlns:a16="http://schemas.microsoft.com/office/drawing/2014/main" id="{E92B1698-B109-3FA5-97B1-D445E5DC66FD}"/>
              </a:ext>
            </a:extLst>
          </p:cNvPr>
          <p:cNvSpPr txBox="1"/>
          <p:nvPr/>
        </p:nvSpPr>
        <p:spPr>
          <a:xfrm>
            <a:off x="299223" y="5500630"/>
            <a:ext cx="11709889" cy="1077218"/>
          </a:xfrm>
          <a:prstGeom prst="rect">
            <a:avLst/>
          </a:prstGeom>
          <a:noFill/>
          <a:ln w="38100">
            <a:solidFill>
              <a:srgbClr val="0070C0"/>
            </a:solidFill>
          </a:ln>
        </p:spPr>
        <p:txBody>
          <a:bodyPr wrap="square">
            <a:spAutoFit/>
          </a:bodyPr>
          <a:lstStyle/>
          <a:p>
            <a:pPr marL="0" marR="0" algn="just">
              <a:buNone/>
            </a:pPr>
            <a:r>
              <a:rPr lang="ru-RU" sz="1600" b="0" dirty="0">
                <a:effectLst/>
                <a:latin typeface="Arial" panose="020B0604020202020204" pitchFamily="34" charset="0"/>
                <a:cs typeface="Arial" panose="020B0604020202020204" pitchFamily="34" charset="0"/>
              </a:rPr>
              <a:t>для подтверждения происхождения программного обеспечения, указанного в </a:t>
            </a:r>
            <a:r>
              <a:rPr lang="ru-RU" sz="1600" b="0" u="none" strike="noStrike" dirty="0">
                <a:effectLst/>
                <a:latin typeface="Arial" panose="020B0604020202020204" pitchFamily="34" charset="0"/>
                <a:cs typeface="Arial" panose="020B0604020202020204" pitchFamily="34" charset="0"/>
              </a:rPr>
              <a:t>позиции 146</a:t>
            </a:r>
            <a:r>
              <a:rPr lang="ru-RU" sz="1600" b="0" dirty="0">
                <a:effectLst/>
                <a:latin typeface="Arial" panose="020B0604020202020204" pitchFamily="34" charset="0"/>
                <a:cs typeface="Arial" panose="020B0604020202020204" pitchFamily="34" charset="0"/>
              </a:rPr>
              <a:t> приложения N 1, из государств - членов ЕАЭС, за исключением РФ, и его соответствия требованиям к доверенному программному обеспечению - порядковый номер реестровой записи из реестра евразийского программного обеспечения, содержащей информацию о соответствии программного обеспечения требованиям к доверенному программному обеспечению</a:t>
            </a:r>
            <a:endParaRPr lang="ru-RU" b="0" dirty="0">
              <a:effectLst/>
            </a:endParaRPr>
          </a:p>
        </p:txBody>
      </p:sp>
    </p:spTree>
    <p:extLst>
      <p:ext uri="{BB962C8B-B14F-4D97-AF65-F5344CB8AC3E}">
        <p14:creationId xmlns:p14="http://schemas.microsoft.com/office/powerpoint/2010/main" val="93738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26E3A-58C9-D125-D69B-36E0E2035D7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00E13D8-3668-E3DA-C4F9-BF473A82A0B9}"/>
              </a:ext>
            </a:extLst>
          </p:cNvPr>
          <p:cNvSpPr txBox="1"/>
          <p:nvPr/>
        </p:nvSpPr>
        <p:spPr>
          <a:xfrm>
            <a:off x="299224" y="1247420"/>
            <a:ext cx="8396043" cy="369332"/>
          </a:xfrm>
          <a:prstGeom prst="rect">
            <a:avLst/>
          </a:prstGeom>
          <a:solidFill>
            <a:srgbClr val="0070C0"/>
          </a:solidFill>
          <a:ln>
            <a:solidFill>
              <a:srgbClr val="002060"/>
            </a:solidFill>
          </a:ln>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Пункт 6 ПП 1937</a:t>
            </a:r>
          </a:p>
        </p:txBody>
      </p:sp>
      <p:sp>
        <p:nvSpPr>
          <p:cNvPr id="5" name="Прямоугольник 4">
            <a:extLst>
              <a:ext uri="{FF2B5EF4-FFF2-40B4-BE49-F238E27FC236}">
                <a16:creationId xmlns:a16="http://schemas.microsoft.com/office/drawing/2014/main" id="{E6DE2E85-520A-C68F-86BC-943FD82238F3}"/>
              </a:ext>
            </a:extLst>
          </p:cNvPr>
          <p:cNvSpPr/>
          <p:nvPr/>
        </p:nvSpPr>
        <p:spPr>
          <a:xfrm>
            <a:off x="299224" y="1779221"/>
            <a:ext cx="11709890" cy="4278094"/>
          </a:xfrm>
          <a:prstGeom prst="rect">
            <a:avLst/>
          </a:prstGeom>
          <a:ln w="38100">
            <a:solidFill>
              <a:srgbClr val="0070C0"/>
            </a:solidFill>
          </a:ln>
        </p:spPr>
        <p:txBody>
          <a:bodyPr wrap="square">
            <a:spAutoFit/>
          </a:bodyPr>
          <a:lstStyle/>
          <a:p>
            <a:r>
              <a:rPr lang="ru-RU" sz="1600" dirty="0">
                <a:latin typeface="Arial" panose="020B0604020202020204" pitchFamily="34" charset="0"/>
                <a:ea typeface="Times New Roman" panose="02020603050405020304" pitchFamily="18" charset="0"/>
                <a:cs typeface="Arial" panose="020B0604020202020204" pitchFamily="34" charset="0"/>
              </a:rPr>
              <a:t>Установить, что положения подпункта "м" пункта 5 и подпункта "м" пункта 42 Правил формирования и ведения единого реестра российских программ для электронных вычислительных машин и баз данных и единого реестра программ для электронных вычислительных машин и баз данных из государств - членов Евразийского экономического союза, за исключением Российской Федерации, утвержденных постановлением Правительства Российской Федерации от 16 ноября 2015 г. N 1236 "Об утверждении Правил формирования и ведения единого реестра российских программ для электронных вычислительных машин и баз данных и единого реестра программ для электронных вычислительных машин и баз данных из государств - членов Евразийского экономического союза, за исключением Российской Федерации" (в редакции настоящего постановления), применяются:</a:t>
            </a:r>
          </a:p>
          <a:p>
            <a:endParaRPr lang="ru-RU" sz="1600" dirty="0">
              <a:latin typeface="Arial" panose="020B0604020202020204" pitchFamily="34" charset="0"/>
              <a:ea typeface="Times New Roman" panose="02020603050405020304" pitchFamily="18" charset="0"/>
              <a:cs typeface="Arial" panose="020B0604020202020204" pitchFamily="34" charset="0"/>
            </a:endParaRPr>
          </a:p>
          <a:p>
            <a:r>
              <a:rPr lang="ru-RU" sz="1600" dirty="0">
                <a:latin typeface="Arial" panose="020B0604020202020204" pitchFamily="34" charset="0"/>
                <a:ea typeface="Times New Roman" panose="02020603050405020304" pitchFamily="18" charset="0"/>
                <a:cs typeface="Arial" panose="020B0604020202020204" pitchFamily="34" charset="0"/>
              </a:rPr>
              <a:t>а) для офисного программного обеспечения </a:t>
            </a:r>
            <a:r>
              <a:rPr lang="ru-RU" sz="1600" dirty="0">
                <a:solidFill>
                  <a:srgbClr val="E97132"/>
                </a:solidFill>
                <a:latin typeface="Arial" panose="020B0604020202020204" pitchFamily="34" charset="0"/>
                <a:ea typeface="Times New Roman" panose="02020603050405020304" pitchFamily="18" charset="0"/>
                <a:cs typeface="Arial" panose="020B0604020202020204" pitchFamily="34" charset="0"/>
              </a:rPr>
              <a:t>с 1 сентября 2026 г.;</a:t>
            </a:r>
          </a:p>
          <a:p>
            <a:r>
              <a:rPr lang="ru-RU" sz="1600" dirty="0">
                <a:latin typeface="Arial" panose="020B0604020202020204" pitchFamily="34" charset="0"/>
                <a:ea typeface="Times New Roman" panose="02020603050405020304" pitchFamily="18" charset="0"/>
                <a:cs typeface="Arial" panose="020B0604020202020204" pitchFamily="34" charset="0"/>
              </a:rPr>
              <a:t>б) для программ обслуживания, средств виртуализации, средств обеспечения облачных и распределенных вычислений, средств хранения данных, серверного и связующего программного обеспечения, средств управления базами данных, средств мониторинга и управления, систем контейнеризации и контейнеров, средств разработки программного обеспечения, лингвистического программного обеспечения, средств анализа данных </a:t>
            </a:r>
            <a:r>
              <a:rPr lang="ru-RU" sz="1600" dirty="0">
                <a:solidFill>
                  <a:srgbClr val="E97132"/>
                </a:solidFill>
                <a:latin typeface="Arial" panose="020B0604020202020204" pitchFamily="34" charset="0"/>
                <a:ea typeface="Times New Roman" panose="02020603050405020304" pitchFamily="18" charset="0"/>
                <a:cs typeface="Arial" panose="020B0604020202020204" pitchFamily="34" charset="0"/>
              </a:rPr>
              <a:t>с 1 января 2027 г.;</a:t>
            </a:r>
          </a:p>
          <a:p>
            <a:r>
              <a:rPr lang="ru-RU" sz="1600" dirty="0">
                <a:latin typeface="Arial" panose="020B0604020202020204" pitchFamily="34" charset="0"/>
                <a:ea typeface="Times New Roman" panose="02020603050405020304" pitchFamily="18" charset="0"/>
                <a:cs typeface="Arial" panose="020B0604020202020204" pitchFamily="34" charset="0"/>
              </a:rPr>
              <a:t>в) для прикладного программного обеспечения, отраслевого прикладного программного обеспечения, средств обеспечения информационной безопасности, средств обработки и визуализации массивов данных </a:t>
            </a:r>
            <a:r>
              <a:rPr lang="ru-RU" sz="1600" dirty="0">
                <a:solidFill>
                  <a:srgbClr val="E97132"/>
                </a:solidFill>
                <a:latin typeface="Arial" panose="020B0604020202020204" pitchFamily="34" charset="0"/>
                <a:ea typeface="Times New Roman" panose="02020603050405020304" pitchFamily="18" charset="0"/>
                <a:cs typeface="Arial" panose="020B0604020202020204" pitchFamily="34" charset="0"/>
              </a:rPr>
              <a:t>с 1 июня 2027 г.;</a:t>
            </a:r>
          </a:p>
          <a:p>
            <a:r>
              <a:rPr lang="ru-RU" sz="1600" dirty="0">
                <a:latin typeface="Arial" panose="020B0604020202020204" pitchFamily="34" charset="0"/>
                <a:ea typeface="Times New Roman" panose="02020603050405020304" pitchFamily="18" charset="0"/>
                <a:cs typeface="Arial" panose="020B0604020202020204" pitchFamily="34" charset="0"/>
              </a:rPr>
              <a:t>г) для промышленного программного обеспечения, средств управления процессами организации </a:t>
            </a:r>
            <a:r>
              <a:rPr lang="ru-RU" sz="1600" dirty="0">
                <a:solidFill>
                  <a:srgbClr val="E97132"/>
                </a:solidFill>
                <a:latin typeface="Arial" panose="020B0604020202020204" pitchFamily="34" charset="0"/>
                <a:ea typeface="Times New Roman" panose="02020603050405020304" pitchFamily="18" charset="0"/>
                <a:cs typeface="Arial" panose="020B0604020202020204" pitchFamily="34" charset="0"/>
              </a:rPr>
              <a:t>с 1 января 2028 г.</a:t>
            </a:r>
          </a:p>
        </p:txBody>
      </p:sp>
      <p:pic>
        <p:nvPicPr>
          <p:cNvPr id="4" name="Рисунок 3">
            <a:extLst>
              <a:ext uri="{FF2B5EF4-FFF2-40B4-BE49-F238E27FC236}">
                <a16:creationId xmlns:a16="http://schemas.microsoft.com/office/drawing/2014/main" id="{1ABFA37F-172C-89B3-A502-3F87A90999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2525D949-AE5E-791D-905C-0D9BD6A11EA6}"/>
              </a:ext>
            </a:extLst>
          </p:cNvPr>
          <p:cNvSpPr txBox="1"/>
          <p:nvPr/>
        </p:nvSpPr>
        <p:spPr>
          <a:xfrm>
            <a:off x="4444070" y="401677"/>
            <a:ext cx="7565044" cy="461665"/>
          </a:xfrm>
          <a:prstGeom prst="rect">
            <a:avLst/>
          </a:prstGeom>
          <a:solidFill>
            <a:srgbClr val="EA5816"/>
          </a:solidFill>
          <a:ln>
            <a:solidFill>
              <a:srgbClr val="EA5816"/>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schemeClr val="bg1"/>
                </a:solidFill>
                <a:latin typeface="Arial" panose="020B0604020202020204" pitchFamily="34" charset="0"/>
                <a:cs typeface="Arial" panose="020B0604020202020204" pitchFamily="34" charset="0"/>
              </a:rPr>
              <a:t>Особенности приобретения ПО</a:t>
            </a:r>
          </a:p>
        </p:txBody>
      </p:sp>
    </p:spTree>
    <p:extLst>
      <p:ext uri="{BB962C8B-B14F-4D97-AF65-F5344CB8AC3E}">
        <p14:creationId xmlns:p14="http://schemas.microsoft.com/office/powerpoint/2010/main" val="2916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554E1-CE8A-603F-A7C6-418663BC72FF}"/>
            </a:ext>
          </a:extLst>
        </p:cNvPr>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F37B2194-0AE3-1533-6F61-1533DE6538F5}"/>
              </a:ext>
            </a:extLst>
          </p:cNvPr>
          <p:cNvSpPr/>
          <p:nvPr/>
        </p:nvSpPr>
        <p:spPr>
          <a:xfrm>
            <a:off x="375424" y="1126114"/>
            <a:ext cx="2096843" cy="4770537"/>
          </a:xfrm>
          <a:prstGeom prst="rect">
            <a:avLst/>
          </a:prstGeom>
          <a:ln w="38100">
            <a:solidFill>
              <a:srgbClr val="0070C0"/>
            </a:solidFill>
          </a:ln>
        </p:spPr>
        <p:txBody>
          <a:bodyPr wrap="square">
            <a:spAutoFit/>
          </a:bodyPr>
          <a:lstStyle/>
          <a:p>
            <a:endParaRPr lang="ru-RU" sz="1600" dirty="0">
              <a:latin typeface="Arial" panose="020B0604020202020204" pitchFamily="34" charset="0"/>
              <a:cs typeface="Arial" panose="020B0604020202020204" pitchFamily="34" charset="0"/>
            </a:endParaRPr>
          </a:p>
          <a:p>
            <a:r>
              <a:rPr lang="ru-RU" sz="1600" dirty="0">
                <a:latin typeface="Arial" panose="020B0604020202020204" pitchFamily="34" charset="0"/>
                <a:cs typeface="Arial" panose="020B0604020202020204" pitchFamily="34" charset="0"/>
              </a:rPr>
              <a:t>Прошу разъяснить, в каких случаях Заказчик обязан установить, условие о том, что доверенное программное обеспечение будет иметь приоритет над обычным программным обеспечением, внесенным в соответствующий реестр?</a:t>
            </a:r>
          </a:p>
          <a:p>
            <a:r>
              <a:rPr lang="ru-RU" sz="1600" dirty="0">
                <a:latin typeface="Arial" panose="020B0604020202020204" pitchFamily="34" charset="0"/>
                <a:cs typeface="Arial" panose="020B0604020202020204" pitchFamily="34" charset="0"/>
              </a:rPr>
              <a:t>Как в реестре найти доверенное ПО?</a:t>
            </a:r>
          </a:p>
          <a:p>
            <a:endParaRPr lang="ru-RU" sz="1600" dirty="0">
              <a:latin typeface="Arial" panose="020B0604020202020204" pitchFamily="34" charset="0"/>
              <a:cs typeface="Arial" panose="020B0604020202020204" pitchFamily="34" charset="0"/>
            </a:endParaRPr>
          </a:p>
        </p:txBody>
      </p:sp>
      <p:sp>
        <p:nvSpPr>
          <p:cNvPr id="9" name="Прямоугольник 8">
            <a:extLst>
              <a:ext uri="{FF2B5EF4-FFF2-40B4-BE49-F238E27FC236}">
                <a16:creationId xmlns:a16="http://schemas.microsoft.com/office/drawing/2014/main" id="{65DF07BF-8AB1-1893-808C-9C440A5A65D1}"/>
              </a:ext>
            </a:extLst>
          </p:cNvPr>
          <p:cNvSpPr/>
          <p:nvPr/>
        </p:nvSpPr>
        <p:spPr>
          <a:xfrm>
            <a:off x="2785533" y="2603442"/>
            <a:ext cx="9223579" cy="3293209"/>
          </a:xfrm>
          <a:prstGeom prst="rect">
            <a:avLst/>
          </a:prstGeom>
          <a:ln w="38100">
            <a:solidFill>
              <a:srgbClr val="E97132"/>
            </a:solidFill>
          </a:ln>
        </p:spPr>
        <p:txBody>
          <a:bodyPr wrap="square">
            <a:spAutoFit/>
          </a:bodyPr>
          <a:lstStyle/>
          <a:p>
            <a:r>
              <a:rPr lang="ru-RU" sz="1600" dirty="0">
                <a:latin typeface="Arial" panose="020B0604020202020204" pitchFamily="34" charset="0"/>
                <a:ea typeface="Times New Roman" panose="02020603050405020304" pitchFamily="18" charset="0"/>
                <a:cs typeface="Arial" panose="020B0604020202020204" pitchFamily="34" charset="0"/>
              </a:rPr>
              <a:t>В соответствии с пунктом 3 части 3.7 статьи 2 Закона № 58-ФЗ программное обеспечение, сведения о котором включаются в перечень доверенного ПО, должно соответствовать установленным Правительством Российской Федерации требованиям в части информационной безопасности.</a:t>
            </a:r>
          </a:p>
          <a:p>
            <a:r>
              <a:rPr lang="ru-RU" sz="1600" dirty="0">
                <a:latin typeface="Arial" panose="020B0604020202020204" pitchFamily="34" charset="0"/>
                <a:ea typeface="Times New Roman" panose="02020603050405020304" pitchFamily="18" charset="0"/>
                <a:cs typeface="Arial" panose="020B0604020202020204" pitchFamily="34" charset="0"/>
              </a:rPr>
              <a:t>Вместе с тем, в настоящее время требования в части информационной безопасности Правительством Российской Федерации не установлены. Учитывая изложенное, после принятия соответствующего постановления Правительства Российской Федерации, устанавливающего требования в части информационной безопасности для программного обеспечения, сведения о котором включаются в перечень доверенного ПО, заявителям будет доступна возможность подать заявление о включении сведений о программном обеспечении в перечень доверенного ПО путем заполнения электронных форм на сайте единого реестра российских программ для электронных вычислительных машин и баз данных, а пользователем будет доступна возможность поиска доверенного программного обеспечения.</a:t>
            </a:r>
          </a:p>
        </p:txBody>
      </p:sp>
      <p:pic>
        <p:nvPicPr>
          <p:cNvPr id="4" name="Рисунок 3">
            <a:extLst>
              <a:ext uri="{FF2B5EF4-FFF2-40B4-BE49-F238E27FC236}">
                <a16:creationId xmlns:a16="http://schemas.microsoft.com/office/drawing/2014/main" id="{3461EA30-F747-8DD7-3EB0-27B322E69F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87FF38F2-78FF-95FA-E622-A1AF162CA297}"/>
              </a:ext>
            </a:extLst>
          </p:cNvPr>
          <p:cNvSpPr txBox="1"/>
          <p:nvPr/>
        </p:nvSpPr>
        <p:spPr>
          <a:xfrm>
            <a:off x="4444070" y="401677"/>
            <a:ext cx="7565044" cy="461665"/>
          </a:xfrm>
          <a:prstGeom prst="rect">
            <a:avLst/>
          </a:prstGeom>
          <a:solidFill>
            <a:srgbClr val="EA5816"/>
          </a:solidFill>
          <a:ln>
            <a:solidFill>
              <a:srgbClr val="EA5816"/>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schemeClr val="bg1"/>
                </a:solidFill>
                <a:latin typeface="Arial" panose="020B0604020202020204" pitchFamily="34" charset="0"/>
                <a:cs typeface="Arial" panose="020B0604020202020204" pitchFamily="34" charset="0"/>
              </a:rPr>
              <a:t>Особенности приобретения ПО: запрос/ответ</a:t>
            </a:r>
          </a:p>
        </p:txBody>
      </p:sp>
      <p:sp>
        <p:nvSpPr>
          <p:cNvPr id="6" name="Прямоугольник 5">
            <a:extLst>
              <a:ext uri="{FF2B5EF4-FFF2-40B4-BE49-F238E27FC236}">
                <a16:creationId xmlns:a16="http://schemas.microsoft.com/office/drawing/2014/main" id="{2CD82B6C-824D-BB9D-D613-9E63E141613A}"/>
              </a:ext>
            </a:extLst>
          </p:cNvPr>
          <p:cNvSpPr/>
          <p:nvPr/>
        </p:nvSpPr>
        <p:spPr>
          <a:xfrm>
            <a:off x="2785533" y="1126114"/>
            <a:ext cx="9223579" cy="1077218"/>
          </a:xfrm>
          <a:prstGeom prst="rect">
            <a:avLst/>
          </a:prstGeom>
          <a:ln w="38100">
            <a:solidFill>
              <a:srgbClr val="E97132"/>
            </a:solidFill>
          </a:ln>
        </p:spPr>
        <p:txBody>
          <a:bodyPr wrap="square">
            <a:spAutoFit/>
          </a:bodyPr>
          <a:lstStyle/>
          <a:p>
            <a:r>
              <a:rPr lang="ru-RU" sz="1600" dirty="0">
                <a:latin typeface="Arial" panose="020B0604020202020204" pitchFamily="34" charset="0"/>
                <a:cs typeface="Arial" panose="020B0604020202020204" pitchFamily="34" charset="0"/>
              </a:rPr>
              <a:t>Заказчик при проведении закупки программного обеспечения должен отдать предпочтение программному обеспечению, соответствующего требованиям к доверенному ПО. В свою очередь, указание в извещении об осуществлении закупки требованиям о соответствии программы требованиям к доверенному ПО является необязательным.</a:t>
            </a:r>
          </a:p>
        </p:txBody>
      </p:sp>
      <p:sp>
        <p:nvSpPr>
          <p:cNvPr id="8" name="Прямоугольник 7">
            <a:extLst>
              <a:ext uri="{FF2B5EF4-FFF2-40B4-BE49-F238E27FC236}">
                <a16:creationId xmlns:a16="http://schemas.microsoft.com/office/drawing/2014/main" id="{BAE875BA-3724-090A-F91A-5EBC5DBE7663}"/>
              </a:ext>
            </a:extLst>
          </p:cNvPr>
          <p:cNvSpPr/>
          <p:nvPr/>
        </p:nvSpPr>
        <p:spPr>
          <a:xfrm>
            <a:off x="1540933" y="6028267"/>
            <a:ext cx="9160934" cy="5503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Письмо Минцифры в ответ на обращение от 3 марта 2026 г. № 339248867 </a:t>
            </a:r>
          </a:p>
        </p:txBody>
      </p:sp>
    </p:spTree>
    <p:extLst>
      <p:ext uri="{BB962C8B-B14F-4D97-AF65-F5344CB8AC3E}">
        <p14:creationId xmlns:p14="http://schemas.microsoft.com/office/powerpoint/2010/main" val="204731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82333-A9ED-DB1E-0FF2-6ED47D601FEA}"/>
            </a:ext>
          </a:extLst>
        </p:cNvPr>
        <p:cNvGrpSpPr/>
        <p:nvPr/>
      </p:nvGrpSpPr>
      <p:grpSpPr>
        <a:xfrm>
          <a:off x="0" y="0"/>
          <a:ext cx="0" cy="0"/>
          <a:chOff x="0" y="0"/>
          <a:chExt cx="0" cy="0"/>
        </a:xfrm>
      </p:grpSpPr>
      <p:pic>
        <p:nvPicPr>
          <p:cNvPr id="4" name="Рисунок 3">
            <a:extLst>
              <a:ext uri="{FF2B5EF4-FFF2-40B4-BE49-F238E27FC236}">
                <a16:creationId xmlns:a16="http://schemas.microsoft.com/office/drawing/2014/main" id="{A2EFBFD9-5DED-254C-3F59-39C9A7E6EA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7872C065-4471-9BD2-BFA7-05EA8EE4F51B}"/>
              </a:ext>
            </a:extLst>
          </p:cNvPr>
          <p:cNvSpPr txBox="1"/>
          <p:nvPr/>
        </p:nvSpPr>
        <p:spPr>
          <a:xfrm>
            <a:off x="3987800" y="401677"/>
            <a:ext cx="8021314" cy="400110"/>
          </a:xfrm>
          <a:prstGeom prst="rect">
            <a:avLst/>
          </a:prstGeom>
          <a:solidFill>
            <a:srgbClr val="EA5816"/>
          </a:solidFill>
          <a:ln>
            <a:solidFill>
              <a:srgbClr val="EA5816"/>
            </a:solid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schemeClr val="bg1"/>
                </a:solidFill>
                <a:latin typeface="Arial" panose="020B0604020202020204" pitchFamily="34" charset="0"/>
                <a:cs typeface="Arial" panose="020B0604020202020204" pitchFamily="34" charset="0"/>
              </a:rPr>
              <a:t>Особенности приобретения ПО: публикация извещения</a:t>
            </a:r>
          </a:p>
        </p:txBody>
      </p:sp>
      <p:pic>
        <p:nvPicPr>
          <p:cNvPr id="7" name="Рисунок 6">
            <a:extLst>
              <a:ext uri="{FF2B5EF4-FFF2-40B4-BE49-F238E27FC236}">
                <a16:creationId xmlns:a16="http://schemas.microsoft.com/office/drawing/2014/main" id="{29502BE6-ABF7-2991-ABE8-443247E7A66A}"/>
              </a:ext>
            </a:extLst>
          </p:cNvPr>
          <p:cNvPicPr>
            <a:picLocks noChangeAspect="1"/>
          </p:cNvPicPr>
          <p:nvPr/>
        </p:nvPicPr>
        <p:blipFill>
          <a:blip r:embed="rId3"/>
          <a:stretch>
            <a:fillRect/>
          </a:stretch>
        </p:blipFill>
        <p:spPr>
          <a:xfrm>
            <a:off x="1278466" y="1095514"/>
            <a:ext cx="9314988" cy="5357277"/>
          </a:xfrm>
          <a:prstGeom prst="rect">
            <a:avLst/>
          </a:prstGeom>
        </p:spPr>
      </p:pic>
    </p:spTree>
    <p:extLst>
      <p:ext uri="{BB962C8B-B14F-4D97-AF65-F5344CB8AC3E}">
        <p14:creationId xmlns:p14="http://schemas.microsoft.com/office/powerpoint/2010/main" val="29085690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7BE3B-D381-5629-A4AA-F333FB582ACC}"/>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BE962F90-20C7-282B-10EE-C5F874D9E8E4}"/>
              </a:ext>
            </a:extLst>
          </p:cNvPr>
          <p:cNvSpPr/>
          <p:nvPr/>
        </p:nvSpPr>
        <p:spPr>
          <a:xfrm>
            <a:off x="358491" y="2755785"/>
            <a:ext cx="11709890" cy="906851"/>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solidFill>
                <a:latin typeface="Arial" panose="020B0604020202020204" pitchFamily="34" charset="0"/>
                <a:cs typeface="Arial" panose="020B0604020202020204" pitchFamily="34" charset="0"/>
              </a:rPr>
              <a:t>Значимые изменения в 2026 году: с 1 июля 2026 года</a:t>
            </a:r>
          </a:p>
        </p:txBody>
      </p:sp>
      <p:pic>
        <p:nvPicPr>
          <p:cNvPr id="4" name="Рисунок 3">
            <a:extLst>
              <a:ext uri="{FF2B5EF4-FFF2-40B4-BE49-F238E27FC236}">
                <a16:creationId xmlns:a16="http://schemas.microsoft.com/office/drawing/2014/main" id="{4BCD3CBE-EBE4-1487-E285-20DAE6A0D5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251133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BD81E-15CE-E543-E7BD-71052C9170C4}"/>
            </a:ext>
          </a:extLst>
        </p:cNvPr>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72BBF710-5C9D-3AB8-94D1-138AE8EC06E3}"/>
              </a:ext>
            </a:extLst>
          </p:cNvPr>
          <p:cNvSpPr/>
          <p:nvPr/>
        </p:nvSpPr>
        <p:spPr>
          <a:xfrm>
            <a:off x="375424" y="669638"/>
            <a:ext cx="11633690" cy="1569660"/>
          </a:xfrm>
          <a:prstGeom prst="rect">
            <a:avLst/>
          </a:prstGeom>
          <a:ln w="38100">
            <a:solidFill>
              <a:srgbClr val="0070C0"/>
            </a:solidFill>
          </a:ln>
        </p:spPr>
        <p:txBody>
          <a:bodyPr wrap="square">
            <a:spAutoFit/>
          </a:bodyPr>
          <a:lstStyle/>
          <a:p>
            <a:r>
              <a:rPr lang="ru-RU" sz="1600" b="1" dirty="0">
                <a:latin typeface="Arial" panose="020B0604020202020204" pitchFamily="34" charset="0"/>
                <a:cs typeface="Arial" panose="020B0604020202020204" pitchFamily="34" charset="0"/>
              </a:rPr>
              <a:t>152. </a:t>
            </a:r>
            <a:r>
              <a:rPr lang="ru-RU" sz="1600" dirty="0">
                <a:latin typeface="Arial" panose="020B0604020202020204" pitchFamily="34" charset="0"/>
                <a:cs typeface="Arial" panose="020B0604020202020204" pitchFamily="34" charset="0"/>
              </a:rPr>
              <a:t>Продукция из рыбы свежая, охлажденная или мороженая, соответствующая кодам 0302, 0303 (ТН ВЭД ЕАЭС)</a:t>
            </a:r>
          </a:p>
          <a:p>
            <a:r>
              <a:rPr lang="ru-RU" sz="1600" dirty="0">
                <a:latin typeface="Arial" panose="020B0604020202020204" pitchFamily="34" charset="0"/>
                <a:cs typeface="Arial" panose="020B0604020202020204" pitchFamily="34" charset="0"/>
              </a:rPr>
              <a:t>(ОКПД2 10.20.1 )</a:t>
            </a:r>
          </a:p>
          <a:p>
            <a:r>
              <a:rPr lang="ru-RU" sz="1600" b="1" dirty="0">
                <a:latin typeface="Arial" panose="020B0604020202020204" pitchFamily="34" charset="0"/>
                <a:cs typeface="Arial" panose="020B0604020202020204" pitchFamily="34" charset="0"/>
              </a:rPr>
              <a:t>153. </a:t>
            </a:r>
            <a:r>
              <a:rPr lang="ru-RU" sz="1600" dirty="0">
                <a:latin typeface="Arial" panose="020B0604020202020204" pitchFamily="34" charset="0"/>
                <a:cs typeface="Arial" panose="020B0604020202020204" pitchFamily="34" charset="0"/>
              </a:rPr>
              <a:t>Рыба, приготовленная или консервированная другим способом; икра и заменители икры, соответствующие кодам 0304, 0305, 0306 (ТН ВЭД ЕАЭС) (ОКПД2 10.20.2)</a:t>
            </a:r>
          </a:p>
          <a:p>
            <a:r>
              <a:rPr lang="ru-RU" sz="1600" b="1" dirty="0">
                <a:latin typeface="Arial" panose="020B0604020202020204" pitchFamily="34" charset="0"/>
                <a:cs typeface="Arial" panose="020B0604020202020204" pitchFamily="34" charset="0"/>
              </a:rPr>
              <a:t>154. </a:t>
            </a:r>
            <a:r>
              <a:rPr lang="ru-RU" sz="1600" dirty="0">
                <a:latin typeface="Arial" panose="020B0604020202020204" pitchFamily="34" charset="0"/>
                <a:cs typeface="Arial" panose="020B0604020202020204" pitchFamily="34" charset="0"/>
              </a:rPr>
              <a:t>Ракообразные, моллюски и прочие беспозвоночные водные, мороженые, переработанные или консервированные, соответствующие кодам 0307, 0308 (ТН ВЭД ЕАЭС) (ОКПД2 10.20.3)</a:t>
            </a:r>
          </a:p>
        </p:txBody>
      </p:sp>
      <p:pic>
        <p:nvPicPr>
          <p:cNvPr id="4" name="Рисунок 3">
            <a:extLst>
              <a:ext uri="{FF2B5EF4-FFF2-40B4-BE49-F238E27FC236}">
                <a16:creationId xmlns:a16="http://schemas.microsoft.com/office/drawing/2014/main" id="{3E0272CE-8175-EF8C-8853-1D683B4274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F9C95766-C6A4-CD96-A08D-5C9DA836EB09}"/>
              </a:ext>
            </a:extLst>
          </p:cNvPr>
          <p:cNvSpPr txBox="1"/>
          <p:nvPr/>
        </p:nvSpPr>
        <p:spPr>
          <a:xfrm>
            <a:off x="4444070" y="186324"/>
            <a:ext cx="7565044" cy="369332"/>
          </a:xfrm>
          <a:prstGeom prst="rect">
            <a:avLst/>
          </a:prstGeom>
          <a:solidFill>
            <a:srgbClr val="0070C0"/>
          </a:solidFill>
          <a:ln>
            <a:solidFill>
              <a:schemeClr val="accent1"/>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Изменение в приложение №1: дополнительные позиции</a:t>
            </a:r>
          </a:p>
        </p:txBody>
      </p:sp>
      <p:sp>
        <p:nvSpPr>
          <p:cNvPr id="3" name="Прямоугольник 2">
            <a:extLst>
              <a:ext uri="{FF2B5EF4-FFF2-40B4-BE49-F238E27FC236}">
                <a16:creationId xmlns:a16="http://schemas.microsoft.com/office/drawing/2014/main" id="{90099D90-20E4-AD36-00AE-A611E2A98FC3}"/>
              </a:ext>
            </a:extLst>
          </p:cNvPr>
          <p:cNvSpPr/>
          <p:nvPr/>
        </p:nvSpPr>
        <p:spPr>
          <a:xfrm>
            <a:off x="375424" y="2948603"/>
            <a:ext cx="5720576" cy="3785652"/>
          </a:xfrm>
          <a:prstGeom prst="rect">
            <a:avLst/>
          </a:prstGeom>
          <a:ln w="38100">
            <a:solidFill>
              <a:srgbClr val="E97132"/>
            </a:solidFill>
          </a:ln>
        </p:spPr>
        <p:txBody>
          <a:bodyPr wrap="square">
            <a:spAutoFit/>
          </a:bodyPr>
          <a:lstStyle/>
          <a:p>
            <a:r>
              <a:rPr lang="ru-RU" sz="1600" dirty="0">
                <a:latin typeface="Arial" panose="020B0604020202020204" pitchFamily="34" charset="0"/>
                <a:ea typeface="Times New Roman" panose="02020603050405020304" pitchFamily="18" charset="0"/>
                <a:cs typeface="Arial" panose="020B0604020202020204" pitchFamily="34" charset="0"/>
              </a:rPr>
              <a:t>к) для подтверждения происхождения товаров, указанных в позициях 152 - 154 приложения N 1 к настоящему постановлению, из Российской Федерации в дополнение к информации, предусмотренной подпунктом "з" настоящего пункта (*указание страны), - предусмотренный извещением об осуществлении закупки, приглашением принять участие в определении поставщика (подрядчика, исполнителя), условиями контракта и </a:t>
            </a:r>
            <a:r>
              <a:rPr lang="ru-RU" sz="1600" b="1" dirty="0">
                <a:latin typeface="Arial" panose="020B0604020202020204" pitchFamily="34" charset="0"/>
                <a:ea typeface="Times New Roman" panose="02020603050405020304" pitchFamily="18" charset="0"/>
                <a:cs typeface="Arial" panose="020B0604020202020204" pitchFamily="34" charset="0"/>
              </a:rPr>
              <a:t>подлежащий представлению заказчику при поставке товара</a:t>
            </a:r>
            <a:r>
              <a:rPr lang="ru-RU" sz="1600" dirty="0">
                <a:latin typeface="Arial" panose="020B0604020202020204" pitchFamily="34" charset="0"/>
                <a:ea typeface="Times New Roman" panose="02020603050405020304" pitchFamily="18" charset="0"/>
                <a:cs typeface="Arial" panose="020B0604020202020204" pitchFamily="34" charset="0"/>
              </a:rPr>
              <a:t> (в том числе при выполнении работ, оказании услуг) ветеринарный сопроводительный документ, установленный в соответствии с Законом Российской Федерации "О ветеринарии" ветеринарными правилами организации работы по оформлению ветеринарных сопроводительных документов</a:t>
            </a:r>
          </a:p>
        </p:txBody>
      </p:sp>
      <p:sp>
        <p:nvSpPr>
          <p:cNvPr id="7" name="TextBox 6">
            <a:extLst>
              <a:ext uri="{FF2B5EF4-FFF2-40B4-BE49-F238E27FC236}">
                <a16:creationId xmlns:a16="http://schemas.microsoft.com/office/drawing/2014/main" id="{E529210D-4F72-F1AA-B0CD-6A8FD1AB51F0}"/>
              </a:ext>
            </a:extLst>
          </p:cNvPr>
          <p:cNvSpPr txBox="1"/>
          <p:nvPr/>
        </p:nvSpPr>
        <p:spPr>
          <a:xfrm>
            <a:off x="4444070" y="2453218"/>
            <a:ext cx="7565044" cy="369332"/>
          </a:xfrm>
          <a:prstGeom prst="rect">
            <a:avLst/>
          </a:prstGeom>
          <a:solidFill>
            <a:srgbClr val="E97132"/>
          </a:solidFill>
          <a:ln>
            <a:solidFill>
              <a:srgbClr val="E97132"/>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Сопутствующие изменения в перечень документов (пункт 3)</a:t>
            </a:r>
          </a:p>
        </p:txBody>
      </p:sp>
      <p:sp>
        <p:nvSpPr>
          <p:cNvPr id="10" name="Прямоугольник 9">
            <a:extLst>
              <a:ext uri="{FF2B5EF4-FFF2-40B4-BE49-F238E27FC236}">
                <a16:creationId xmlns:a16="http://schemas.microsoft.com/office/drawing/2014/main" id="{0E96E2C5-7366-B214-B31A-38139CD6D429}"/>
              </a:ext>
            </a:extLst>
          </p:cNvPr>
          <p:cNvSpPr/>
          <p:nvPr/>
        </p:nvSpPr>
        <p:spPr>
          <a:xfrm>
            <a:off x="6288538" y="2948603"/>
            <a:ext cx="5720576" cy="3785652"/>
          </a:xfrm>
          <a:prstGeom prst="rect">
            <a:avLst/>
          </a:prstGeom>
          <a:ln w="38100">
            <a:solidFill>
              <a:srgbClr val="E97132"/>
            </a:solidFill>
          </a:ln>
        </p:spPr>
        <p:txBody>
          <a:bodyPr wrap="square">
            <a:spAutoFit/>
          </a:bodyPr>
          <a:lstStyle/>
          <a:p>
            <a:r>
              <a:rPr lang="ru-RU" sz="1600" dirty="0">
                <a:latin typeface="Arial" panose="020B0604020202020204" pitchFamily="34" charset="0"/>
                <a:ea typeface="Times New Roman" panose="02020603050405020304" pitchFamily="18" charset="0"/>
                <a:cs typeface="Arial" panose="020B0604020202020204" pitchFamily="34" charset="0"/>
              </a:rPr>
              <a:t>л) для подтверждения происхождения товаров, указанных в позициях 152 - 154 приложения N 1 к настоящему постановлению, из государств - членов Евразийского экономического союза, за исключением Российской Федерации, в дополнение к информации, предусмотренной подпунктом "з" настоящего пункта (*указание страны), - предусмотренный извещением об осуществлении закупки, приглашением принять участие в определении поставщика (подрядчика, исполнителя), условиями контракта и </a:t>
            </a:r>
            <a:r>
              <a:rPr lang="ru-RU" sz="1600" b="1" dirty="0">
                <a:latin typeface="Arial" panose="020B0604020202020204" pitchFamily="34" charset="0"/>
                <a:ea typeface="Times New Roman" panose="02020603050405020304" pitchFamily="18" charset="0"/>
                <a:cs typeface="Arial" panose="020B0604020202020204" pitchFamily="34" charset="0"/>
              </a:rPr>
              <a:t>подлежащий представлению заказчику при поставке товара </a:t>
            </a:r>
            <a:r>
              <a:rPr lang="ru-RU" sz="1600" dirty="0">
                <a:latin typeface="Arial" panose="020B0604020202020204" pitchFamily="34" charset="0"/>
                <a:ea typeface="Times New Roman" panose="02020603050405020304" pitchFamily="18" charset="0"/>
                <a:cs typeface="Arial" panose="020B0604020202020204" pitchFamily="34" charset="0"/>
              </a:rPr>
              <a:t>(в том числе при выполнении работ, оказании услуг) ветеринарный сертификат, выдаваемый в соответствии с актами, составляющими право Евразийского экономического союза.</a:t>
            </a:r>
          </a:p>
        </p:txBody>
      </p:sp>
    </p:spTree>
    <p:extLst>
      <p:ext uri="{BB962C8B-B14F-4D97-AF65-F5344CB8AC3E}">
        <p14:creationId xmlns:p14="http://schemas.microsoft.com/office/powerpoint/2010/main" val="350061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A65F8-961A-BE8C-FDB7-F0C5B9D4EDF3}"/>
            </a:ext>
          </a:extLst>
        </p:cNvPr>
        <p:cNvGrpSpPr/>
        <p:nvPr/>
      </p:nvGrpSpPr>
      <p:grpSpPr>
        <a:xfrm>
          <a:off x="0" y="0"/>
          <a:ext cx="0" cy="0"/>
          <a:chOff x="0" y="0"/>
          <a:chExt cx="0" cy="0"/>
        </a:xfrm>
      </p:grpSpPr>
      <p:pic>
        <p:nvPicPr>
          <p:cNvPr id="4" name="Рисунок 3">
            <a:extLst>
              <a:ext uri="{FF2B5EF4-FFF2-40B4-BE49-F238E27FC236}">
                <a16:creationId xmlns:a16="http://schemas.microsoft.com/office/drawing/2014/main" id="{37BD1316-C1A7-ACC9-D121-AE9D015220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E872A19C-ABB3-C1F6-B59E-C3DF4395FBB4}"/>
              </a:ext>
            </a:extLst>
          </p:cNvPr>
          <p:cNvSpPr txBox="1"/>
          <p:nvPr/>
        </p:nvSpPr>
        <p:spPr>
          <a:xfrm>
            <a:off x="375424" y="999123"/>
            <a:ext cx="5661309" cy="646331"/>
          </a:xfrm>
          <a:prstGeom prst="rect">
            <a:avLst/>
          </a:prstGeom>
          <a:solidFill>
            <a:srgbClr val="0070C0"/>
          </a:solidFill>
          <a:ln>
            <a:solidFill>
              <a:schemeClr val="accent1"/>
            </a:solidFill>
          </a:ln>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Письмо Минфина России от 27.02.2026 г. №24-06-09/15393 </a:t>
            </a:r>
          </a:p>
        </p:txBody>
      </p:sp>
      <p:sp>
        <p:nvSpPr>
          <p:cNvPr id="3" name="Прямоугольник 2">
            <a:extLst>
              <a:ext uri="{FF2B5EF4-FFF2-40B4-BE49-F238E27FC236}">
                <a16:creationId xmlns:a16="http://schemas.microsoft.com/office/drawing/2014/main" id="{4644835C-DC33-EA63-560B-6F5B63694EC7}"/>
              </a:ext>
            </a:extLst>
          </p:cNvPr>
          <p:cNvSpPr/>
          <p:nvPr/>
        </p:nvSpPr>
        <p:spPr>
          <a:xfrm>
            <a:off x="375424" y="1799340"/>
            <a:ext cx="5661309" cy="4278094"/>
          </a:xfrm>
          <a:prstGeom prst="rect">
            <a:avLst/>
          </a:prstGeom>
          <a:ln w="38100">
            <a:solidFill>
              <a:srgbClr val="E97132"/>
            </a:solidFill>
          </a:ln>
        </p:spPr>
        <p:txBody>
          <a:bodyPr wrap="square">
            <a:spAutoFit/>
          </a:bodyPr>
          <a:lstStyle/>
          <a:p>
            <a:r>
              <a:rPr lang="ru-RU" sz="1600" dirty="0">
                <a:latin typeface="Arial" panose="020B0604020202020204" pitchFamily="34" charset="0"/>
                <a:ea typeface="Times New Roman" panose="02020603050405020304" pitchFamily="18" charset="0"/>
                <a:cs typeface="Arial" panose="020B0604020202020204" pitchFamily="34" charset="0"/>
              </a:rPr>
              <a:t>…подпунктом "к" пункта 3 Постановления № 1875 установлено, что подтверждением происхождения товаров, указанных в позициях 152 - 154 приложения № 1 к Постановлению № 1875, из Российской Федерации, помимо информации, предусмотренной подпунктом "з" пункта 3 Постановления № 1875, является предусмотренный извещением об осуществлении закупки, приглашением принять участие в определении поставщика (подрядчика, исполнителя), условиями контракта и </a:t>
            </a:r>
            <a:r>
              <a:rPr lang="ru-RU" sz="1600" b="1" dirty="0">
                <a:latin typeface="Arial" panose="020B0604020202020204" pitchFamily="34" charset="0"/>
                <a:ea typeface="Times New Roman" panose="02020603050405020304" pitchFamily="18" charset="0"/>
                <a:cs typeface="Arial" panose="020B0604020202020204" pitchFamily="34" charset="0"/>
              </a:rPr>
              <a:t>подлежащий представлению заказчику при поставке товара </a:t>
            </a:r>
            <a:r>
              <a:rPr lang="ru-RU" sz="1600" dirty="0">
                <a:latin typeface="Arial" panose="020B0604020202020204" pitchFamily="34" charset="0"/>
                <a:ea typeface="Times New Roman" panose="02020603050405020304" pitchFamily="18" charset="0"/>
                <a:cs typeface="Arial" panose="020B0604020202020204" pitchFamily="34" charset="0"/>
              </a:rPr>
              <a:t>(в том числе при выполнении работ, оказании услуг) ветеринарный сопроводительный документ, установленный в соответствии с Законом Российской Федерации от 14.05.1993 № 4979-1 "О ветеринарии" ветеринарными правилами организации работы по оформлению ветеринарных сопроводительных документов.</a:t>
            </a:r>
          </a:p>
        </p:txBody>
      </p:sp>
      <p:sp>
        <p:nvSpPr>
          <p:cNvPr id="10" name="Прямоугольник 9">
            <a:extLst>
              <a:ext uri="{FF2B5EF4-FFF2-40B4-BE49-F238E27FC236}">
                <a16:creationId xmlns:a16="http://schemas.microsoft.com/office/drawing/2014/main" id="{70A9308E-38EE-C372-B5A3-BE012F23E698}"/>
              </a:ext>
            </a:extLst>
          </p:cNvPr>
          <p:cNvSpPr/>
          <p:nvPr/>
        </p:nvSpPr>
        <p:spPr>
          <a:xfrm>
            <a:off x="6288538" y="1788670"/>
            <a:ext cx="5661309" cy="4524315"/>
          </a:xfrm>
          <a:prstGeom prst="rect">
            <a:avLst/>
          </a:prstGeom>
          <a:ln w="38100">
            <a:solidFill>
              <a:srgbClr val="E97132"/>
            </a:solidFill>
          </a:ln>
        </p:spPr>
        <p:txBody>
          <a:bodyPr wrap="square">
            <a:spAutoFit/>
          </a:bodyPr>
          <a:lstStyle/>
          <a:p>
            <a:r>
              <a:rPr lang="ru-RU" sz="1600" dirty="0">
                <a:latin typeface="Arial" panose="020B0604020202020204" pitchFamily="34" charset="0"/>
                <a:ea typeface="Times New Roman" panose="02020603050405020304" pitchFamily="18" charset="0"/>
                <a:cs typeface="Arial" panose="020B0604020202020204" pitchFamily="34" charset="0"/>
              </a:rPr>
              <a:t>… оформление ВСД до производства партии</a:t>
            </a:r>
          </a:p>
          <a:p>
            <a:r>
              <a:rPr lang="ru-RU" sz="1600" dirty="0">
                <a:latin typeface="Arial" panose="020B0604020202020204" pitchFamily="34" charset="0"/>
                <a:ea typeface="Times New Roman" panose="02020603050405020304" pitchFamily="18" charset="0"/>
                <a:cs typeface="Arial" panose="020B0604020202020204" pitchFamily="34" charset="0"/>
              </a:rPr>
              <a:t>подконтрольной продукции является нарушением законодательства Российской Федерации, в связи с чем ВСД не подлежат представлению в составе заявки на участие в закупке в соответствии с Федеральным законом № 44-ФЗ и закупке в соответствии с Федеральным законом № 233-ФЗ в случае, если партия подконтрольного товара еще не произведена (так как в таком случае будут отсутствовать основания для</a:t>
            </a:r>
          </a:p>
          <a:p>
            <a:r>
              <a:rPr lang="ru-RU" sz="1600" dirty="0">
                <a:latin typeface="Arial" panose="020B0604020202020204" pitchFamily="34" charset="0"/>
                <a:ea typeface="Times New Roman" panose="02020603050405020304" pitchFamily="18" charset="0"/>
                <a:cs typeface="Arial" panose="020B0604020202020204" pitchFamily="34" charset="0"/>
              </a:rPr>
              <a:t>оформления ВСД).</a:t>
            </a:r>
          </a:p>
          <a:p>
            <a:r>
              <a:rPr lang="ru-RU" sz="1600" dirty="0">
                <a:latin typeface="Arial" panose="020B0604020202020204" pitchFamily="34" charset="0"/>
                <a:ea typeface="Times New Roman" panose="02020603050405020304" pitchFamily="18" charset="0"/>
                <a:cs typeface="Arial" panose="020B0604020202020204" pitchFamily="34" charset="0"/>
              </a:rPr>
              <a:t>… при отсутствии ВСД в связи с тем, что партия подконтрольного товара еще не произведена, в заявке на участие в закупке необходимо указывать наименования страны происхождения подконтрольного товара, после чего происхождение товара будет подтверждаться ВСД при непосредственной поставке товара заказчику. Указанное относится и к пункту «л» Постановления № 1875.</a:t>
            </a:r>
          </a:p>
        </p:txBody>
      </p:sp>
      <p:sp>
        <p:nvSpPr>
          <p:cNvPr id="6" name="TextBox 5">
            <a:extLst>
              <a:ext uri="{FF2B5EF4-FFF2-40B4-BE49-F238E27FC236}">
                <a16:creationId xmlns:a16="http://schemas.microsoft.com/office/drawing/2014/main" id="{DAE52F23-9B30-635A-514D-970F02F0D593}"/>
              </a:ext>
            </a:extLst>
          </p:cNvPr>
          <p:cNvSpPr txBox="1"/>
          <p:nvPr/>
        </p:nvSpPr>
        <p:spPr>
          <a:xfrm>
            <a:off x="6288538" y="999123"/>
            <a:ext cx="5661309" cy="646331"/>
          </a:xfrm>
          <a:prstGeom prst="rect">
            <a:avLst/>
          </a:prstGeom>
          <a:solidFill>
            <a:srgbClr val="0070C0"/>
          </a:solidFill>
          <a:ln>
            <a:solidFill>
              <a:schemeClr val="accent1"/>
            </a:solidFill>
          </a:ln>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Письмо Минсельхоза России от 27.03.2026 г. №25-В-1000/ог-2068 </a:t>
            </a:r>
          </a:p>
        </p:txBody>
      </p:sp>
    </p:spTree>
    <p:extLst>
      <p:ext uri="{BB962C8B-B14F-4D97-AF65-F5344CB8AC3E}">
        <p14:creationId xmlns:p14="http://schemas.microsoft.com/office/powerpoint/2010/main" val="182660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F566F-BE83-DF8C-F3B7-DA3FDE2D398B}"/>
            </a:ext>
          </a:extLst>
        </p:cNvPr>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6C9C73AF-D620-EC71-9B77-FD6FFABE312E}"/>
              </a:ext>
            </a:extLst>
          </p:cNvPr>
          <p:cNvSpPr/>
          <p:nvPr/>
        </p:nvSpPr>
        <p:spPr>
          <a:xfrm>
            <a:off x="279155" y="5865183"/>
            <a:ext cx="11633690" cy="369332"/>
          </a:xfrm>
          <a:prstGeom prst="rect">
            <a:avLst/>
          </a:prstGeom>
          <a:ln w="38100">
            <a:solidFill>
              <a:srgbClr val="0070C0"/>
            </a:solidFill>
          </a:ln>
        </p:spPr>
        <p:txBody>
          <a:bodyPr wrap="square">
            <a:spAutoFit/>
          </a:bodyPr>
          <a:lstStyle/>
          <a:p>
            <a:r>
              <a:rPr lang="ru-RU" dirty="0">
                <a:latin typeface="Arial" panose="020B0604020202020204" pitchFamily="34" charset="0"/>
                <a:cs typeface="Arial" panose="020B0604020202020204" pitchFamily="34" charset="0"/>
              </a:rPr>
              <a:t>190(1). Батареи аккумуляторные литий-ионные   27.20.23.130</a:t>
            </a:r>
          </a:p>
        </p:txBody>
      </p:sp>
      <p:pic>
        <p:nvPicPr>
          <p:cNvPr id="4" name="Рисунок 3">
            <a:extLst>
              <a:ext uri="{FF2B5EF4-FFF2-40B4-BE49-F238E27FC236}">
                <a16:creationId xmlns:a16="http://schemas.microsoft.com/office/drawing/2014/main" id="{07E0CC58-E7DB-8D9D-6703-8FB831FFC9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714C3138-A212-F545-DFEB-14A6992D0796}"/>
              </a:ext>
            </a:extLst>
          </p:cNvPr>
          <p:cNvSpPr txBox="1"/>
          <p:nvPr/>
        </p:nvSpPr>
        <p:spPr>
          <a:xfrm>
            <a:off x="4511804" y="714422"/>
            <a:ext cx="7565044" cy="369332"/>
          </a:xfrm>
          <a:prstGeom prst="rect">
            <a:avLst/>
          </a:prstGeom>
          <a:solidFill>
            <a:srgbClr val="0070C0"/>
          </a:solidFill>
          <a:ln>
            <a:solidFill>
              <a:schemeClr val="accent1"/>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Изменение в приложение №1: дополнительные позиции</a:t>
            </a:r>
          </a:p>
        </p:txBody>
      </p:sp>
      <p:sp>
        <p:nvSpPr>
          <p:cNvPr id="9" name="TextBox 8">
            <a:extLst>
              <a:ext uri="{FF2B5EF4-FFF2-40B4-BE49-F238E27FC236}">
                <a16:creationId xmlns:a16="http://schemas.microsoft.com/office/drawing/2014/main" id="{47215002-FEB2-02E4-040D-4187DFE02168}"/>
              </a:ext>
            </a:extLst>
          </p:cNvPr>
          <p:cNvSpPr txBox="1"/>
          <p:nvPr/>
        </p:nvSpPr>
        <p:spPr>
          <a:xfrm>
            <a:off x="279155" y="1261708"/>
            <a:ext cx="11633690" cy="2031325"/>
          </a:xfrm>
          <a:prstGeom prst="rect">
            <a:avLst/>
          </a:prstGeom>
          <a:noFill/>
          <a:ln w="38100">
            <a:solidFill>
              <a:srgbClr val="0070C0"/>
            </a:solidFill>
          </a:ln>
        </p:spPr>
        <p:txBody>
          <a:bodyPr wrap="square">
            <a:spAutoFit/>
          </a:bodyPr>
          <a:lstStyle/>
          <a:p>
            <a:r>
              <a:rPr lang="ru-RU" dirty="0">
                <a:latin typeface="Arial" panose="020B0604020202020204" pitchFamily="34" charset="0"/>
                <a:cs typeface="Arial" panose="020B0604020202020204" pitchFamily="34" charset="0"/>
              </a:rPr>
              <a:t>122(1).	Конвейеры скребковые 	28.22.17.112 </a:t>
            </a:r>
          </a:p>
          <a:p>
            <a:r>
              <a:rPr lang="ru-RU" dirty="0">
                <a:latin typeface="Arial" panose="020B0604020202020204" pitchFamily="34" charset="0"/>
                <a:cs typeface="Arial" panose="020B0604020202020204" pitchFamily="34" charset="0"/>
              </a:rPr>
              <a:t>122(2). 	Конвейеры роликовые 	28.22.17.115 </a:t>
            </a:r>
          </a:p>
          <a:p>
            <a:r>
              <a:rPr lang="ru-RU" dirty="0">
                <a:latin typeface="Arial" panose="020B0604020202020204" pitchFamily="34" charset="0"/>
                <a:cs typeface="Arial" panose="020B0604020202020204" pitchFamily="34" charset="0"/>
              </a:rPr>
              <a:t>122(3). 	Конвейеры винтовые 	28.22.17.116 </a:t>
            </a:r>
          </a:p>
          <a:p>
            <a:r>
              <a:rPr lang="ru-RU" dirty="0">
                <a:latin typeface="Arial" panose="020B0604020202020204" pitchFamily="34" charset="0"/>
                <a:cs typeface="Arial" panose="020B0604020202020204" pitchFamily="34" charset="0"/>
              </a:rPr>
              <a:t>122(4). 	Конвейеры прочие, не включенные в другие группировки 	28.22.17.119 </a:t>
            </a:r>
          </a:p>
          <a:p>
            <a:r>
              <a:rPr lang="ru-RU" dirty="0">
                <a:latin typeface="Arial" panose="020B0604020202020204" pitchFamily="34" charset="0"/>
                <a:cs typeface="Arial" panose="020B0604020202020204" pitchFamily="34" charset="0"/>
              </a:rPr>
              <a:t>122(5). 	Элеваторы, в том числе корпусные элеваторы для бурильных и обсадных труб 	28.22.17.120 </a:t>
            </a:r>
          </a:p>
          <a:p>
            <a:r>
              <a:rPr lang="ru-RU" dirty="0">
                <a:latin typeface="Arial" panose="020B0604020202020204" pitchFamily="34" charset="0"/>
                <a:cs typeface="Arial" panose="020B0604020202020204" pitchFamily="34" charset="0"/>
              </a:rPr>
              <a:t>122(6). 	Подъемники и конвейеры пневматические и прочие непрерывного действия для товаров или материалов, не включенные в другие группировки 	28.22.17.190 </a:t>
            </a:r>
          </a:p>
        </p:txBody>
      </p:sp>
      <p:sp>
        <p:nvSpPr>
          <p:cNvPr id="10" name="TextBox 9">
            <a:extLst>
              <a:ext uri="{FF2B5EF4-FFF2-40B4-BE49-F238E27FC236}">
                <a16:creationId xmlns:a16="http://schemas.microsoft.com/office/drawing/2014/main" id="{589345F2-8DCE-5A8C-A086-5C7CE9A37F87}"/>
              </a:ext>
            </a:extLst>
          </p:cNvPr>
          <p:cNvSpPr txBox="1"/>
          <p:nvPr/>
        </p:nvSpPr>
        <p:spPr>
          <a:xfrm>
            <a:off x="4511804" y="5317897"/>
            <a:ext cx="7565044" cy="369332"/>
          </a:xfrm>
          <a:prstGeom prst="rect">
            <a:avLst/>
          </a:prstGeom>
          <a:solidFill>
            <a:srgbClr val="0070C0"/>
          </a:solidFill>
          <a:ln>
            <a:solidFill>
              <a:schemeClr val="accent1"/>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Изменение в приложение №2: дополнительные позиции</a:t>
            </a:r>
          </a:p>
        </p:txBody>
      </p:sp>
      <p:sp>
        <p:nvSpPr>
          <p:cNvPr id="14" name="TextBox 13">
            <a:extLst>
              <a:ext uri="{FF2B5EF4-FFF2-40B4-BE49-F238E27FC236}">
                <a16:creationId xmlns:a16="http://schemas.microsoft.com/office/drawing/2014/main" id="{BE6A0F62-09BD-3137-9C91-A76EAEA4F2DC}"/>
              </a:ext>
            </a:extLst>
          </p:cNvPr>
          <p:cNvSpPr txBox="1"/>
          <p:nvPr/>
        </p:nvSpPr>
        <p:spPr>
          <a:xfrm>
            <a:off x="279155" y="3474594"/>
            <a:ext cx="11633690" cy="646331"/>
          </a:xfrm>
          <a:prstGeom prst="rect">
            <a:avLst/>
          </a:prstGeom>
          <a:noFill/>
          <a:ln w="38100">
            <a:solidFill>
              <a:srgbClr val="0070C0"/>
            </a:solidFill>
          </a:ln>
        </p:spPr>
        <p:txBody>
          <a:bodyPr wrap="square">
            <a:spAutoFit/>
          </a:bodyPr>
          <a:lstStyle/>
          <a:p>
            <a:r>
              <a:rPr lang="ru-RU" dirty="0">
                <a:latin typeface="Arial" panose="020B0604020202020204" pitchFamily="34" charset="0"/>
                <a:cs typeface="Arial" panose="020B0604020202020204" pitchFamily="34" charset="0"/>
              </a:rPr>
              <a:t>127(1).	Конвейеры непрерывного действия для подземных работ 	28.92.11.120 </a:t>
            </a:r>
          </a:p>
          <a:p>
            <a:r>
              <a:rPr lang="ru-RU" dirty="0">
                <a:latin typeface="Arial" panose="020B0604020202020204" pitchFamily="34" charset="0"/>
                <a:cs typeface="Arial" panose="020B0604020202020204" pitchFamily="34" charset="0"/>
              </a:rPr>
              <a:t>127(2). 	Комбайны проходческие 	28.92.12.121 </a:t>
            </a:r>
          </a:p>
        </p:txBody>
      </p:sp>
      <p:sp>
        <p:nvSpPr>
          <p:cNvPr id="16" name="TextBox 15">
            <a:extLst>
              <a:ext uri="{FF2B5EF4-FFF2-40B4-BE49-F238E27FC236}">
                <a16:creationId xmlns:a16="http://schemas.microsoft.com/office/drawing/2014/main" id="{3DDDB882-328A-9772-814C-E1C1330E3D43}"/>
              </a:ext>
            </a:extLst>
          </p:cNvPr>
          <p:cNvSpPr txBox="1"/>
          <p:nvPr/>
        </p:nvSpPr>
        <p:spPr>
          <a:xfrm>
            <a:off x="279154" y="4302234"/>
            <a:ext cx="11633689" cy="646331"/>
          </a:xfrm>
          <a:prstGeom prst="rect">
            <a:avLst/>
          </a:prstGeom>
          <a:noFill/>
          <a:ln w="38100">
            <a:solidFill>
              <a:srgbClr val="0070C0"/>
            </a:solidFill>
          </a:ln>
        </p:spPr>
        <p:txBody>
          <a:bodyPr wrap="square">
            <a:spAutoFit/>
          </a:bodyPr>
          <a:lstStyle/>
          <a:p>
            <a:r>
              <a:rPr lang="ru-RU" dirty="0">
                <a:latin typeface="Arial" panose="020B0604020202020204" pitchFamily="34" charset="0"/>
                <a:cs typeface="Arial" panose="020B0604020202020204" pitchFamily="34" charset="0"/>
              </a:rPr>
              <a:t>128(1).	Машины для сортировки, грохочения, сепарации или промывки грунта, камня, руды и прочих минеральных веществ 	28.92.40.110 </a:t>
            </a:r>
          </a:p>
        </p:txBody>
      </p:sp>
    </p:spTree>
    <p:extLst>
      <p:ext uri="{BB962C8B-B14F-4D97-AF65-F5344CB8AC3E}">
        <p14:creationId xmlns:p14="http://schemas.microsoft.com/office/powerpoint/2010/main" val="261153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7197B-42DB-CACC-7D81-179B996EA83A}"/>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0B460BD4-0451-C315-F55F-25CEBF6F08B6}"/>
              </a:ext>
            </a:extLst>
          </p:cNvPr>
          <p:cNvSpPr/>
          <p:nvPr/>
        </p:nvSpPr>
        <p:spPr>
          <a:xfrm>
            <a:off x="358491" y="2755785"/>
            <a:ext cx="11709890" cy="906851"/>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solidFill>
                <a:latin typeface="Arial" panose="020B0604020202020204" pitchFamily="34" charset="0"/>
                <a:cs typeface="Arial" panose="020B0604020202020204" pitchFamily="34" charset="0"/>
              </a:rPr>
              <a:t>Значимые разъяснения регулятора и примеры решений</a:t>
            </a:r>
          </a:p>
        </p:txBody>
      </p:sp>
      <p:pic>
        <p:nvPicPr>
          <p:cNvPr id="4" name="Рисунок 3">
            <a:extLst>
              <a:ext uri="{FF2B5EF4-FFF2-40B4-BE49-F238E27FC236}">
                <a16:creationId xmlns:a16="http://schemas.microsoft.com/office/drawing/2014/main" id="{2E7596FB-8282-76D7-99B9-21CDC8CB59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9523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D7B86-2B34-AFE8-7F3A-DFC7D9599A39}"/>
            </a:ext>
          </a:extLst>
        </p:cNvPr>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2BCB8EA-4809-B078-F03F-B03107C95743}"/>
              </a:ext>
            </a:extLst>
          </p:cNvPr>
          <p:cNvSpPr/>
          <p:nvPr/>
        </p:nvSpPr>
        <p:spPr>
          <a:xfrm>
            <a:off x="375424" y="1126114"/>
            <a:ext cx="11633688" cy="584775"/>
          </a:xfrm>
          <a:prstGeom prst="rect">
            <a:avLst/>
          </a:prstGeom>
          <a:ln w="38100">
            <a:solidFill>
              <a:srgbClr val="0070C0"/>
            </a:solidFill>
          </a:ln>
        </p:spPr>
        <p:txBody>
          <a:bodyPr wrap="square">
            <a:spAutoFit/>
          </a:bodyPr>
          <a:lstStyle/>
          <a:p>
            <a:pPr algn="ctr"/>
            <a:r>
              <a:rPr lang="ru-RU" sz="1600" dirty="0">
                <a:latin typeface="Arial" panose="020B0604020202020204" pitchFamily="34" charset="0"/>
                <a:cs typeface="Arial" panose="020B0604020202020204" pitchFamily="34" charset="0"/>
              </a:rPr>
              <a:t>Заказчик задекларировал отсутствие РРПП товара (позиции 1 - 433 приложения N 2) с характеристиками, соответствующими потребности заказчика в соответствии с абзацем четвертым подпункта "а" пункта 7 ПП 1875</a:t>
            </a:r>
          </a:p>
        </p:txBody>
      </p:sp>
      <p:pic>
        <p:nvPicPr>
          <p:cNvPr id="4" name="Рисунок 3">
            <a:extLst>
              <a:ext uri="{FF2B5EF4-FFF2-40B4-BE49-F238E27FC236}">
                <a16:creationId xmlns:a16="http://schemas.microsoft.com/office/drawing/2014/main" id="{20D1BC4D-4E82-5E96-C367-A311002466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B44D49D0-B266-52CE-6491-F77A5C9CDF47}"/>
              </a:ext>
            </a:extLst>
          </p:cNvPr>
          <p:cNvSpPr txBox="1"/>
          <p:nvPr/>
        </p:nvSpPr>
        <p:spPr>
          <a:xfrm>
            <a:off x="4444070" y="401677"/>
            <a:ext cx="7565044" cy="461665"/>
          </a:xfrm>
          <a:prstGeom prst="rect">
            <a:avLst/>
          </a:prstGeom>
          <a:solidFill>
            <a:srgbClr val="EA5816"/>
          </a:solidFill>
          <a:ln>
            <a:solidFill>
              <a:srgbClr val="EA5816"/>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schemeClr val="bg1"/>
                </a:solidFill>
                <a:latin typeface="Arial" panose="020B0604020202020204" pitchFamily="34" charset="0"/>
                <a:cs typeface="Arial" panose="020B0604020202020204" pitchFamily="34" charset="0"/>
              </a:rPr>
              <a:t>Применение </a:t>
            </a:r>
            <a:r>
              <a:rPr lang="ru-RU" sz="2400" b="1" dirty="0" err="1">
                <a:solidFill>
                  <a:schemeClr val="bg1"/>
                </a:solidFill>
                <a:latin typeface="Arial" panose="020B0604020202020204" pitchFamily="34" charset="0"/>
                <a:cs typeface="Arial" panose="020B0604020202020204" pitchFamily="34" charset="0"/>
              </a:rPr>
              <a:t>пп</a:t>
            </a:r>
            <a:r>
              <a:rPr lang="ru-RU" sz="2400" b="1" dirty="0">
                <a:solidFill>
                  <a:schemeClr val="bg1"/>
                </a:solidFill>
                <a:latin typeface="Arial" panose="020B0604020202020204" pitchFamily="34" charset="0"/>
                <a:cs typeface="Arial" panose="020B0604020202020204" pitchFamily="34" charset="0"/>
              </a:rPr>
              <a:t>. «ц» пункта 4 ПП 1875</a:t>
            </a:r>
          </a:p>
        </p:txBody>
      </p:sp>
      <p:graphicFrame>
        <p:nvGraphicFramePr>
          <p:cNvPr id="10" name="Таблица 9">
            <a:extLst>
              <a:ext uri="{FF2B5EF4-FFF2-40B4-BE49-F238E27FC236}">
                <a16:creationId xmlns:a16="http://schemas.microsoft.com/office/drawing/2014/main" id="{87EF6CFF-F3D7-5B1A-8EAE-1FEA2E3FEEB0}"/>
              </a:ext>
            </a:extLst>
          </p:cNvPr>
          <p:cNvGraphicFramePr>
            <a:graphicFrameLocks noGrp="1"/>
          </p:cNvGraphicFramePr>
          <p:nvPr>
            <p:extLst>
              <p:ext uri="{D42A27DB-BD31-4B8C-83A1-F6EECF244321}">
                <p14:modId xmlns:p14="http://schemas.microsoft.com/office/powerpoint/2010/main" val="3751091026"/>
              </p:ext>
            </p:extLst>
          </p:nvPr>
        </p:nvGraphicFramePr>
        <p:xfrm>
          <a:off x="829271" y="3035521"/>
          <a:ext cx="10956790" cy="786957"/>
        </p:xfrm>
        <a:graphic>
          <a:graphicData uri="http://schemas.openxmlformats.org/drawingml/2006/table">
            <a:tbl>
              <a:tblPr firstRow="1" firstCol="1" bandRow="1"/>
              <a:tblGrid>
                <a:gridCol w="1552554">
                  <a:extLst>
                    <a:ext uri="{9D8B030D-6E8A-4147-A177-3AD203B41FA5}">
                      <a16:colId xmlns:a16="http://schemas.microsoft.com/office/drawing/2014/main" val="703147349"/>
                    </a:ext>
                  </a:extLst>
                </a:gridCol>
                <a:gridCol w="2408814">
                  <a:extLst>
                    <a:ext uri="{9D8B030D-6E8A-4147-A177-3AD203B41FA5}">
                      <a16:colId xmlns:a16="http://schemas.microsoft.com/office/drawing/2014/main" val="2619277050"/>
                    </a:ext>
                  </a:extLst>
                </a:gridCol>
                <a:gridCol w="3305649">
                  <a:extLst>
                    <a:ext uri="{9D8B030D-6E8A-4147-A177-3AD203B41FA5}">
                      <a16:colId xmlns:a16="http://schemas.microsoft.com/office/drawing/2014/main" val="759134176"/>
                    </a:ext>
                  </a:extLst>
                </a:gridCol>
                <a:gridCol w="3689773">
                  <a:extLst>
                    <a:ext uri="{9D8B030D-6E8A-4147-A177-3AD203B41FA5}">
                      <a16:colId xmlns:a16="http://schemas.microsoft.com/office/drawing/2014/main" val="1740601560"/>
                    </a:ext>
                  </a:extLst>
                </a:gridCol>
              </a:tblGrid>
              <a:tr h="0">
                <a:tc gridSpan="2">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№1</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ru-RU"/>
                    </a:p>
                  </a:txBody>
                  <a:tcPr/>
                </a:tc>
                <a:tc>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№2</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№3</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5402043"/>
                  </a:ext>
                </a:extLst>
              </a:tr>
              <a:tr h="0">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Товар №1</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a:effectLst/>
                          <a:latin typeface="Arial" panose="020B0604020202020204" pitchFamily="34" charset="0"/>
                          <a:ea typeface="Times New Roman" panose="02020603050405020304" pitchFamily="18" charset="0"/>
                          <a:cs typeface="Times New Roman" panose="02020603050405020304" pitchFamily="18" charset="0"/>
                        </a:rPr>
                        <a:t>Россия, запись РРПП</a:t>
                      </a:r>
                      <a:endParaRPr lang="ru-RU"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0362751"/>
                  </a:ext>
                </a:extLst>
              </a:tr>
              <a:tr h="0">
                <a:tc>
                  <a:txBody>
                    <a:bodyPr/>
                    <a:lstStyle/>
                    <a:p>
                      <a:pPr algn="just">
                        <a:lnSpc>
                          <a:spcPct val="115000"/>
                        </a:lnSpc>
                        <a:spcAft>
                          <a:spcPts val="600"/>
                        </a:spcAft>
                        <a:buNone/>
                      </a:pPr>
                      <a:r>
                        <a:rPr lang="ru-RU" sz="1600" kern="100">
                          <a:effectLst/>
                          <a:latin typeface="Arial" panose="020B0604020202020204" pitchFamily="34" charset="0"/>
                          <a:ea typeface="Times New Roman" panose="02020603050405020304" pitchFamily="18" charset="0"/>
                          <a:cs typeface="Times New Roman" panose="02020603050405020304" pitchFamily="18" charset="0"/>
                        </a:rPr>
                        <a:t>Товар №2</a:t>
                      </a:r>
                      <a:endParaRPr lang="ru-RU"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запись РРПП</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4510159"/>
                  </a:ext>
                </a:extLst>
              </a:tr>
            </a:tbl>
          </a:graphicData>
        </a:graphic>
      </p:graphicFrame>
    </p:spTree>
    <p:extLst>
      <p:ext uri="{BB962C8B-B14F-4D97-AF65-F5344CB8AC3E}">
        <p14:creationId xmlns:p14="http://schemas.microsoft.com/office/powerpoint/2010/main" val="3279041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A9ED3-853B-D9BD-AB4E-33132A56AA2A}"/>
            </a:ext>
          </a:extLst>
        </p:cNvPr>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5D08E34E-43FD-8F54-C15A-0348CE7550E2}"/>
              </a:ext>
            </a:extLst>
          </p:cNvPr>
          <p:cNvSpPr/>
          <p:nvPr/>
        </p:nvSpPr>
        <p:spPr>
          <a:xfrm>
            <a:off x="375426" y="1319606"/>
            <a:ext cx="11633688" cy="584775"/>
          </a:xfrm>
          <a:prstGeom prst="rect">
            <a:avLst/>
          </a:prstGeom>
          <a:ln w="38100">
            <a:solidFill>
              <a:srgbClr val="0070C0"/>
            </a:solidFill>
          </a:ln>
        </p:spPr>
        <p:txBody>
          <a:bodyPr wrap="square">
            <a:spAutoFit/>
          </a:bodyPr>
          <a:lstStyle/>
          <a:p>
            <a:pPr algn="ctr"/>
            <a:r>
              <a:rPr lang="ru-RU" sz="1600" dirty="0">
                <a:latin typeface="Arial" panose="020B0604020202020204" pitchFamily="34" charset="0"/>
                <a:cs typeface="Arial" panose="020B0604020202020204" pitchFamily="34" charset="0"/>
              </a:rPr>
              <a:t>Заказчик задекларировал отсутствие РРПП товара (позиции 1 - 433 приложения N 2) с характеристиками, соответствующими потребности заказчика в соответствии с абзацем четвертым подпункта "а" пункта 7 ПП 1875</a:t>
            </a:r>
          </a:p>
        </p:txBody>
      </p:sp>
      <p:pic>
        <p:nvPicPr>
          <p:cNvPr id="4" name="Рисунок 3">
            <a:extLst>
              <a:ext uri="{FF2B5EF4-FFF2-40B4-BE49-F238E27FC236}">
                <a16:creationId xmlns:a16="http://schemas.microsoft.com/office/drawing/2014/main" id="{16E27AF8-7D77-1453-A367-FE894788AB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315227F5-AAA3-0E15-B6B3-12F6804D8E3C}"/>
              </a:ext>
            </a:extLst>
          </p:cNvPr>
          <p:cNvSpPr txBox="1"/>
          <p:nvPr/>
        </p:nvSpPr>
        <p:spPr>
          <a:xfrm>
            <a:off x="4444070" y="401677"/>
            <a:ext cx="7565044" cy="461665"/>
          </a:xfrm>
          <a:prstGeom prst="rect">
            <a:avLst/>
          </a:prstGeom>
          <a:solidFill>
            <a:srgbClr val="EA5816"/>
          </a:solidFill>
          <a:ln>
            <a:solidFill>
              <a:srgbClr val="EA5816"/>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schemeClr val="bg1"/>
                </a:solidFill>
                <a:latin typeface="Arial" panose="020B0604020202020204" pitchFamily="34" charset="0"/>
                <a:cs typeface="Arial" panose="020B0604020202020204" pitchFamily="34" charset="0"/>
              </a:rPr>
              <a:t>Применение </a:t>
            </a:r>
            <a:r>
              <a:rPr lang="ru-RU" sz="2400" b="1" dirty="0" err="1">
                <a:solidFill>
                  <a:schemeClr val="bg1"/>
                </a:solidFill>
                <a:latin typeface="Arial" panose="020B0604020202020204" pitchFamily="34" charset="0"/>
                <a:cs typeface="Arial" panose="020B0604020202020204" pitchFamily="34" charset="0"/>
              </a:rPr>
              <a:t>пп</a:t>
            </a:r>
            <a:r>
              <a:rPr lang="ru-RU" sz="2400" b="1" dirty="0">
                <a:solidFill>
                  <a:schemeClr val="bg1"/>
                </a:solidFill>
                <a:latin typeface="Arial" panose="020B0604020202020204" pitchFamily="34" charset="0"/>
                <a:cs typeface="Arial" panose="020B0604020202020204" pitchFamily="34" charset="0"/>
              </a:rPr>
              <a:t>. «ц» пункта 4 ПП 1875</a:t>
            </a:r>
          </a:p>
        </p:txBody>
      </p:sp>
      <p:graphicFrame>
        <p:nvGraphicFramePr>
          <p:cNvPr id="13" name="Таблица 12">
            <a:extLst>
              <a:ext uri="{FF2B5EF4-FFF2-40B4-BE49-F238E27FC236}">
                <a16:creationId xmlns:a16="http://schemas.microsoft.com/office/drawing/2014/main" id="{75A34A2F-C2FA-B7D3-F51F-AE8F0208F1EC}"/>
              </a:ext>
            </a:extLst>
          </p:cNvPr>
          <p:cNvGraphicFramePr>
            <a:graphicFrameLocks noGrp="1"/>
          </p:cNvGraphicFramePr>
          <p:nvPr>
            <p:extLst>
              <p:ext uri="{D42A27DB-BD31-4B8C-83A1-F6EECF244321}">
                <p14:modId xmlns:p14="http://schemas.microsoft.com/office/powerpoint/2010/main" val="3264184699"/>
              </p:ext>
            </p:extLst>
          </p:nvPr>
        </p:nvGraphicFramePr>
        <p:xfrm>
          <a:off x="713873" y="3169230"/>
          <a:ext cx="10956789" cy="786957"/>
        </p:xfrm>
        <a:graphic>
          <a:graphicData uri="http://schemas.openxmlformats.org/drawingml/2006/table">
            <a:tbl>
              <a:tblPr firstRow="1" firstCol="1" bandRow="1"/>
              <a:tblGrid>
                <a:gridCol w="1524462">
                  <a:extLst>
                    <a:ext uri="{9D8B030D-6E8A-4147-A177-3AD203B41FA5}">
                      <a16:colId xmlns:a16="http://schemas.microsoft.com/office/drawing/2014/main" val="928360427"/>
                    </a:ext>
                  </a:extLst>
                </a:gridCol>
                <a:gridCol w="2438400">
                  <a:extLst>
                    <a:ext uri="{9D8B030D-6E8A-4147-A177-3AD203B41FA5}">
                      <a16:colId xmlns:a16="http://schemas.microsoft.com/office/drawing/2014/main" val="535599836"/>
                    </a:ext>
                  </a:extLst>
                </a:gridCol>
                <a:gridCol w="3304154">
                  <a:extLst>
                    <a:ext uri="{9D8B030D-6E8A-4147-A177-3AD203B41FA5}">
                      <a16:colId xmlns:a16="http://schemas.microsoft.com/office/drawing/2014/main" val="2164074999"/>
                    </a:ext>
                  </a:extLst>
                </a:gridCol>
                <a:gridCol w="3689773">
                  <a:extLst>
                    <a:ext uri="{9D8B030D-6E8A-4147-A177-3AD203B41FA5}">
                      <a16:colId xmlns:a16="http://schemas.microsoft.com/office/drawing/2014/main" val="3127122674"/>
                    </a:ext>
                  </a:extLst>
                </a:gridCol>
              </a:tblGrid>
              <a:tr h="0">
                <a:tc gridSpan="2">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№1</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ru-RU"/>
                    </a:p>
                  </a:txBody>
                  <a:tcPr/>
                </a:tc>
                <a:tc>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№2</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№3</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0799790"/>
                  </a:ext>
                </a:extLst>
              </a:tr>
              <a:tr h="0">
                <a:tc>
                  <a:txBody>
                    <a:bodyPr/>
                    <a:lstStyle/>
                    <a:p>
                      <a:pPr algn="just">
                        <a:lnSpc>
                          <a:spcPct val="115000"/>
                        </a:lnSpc>
                        <a:spcAft>
                          <a:spcPts val="600"/>
                        </a:spcAft>
                        <a:buNone/>
                      </a:pPr>
                      <a:r>
                        <a:rPr lang="ru-RU" sz="1600" kern="100">
                          <a:effectLst/>
                          <a:latin typeface="Arial" panose="020B0604020202020204" pitchFamily="34" charset="0"/>
                          <a:ea typeface="Times New Roman" panose="02020603050405020304" pitchFamily="18" charset="0"/>
                          <a:cs typeface="Times New Roman" panose="02020603050405020304" pitchFamily="18" charset="0"/>
                        </a:rPr>
                        <a:t>Товар №1</a:t>
                      </a:r>
                      <a:endParaRPr lang="ru-RU"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запись РРПП</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9284609"/>
                  </a:ext>
                </a:extLst>
              </a:tr>
              <a:tr h="0">
                <a:tc>
                  <a:txBody>
                    <a:bodyPr/>
                    <a:lstStyle/>
                    <a:p>
                      <a:pPr algn="just">
                        <a:lnSpc>
                          <a:spcPct val="115000"/>
                        </a:lnSpc>
                        <a:spcAft>
                          <a:spcPts val="600"/>
                        </a:spcAft>
                        <a:buNone/>
                      </a:pPr>
                      <a:r>
                        <a:rPr lang="ru-RU" sz="1600" kern="100">
                          <a:effectLst/>
                          <a:latin typeface="Arial" panose="020B0604020202020204" pitchFamily="34" charset="0"/>
                          <a:ea typeface="Times New Roman" panose="02020603050405020304" pitchFamily="18" charset="0"/>
                          <a:cs typeface="Times New Roman" panose="02020603050405020304" pitchFamily="18" charset="0"/>
                        </a:rPr>
                        <a:t>Товар №2</a:t>
                      </a:r>
                      <a:endParaRPr lang="ru-RU"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СТ-1</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3779036"/>
                  </a:ext>
                </a:extLst>
              </a:tr>
            </a:tbl>
          </a:graphicData>
        </a:graphic>
      </p:graphicFrame>
    </p:spTree>
    <p:extLst>
      <p:ext uri="{BB962C8B-B14F-4D97-AF65-F5344CB8AC3E}">
        <p14:creationId xmlns:p14="http://schemas.microsoft.com/office/powerpoint/2010/main" val="11125018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91387-DC44-E4C9-236B-E2D3827AE638}"/>
            </a:ext>
          </a:extLst>
        </p:cNvPr>
        <p:cNvGrpSpPr/>
        <p:nvPr/>
      </p:nvGrpSpPr>
      <p:grpSpPr>
        <a:xfrm>
          <a:off x="0" y="0"/>
          <a:ext cx="0" cy="0"/>
          <a:chOff x="0" y="0"/>
          <a:chExt cx="0" cy="0"/>
        </a:xfrm>
      </p:grpSpPr>
      <p:pic>
        <p:nvPicPr>
          <p:cNvPr id="12" name="Рисунок 11">
            <a:extLst>
              <a:ext uri="{FF2B5EF4-FFF2-40B4-BE49-F238E27FC236}">
                <a16:creationId xmlns:a16="http://schemas.microsoft.com/office/drawing/2014/main" id="{9E723CAD-0252-5281-E480-93ACE2C23FE1}"/>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72EC5C84-65FD-ACE5-02D9-75761E9693EE}"/>
              </a:ext>
            </a:extLst>
          </p:cNvPr>
          <p:cNvSpPr txBox="1"/>
          <p:nvPr/>
        </p:nvSpPr>
        <p:spPr>
          <a:xfrm>
            <a:off x="548632" y="2729258"/>
            <a:ext cx="11329850" cy="369332"/>
          </a:xfrm>
          <a:prstGeom prst="rect">
            <a:avLst/>
          </a:prstGeom>
          <a:noFill/>
          <a:ln w="38100">
            <a:solidFill>
              <a:srgbClr val="1EA7EA"/>
            </a:solidFill>
          </a:ln>
        </p:spPr>
        <p:txBody>
          <a:bodyPr wrap="square" rtlCol="0">
            <a:spAutoFit/>
          </a:bodyPr>
          <a:lstStyle/>
          <a:p>
            <a:r>
              <a:rPr lang="ru-RU" b="1" dirty="0">
                <a:latin typeface="Arial" panose="020B0604020202020204" pitchFamily="34" charset="0"/>
                <a:cs typeface="Arial" panose="020B0604020202020204" pitchFamily="34" charset="0"/>
              </a:rPr>
              <a:t>Письмо Минфина России №24-06-09/88825 от 11.09.2025 г.: </a:t>
            </a:r>
            <a:endParaRPr lang="ru-RU" dirty="0">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C5AE9A1C-B03E-136D-7CEF-1D448CE742C5}"/>
              </a:ext>
            </a:extLst>
          </p:cNvPr>
          <p:cNvSpPr/>
          <p:nvPr/>
        </p:nvSpPr>
        <p:spPr>
          <a:xfrm>
            <a:off x="548632" y="98283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Как рассматривать заявки, когда есть РЗ на одну позицию из нескольких?</a:t>
            </a:r>
          </a:p>
        </p:txBody>
      </p:sp>
      <p:sp>
        <p:nvSpPr>
          <p:cNvPr id="5" name="TextBox 4">
            <a:extLst>
              <a:ext uri="{FF2B5EF4-FFF2-40B4-BE49-F238E27FC236}">
                <a16:creationId xmlns:a16="http://schemas.microsoft.com/office/drawing/2014/main" id="{DE50CD6F-DC17-0945-4896-A09A972907A7}"/>
              </a:ext>
            </a:extLst>
          </p:cNvPr>
          <p:cNvSpPr txBox="1"/>
          <p:nvPr/>
        </p:nvSpPr>
        <p:spPr>
          <a:xfrm>
            <a:off x="548632" y="3375589"/>
            <a:ext cx="11329850" cy="1815882"/>
          </a:xfrm>
          <a:prstGeom prst="rect">
            <a:avLst/>
          </a:prstGeom>
          <a:noFill/>
        </p:spPr>
        <p:txBody>
          <a:bodyPr wrap="square">
            <a:spAutoFit/>
          </a:bodyPr>
          <a:lstStyle/>
          <a:p>
            <a:pPr algn="l"/>
            <a:endParaRPr lang="ru-RU" sz="1600" b="0" i="0" u="none" strike="noStrike" baseline="0" dirty="0">
              <a:solidFill>
                <a:srgbClr val="000000"/>
              </a:solidFill>
              <a:latin typeface="Arial" panose="020B0604020202020204" pitchFamily="34" charset="0"/>
              <a:cs typeface="Arial" panose="020B0604020202020204" pitchFamily="34" charset="0"/>
            </a:endParaRPr>
          </a:p>
          <a:p>
            <a:r>
              <a:rPr lang="ru-RU" sz="1600" b="0" i="0" u="none" strike="noStrike" baseline="0" dirty="0">
                <a:latin typeface="Arial" panose="020B0604020202020204" pitchFamily="34" charset="0"/>
                <a:cs typeface="Arial" panose="020B0604020202020204" pitchFamily="34" charset="0"/>
              </a:rPr>
              <a:t>Учитывая изложенное, в случае, если заявка участника закупки содержит документы, подтверждающие страну происхождения только части товара, в отношении которого Постановлением № 1875 установлено ограничение, такая заявка приравнивается к заявке, в которой содержится предложение о поставке товаров, происходящих из иностранного государства. При этом указанная заявка подлежит отклонению только в случае, если на участие в закупке подана и по результатам рассмотрения признана соответствующей требованиям извещения об осуществлении закупки заявка, содержащая предложение о поставке такого товара российского происхождения. </a:t>
            </a:r>
            <a:endParaRPr lang="ru-RU"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9225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5FEE2-FE1A-4E59-D8EB-8ECF2493D2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AC8EC31-11B0-2C75-5857-6A27D3D899CA}"/>
              </a:ext>
            </a:extLst>
          </p:cNvPr>
          <p:cNvSpPr txBox="1"/>
          <p:nvPr/>
        </p:nvSpPr>
        <p:spPr>
          <a:xfrm>
            <a:off x="4766731" y="998672"/>
            <a:ext cx="7111751"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Решение Самарского УФАС России по закупке №0142200000526000006 от 18.03.2026 г.</a:t>
            </a:r>
          </a:p>
        </p:txBody>
      </p:sp>
      <p:pic>
        <p:nvPicPr>
          <p:cNvPr id="12" name="Рисунок 11">
            <a:extLst>
              <a:ext uri="{FF2B5EF4-FFF2-40B4-BE49-F238E27FC236}">
                <a16:creationId xmlns:a16="http://schemas.microsoft.com/office/drawing/2014/main" id="{D5624117-CBA6-088E-1197-8DA942BAF0D0}"/>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524E94A7-1CC7-DB3A-9E79-93720388EA34}"/>
              </a:ext>
            </a:extLst>
          </p:cNvPr>
          <p:cNvSpPr txBox="1"/>
          <p:nvPr/>
        </p:nvSpPr>
        <p:spPr>
          <a:xfrm>
            <a:off x="548632" y="2153756"/>
            <a:ext cx="11329850" cy="954107"/>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Суть дела: </a:t>
            </a:r>
            <a:r>
              <a:rPr lang="ru-RU" sz="1400" dirty="0">
                <a:latin typeface="Arial" panose="020B0604020202020204" pitchFamily="34" charset="0"/>
                <a:cs typeface="Arial" panose="020B0604020202020204" pitchFamily="34" charset="0"/>
              </a:rPr>
              <a:t>Предмет закупки – Поставка моделей и муляжей по изобразительному искусству.</a:t>
            </a:r>
          </a:p>
          <a:p>
            <a:r>
              <a:rPr lang="ru-RU" sz="1400" dirty="0">
                <a:latin typeface="Arial" panose="020B0604020202020204" pitchFamily="34" charset="0"/>
                <a:cs typeface="Arial" panose="020B0604020202020204" pitchFamily="34" charset="0"/>
              </a:rPr>
              <a:t>Заказчиком установлено ограничение, а также размещена декларация об отсутствии товара в РРПП и соответствующее уведомление в Минпромторг. Всего в закупке 3 товарных позиции. По итогам рассмотрения заявок поступило 9 заявок, все были признаны соответствующими требованиям извещения. Заявителем подана жалоба, обжалуется рассмотрение заявок.</a:t>
            </a:r>
          </a:p>
        </p:txBody>
      </p:sp>
      <p:sp>
        <p:nvSpPr>
          <p:cNvPr id="6" name="TextBox 5">
            <a:extLst>
              <a:ext uri="{FF2B5EF4-FFF2-40B4-BE49-F238E27FC236}">
                <a16:creationId xmlns:a16="http://schemas.microsoft.com/office/drawing/2014/main" id="{DED23C9E-7FD1-CFD6-D6B7-465431F30523}"/>
              </a:ext>
            </a:extLst>
          </p:cNvPr>
          <p:cNvSpPr txBox="1"/>
          <p:nvPr/>
        </p:nvSpPr>
        <p:spPr>
          <a:xfrm>
            <a:off x="548632" y="3616616"/>
            <a:ext cx="11329850" cy="2031325"/>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Жалоба обоснована. </a:t>
            </a:r>
          </a:p>
          <a:p>
            <a:r>
              <a:rPr lang="ru-RU" sz="1400" dirty="0">
                <a:latin typeface="Arial" panose="020B0604020202020204" pitchFamily="34" charset="0"/>
                <a:cs typeface="Arial" panose="020B0604020202020204" pitchFamily="34" charset="0"/>
              </a:rPr>
              <a:t>Комиссией установлено, что в составе поданных заявок присутствует две заявки (№81, №137), в которых представлены номера реестровых записей из реестра российской промышленной продукции по позиции 1, полностью соответствующие описанию объекта закупки.</a:t>
            </a:r>
          </a:p>
          <a:p>
            <a:r>
              <a:rPr lang="ru-RU" sz="1400" dirty="0">
                <a:latin typeface="Arial" panose="020B0604020202020204" pitchFamily="34" charset="0"/>
                <a:cs typeface="Arial" panose="020B0604020202020204" pitchFamily="34" charset="0"/>
              </a:rPr>
              <a:t>Следовательно, с учетом подпункта "ц" пункта 4 постановления Правительства РФ от 23.12.2024 N 1875 иные заявки на участие в закупке, не содержащие номера реестровой записи из реестра российской промышленной продукции или евразийского реестра промышленных товаров, приравниваются к заявкам на участие в закупке, в которой содержится предложение о поставке товара, происходящего из иностранного государства, в связи с чем такие заявки подлежат отклонению по подпункту "а" пункта 2 части 4 статьи 14, пункту 4 части 12 статьи 48 Закона о контрактной системе.</a:t>
            </a:r>
          </a:p>
        </p:txBody>
      </p:sp>
      <p:sp>
        <p:nvSpPr>
          <p:cNvPr id="8" name="Прямоугольник 7">
            <a:extLst>
              <a:ext uri="{FF2B5EF4-FFF2-40B4-BE49-F238E27FC236}">
                <a16:creationId xmlns:a16="http://schemas.microsoft.com/office/drawing/2014/main" id="{648CABBD-E38B-DDC5-0A11-A2897A068F10}"/>
              </a:ext>
            </a:extLst>
          </p:cNvPr>
          <p:cNvSpPr/>
          <p:nvPr/>
        </p:nvSpPr>
        <p:spPr>
          <a:xfrm>
            <a:off x="548632" y="98283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Как рассматривать заявки, когда есть РЗ на одну позицию из нескольких?</a:t>
            </a:r>
          </a:p>
        </p:txBody>
      </p:sp>
    </p:spTree>
    <p:extLst>
      <p:ext uri="{BB962C8B-B14F-4D97-AF65-F5344CB8AC3E}">
        <p14:creationId xmlns:p14="http://schemas.microsoft.com/office/powerpoint/2010/main" val="1205573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F7299-8177-C035-5296-4BD88AA5E95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B12DA5A-57C6-2F88-3D07-9C85A26D3129}"/>
              </a:ext>
            </a:extLst>
          </p:cNvPr>
          <p:cNvSpPr txBox="1"/>
          <p:nvPr/>
        </p:nvSpPr>
        <p:spPr>
          <a:xfrm>
            <a:off x="548632" y="830089"/>
            <a:ext cx="3750736" cy="369332"/>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Дальнейшая судьба закупки:</a:t>
            </a:r>
          </a:p>
        </p:txBody>
      </p:sp>
      <p:pic>
        <p:nvPicPr>
          <p:cNvPr id="12" name="Рисунок 11">
            <a:extLst>
              <a:ext uri="{FF2B5EF4-FFF2-40B4-BE49-F238E27FC236}">
                <a16:creationId xmlns:a16="http://schemas.microsoft.com/office/drawing/2014/main" id="{1259109F-82F2-858B-F73F-2D32322A6632}"/>
              </a:ext>
            </a:extLst>
          </p:cNvPr>
          <p:cNvPicPr>
            <a:picLocks noChangeAspect="1"/>
          </p:cNvPicPr>
          <p:nvPr/>
        </p:nvPicPr>
        <p:blipFill>
          <a:blip r:embed="rId2"/>
          <a:stretch>
            <a:fillRect/>
          </a:stretch>
        </p:blipFill>
        <p:spPr>
          <a:xfrm>
            <a:off x="406610" y="376654"/>
            <a:ext cx="1816765" cy="237765"/>
          </a:xfrm>
          <a:prstGeom prst="rect">
            <a:avLst/>
          </a:prstGeom>
        </p:spPr>
      </p:pic>
      <p:pic>
        <p:nvPicPr>
          <p:cNvPr id="5" name="Рисунок 4">
            <a:extLst>
              <a:ext uri="{FF2B5EF4-FFF2-40B4-BE49-F238E27FC236}">
                <a16:creationId xmlns:a16="http://schemas.microsoft.com/office/drawing/2014/main" id="{F92EBA9C-50DA-7D06-68E9-62F072795165}"/>
              </a:ext>
            </a:extLst>
          </p:cNvPr>
          <p:cNvPicPr>
            <a:picLocks noChangeAspect="1"/>
          </p:cNvPicPr>
          <p:nvPr/>
        </p:nvPicPr>
        <p:blipFill>
          <a:blip r:embed="rId3"/>
          <a:stretch>
            <a:fillRect/>
          </a:stretch>
        </p:blipFill>
        <p:spPr>
          <a:xfrm>
            <a:off x="548633" y="1514695"/>
            <a:ext cx="6402500" cy="2524064"/>
          </a:xfrm>
          <a:prstGeom prst="rect">
            <a:avLst/>
          </a:prstGeom>
        </p:spPr>
      </p:pic>
      <p:pic>
        <p:nvPicPr>
          <p:cNvPr id="10" name="Рисунок 9">
            <a:extLst>
              <a:ext uri="{FF2B5EF4-FFF2-40B4-BE49-F238E27FC236}">
                <a16:creationId xmlns:a16="http://schemas.microsoft.com/office/drawing/2014/main" id="{C0B6AEA9-25D6-276D-1764-F219D514D91C}"/>
              </a:ext>
            </a:extLst>
          </p:cNvPr>
          <p:cNvPicPr>
            <a:picLocks noChangeAspect="1"/>
          </p:cNvPicPr>
          <p:nvPr/>
        </p:nvPicPr>
        <p:blipFill>
          <a:blip r:embed="rId4"/>
          <a:stretch>
            <a:fillRect/>
          </a:stretch>
        </p:blipFill>
        <p:spPr>
          <a:xfrm>
            <a:off x="3312583" y="4552730"/>
            <a:ext cx="8343900" cy="1581150"/>
          </a:xfrm>
          <a:prstGeom prst="rect">
            <a:avLst/>
          </a:prstGeom>
        </p:spPr>
      </p:pic>
      <p:sp>
        <p:nvSpPr>
          <p:cNvPr id="7" name="Стрелка: вправо 6">
            <a:extLst>
              <a:ext uri="{FF2B5EF4-FFF2-40B4-BE49-F238E27FC236}">
                <a16:creationId xmlns:a16="http://schemas.microsoft.com/office/drawing/2014/main" id="{E064E475-F4A2-A08F-E96F-862A188F4503}"/>
              </a:ext>
            </a:extLst>
          </p:cNvPr>
          <p:cNvSpPr/>
          <p:nvPr/>
        </p:nvSpPr>
        <p:spPr>
          <a:xfrm rot="5400000">
            <a:off x="6858000" y="3889345"/>
            <a:ext cx="694267" cy="812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130629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CAF61-3748-6080-1EE9-51FC107C396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7411B3-9C26-C23D-E2DD-8D92DF77EE3A}"/>
              </a:ext>
            </a:extLst>
          </p:cNvPr>
          <p:cNvSpPr txBox="1"/>
          <p:nvPr/>
        </p:nvSpPr>
        <p:spPr>
          <a:xfrm>
            <a:off x="548632" y="830089"/>
            <a:ext cx="3750736" cy="369332"/>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Дальнейшая судьба закупки:</a:t>
            </a:r>
          </a:p>
        </p:txBody>
      </p:sp>
      <p:pic>
        <p:nvPicPr>
          <p:cNvPr id="12" name="Рисунок 11">
            <a:extLst>
              <a:ext uri="{FF2B5EF4-FFF2-40B4-BE49-F238E27FC236}">
                <a16:creationId xmlns:a16="http://schemas.microsoft.com/office/drawing/2014/main" id="{2F80C53C-EC68-0C31-E614-594B46CFEBDA}"/>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Прямоугольник 1">
            <a:extLst>
              <a:ext uri="{FF2B5EF4-FFF2-40B4-BE49-F238E27FC236}">
                <a16:creationId xmlns:a16="http://schemas.microsoft.com/office/drawing/2014/main" id="{EA9AC8D7-EF74-6DDF-A64E-BF3E6F0920B8}"/>
              </a:ext>
            </a:extLst>
          </p:cNvPr>
          <p:cNvSpPr/>
          <p:nvPr/>
        </p:nvSpPr>
        <p:spPr>
          <a:xfrm>
            <a:off x="548632" y="1498600"/>
            <a:ext cx="7232235" cy="959010"/>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Arial" panose="020B0604020202020204" pitchFamily="34" charset="0"/>
                <a:cs typeface="Arial" panose="020B0604020202020204" pitchFamily="34" charset="0"/>
              </a:rPr>
              <a:t>Контракт переходит к участнику, занявшему второе место (падение 3,2% против первоначального победителя с падением 61,2%) </a:t>
            </a:r>
          </a:p>
        </p:txBody>
      </p:sp>
      <p:sp>
        <p:nvSpPr>
          <p:cNvPr id="7" name="Стрелка: вправо 6">
            <a:extLst>
              <a:ext uri="{FF2B5EF4-FFF2-40B4-BE49-F238E27FC236}">
                <a16:creationId xmlns:a16="http://schemas.microsoft.com/office/drawing/2014/main" id="{6D7BF36C-A30E-6D59-F0FE-F27A67F4FE26}"/>
              </a:ext>
            </a:extLst>
          </p:cNvPr>
          <p:cNvSpPr/>
          <p:nvPr/>
        </p:nvSpPr>
        <p:spPr>
          <a:xfrm rot="5400000">
            <a:off x="6510866" y="2519972"/>
            <a:ext cx="694267" cy="812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C3E2DB7A-3775-B151-0DEA-E16D0639266B}"/>
              </a:ext>
            </a:extLst>
          </p:cNvPr>
          <p:cNvPicPr>
            <a:picLocks noChangeAspect="1"/>
          </p:cNvPicPr>
          <p:nvPr/>
        </p:nvPicPr>
        <p:blipFill>
          <a:blip r:embed="rId3"/>
          <a:stretch>
            <a:fillRect/>
          </a:stretch>
        </p:blipFill>
        <p:spPr>
          <a:xfrm>
            <a:off x="4038600" y="3395133"/>
            <a:ext cx="6747933" cy="2727458"/>
          </a:xfrm>
          <a:prstGeom prst="rect">
            <a:avLst/>
          </a:prstGeom>
          <a:ln>
            <a:solidFill>
              <a:srgbClr val="0070C0"/>
            </a:solidFill>
          </a:ln>
        </p:spPr>
      </p:pic>
      <p:sp>
        <p:nvSpPr>
          <p:cNvPr id="8" name="Прямоугольник 7">
            <a:extLst>
              <a:ext uri="{FF2B5EF4-FFF2-40B4-BE49-F238E27FC236}">
                <a16:creationId xmlns:a16="http://schemas.microsoft.com/office/drawing/2014/main" id="{CAF27186-40E4-04F9-8C57-C65CD64666A4}"/>
              </a:ext>
            </a:extLst>
          </p:cNvPr>
          <p:cNvSpPr/>
          <p:nvPr/>
        </p:nvSpPr>
        <p:spPr>
          <a:xfrm>
            <a:off x="10185400" y="4673599"/>
            <a:ext cx="601133" cy="601133"/>
          </a:xfrm>
          <a:prstGeom prst="rect">
            <a:avLst/>
          </a:prstGeom>
          <a:no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21004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52A05-3257-5A87-8942-76BCC7DE1569}"/>
            </a:ext>
          </a:extLst>
        </p:cNvPr>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B491199C-B6D0-833C-89F8-46773C8CD85A}"/>
              </a:ext>
            </a:extLst>
          </p:cNvPr>
          <p:cNvSpPr/>
          <p:nvPr/>
        </p:nvSpPr>
        <p:spPr>
          <a:xfrm>
            <a:off x="375424" y="1126114"/>
            <a:ext cx="11633688" cy="584775"/>
          </a:xfrm>
          <a:prstGeom prst="rect">
            <a:avLst/>
          </a:prstGeom>
          <a:ln w="38100">
            <a:solidFill>
              <a:srgbClr val="0070C0"/>
            </a:solidFill>
          </a:ln>
        </p:spPr>
        <p:txBody>
          <a:bodyPr wrap="square">
            <a:spAutoFit/>
          </a:bodyPr>
          <a:lstStyle/>
          <a:p>
            <a:pPr algn="ctr"/>
            <a:r>
              <a:rPr lang="ru-RU" sz="1600" dirty="0">
                <a:latin typeface="Arial" panose="020B0604020202020204" pitchFamily="34" charset="0"/>
                <a:cs typeface="Arial" panose="020B0604020202020204" pitchFamily="34" charset="0"/>
              </a:rPr>
              <a:t>Заказчик задекларировал отсутствие РРПП товара (позиции 1 - 433 приложения N 2) с характеристиками, соответствующими потребности заказчика в соответствии с абзацем четвертым подпункта "а" пункта 7 ПП 1875</a:t>
            </a:r>
          </a:p>
        </p:txBody>
      </p:sp>
      <p:pic>
        <p:nvPicPr>
          <p:cNvPr id="4" name="Рисунок 3">
            <a:extLst>
              <a:ext uri="{FF2B5EF4-FFF2-40B4-BE49-F238E27FC236}">
                <a16:creationId xmlns:a16="http://schemas.microsoft.com/office/drawing/2014/main" id="{4FEDC8D8-80B5-D16F-C4F9-FEE7059A2E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2DB03D29-B7CC-76C0-AB9A-37F134E787AD}"/>
              </a:ext>
            </a:extLst>
          </p:cNvPr>
          <p:cNvSpPr txBox="1"/>
          <p:nvPr/>
        </p:nvSpPr>
        <p:spPr>
          <a:xfrm>
            <a:off x="4444070" y="401677"/>
            <a:ext cx="7565044" cy="461665"/>
          </a:xfrm>
          <a:prstGeom prst="rect">
            <a:avLst/>
          </a:prstGeom>
          <a:solidFill>
            <a:srgbClr val="EA5816"/>
          </a:solidFill>
          <a:ln>
            <a:solidFill>
              <a:srgbClr val="EA5816"/>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schemeClr val="bg1"/>
                </a:solidFill>
                <a:latin typeface="Arial" panose="020B0604020202020204" pitchFamily="34" charset="0"/>
                <a:cs typeface="Arial" panose="020B0604020202020204" pitchFamily="34" charset="0"/>
              </a:rPr>
              <a:t>Применение </a:t>
            </a:r>
            <a:r>
              <a:rPr lang="ru-RU" sz="2400" b="1" dirty="0" err="1">
                <a:solidFill>
                  <a:schemeClr val="bg1"/>
                </a:solidFill>
                <a:latin typeface="Arial" panose="020B0604020202020204" pitchFamily="34" charset="0"/>
                <a:cs typeface="Arial" panose="020B0604020202020204" pitchFamily="34" charset="0"/>
              </a:rPr>
              <a:t>пп</a:t>
            </a:r>
            <a:r>
              <a:rPr lang="ru-RU" sz="2400" b="1" dirty="0">
                <a:solidFill>
                  <a:schemeClr val="bg1"/>
                </a:solidFill>
                <a:latin typeface="Arial" panose="020B0604020202020204" pitchFamily="34" charset="0"/>
                <a:cs typeface="Arial" panose="020B0604020202020204" pitchFamily="34" charset="0"/>
              </a:rPr>
              <a:t>. «ц» пункта 4 ПП 1875</a:t>
            </a:r>
          </a:p>
        </p:txBody>
      </p:sp>
      <p:graphicFrame>
        <p:nvGraphicFramePr>
          <p:cNvPr id="14" name="Таблица 13">
            <a:extLst>
              <a:ext uri="{FF2B5EF4-FFF2-40B4-BE49-F238E27FC236}">
                <a16:creationId xmlns:a16="http://schemas.microsoft.com/office/drawing/2014/main" id="{4D02F02B-B77A-FCD0-A0CD-DE1ADD6EDC1F}"/>
              </a:ext>
            </a:extLst>
          </p:cNvPr>
          <p:cNvGraphicFramePr>
            <a:graphicFrameLocks noGrp="1"/>
          </p:cNvGraphicFramePr>
          <p:nvPr>
            <p:extLst>
              <p:ext uri="{D42A27DB-BD31-4B8C-83A1-F6EECF244321}">
                <p14:modId xmlns:p14="http://schemas.microsoft.com/office/powerpoint/2010/main" val="1970440344"/>
              </p:ext>
            </p:extLst>
          </p:nvPr>
        </p:nvGraphicFramePr>
        <p:xfrm>
          <a:off x="752610" y="3035521"/>
          <a:ext cx="10956790" cy="786957"/>
        </p:xfrm>
        <a:graphic>
          <a:graphicData uri="http://schemas.openxmlformats.org/drawingml/2006/table">
            <a:tbl>
              <a:tblPr firstRow="1" firstCol="1" bandRow="1"/>
              <a:tblGrid>
                <a:gridCol w="1532928">
                  <a:extLst>
                    <a:ext uri="{9D8B030D-6E8A-4147-A177-3AD203B41FA5}">
                      <a16:colId xmlns:a16="http://schemas.microsoft.com/office/drawing/2014/main" val="651595645"/>
                    </a:ext>
                  </a:extLst>
                </a:gridCol>
                <a:gridCol w="2404534">
                  <a:extLst>
                    <a:ext uri="{9D8B030D-6E8A-4147-A177-3AD203B41FA5}">
                      <a16:colId xmlns:a16="http://schemas.microsoft.com/office/drawing/2014/main" val="2967211872"/>
                    </a:ext>
                  </a:extLst>
                </a:gridCol>
                <a:gridCol w="3352800">
                  <a:extLst>
                    <a:ext uri="{9D8B030D-6E8A-4147-A177-3AD203B41FA5}">
                      <a16:colId xmlns:a16="http://schemas.microsoft.com/office/drawing/2014/main" val="3004987422"/>
                    </a:ext>
                  </a:extLst>
                </a:gridCol>
                <a:gridCol w="3666528">
                  <a:extLst>
                    <a:ext uri="{9D8B030D-6E8A-4147-A177-3AD203B41FA5}">
                      <a16:colId xmlns:a16="http://schemas.microsoft.com/office/drawing/2014/main" val="3357482086"/>
                    </a:ext>
                  </a:extLst>
                </a:gridCol>
              </a:tblGrid>
              <a:tr h="0">
                <a:tc gridSpan="2">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№1</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ru-RU"/>
                    </a:p>
                  </a:txBody>
                  <a:tcPr/>
                </a:tc>
                <a:tc>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№2</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№3</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1119174"/>
                  </a:ext>
                </a:extLst>
              </a:tr>
              <a:tr h="0">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Товар №1</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запись РРПП</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СТ-1</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6169803"/>
                  </a:ext>
                </a:extLst>
              </a:tr>
              <a:tr h="0">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Товар №2</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запись РРПП</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a:effectLst/>
                          <a:latin typeface="Arial" panose="020B0604020202020204" pitchFamily="34" charset="0"/>
                          <a:ea typeface="Times New Roman" panose="02020603050405020304" pitchFamily="18" charset="0"/>
                          <a:cs typeface="Times New Roman" panose="02020603050405020304" pitchFamily="18" charset="0"/>
                        </a:rPr>
                        <a:t>Россия, СТ-1</a:t>
                      </a:r>
                      <a:endParaRPr lang="ru-RU"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9681718"/>
                  </a:ext>
                </a:extLst>
              </a:tr>
            </a:tbl>
          </a:graphicData>
        </a:graphic>
      </p:graphicFrame>
    </p:spTree>
    <p:extLst>
      <p:ext uri="{BB962C8B-B14F-4D97-AF65-F5344CB8AC3E}">
        <p14:creationId xmlns:p14="http://schemas.microsoft.com/office/powerpoint/2010/main" val="19362550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4E303-755D-7687-4C2B-096803BF86E9}"/>
            </a:ext>
          </a:extLst>
        </p:cNvPr>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1FFE81C2-4FBA-CFE4-F13F-FB71B99B1E85}"/>
              </a:ext>
            </a:extLst>
          </p:cNvPr>
          <p:cNvSpPr/>
          <p:nvPr/>
        </p:nvSpPr>
        <p:spPr>
          <a:xfrm>
            <a:off x="375426" y="2108247"/>
            <a:ext cx="11633688" cy="338554"/>
          </a:xfrm>
          <a:prstGeom prst="rect">
            <a:avLst/>
          </a:prstGeom>
          <a:ln w="38100">
            <a:solidFill>
              <a:srgbClr val="0070C0"/>
            </a:solidFill>
          </a:ln>
        </p:spPr>
        <p:txBody>
          <a:bodyPr wrap="square">
            <a:spAutoFit/>
          </a:bodyPr>
          <a:lstStyle/>
          <a:p>
            <a:pPr algn="ctr"/>
            <a:r>
              <a:rPr lang="ru-RU" sz="1600" dirty="0">
                <a:latin typeface="Arial" panose="020B0604020202020204" pitchFamily="34" charset="0"/>
                <a:cs typeface="Arial" panose="020B0604020202020204" pitchFamily="34" charset="0"/>
              </a:rPr>
              <a:t>Письмо Минфина от 12.03.2026 года №24-06-09/19611 </a:t>
            </a:r>
          </a:p>
        </p:txBody>
      </p:sp>
      <p:pic>
        <p:nvPicPr>
          <p:cNvPr id="4" name="Рисунок 3">
            <a:extLst>
              <a:ext uri="{FF2B5EF4-FFF2-40B4-BE49-F238E27FC236}">
                <a16:creationId xmlns:a16="http://schemas.microsoft.com/office/drawing/2014/main" id="{1E89E68A-CE1F-ECCE-19A5-106F3A7E20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254FDC8D-3454-91F9-0DD1-7C118E0AE2AC}"/>
              </a:ext>
            </a:extLst>
          </p:cNvPr>
          <p:cNvSpPr txBox="1"/>
          <p:nvPr/>
        </p:nvSpPr>
        <p:spPr>
          <a:xfrm>
            <a:off x="4444070" y="401677"/>
            <a:ext cx="7565044" cy="461665"/>
          </a:xfrm>
          <a:prstGeom prst="rect">
            <a:avLst/>
          </a:prstGeom>
          <a:solidFill>
            <a:srgbClr val="EA5816"/>
          </a:solidFill>
          <a:ln>
            <a:solidFill>
              <a:srgbClr val="EA5816"/>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schemeClr val="bg1"/>
                </a:solidFill>
                <a:latin typeface="Arial" panose="020B0604020202020204" pitchFamily="34" charset="0"/>
                <a:cs typeface="Arial" panose="020B0604020202020204" pitchFamily="34" charset="0"/>
              </a:rPr>
              <a:t>Применение </a:t>
            </a:r>
            <a:r>
              <a:rPr lang="ru-RU" sz="2400" b="1" dirty="0" err="1">
                <a:solidFill>
                  <a:schemeClr val="bg1"/>
                </a:solidFill>
                <a:latin typeface="Arial" panose="020B0604020202020204" pitchFamily="34" charset="0"/>
                <a:cs typeface="Arial" panose="020B0604020202020204" pitchFamily="34" charset="0"/>
              </a:rPr>
              <a:t>пп</a:t>
            </a:r>
            <a:r>
              <a:rPr lang="ru-RU" sz="2400" b="1" dirty="0">
                <a:solidFill>
                  <a:schemeClr val="bg1"/>
                </a:solidFill>
                <a:latin typeface="Arial" panose="020B0604020202020204" pitchFamily="34" charset="0"/>
                <a:cs typeface="Arial" panose="020B0604020202020204" pitchFamily="34" charset="0"/>
              </a:rPr>
              <a:t>. «ц» пункта 4 ПП 1875</a:t>
            </a:r>
          </a:p>
        </p:txBody>
      </p:sp>
      <p:sp>
        <p:nvSpPr>
          <p:cNvPr id="6" name="TextBox 5">
            <a:extLst>
              <a:ext uri="{FF2B5EF4-FFF2-40B4-BE49-F238E27FC236}">
                <a16:creationId xmlns:a16="http://schemas.microsoft.com/office/drawing/2014/main" id="{AE051199-A31A-74D5-4AEA-E35BBA59A7C4}"/>
              </a:ext>
            </a:extLst>
          </p:cNvPr>
          <p:cNvSpPr txBox="1"/>
          <p:nvPr/>
        </p:nvSpPr>
        <p:spPr>
          <a:xfrm>
            <a:off x="279156" y="3200640"/>
            <a:ext cx="11633687" cy="1815882"/>
          </a:xfrm>
          <a:prstGeom prst="rect">
            <a:avLst/>
          </a:prstGeom>
          <a:noFill/>
        </p:spPr>
        <p:txBody>
          <a:bodyPr wrap="square">
            <a:spAutoFit/>
          </a:bodyPr>
          <a:lstStyle/>
          <a:p>
            <a:r>
              <a:rPr lang="ru-RU" sz="1600" dirty="0">
                <a:latin typeface="Arial" panose="020B0604020202020204" pitchFamily="34" charset="0"/>
                <a:cs typeface="Arial" panose="020B0604020202020204" pitchFamily="34" charset="0"/>
              </a:rPr>
              <a:t>Следовательно, при осуществлении закупки товаров, указанных в позициях 1 - 433 приложения № 2 к Постановлению № 1875, наличие в числе заявок на участие в закупке заявки, признанной по результатам ее рассмотрения соответствующей установленным в соответствии с Законом № 44-ФЗ требованиям и содержащей предусмотренный подпунктами "а" или "б" пункта 3 Постановления № 1875 номер реестровой записи, не является основанием для приравнивания заявки на участие в такой закупке, содержащей документы, предусмотренные подпунктами "в"-"д" пункта 10 Постановления № 1875, в качестве подтверждения страны происхождения товара, к заявке на участие в закупке, в которой содержится предложение о поставке товара, происходящего из иностранного государства.</a:t>
            </a:r>
          </a:p>
        </p:txBody>
      </p:sp>
    </p:spTree>
    <p:extLst>
      <p:ext uri="{BB962C8B-B14F-4D97-AF65-F5344CB8AC3E}">
        <p14:creationId xmlns:p14="http://schemas.microsoft.com/office/powerpoint/2010/main" val="224903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7E591-4C32-48C3-5ACB-8CAC451E21BF}"/>
            </a:ext>
          </a:extLst>
        </p:cNvPr>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A5BC0A74-ACBE-F7C9-739E-EFEAC4E79574}"/>
              </a:ext>
            </a:extLst>
          </p:cNvPr>
          <p:cNvSpPr/>
          <p:nvPr/>
        </p:nvSpPr>
        <p:spPr>
          <a:xfrm>
            <a:off x="375424" y="1126114"/>
            <a:ext cx="11633688" cy="584775"/>
          </a:xfrm>
          <a:prstGeom prst="rect">
            <a:avLst/>
          </a:prstGeom>
          <a:ln w="38100">
            <a:solidFill>
              <a:srgbClr val="0070C0"/>
            </a:solidFill>
          </a:ln>
        </p:spPr>
        <p:txBody>
          <a:bodyPr wrap="square">
            <a:spAutoFit/>
          </a:bodyPr>
          <a:lstStyle/>
          <a:p>
            <a:pPr algn="ctr"/>
            <a:r>
              <a:rPr lang="ru-RU" sz="1600" dirty="0">
                <a:latin typeface="Arial" panose="020B0604020202020204" pitchFamily="34" charset="0"/>
                <a:cs typeface="Arial" panose="020B0604020202020204" pitchFamily="34" charset="0"/>
              </a:rPr>
              <a:t>Заказчик задекларировал отсутствие РРПП товара (позиции 1 - 433 приложения N 2) с характеристиками, соответствующими потребности заказчика в соответствии с абзацем четвертым подпункта "а" пункта 7 ПП 1875</a:t>
            </a:r>
          </a:p>
        </p:txBody>
      </p:sp>
      <p:pic>
        <p:nvPicPr>
          <p:cNvPr id="4" name="Рисунок 3">
            <a:extLst>
              <a:ext uri="{FF2B5EF4-FFF2-40B4-BE49-F238E27FC236}">
                <a16:creationId xmlns:a16="http://schemas.microsoft.com/office/drawing/2014/main" id="{1BE56000-7BE1-1F84-5F4C-ADB2CAC785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TextBox 1">
            <a:extLst>
              <a:ext uri="{FF2B5EF4-FFF2-40B4-BE49-F238E27FC236}">
                <a16:creationId xmlns:a16="http://schemas.microsoft.com/office/drawing/2014/main" id="{EDD5E359-7FA1-97E4-D82E-AE82F700395E}"/>
              </a:ext>
            </a:extLst>
          </p:cNvPr>
          <p:cNvSpPr txBox="1"/>
          <p:nvPr/>
        </p:nvSpPr>
        <p:spPr>
          <a:xfrm>
            <a:off x="4444070" y="401677"/>
            <a:ext cx="7565044" cy="461665"/>
          </a:xfrm>
          <a:prstGeom prst="rect">
            <a:avLst/>
          </a:prstGeom>
          <a:solidFill>
            <a:srgbClr val="EA5816"/>
          </a:solidFill>
          <a:ln>
            <a:solidFill>
              <a:srgbClr val="EA5816"/>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schemeClr val="bg1"/>
                </a:solidFill>
                <a:latin typeface="Arial" panose="020B0604020202020204" pitchFamily="34" charset="0"/>
                <a:cs typeface="Arial" panose="020B0604020202020204" pitchFamily="34" charset="0"/>
              </a:rPr>
              <a:t>Применение </a:t>
            </a:r>
            <a:r>
              <a:rPr lang="ru-RU" sz="2400" b="1" dirty="0" err="1">
                <a:solidFill>
                  <a:schemeClr val="bg1"/>
                </a:solidFill>
                <a:latin typeface="Arial" panose="020B0604020202020204" pitchFamily="34" charset="0"/>
                <a:cs typeface="Arial" panose="020B0604020202020204" pitchFamily="34" charset="0"/>
              </a:rPr>
              <a:t>пп</a:t>
            </a:r>
            <a:r>
              <a:rPr lang="ru-RU" sz="2400" b="1" dirty="0">
                <a:solidFill>
                  <a:schemeClr val="bg1"/>
                </a:solidFill>
                <a:latin typeface="Arial" panose="020B0604020202020204" pitchFamily="34" charset="0"/>
                <a:cs typeface="Arial" panose="020B0604020202020204" pitchFamily="34" charset="0"/>
              </a:rPr>
              <a:t>. «ц» пункта 4 ПП 1875</a:t>
            </a:r>
          </a:p>
        </p:txBody>
      </p:sp>
      <p:graphicFrame>
        <p:nvGraphicFramePr>
          <p:cNvPr id="15" name="Таблица 14">
            <a:extLst>
              <a:ext uri="{FF2B5EF4-FFF2-40B4-BE49-F238E27FC236}">
                <a16:creationId xmlns:a16="http://schemas.microsoft.com/office/drawing/2014/main" id="{3E5960D8-FCF8-A124-1301-2C4482143512}"/>
              </a:ext>
            </a:extLst>
          </p:cNvPr>
          <p:cNvGraphicFramePr>
            <a:graphicFrameLocks noGrp="1"/>
          </p:cNvGraphicFramePr>
          <p:nvPr>
            <p:extLst>
              <p:ext uri="{D42A27DB-BD31-4B8C-83A1-F6EECF244321}">
                <p14:modId xmlns:p14="http://schemas.microsoft.com/office/powerpoint/2010/main" val="2145813316"/>
              </p:ext>
            </p:extLst>
          </p:nvPr>
        </p:nvGraphicFramePr>
        <p:xfrm>
          <a:off x="752610" y="3286115"/>
          <a:ext cx="10956789" cy="786957"/>
        </p:xfrm>
        <a:graphic>
          <a:graphicData uri="http://schemas.openxmlformats.org/drawingml/2006/table">
            <a:tbl>
              <a:tblPr firstRow="1" firstCol="1" bandRow="1"/>
              <a:tblGrid>
                <a:gridCol w="1490595">
                  <a:extLst>
                    <a:ext uri="{9D8B030D-6E8A-4147-A177-3AD203B41FA5}">
                      <a16:colId xmlns:a16="http://schemas.microsoft.com/office/drawing/2014/main" val="2819484264"/>
                    </a:ext>
                  </a:extLst>
                </a:gridCol>
                <a:gridCol w="2429933">
                  <a:extLst>
                    <a:ext uri="{9D8B030D-6E8A-4147-A177-3AD203B41FA5}">
                      <a16:colId xmlns:a16="http://schemas.microsoft.com/office/drawing/2014/main" val="1295435765"/>
                    </a:ext>
                  </a:extLst>
                </a:gridCol>
                <a:gridCol w="3346488">
                  <a:extLst>
                    <a:ext uri="{9D8B030D-6E8A-4147-A177-3AD203B41FA5}">
                      <a16:colId xmlns:a16="http://schemas.microsoft.com/office/drawing/2014/main" val="323581874"/>
                    </a:ext>
                  </a:extLst>
                </a:gridCol>
                <a:gridCol w="3689773">
                  <a:extLst>
                    <a:ext uri="{9D8B030D-6E8A-4147-A177-3AD203B41FA5}">
                      <a16:colId xmlns:a16="http://schemas.microsoft.com/office/drawing/2014/main" val="1913740820"/>
                    </a:ext>
                  </a:extLst>
                </a:gridCol>
              </a:tblGrid>
              <a:tr h="0">
                <a:tc gridSpan="2">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№1</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ru-RU"/>
                    </a:p>
                  </a:txBody>
                  <a:tcPr/>
                </a:tc>
                <a:tc>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№2</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b="1" kern="100" dirty="0">
                          <a:effectLst/>
                          <a:latin typeface="Arial" panose="020B0604020202020204" pitchFamily="34" charset="0"/>
                          <a:ea typeface="Times New Roman" panose="02020603050405020304" pitchFamily="18" charset="0"/>
                          <a:cs typeface="Times New Roman" panose="02020603050405020304" pitchFamily="18" charset="0"/>
                        </a:rPr>
                        <a:t>Заявка №3</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6831849"/>
                  </a:ext>
                </a:extLst>
              </a:tr>
              <a:tr h="0">
                <a:tc>
                  <a:txBody>
                    <a:bodyPr/>
                    <a:lstStyle/>
                    <a:p>
                      <a:pPr algn="just">
                        <a:lnSpc>
                          <a:spcPct val="115000"/>
                        </a:lnSpc>
                        <a:spcAft>
                          <a:spcPts val="600"/>
                        </a:spcAft>
                        <a:buNone/>
                      </a:pPr>
                      <a:r>
                        <a:rPr lang="ru-RU" sz="1600" kern="100">
                          <a:effectLst/>
                          <a:latin typeface="Arial" panose="020B0604020202020204" pitchFamily="34" charset="0"/>
                          <a:ea typeface="Times New Roman" panose="02020603050405020304" pitchFamily="18" charset="0"/>
                          <a:cs typeface="Times New Roman" panose="02020603050405020304" pitchFamily="18" charset="0"/>
                        </a:rPr>
                        <a:t>Товар №1</a:t>
                      </a:r>
                      <a:endParaRPr lang="ru-RU"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СТ-1</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Белоруссия,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4985647"/>
                  </a:ext>
                </a:extLst>
              </a:tr>
              <a:tr h="0">
                <a:tc>
                  <a:txBody>
                    <a:bodyPr/>
                    <a:lstStyle/>
                    <a:p>
                      <a:pPr algn="just">
                        <a:lnSpc>
                          <a:spcPct val="115000"/>
                        </a:lnSpc>
                        <a:spcAft>
                          <a:spcPts val="600"/>
                        </a:spcAft>
                        <a:buNone/>
                      </a:pPr>
                      <a:r>
                        <a:rPr lang="ru-RU" sz="1600" kern="100">
                          <a:effectLst/>
                          <a:latin typeface="Arial" panose="020B0604020202020204" pitchFamily="34" charset="0"/>
                          <a:ea typeface="Times New Roman" panose="02020603050405020304" pitchFamily="18" charset="0"/>
                          <a:cs typeface="Times New Roman" panose="02020603050405020304" pitchFamily="18" charset="0"/>
                        </a:rPr>
                        <a:t>Товар №2</a:t>
                      </a:r>
                      <a:endParaRPr lang="ru-RU"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СТ-1</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Россия,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600"/>
                        </a:spcAft>
                        <a:buNone/>
                      </a:pPr>
                      <a:r>
                        <a:rPr lang="ru-RU" sz="1600" kern="100" dirty="0">
                          <a:effectLst/>
                          <a:latin typeface="Arial" panose="020B0604020202020204" pitchFamily="34" charset="0"/>
                          <a:ea typeface="Times New Roman" panose="02020603050405020304" pitchFamily="18" charset="0"/>
                          <a:cs typeface="Times New Roman" panose="02020603050405020304" pitchFamily="18" charset="0"/>
                        </a:rPr>
                        <a:t>Белоруссия, декларация о стране</a:t>
                      </a:r>
                      <a:endParaRPr lang="ru-RU"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9457644"/>
                  </a:ext>
                </a:extLst>
              </a:tr>
            </a:tbl>
          </a:graphicData>
        </a:graphic>
      </p:graphicFrame>
    </p:spTree>
    <p:extLst>
      <p:ext uri="{BB962C8B-B14F-4D97-AF65-F5344CB8AC3E}">
        <p14:creationId xmlns:p14="http://schemas.microsoft.com/office/powerpoint/2010/main" val="2818956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C884E-66E1-D00F-B28B-6EB4F8C084F4}"/>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0D4AA456-2D5D-39C5-52C4-C6657787D89F}"/>
              </a:ext>
            </a:extLst>
          </p:cNvPr>
          <p:cNvSpPr/>
          <p:nvPr/>
        </p:nvSpPr>
        <p:spPr>
          <a:xfrm>
            <a:off x="366958" y="2120785"/>
            <a:ext cx="11709890" cy="906851"/>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solidFill>
                <a:latin typeface="Arial" panose="020B0604020202020204" pitchFamily="34" charset="0"/>
                <a:cs typeface="Arial" panose="020B0604020202020204" pitchFamily="34" charset="0"/>
              </a:rPr>
              <a:t>Два самых проблемных вопроса</a:t>
            </a:r>
          </a:p>
        </p:txBody>
      </p:sp>
      <p:pic>
        <p:nvPicPr>
          <p:cNvPr id="4" name="Рисунок 3">
            <a:extLst>
              <a:ext uri="{FF2B5EF4-FFF2-40B4-BE49-F238E27FC236}">
                <a16:creationId xmlns:a16="http://schemas.microsoft.com/office/drawing/2014/main" id="{4AACBBFB-F2F8-FDDE-7A24-20DDE569F3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Прямоугольник 1">
            <a:extLst>
              <a:ext uri="{FF2B5EF4-FFF2-40B4-BE49-F238E27FC236}">
                <a16:creationId xmlns:a16="http://schemas.microsoft.com/office/drawing/2014/main" id="{74FEE8EE-3718-4B26-8F0C-23C01C39B3E9}"/>
              </a:ext>
            </a:extLst>
          </p:cNvPr>
          <p:cNvSpPr/>
          <p:nvPr/>
        </p:nvSpPr>
        <p:spPr>
          <a:xfrm>
            <a:off x="381000" y="3335867"/>
            <a:ext cx="10295467" cy="965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dirty="0">
                <a:latin typeface="Arial" panose="020B0604020202020204" pitchFamily="34" charset="0"/>
                <a:cs typeface="Arial" panose="020B0604020202020204" pitchFamily="34" charset="0"/>
              </a:rPr>
              <a:t>Проверка номера реестровой записи</a:t>
            </a:r>
          </a:p>
        </p:txBody>
      </p:sp>
      <p:sp>
        <p:nvSpPr>
          <p:cNvPr id="3" name="Прямоугольник 2">
            <a:extLst>
              <a:ext uri="{FF2B5EF4-FFF2-40B4-BE49-F238E27FC236}">
                <a16:creationId xmlns:a16="http://schemas.microsoft.com/office/drawing/2014/main" id="{90FB5E23-6B4A-72E1-CA13-7692D36BA287}"/>
              </a:ext>
            </a:extLst>
          </p:cNvPr>
          <p:cNvSpPr/>
          <p:nvPr/>
        </p:nvSpPr>
        <p:spPr>
          <a:xfrm>
            <a:off x="381000" y="4572001"/>
            <a:ext cx="10295467" cy="965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dirty="0">
                <a:latin typeface="Arial" panose="020B0604020202020204" pitchFamily="34" charset="0"/>
                <a:cs typeface="Arial" panose="020B0604020202020204" pitchFamily="34" charset="0"/>
              </a:rPr>
              <a:t>Товары, поставляемые при выполнении работ, и применение национального режима</a:t>
            </a:r>
          </a:p>
        </p:txBody>
      </p:sp>
    </p:spTree>
    <p:extLst>
      <p:ext uri="{BB962C8B-B14F-4D97-AF65-F5344CB8AC3E}">
        <p14:creationId xmlns:p14="http://schemas.microsoft.com/office/powerpoint/2010/main" val="1121706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209F-4093-2DCA-DEB2-E44C080E0672}"/>
            </a:ext>
          </a:extLst>
        </p:cNvPr>
        <p:cNvGrpSpPr/>
        <p:nvPr/>
      </p:nvGrpSpPr>
      <p:grpSpPr>
        <a:xfrm>
          <a:off x="0" y="0"/>
          <a:ext cx="0" cy="0"/>
          <a:chOff x="0" y="0"/>
          <a:chExt cx="0" cy="0"/>
        </a:xfrm>
      </p:grpSpPr>
      <p:pic>
        <p:nvPicPr>
          <p:cNvPr id="12" name="Рисунок 11">
            <a:extLst>
              <a:ext uri="{FF2B5EF4-FFF2-40B4-BE49-F238E27FC236}">
                <a16:creationId xmlns:a16="http://schemas.microsoft.com/office/drawing/2014/main" id="{F50FF673-E097-821A-13FA-FF4F0665DB1F}"/>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F81BDBC1-13AC-6F41-262D-FD00A998E504}"/>
              </a:ext>
            </a:extLst>
          </p:cNvPr>
          <p:cNvSpPr txBox="1"/>
          <p:nvPr/>
        </p:nvSpPr>
        <p:spPr>
          <a:xfrm>
            <a:off x="548632" y="1499818"/>
            <a:ext cx="11329850" cy="2246769"/>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Вопрос: </a:t>
            </a:r>
            <a:r>
              <a:rPr lang="ru-RU" sz="1400" dirty="0">
                <a:latin typeface="Arial" panose="020B0604020202020204" pitchFamily="34" charset="0"/>
              </a:rPr>
              <a:t>Заказчик, при публикации извещения, в связи с особенностями работы Единой информационной системы, обязан указать код ОКПД2 на приобретаемый товар. Национальный режим определяется заказчиком в соответствии с выбранным кодом. Однако, фактически, при подаче заявки, участник может предложит товар, соответствующий потребности заказчика, имеющий номер реестровой записи в российском реестре промышленной продукции (далее – РРПП), однако, имеющий в данном реестре другой код ОКПД2. Это связано с тем, что один и тот же товар может быть внесен в реестр с указанием различных кодов. И производитель, вносящий товар в реестр до фактической публикации извещения, не может заранее знать, какой код ОКПД2 будет применен Заказчиком.</a:t>
            </a:r>
          </a:p>
          <a:p>
            <a:r>
              <a:rPr lang="ru-RU" sz="1400" dirty="0">
                <a:latin typeface="Arial" panose="020B0604020202020204" pitchFamily="34" charset="0"/>
              </a:rPr>
              <a:t>Таким образом, код ОКПД2 в извещении отличается от кода ОКПД2 в заявке участника.</a:t>
            </a:r>
          </a:p>
          <a:p>
            <a:r>
              <a:rPr lang="ru-RU" sz="1400" dirty="0">
                <a:latin typeface="Arial" panose="020B0604020202020204" pitchFamily="34" charset="0"/>
              </a:rPr>
              <a:t>В связи с этим просим пояснить, допустимо ли такое различие кодов ОКПД2 в извещении и заявке либо различие кодов должно повлечь за собой отклонение заявки.</a:t>
            </a:r>
          </a:p>
        </p:txBody>
      </p:sp>
      <p:sp>
        <p:nvSpPr>
          <p:cNvPr id="6" name="TextBox 5">
            <a:extLst>
              <a:ext uri="{FF2B5EF4-FFF2-40B4-BE49-F238E27FC236}">
                <a16:creationId xmlns:a16="http://schemas.microsoft.com/office/drawing/2014/main" id="{1D0A7F22-83A8-6E3E-E848-D67B89A502F0}"/>
              </a:ext>
            </a:extLst>
          </p:cNvPr>
          <p:cNvSpPr txBox="1"/>
          <p:nvPr/>
        </p:nvSpPr>
        <p:spPr>
          <a:xfrm>
            <a:off x="548632" y="3920742"/>
            <a:ext cx="11329850" cy="954107"/>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Ответ (консолидированный): </a:t>
            </a:r>
            <a:r>
              <a:rPr lang="ru-RU" sz="1400" dirty="0">
                <a:latin typeface="Arial" panose="020B0604020202020204" pitchFamily="34" charset="0"/>
                <a:cs typeface="Arial" panose="020B0604020202020204" pitchFamily="34" charset="0"/>
              </a:rPr>
              <a:t>… различие или соответствие кода ОКПД 2, указанного заказчиком в извещении об осуществлении закупки, и кода ОКПД 2, указанного в заявке участника закупки в отношении предлагаемого таким участником товара, не предусмотрено Законом № 44-ФЗ в качестве условия допуска или отказа в допуске к участию в закупке, отказа в заключении контракта по результатам осуществления закупки. </a:t>
            </a:r>
          </a:p>
        </p:txBody>
      </p:sp>
      <p:sp>
        <p:nvSpPr>
          <p:cNvPr id="8" name="Прямоугольник 7">
            <a:extLst>
              <a:ext uri="{FF2B5EF4-FFF2-40B4-BE49-F238E27FC236}">
                <a16:creationId xmlns:a16="http://schemas.microsoft.com/office/drawing/2014/main" id="{A5EFAC7C-5829-F228-56FC-6D0AD56DAA4A}"/>
              </a:ext>
            </a:extLst>
          </p:cNvPr>
          <p:cNvSpPr/>
          <p:nvPr/>
        </p:nvSpPr>
        <p:spPr>
          <a:xfrm>
            <a:off x="548632" y="66349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Позиция триумвирата </a:t>
            </a:r>
            <a:endParaRPr lang="en-US" sz="1600" dirty="0">
              <a:latin typeface="Arial" panose="020B0604020202020204" pitchFamily="34" charset="0"/>
              <a:cs typeface="Arial" panose="020B0604020202020204" pitchFamily="34" charset="0"/>
            </a:endParaRPr>
          </a:p>
          <a:p>
            <a:pPr algn="ctr"/>
            <a:r>
              <a:rPr lang="ru-RU" sz="1600" dirty="0">
                <a:latin typeface="Arial" panose="020B0604020202020204" pitchFamily="34" charset="0"/>
                <a:cs typeface="Arial" panose="020B0604020202020204" pitchFamily="34" charset="0"/>
              </a:rPr>
              <a:t>Минфин, ФАС, МПТ</a:t>
            </a:r>
          </a:p>
        </p:txBody>
      </p:sp>
      <p:sp>
        <p:nvSpPr>
          <p:cNvPr id="4" name="TextBox 3">
            <a:extLst>
              <a:ext uri="{FF2B5EF4-FFF2-40B4-BE49-F238E27FC236}">
                <a16:creationId xmlns:a16="http://schemas.microsoft.com/office/drawing/2014/main" id="{31302CB9-AB09-7A19-3419-A842C338428E}"/>
              </a:ext>
            </a:extLst>
          </p:cNvPr>
          <p:cNvSpPr txBox="1"/>
          <p:nvPr/>
        </p:nvSpPr>
        <p:spPr>
          <a:xfrm>
            <a:off x="548632" y="5049004"/>
            <a:ext cx="11329850" cy="954107"/>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Письмо Минфина №24-06-09/37004 от 04.05.2026 г. </a:t>
            </a:r>
            <a:br>
              <a:rPr lang="ru-RU" sz="1400" b="1" dirty="0">
                <a:latin typeface="Arial" panose="020B0604020202020204" pitchFamily="34" charset="0"/>
                <a:cs typeface="Arial" panose="020B0604020202020204" pitchFamily="34" charset="0"/>
              </a:rPr>
            </a:br>
            <a:r>
              <a:rPr lang="ru-RU" sz="1400" b="1" dirty="0">
                <a:latin typeface="Arial" panose="020B0604020202020204" pitchFamily="34" charset="0"/>
                <a:cs typeface="Arial" panose="020B0604020202020204" pitchFamily="34" charset="0"/>
              </a:rPr>
              <a:t>Письмо Минфина №24-06-06/33564 от 22.05.2026 г. (в ответ на запрос ФАС)</a:t>
            </a:r>
          </a:p>
          <a:p>
            <a:r>
              <a:rPr lang="ru-RU" sz="1400" b="1" dirty="0">
                <a:latin typeface="Arial" panose="020B0604020202020204" pitchFamily="34" charset="0"/>
                <a:cs typeface="Arial" panose="020B0604020202020204" pitchFamily="34" charset="0"/>
              </a:rPr>
              <a:t>Письмо ФАС России №28/42502/26 от 30.04.2026 г.</a:t>
            </a:r>
          </a:p>
          <a:p>
            <a:r>
              <a:rPr lang="ru-RU" sz="1400" b="1" dirty="0">
                <a:latin typeface="Arial" panose="020B0604020202020204" pitchFamily="34" charset="0"/>
                <a:cs typeface="Arial" panose="020B0604020202020204" pitchFamily="34" charset="0"/>
              </a:rPr>
              <a:t>Письмо Минпромторга №ПГ-12-4662 от 05.05.2026 г.</a:t>
            </a:r>
            <a:endParaRPr lang="ru-R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88345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9730F-1D05-844E-9206-402C6B7F5D24}"/>
            </a:ext>
          </a:extLst>
        </p:cNvPr>
        <p:cNvGrpSpPr/>
        <p:nvPr/>
      </p:nvGrpSpPr>
      <p:grpSpPr>
        <a:xfrm>
          <a:off x="0" y="0"/>
          <a:ext cx="0" cy="0"/>
          <a:chOff x="0" y="0"/>
          <a:chExt cx="0" cy="0"/>
        </a:xfrm>
      </p:grpSpPr>
      <p:pic>
        <p:nvPicPr>
          <p:cNvPr id="12" name="Рисунок 11">
            <a:extLst>
              <a:ext uri="{FF2B5EF4-FFF2-40B4-BE49-F238E27FC236}">
                <a16:creationId xmlns:a16="http://schemas.microsoft.com/office/drawing/2014/main" id="{EB27C14A-A4FC-496D-5CA3-4D4B4BF70396}"/>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7A54EACB-FA8E-78F1-0D37-AA6DA724AB8E}"/>
              </a:ext>
            </a:extLst>
          </p:cNvPr>
          <p:cNvSpPr txBox="1"/>
          <p:nvPr/>
        </p:nvSpPr>
        <p:spPr>
          <a:xfrm>
            <a:off x="548632" y="1499818"/>
            <a:ext cx="11329850" cy="523220"/>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Вопрос: </a:t>
            </a:r>
            <a:r>
              <a:rPr lang="ru-RU" sz="1400" dirty="0">
                <a:latin typeface="Arial" panose="020B0604020202020204" pitchFamily="34" charset="0"/>
              </a:rPr>
              <a:t>Просим пояснить, по какому коду ОКПД2 комиссия заказчика проверяет необходимое количество баллов – по коду из извещений или по коду из реестровой записи, включённой в заявку?</a:t>
            </a:r>
          </a:p>
        </p:txBody>
      </p:sp>
      <p:sp>
        <p:nvSpPr>
          <p:cNvPr id="6" name="TextBox 5">
            <a:extLst>
              <a:ext uri="{FF2B5EF4-FFF2-40B4-BE49-F238E27FC236}">
                <a16:creationId xmlns:a16="http://schemas.microsoft.com/office/drawing/2014/main" id="{3492A7DD-7C68-0E33-948B-C9D6DBB96F2D}"/>
              </a:ext>
            </a:extLst>
          </p:cNvPr>
          <p:cNvSpPr txBox="1"/>
          <p:nvPr/>
        </p:nvSpPr>
        <p:spPr>
          <a:xfrm>
            <a:off x="548632" y="2197193"/>
            <a:ext cx="11329850" cy="3539430"/>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Ответ (консолидированный): </a:t>
            </a:r>
            <a:r>
              <a:rPr lang="ru-RU" sz="1400" dirty="0">
                <a:latin typeface="Arial" panose="020B0604020202020204" pitchFamily="34" charset="0"/>
                <a:cs typeface="Arial" panose="020B0604020202020204" pitchFamily="34" charset="0"/>
              </a:rPr>
              <a:t>В силу положений подпункта "а" пункта 3 Постановления № 1875 подтверждением происхождения товаров, указанных в позициях 1 - 145 приложения № 1 к Постановлению № 1875, позициях 1 - 433 приложения № 2 к Постановлению № 1875, из Российской Федерации является в том числе номер реестровой записи из реестра российской промышленной продукции, содержащей, помимо прочего, информацию о совокупном количестве баллов за выполнение (освоение) на территории Российской Федерации соответствующих операций (условий) (если в отношении такого товара постановлением Правительства Российской Федерации от 17.07.2015 № 719 "О подтверждении производства российской промышленной продукции" (далее - Постановление № 719) за выполнение (освоение) на территории Российской Федерации соответствующих операций (условий) установлены требования о совокупном количестве баллов), которое составляет или превышает значение, определенное Постановлением № 719, включая значение, определенное для целей осуществления закупок (если Постановлением № 719 в отношении такого товара определено значение для целей осуществления закупок).</a:t>
            </a:r>
          </a:p>
          <a:p>
            <a:r>
              <a:rPr lang="ru-RU" sz="1400" dirty="0">
                <a:latin typeface="Arial" panose="020B0604020202020204" pitchFamily="34" charset="0"/>
                <a:cs typeface="Arial" panose="020B0604020202020204" pitchFamily="34" charset="0"/>
              </a:rPr>
              <a:t>Таким образом, предоставляемая в качестве подтверждения происхождения товара из Российской Федерации реестровая запись из реестра российской промышленной продукции должна содержать информацию о совокупном количестве баллов за выполнение (освоение) на территории Российской Федерации соответствующих операций (условий), </a:t>
            </a:r>
            <a:r>
              <a:rPr lang="ru-RU" sz="1400" b="1" dirty="0">
                <a:latin typeface="Arial" panose="020B0604020202020204" pitchFamily="34" charset="0"/>
                <a:cs typeface="Arial" panose="020B0604020202020204" pitchFamily="34" charset="0"/>
              </a:rPr>
              <a:t>в случае если в отношении такого товара Постановлением № 719 установлены требования о совокупном количестве баллов</a:t>
            </a:r>
            <a:r>
              <a:rPr lang="ru-RU" sz="1400" dirty="0">
                <a:latin typeface="Arial" panose="020B0604020202020204" pitchFamily="34" charset="0"/>
                <a:cs typeface="Arial" panose="020B0604020202020204" pitchFamily="34" charset="0"/>
              </a:rPr>
              <a:t>.</a:t>
            </a:r>
          </a:p>
          <a:p>
            <a:r>
              <a:rPr lang="ru-RU" sz="1400" dirty="0">
                <a:latin typeface="Arial" panose="020B0604020202020204" pitchFamily="34" charset="0"/>
                <a:cs typeface="Arial" panose="020B0604020202020204" pitchFamily="34" charset="0"/>
              </a:rPr>
              <a:t>Следует отметить, что с учетом положений части 2 статьи 43 Закона № 44-ФЗ заявка участника закупки должна содержать информацию и документы в отношении </a:t>
            </a:r>
            <a:r>
              <a:rPr lang="ru-RU" sz="1400" b="1" dirty="0">
                <a:latin typeface="Arial" panose="020B0604020202020204" pitchFamily="34" charset="0"/>
                <a:cs typeface="Arial" panose="020B0604020202020204" pitchFamily="34" charset="0"/>
              </a:rPr>
              <a:t>предлагаемого участником закупки товара</a:t>
            </a:r>
            <a:r>
              <a:rPr lang="ru-RU" sz="1400" dirty="0">
                <a:latin typeface="Arial" panose="020B0604020202020204" pitchFamily="34" charset="0"/>
                <a:cs typeface="Arial" panose="020B0604020202020204" pitchFamily="34" charset="0"/>
              </a:rPr>
              <a:t>.</a:t>
            </a:r>
          </a:p>
        </p:txBody>
      </p:sp>
      <p:sp>
        <p:nvSpPr>
          <p:cNvPr id="8" name="Прямоугольник 7">
            <a:extLst>
              <a:ext uri="{FF2B5EF4-FFF2-40B4-BE49-F238E27FC236}">
                <a16:creationId xmlns:a16="http://schemas.microsoft.com/office/drawing/2014/main" id="{82B49FDA-8318-F559-21EB-B189F5B4A3B6}"/>
              </a:ext>
            </a:extLst>
          </p:cNvPr>
          <p:cNvSpPr/>
          <p:nvPr/>
        </p:nvSpPr>
        <p:spPr>
          <a:xfrm>
            <a:off x="548632" y="66349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Позиция Минфин и ФАС</a:t>
            </a:r>
          </a:p>
        </p:txBody>
      </p:sp>
      <p:sp>
        <p:nvSpPr>
          <p:cNvPr id="4" name="TextBox 3">
            <a:extLst>
              <a:ext uri="{FF2B5EF4-FFF2-40B4-BE49-F238E27FC236}">
                <a16:creationId xmlns:a16="http://schemas.microsoft.com/office/drawing/2014/main" id="{89790B4A-C19C-7F2D-1AC8-1CB55CB648E0}"/>
              </a:ext>
            </a:extLst>
          </p:cNvPr>
          <p:cNvSpPr txBox="1"/>
          <p:nvPr/>
        </p:nvSpPr>
        <p:spPr>
          <a:xfrm>
            <a:off x="548632" y="5903893"/>
            <a:ext cx="11329850" cy="738664"/>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Письмо Минфина №24-06-09/37004 от 04.05.2026 г. </a:t>
            </a:r>
            <a:br>
              <a:rPr lang="ru-RU" sz="1400" b="1" dirty="0">
                <a:latin typeface="Arial" panose="020B0604020202020204" pitchFamily="34" charset="0"/>
                <a:cs typeface="Arial" panose="020B0604020202020204" pitchFamily="34" charset="0"/>
              </a:rPr>
            </a:br>
            <a:r>
              <a:rPr lang="ru-RU" sz="1400" b="1" dirty="0">
                <a:latin typeface="Arial" panose="020B0604020202020204" pitchFamily="34" charset="0"/>
                <a:cs typeface="Arial" panose="020B0604020202020204" pitchFamily="34" charset="0"/>
              </a:rPr>
              <a:t>Письмо Минфина №24-06-06/33564 от 22.05.2026 г. (в ответ на запрос ФАС)</a:t>
            </a:r>
          </a:p>
          <a:p>
            <a:r>
              <a:rPr lang="ru-RU" sz="1400" b="1" dirty="0">
                <a:latin typeface="Arial" panose="020B0604020202020204" pitchFamily="34" charset="0"/>
                <a:cs typeface="Arial" panose="020B0604020202020204" pitchFamily="34" charset="0"/>
              </a:rPr>
              <a:t>Письмо ФАС России №28/42502/26 от 30.04.2026 г.</a:t>
            </a:r>
            <a:endParaRPr lang="ru-R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89416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A5AAD-01B1-A50F-3A92-F66C1C594017}"/>
            </a:ext>
          </a:extLst>
        </p:cNvPr>
        <p:cNvGrpSpPr/>
        <p:nvPr/>
      </p:nvGrpSpPr>
      <p:grpSpPr>
        <a:xfrm>
          <a:off x="0" y="0"/>
          <a:ext cx="0" cy="0"/>
          <a:chOff x="0" y="0"/>
          <a:chExt cx="0" cy="0"/>
        </a:xfrm>
      </p:grpSpPr>
      <p:pic>
        <p:nvPicPr>
          <p:cNvPr id="12" name="Рисунок 11">
            <a:extLst>
              <a:ext uri="{FF2B5EF4-FFF2-40B4-BE49-F238E27FC236}">
                <a16:creationId xmlns:a16="http://schemas.microsoft.com/office/drawing/2014/main" id="{127F8516-675F-FAAF-2143-B1BD5EB2DE13}"/>
              </a:ext>
            </a:extLst>
          </p:cNvPr>
          <p:cNvPicPr>
            <a:picLocks noChangeAspect="1"/>
          </p:cNvPicPr>
          <p:nvPr/>
        </p:nvPicPr>
        <p:blipFill>
          <a:blip r:embed="rId2"/>
          <a:stretch>
            <a:fillRect/>
          </a:stretch>
        </p:blipFill>
        <p:spPr>
          <a:xfrm>
            <a:off x="406610" y="376654"/>
            <a:ext cx="1816765" cy="237765"/>
          </a:xfrm>
          <a:prstGeom prst="rect">
            <a:avLst/>
          </a:prstGeom>
        </p:spPr>
      </p:pic>
      <p:pic>
        <p:nvPicPr>
          <p:cNvPr id="5" name="Рисунок 4">
            <a:extLst>
              <a:ext uri="{FF2B5EF4-FFF2-40B4-BE49-F238E27FC236}">
                <a16:creationId xmlns:a16="http://schemas.microsoft.com/office/drawing/2014/main" id="{A3D48F17-5C79-31E4-2BE7-41FA51C43895}"/>
              </a:ext>
            </a:extLst>
          </p:cNvPr>
          <p:cNvPicPr>
            <a:picLocks noChangeAspect="1"/>
          </p:cNvPicPr>
          <p:nvPr/>
        </p:nvPicPr>
        <p:blipFill>
          <a:blip r:embed="rId3"/>
          <a:stretch>
            <a:fillRect/>
          </a:stretch>
        </p:blipFill>
        <p:spPr>
          <a:xfrm>
            <a:off x="1625600" y="1170892"/>
            <a:ext cx="9450258" cy="5458508"/>
          </a:xfrm>
          <a:prstGeom prst="rect">
            <a:avLst/>
          </a:prstGeom>
        </p:spPr>
      </p:pic>
      <p:sp>
        <p:nvSpPr>
          <p:cNvPr id="7" name="Прямоугольник 6">
            <a:extLst>
              <a:ext uri="{FF2B5EF4-FFF2-40B4-BE49-F238E27FC236}">
                <a16:creationId xmlns:a16="http://schemas.microsoft.com/office/drawing/2014/main" id="{78D46FBA-7AA2-4257-230E-98EBF0731024}"/>
              </a:ext>
            </a:extLst>
          </p:cNvPr>
          <p:cNvSpPr/>
          <p:nvPr/>
        </p:nvSpPr>
        <p:spPr>
          <a:xfrm>
            <a:off x="489365" y="1590293"/>
            <a:ext cx="712901" cy="4619706"/>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ru-RU" sz="1600" dirty="0">
                <a:latin typeface="Arial" panose="020B0604020202020204" pitchFamily="34" charset="0"/>
                <a:cs typeface="Arial" panose="020B0604020202020204" pitchFamily="34" charset="0"/>
              </a:rPr>
              <a:t>Сервис проверки баллов</a:t>
            </a:r>
          </a:p>
        </p:txBody>
      </p:sp>
    </p:spTree>
    <p:extLst>
      <p:ext uri="{BB962C8B-B14F-4D97-AF65-F5344CB8AC3E}">
        <p14:creationId xmlns:p14="http://schemas.microsoft.com/office/powerpoint/2010/main" val="3894882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28EBA-9C84-AEB6-8626-304BC9174B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60E4A3-22AD-4BE8-9640-7A22CB8513A1}"/>
              </a:ext>
            </a:extLst>
          </p:cNvPr>
          <p:cNvSpPr txBox="1"/>
          <p:nvPr/>
        </p:nvSpPr>
        <p:spPr>
          <a:xfrm>
            <a:off x="4766733" y="679332"/>
            <a:ext cx="7111751"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Определение Тринадцатого арбитражного апелляционного суда  от 21.02.2026 года по делу №А56-65589/2025</a:t>
            </a:r>
          </a:p>
        </p:txBody>
      </p:sp>
      <p:pic>
        <p:nvPicPr>
          <p:cNvPr id="12" name="Рисунок 11">
            <a:extLst>
              <a:ext uri="{FF2B5EF4-FFF2-40B4-BE49-F238E27FC236}">
                <a16:creationId xmlns:a16="http://schemas.microsoft.com/office/drawing/2014/main" id="{40F95205-79E1-D889-B447-CC185EE5AD13}"/>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FD095C6F-213A-DCB4-F066-524F5C541F1E}"/>
              </a:ext>
            </a:extLst>
          </p:cNvPr>
          <p:cNvSpPr txBox="1"/>
          <p:nvPr/>
        </p:nvSpPr>
        <p:spPr>
          <a:xfrm>
            <a:off x="548632" y="1499818"/>
            <a:ext cx="11329850" cy="1169551"/>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Суть дела: </a:t>
            </a:r>
            <a:r>
              <a:rPr lang="ru-RU" sz="1400" dirty="0">
                <a:latin typeface="Arial" panose="020B0604020202020204" pitchFamily="34" charset="0"/>
              </a:rPr>
              <a:t>Закупка № 0372100049625000976 на поставку тренажеров обучающих для ИМО (обучающая станция по лапароскопии, тренажер для отработки базовых хирургических навыков завязывания узлов, трехслойная кожная подушечка, код ОКПД2 32.99.53.121). Установлено ограничение.</a:t>
            </a:r>
          </a:p>
          <a:p>
            <a:r>
              <a:rPr lang="ru-RU" sz="1400" dirty="0">
                <a:latin typeface="Arial" panose="020B0604020202020204" pitchFamily="34" charset="0"/>
              </a:rPr>
              <a:t>Подано 2 заявки на участие, обе допущены. Поступила жалоба от проигравшего участника, так как, по его мнению, заявка победителя подлежала отклонению. Жалоба обоснована, Заказчик обратился в суд</a:t>
            </a:r>
          </a:p>
        </p:txBody>
      </p:sp>
      <p:sp>
        <p:nvSpPr>
          <p:cNvPr id="6" name="TextBox 5">
            <a:extLst>
              <a:ext uri="{FF2B5EF4-FFF2-40B4-BE49-F238E27FC236}">
                <a16:creationId xmlns:a16="http://schemas.microsoft.com/office/drawing/2014/main" id="{7B6A17DC-4B64-0963-F637-AD117DCF7367}"/>
              </a:ext>
            </a:extLst>
          </p:cNvPr>
          <p:cNvSpPr txBox="1"/>
          <p:nvPr/>
        </p:nvSpPr>
        <p:spPr>
          <a:xfrm>
            <a:off x="548632" y="2843524"/>
            <a:ext cx="11329850" cy="3539430"/>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Требование Заказчика удовлетворено, решение УФАС признано незаконным. </a:t>
            </a:r>
          </a:p>
          <a:p>
            <a:r>
              <a:rPr lang="ru-RU" sz="1400" dirty="0">
                <a:latin typeface="Arial" panose="020B0604020202020204" pitchFamily="34" charset="0"/>
                <a:cs typeface="Arial" panose="020B0604020202020204" pitchFamily="34" charset="0"/>
              </a:rPr>
              <a:t>В заявке победителя номера РЗ не содержалось, в заявке жалобщика номер РЗ был. Комиссия не признала заявку жалобщика российской, поэтому и не отклонила заявку победителя. </a:t>
            </a:r>
          </a:p>
          <a:p>
            <a:r>
              <a:rPr lang="ru-RU" sz="1400" dirty="0">
                <a:latin typeface="Arial" panose="020B0604020202020204" pitchFamily="34" charset="0"/>
                <a:cs typeface="Arial" panose="020B0604020202020204" pitchFamily="34" charset="0"/>
              </a:rPr>
              <a:t>Почему это произошло?</a:t>
            </a:r>
          </a:p>
          <a:p>
            <a:r>
              <a:rPr lang="ru-RU" sz="1400" dirty="0">
                <a:latin typeface="Arial" panose="020B0604020202020204" pitchFamily="34" charset="0"/>
                <a:cs typeface="Arial" panose="020B0604020202020204" pitchFamily="34" charset="0"/>
              </a:rPr>
              <a:t>Участником предложено три товара:</a:t>
            </a:r>
          </a:p>
          <a:p>
            <a:r>
              <a:rPr lang="ru-RU" sz="1400" dirty="0">
                <a:latin typeface="Arial" panose="020B0604020202020204" pitchFamily="34" charset="0"/>
                <a:cs typeface="Arial" panose="020B0604020202020204" pitchFamily="34" charset="0"/>
              </a:rPr>
              <a:t>1) Обучающая станция по лапароскопии, код ОКПД2 32.99.53.121</a:t>
            </a:r>
          </a:p>
          <a:p>
            <a:r>
              <a:rPr lang="ru-RU" sz="1400" dirty="0">
                <a:latin typeface="Arial" panose="020B0604020202020204" pitchFamily="34" charset="0"/>
                <a:cs typeface="Arial" panose="020B0604020202020204" pitchFamily="34" charset="0"/>
              </a:rPr>
              <a:t>2) Тренажер для отработки базовых хирургических навыков завязывания узлов, код ОКПД2 32.99.53.121 </a:t>
            </a:r>
          </a:p>
          <a:p>
            <a:r>
              <a:rPr lang="ru-RU" sz="1400" dirty="0">
                <a:latin typeface="Arial" panose="020B0604020202020204" pitchFamily="34" charset="0"/>
                <a:cs typeface="Arial" panose="020B0604020202020204" pitchFamily="34" charset="0"/>
              </a:rPr>
              <a:t>3) Трехслойная кожная подушечка, код ОКПД2 32.99.53.121</a:t>
            </a:r>
          </a:p>
          <a:p>
            <a:r>
              <a:rPr lang="ru-RU" sz="1400" dirty="0">
                <a:latin typeface="Arial" panose="020B0604020202020204" pitchFamily="34" charset="0"/>
                <a:cs typeface="Arial" panose="020B0604020202020204" pitchFamily="34" charset="0"/>
              </a:rPr>
              <a:t>В отношении всех трех товаров указана одна РЗ – 10373590, которой соответствует товар: Учебный медицинский комплект МУ 0866; код ОКПД2 32.99.53.130 (приборы, аппаратура и устройства учебные и демонстрационные).</a:t>
            </a:r>
          </a:p>
          <a:p>
            <a:r>
              <a:rPr lang="ru-RU" sz="1400" dirty="0">
                <a:latin typeface="Arial" panose="020B0604020202020204" pitchFamily="34" charset="0"/>
                <a:cs typeface="Arial" panose="020B0604020202020204" pitchFamily="34" charset="0"/>
              </a:rPr>
              <a:t>Сам по себе факт того, что номер реестровой записи 10373590 действительно содержится в ГИСП не свидетельствует о соответствии предложенного товара требованиям извещения о закупке и выполнении требований Постановления №1875. Указанные доводы Управления не учитывают предусмотренную закупочной документацией конкретизацию требований Заказчика. В соответствии с извещением к закупке Заказчику требовались конкретные обучающие тренажеры для профессионального медицинского обучения с кодом ОКПД 32.99.53.121, что не тождественно учебному медицинскому комплекту МУ 0866 с кодом 32.99.53.130, которому соответствует номер реестровой записи 10373590. </a:t>
            </a:r>
          </a:p>
        </p:txBody>
      </p:sp>
      <p:sp>
        <p:nvSpPr>
          <p:cNvPr id="8" name="Прямоугольник 7">
            <a:extLst>
              <a:ext uri="{FF2B5EF4-FFF2-40B4-BE49-F238E27FC236}">
                <a16:creationId xmlns:a16="http://schemas.microsoft.com/office/drawing/2014/main" id="{685906A4-83BC-FF5A-9BDC-092DCC3C99FE}"/>
              </a:ext>
            </a:extLst>
          </p:cNvPr>
          <p:cNvSpPr/>
          <p:nvPr/>
        </p:nvSpPr>
        <p:spPr>
          <a:xfrm>
            <a:off x="548632" y="66349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Проверка реестровой записи – ОКПД2</a:t>
            </a:r>
          </a:p>
        </p:txBody>
      </p:sp>
    </p:spTree>
    <p:extLst>
      <p:ext uri="{BB962C8B-B14F-4D97-AF65-F5344CB8AC3E}">
        <p14:creationId xmlns:p14="http://schemas.microsoft.com/office/powerpoint/2010/main" val="1933215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4DFFC-CB3D-8B5F-DF4C-097BA50AA8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3DDDB20-472C-76A6-FCCD-15B6FA957A0B}"/>
              </a:ext>
            </a:extLst>
          </p:cNvPr>
          <p:cNvSpPr txBox="1"/>
          <p:nvPr/>
        </p:nvSpPr>
        <p:spPr>
          <a:xfrm>
            <a:off x="4766731" y="1598594"/>
            <a:ext cx="7111751"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Определение Седьмого арбитражного апелляционного суда  от 20.01.2026 года по делу №</a:t>
            </a:r>
            <a:r>
              <a:rPr lang="ru-RU" dirty="0"/>
              <a:t> </a:t>
            </a:r>
            <a:r>
              <a:rPr lang="ru-RU" b="1" dirty="0">
                <a:latin typeface="Arial" panose="020B0604020202020204" pitchFamily="34" charset="0"/>
                <a:cs typeface="Arial" panose="020B0604020202020204" pitchFamily="34" charset="0"/>
              </a:rPr>
              <a:t>А03-9767/2025</a:t>
            </a:r>
          </a:p>
        </p:txBody>
      </p:sp>
      <p:pic>
        <p:nvPicPr>
          <p:cNvPr id="12" name="Рисунок 11">
            <a:extLst>
              <a:ext uri="{FF2B5EF4-FFF2-40B4-BE49-F238E27FC236}">
                <a16:creationId xmlns:a16="http://schemas.microsoft.com/office/drawing/2014/main" id="{0BE5221C-7A19-170B-0744-28147029060E}"/>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0DF8CF0A-E979-B232-7C4C-0D0B1A36E91A}"/>
              </a:ext>
            </a:extLst>
          </p:cNvPr>
          <p:cNvSpPr txBox="1"/>
          <p:nvPr/>
        </p:nvSpPr>
        <p:spPr>
          <a:xfrm>
            <a:off x="548632" y="2532751"/>
            <a:ext cx="11329850" cy="1169551"/>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Суть дела: </a:t>
            </a:r>
            <a:r>
              <a:rPr lang="ru-RU" sz="1400" dirty="0">
                <a:latin typeface="Arial" panose="020B0604020202020204" pitchFamily="34" charset="0"/>
              </a:rPr>
              <a:t>Закупка № 0117300067825000064, поставка фоторамок</a:t>
            </a:r>
          </a:p>
          <a:p>
            <a:r>
              <a:rPr lang="ru-RU" sz="1400" dirty="0">
                <a:latin typeface="Arial" panose="020B0604020202020204" pitchFamily="34" charset="0"/>
              </a:rPr>
              <a:t>Установлено ограничение, код ОКПД2 22.29.26.190 «Изделия пластмассовые декоративные прочие»</a:t>
            </a:r>
          </a:p>
          <a:p>
            <a:r>
              <a:rPr lang="ru-RU" sz="1400" dirty="0">
                <a:latin typeface="Arial" panose="020B0604020202020204" pitchFamily="34" charset="0"/>
              </a:rPr>
              <a:t>Подано 2 заявки, обе допущены. Заявитель оспаривает допуск победителя, так как в его заявке приложена выписка из РРПП без указания кол-ва баллов и с иным кодом ОКПД2 (25.99.24.120, Рамки для фотографий, картин или аналогичных изделий из недрагоценных металлов). Жалоба заявителя обоснована, Заказчик обратился в суд</a:t>
            </a:r>
          </a:p>
        </p:txBody>
      </p:sp>
      <p:sp>
        <p:nvSpPr>
          <p:cNvPr id="6" name="TextBox 5">
            <a:extLst>
              <a:ext uri="{FF2B5EF4-FFF2-40B4-BE49-F238E27FC236}">
                <a16:creationId xmlns:a16="http://schemas.microsoft.com/office/drawing/2014/main" id="{68A02EE8-58C5-80CE-6B5E-92023A54DD37}"/>
              </a:ext>
            </a:extLst>
          </p:cNvPr>
          <p:cNvSpPr txBox="1"/>
          <p:nvPr/>
        </p:nvSpPr>
        <p:spPr>
          <a:xfrm>
            <a:off x="548632" y="3986524"/>
            <a:ext cx="11329850" cy="954107"/>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В удовлетворении требований отказать.</a:t>
            </a:r>
          </a:p>
          <a:p>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Указанный в выписке из РРПП код ОКПД2 указывает на иные характеристики товара, не соответствующие требованиям заказчика (недрагоценные металлы вместо пластмассы). Заявка должна была быть признана несоответствующей требованиям.</a:t>
            </a:r>
          </a:p>
        </p:txBody>
      </p:sp>
      <p:sp>
        <p:nvSpPr>
          <p:cNvPr id="8" name="Прямоугольник 7">
            <a:extLst>
              <a:ext uri="{FF2B5EF4-FFF2-40B4-BE49-F238E27FC236}">
                <a16:creationId xmlns:a16="http://schemas.microsoft.com/office/drawing/2014/main" id="{2F59EFFB-1857-F080-1A71-9B319A728FA9}"/>
              </a:ext>
            </a:extLst>
          </p:cNvPr>
          <p:cNvSpPr/>
          <p:nvPr/>
        </p:nvSpPr>
        <p:spPr>
          <a:xfrm>
            <a:off x="548632" y="1582756"/>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Проверка реестровой записи – ОКПД2</a:t>
            </a:r>
          </a:p>
        </p:txBody>
      </p:sp>
    </p:spTree>
    <p:extLst>
      <p:ext uri="{BB962C8B-B14F-4D97-AF65-F5344CB8AC3E}">
        <p14:creationId xmlns:p14="http://schemas.microsoft.com/office/powerpoint/2010/main" val="279084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7230F-6E58-A365-4107-932B3301650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6A70932-D6CE-688A-D96F-B1CD3A1A8708}"/>
              </a:ext>
            </a:extLst>
          </p:cNvPr>
          <p:cNvSpPr txBox="1"/>
          <p:nvPr/>
        </p:nvSpPr>
        <p:spPr>
          <a:xfrm>
            <a:off x="4766733" y="679332"/>
            <a:ext cx="7111751"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Решение Арбитражного суда Забайкальского края от 05.02.2026 года по делу №А78-6802/2025</a:t>
            </a:r>
          </a:p>
        </p:txBody>
      </p:sp>
      <p:pic>
        <p:nvPicPr>
          <p:cNvPr id="12" name="Рисунок 11">
            <a:extLst>
              <a:ext uri="{FF2B5EF4-FFF2-40B4-BE49-F238E27FC236}">
                <a16:creationId xmlns:a16="http://schemas.microsoft.com/office/drawing/2014/main" id="{859E7C1D-3125-6D21-9815-24F0A58966BA}"/>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5A4EF881-732F-C267-E112-2409D465275C}"/>
              </a:ext>
            </a:extLst>
          </p:cNvPr>
          <p:cNvSpPr txBox="1"/>
          <p:nvPr/>
        </p:nvSpPr>
        <p:spPr>
          <a:xfrm>
            <a:off x="548632" y="1508285"/>
            <a:ext cx="11329850" cy="1815882"/>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Суть дела: </a:t>
            </a:r>
            <a:r>
              <a:rPr lang="ru-RU" sz="1400" dirty="0">
                <a:latin typeface="Arial" panose="020B0604020202020204" pitchFamily="34" charset="0"/>
              </a:rPr>
              <a:t>Закупка №0891200000625003232, приобретение наборов белья. </a:t>
            </a:r>
          </a:p>
          <a:p>
            <a:r>
              <a:rPr lang="ru-RU" sz="1400" dirty="0">
                <a:latin typeface="Arial" panose="020B0604020202020204" pitchFamily="34" charset="0"/>
              </a:rPr>
              <a:t>Установлен запрет, код ОКПД2 14.12.30.190</a:t>
            </a:r>
          </a:p>
          <a:p>
            <a:r>
              <a:rPr lang="ru-RU" sz="1400" dirty="0">
                <a:latin typeface="Arial" panose="020B0604020202020204" pitchFamily="34" charset="0"/>
              </a:rPr>
              <a:t>На участие подано 6 заявок, все отклонены, так как не содержали документы, подтверждающие страну происхождения.</a:t>
            </a:r>
          </a:p>
          <a:p>
            <a:r>
              <a:rPr lang="ru-RU" sz="1400" dirty="0">
                <a:latin typeface="Arial" panose="020B0604020202020204" pitchFamily="34" charset="0"/>
              </a:rPr>
              <a:t>Заявитель обжаловал в УФАС решение комиссии, так как его заявка содержала предложение о поставке российского товара - комплекта белья и одежды стерильный для операционных по ТУ 9398-010-18603495-2010, регистрационное удостоверение № ФСР 2011/12250 от 03.11.2011, код ОКПД 2 32.50.50.190, внесенный в Реестр российской промышленной продукции 12.04.2023 (со сроком действия до 11.04.2026). </a:t>
            </a:r>
          </a:p>
          <a:p>
            <a:r>
              <a:rPr lang="ru-RU" sz="1400" dirty="0">
                <a:latin typeface="Arial" panose="020B0604020202020204" pitchFamily="34" charset="0"/>
              </a:rPr>
              <a:t>Жалоба в УФАС была признана необоснованной, заявитель обратился в суд</a:t>
            </a:r>
          </a:p>
        </p:txBody>
      </p:sp>
      <p:sp>
        <p:nvSpPr>
          <p:cNvPr id="6" name="TextBox 5">
            <a:extLst>
              <a:ext uri="{FF2B5EF4-FFF2-40B4-BE49-F238E27FC236}">
                <a16:creationId xmlns:a16="http://schemas.microsoft.com/office/drawing/2014/main" id="{4231775A-EB0E-3BE6-981E-BC22DA90F80F}"/>
              </a:ext>
            </a:extLst>
          </p:cNvPr>
          <p:cNvSpPr txBox="1"/>
          <p:nvPr/>
        </p:nvSpPr>
        <p:spPr>
          <a:xfrm>
            <a:off x="548632" y="3506789"/>
            <a:ext cx="11329850" cy="2246769"/>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В удовлетворении требований отказать.</a:t>
            </a:r>
          </a:p>
          <a:p>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Заказчиком заявлен код КТРУ 14.12.30.190-00000020, Постановлением 719 для кода 14.12.30.190 установлены требования о достижении определенного количества баллов (поз. 53 примечаний). В номере РЗ, предоставленном участником, сведения о баллах отсутствуют.</a:t>
            </a:r>
          </a:p>
          <a:p>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Несоответствие кода ОКПД2 в реестровой записи и извещении, отсутствие баллов (рассчитанных для кода, указанного в извещении) послужило правомерным основанием для отклонения заявки.</a:t>
            </a:r>
          </a:p>
          <a:p>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Аналогичное решение – Седьмой арбитражный апелляционный суд по делу А27-10284/2025 от 05.02.2026 г. </a:t>
            </a:r>
          </a:p>
        </p:txBody>
      </p:sp>
      <p:sp>
        <p:nvSpPr>
          <p:cNvPr id="8" name="Прямоугольник 7">
            <a:extLst>
              <a:ext uri="{FF2B5EF4-FFF2-40B4-BE49-F238E27FC236}">
                <a16:creationId xmlns:a16="http://schemas.microsoft.com/office/drawing/2014/main" id="{EF697B67-3766-DE05-9F34-82B6A9655372}"/>
              </a:ext>
            </a:extLst>
          </p:cNvPr>
          <p:cNvSpPr/>
          <p:nvPr/>
        </p:nvSpPr>
        <p:spPr>
          <a:xfrm>
            <a:off x="548632" y="66349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Проверка реестровой записи – ОКПД2</a:t>
            </a:r>
          </a:p>
        </p:txBody>
      </p:sp>
    </p:spTree>
    <p:extLst>
      <p:ext uri="{BB962C8B-B14F-4D97-AF65-F5344CB8AC3E}">
        <p14:creationId xmlns:p14="http://schemas.microsoft.com/office/powerpoint/2010/main" val="2359404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15AFB-D9E2-CBB7-33A2-8E69C4DC90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5B2E6A2-DE41-DCBD-2653-25C2A89765B7}"/>
              </a:ext>
            </a:extLst>
          </p:cNvPr>
          <p:cNvSpPr txBox="1"/>
          <p:nvPr/>
        </p:nvSpPr>
        <p:spPr>
          <a:xfrm>
            <a:off x="4766733" y="679332"/>
            <a:ext cx="7111751" cy="646331"/>
          </a:xfrm>
          <a:prstGeom prst="rect">
            <a:avLst/>
          </a:prstGeom>
          <a:solidFill>
            <a:schemeClr val="bg1"/>
          </a:solidFill>
          <a:ln w="38100">
            <a:solidFill>
              <a:srgbClr val="E97132"/>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Решение Арбитражного суда Вологодской области от 26.01.2026 года по делу №А13-11986/2025</a:t>
            </a:r>
          </a:p>
        </p:txBody>
      </p:sp>
      <p:pic>
        <p:nvPicPr>
          <p:cNvPr id="12" name="Рисунок 11">
            <a:extLst>
              <a:ext uri="{FF2B5EF4-FFF2-40B4-BE49-F238E27FC236}">
                <a16:creationId xmlns:a16="http://schemas.microsoft.com/office/drawing/2014/main" id="{A00B192E-387C-5F7D-3159-2CE0BB5C3F36}"/>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74A16640-8E0B-6356-4673-9A1F750B718D}"/>
              </a:ext>
            </a:extLst>
          </p:cNvPr>
          <p:cNvSpPr txBox="1"/>
          <p:nvPr/>
        </p:nvSpPr>
        <p:spPr>
          <a:xfrm>
            <a:off x="548632" y="1450237"/>
            <a:ext cx="11329850" cy="2677656"/>
          </a:xfrm>
          <a:prstGeom prst="rect">
            <a:avLst/>
          </a:prstGeom>
          <a:noFill/>
          <a:ln w="38100">
            <a:solidFill>
              <a:srgbClr val="E97132"/>
            </a:solidFill>
          </a:ln>
        </p:spPr>
        <p:txBody>
          <a:bodyPr wrap="square" rtlCol="0">
            <a:spAutoFit/>
          </a:bodyPr>
          <a:lstStyle/>
          <a:p>
            <a:r>
              <a:rPr lang="ru-RU" sz="1400" b="1" dirty="0">
                <a:latin typeface="Arial" panose="020B0604020202020204" pitchFamily="34" charset="0"/>
              </a:rPr>
              <a:t>Суть дела: </a:t>
            </a:r>
            <a:r>
              <a:rPr lang="ru-RU" sz="1400" dirty="0">
                <a:latin typeface="Arial" panose="020B0604020202020204" pitchFamily="34" charset="0"/>
              </a:rPr>
              <a:t>Закупка</a:t>
            </a:r>
            <a:r>
              <a:rPr lang="ru-RU" sz="1400" b="1" dirty="0">
                <a:latin typeface="Arial" panose="020B0604020202020204" pitchFamily="34" charset="0"/>
              </a:rPr>
              <a:t> </a:t>
            </a:r>
            <a:r>
              <a:rPr lang="ru-RU" sz="1400" dirty="0">
                <a:latin typeface="Arial" panose="020B0604020202020204" pitchFamily="34" charset="0"/>
              </a:rPr>
              <a:t>№ 0130600041625000073, поставка трактора, навесного и прицепного оборудования. </a:t>
            </a:r>
          </a:p>
          <a:p>
            <a:r>
              <a:rPr lang="ru-RU" sz="1400" dirty="0">
                <a:latin typeface="Arial" panose="020B0604020202020204" pitchFamily="34" charset="0"/>
              </a:rPr>
              <a:t>Закупаются:</a:t>
            </a:r>
          </a:p>
          <a:p>
            <a:r>
              <a:rPr lang="ru-RU" sz="1400" dirty="0">
                <a:latin typeface="Arial" panose="020B0604020202020204" pitchFamily="34" charset="0"/>
              </a:rPr>
              <a:t>Трактор 28.30.20.000-00000031, запрет</a:t>
            </a:r>
          </a:p>
          <a:p>
            <a:r>
              <a:rPr lang="ru-RU" sz="1400" dirty="0">
                <a:latin typeface="Arial" panose="020B0604020202020204" pitchFamily="34" charset="0"/>
              </a:rPr>
              <a:t>Фронтальный погрузчик 28.22.18.246, преимущество</a:t>
            </a:r>
          </a:p>
          <a:p>
            <a:r>
              <a:rPr lang="ru-RU" sz="1400" dirty="0">
                <a:latin typeface="Arial" panose="020B0604020202020204" pitchFamily="34" charset="0"/>
              </a:rPr>
              <a:t>Бульдозерный отвал 28.92.28.110-00000001, запрет</a:t>
            </a:r>
          </a:p>
          <a:p>
            <a:r>
              <a:rPr lang="ru-RU" sz="1400" dirty="0">
                <a:latin typeface="Arial" panose="020B0604020202020204" pitchFamily="34" charset="0"/>
              </a:rPr>
              <a:t>Прицеп 29.20.23.110-00000011, запрет</a:t>
            </a:r>
          </a:p>
          <a:p>
            <a:r>
              <a:rPr lang="ru-RU" sz="1400" dirty="0">
                <a:latin typeface="Arial" panose="020B0604020202020204" pitchFamily="34" charset="0"/>
              </a:rPr>
              <a:t>Участником предложены товары:</a:t>
            </a:r>
          </a:p>
          <a:p>
            <a:r>
              <a:rPr lang="ru-RU" sz="1400" dirty="0">
                <a:latin typeface="Arial" panose="020B0604020202020204" pitchFamily="34" charset="0"/>
              </a:rPr>
              <a:t>- с наименованием «Трактор» и номером РЗ 10350089 на товар «Машина дорожная, модели ЧЛМЗ МД.03» с кодом ОКПД2 29.10.59.130. Сведения о количестве балов отсутствуют</a:t>
            </a:r>
          </a:p>
          <a:p>
            <a:r>
              <a:rPr lang="ru-RU" sz="1400" dirty="0">
                <a:latin typeface="Arial" panose="020B0604020202020204" pitchFamily="34" charset="0"/>
              </a:rPr>
              <a:t>- с наименованием Бульдозерный отвал и номером РЗ 10350089 на товар «Машина дорожная, модели ЧЛМЗ МД.03 с кодом ОКПД2 29.10.59.130»</a:t>
            </a:r>
          </a:p>
          <a:p>
            <a:r>
              <a:rPr lang="ru-RU" sz="1400" dirty="0">
                <a:latin typeface="Arial" panose="020B0604020202020204" pitchFamily="34" charset="0"/>
              </a:rPr>
              <a:t>Заявка отклонена. Подана жалоба на действия комиссии, признана обоснованной, Заказчик обратился в суд</a:t>
            </a:r>
          </a:p>
        </p:txBody>
      </p:sp>
      <p:sp>
        <p:nvSpPr>
          <p:cNvPr id="6" name="TextBox 5">
            <a:extLst>
              <a:ext uri="{FF2B5EF4-FFF2-40B4-BE49-F238E27FC236}">
                <a16:creationId xmlns:a16="http://schemas.microsoft.com/office/drawing/2014/main" id="{AA788E23-AECE-5587-2F13-C83C38E84E95}"/>
              </a:ext>
            </a:extLst>
          </p:cNvPr>
          <p:cNvSpPr txBox="1"/>
          <p:nvPr/>
        </p:nvSpPr>
        <p:spPr>
          <a:xfrm>
            <a:off x="548632" y="4266963"/>
            <a:ext cx="11329850" cy="2462213"/>
          </a:xfrm>
          <a:prstGeom prst="rect">
            <a:avLst/>
          </a:prstGeom>
          <a:noFill/>
          <a:ln w="38100">
            <a:solidFill>
              <a:srgbClr val="E97132"/>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В удовлетворении требований – отказать.</a:t>
            </a:r>
          </a:p>
          <a:p>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Условия принадлежности товара к Постановлению № 719 определены кодом ОКПД2 на предлагаемый к поставке товар, который в свою очередь, может иметь отличный код ОКПД2 от установленного в составе извещения о проведении закупочной процедуры, однако иметь характеристики, соответствующие требованиям. Суд полагает, что указание в извещении о запросе котировок кода ОКПД2 28.30.2 «Тракторы для сельского хозяйства», тогда как согласно описанию предмета закупки для нужд заказчика полностью подпадает также и транспортные средства по коду ОКПД2 29.10.59.130 «Средства транспортные для коммунального хозяйства и содержания дорог», существенно ограничивает возможность других субъектов предпринимательской деятельности для участия в закупке техники с другим ОКДП. </a:t>
            </a:r>
          </a:p>
          <a:p>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Участником предложен товар с кодами ОКПД2, не требующими достижения определенного количества баллов.</a:t>
            </a:r>
          </a:p>
        </p:txBody>
      </p:sp>
      <p:sp>
        <p:nvSpPr>
          <p:cNvPr id="8" name="Прямоугольник 7">
            <a:extLst>
              <a:ext uri="{FF2B5EF4-FFF2-40B4-BE49-F238E27FC236}">
                <a16:creationId xmlns:a16="http://schemas.microsoft.com/office/drawing/2014/main" id="{C6E91F73-9B91-F349-E0D2-80CCA4EA6912}"/>
              </a:ext>
            </a:extLst>
          </p:cNvPr>
          <p:cNvSpPr/>
          <p:nvPr/>
        </p:nvSpPr>
        <p:spPr>
          <a:xfrm>
            <a:off x="548632" y="66349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Проверка реестровой записи – ОКПД2</a:t>
            </a:r>
          </a:p>
        </p:txBody>
      </p:sp>
    </p:spTree>
    <p:extLst>
      <p:ext uri="{BB962C8B-B14F-4D97-AF65-F5344CB8AC3E}">
        <p14:creationId xmlns:p14="http://schemas.microsoft.com/office/powerpoint/2010/main" val="189390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2BE03-5635-3892-0E5A-CA9696E182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795FEE3-994F-60B1-35C9-8EB0647180D1}"/>
              </a:ext>
            </a:extLst>
          </p:cNvPr>
          <p:cNvSpPr txBox="1"/>
          <p:nvPr/>
        </p:nvSpPr>
        <p:spPr>
          <a:xfrm>
            <a:off x="4766733" y="679332"/>
            <a:ext cx="7111751"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Определение Восьмого арбитражного апелляционного суда  от 17.02.2026 года по делу №А81-5508/2025</a:t>
            </a:r>
          </a:p>
        </p:txBody>
      </p:sp>
      <p:pic>
        <p:nvPicPr>
          <p:cNvPr id="12" name="Рисунок 11">
            <a:extLst>
              <a:ext uri="{FF2B5EF4-FFF2-40B4-BE49-F238E27FC236}">
                <a16:creationId xmlns:a16="http://schemas.microsoft.com/office/drawing/2014/main" id="{05D708F7-30E0-CA2E-D3CA-3B89B0472C87}"/>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A0E4EB61-3F7A-12B7-5A0B-FECFCB381488}"/>
              </a:ext>
            </a:extLst>
          </p:cNvPr>
          <p:cNvSpPr txBox="1"/>
          <p:nvPr/>
        </p:nvSpPr>
        <p:spPr>
          <a:xfrm>
            <a:off x="548632" y="1499818"/>
            <a:ext cx="11329850" cy="954107"/>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Суть дела: </a:t>
            </a:r>
            <a:r>
              <a:rPr lang="ru-RU" sz="1400" dirty="0">
                <a:latin typeface="Arial" panose="020B0604020202020204" pitchFamily="34" charset="0"/>
              </a:rPr>
              <a:t>Закупка № 0190200000325005438, поставка стерилизатора парового, установлен запрет</a:t>
            </a:r>
          </a:p>
          <a:p>
            <a:r>
              <a:rPr lang="ru-RU" sz="1400" dirty="0">
                <a:latin typeface="Arial" panose="020B0604020202020204" pitchFamily="34" charset="0"/>
              </a:rPr>
              <a:t>Заявитель обратился в суд с иском о признании недействительными итогов аукциона, заключенного контракта и понуждении заключения контракта с ним. По мнению заявителя предоставленная победителем реестровая запись не подтверждает происхождение товара</a:t>
            </a:r>
          </a:p>
        </p:txBody>
      </p:sp>
      <p:sp>
        <p:nvSpPr>
          <p:cNvPr id="6" name="TextBox 5">
            <a:extLst>
              <a:ext uri="{FF2B5EF4-FFF2-40B4-BE49-F238E27FC236}">
                <a16:creationId xmlns:a16="http://schemas.microsoft.com/office/drawing/2014/main" id="{4F4C63EF-C1AE-5EE4-D402-F56FCCBEEA7B}"/>
              </a:ext>
            </a:extLst>
          </p:cNvPr>
          <p:cNvSpPr txBox="1"/>
          <p:nvPr/>
        </p:nvSpPr>
        <p:spPr>
          <a:xfrm>
            <a:off x="548632" y="2628080"/>
            <a:ext cx="11329850" cy="3539430"/>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В удовлетворении требований отказать.</a:t>
            </a:r>
          </a:p>
          <a:p>
            <a:r>
              <a:rPr lang="ru-RU" sz="1400" dirty="0">
                <a:latin typeface="Arial" panose="020B0604020202020204" pitchFamily="34" charset="0"/>
                <a:cs typeface="Arial" panose="020B0604020202020204" pitchFamily="34" charset="0"/>
              </a:rPr>
              <a:t>Победителем в заявке предложен автоклав медицинский «БАЛТСТЕР Б», вариант исполнения: автоклав медицинский горизонтальный двухдверный </a:t>
            </a:r>
            <a:r>
              <a:rPr lang="ru-RU" sz="1400" u="sng" dirty="0">
                <a:latin typeface="Arial" panose="020B0604020202020204" pitchFamily="34" charset="0"/>
                <a:cs typeface="Arial" panose="020B0604020202020204" pitchFamily="34" charset="0"/>
              </a:rPr>
              <a:t>«БАЛТСТЕР Б700-Д2»</a:t>
            </a:r>
            <a:r>
              <a:rPr lang="ru-RU" sz="1400" dirty="0">
                <a:latin typeface="Arial" panose="020B0604020202020204" pitchFamily="34" charset="0"/>
                <a:cs typeface="Arial" panose="020B0604020202020204" pitchFamily="34" charset="0"/>
              </a:rPr>
              <a:t>. В каталоге ГИСП имеются товары: «Автоклав медицинский «БАЛТСТЕР Б» варианты исполнения: автоклав медицинский вертикальный «БАЛТСТЕР Б-100» (реестровый номер 10582735); «Автоклав медицинский «БАЛТСТЕР» вариант исполнения: автоклав «БАЛТСТЕР-50» (реестровый номер 10582736); «Автоклав медицинский «БАЛТСТЕР» вариант исполнения: автоклав «БАЛТСТЕР-30» (реестровый номер 10582737). Наименование предприятия: АО «</a:t>
            </a:r>
            <a:r>
              <a:rPr lang="ru-RU" sz="1400" dirty="0" err="1">
                <a:latin typeface="Arial" panose="020B0604020202020204" pitchFamily="34" charset="0"/>
                <a:cs typeface="Arial" panose="020B0604020202020204" pitchFamily="34" charset="0"/>
              </a:rPr>
              <a:t>Медитек</a:t>
            </a:r>
            <a:r>
              <a:rPr lang="ru-RU" sz="1400" dirty="0">
                <a:latin typeface="Arial" panose="020B0604020202020204" pitchFamily="34" charset="0"/>
                <a:cs typeface="Arial" panose="020B0604020202020204" pitchFamily="34" charset="0"/>
              </a:rPr>
              <a:t> «Знамя Труда». </a:t>
            </a:r>
          </a:p>
          <a:p>
            <a:r>
              <a:rPr lang="ru-RU" sz="1400" dirty="0">
                <a:latin typeface="Arial" panose="020B0604020202020204" pitchFamily="34" charset="0"/>
                <a:cs typeface="Arial" panose="020B0604020202020204" pitchFamily="34" charset="0"/>
              </a:rPr>
              <a:t>То есть внесенные в ГИСП модификации товара (БАЛТСТЕР Б-100, БАЛТСТЕР-50, БАЛТСТЕР-30) не соответствуют модификации, предложенной в заявке.</a:t>
            </a:r>
          </a:p>
          <a:p>
            <a:r>
              <a:rPr lang="ru-RU" sz="1400" dirty="0">
                <a:latin typeface="Arial" panose="020B0604020202020204" pitchFamily="34" charset="0"/>
                <a:cs typeface="Arial" panose="020B0604020202020204" pitchFamily="34" charset="0"/>
              </a:rPr>
              <a:t>Однако, судом принято во внимание письмо Минпромторга России от 04.10.2023 № 106238/12, согласно которому информация </a:t>
            </a:r>
            <a:r>
              <a:rPr lang="ru-RU" sz="1400" u="sng" dirty="0">
                <a:latin typeface="Arial" panose="020B0604020202020204" pitchFamily="34" charset="0"/>
                <a:cs typeface="Arial" panose="020B0604020202020204" pitchFamily="34" charset="0"/>
              </a:rPr>
              <a:t>из каталога ГИСП</a:t>
            </a:r>
            <a:r>
              <a:rPr lang="ru-RU" sz="1400" dirty="0">
                <a:latin typeface="Arial" panose="020B0604020202020204" pitchFamily="34" charset="0"/>
                <a:cs typeface="Arial" panose="020B0604020202020204" pitchFamily="34" charset="0"/>
              </a:rPr>
              <a:t> может содержать отличную информацию от той, которая была внесена в реестр, и носить ознакомительный характер. А также учтено предоставленное РУ от 19.12.2022 № РЗН 2022/19182 на медицинское изделие: автоклав медицинский «БАЛСТЕР Б» по ТУ 32.50.12-027-61014306-2022, производитель: АО «</a:t>
            </a:r>
            <a:r>
              <a:rPr lang="ru-RU" sz="1400" dirty="0" err="1">
                <a:latin typeface="Arial" panose="020B0604020202020204" pitchFamily="34" charset="0"/>
                <a:cs typeface="Arial" panose="020B0604020202020204" pitchFamily="34" charset="0"/>
              </a:rPr>
              <a:t>Медитек</a:t>
            </a:r>
            <a:r>
              <a:rPr lang="ru-RU" sz="1400" dirty="0">
                <a:latin typeface="Arial" panose="020B0604020202020204" pitchFamily="34" charset="0"/>
                <a:cs typeface="Arial" panose="020B0604020202020204" pitchFamily="34" charset="0"/>
              </a:rPr>
              <a:t> «Знамя Труда», место производства медицинского изделия: Россия. Согласно приложению к названному регистрационному удостоверению, автоклав медицинский горизонтальный двухдверный «БАЛТСТЕР Б-700-Д2» (пункт 19) является вариантом исполнения медицинского изделия автоклав медицинский «БАЛСТЕР Б» по ТУ 32.50.12-027-61014306-2022.</a:t>
            </a:r>
          </a:p>
        </p:txBody>
      </p:sp>
      <p:sp>
        <p:nvSpPr>
          <p:cNvPr id="8" name="Прямоугольник 7">
            <a:extLst>
              <a:ext uri="{FF2B5EF4-FFF2-40B4-BE49-F238E27FC236}">
                <a16:creationId xmlns:a16="http://schemas.microsoft.com/office/drawing/2014/main" id="{F931AFFF-9DDC-76B6-7F2B-0567CC8DAD3A}"/>
              </a:ext>
            </a:extLst>
          </p:cNvPr>
          <p:cNvSpPr/>
          <p:nvPr/>
        </p:nvSpPr>
        <p:spPr>
          <a:xfrm>
            <a:off x="548632" y="66349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Проверка реестровой записи – характеристики</a:t>
            </a:r>
          </a:p>
        </p:txBody>
      </p:sp>
    </p:spTree>
    <p:extLst>
      <p:ext uri="{BB962C8B-B14F-4D97-AF65-F5344CB8AC3E}">
        <p14:creationId xmlns:p14="http://schemas.microsoft.com/office/powerpoint/2010/main" val="2794141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5D1F7-7529-9AB4-5C13-1DEFEF49D9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22CB3A7-73A0-AD51-EB55-B7DA6C7B308A}"/>
              </a:ext>
            </a:extLst>
          </p:cNvPr>
          <p:cNvSpPr txBox="1"/>
          <p:nvPr/>
        </p:nvSpPr>
        <p:spPr>
          <a:xfrm>
            <a:off x="4766733" y="679332"/>
            <a:ext cx="7111751"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Решение Арбитражного суда г. Москвы от 03.02.2026 года по делу № А40-256132/25-84-2102</a:t>
            </a:r>
          </a:p>
        </p:txBody>
      </p:sp>
      <p:pic>
        <p:nvPicPr>
          <p:cNvPr id="12" name="Рисунок 11">
            <a:extLst>
              <a:ext uri="{FF2B5EF4-FFF2-40B4-BE49-F238E27FC236}">
                <a16:creationId xmlns:a16="http://schemas.microsoft.com/office/drawing/2014/main" id="{3B5DE389-8335-610B-9434-15DFDF4C5CAA}"/>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CF206F12-7194-D386-8739-90347AA4101C}"/>
              </a:ext>
            </a:extLst>
          </p:cNvPr>
          <p:cNvSpPr txBox="1"/>
          <p:nvPr/>
        </p:nvSpPr>
        <p:spPr>
          <a:xfrm>
            <a:off x="548632" y="1607540"/>
            <a:ext cx="11329850" cy="954107"/>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Суть дела: </a:t>
            </a:r>
            <a:r>
              <a:rPr lang="ru-RU" sz="1400" dirty="0">
                <a:latin typeface="Arial" panose="020B0604020202020204" pitchFamily="34" charset="0"/>
              </a:rPr>
              <a:t>Закупка № 32515066159 (223-ФЗ). Закупаются самоклеящиеся пакеты для документов</a:t>
            </a:r>
          </a:p>
          <a:p>
            <a:r>
              <a:rPr lang="ru-RU" sz="1400" dirty="0">
                <a:latin typeface="Arial" panose="020B0604020202020204" pitchFamily="34" charset="0"/>
              </a:rPr>
              <a:t>Установлено ограничение</a:t>
            </a:r>
          </a:p>
          <a:p>
            <a:r>
              <a:rPr lang="ru-RU" sz="1400" dirty="0">
                <a:latin typeface="Arial" panose="020B0604020202020204" pitchFamily="34" charset="0"/>
              </a:rPr>
              <a:t>На участие в закупке подано 3 заявки, две из которых отклонены по причине предложения иностранного товара. Один из отклоненных участников подал жалобу, она признана обоснованной. Заказчик обратился в суд</a:t>
            </a:r>
          </a:p>
        </p:txBody>
      </p:sp>
      <p:sp>
        <p:nvSpPr>
          <p:cNvPr id="6" name="TextBox 5">
            <a:extLst>
              <a:ext uri="{FF2B5EF4-FFF2-40B4-BE49-F238E27FC236}">
                <a16:creationId xmlns:a16="http://schemas.microsoft.com/office/drawing/2014/main" id="{452E2F76-5A49-81D6-F163-8BED00EEE88F}"/>
              </a:ext>
            </a:extLst>
          </p:cNvPr>
          <p:cNvSpPr txBox="1"/>
          <p:nvPr/>
        </p:nvSpPr>
        <p:spPr>
          <a:xfrm>
            <a:off x="548632" y="2843524"/>
            <a:ext cx="11329850" cy="3108543"/>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В удовлетворении требований – отказать.</a:t>
            </a:r>
          </a:p>
          <a:p>
            <a:r>
              <a:rPr lang="ru-RU" sz="1400" dirty="0">
                <a:latin typeface="Arial" panose="020B0604020202020204" pitchFamily="34" charset="0"/>
                <a:cs typeface="Arial" panose="020B0604020202020204" pitchFamily="34" charset="0"/>
              </a:rPr>
              <a:t>Единственным допущенным участником указан номер реестровой записи 10617419, в которой применен код ОКПД2 22.22.19.120 - Упаковка потребительская из комбинированных материалов на основе пластмасс (находится в подгруппе: 22.22.19 - Изделия упаковочные пластмассовые прочие). В то же время Заказчиком товар идентифицирован в Закупочной документации (п. 2.1, 2.2 Информационной карты) как: 22.22.11.190 - Мешки и сумки, включая конические, из полимеров этилена прочие Относящиеся к подгруппе: 22.22.11 - Мешки и сумки, включая конические, из полимеров этилена.</a:t>
            </a:r>
          </a:p>
          <a:p>
            <a:r>
              <a:rPr lang="ru-RU" sz="1400" dirty="0">
                <a:latin typeface="Arial" panose="020B0604020202020204" pitchFamily="34" charset="0"/>
                <a:cs typeface="Arial" panose="020B0604020202020204" pitchFamily="34" charset="0"/>
              </a:rPr>
              <a:t>УФАС, а также судом, принято во внимание, что представляемый товар поименован производителем как «Курьерский пакет прозрачный», между тем заказчику необходим «Самоклеящийся пакет для документов». </a:t>
            </a:r>
          </a:p>
          <a:p>
            <a:r>
              <a:rPr lang="ru-RU" sz="1400" dirty="0">
                <a:latin typeface="Arial" panose="020B0604020202020204" pitchFamily="34" charset="0"/>
                <a:cs typeface="Arial" panose="020B0604020202020204" pitchFamily="34" charset="0"/>
              </a:rPr>
              <a:t>Учитывая несоответствие не только по кодам ОКПД2, но и по техническим характеристикам предлагаемого изделия, сделать вывод о том, что представленный участником товар будет точно соответствовать потребности заказчика и требованиям Технического задания, затруднительно.</a:t>
            </a:r>
          </a:p>
          <a:p>
            <a:r>
              <a:rPr lang="ru-RU" sz="1400" dirty="0">
                <a:latin typeface="Arial" panose="020B0604020202020204" pitchFamily="34" charset="0"/>
                <a:cs typeface="Arial" panose="020B0604020202020204" pitchFamily="34" charset="0"/>
              </a:rPr>
              <a:t>Вместе с тем, УФАС установлено, что данный производитель (он же – участник) производит товар, полностью соответствующий ТЗ заказчика, однако, не имеющий номера РЗ. Очевидно, именно его намеревался поставлять участник. Однако, предоставленных им документов недостаточно для идентификации товара как произведенного на территории РФ.</a:t>
            </a:r>
          </a:p>
        </p:txBody>
      </p:sp>
      <p:sp>
        <p:nvSpPr>
          <p:cNvPr id="8" name="Прямоугольник 7">
            <a:extLst>
              <a:ext uri="{FF2B5EF4-FFF2-40B4-BE49-F238E27FC236}">
                <a16:creationId xmlns:a16="http://schemas.microsoft.com/office/drawing/2014/main" id="{82319779-0341-30E6-7D1F-10F96FD74C04}"/>
              </a:ext>
            </a:extLst>
          </p:cNvPr>
          <p:cNvSpPr/>
          <p:nvPr/>
        </p:nvSpPr>
        <p:spPr>
          <a:xfrm>
            <a:off x="548632" y="66349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Проверка реестровой записи – и ОКПД2, и характеристики</a:t>
            </a:r>
          </a:p>
        </p:txBody>
      </p:sp>
      <p:sp>
        <p:nvSpPr>
          <p:cNvPr id="4" name="Прямоугольник 3">
            <a:extLst>
              <a:ext uri="{FF2B5EF4-FFF2-40B4-BE49-F238E27FC236}">
                <a16:creationId xmlns:a16="http://schemas.microsoft.com/office/drawing/2014/main" id="{9586240E-360A-7291-F2DF-2B293E7FECA5}"/>
              </a:ext>
            </a:extLst>
          </p:cNvPr>
          <p:cNvSpPr/>
          <p:nvPr/>
        </p:nvSpPr>
        <p:spPr>
          <a:xfrm>
            <a:off x="548632" y="6138333"/>
            <a:ext cx="11329850" cy="3430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t>Идет рассмотрение в суде апелляционной инстанции!!!</a:t>
            </a:r>
          </a:p>
        </p:txBody>
      </p:sp>
    </p:spTree>
    <p:extLst>
      <p:ext uri="{BB962C8B-B14F-4D97-AF65-F5344CB8AC3E}">
        <p14:creationId xmlns:p14="http://schemas.microsoft.com/office/powerpoint/2010/main" val="1139248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60707-B91F-073F-E966-343F01546E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43B4DF-8825-0D6C-AC89-3FA6DEF88871}"/>
              </a:ext>
            </a:extLst>
          </p:cNvPr>
          <p:cNvSpPr txBox="1"/>
          <p:nvPr/>
        </p:nvSpPr>
        <p:spPr>
          <a:xfrm>
            <a:off x="4927597" y="1329756"/>
            <a:ext cx="6950885"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Постановление Тринадцатого арбитражного апелляционного суда о 30.04.2026 по делу №А26-8347/2025</a:t>
            </a:r>
          </a:p>
        </p:txBody>
      </p:sp>
      <p:pic>
        <p:nvPicPr>
          <p:cNvPr id="12" name="Рисунок 11">
            <a:extLst>
              <a:ext uri="{FF2B5EF4-FFF2-40B4-BE49-F238E27FC236}">
                <a16:creationId xmlns:a16="http://schemas.microsoft.com/office/drawing/2014/main" id="{BBFC9405-F3EA-A57C-E88A-64A2C66F2710}"/>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AF9B22FD-B7D6-225C-0A5A-04D00A25DA45}"/>
              </a:ext>
            </a:extLst>
          </p:cNvPr>
          <p:cNvSpPr txBox="1"/>
          <p:nvPr/>
        </p:nvSpPr>
        <p:spPr>
          <a:xfrm>
            <a:off x="548632" y="2474893"/>
            <a:ext cx="11329850" cy="954107"/>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Суть дела: </a:t>
            </a:r>
            <a:r>
              <a:rPr lang="ru-RU" sz="1400" dirty="0">
                <a:latin typeface="Arial" panose="020B0604020202020204" pitchFamily="34" charset="0"/>
              </a:rPr>
              <a:t>Закупка</a:t>
            </a:r>
            <a:r>
              <a:rPr lang="ru-RU" sz="1400" b="1" dirty="0">
                <a:latin typeface="Arial" panose="020B0604020202020204" pitchFamily="34" charset="0"/>
              </a:rPr>
              <a:t> </a:t>
            </a:r>
            <a:r>
              <a:rPr lang="ru-RU" sz="1400" dirty="0">
                <a:latin typeface="Arial" panose="020B0604020202020204" pitchFamily="34" charset="0"/>
              </a:rPr>
              <a:t>№0306100012425000130, поставка ходунков</a:t>
            </a:r>
          </a:p>
          <a:p>
            <a:r>
              <a:rPr lang="ru-RU" sz="1400" dirty="0">
                <a:latin typeface="Arial" panose="020B0604020202020204" pitchFamily="34" charset="0"/>
              </a:rPr>
              <a:t>Установлено ограничение</a:t>
            </a:r>
          </a:p>
          <a:p>
            <a:r>
              <a:rPr lang="ru-RU" sz="1400" dirty="0">
                <a:latin typeface="Arial" panose="020B0604020202020204" pitchFamily="34" charset="0"/>
              </a:rPr>
              <a:t>На участие в закупке подано 2 заявки, одна отклонена в связи с применением ограничения (товар – Китай)</a:t>
            </a:r>
          </a:p>
          <a:p>
            <a:r>
              <a:rPr lang="ru-RU" sz="1400" dirty="0">
                <a:latin typeface="Arial" panose="020B0604020202020204" pitchFamily="34" charset="0"/>
              </a:rPr>
              <a:t>Заявитель обратился с жалобой, она признана обоснованной. Заказчик обратился в суд</a:t>
            </a:r>
          </a:p>
        </p:txBody>
      </p:sp>
      <p:sp>
        <p:nvSpPr>
          <p:cNvPr id="6" name="TextBox 5">
            <a:extLst>
              <a:ext uri="{FF2B5EF4-FFF2-40B4-BE49-F238E27FC236}">
                <a16:creationId xmlns:a16="http://schemas.microsoft.com/office/drawing/2014/main" id="{B5A50941-9DEF-4C59-22EA-2D7FD8C431D0}"/>
              </a:ext>
            </a:extLst>
          </p:cNvPr>
          <p:cNvSpPr txBox="1"/>
          <p:nvPr/>
        </p:nvSpPr>
        <p:spPr>
          <a:xfrm>
            <a:off x="548632" y="3935724"/>
            <a:ext cx="11329850" cy="1600438"/>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В удовлетворении требований – отказать.</a:t>
            </a:r>
          </a:p>
          <a:p>
            <a:r>
              <a:rPr lang="ru-RU" sz="1400" dirty="0">
                <a:latin typeface="Arial" panose="020B0604020202020204" pitchFamily="34" charset="0"/>
                <a:cs typeface="Arial" panose="020B0604020202020204" pitchFamily="34" charset="0"/>
              </a:rPr>
              <a:t>В заявке допущенного участника представлены регистрационные удостоверения на медицинское изделие от 17.04.2014 № ФСР 20210/08313, от 21.04.2014 № ФСР 2010/08312 (производитель ООО «НПФ «Галатея») и номера реестровых записей из реестра российской промышленной продукции 10445770 и 10445771 производителя АО «Московское </a:t>
            </a:r>
            <a:r>
              <a:rPr lang="ru-RU" sz="1400" dirty="0" err="1">
                <a:latin typeface="Arial" panose="020B0604020202020204" pitchFamily="34" charset="0"/>
                <a:cs typeface="Arial" panose="020B0604020202020204" pitchFamily="34" charset="0"/>
              </a:rPr>
              <a:t>протезноортопедическое</a:t>
            </a:r>
            <a:r>
              <a:rPr lang="ru-RU" sz="1400" dirty="0">
                <a:latin typeface="Arial" panose="020B0604020202020204" pitchFamily="34" charset="0"/>
                <a:cs typeface="Arial" panose="020B0604020202020204" pitchFamily="34" charset="0"/>
              </a:rPr>
              <a:t> предприятие». </a:t>
            </a:r>
          </a:p>
          <a:p>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Так как ни одним из участников не предоставлены документы, подтверждающие страну происхождения товара РФ/ЕАЭС, все заявки должны были быть допущены</a:t>
            </a:r>
          </a:p>
        </p:txBody>
      </p:sp>
      <p:sp>
        <p:nvSpPr>
          <p:cNvPr id="8" name="Прямоугольник 7">
            <a:extLst>
              <a:ext uri="{FF2B5EF4-FFF2-40B4-BE49-F238E27FC236}">
                <a16:creationId xmlns:a16="http://schemas.microsoft.com/office/drawing/2014/main" id="{7094D9D6-3C58-022B-97B9-B9D65F87935B}"/>
              </a:ext>
            </a:extLst>
          </p:cNvPr>
          <p:cNvSpPr/>
          <p:nvPr/>
        </p:nvSpPr>
        <p:spPr>
          <a:xfrm>
            <a:off x="548632" y="1321838"/>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Проверка реестровой записи – производитель</a:t>
            </a:r>
          </a:p>
        </p:txBody>
      </p:sp>
    </p:spTree>
    <p:extLst>
      <p:ext uri="{BB962C8B-B14F-4D97-AF65-F5344CB8AC3E}">
        <p14:creationId xmlns:p14="http://schemas.microsoft.com/office/powerpoint/2010/main" val="27875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478DE-6AFC-4B8F-57F0-E6BA8C6417A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FCF4CFA-786F-94B7-4676-293B03EC77CE}"/>
              </a:ext>
            </a:extLst>
          </p:cNvPr>
          <p:cNvSpPr txBox="1"/>
          <p:nvPr/>
        </p:nvSpPr>
        <p:spPr>
          <a:xfrm>
            <a:off x="339099" y="935748"/>
            <a:ext cx="11513797" cy="1631216"/>
          </a:xfrm>
          <a:prstGeom prst="rect">
            <a:avLst/>
          </a:prstGeom>
          <a:solidFill>
            <a:srgbClr val="5B9BD5"/>
          </a:solidFill>
          <a:ln>
            <a:no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schemeClr val="bg1"/>
                </a:solidFill>
                <a:latin typeface="Arial" panose="020B0604020202020204" pitchFamily="34" charset="0"/>
                <a:cs typeface="Arial" panose="020B0604020202020204" pitchFamily="34" charset="0"/>
              </a:rPr>
              <a:t>Письмо Минфина России от 29.12.2025 № 24-01-06/127713 «О применении положений постановления Правительства Российской Федерации от 23 декабря 2024 г. № 1875 при осуществлении закупок товара, в том числе поставляемого заказчику при выполнении поставщиком (подрядчиком, исполнителем) закупаемых работ, оказании поставщиком (подрядчиком, исполнителем) закупаемых услуг»</a:t>
            </a:r>
          </a:p>
        </p:txBody>
      </p:sp>
      <p:pic>
        <p:nvPicPr>
          <p:cNvPr id="3" name="Рисунок 2">
            <a:extLst>
              <a:ext uri="{FF2B5EF4-FFF2-40B4-BE49-F238E27FC236}">
                <a16:creationId xmlns:a16="http://schemas.microsoft.com/office/drawing/2014/main" id="{EBCE7443-A9A9-ED01-FBEE-731F3E285E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10" name="TextBox 9">
            <a:extLst>
              <a:ext uri="{FF2B5EF4-FFF2-40B4-BE49-F238E27FC236}">
                <a16:creationId xmlns:a16="http://schemas.microsoft.com/office/drawing/2014/main" id="{E19E54FC-0D18-1556-FE9B-3262E3FD1F9A}"/>
              </a:ext>
            </a:extLst>
          </p:cNvPr>
          <p:cNvSpPr txBox="1"/>
          <p:nvPr/>
        </p:nvSpPr>
        <p:spPr>
          <a:xfrm>
            <a:off x="339099" y="2736765"/>
            <a:ext cx="11513797" cy="3739485"/>
          </a:xfrm>
          <a:prstGeom prst="rect">
            <a:avLst/>
          </a:prstGeom>
          <a:noFill/>
          <a:ln w="38100">
            <a:solidFill>
              <a:srgbClr val="0070C0"/>
            </a:solidFill>
          </a:ln>
        </p:spPr>
        <p:txBody>
          <a:bodyPr wrap="square">
            <a:spAutoFit/>
          </a:bodyPr>
          <a:lstStyle/>
          <a:p>
            <a:r>
              <a:rPr lang="ru-RU" dirty="0">
                <a:latin typeface="Arial" panose="020B0604020202020204" pitchFamily="34" charset="0"/>
                <a:cs typeface="Arial" panose="020B0604020202020204" pitchFamily="34" charset="0"/>
              </a:rPr>
              <a:t>… к товару, поставляемому заказчику (в том числе при выполнении поставщиком (подрядчиком, исполнителем) закупаемых заказчиком работ, оказании поставщиком (подрядчиком, исполнителем) закупаемых услуг), относится неделимая вещь.</a:t>
            </a:r>
          </a:p>
          <a:p>
            <a:endParaRPr lang="ru-RU" dirty="0">
              <a:latin typeface="Arial" panose="020B0604020202020204" pitchFamily="34" charset="0"/>
              <a:cs typeface="Arial" panose="020B0604020202020204" pitchFamily="34" charset="0"/>
            </a:endParaRPr>
          </a:p>
          <a:p>
            <a:r>
              <a:rPr lang="ru-RU" dirty="0">
                <a:latin typeface="Arial" panose="020B0604020202020204" pitchFamily="34" charset="0"/>
                <a:cs typeface="Arial" panose="020B0604020202020204" pitchFamily="34" charset="0"/>
              </a:rPr>
              <a:t>Учитывая изложенное, предусмотренные Постановлением № 1875 "защитные" меры распространяются на товар, который в совокупности:</a:t>
            </a:r>
          </a:p>
          <a:p>
            <a:endParaRPr lang="ru-RU"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ru-RU" dirty="0">
                <a:latin typeface="Arial" panose="020B0604020202020204" pitchFamily="34" charset="0"/>
                <a:cs typeface="Arial" panose="020B0604020202020204" pitchFamily="34" charset="0"/>
              </a:rPr>
              <a:t>фактически передается поставщиком (подрядчиком, исполнителем) заказчику, принимается и оплачивается заказчиком;</a:t>
            </a:r>
          </a:p>
          <a:p>
            <a:pPr marL="285750" indent="-285750">
              <a:buFont typeface="Wingdings" panose="05000000000000000000" pitchFamily="2" charset="2"/>
              <a:buChar char="ü"/>
            </a:pPr>
            <a:r>
              <a:rPr lang="ru-RU" dirty="0">
                <a:latin typeface="Arial" panose="020B0604020202020204" pitchFamily="34" charset="0"/>
                <a:cs typeface="Arial" panose="020B0604020202020204" pitchFamily="34" charset="0"/>
              </a:rPr>
              <a:t>является неделимой вещью (вещь, раздел которой в натуре невозможен без разрушения, повреждения вещи или изменения ее назначения и которая выступает в обороте как единый объект вещных прав, является неделимой вещью и в том случае, если она имеет составные части).</a:t>
            </a:r>
          </a:p>
          <a:p>
            <a:pPr>
              <a:spcBef>
                <a:spcPts val="600"/>
              </a:spcBef>
            </a:pPr>
            <a:endParaRPr lang="ru-RU"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8532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2AE69-9F31-3E6C-3DE9-DAE04F06234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F6E2A5D-8CAB-4D6C-B0FF-8A1063E0DAD3}"/>
              </a:ext>
            </a:extLst>
          </p:cNvPr>
          <p:cNvSpPr txBox="1"/>
          <p:nvPr/>
        </p:nvSpPr>
        <p:spPr>
          <a:xfrm>
            <a:off x="339099" y="935748"/>
            <a:ext cx="11513797" cy="1631216"/>
          </a:xfrm>
          <a:prstGeom prst="rect">
            <a:avLst/>
          </a:prstGeom>
          <a:solidFill>
            <a:srgbClr val="5B9BD5"/>
          </a:solidFill>
          <a:ln>
            <a:no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schemeClr val="bg1"/>
                </a:solidFill>
                <a:latin typeface="Arial" panose="020B0604020202020204" pitchFamily="34" charset="0"/>
                <a:cs typeface="Arial" panose="020B0604020202020204" pitchFamily="34" charset="0"/>
              </a:rPr>
              <a:t>Письмо Минфина России от 29.12.2025 № 24-01-06/127713 «О применении положений постановления Правительства Российской Федерации от 23 декабря 2024 г. № 1875 при осуществлении закупок товара, в том числе поставляемого заказчику при выполнении поставщиком (подрядчиком, исполнителем) закупаемых работ, оказании поставщиком (подрядчиком, исполнителем) закупаемых услуг»</a:t>
            </a:r>
          </a:p>
        </p:txBody>
      </p:sp>
      <p:pic>
        <p:nvPicPr>
          <p:cNvPr id="3" name="Рисунок 2">
            <a:extLst>
              <a:ext uri="{FF2B5EF4-FFF2-40B4-BE49-F238E27FC236}">
                <a16:creationId xmlns:a16="http://schemas.microsoft.com/office/drawing/2014/main" id="{69A3CA0B-97DA-E8F1-17E8-B3BE39B171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10" name="TextBox 9">
            <a:extLst>
              <a:ext uri="{FF2B5EF4-FFF2-40B4-BE49-F238E27FC236}">
                <a16:creationId xmlns:a16="http://schemas.microsoft.com/office/drawing/2014/main" id="{BBA180BD-0870-E1F9-85EB-27AEB75EA1F1}"/>
              </a:ext>
            </a:extLst>
          </p:cNvPr>
          <p:cNvSpPr txBox="1"/>
          <p:nvPr/>
        </p:nvSpPr>
        <p:spPr>
          <a:xfrm>
            <a:off x="339099" y="2736765"/>
            <a:ext cx="11513797" cy="2585323"/>
          </a:xfrm>
          <a:prstGeom prst="rect">
            <a:avLst/>
          </a:prstGeom>
          <a:noFill/>
          <a:ln w="38100">
            <a:solidFill>
              <a:srgbClr val="0070C0"/>
            </a:solidFill>
          </a:ln>
        </p:spPr>
        <p:txBody>
          <a:bodyPr wrap="square">
            <a:spAutoFit/>
          </a:bodyPr>
          <a:lstStyle/>
          <a:p>
            <a:r>
              <a:rPr lang="ru-RU" dirty="0">
                <a:latin typeface="Arial" panose="020B0604020202020204" pitchFamily="34" charset="0"/>
                <a:cs typeface="Arial" panose="020B0604020202020204" pitchFamily="34" charset="0"/>
              </a:rPr>
              <a:t>В частности, при закупках в сфере градостроительной деятельности с учетом положений Порядка определения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работы, услуги при осуществлении закупок в сфере градостроительной деятельности (за исключением территориального планирования), являющегося приложением № 1 к приказу Минстроя России от 23 декабря 2019 г. № 841/</a:t>
            </a:r>
            <a:r>
              <a:rPr lang="ru-RU" dirty="0" err="1">
                <a:latin typeface="Arial" panose="020B0604020202020204" pitchFamily="34" charset="0"/>
                <a:cs typeface="Arial" panose="020B0604020202020204" pitchFamily="34" charset="0"/>
              </a:rPr>
              <a:t>пр</a:t>
            </a:r>
            <a:r>
              <a:rPr lang="ru-RU" dirty="0">
                <a:latin typeface="Arial" panose="020B0604020202020204" pitchFamily="34" charset="0"/>
                <a:cs typeface="Arial" panose="020B0604020202020204" pitchFamily="34" charset="0"/>
              </a:rPr>
              <a:t>, и позиции, изложенной в письме Минстроя России от 30 декабря 2021 г. № 58202-СМ/09, понятие поставляемого товара охватывает товар, который соответствует указанной в пункте 1 настоящего письма совокупности и при этом является учтенным в соответствии с положениями подпункта "б" пункта 31* вышеуказанного порядка оборудованием (оборудование, мебель, инвентарь).</a:t>
            </a:r>
            <a:endParaRPr lang="ru-RU" sz="1600" dirty="0">
              <a:solidFill>
                <a:schemeClr val="tx1"/>
              </a:solidFill>
              <a:latin typeface="Arial" panose="020B0604020202020204" pitchFamily="34" charset="0"/>
              <a:cs typeface="Arial" panose="020B0604020202020204" pitchFamily="34" charset="0"/>
            </a:endParaRPr>
          </a:p>
        </p:txBody>
      </p:sp>
      <p:sp>
        <p:nvSpPr>
          <p:cNvPr id="2" name="Прямоугольник 1">
            <a:extLst>
              <a:ext uri="{FF2B5EF4-FFF2-40B4-BE49-F238E27FC236}">
                <a16:creationId xmlns:a16="http://schemas.microsoft.com/office/drawing/2014/main" id="{44951312-24E1-DFC9-8460-36A13AD90505}"/>
              </a:ext>
            </a:extLst>
          </p:cNvPr>
          <p:cNvSpPr/>
          <p:nvPr/>
        </p:nvSpPr>
        <p:spPr>
          <a:xfrm>
            <a:off x="339099" y="5495827"/>
            <a:ext cx="11513797" cy="11594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sz="1400" dirty="0">
                <a:latin typeface="Arial" panose="020B0604020202020204" pitchFamily="34" charset="0"/>
                <a:cs typeface="Arial" panose="020B0604020202020204" pitchFamily="34" charset="0"/>
              </a:rPr>
              <a:t>*Отдельной строкой учитывается количество и стоимость оборудования, мебели, инвентаря с отражением страны их происхождения (далее - оборудование), поставляемых в рамках контракта, в случае, если оборудование в соответствии с законодательством Российской Федерации о бухгалтерском учете подлежит принятию к бухгалтерскому учету в качестве отдельного объекта основных средств. В иных случаях решение о выделении оборудования отдельной строкой принимается заказчиком.</a:t>
            </a:r>
            <a:endParaRPr lang="ru-RU" b="0" dirty="0">
              <a:effectLst/>
            </a:endParaRPr>
          </a:p>
        </p:txBody>
      </p:sp>
    </p:spTree>
    <p:extLst>
      <p:ext uri="{BB962C8B-B14F-4D97-AF65-F5344CB8AC3E}">
        <p14:creationId xmlns:p14="http://schemas.microsoft.com/office/powerpoint/2010/main" val="392785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AB2DF-D04A-EC1A-C992-3D513ABB0AC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4A99DB7-1C18-E23D-1318-C71C14EE86BE}"/>
              </a:ext>
            </a:extLst>
          </p:cNvPr>
          <p:cNvSpPr txBox="1"/>
          <p:nvPr/>
        </p:nvSpPr>
        <p:spPr>
          <a:xfrm>
            <a:off x="339099" y="935748"/>
            <a:ext cx="11513797" cy="1631216"/>
          </a:xfrm>
          <a:prstGeom prst="rect">
            <a:avLst/>
          </a:prstGeom>
          <a:solidFill>
            <a:srgbClr val="5B9BD5"/>
          </a:solidFill>
          <a:ln>
            <a:no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schemeClr val="bg1"/>
                </a:solidFill>
                <a:latin typeface="Arial" panose="020B0604020202020204" pitchFamily="34" charset="0"/>
                <a:cs typeface="Arial" panose="020B0604020202020204" pitchFamily="34" charset="0"/>
              </a:rPr>
              <a:t>Письмо Минфина России от 29.12.2025 № 24-01-06/127713 «О применении положений постановления Правительства Российской Федерации от 23 декабря 2024 г. № 1875 при осуществлении закупок товара, в том числе поставляемого заказчику при выполнении поставщиком (подрядчиком, исполнителем) закупаемых работ, оказании поставщиком (подрядчиком, исполнителем) закупаемых услуг»</a:t>
            </a:r>
          </a:p>
        </p:txBody>
      </p:sp>
      <p:pic>
        <p:nvPicPr>
          <p:cNvPr id="3" name="Рисунок 2">
            <a:extLst>
              <a:ext uri="{FF2B5EF4-FFF2-40B4-BE49-F238E27FC236}">
                <a16:creationId xmlns:a16="http://schemas.microsoft.com/office/drawing/2014/main" id="{B91BFD3F-3E09-DE84-5F89-905E1303B3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10" name="TextBox 9">
            <a:extLst>
              <a:ext uri="{FF2B5EF4-FFF2-40B4-BE49-F238E27FC236}">
                <a16:creationId xmlns:a16="http://schemas.microsoft.com/office/drawing/2014/main" id="{E70574E9-4D49-6BF6-F710-A9B52F98958C}"/>
              </a:ext>
            </a:extLst>
          </p:cNvPr>
          <p:cNvSpPr txBox="1"/>
          <p:nvPr/>
        </p:nvSpPr>
        <p:spPr>
          <a:xfrm>
            <a:off x="339099" y="2736765"/>
            <a:ext cx="11513797" cy="3139321"/>
          </a:xfrm>
          <a:prstGeom prst="rect">
            <a:avLst/>
          </a:prstGeom>
          <a:noFill/>
          <a:ln w="38100">
            <a:solidFill>
              <a:srgbClr val="0070C0"/>
            </a:solidFill>
          </a:ln>
        </p:spPr>
        <p:txBody>
          <a:bodyPr wrap="square">
            <a:spAutoFit/>
          </a:bodyPr>
          <a:lstStyle/>
          <a:p>
            <a:r>
              <a:rPr lang="ru-RU" dirty="0">
                <a:latin typeface="Arial" panose="020B0604020202020204" pitchFamily="34" charset="0"/>
                <a:cs typeface="Arial" panose="020B0604020202020204" pitchFamily="34" charset="0"/>
              </a:rPr>
              <a:t>Товар без указанной в пункте 1 настоящего письма совокупности термином поставляемый товар не охватывается, соответственно, к такому товару предусмотренные Постановлением № 1875 "защитные" меры не применяются, в частности к:</a:t>
            </a:r>
          </a:p>
          <a:p>
            <a:pPr marL="285750" indent="-285750">
              <a:buFont typeface="Wingdings" panose="05000000000000000000" pitchFamily="2" charset="2"/>
              <a:buChar char="ü"/>
            </a:pPr>
            <a:r>
              <a:rPr lang="ru-RU" dirty="0">
                <a:latin typeface="Arial" panose="020B0604020202020204" pitchFamily="34" charset="0"/>
                <a:cs typeface="Arial" panose="020B0604020202020204" pitchFamily="34" charset="0"/>
              </a:rPr>
              <a:t>товару, который используется поставщиком (подрядчиком, исполнителем) при выполнении закупаемых работ, оказании закупаемых услуг и заказчику по результатам исполнения контракта (договора) не передается, например, экскаватор, используемый при выполнении закупаемых работ по строительству, или самолет, используемый при оказании закупаемых услуг воздушного транспорта;</a:t>
            </a:r>
          </a:p>
          <a:p>
            <a:pPr marL="285750" indent="-285750">
              <a:buFont typeface="Wingdings" panose="05000000000000000000" pitchFamily="2" charset="2"/>
              <a:buChar char="ü"/>
            </a:pPr>
            <a:r>
              <a:rPr lang="ru-RU" dirty="0">
                <a:latin typeface="Arial" panose="020B0604020202020204" pitchFamily="34" charset="0"/>
                <a:cs typeface="Arial" panose="020B0604020202020204" pitchFamily="34" charset="0"/>
              </a:rPr>
              <a:t>товару, потребляемому при выполнении закупаемых работ, оказании закупаемых услуг, например, природные (песок), искусственные (кирпич), вяжущие (цемент) строительные материалы при выполнении работ по строительству или расходные материалы, дезинфицирующие средства при оказании услуг по уборке.</a:t>
            </a:r>
          </a:p>
        </p:txBody>
      </p:sp>
    </p:spTree>
    <p:extLst>
      <p:ext uri="{BB962C8B-B14F-4D97-AF65-F5344CB8AC3E}">
        <p14:creationId xmlns:p14="http://schemas.microsoft.com/office/powerpoint/2010/main" val="71271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2BB1C-3911-8CBE-9630-6F4D3F745AF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1772C86-BF67-8523-F85F-FB28E5E931E0}"/>
              </a:ext>
            </a:extLst>
          </p:cNvPr>
          <p:cNvSpPr txBox="1"/>
          <p:nvPr/>
        </p:nvSpPr>
        <p:spPr>
          <a:xfrm>
            <a:off x="339099" y="935748"/>
            <a:ext cx="11513797" cy="1631216"/>
          </a:xfrm>
          <a:prstGeom prst="rect">
            <a:avLst/>
          </a:prstGeom>
          <a:solidFill>
            <a:srgbClr val="5B9BD5"/>
          </a:solidFill>
          <a:ln>
            <a:no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schemeClr val="bg1"/>
                </a:solidFill>
                <a:latin typeface="Arial" panose="020B0604020202020204" pitchFamily="34" charset="0"/>
                <a:cs typeface="Arial" panose="020B0604020202020204" pitchFamily="34" charset="0"/>
              </a:rPr>
              <a:t>Письмо Минфина России от 29.12.2025 № 24-01-06/127713 «О применении положений постановления Правительства Российской Федерации от 23 декабря 2024 г. № 1875 при осуществлении закупок товара, в том числе поставляемого заказчику при выполнении поставщиком (подрядчиком, исполнителем) закупаемых работ, оказании поставщиком (подрядчиком, исполнителем) закупаемых услуг»</a:t>
            </a:r>
          </a:p>
        </p:txBody>
      </p:sp>
      <p:pic>
        <p:nvPicPr>
          <p:cNvPr id="3" name="Рисунок 2">
            <a:extLst>
              <a:ext uri="{FF2B5EF4-FFF2-40B4-BE49-F238E27FC236}">
                <a16:creationId xmlns:a16="http://schemas.microsoft.com/office/drawing/2014/main" id="{4C969337-70BF-9CFC-BC36-6569FDE418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10" name="TextBox 9">
            <a:extLst>
              <a:ext uri="{FF2B5EF4-FFF2-40B4-BE49-F238E27FC236}">
                <a16:creationId xmlns:a16="http://schemas.microsoft.com/office/drawing/2014/main" id="{253979DE-1B20-194F-5D84-7A162F75ED23}"/>
              </a:ext>
            </a:extLst>
          </p:cNvPr>
          <p:cNvSpPr txBox="1"/>
          <p:nvPr/>
        </p:nvSpPr>
        <p:spPr>
          <a:xfrm>
            <a:off x="339099" y="2736765"/>
            <a:ext cx="11513797" cy="3416320"/>
          </a:xfrm>
          <a:prstGeom prst="rect">
            <a:avLst/>
          </a:prstGeom>
          <a:noFill/>
          <a:ln w="38100">
            <a:solidFill>
              <a:srgbClr val="0070C0"/>
            </a:solidFill>
          </a:ln>
        </p:spPr>
        <p:txBody>
          <a:bodyPr wrap="square">
            <a:spAutoFit/>
          </a:bodyPr>
          <a:lstStyle/>
          <a:p>
            <a:r>
              <a:rPr lang="ru-RU" dirty="0">
                <a:latin typeface="Arial" panose="020B0604020202020204" pitchFamily="34" charset="0"/>
                <a:cs typeface="Arial" panose="020B0604020202020204" pitchFamily="34" charset="0"/>
              </a:rPr>
              <a:t>…если в объект закупки (предмет закупки) включен товар (в том числе поставляемый при выполнении поставщиком (подрядчиком, исполнителем) закупаемых заказчиком работ, оказании поставщиком (подрядчиком, исполнителем) закупаемых заказчиком услуг), который соответствует указанной в пункте 1 настоящего письма совокупности и на который распространяется Постановление № 1875, при осуществлении такой закупки применяется соответствующая предусмотренная Постановлением № 1875 "защитная" мера вне зависимости от:</a:t>
            </a:r>
          </a:p>
          <a:p>
            <a:endParaRPr lang="ru-RU"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ru-RU" dirty="0">
                <a:latin typeface="Arial" panose="020B0604020202020204" pitchFamily="34" charset="0"/>
                <a:cs typeface="Arial" panose="020B0604020202020204" pitchFamily="34" charset="0"/>
              </a:rPr>
              <a:t>кода по ОКПД 2, используемого при формировании информации и документов, предусмотренных Законом № 44-ФЗ, Законом № 223-ФЗ и (или) при описании объекта закупки (предмета закупки);</a:t>
            </a:r>
          </a:p>
          <a:p>
            <a:endParaRPr lang="ru-RU"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ru-RU" dirty="0">
                <a:latin typeface="Arial" panose="020B0604020202020204" pitchFamily="34" charset="0"/>
                <a:cs typeface="Arial" panose="020B0604020202020204" pitchFamily="34" charset="0"/>
              </a:rPr>
              <a:t>наименования предмета контракта (предмета договора), соответственно, наименования объекта закупки (предмета закупки).</a:t>
            </a:r>
          </a:p>
        </p:txBody>
      </p:sp>
    </p:spTree>
    <p:extLst>
      <p:ext uri="{BB962C8B-B14F-4D97-AF65-F5344CB8AC3E}">
        <p14:creationId xmlns:p14="http://schemas.microsoft.com/office/powerpoint/2010/main" val="3707743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ED309-14CF-22F8-05F4-A5DE40A3703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B001CC0-BE6B-0314-099A-79A057987799}"/>
              </a:ext>
            </a:extLst>
          </p:cNvPr>
          <p:cNvSpPr txBox="1"/>
          <p:nvPr/>
        </p:nvSpPr>
        <p:spPr>
          <a:xfrm>
            <a:off x="339099" y="935748"/>
            <a:ext cx="11513797" cy="1631216"/>
          </a:xfrm>
          <a:prstGeom prst="rect">
            <a:avLst/>
          </a:prstGeom>
          <a:solidFill>
            <a:srgbClr val="5B9BD5"/>
          </a:solidFill>
          <a:ln>
            <a:noFill/>
          </a:ln>
          <a:effectLst>
            <a:outerShdw blurRad="50800" dist="38100" dir="2700000" algn="tl" rotWithShape="0">
              <a:prstClr val="black">
                <a:alpha val="40000"/>
              </a:prstClr>
            </a:outerShdw>
          </a:effectLst>
        </p:spPr>
        <p:txBody>
          <a:bodyPr wrap="square" rtlCol="0">
            <a:spAutoFit/>
          </a:bodyPr>
          <a:lstStyle/>
          <a:p>
            <a:pPr lvl="0" algn="ctr"/>
            <a:r>
              <a:rPr lang="ru-RU" sz="2000" b="1" dirty="0">
                <a:solidFill>
                  <a:schemeClr val="bg1"/>
                </a:solidFill>
                <a:latin typeface="Arial" panose="020B0604020202020204" pitchFamily="34" charset="0"/>
                <a:cs typeface="Arial" panose="020B0604020202020204" pitchFamily="34" charset="0"/>
              </a:rPr>
              <a:t>Письмо Минфина России от 29.12.2025 № 24-01-06/127713 «О применении положений постановления Правительства Российской Федерации от 23 декабря 2024 г. № 1875 при осуществлении закупок товара, в том числе поставляемого заказчику при выполнении поставщиком (подрядчиком, исполнителем) закупаемых работ, оказании поставщиком (подрядчиком, исполнителем) закупаемых услуг»</a:t>
            </a:r>
          </a:p>
        </p:txBody>
      </p:sp>
      <p:pic>
        <p:nvPicPr>
          <p:cNvPr id="3" name="Рисунок 2">
            <a:extLst>
              <a:ext uri="{FF2B5EF4-FFF2-40B4-BE49-F238E27FC236}">
                <a16:creationId xmlns:a16="http://schemas.microsoft.com/office/drawing/2014/main" id="{66C51C93-5B14-27BE-8035-578EEC4480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10" name="TextBox 9">
            <a:extLst>
              <a:ext uri="{FF2B5EF4-FFF2-40B4-BE49-F238E27FC236}">
                <a16:creationId xmlns:a16="http://schemas.microsoft.com/office/drawing/2014/main" id="{D4BE35EE-3084-5269-B7A8-2AD076AFE577}"/>
              </a:ext>
            </a:extLst>
          </p:cNvPr>
          <p:cNvSpPr txBox="1"/>
          <p:nvPr/>
        </p:nvSpPr>
        <p:spPr>
          <a:xfrm>
            <a:off x="339099" y="2736765"/>
            <a:ext cx="11513797" cy="3416320"/>
          </a:xfrm>
          <a:prstGeom prst="rect">
            <a:avLst/>
          </a:prstGeom>
          <a:noFill/>
          <a:ln w="38100">
            <a:solidFill>
              <a:srgbClr val="0070C0"/>
            </a:solidFill>
          </a:ln>
        </p:spPr>
        <p:txBody>
          <a:bodyPr wrap="square">
            <a:spAutoFit/>
          </a:bodyPr>
          <a:lstStyle/>
          <a:p>
            <a:r>
              <a:rPr lang="ru-RU" dirty="0">
                <a:latin typeface="Arial" panose="020B0604020202020204" pitchFamily="34" charset="0"/>
                <a:cs typeface="Arial" panose="020B0604020202020204" pitchFamily="34" charset="0"/>
              </a:rPr>
              <a:t>…если в объект закупки (предмет закупки) включен товар (в том числе поставляемый при выполнении поставщиком (подрядчиком, исполнителем) закупаемых заказчиком работ, оказании поставщиком (подрядчиком, исполнителем) закупаемых заказчиком услуг), который соответствует указанной в пункте 1 настоящего письма совокупности и на который распространяется Постановление № 1875, при осуществлении такой закупки применяется соответствующая предусмотренная Постановлением № 1875 "защитная" мера вне зависимости от:</a:t>
            </a:r>
          </a:p>
          <a:p>
            <a:endParaRPr lang="ru-RU"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ru-RU" dirty="0">
                <a:latin typeface="Arial" panose="020B0604020202020204" pitchFamily="34" charset="0"/>
                <a:cs typeface="Arial" panose="020B0604020202020204" pitchFamily="34" charset="0"/>
              </a:rPr>
              <a:t>кода по ОКПД 2, используемого при формировании информации и документов, предусмотренных Законом № 44-ФЗ, Законом № 223-ФЗ и (или) при описании объекта закупки (предмета закупки);</a:t>
            </a:r>
          </a:p>
          <a:p>
            <a:endParaRPr lang="ru-RU"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ru-RU" dirty="0">
                <a:latin typeface="Arial" panose="020B0604020202020204" pitchFamily="34" charset="0"/>
                <a:cs typeface="Arial" panose="020B0604020202020204" pitchFamily="34" charset="0"/>
              </a:rPr>
              <a:t>наименования предмета контракта (предмета договора), соответственно, наименования объекта закупки (предмета закупки).</a:t>
            </a:r>
          </a:p>
        </p:txBody>
      </p:sp>
    </p:spTree>
    <p:extLst>
      <p:ext uri="{BB962C8B-B14F-4D97-AF65-F5344CB8AC3E}">
        <p14:creationId xmlns:p14="http://schemas.microsoft.com/office/powerpoint/2010/main" val="10775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4" name="Текст 3">
            <a:extLst>
              <a:ext uri="{FF2B5EF4-FFF2-40B4-BE49-F238E27FC236}">
                <a16:creationId xmlns:a16="http://schemas.microsoft.com/office/drawing/2014/main" id="{D31BBEE0-3642-4D78-85E0-ADE7BBCC4D3D}"/>
              </a:ext>
            </a:extLst>
          </p:cNvPr>
          <p:cNvSpPr>
            <a:spLocks noGrp="1"/>
          </p:cNvSpPr>
          <p:nvPr>
            <p:ph type="body" idx="1"/>
          </p:nvPr>
        </p:nvSpPr>
        <p:spPr>
          <a:xfrm>
            <a:off x="624235" y="542864"/>
            <a:ext cx="11074767" cy="422492"/>
          </a:xfrm>
        </p:spPr>
        <p:txBody>
          <a:bodyPr/>
          <a:lstStyle/>
          <a:p>
            <a:pPr algn="ctr"/>
            <a:r>
              <a:rPr lang="ru-RU" dirty="0"/>
              <a:t>Товары, поставляемые при выполнении работ, оказании услуг</a:t>
            </a:r>
          </a:p>
        </p:txBody>
      </p:sp>
      <p:graphicFrame>
        <p:nvGraphicFramePr>
          <p:cNvPr id="3" name="Схема 2">
            <a:extLst>
              <a:ext uri="{FF2B5EF4-FFF2-40B4-BE49-F238E27FC236}">
                <a16:creationId xmlns:a16="http://schemas.microsoft.com/office/drawing/2014/main" id="{59D2BFC2-40BA-443B-ABC6-4A1E58CBCE29}"/>
              </a:ext>
            </a:extLst>
          </p:cNvPr>
          <p:cNvGraphicFramePr/>
          <p:nvPr>
            <p:extLst>
              <p:ext uri="{D42A27DB-BD31-4B8C-83A1-F6EECF244321}">
                <p14:modId xmlns:p14="http://schemas.microsoft.com/office/powerpoint/2010/main" val="2508089376"/>
              </p:ext>
            </p:extLst>
          </p:nvPr>
        </p:nvGraphicFramePr>
        <p:xfrm>
          <a:off x="795130" y="1134959"/>
          <a:ext cx="10601740" cy="1759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4F4D144D-7F22-4B5D-B443-1535A205883B}"/>
              </a:ext>
            </a:extLst>
          </p:cNvPr>
          <p:cNvSpPr txBox="1"/>
          <p:nvPr/>
        </p:nvSpPr>
        <p:spPr>
          <a:xfrm>
            <a:off x="795130" y="3082830"/>
            <a:ext cx="2743200" cy="138499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Поставляемый товар:</a:t>
            </a:r>
          </a:p>
          <a:p>
            <a:pPr marL="285750" marR="0" lvl="0" indent="-285750" algn="l" defTabSz="914400" rtl="0" eaLnBrk="1" fontAlgn="auto" latinLnBrk="0" hangingPunct="1">
              <a:lnSpc>
                <a:spcPct val="100000"/>
              </a:lnSpc>
              <a:spcBef>
                <a:spcPts val="0"/>
              </a:spcBef>
              <a:spcAft>
                <a:spcPts val="0"/>
              </a:spcAft>
              <a:buClr>
                <a:srgbClr val="000000"/>
              </a:buClr>
              <a:buSzTx/>
              <a:buFontTx/>
              <a:buChar char="-"/>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передается Заказчику по документу о приемке;</a:t>
            </a:r>
          </a:p>
          <a:p>
            <a:pPr marL="285750" marR="0" lvl="0" indent="-285750" algn="l" defTabSz="914400" rtl="0" eaLnBrk="1" fontAlgn="auto" latinLnBrk="0" hangingPunct="1">
              <a:lnSpc>
                <a:spcPct val="100000"/>
              </a:lnSpc>
              <a:spcBef>
                <a:spcPts val="0"/>
              </a:spcBef>
              <a:spcAft>
                <a:spcPts val="0"/>
              </a:spcAft>
              <a:buClr>
                <a:srgbClr val="000000"/>
              </a:buClr>
              <a:buSzTx/>
              <a:buFontTx/>
              <a:buChar char="-"/>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принимается к бухгалтерскому учету Заказчика.</a:t>
            </a:r>
          </a:p>
        </p:txBody>
      </p:sp>
      <p:sp>
        <p:nvSpPr>
          <p:cNvPr id="9" name="TextBox 8">
            <a:extLst>
              <a:ext uri="{FF2B5EF4-FFF2-40B4-BE49-F238E27FC236}">
                <a16:creationId xmlns:a16="http://schemas.microsoft.com/office/drawing/2014/main" id="{3B766C49-130C-4A21-AD0F-2BFF1176B8DC}"/>
              </a:ext>
            </a:extLst>
          </p:cNvPr>
          <p:cNvSpPr txBox="1"/>
          <p:nvPr/>
        </p:nvSpPr>
        <p:spPr>
          <a:xfrm>
            <a:off x="8653670" y="3082830"/>
            <a:ext cx="2743200" cy="35394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Поставляемый товар в «строительных» закупках </a:t>
            </a:r>
            <a:r>
              <a:rPr kumimoji="0" lang="en-US" sz="1400" b="1" i="0" u="none" strike="noStrike" kern="0" cap="none" spc="0" normalizeH="0" baseline="0" noProof="0" dirty="0">
                <a:ln>
                  <a:noFill/>
                </a:ln>
                <a:solidFill>
                  <a:srgbClr val="212121"/>
                </a:solidFill>
                <a:effectLst/>
                <a:uLnTx/>
                <a:uFillTx/>
                <a:latin typeface="Arial"/>
                <a:ea typeface="+mn-ea"/>
                <a:cs typeface="+mn-cs"/>
                <a:sym typeface="Arial"/>
              </a:rPr>
              <a:t>=&gt; </a:t>
            </a: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смешанный контракт:</a:t>
            </a:r>
          </a:p>
          <a:p>
            <a:pPr marL="285750" marR="0" lvl="0" indent="-285750" algn="l" defTabSz="914400" rtl="0" eaLnBrk="1" fontAlgn="auto" latinLnBrk="0" hangingPunct="1">
              <a:lnSpc>
                <a:spcPct val="100000"/>
              </a:lnSpc>
              <a:spcBef>
                <a:spcPts val="0"/>
              </a:spcBef>
              <a:spcAft>
                <a:spcPts val="0"/>
              </a:spcAft>
              <a:buClr>
                <a:srgbClr val="000000"/>
              </a:buClr>
              <a:buSzTx/>
              <a:buFontTx/>
              <a:buChar char="-"/>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кол-во, характеристики, ЕИ, место поставки поставляемого товара указываются в структурированной форме + ЗОП (ПП 1875);</a:t>
            </a:r>
          </a:p>
          <a:p>
            <a:pPr marL="285750" marR="0" lvl="0" indent="-285750" algn="l" defTabSz="914400" rtl="0" eaLnBrk="1" fontAlgn="auto" latinLnBrk="0" hangingPunct="1">
              <a:lnSpc>
                <a:spcPct val="100000"/>
              </a:lnSpc>
              <a:spcBef>
                <a:spcPts val="0"/>
              </a:spcBef>
              <a:spcAft>
                <a:spcPts val="0"/>
              </a:spcAft>
              <a:buClr>
                <a:srgbClr val="000000"/>
              </a:buClr>
              <a:buSzTx/>
              <a:buFontTx/>
              <a:buChar char="-"/>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товар принимается  к бухгалтерскому учету Заказчика в качестве </a:t>
            </a:r>
            <a:r>
              <a:rPr kumimoji="0" lang="ru-RU" sz="1400" b="1" i="0" u="sng" strike="noStrike" kern="0" cap="none" spc="0" normalizeH="0" baseline="0" noProof="0" dirty="0">
                <a:ln>
                  <a:noFill/>
                </a:ln>
                <a:solidFill>
                  <a:srgbClr val="212121"/>
                </a:solidFill>
                <a:effectLst/>
                <a:uLnTx/>
                <a:uFillTx/>
                <a:latin typeface="Arial"/>
                <a:ea typeface="+mn-ea"/>
                <a:cs typeface="+mn-cs"/>
                <a:sym typeface="Arial"/>
              </a:rPr>
              <a:t>отдельного объекта </a:t>
            </a: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основных средств              </a:t>
            </a:r>
            <a:r>
              <a:rPr kumimoji="0" lang="ru-RU" sz="1400" b="0" i="0" u="none" strike="noStrike" kern="0" cap="none" spc="0" normalizeH="0" baseline="0" noProof="0" dirty="0">
                <a:ln>
                  <a:noFill/>
                </a:ln>
                <a:solidFill>
                  <a:srgbClr val="212121"/>
                </a:solidFill>
                <a:effectLst/>
                <a:uLnTx/>
                <a:uFillTx/>
                <a:latin typeface="Arial"/>
                <a:ea typeface="+mn-ea"/>
                <a:cs typeface="+mn-cs"/>
                <a:sym typeface="Arial"/>
              </a:rPr>
              <a:t>(</a:t>
            </a:r>
            <a:r>
              <a:rPr kumimoji="0" lang="ru-RU" sz="1400" b="0" i="0" u="none" strike="noStrike" kern="0" cap="none" spc="0" normalizeH="0" baseline="0" noProof="0" dirty="0" err="1">
                <a:ln>
                  <a:noFill/>
                </a:ln>
                <a:solidFill>
                  <a:srgbClr val="212121"/>
                </a:solidFill>
                <a:effectLst/>
                <a:uLnTx/>
                <a:uFillTx/>
                <a:latin typeface="Arial"/>
                <a:ea typeface="+mn-ea"/>
                <a:cs typeface="+mn-cs"/>
                <a:sym typeface="Arial"/>
              </a:rPr>
              <a:t>п.п</a:t>
            </a:r>
            <a:r>
              <a:rPr kumimoji="0" lang="ru-RU" sz="1400" b="0" i="0" u="none" strike="noStrike" kern="0" cap="none" spc="0" normalizeH="0" baseline="0" noProof="0" dirty="0">
                <a:ln>
                  <a:noFill/>
                </a:ln>
                <a:solidFill>
                  <a:srgbClr val="212121"/>
                </a:solidFill>
                <a:effectLst/>
                <a:uLnTx/>
                <a:uFillTx/>
                <a:latin typeface="Arial"/>
                <a:ea typeface="+mn-ea"/>
                <a:cs typeface="+mn-cs"/>
                <a:sym typeface="Arial"/>
              </a:rPr>
              <a:t>. «Ж» п. 14 Правил ведения РК, утв. ПП 60) </a:t>
            </a:r>
          </a:p>
        </p:txBody>
      </p:sp>
      <p:sp>
        <p:nvSpPr>
          <p:cNvPr id="11" name="TextBox 10">
            <a:extLst>
              <a:ext uri="{FF2B5EF4-FFF2-40B4-BE49-F238E27FC236}">
                <a16:creationId xmlns:a16="http://schemas.microsoft.com/office/drawing/2014/main" id="{C8CE4883-590B-4626-95EB-EB544771C8C0}"/>
              </a:ext>
            </a:extLst>
          </p:cNvPr>
          <p:cNvSpPr txBox="1"/>
          <p:nvPr/>
        </p:nvSpPr>
        <p:spPr>
          <a:xfrm>
            <a:off x="4790019" y="3082830"/>
            <a:ext cx="2743200" cy="246221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Поставляемый товар:</a:t>
            </a:r>
          </a:p>
          <a:p>
            <a:pPr marL="285750" marR="0" lvl="0" indent="-285750" algn="l" defTabSz="914400" rtl="0" eaLnBrk="1" fontAlgn="auto" latinLnBrk="0" hangingPunct="1">
              <a:lnSpc>
                <a:spcPct val="100000"/>
              </a:lnSpc>
              <a:spcBef>
                <a:spcPts val="0"/>
              </a:spcBef>
              <a:spcAft>
                <a:spcPts val="0"/>
              </a:spcAft>
              <a:buClr>
                <a:srgbClr val="000000"/>
              </a:buClr>
              <a:buSzTx/>
              <a:buFontTx/>
              <a:buChar char="-"/>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товар = неделимая вещь, в т.ч. если имеет составные части (ст. 133 ГК РФ);</a:t>
            </a:r>
          </a:p>
          <a:p>
            <a:pPr marL="285750" marR="0" lvl="0" indent="-285750" algn="l" defTabSz="914400" rtl="0" eaLnBrk="1" fontAlgn="auto" latinLnBrk="0" hangingPunct="1">
              <a:lnSpc>
                <a:spcPct val="100000"/>
              </a:lnSpc>
              <a:spcBef>
                <a:spcPts val="0"/>
              </a:spcBef>
              <a:spcAft>
                <a:spcPts val="0"/>
              </a:spcAft>
              <a:buClr>
                <a:srgbClr val="000000"/>
              </a:buClr>
              <a:buSzTx/>
              <a:buFontTx/>
              <a:buChar char="-"/>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товар фактически передается Заказчику (даже если не соблюдается правила принятия к бухгалтерскому учету);</a:t>
            </a:r>
            <a:endParaRPr kumimoji="0" lang="ru-RU" sz="1400" b="0" i="0" u="none" strike="noStrike" kern="0" cap="none" spc="0" normalizeH="0" baseline="0" noProof="0" dirty="0">
              <a:ln>
                <a:noFill/>
              </a:ln>
              <a:solidFill>
                <a:srgbClr val="212121"/>
              </a:solidFill>
              <a:effectLst/>
              <a:uLnTx/>
              <a:uFillTx/>
              <a:latin typeface="Arial"/>
              <a:ea typeface="+mn-ea"/>
              <a:cs typeface="+mn-cs"/>
              <a:sym typeface="Arial"/>
            </a:endParaRPr>
          </a:p>
        </p:txBody>
      </p:sp>
      <p:graphicFrame>
        <p:nvGraphicFramePr>
          <p:cNvPr id="14" name="Схема 13">
            <a:extLst>
              <a:ext uri="{FF2B5EF4-FFF2-40B4-BE49-F238E27FC236}">
                <a16:creationId xmlns:a16="http://schemas.microsoft.com/office/drawing/2014/main" id="{B9113B79-43DE-4B41-9EDA-B6E0CBD05AD0}"/>
              </a:ext>
            </a:extLst>
          </p:cNvPr>
          <p:cNvGraphicFramePr/>
          <p:nvPr/>
        </p:nvGraphicFramePr>
        <p:xfrm>
          <a:off x="119269" y="4467825"/>
          <a:ext cx="3359427" cy="147732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 name="Рисунок 1">
            <a:extLst>
              <a:ext uri="{FF2B5EF4-FFF2-40B4-BE49-F238E27FC236}">
                <a16:creationId xmlns:a16="http://schemas.microsoft.com/office/drawing/2014/main" id="{11027EF9-FD36-A795-A901-0E2A8C0B47A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4143980095"/>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4" name="Текст 3">
            <a:extLst>
              <a:ext uri="{FF2B5EF4-FFF2-40B4-BE49-F238E27FC236}">
                <a16:creationId xmlns:a16="http://schemas.microsoft.com/office/drawing/2014/main" id="{D31BBEE0-3642-4D78-85E0-ADE7BBCC4D3D}"/>
              </a:ext>
            </a:extLst>
          </p:cNvPr>
          <p:cNvSpPr>
            <a:spLocks noGrp="1"/>
          </p:cNvSpPr>
          <p:nvPr>
            <p:ph type="body" idx="1"/>
          </p:nvPr>
        </p:nvSpPr>
        <p:spPr>
          <a:xfrm>
            <a:off x="624236" y="712467"/>
            <a:ext cx="11074767" cy="422492"/>
          </a:xfrm>
        </p:spPr>
        <p:txBody>
          <a:bodyPr/>
          <a:lstStyle/>
          <a:p>
            <a:pPr algn="ctr"/>
            <a:r>
              <a:rPr lang="ru-RU" dirty="0"/>
              <a:t>Поставляемые товары и аукционный перечень</a:t>
            </a:r>
          </a:p>
        </p:txBody>
      </p:sp>
      <p:sp>
        <p:nvSpPr>
          <p:cNvPr id="8" name="TextBox 7">
            <a:extLst>
              <a:ext uri="{FF2B5EF4-FFF2-40B4-BE49-F238E27FC236}">
                <a16:creationId xmlns:a16="http://schemas.microsoft.com/office/drawing/2014/main" id="{4F4D144D-7F22-4B5D-B443-1535A205883B}"/>
              </a:ext>
            </a:extLst>
          </p:cNvPr>
          <p:cNvSpPr txBox="1"/>
          <p:nvPr/>
        </p:nvSpPr>
        <p:spPr>
          <a:xfrm>
            <a:off x="488757" y="1389900"/>
            <a:ext cx="11441985"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1" i="0" u="none" strike="noStrike" kern="0" cap="none" spc="0" normalizeH="0" baseline="0" noProof="0" dirty="0">
                <a:ln>
                  <a:noFill/>
                </a:ln>
                <a:solidFill>
                  <a:srgbClr val="212121"/>
                </a:solidFill>
                <a:effectLst/>
                <a:uLnTx/>
                <a:uFillTx/>
                <a:latin typeface="Arial"/>
                <a:ea typeface="+mn-ea"/>
                <a:cs typeface="+mn-cs"/>
                <a:sym typeface="Arial"/>
              </a:rPr>
              <a:t>Если товар (часть товара), в том числе поставляемый, включен в аукционный перечень,                                      утв. Распоряжением Правительства РФ от 21.03.2016 N 471-р, то необходимо проводить аукцион.</a:t>
            </a:r>
          </a:p>
        </p:txBody>
      </p:sp>
      <p:sp>
        <p:nvSpPr>
          <p:cNvPr id="2" name="Прямоугольник 1">
            <a:extLst>
              <a:ext uri="{FF2B5EF4-FFF2-40B4-BE49-F238E27FC236}">
                <a16:creationId xmlns:a16="http://schemas.microsoft.com/office/drawing/2014/main" id="{7F21A6E8-4F2B-46CD-9358-8E4299C9A247}"/>
              </a:ext>
            </a:extLst>
          </p:cNvPr>
          <p:cNvSpPr/>
          <p:nvPr/>
        </p:nvSpPr>
        <p:spPr>
          <a:xfrm>
            <a:off x="488757" y="2373414"/>
            <a:ext cx="5029804" cy="33855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1" i="0" u="none" strike="noStrike" kern="0" cap="none" spc="0" normalizeH="0" baseline="0" noProof="0" dirty="0">
                <a:ln>
                  <a:noFill/>
                </a:ln>
                <a:solidFill>
                  <a:srgbClr val="212121"/>
                </a:solidFill>
                <a:effectLst/>
                <a:uLnTx/>
                <a:uFillTx/>
                <a:latin typeface="Arial"/>
                <a:ea typeface="+mn-ea"/>
                <a:cs typeface="+mn-cs"/>
                <a:sym typeface="Arial"/>
              </a:rPr>
              <a:t>Письмо ФАС России от 13.03.2019 N ИА/19176/1</a:t>
            </a:r>
          </a:p>
        </p:txBody>
      </p:sp>
      <p:sp>
        <p:nvSpPr>
          <p:cNvPr id="15" name="Прямоугольник 14">
            <a:extLst>
              <a:ext uri="{FF2B5EF4-FFF2-40B4-BE49-F238E27FC236}">
                <a16:creationId xmlns:a16="http://schemas.microsoft.com/office/drawing/2014/main" id="{96DC5D9F-9F94-440E-9FDA-0818CCAC9F9A}"/>
              </a:ext>
            </a:extLst>
          </p:cNvPr>
          <p:cNvSpPr/>
          <p:nvPr/>
        </p:nvSpPr>
        <p:spPr>
          <a:xfrm>
            <a:off x="5979885" y="2388803"/>
            <a:ext cx="5950857" cy="33855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1" i="0" u="none" strike="noStrike" kern="0" cap="none" spc="0" normalizeH="0" baseline="0" noProof="0" dirty="0">
                <a:ln>
                  <a:noFill/>
                </a:ln>
                <a:solidFill>
                  <a:srgbClr val="212121"/>
                </a:solidFill>
                <a:effectLst/>
                <a:uLnTx/>
                <a:uFillTx/>
                <a:latin typeface="Arial"/>
                <a:ea typeface="+mn-ea"/>
                <a:cs typeface="+mn-cs"/>
                <a:sym typeface="Arial"/>
              </a:rPr>
              <a:t>Письмо Минфина России от 10.09.2025 N 24-06-09/88144</a:t>
            </a:r>
          </a:p>
        </p:txBody>
      </p:sp>
      <p:sp>
        <p:nvSpPr>
          <p:cNvPr id="5" name="Прямоугольник 4">
            <a:extLst>
              <a:ext uri="{FF2B5EF4-FFF2-40B4-BE49-F238E27FC236}">
                <a16:creationId xmlns:a16="http://schemas.microsoft.com/office/drawing/2014/main" id="{46425504-9892-4843-965A-D7F748F2DF8A}"/>
              </a:ext>
            </a:extLst>
          </p:cNvPr>
          <p:cNvSpPr/>
          <p:nvPr/>
        </p:nvSpPr>
        <p:spPr>
          <a:xfrm>
            <a:off x="488757" y="2951520"/>
            <a:ext cx="5029804" cy="1323439"/>
          </a:xfrm>
          <a:prstGeom prst="rect">
            <a:avLst/>
          </a:prstGeom>
          <a:solidFill>
            <a:srgbClr val="0070C0"/>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При этом, в случае если в предмете закупки содержатся услуги (товары, работы), включенные и не включенные в Перечень, заказчик … осуществляет закупку путем проведения электронного аукциона.</a:t>
            </a:r>
          </a:p>
        </p:txBody>
      </p:sp>
      <p:sp>
        <p:nvSpPr>
          <p:cNvPr id="16" name="Прямоугольник 15">
            <a:extLst>
              <a:ext uri="{FF2B5EF4-FFF2-40B4-BE49-F238E27FC236}">
                <a16:creationId xmlns:a16="http://schemas.microsoft.com/office/drawing/2014/main" id="{3634B3EA-4111-40CD-98FE-E1840BD69E14}"/>
              </a:ext>
            </a:extLst>
          </p:cNvPr>
          <p:cNvSpPr/>
          <p:nvPr/>
        </p:nvSpPr>
        <p:spPr>
          <a:xfrm>
            <a:off x="5979886" y="2923758"/>
            <a:ext cx="5950857" cy="3539430"/>
          </a:xfrm>
          <a:prstGeom prst="rect">
            <a:avLst/>
          </a:prstGeom>
          <a:solidFill>
            <a:srgbClr val="0070C0"/>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К отношениям сторон по смешанному договору по общему правилу применяются в соответствующих частях правила о договорах, элементы которых содержатся в смешанном договоре.</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…если объектом закупки помимо работы, услуги является товар, поставляемый заказчику при выполнении такой работы, услуги, то к действиям участников контрактной системы в сфере закупок, касающимся такого товара, применяются положения Закона N 44-ФЗ, касающиеся осуществления закупок товара… </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….предусмотренные частью 6 статьи 24 Закона N 44-ФЗ положения применяются заказчиком в отношении товаров, работ, услуг, являющихся объектом закупки и включенных в вышеуказанные перечни.</a:t>
            </a:r>
          </a:p>
        </p:txBody>
      </p:sp>
      <p:pic>
        <p:nvPicPr>
          <p:cNvPr id="3" name="Рисунок 2">
            <a:extLst>
              <a:ext uri="{FF2B5EF4-FFF2-40B4-BE49-F238E27FC236}">
                <a16:creationId xmlns:a16="http://schemas.microsoft.com/office/drawing/2014/main" id="{0F666310-A1F6-52C4-E375-DBB6977FF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675192117"/>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4" name="Текст 3">
            <a:extLst>
              <a:ext uri="{FF2B5EF4-FFF2-40B4-BE49-F238E27FC236}">
                <a16:creationId xmlns:a16="http://schemas.microsoft.com/office/drawing/2014/main" id="{D31BBEE0-3642-4D78-85E0-ADE7BBCC4D3D}"/>
              </a:ext>
            </a:extLst>
          </p:cNvPr>
          <p:cNvSpPr>
            <a:spLocks noGrp="1"/>
          </p:cNvSpPr>
          <p:nvPr>
            <p:ph type="body" idx="1"/>
          </p:nvPr>
        </p:nvSpPr>
        <p:spPr>
          <a:xfrm>
            <a:off x="624236" y="660512"/>
            <a:ext cx="11074767" cy="422492"/>
          </a:xfrm>
        </p:spPr>
        <p:txBody>
          <a:bodyPr/>
          <a:lstStyle/>
          <a:p>
            <a:pPr algn="ctr"/>
            <a:r>
              <a:rPr lang="ru-RU" dirty="0"/>
              <a:t>Особенности извещения при закупке строительных работ</a:t>
            </a:r>
          </a:p>
        </p:txBody>
      </p:sp>
      <p:sp>
        <p:nvSpPr>
          <p:cNvPr id="9" name="TextBox 8">
            <a:extLst>
              <a:ext uri="{FF2B5EF4-FFF2-40B4-BE49-F238E27FC236}">
                <a16:creationId xmlns:a16="http://schemas.microsoft.com/office/drawing/2014/main" id="{3B766C49-130C-4A21-AD0F-2BFF1176B8DC}"/>
              </a:ext>
            </a:extLst>
          </p:cNvPr>
          <p:cNvSpPr txBox="1"/>
          <p:nvPr/>
        </p:nvSpPr>
        <p:spPr>
          <a:xfrm>
            <a:off x="6621314" y="1297733"/>
            <a:ext cx="5347048" cy="203132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Письмо Минфина России от 29.12.2025 № 24-01-06/127713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Поставляемый товар в «строительных» закупках </a:t>
            </a:r>
            <a:r>
              <a:rPr kumimoji="0" lang="en-US" sz="1400" b="1" i="0" u="none" strike="noStrike" kern="0" cap="none" spc="0" normalizeH="0" baseline="0" noProof="0" dirty="0">
                <a:ln>
                  <a:noFill/>
                </a:ln>
                <a:solidFill>
                  <a:srgbClr val="212121"/>
                </a:solidFill>
                <a:effectLst/>
                <a:uLnTx/>
                <a:uFillTx/>
                <a:latin typeface="Arial"/>
                <a:ea typeface="+mn-ea"/>
                <a:cs typeface="+mn-cs"/>
                <a:sym typeface="Arial"/>
              </a:rPr>
              <a:t>=&gt; </a:t>
            </a: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смешанный контракт:</a:t>
            </a:r>
          </a:p>
          <a:p>
            <a:pPr marL="285750" marR="0" lvl="0" indent="-285750" algn="l" defTabSz="914400" rtl="0" eaLnBrk="1" fontAlgn="auto" latinLnBrk="0" hangingPunct="1">
              <a:lnSpc>
                <a:spcPct val="100000"/>
              </a:lnSpc>
              <a:spcBef>
                <a:spcPts val="0"/>
              </a:spcBef>
              <a:spcAft>
                <a:spcPts val="0"/>
              </a:spcAft>
              <a:buClr>
                <a:srgbClr val="000000"/>
              </a:buClr>
              <a:buSzTx/>
              <a:buFontTx/>
              <a:buChar char="-"/>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кол-во, характеристики, ЕИ, место поставки поставляемого товара указываются в структурированной форме </a:t>
            </a:r>
            <a:r>
              <a:rPr kumimoji="0" lang="ru-RU" sz="1400" b="1" i="0" u="none" strike="noStrike" kern="0" cap="none" spc="0" normalizeH="0" baseline="0" noProof="0" dirty="0">
                <a:ln>
                  <a:noFill/>
                </a:ln>
                <a:solidFill>
                  <a:srgbClr val="FF0000"/>
                </a:solidFill>
                <a:effectLst/>
                <a:uLnTx/>
                <a:uFillTx/>
                <a:latin typeface="Arial"/>
                <a:ea typeface="+mn-ea"/>
                <a:cs typeface="+mn-cs"/>
                <a:sym typeface="Arial"/>
              </a:rPr>
              <a:t>+ ЗОП</a:t>
            </a: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 (ПП 1875);</a:t>
            </a:r>
          </a:p>
          <a:p>
            <a:pPr marL="285750" marR="0" lvl="0" indent="-285750" algn="l" defTabSz="914400" rtl="0" eaLnBrk="1" fontAlgn="auto" latinLnBrk="0" hangingPunct="1">
              <a:lnSpc>
                <a:spcPct val="100000"/>
              </a:lnSpc>
              <a:spcBef>
                <a:spcPts val="0"/>
              </a:spcBef>
              <a:spcAft>
                <a:spcPts val="0"/>
              </a:spcAft>
              <a:buClr>
                <a:srgbClr val="000000"/>
              </a:buClr>
              <a:buSzTx/>
              <a:buFontTx/>
              <a:buChar char="-"/>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товар принимается  к бухгалтерскому учету Заказчика в качестве </a:t>
            </a:r>
            <a:r>
              <a:rPr kumimoji="0" lang="ru-RU" sz="1400" b="1" i="0" u="sng" strike="noStrike" kern="0" cap="none" spc="0" normalizeH="0" baseline="0" noProof="0" dirty="0">
                <a:ln>
                  <a:noFill/>
                </a:ln>
                <a:solidFill>
                  <a:srgbClr val="212121"/>
                </a:solidFill>
                <a:effectLst/>
                <a:uLnTx/>
                <a:uFillTx/>
                <a:latin typeface="Arial"/>
                <a:ea typeface="+mn-ea"/>
                <a:cs typeface="+mn-cs"/>
                <a:sym typeface="Arial"/>
              </a:rPr>
              <a:t>отдельного объекта </a:t>
            </a: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основных средств              </a:t>
            </a:r>
            <a:r>
              <a:rPr kumimoji="0" lang="ru-RU" sz="1400" b="0" i="0" u="none" strike="noStrike" kern="0" cap="none" spc="0" normalizeH="0" baseline="0" noProof="0" dirty="0">
                <a:ln>
                  <a:noFill/>
                </a:ln>
                <a:solidFill>
                  <a:srgbClr val="212121"/>
                </a:solidFill>
                <a:effectLst/>
                <a:uLnTx/>
                <a:uFillTx/>
                <a:latin typeface="Arial"/>
                <a:ea typeface="+mn-ea"/>
                <a:cs typeface="+mn-cs"/>
                <a:sym typeface="Arial"/>
              </a:rPr>
              <a:t>(</a:t>
            </a:r>
            <a:r>
              <a:rPr kumimoji="0" lang="ru-RU" sz="1400" b="0" i="0" u="none" strike="noStrike" kern="0" cap="none" spc="0" normalizeH="0" baseline="0" noProof="0" dirty="0" err="1">
                <a:ln>
                  <a:noFill/>
                </a:ln>
                <a:solidFill>
                  <a:srgbClr val="212121"/>
                </a:solidFill>
                <a:effectLst/>
                <a:uLnTx/>
                <a:uFillTx/>
                <a:latin typeface="Arial"/>
                <a:ea typeface="+mn-ea"/>
                <a:cs typeface="+mn-cs"/>
                <a:sym typeface="Arial"/>
              </a:rPr>
              <a:t>п.п</a:t>
            </a:r>
            <a:r>
              <a:rPr kumimoji="0" lang="ru-RU" sz="1400" b="0" i="0" u="none" strike="noStrike" kern="0" cap="none" spc="0" normalizeH="0" baseline="0" noProof="0" dirty="0">
                <a:ln>
                  <a:noFill/>
                </a:ln>
                <a:solidFill>
                  <a:srgbClr val="212121"/>
                </a:solidFill>
                <a:effectLst/>
                <a:uLnTx/>
                <a:uFillTx/>
                <a:latin typeface="Arial"/>
                <a:ea typeface="+mn-ea"/>
                <a:cs typeface="+mn-cs"/>
                <a:sym typeface="Arial"/>
              </a:rPr>
              <a:t>. «Ж» п. 14 Правил ведения РК, утв. ПП 60) </a:t>
            </a:r>
          </a:p>
        </p:txBody>
      </p:sp>
      <p:sp>
        <p:nvSpPr>
          <p:cNvPr id="5" name="Прямоугольник 4">
            <a:extLst>
              <a:ext uri="{FF2B5EF4-FFF2-40B4-BE49-F238E27FC236}">
                <a16:creationId xmlns:a16="http://schemas.microsoft.com/office/drawing/2014/main" id="{17D0DAA9-382A-4AA2-A844-812730AF82A9}"/>
              </a:ext>
            </a:extLst>
          </p:cNvPr>
          <p:cNvSpPr/>
          <p:nvPr/>
        </p:nvSpPr>
        <p:spPr>
          <a:xfrm>
            <a:off x="319436" y="1347554"/>
            <a:ext cx="60960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1" u="none" strike="noStrike" kern="0" cap="none" spc="0" normalizeH="0" baseline="0" noProof="0" dirty="0">
                <a:ln>
                  <a:noFill/>
                </a:ln>
                <a:solidFill>
                  <a:srgbClr val="212121"/>
                </a:solidFill>
                <a:effectLst/>
                <a:uLnTx/>
                <a:uFillTx/>
                <a:latin typeface="Arial"/>
                <a:ea typeface="+mn-ea"/>
                <a:cs typeface="+mn-cs"/>
                <a:sym typeface="Arial"/>
              </a:rPr>
              <a:t>П. 31 раздела </a:t>
            </a:r>
            <a:r>
              <a:rPr kumimoji="0" lang="en-US" sz="1400" b="0" i="1" u="none" strike="noStrike" kern="0" cap="none" spc="0" normalizeH="0" baseline="0" noProof="0" dirty="0">
                <a:ln>
                  <a:noFill/>
                </a:ln>
                <a:solidFill>
                  <a:srgbClr val="212121"/>
                </a:solidFill>
                <a:effectLst/>
                <a:uLnTx/>
                <a:uFillTx/>
                <a:latin typeface="Arial"/>
                <a:ea typeface="+mn-ea"/>
                <a:cs typeface="+mn-cs"/>
                <a:sym typeface="Arial"/>
              </a:rPr>
              <a:t>VI </a:t>
            </a:r>
            <a:r>
              <a:rPr kumimoji="0" lang="ru-RU" sz="1400" b="0" i="1" u="none" strike="noStrike" kern="0" cap="none" spc="0" normalizeH="0" baseline="0" noProof="0" dirty="0">
                <a:ln>
                  <a:noFill/>
                </a:ln>
                <a:solidFill>
                  <a:srgbClr val="212121"/>
                </a:solidFill>
                <a:effectLst/>
                <a:uLnTx/>
                <a:uFillTx/>
                <a:latin typeface="Arial"/>
                <a:ea typeface="+mn-ea"/>
                <a:cs typeface="+mn-cs"/>
                <a:sym typeface="Arial"/>
              </a:rPr>
              <a:t>«Составление </a:t>
            </a:r>
            <a:r>
              <a:rPr kumimoji="0" lang="ru-RU" sz="1400" b="1" i="1" u="none" strike="noStrike" kern="0" cap="none" spc="0" normalizeH="0" baseline="0" noProof="0" dirty="0">
                <a:ln>
                  <a:noFill/>
                </a:ln>
                <a:solidFill>
                  <a:srgbClr val="212121"/>
                </a:solidFill>
                <a:effectLst/>
                <a:uLnTx/>
                <a:uFillTx/>
                <a:latin typeface="Arial"/>
                <a:ea typeface="+mn-ea"/>
                <a:cs typeface="+mn-cs"/>
                <a:sym typeface="Arial"/>
              </a:rPr>
              <a:t>проекта</a:t>
            </a:r>
            <a:r>
              <a:rPr kumimoji="0" lang="ru-RU" sz="1400" b="0" i="1" u="none" strike="noStrike" kern="0" cap="none" spc="0" normalizeH="0" baseline="0" noProof="0" dirty="0">
                <a:ln>
                  <a:noFill/>
                </a:ln>
                <a:solidFill>
                  <a:srgbClr val="212121"/>
                </a:solidFill>
                <a:effectLst/>
                <a:uLnTx/>
                <a:uFillTx/>
                <a:latin typeface="Arial"/>
                <a:ea typeface="+mn-ea"/>
                <a:cs typeface="+mn-cs"/>
                <a:sym typeface="Arial"/>
              </a:rPr>
              <a:t> сметы контракта…», Порядка, утв. приказом Минстроя России от 23.12.2019 г. № 841/</a:t>
            </a:r>
            <a:r>
              <a:rPr kumimoji="0" lang="ru-RU" sz="1400" b="0" i="1" u="none" strike="noStrike" kern="0" cap="none" spc="0" normalizeH="0" baseline="0" noProof="0" dirty="0" err="1">
                <a:ln>
                  <a:noFill/>
                </a:ln>
                <a:solidFill>
                  <a:srgbClr val="212121"/>
                </a:solidFill>
                <a:effectLst/>
                <a:uLnTx/>
                <a:uFillTx/>
                <a:latin typeface="Arial"/>
                <a:ea typeface="+mn-ea"/>
                <a:cs typeface="+mn-cs"/>
                <a:sym typeface="Arial"/>
              </a:rPr>
              <a:t>пр</a:t>
            </a:r>
            <a:endParaRPr kumimoji="0" lang="ru-RU" sz="1400" b="0" i="1" u="none" strike="noStrike" kern="0" cap="none" spc="0" normalizeH="0" baseline="0" noProof="0" dirty="0">
              <a:ln>
                <a:noFill/>
              </a:ln>
              <a:solidFill>
                <a:srgbClr val="212121"/>
              </a:solidFill>
              <a:effectLst/>
              <a:uLnTx/>
              <a:uFillTx/>
              <a:latin typeface="Arial"/>
              <a:ea typeface="+mn-ea"/>
              <a:cs typeface="+mn-cs"/>
              <a:sym typeface="Arial"/>
            </a:endParaRPr>
          </a:p>
        </p:txBody>
      </p:sp>
      <p:sp>
        <p:nvSpPr>
          <p:cNvPr id="7" name="Прямоугольник 6">
            <a:extLst>
              <a:ext uri="{FF2B5EF4-FFF2-40B4-BE49-F238E27FC236}">
                <a16:creationId xmlns:a16="http://schemas.microsoft.com/office/drawing/2014/main" id="{ECC28418-9428-4BB6-B7DB-E16FBFD7BF11}"/>
              </a:ext>
            </a:extLst>
          </p:cNvPr>
          <p:cNvSpPr/>
          <p:nvPr/>
        </p:nvSpPr>
        <p:spPr>
          <a:xfrm>
            <a:off x="6659341" y="3914970"/>
            <a:ext cx="5270995"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1" u="none" strike="noStrike" kern="0" cap="none" spc="0" normalizeH="0" baseline="0" noProof="0" dirty="0">
                <a:ln>
                  <a:noFill/>
                </a:ln>
                <a:solidFill>
                  <a:srgbClr val="000000"/>
                </a:solidFill>
                <a:effectLst/>
                <a:uLnTx/>
                <a:uFillTx/>
                <a:latin typeface="Arial"/>
                <a:ea typeface="+mn-ea"/>
                <a:cs typeface="Arial"/>
                <a:sym typeface="Arial"/>
              </a:rPr>
              <a:t>поставляемый товара =  товар, который соответствует указанной в пункте 1 настоящего письма </a:t>
            </a:r>
            <a:r>
              <a:rPr kumimoji="0" lang="ru-RU" sz="1400" b="0" i="1" u="sng" strike="noStrike" kern="0" cap="none" spc="0" normalizeH="0" baseline="0" noProof="0" dirty="0">
                <a:ln>
                  <a:noFill/>
                </a:ln>
                <a:solidFill>
                  <a:srgbClr val="000000"/>
                </a:solidFill>
                <a:effectLst/>
                <a:uLnTx/>
                <a:uFillTx/>
                <a:latin typeface="Arial"/>
                <a:ea typeface="+mn-ea"/>
                <a:cs typeface="Arial"/>
                <a:sym typeface="Arial"/>
              </a:rPr>
              <a:t>совокупности</a:t>
            </a:r>
            <a:r>
              <a:rPr kumimoji="0" lang="ru-RU" sz="1400" b="0" i="1" u="none" strike="noStrike" kern="0" cap="none" spc="0" normalizeH="0" baseline="0" noProof="0" dirty="0">
                <a:ln>
                  <a:noFill/>
                </a:ln>
                <a:solidFill>
                  <a:srgbClr val="000000"/>
                </a:solidFill>
                <a:effectLst/>
                <a:uLnTx/>
                <a:uFillTx/>
                <a:latin typeface="Arial"/>
                <a:ea typeface="+mn-ea"/>
                <a:cs typeface="Arial"/>
                <a:sym typeface="Arial"/>
              </a:rPr>
              <a:t>              и при этом является учтенным в соответствии                                   с положениями подпункта </a:t>
            </a:r>
            <a:r>
              <a:rPr kumimoji="0" lang="ru-RU" sz="1400" b="1" i="1" u="none" strike="noStrike" kern="0" cap="none" spc="0" normalizeH="0" baseline="0" noProof="0" dirty="0">
                <a:ln>
                  <a:noFill/>
                </a:ln>
                <a:solidFill>
                  <a:srgbClr val="000000"/>
                </a:solidFill>
                <a:effectLst/>
                <a:uLnTx/>
                <a:uFillTx/>
                <a:latin typeface="Arial"/>
                <a:ea typeface="+mn-ea"/>
                <a:cs typeface="Arial"/>
                <a:sym typeface="Arial"/>
              </a:rPr>
              <a:t>"б" пункта 31 </a:t>
            </a:r>
            <a:r>
              <a:rPr kumimoji="0" lang="ru-RU" sz="1400" b="1" i="1" strike="noStrike" kern="0" cap="none" spc="0" normalizeH="0" baseline="0" noProof="0" dirty="0">
                <a:ln>
                  <a:noFill/>
                </a:ln>
                <a:solidFill>
                  <a:srgbClr val="000000"/>
                </a:solidFill>
                <a:effectLst/>
                <a:uLnTx/>
                <a:uFillTx/>
                <a:latin typeface="Arial"/>
                <a:ea typeface="+mn-ea"/>
                <a:cs typeface="Arial"/>
                <a:sym typeface="Arial"/>
              </a:rPr>
              <a:t>Порядка</a:t>
            </a:r>
            <a:r>
              <a:rPr kumimoji="0" lang="ru-RU" sz="1400" b="0" i="1" u="none" strike="noStrike" kern="0" cap="none" spc="0" normalizeH="0" baseline="0" noProof="0" dirty="0">
                <a:ln>
                  <a:noFill/>
                </a:ln>
                <a:solidFill>
                  <a:srgbClr val="000000"/>
                </a:solidFill>
                <a:effectLst/>
                <a:uLnTx/>
                <a:uFillTx/>
                <a:latin typeface="Arial"/>
                <a:ea typeface="+mn-ea"/>
                <a:cs typeface="Arial"/>
                <a:sym typeface="Arial"/>
              </a:rPr>
              <a:t> </a:t>
            </a:r>
            <a:r>
              <a:rPr kumimoji="0" lang="ru-RU" sz="1400" b="1" i="1" u="none" strike="noStrike" kern="0" cap="none" spc="0" normalizeH="0" baseline="0" noProof="0" dirty="0">
                <a:ln>
                  <a:noFill/>
                </a:ln>
                <a:solidFill>
                  <a:srgbClr val="000000"/>
                </a:solidFill>
                <a:effectLst/>
                <a:uLnTx/>
                <a:uFillTx/>
                <a:latin typeface="Arial"/>
                <a:ea typeface="+mn-ea"/>
                <a:cs typeface="Arial"/>
                <a:sym typeface="Arial"/>
              </a:rPr>
              <a:t>оборудованием</a:t>
            </a:r>
            <a:r>
              <a:rPr kumimoji="0" lang="ru-RU" sz="1400" b="0" i="1" u="none" strike="noStrike" kern="0" cap="none" spc="0" normalizeH="0" baseline="0" noProof="0" dirty="0">
                <a:ln>
                  <a:noFill/>
                </a:ln>
                <a:solidFill>
                  <a:srgbClr val="000000"/>
                </a:solidFill>
                <a:effectLst/>
                <a:uLnTx/>
                <a:uFillTx/>
                <a:latin typeface="Arial"/>
                <a:ea typeface="+mn-ea"/>
                <a:cs typeface="Arial"/>
                <a:sym typeface="Arial"/>
              </a:rPr>
              <a:t> (оборудование, мебель, инвентарь).</a:t>
            </a:r>
          </a:p>
        </p:txBody>
      </p:sp>
      <p:sp>
        <p:nvSpPr>
          <p:cNvPr id="16" name="Прямоугольник 15">
            <a:extLst>
              <a:ext uri="{FF2B5EF4-FFF2-40B4-BE49-F238E27FC236}">
                <a16:creationId xmlns:a16="http://schemas.microsoft.com/office/drawing/2014/main" id="{0C6BB16A-6570-4970-81BC-AF8147FE5FF4}"/>
              </a:ext>
            </a:extLst>
          </p:cNvPr>
          <p:cNvSpPr/>
          <p:nvPr/>
        </p:nvSpPr>
        <p:spPr>
          <a:xfrm>
            <a:off x="6621314" y="3504366"/>
            <a:ext cx="5347048"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При закупках в сфере градостроительной деятельности </a:t>
            </a:r>
          </a:p>
        </p:txBody>
      </p:sp>
      <p:cxnSp>
        <p:nvCxnSpPr>
          <p:cNvPr id="32" name="Прямая со стрелкой 31">
            <a:extLst>
              <a:ext uri="{FF2B5EF4-FFF2-40B4-BE49-F238E27FC236}">
                <a16:creationId xmlns:a16="http://schemas.microsoft.com/office/drawing/2014/main" id="{5D2714DB-2C72-40C5-A22F-515E00D64764}"/>
              </a:ext>
            </a:extLst>
          </p:cNvPr>
          <p:cNvCxnSpPr>
            <a:cxnSpLocks/>
          </p:cNvCxnSpPr>
          <p:nvPr/>
        </p:nvCxnSpPr>
        <p:spPr>
          <a:xfrm flipV="1">
            <a:off x="11575473" y="2254828"/>
            <a:ext cx="316838" cy="20821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Прямоугольник 33">
            <a:extLst>
              <a:ext uri="{FF2B5EF4-FFF2-40B4-BE49-F238E27FC236}">
                <a16:creationId xmlns:a16="http://schemas.microsoft.com/office/drawing/2014/main" id="{1A39C77A-3AC5-42E6-885B-D5D781AB8C3C}"/>
              </a:ext>
            </a:extLst>
          </p:cNvPr>
          <p:cNvSpPr/>
          <p:nvPr/>
        </p:nvSpPr>
        <p:spPr>
          <a:xfrm>
            <a:off x="292415" y="2207413"/>
            <a:ext cx="6096000" cy="4616648"/>
          </a:xfrm>
          <a:prstGeom prst="rect">
            <a:avLst/>
          </a:prstGeom>
          <a:solidFill>
            <a:srgbClr val="00B0F0"/>
          </a:solidFill>
        </p:spPr>
        <p:txBody>
          <a:bodyPr>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chemeClr val="bg1"/>
                </a:solidFill>
                <a:effectLst/>
                <a:uLnTx/>
                <a:uFillTx/>
                <a:latin typeface="Arial"/>
                <a:ea typeface="+mn-ea"/>
                <a:cs typeface="Arial"/>
                <a:sym typeface="Arial"/>
              </a:rPr>
              <a:t>б) составляется </a:t>
            </a:r>
            <a:r>
              <a:rPr kumimoji="0" lang="ru-RU" sz="1400" b="0" i="0" strike="noStrike" kern="0" cap="none" spc="0" normalizeH="0" baseline="0" noProof="0" dirty="0">
                <a:ln>
                  <a:noFill/>
                </a:ln>
                <a:solidFill>
                  <a:schemeClr val="bg1"/>
                </a:solidFill>
                <a:effectLst/>
                <a:uLnTx/>
                <a:uFillTx/>
                <a:latin typeface="Arial"/>
                <a:ea typeface="+mn-ea"/>
                <a:cs typeface="Arial"/>
                <a:sym typeface="Arial"/>
              </a:rPr>
              <a:t>ведомость объемов технологически законченных элементов, включающих </a:t>
            </a:r>
            <a:r>
              <a:rPr kumimoji="0" lang="ru-RU" sz="1400" b="0" i="0" u="none" strike="noStrike" kern="0" cap="none" spc="0" normalizeH="0" baseline="0" noProof="0" dirty="0">
                <a:ln>
                  <a:noFill/>
                </a:ln>
                <a:solidFill>
                  <a:schemeClr val="bg1"/>
                </a:solidFill>
                <a:effectLst/>
                <a:uLnTx/>
                <a:uFillTx/>
                <a:latin typeface="Arial"/>
                <a:ea typeface="+mn-ea"/>
                <a:cs typeface="Arial"/>
                <a:sym typeface="Arial"/>
              </a:rPr>
              <a:t>определенные в соответствии с проектной документацией .. необходимые для их возведения (устройства) </a:t>
            </a:r>
            <a:r>
              <a:rPr kumimoji="0" lang="ru-RU" sz="1400" b="1" i="0" u="sng" strike="noStrike" kern="0" cap="none" spc="0" normalizeH="0" baseline="0" noProof="0" dirty="0">
                <a:ln>
                  <a:noFill/>
                </a:ln>
                <a:solidFill>
                  <a:schemeClr val="bg1"/>
                </a:solidFill>
                <a:effectLst/>
                <a:uLnTx/>
                <a:uFillTx/>
                <a:latin typeface="Arial"/>
                <a:ea typeface="+mn-ea"/>
                <a:cs typeface="Arial"/>
                <a:sym typeface="Arial"/>
              </a:rPr>
              <a:t>комплексы работ</a:t>
            </a:r>
            <a:r>
              <a:rPr kumimoji="0" lang="ru-RU" sz="1400" b="1" i="0" strike="noStrike" kern="0" cap="none" spc="0" normalizeH="0" baseline="0" noProof="0" dirty="0">
                <a:ln>
                  <a:noFill/>
                </a:ln>
                <a:solidFill>
                  <a:schemeClr val="bg1"/>
                </a:solidFill>
                <a:effectLst/>
                <a:uLnTx/>
                <a:uFillTx/>
                <a:latin typeface="Arial"/>
                <a:ea typeface="+mn-ea"/>
                <a:cs typeface="Arial"/>
                <a:sym typeface="Arial"/>
              </a:rPr>
              <a:t> </a:t>
            </a:r>
            <a:r>
              <a:rPr kumimoji="0" lang="ru-RU" sz="1400" b="0" i="0" strike="noStrike" kern="0" cap="none" spc="0" normalizeH="0" baseline="0" noProof="0" dirty="0">
                <a:ln>
                  <a:noFill/>
                </a:ln>
                <a:solidFill>
                  <a:schemeClr val="bg1"/>
                </a:solidFill>
                <a:effectLst/>
                <a:uLnTx/>
                <a:uFillTx/>
                <a:latin typeface="Arial"/>
                <a:ea typeface="+mn-ea"/>
                <a:cs typeface="Arial"/>
                <a:sym typeface="Arial"/>
              </a:rPr>
              <a:t>(</a:t>
            </a:r>
            <a:r>
              <a:rPr kumimoji="0" lang="ru-RU" sz="1400" b="0" i="0" u="none" strike="noStrike" kern="0" cap="none" spc="0" normalizeH="0" baseline="0" noProof="0" dirty="0">
                <a:ln>
                  <a:noFill/>
                </a:ln>
                <a:solidFill>
                  <a:schemeClr val="bg1"/>
                </a:solidFill>
                <a:effectLst/>
                <a:uLnTx/>
                <a:uFillTx/>
                <a:latin typeface="Arial"/>
                <a:ea typeface="+mn-ea"/>
                <a:cs typeface="Arial"/>
                <a:sym typeface="Arial"/>
              </a:rPr>
              <a:t>строительные конструкции, в том числе подземная часть, </a:t>
            </a:r>
            <a:r>
              <a:rPr kumimoji="0" lang="ru-RU" sz="1400" b="0" i="0" strike="noStrike" kern="0" cap="none" spc="0" normalizeH="0" baseline="0" noProof="0" dirty="0">
                <a:ln>
                  <a:noFill/>
                </a:ln>
                <a:solidFill>
                  <a:schemeClr val="bg1"/>
                </a:solidFill>
                <a:effectLst/>
                <a:uLnTx/>
                <a:uFillTx/>
                <a:latin typeface="Arial"/>
                <a:ea typeface="+mn-ea"/>
                <a:cs typeface="Arial"/>
                <a:sym typeface="Arial"/>
              </a:rPr>
              <a:t>несущие</a:t>
            </a:r>
            <a:r>
              <a:rPr kumimoji="0" lang="ru-RU" sz="1400" b="0" i="0" u="none" strike="noStrike" kern="0" cap="none" spc="0" normalizeH="0" baseline="0" noProof="0" dirty="0">
                <a:ln>
                  <a:noFill/>
                </a:ln>
                <a:solidFill>
                  <a:schemeClr val="bg1"/>
                </a:solidFill>
                <a:effectLst/>
                <a:uLnTx/>
                <a:uFillTx/>
                <a:latin typeface="Arial"/>
                <a:ea typeface="+mn-ea"/>
                <a:cs typeface="Arial"/>
                <a:sym typeface="Arial"/>
              </a:rPr>
              <a:t> конструкции …; </a:t>
            </a:r>
            <a:r>
              <a:rPr kumimoji="0" lang="ru-RU" sz="1400" b="1" i="0" u="none" strike="noStrike" kern="0" cap="none" spc="0" normalizeH="0" baseline="0" noProof="0" dirty="0">
                <a:ln>
                  <a:noFill/>
                </a:ln>
                <a:solidFill>
                  <a:schemeClr val="bg1"/>
                </a:solidFill>
                <a:effectLst/>
                <a:uLnTx/>
                <a:uFillTx/>
                <a:latin typeface="Arial"/>
                <a:ea typeface="+mn-ea"/>
                <a:cs typeface="Arial"/>
                <a:sym typeface="Arial"/>
              </a:rPr>
              <a:t>системы инженерно-технического обеспечения, в том числе водоснабжение, водоотведение, теплоснабжение, газоснабжение, вентиляцию, кондиционирование, электроосвещение, электроснабжение</a:t>
            </a:r>
            <a:r>
              <a:rPr kumimoji="0" lang="ru-RU" sz="1400" b="0" i="0" u="none" strike="noStrike" kern="0" cap="none" spc="0" normalizeH="0" baseline="0" noProof="0" dirty="0">
                <a:ln>
                  <a:noFill/>
                </a:ln>
                <a:solidFill>
                  <a:schemeClr val="bg1"/>
                </a:solidFill>
                <a:effectLst/>
                <a:uLnTx/>
                <a:uFillTx/>
                <a:latin typeface="Arial"/>
                <a:ea typeface="+mn-ea"/>
                <a:cs typeface="Arial"/>
                <a:sym typeface="Arial"/>
              </a:rPr>
              <a:t>) и работ, связанных между собой и необходимых … для возведения (устройства) технологически законченного конструктивного решения (элемента), </a:t>
            </a:r>
            <a:r>
              <a:rPr kumimoji="0" lang="ru-RU" sz="1400" b="1" i="0" u="sng" strike="noStrike" kern="0" cap="none" spc="0" normalizeH="0" baseline="0" noProof="0" dirty="0">
                <a:ln>
                  <a:noFill/>
                </a:ln>
                <a:solidFill>
                  <a:srgbClr val="E97132"/>
                </a:solidFill>
                <a:effectLst/>
                <a:uLnTx/>
                <a:uFillTx/>
                <a:latin typeface="Arial"/>
                <a:ea typeface="+mn-ea"/>
                <a:cs typeface="Arial"/>
                <a:sym typeface="Arial"/>
              </a:rPr>
              <a:t>оборудования</a:t>
            </a:r>
            <a:r>
              <a:rPr kumimoji="0" lang="ru-RU" sz="1400" b="0" i="0" u="none" strike="noStrike" kern="0" cap="none" spc="0" normalizeH="0" baseline="0" noProof="0" dirty="0">
                <a:ln>
                  <a:noFill/>
                </a:ln>
                <a:solidFill>
                  <a:schemeClr val="bg1"/>
                </a:solidFill>
                <a:effectLst/>
                <a:uLnTx/>
                <a:uFillTx/>
                <a:latin typeface="Arial"/>
                <a:ea typeface="+mn-ea"/>
                <a:cs typeface="Arial"/>
                <a:sym typeface="Arial"/>
              </a:rPr>
              <a:t> (далее соответственно - конструктивные решения (элементы), комплексы (видов) работ, оборудования, Ведомость). ….. </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chemeClr val="bg1"/>
                </a:solidFill>
                <a:effectLst/>
                <a:uLnTx/>
                <a:uFillTx/>
                <a:latin typeface="Arial"/>
                <a:ea typeface="+mn-ea"/>
                <a:cs typeface="Arial"/>
                <a:sym typeface="Arial"/>
              </a:rPr>
              <a:t>Отдельной строкой учитывается количество и стоимость оборудования, мебели, инвентаря </a:t>
            </a:r>
            <a:r>
              <a:rPr kumimoji="0" lang="ru-RU" sz="1400" b="0" i="0" u="none" strike="noStrike" kern="0" cap="none" spc="0" normalizeH="0" baseline="0" noProof="0" dirty="0">
                <a:ln>
                  <a:noFill/>
                </a:ln>
                <a:solidFill>
                  <a:schemeClr val="bg1"/>
                </a:solidFill>
                <a:effectLst/>
                <a:uLnTx/>
                <a:uFillTx/>
                <a:latin typeface="Arial"/>
                <a:ea typeface="+mn-ea"/>
                <a:cs typeface="Arial"/>
                <a:sym typeface="Arial"/>
              </a:rPr>
              <a:t>с отражением страны их происхождения (далее - оборудование), </a:t>
            </a:r>
            <a:r>
              <a:rPr kumimoji="0" lang="ru-RU" sz="1400" b="1" i="0" u="none" strike="noStrike" kern="0" cap="none" spc="0" normalizeH="0" baseline="0" noProof="0" dirty="0">
                <a:ln>
                  <a:noFill/>
                </a:ln>
                <a:solidFill>
                  <a:schemeClr val="bg1"/>
                </a:solidFill>
                <a:effectLst/>
                <a:uLnTx/>
                <a:uFillTx/>
                <a:latin typeface="Arial"/>
                <a:ea typeface="+mn-ea"/>
                <a:cs typeface="Arial"/>
                <a:sym typeface="Arial"/>
              </a:rPr>
              <a:t>поставляемых</a:t>
            </a:r>
            <a:r>
              <a:rPr kumimoji="0" lang="ru-RU" sz="1400" b="0" i="0" u="none" strike="noStrike" kern="0" cap="none" spc="0" normalizeH="0" baseline="0" noProof="0" dirty="0">
                <a:ln>
                  <a:noFill/>
                </a:ln>
                <a:solidFill>
                  <a:schemeClr val="bg1"/>
                </a:solidFill>
                <a:effectLst/>
                <a:uLnTx/>
                <a:uFillTx/>
                <a:latin typeface="Arial"/>
                <a:ea typeface="+mn-ea"/>
                <a:cs typeface="Arial"/>
                <a:sym typeface="Arial"/>
              </a:rPr>
              <a:t> в рамках контракта, </a:t>
            </a:r>
            <a:r>
              <a:rPr kumimoji="0" lang="ru-RU" sz="1400" b="0" i="0" strike="noStrike" kern="0" cap="none" spc="0" normalizeH="0" baseline="0" noProof="0" dirty="0">
                <a:ln>
                  <a:noFill/>
                </a:ln>
                <a:solidFill>
                  <a:schemeClr val="bg1"/>
                </a:solidFill>
                <a:effectLst/>
                <a:uLnTx/>
                <a:uFillTx/>
                <a:latin typeface="Arial"/>
                <a:ea typeface="+mn-ea"/>
                <a:cs typeface="Arial"/>
                <a:sym typeface="Arial"/>
              </a:rPr>
              <a:t>в случае, если оборудование в соответствии с законодательством Российской Федерации о бухгалтерском учете подлежит принятию к бухгалтерскому учету в качестве отдельного объекта основных средств. В иных случаях решение о выделении оборудования отдельной строкой принимается заказчиком.</a:t>
            </a:r>
          </a:p>
        </p:txBody>
      </p:sp>
      <p:sp>
        <p:nvSpPr>
          <p:cNvPr id="37" name="Прямоугольник 36">
            <a:extLst>
              <a:ext uri="{FF2B5EF4-FFF2-40B4-BE49-F238E27FC236}">
                <a16:creationId xmlns:a16="http://schemas.microsoft.com/office/drawing/2014/main" id="{43B2BFAC-3255-4D57-AE84-5CA3BFF58BB9}"/>
              </a:ext>
            </a:extLst>
          </p:cNvPr>
          <p:cNvSpPr/>
          <p:nvPr/>
        </p:nvSpPr>
        <p:spPr>
          <a:xfrm>
            <a:off x="6561667" y="5210077"/>
            <a:ext cx="5444722" cy="1398541"/>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panose="020B0604020202020204" pitchFamily="34" charset="0"/>
                <a:ea typeface="+mn-ea"/>
                <a:cs typeface="Arial"/>
                <a:sym typeface="Arial"/>
              </a:rPr>
              <a:t>Работы по строительству, реконструкции, капитальному ремонту, сносу объектов</a:t>
            </a:r>
            <a:r>
              <a:rPr kumimoji="0" lang="ru-RU" sz="14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ru-RU" sz="1400" b="1" i="0" u="none" strike="noStrike" kern="0" cap="none" spc="0" normalizeH="0" baseline="0" noProof="0" dirty="0">
                <a:ln>
                  <a:noFill/>
                </a:ln>
                <a:solidFill>
                  <a:srgbClr val="FFFFFF"/>
                </a:solidFill>
                <a:effectLst/>
                <a:uLnTx/>
                <a:uFillTx/>
                <a:latin typeface="Arial" panose="020B0604020202020204" pitchFamily="34" charset="0"/>
                <a:ea typeface="+mn-ea"/>
                <a:cs typeface="Arial"/>
                <a:sym typeface="Arial"/>
              </a:rPr>
              <a:t>капитального строительства, работы по сохранению объектов</a:t>
            </a:r>
            <a:r>
              <a:rPr kumimoji="0" lang="ru-RU" sz="14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ru-RU" sz="1400" b="1" i="0" u="none" strike="noStrike" kern="0" cap="none" spc="0" normalizeH="0" baseline="0" noProof="0" dirty="0">
                <a:ln>
                  <a:noFill/>
                </a:ln>
                <a:solidFill>
                  <a:srgbClr val="FFFFFF"/>
                </a:solidFill>
                <a:effectLst/>
                <a:uLnTx/>
                <a:uFillTx/>
                <a:latin typeface="Arial" panose="020B0604020202020204" pitchFamily="34" charset="0"/>
                <a:ea typeface="+mn-ea"/>
                <a:cs typeface="Arial"/>
                <a:sym typeface="Arial"/>
              </a:rPr>
              <a:t>культурного наследия (памятников истории и культуры)</a:t>
            </a:r>
            <a:r>
              <a:rPr kumimoji="0" lang="ru-RU" sz="14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ru-RU" sz="1400" b="1" i="0" u="none" strike="noStrike" kern="0" cap="none" spc="0" normalizeH="0" baseline="0" noProof="0" dirty="0">
                <a:ln>
                  <a:noFill/>
                </a:ln>
                <a:solidFill>
                  <a:srgbClr val="FFFFFF"/>
                </a:solidFill>
                <a:effectLst/>
                <a:uLnTx/>
                <a:uFillTx/>
                <a:latin typeface="Arial" panose="020B0604020202020204" pitchFamily="34" charset="0"/>
                <a:ea typeface="+mn-ea"/>
                <a:cs typeface="Arial"/>
                <a:sym typeface="Arial"/>
              </a:rPr>
              <a:t>народов Российской Федерации, а также строительству</a:t>
            </a:r>
            <a:r>
              <a:rPr kumimoji="0" lang="ru-RU" sz="14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ru-RU" sz="1400" b="1" i="0" u="none" strike="noStrike" kern="0" cap="none" spc="0" normalizeH="0" baseline="0" noProof="0" dirty="0">
                <a:ln>
                  <a:noFill/>
                </a:ln>
                <a:solidFill>
                  <a:srgbClr val="FFFFFF"/>
                </a:solidFill>
                <a:effectLst/>
                <a:uLnTx/>
                <a:uFillTx/>
                <a:latin typeface="Arial" panose="020B0604020202020204" pitchFamily="34" charset="0"/>
                <a:ea typeface="+mn-ea"/>
                <a:cs typeface="Arial"/>
                <a:sym typeface="Arial"/>
              </a:rPr>
              <a:t>некапитальных строений и сооружений</a:t>
            </a:r>
            <a:r>
              <a:rPr kumimoji="0" lang="ru-RU" sz="1400" b="0" i="0" u="none" strike="noStrike" kern="0" cap="none" spc="0" normalizeH="0" baseline="0" noProof="0" dirty="0">
                <a:ln>
                  <a:noFill/>
                </a:ln>
                <a:solidFill>
                  <a:srgbClr val="FFFFFF"/>
                </a:solidFill>
                <a:effectLst/>
                <a:uLnTx/>
                <a:uFillTx/>
                <a:latin typeface="Arial"/>
                <a:ea typeface="+mn-ea"/>
                <a:cs typeface="Arial"/>
                <a:sym typeface="Arial"/>
              </a:rPr>
              <a:t> </a:t>
            </a:r>
          </a:p>
        </p:txBody>
      </p:sp>
      <p:cxnSp>
        <p:nvCxnSpPr>
          <p:cNvPr id="3" name="Прямая со стрелкой 2">
            <a:extLst>
              <a:ext uri="{FF2B5EF4-FFF2-40B4-BE49-F238E27FC236}">
                <a16:creationId xmlns:a16="http://schemas.microsoft.com/office/drawing/2014/main" id="{2A7C86A2-3127-4011-9DC6-5C2B502C1E2E}"/>
              </a:ext>
            </a:extLst>
          </p:cNvPr>
          <p:cNvCxnSpPr/>
          <p:nvPr/>
        </p:nvCxnSpPr>
        <p:spPr>
          <a:xfrm>
            <a:off x="6388415" y="1870774"/>
            <a:ext cx="270926" cy="3364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Рисунок 1">
            <a:extLst>
              <a:ext uri="{FF2B5EF4-FFF2-40B4-BE49-F238E27FC236}">
                <a16:creationId xmlns:a16="http://schemas.microsoft.com/office/drawing/2014/main" id="{899580A7-1C17-259A-CFFA-AF04882CC3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15" name="Крест 14">
            <a:extLst>
              <a:ext uri="{FF2B5EF4-FFF2-40B4-BE49-F238E27FC236}">
                <a16:creationId xmlns:a16="http://schemas.microsoft.com/office/drawing/2014/main" id="{AF0261CC-4FE6-4591-8FBF-865134F884AE}"/>
              </a:ext>
            </a:extLst>
          </p:cNvPr>
          <p:cNvSpPr/>
          <p:nvPr/>
        </p:nvSpPr>
        <p:spPr>
          <a:xfrm>
            <a:off x="9141005" y="3217334"/>
            <a:ext cx="426327" cy="376498"/>
          </a:xfrm>
          <a:prstGeom prst="plus">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1501039819"/>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4" name="Текст 3">
            <a:extLst>
              <a:ext uri="{FF2B5EF4-FFF2-40B4-BE49-F238E27FC236}">
                <a16:creationId xmlns:a16="http://schemas.microsoft.com/office/drawing/2014/main" id="{D31BBEE0-3642-4D78-85E0-ADE7BBCC4D3D}"/>
              </a:ext>
            </a:extLst>
          </p:cNvPr>
          <p:cNvSpPr>
            <a:spLocks noGrp="1"/>
          </p:cNvSpPr>
          <p:nvPr>
            <p:ph type="body" idx="1"/>
          </p:nvPr>
        </p:nvSpPr>
        <p:spPr>
          <a:xfrm>
            <a:off x="624236" y="660512"/>
            <a:ext cx="11074767" cy="422492"/>
          </a:xfrm>
        </p:spPr>
        <p:txBody>
          <a:bodyPr/>
          <a:lstStyle/>
          <a:p>
            <a:pPr algn="ctr"/>
            <a:r>
              <a:rPr lang="ru-RU" dirty="0"/>
              <a:t>Особенности извещения при закупке строительных работ</a:t>
            </a:r>
          </a:p>
        </p:txBody>
      </p:sp>
      <p:sp>
        <p:nvSpPr>
          <p:cNvPr id="2" name="Прямоугольник 1">
            <a:extLst>
              <a:ext uri="{FF2B5EF4-FFF2-40B4-BE49-F238E27FC236}">
                <a16:creationId xmlns:a16="http://schemas.microsoft.com/office/drawing/2014/main" id="{02AF5CD2-052F-47BA-B4FE-7A0F799B2686}"/>
              </a:ext>
            </a:extLst>
          </p:cNvPr>
          <p:cNvSpPr/>
          <p:nvPr/>
        </p:nvSpPr>
        <p:spPr>
          <a:xfrm>
            <a:off x="319436" y="1223877"/>
            <a:ext cx="6096000"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212121"/>
                </a:solidFill>
                <a:effectLst/>
                <a:uLnTx/>
                <a:uFillTx/>
                <a:latin typeface="Arial"/>
                <a:ea typeface="+mn-ea"/>
                <a:cs typeface="+mn-cs"/>
                <a:sym typeface="Arial"/>
              </a:rPr>
              <a:t>Письмо Минфина России от 11.03.2026 № 24-06-09/19233 </a:t>
            </a:r>
          </a:p>
        </p:txBody>
      </p:sp>
      <p:sp>
        <p:nvSpPr>
          <p:cNvPr id="37" name="Прямоугольник 36">
            <a:extLst>
              <a:ext uri="{FF2B5EF4-FFF2-40B4-BE49-F238E27FC236}">
                <a16:creationId xmlns:a16="http://schemas.microsoft.com/office/drawing/2014/main" id="{43B2BFAC-3255-4D57-AE84-5CA3BFF58BB9}"/>
              </a:ext>
            </a:extLst>
          </p:cNvPr>
          <p:cNvSpPr/>
          <p:nvPr/>
        </p:nvSpPr>
        <p:spPr>
          <a:xfrm>
            <a:off x="6560820" y="6197488"/>
            <a:ext cx="5522634" cy="523220"/>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panose="020B0604020202020204" pitchFamily="34" charset="0"/>
                <a:ea typeface="+mn-ea"/>
                <a:cs typeface="Arial"/>
                <a:sym typeface="Arial"/>
              </a:rPr>
              <a:t>Работы по строительству, реконструкции, капитальному ремонту, сносу объектов</a:t>
            </a:r>
            <a:r>
              <a:rPr kumimoji="0" lang="ru-RU" sz="14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ru-RU" sz="1400" b="1" i="0" u="none" strike="noStrike" kern="0" cap="none" spc="0" normalizeH="0" baseline="0" noProof="0" dirty="0">
                <a:ln>
                  <a:noFill/>
                </a:ln>
                <a:solidFill>
                  <a:srgbClr val="FFFFFF"/>
                </a:solidFill>
                <a:effectLst/>
                <a:uLnTx/>
                <a:uFillTx/>
                <a:latin typeface="Arial" panose="020B0604020202020204" pitchFamily="34" charset="0"/>
                <a:ea typeface="+mn-ea"/>
                <a:cs typeface="Arial"/>
                <a:sym typeface="Arial"/>
              </a:rPr>
              <a:t>капитального строительства</a:t>
            </a:r>
            <a:endParaRPr kumimoji="0" lang="ru-RU" sz="14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39" name="Прямоугольник 38">
            <a:extLst>
              <a:ext uri="{FF2B5EF4-FFF2-40B4-BE49-F238E27FC236}">
                <a16:creationId xmlns:a16="http://schemas.microsoft.com/office/drawing/2014/main" id="{3199244B-10CF-492B-86E0-88BF64B15D79}"/>
              </a:ext>
            </a:extLst>
          </p:cNvPr>
          <p:cNvSpPr/>
          <p:nvPr/>
        </p:nvSpPr>
        <p:spPr>
          <a:xfrm>
            <a:off x="319436" y="1672527"/>
            <a:ext cx="6096000" cy="4401205"/>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ru-RU" sz="1400" b="1" i="0" u="none" strike="noStrike" kern="0" cap="none" spc="0" normalizeH="0" baseline="0" noProof="0" dirty="0">
                <a:ln>
                  <a:noFill/>
                </a:ln>
                <a:solidFill>
                  <a:srgbClr val="000000"/>
                </a:solidFill>
                <a:effectLst/>
                <a:uLnTx/>
                <a:uFillTx/>
                <a:latin typeface="Arial"/>
                <a:ea typeface="+mn-ea"/>
                <a:cs typeface="Arial"/>
                <a:sym typeface="Arial"/>
              </a:rPr>
              <a:t>проектная документация </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включается в извещение об осуществлении закупки в соответствии с пунктом 1 части 2 статьи 42 Закона № 44-ФЗ </a:t>
            </a:r>
            <a:r>
              <a:rPr kumimoji="0" lang="ru-RU" sz="1400" b="0" i="0" u="sng" strike="noStrike" kern="0" cap="none" spc="0" normalizeH="0" baseline="0" noProof="0" dirty="0">
                <a:ln>
                  <a:noFill/>
                </a:ln>
                <a:solidFill>
                  <a:srgbClr val="000000"/>
                </a:solidFill>
                <a:effectLst/>
                <a:uLnTx/>
                <a:uFillTx/>
                <a:latin typeface="Arial"/>
                <a:ea typeface="+mn-ea"/>
                <a:cs typeface="Arial"/>
                <a:sym typeface="Arial"/>
              </a:rPr>
              <a:t>в качестве отдельного приложения</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0" i="0" u="none" strike="noStrike" kern="0" cap="none" spc="0" normalizeH="0" baseline="0" noProof="0" dirty="0">
              <a:ln>
                <a:noFill/>
              </a:ln>
              <a:solidFill>
                <a:srgbClr val="000000"/>
              </a:solidFill>
              <a:effectLst/>
              <a:uLnTx/>
              <a:uFillTx/>
              <a:latin typeface="Arial"/>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ru-RU" sz="1400" b="1" i="0" u="none" strike="noStrike" kern="0" cap="none" spc="0" normalizeH="0" baseline="0" noProof="0" dirty="0">
                <a:ln>
                  <a:noFill/>
                </a:ln>
                <a:solidFill>
                  <a:srgbClr val="000000"/>
                </a:solidFill>
                <a:effectLst/>
                <a:uLnTx/>
                <a:uFillTx/>
                <a:latin typeface="Arial"/>
                <a:ea typeface="+mn-ea"/>
                <a:cs typeface="Arial"/>
                <a:sym typeface="Arial"/>
              </a:rPr>
              <a:t>характеристики</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 закупаемых </a:t>
            </a:r>
            <a:r>
              <a:rPr kumimoji="0" lang="ru-RU" sz="1400" b="1" i="0" u="none" strike="noStrike" kern="0" cap="none" spc="0" normalizeH="0" baseline="0" noProof="0" dirty="0">
                <a:ln>
                  <a:noFill/>
                </a:ln>
                <a:solidFill>
                  <a:srgbClr val="000000"/>
                </a:solidFill>
                <a:effectLst/>
                <a:uLnTx/>
                <a:uFillTx/>
                <a:latin typeface="Arial"/>
                <a:ea typeface="+mn-ea"/>
                <a:cs typeface="Arial"/>
                <a:sym typeface="Arial"/>
              </a:rPr>
              <a:t>работ</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 в извещении об осуществлении закупки </a:t>
            </a:r>
            <a:r>
              <a:rPr kumimoji="0" lang="ru-RU" sz="1400" b="1" i="0" u="none" strike="noStrike" kern="0" cap="none" spc="0" normalizeH="0" baseline="0" noProof="0" dirty="0">
                <a:ln>
                  <a:noFill/>
                </a:ln>
                <a:solidFill>
                  <a:srgbClr val="000000"/>
                </a:solidFill>
                <a:effectLst/>
                <a:uLnTx/>
                <a:uFillTx/>
                <a:latin typeface="Arial"/>
                <a:ea typeface="+mn-ea"/>
                <a:cs typeface="Arial"/>
                <a:sym typeface="Arial"/>
              </a:rPr>
              <a:t>не указываются</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0" i="0" u="none" strike="noStrike" kern="0" cap="none" spc="0" normalizeH="0" baseline="0" noProof="0" dirty="0">
              <a:ln>
                <a:noFill/>
              </a:ln>
              <a:solidFill>
                <a:srgbClr val="000000"/>
              </a:solidFill>
              <a:effectLst/>
              <a:uLnTx/>
              <a:uFillTx/>
              <a:latin typeface="Arial"/>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ru-RU" sz="1400" b="1" i="0" u="none" strike="noStrike" kern="0" cap="none" spc="0" normalizeH="0" baseline="0" noProof="0" dirty="0">
                <a:ln>
                  <a:noFill/>
                </a:ln>
                <a:solidFill>
                  <a:srgbClr val="000000"/>
                </a:solidFill>
                <a:effectLst/>
                <a:uLnTx/>
                <a:uFillTx/>
                <a:latin typeface="Arial"/>
                <a:ea typeface="+mn-ea"/>
                <a:cs typeface="Arial"/>
                <a:sym typeface="Arial"/>
              </a:rPr>
              <a:t>информация о</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 закупаемом </a:t>
            </a:r>
            <a:r>
              <a:rPr kumimoji="0" lang="ru-RU" sz="1400" b="1" i="0" u="none" strike="noStrike" kern="0" cap="none" spc="0" normalizeH="0" baseline="0" noProof="0" dirty="0">
                <a:ln>
                  <a:noFill/>
                </a:ln>
                <a:solidFill>
                  <a:srgbClr val="000000"/>
                </a:solidFill>
                <a:effectLst/>
                <a:uLnTx/>
                <a:uFillTx/>
                <a:latin typeface="Arial"/>
                <a:ea typeface="+mn-ea"/>
                <a:cs typeface="Arial"/>
                <a:sym typeface="Arial"/>
              </a:rPr>
              <a:t>товаре</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 поставляемом заказчику при выполнении закупаемых работ, в том числе: информация о </a:t>
            </a:r>
            <a:r>
              <a:rPr kumimoji="0" lang="ru-RU" sz="1400" b="0" i="0" u="sng" strike="noStrike" kern="0" cap="none" spc="0" normalizeH="0" baseline="0" noProof="0" dirty="0">
                <a:ln>
                  <a:noFill/>
                </a:ln>
                <a:solidFill>
                  <a:srgbClr val="000000"/>
                </a:solidFill>
                <a:effectLst/>
                <a:uLnTx/>
                <a:uFillTx/>
                <a:latin typeface="Arial"/>
                <a:ea typeface="+mn-ea"/>
                <a:cs typeface="Arial"/>
                <a:sym typeface="Arial"/>
              </a:rPr>
              <a:t>количестве, единице измерения и месте поставки такого товара </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(пункт 6 части 1 статьи 42 Закона № 44-ФЗ);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0" i="0" u="none" strike="noStrike" kern="0" cap="none" spc="0" normalizeH="0" baseline="0" noProof="0" dirty="0">
              <a:ln>
                <a:noFill/>
              </a:ln>
              <a:solidFill>
                <a:srgbClr val="000000"/>
              </a:solidFill>
              <a:effectLst/>
              <a:uLnTx/>
              <a:uFillTx/>
              <a:latin typeface="Arial"/>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ru-RU" sz="1400" b="1" i="0" u="none" strike="noStrike" kern="0" cap="none" spc="0" normalizeH="0" baseline="0" noProof="0" dirty="0">
                <a:ln>
                  <a:noFill/>
                </a:ln>
                <a:solidFill>
                  <a:srgbClr val="000000"/>
                </a:solidFill>
                <a:effectLst/>
                <a:uLnTx/>
                <a:uFillTx/>
                <a:latin typeface="Arial"/>
                <a:ea typeface="+mn-ea"/>
                <a:cs typeface="Arial"/>
                <a:sym typeface="Arial"/>
              </a:rPr>
              <a:t>характеристики поставляемого товара в "структурированном виде"</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 (пункт 5 части 1 статьи 42 Закона № 44-ФЗ);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0" i="0" u="none" strike="noStrike" kern="0" cap="none" spc="0" normalizeH="0" baseline="0" noProof="0" dirty="0">
              <a:ln>
                <a:noFill/>
              </a:ln>
              <a:solidFill>
                <a:srgbClr val="000000"/>
              </a:solidFill>
              <a:effectLst/>
              <a:uLnTx/>
              <a:uFillTx/>
              <a:latin typeface="Arial"/>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ru-RU" sz="1400" b="1" i="0" u="none" strike="noStrike" kern="0" cap="none" spc="0" normalizeH="0" baseline="0" noProof="0" dirty="0">
                <a:ln>
                  <a:noFill/>
                </a:ln>
                <a:solidFill>
                  <a:srgbClr val="000000"/>
                </a:solidFill>
                <a:effectLst/>
                <a:uLnTx/>
                <a:uFillTx/>
                <a:latin typeface="Arial"/>
                <a:ea typeface="+mn-ea"/>
                <a:cs typeface="Arial"/>
                <a:sym typeface="Arial"/>
              </a:rPr>
              <a:t>информация</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 в "структурированном виде" </a:t>
            </a:r>
            <a:r>
              <a:rPr kumimoji="0" lang="ru-RU" sz="1400" b="1" i="0" u="none" strike="noStrike" kern="0" cap="none" spc="0" normalizeH="0" baseline="0" noProof="0" dirty="0">
                <a:ln>
                  <a:noFill/>
                </a:ln>
                <a:solidFill>
                  <a:srgbClr val="000000"/>
                </a:solidFill>
                <a:effectLst/>
                <a:uLnTx/>
                <a:uFillTx/>
                <a:latin typeface="Arial"/>
                <a:ea typeface="+mn-ea"/>
                <a:cs typeface="Arial"/>
                <a:sym typeface="Arial"/>
              </a:rPr>
              <a:t>о запрете, ограничении и (или) преимуществе</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 в случае, если такие запрет, ограничение, преимущество установлены в соответствии с пунктом 1 части 2 статьи 14 Закона № 44-ФЗ (пункт 15 части 1 статьи 42 Закона № 44-ФЗ). </a:t>
            </a:r>
          </a:p>
        </p:txBody>
      </p:sp>
      <p:sp>
        <p:nvSpPr>
          <p:cNvPr id="40" name="Прямоугольник 39">
            <a:extLst>
              <a:ext uri="{FF2B5EF4-FFF2-40B4-BE49-F238E27FC236}">
                <a16:creationId xmlns:a16="http://schemas.microsoft.com/office/drawing/2014/main" id="{42B7C71C-1FBD-4962-B36E-4DA78A07D2A8}"/>
              </a:ext>
            </a:extLst>
          </p:cNvPr>
          <p:cNvSpPr/>
          <p:nvPr/>
        </p:nvSpPr>
        <p:spPr>
          <a:xfrm>
            <a:off x="7120857" y="3861891"/>
            <a:ext cx="4578146" cy="954107"/>
          </a:xfrm>
          <a:prstGeom prst="rect">
            <a:avLst/>
          </a:prstGeom>
          <a:ln w="254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000000"/>
                </a:solidFill>
                <a:effectLst/>
                <a:uLnTx/>
                <a:uFillTx/>
                <a:latin typeface="Arial"/>
                <a:ea typeface="+mn-ea"/>
                <a:cs typeface="Arial"/>
                <a:sym typeface="Arial"/>
              </a:rPr>
              <a:t>товар принимается  к бухгалтерскому учету Заказчика в качестве </a:t>
            </a:r>
            <a:r>
              <a:rPr kumimoji="0" lang="ru-RU" sz="1400" b="1" i="0" u="sng" strike="noStrike" kern="0" cap="none" spc="0" normalizeH="0" baseline="0" noProof="0" dirty="0">
                <a:ln>
                  <a:noFill/>
                </a:ln>
                <a:solidFill>
                  <a:srgbClr val="000000"/>
                </a:solidFill>
                <a:effectLst/>
                <a:uLnTx/>
                <a:uFillTx/>
                <a:latin typeface="Arial"/>
                <a:ea typeface="+mn-ea"/>
                <a:cs typeface="Arial"/>
                <a:sym typeface="Arial"/>
              </a:rPr>
              <a:t>отдельного объекта </a:t>
            </a:r>
            <a:r>
              <a:rPr kumimoji="0" lang="ru-RU" sz="1400" b="1" i="0" u="none" strike="noStrike" kern="0" cap="none" spc="0" normalizeH="0" baseline="0" noProof="0" dirty="0">
                <a:ln>
                  <a:noFill/>
                </a:ln>
                <a:solidFill>
                  <a:srgbClr val="000000"/>
                </a:solidFill>
                <a:effectLst/>
                <a:uLnTx/>
                <a:uFillTx/>
                <a:latin typeface="Arial"/>
                <a:ea typeface="+mn-ea"/>
                <a:cs typeface="Arial"/>
                <a:sym typeface="Arial"/>
              </a:rPr>
              <a:t>основных средств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a:t>
            </a:r>
            <a:r>
              <a:rPr kumimoji="0" lang="ru-RU" sz="1400" b="0" i="0" u="none" strike="noStrike" kern="0" cap="none" spc="0" normalizeH="0" baseline="0" noProof="0" dirty="0" err="1">
                <a:ln>
                  <a:noFill/>
                </a:ln>
                <a:solidFill>
                  <a:srgbClr val="000000"/>
                </a:solidFill>
                <a:effectLst/>
                <a:uLnTx/>
                <a:uFillTx/>
                <a:latin typeface="Arial"/>
                <a:ea typeface="+mn-ea"/>
                <a:cs typeface="Arial"/>
                <a:sym typeface="Arial"/>
              </a:rPr>
              <a:t>п.п</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 «ж» п. 14 Правил ведения РК, утв. ПП 60) </a:t>
            </a:r>
          </a:p>
        </p:txBody>
      </p:sp>
      <p:sp>
        <p:nvSpPr>
          <p:cNvPr id="41" name="Прямоугольник 40">
            <a:extLst>
              <a:ext uri="{FF2B5EF4-FFF2-40B4-BE49-F238E27FC236}">
                <a16:creationId xmlns:a16="http://schemas.microsoft.com/office/drawing/2014/main" id="{92126377-8E24-46A1-BE3F-119655A48197}"/>
              </a:ext>
            </a:extLst>
          </p:cNvPr>
          <p:cNvSpPr/>
          <p:nvPr/>
        </p:nvSpPr>
        <p:spPr>
          <a:xfrm>
            <a:off x="1271936" y="6197488"/>
            <a:ext cx="4191000" cy="523220"/>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panose="020B0604020202020204" pitchFamily="34" charset="0"/>
                <a:ea typeface="+mn-ea"/>
                <a:cs typeface="Arial"/>
                <a:sym typeface="Arial"/>
              </a:rPr>
              <a:t>+ в ЕИС указывается Способ определения поставщика со ссылкой на п. 8 ч. 1 ст. 33</a:t>
            </a:r>
            <a:endParaRPr kumimoji="0" lang="ru-RU" sz="14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8" name="Прямоугольник 7">
            <a:extLst>
              <a:ext uri="{FF2B5EF4-FFF2-40B4-BE49-F238E27FC236}">
                <a16:creationId xmlns:a16="http://schemas.microsoft.com/office/drawing/2014/main" id="{E5914EEF-47DD-41BA-88E1-8782E076EDE8}"/>
              </a:ext>
            </a:extLst>
          </p:cNvPr>
          <p:cNvSpPr/>
          <p:nvPr/>
        </p:nvSpPr>
        <p:spPr>
          <a:xfrm>
            <a:off x="6560820" y="1221044"/>
            <a:ext cx="5522634" cy="2246769"/>
          </a:xfrm>
          <a:prstGeom prst="rect">
            <a:avLst/>
          </a:prstGeom>
          <a:ln/>
        </p:spPr>
        <p:style>
          <a:lnRef idx="3">
            <a:schemeClr val="lt1"/>
          </a:lnRef>
          <a:fillRef idx="1">
            <a:schemeClr val="accent2"/>
          </a:fillRef>
          <a:effectRef idx="1">
            <a:schemeClr val="accent2"/>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ea typeface="+mn-ea"/>
                <a:cs typeface="+mn-cs"/>
                <a:sym typeface="Arial"/>
              </a:rPr>
              <a:t>Часть 1 статьи 33 Закона № 44-ФЗ</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FFFF"/>
                </a:solidFill>
                <a:effectLst/>
                <a:uLnTx/>
                <a:uFillTx/>
                <a:latin typeface="Arial"/>
                <a:ea typeface="+mn-ea"/>
                <a:cs typeface="+mn-cs"/>
                <a:sym typeface="Arial"/>
              </a:rPr>
              <a:t>8) …осуществлении закупки работ по строительству, реконструкции, капитальному ремонту, сносу объекта капитального строительства </a:t>
            </a:r>
            <a:r>
              <a:rPr kumimoji="0" lang="ru-RU" sz="1400" b="1" i="1" u="none" strike="noStrike" kern="0" cap="none" spc="0" normalizeH="0" baseline="0" noProof="0" dirty="0">
                <a:ln>
                  <a:noFill/>
                </a:ln>
                <a:solidFill>
                  <a:schemeClr val="bg1"/>
                </a:solidFill>
                <a:effectLst/>
                <a:uLnTx/>
                <a:uFillTx/>
                <a:latin typeface="Arial"/>
                <a:ea typeface="+mn-ea"/>
                <a:cs typeface="+mn-cs"/>
                <a:sym typeface="Arial"/>
              </a:rPr>
              <a:t>должно содержать проектную документацию </a:t>
            </a:r>
            <a:r>
              <a:rPr kumimoji="0" lang="ru-RU" sz="1400" b="1" i="0" u="none" strike="noStrike" kern="0" cap="none" spc="0" normalizeH="0" baseline="0" noProof="0" dirty="0">
                <a:ln>
                  <a:noFill/>
                </a:ln>
                <a:solidFill>
                  <a:schemeClr val="bg1"/>
                </a:solidFill>
                <a:effectLst/>
                <a:uLnTx/>
                <a:uFillTx/>
                <a:latin typeface="Arial"/>
                <a:ea typeface="+mn-ea"/>
                <a:cs typeface="+mn-cs"/>
                <a:sym typeface="Arial"/>
              </a:rPr>
              <a:t>..</a:t>
            </a:r>
            <a:r>
              <a:rPr kumimoji="0" lang="ru-RU" sz="1400" b="0" i="0" u="none" strike="noStrike" kern="0" cap="none" spc="0" normalizeH="0" baseline="0" noProof="0" dirty="0">
                <a:ln>
                  <a:noFill/>
                </a:ln>
                <a:solidFill>
                  <a:schemeClr val="bg1"/>
                </a:solidFill>
                <a:effectLst/>
                <a:uLnTx/>
                <a:uFillTx/>
                <a:latin typeface="Arial"/>
                <a:ea typeface="+mn-ea"/>
                <a:cs typeface="+mn-cs"/>
                <a:sym typeface="Arial"/>
              </a:rPr>
              <a:t> </a:t>
            </a:r>
            <a:r>
              <a:rPr kumimoji="0" lang="ru-RU" sz="1400" b="1" i="1" u="none" strike="noStrike" kern="0" cap="none" spc="0" normalizeH="0" baseline="0" noProof="0" dirty="0">
                <a:ln>
                  <a:noFill/>
                </a:ln>
                <a:solidFill>
                  <a:schemeClr val="bg1"/>
                </a:solidFill>
                <a:effectLst/>
                <a:uLnTx/>
                <a:uFillTx/>
                <a:latin typeface="Arial"/>
                <a:ea typeface="+mn-ea"/>
                <a:cs typeface="+mn-cs"/>
                <a:sym typeface="Arial"/>
              </a:rPr>
              <a:t>или типовую проектную документацию, или смету на капитальный ремонт </a:t>
            </a:r>
            <a:r>
              <a:rPr kumimoji="0" lang="ru-RU" sz="1400" b="0" i="0" u="none" strike="noStrike" kern="0" cap="none" spc="0" normalizeH="0" baseline="0" noProof="0" dirty="0">
                <a:ln>
                  <a:noFill/>
                </a:ln>
                <a:solidFill>
                  <a:srgbClr val="FFFFFF"/>
                </a:solidFill>
                <a:effectLst/>
                <a:uLnTx/>
                <a:uFillTx/>
                <a:latin typeface="Arial"/>
                <a:ea typeface="+mn-ea"/>
                <a:cs typeface="+mn-cs"/>
                <a:sym typeface="Arial"/>
              </a:rPr>
              <a:t>ОКС... </a:t>
            </a:r>
            <a:r>
              <a:rPr kumimoji="0" lang="ru-RU" sz="1400" b="1" i="0" u="sng" strike="noStrike" kern="0" cap="none" spc="0" normalizeH="0" baseline="0" noProof="0" dirty="0">
                <a:ln>
                  <a:noFill/>
                </a:ln>
                <a:solidFill>
                  <a:srgbClr val="FFFFFF"/>
                </a:solidFill>
                <a:effectLst/>
                <a:uLnTx/>
                <a:uFillTx/>
                <a:latin typeface="Arial"/>
                <a:ea typeface="+mn-ea"/>
                <a:cs typeface="+mn-cs"/>
                <a:sym typeface="Arial"/>
              </a:rPr>
              <a:t>Включение проектной документации в описание объекта закупки в соответствии с настоящим пунктом является надлежащим исполнением требований </a:t>
            </a:r>
            <a:r>
              <a:rPr kumimoji="0" lang="ru-RU" sz="1400" b="1" i="0" u="sng" strike="noStrike" kern="0" cap="none" spc="0" normalizeH="0" baseline="0" noProof="0" dirty="0">
                <a:ln>
                  <a:noFill/>
                </a:ln>
                <a:solidFill>
                  <a:schemeClr val="bg1"/>
                </a:solidFill>
                <a:effectLst/>
                <a:uLnTx/>
                <a:uFillTx/>
                <a:latin typeface="Arial"/>
                <a:ea typeface="+mn-ea"/>
                <a:cs typeface="+mn-cs"/>
                <a:sym typeface="Arial"/>
                <a:hlinkClick r:id="rId3">
                  <a:extLst>
                    <a:ext uri="{A12FA001-AC4F-418D-AE19-62706E023703}">
                      <ahyp:hlinkClr xmlns:ahyp="http://schemas.microsoft.com/office/drawing/2018/hyperlinkcolor" val="tx"/>
                    </a:ext>
                  </a:extLst>
                </a:hlinkClick>
              </a:rPr>
              <a:t>пунктов 1</a:t>
            </a:r>
            <a:r>
              <a:rPr kumimoji="0" lang="ru-RU" sz="1400" b="1" i="0" u="sng" strike="noStrike" kern="0" cap="none" spc="0" normalizeH="0" baseline="0" noProof="0" dirty="0">
                <a:ln>
                  <a:noFill/>
                </a:ln>
                <a:solidFill>
                  <a:schemeClr val="bg1"/>
                </a:solidFill>
                <a:effectLst/>
                <a:uLnTx/>
                <a:uFillTx/>
                <a:latin typeface="Arial"/>
                <a:ea typeface="+mn-ea"/>
                <a:cs typeface="+mn-cs"/>
                <a:sym typeface="Arial"/>
              </a:rPr>
              <a:t> - </a:t>
            </a:r>
            <a:r>
              <a:rPr kumimoji="0" lang="ru-RU" sz="1400" b="1" i="0" u="sng" strike="noStrike" kern="0" cap="none" spc="0" normalizeH="0" baseline="0" noProof="0" dirty="0">
                <a:ln>
                  <a:noFill/>
                </a:ln>
                <a:solidFill>
                  <a:schemeClr val="bg1"/>
                </a:solidFill>
                <a:effectLst/>
                <a:uLnTx/>
                <a:uFillTx/>
                <a:latin typeface="Arial"/>
                <a:ea typeface="+mn-ea"/>
                <a:cs typeface="+mn-cs"/>
                <a:sym typeface="Arial"/>
                <a:hlinkClick r:id="rId4">
                  <a:extLst>
                    <a:ext uri="{A12FA001-AC4F-418D-AE19-62706E023703}">
                      <ahyp:hlinkClr xmlns:ahyp="http://schemas.microsoft.com/office/drawing/2018/hyperlinkcolor" val="tx"/>
                    </a:ext>
                  </a:extLst>
                </a:hlinkClick>
              </a:rPr>
              <a:t>3</a:t>
            </a:r>
            <a:r>
              <a:rPr kumimoji="0" lang="ru-RU" sz="1400" b="1" i="0" u="sng" strike="noStrike" kern="0" cap="none" spc="0" normalizeH="0" baseline="0" noProof="0" dirty="0">
                <a:ln>
                  <a:noFill/>
                </a:ln>
                <a:solidFill>
                  <a:schemeClr val="bg1"/>
                </a:solidFill>
                <a:effectLst/>
                <a:uLnTx/>
                <a:uFillTx/>
                <a:latin typeface="Arial"/>
                <a:ea typeface="+mn-ea"/>
                <a:cs typeface="+mn-cs"/>
                <a:sym typeface="Arial"/>
              </a:rPr>
              <a:t> настоящей части, </a:t>
            </a:r>
            <a:r>
              <a:rPr kumimoji="0" lang="ru-RU" sz="1400" b="1" i="0" u="sng" strike="noStrike" kern="0" cap="none" spc="0" normalizeH="0" baseline="0" noProof="0" dirty="0">
                <a:ln>
                  <a:noFill/>
                </a:ln>
                <a:solidFill>
                  <a:schemeClr val="bg1"/>
                </a:solidFill>
                <a:effectLst/>
                <a:uLnTx/>
                <a:uFillTx/>
                <a:latin typeface="Arial"/>
                <a:ea typeface="+mn-ea"/>
                <a:cs typeface="+mn-cs"/>
                <a:sym typeface="Arial"/>
                <a:hlinkClick r:id="rId5">
                  <a:extLst>
                    <a:ext uri="{A12FA001-AC4F-418D-AE19-62706E023703}">
                      <ahyp:hlinkClr xmlns:ahyp="http://schemas.microsoft.com/office/drawing/2018/hyperlinkcolor" val="tx"/>
                    </a:ext>
                  </a:extLst>
                </a:hlinkClick>
              </a:rPr>
              <a:t>части 2</a:t>
            </a:r>
            <a:r>
              <a:rPr kumimoji="0" lang="ru-RU" sz="1400" b="1" i="0" u="sng" strike="noStrike" kern="0" cap="none" spc="0" normalizeH="0" baseline="0" noProof="0" dirty="0">
                <a:ln>
                  <a:noFill/>
                </a:ln>
                <a:solidFill>
                  <a:schemeClr val="bg1"/>
                </a:solidFill>
                <a:effectLst/>
                <a:uLnTx/>
                <a:uFillTx/>
                <a:latin typeface="Arial"/>
                <a:ea typeface="+mn-ea"/>
                <a:cs typeface="+mn-cs"/>
                <a:sym typeface="Arial"/>
              </a:rPr>
              <a:t> настоящей с</a:t>
            </a:r>
            <a:r>
              <a:rPr kumimoji="0" lang="ru-RU" sz="1400" b="1" i="0" u="sng" strike="noStrike" kern="0" cap="none" spc="0" normalizeH="0" baseline="0" noProof="0" dirty="0">
                <a:ln>
                  <a:noFill/>
                </a:ln>
                <a:solidFill>
                  <a:srgbClr val="FFFFFF"/>
                </a:solidFill>
                <a:effectLst/>
                <a:uLnTx/>
                <a:uFillTx/>
                <a:latin typeface="Arial"/>
                <a:ea typeface="+mn-ea"/>
                <a:cs typeface="+mn-cs"/>
                <a:sym typeface="Arial"/>
              </a:rPr>
              <a:t>татьи</a:t>
            </a:r>
            <a:r>
              <a:rPr kumimoji="0" lang="ru-RU" sz="1400" b="0" i="0" u="none" strike="noStrike" kern="0" cap="none" spc="0" normalizeH="0" baseline="0" noProof="0" dirty="0">
                <a:ln>
                  <a:noFill/>
                </a:ln>
                <a:solidFill>
                  <a:srgbClr val="FFFFFF"/>
                </a:solidFill>
                <a:effectLst/>
                <a:uLnTx/>
                <a:uFillTx/>
                <a:latin typeface="Arial"/>
                <a:ea typeface="+mn-ea"/>
                <a:cs typeface="+mn-cs"/>
                <a:sym typeface="Arial"/>
              </a:rPr>
              <a:t>.</a:t>
            </a:r>
          </a:p>
        </p:txBody>
      </p:sp>
      <p:sp>
        <p:nvSpPr>
          <p:cNvPr id="5" name="Прямоугольник 4">
            <a:extLst>
              <a:ext uri="{FF2B5EF4-FFF2-40B4-BE49-F238E27FC236}">
                <a16:creationId xmlns:a16="http://schemas.microsoft.com/office/drawing/2014/main" id="{62EF7233-33B9-4C49-9206-DD34B6CFAD14}"/>
              </a:ext>
            </a:extLst>
          </p:cNvPr>
          <p:cNvSpPr/>
          <p:nvPr/>
        </p:nvSpPr>
        <p:spPr>
          <a:xfrm>
            <a:off x="319436" y="3135427"/>
            <a:ext cx="6096000" cy="2938305"/>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0" i="0" u="none" strike="noStrike" kern="0" cap="none" spc="0" normalizeH="0" baseline="0" noProof="0">
              <a:ln>
                <a:noFill/>
              </a:ln>
              <a:solidFill>
                <a:srgbClr val="FFFFFF"/>
              </a:solidFill>
              <a:effectLst/>
              <a:uLnTx/>
              <a:uFillTx/>
              <a:latin typeface="Arial"/>
              <a:ea typeface="+mn-ea"/>
              <a:cs typeface="+mn-cs"/>
              <a:sym typeface="Arial"/>
            </a:endParaRPr>
          </a:p>
        </p:txBody>
      </p:sp>
      <p:cxnSp>
        <p:nvCxnSpPr>
          <p:cNvPr id="7" name="Прямая со стрелкой 6">
            <a:extLst>
              <a:ext uri="{FF2B5EF4-FFF2-40B4-BE49-F238E27FC236}">
                <a16:creationId xmlns:a16="http://schemas.microsoft.com/office/drawing/2014/main" id="{C19432FF-BB81-4B3E-9004-14CB5BFF7AEF}"/>
              </a:ext>
            </a:extLst>
          </p:cNvPr>
          <p:cNvCxnSpPr>
            <a:endCxn id="8" idx="1"/>
          </p:cNvCxnSpPr>
          <p:nvPr/>
        </p:nvCxnSpPr>
        <p:spPr>
          <a:xfrm flipV="1">
            <a:off x="6415436" y="2344429"/>
            <a:ext cx="145384" cy="1004561"/>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D95B8CFC-498C-1227-8AFF-534DC1FDA5D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2471393335"/>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4" name="Текст 3">
            <a:extLst>
              <a:ext uri="{FF2B5EF4-FFF2-40B4-BE49-F238E27FC236}">
                <a16:creationId xmlns:a16="http://schemas.microsoft.com/office/drawing/2014/main" id="{D31BBEE0-3642-4D78-85E0-ADE7BBCC4D3D}"/>
              </a:ext>
            </a:extLst>
          </p:cNvPr>
          <p:cNvSpPr>
            <a:spLocks noGrp="1"/>
          </p:cNvSpPr>
          <p:nvPr>
            <p:ph type="body" idx="1"/>
          </p:nvPr>
        </p:nvSpPr>
        <p:spPr>
          <a:xfrm>
            <a:off x="624236" y="712467"/>
            <a:ext cx="11074767" cy="422492"/>
          </a:xfrm>
        </p:spPr>
        <p:txBody>
          <a:bodyPr/>
          <a:lstStyle/>
          <a:p>
            <a:pPr algn="ctr"/>
            <a:r>
              <a:rPr lang="ru-RU" dirty="0"/>
              <a:t>Товары, поставляемые при выполнении работ, оказании услуг</a:t>
            </a:r>
          </a:p>
        </p:txBody>
      </p:sp>
      <p:sp>
        <p:nvSpPr>
          <p:cNvPr id="10" name="TextBox 9">
            <a:extLst>
              <a:ext uri="{FF2B5EF4-FFF2-40B4-BE49-F238E27FC236}">
                <a16:creationId xmlns:a16="http://schemas.microsoft.com/office/drawing/2014/main" id="{43D683BC-63D3-4377-B04C-6746A3FB6FCA}"/>
              </a:ext>
            </a:extLst>
          </p:cNvPr>
          <p:cNvSpPr txBox="1"/>
          <p:nvPr/>
        </p:nvSpPr>
        <p:spPr>
          <a:xfrm>
            <a:off x="386017" y="1716616"/>
            <a:ext cx="11551199" cy="1323439"/>
          </a:xfrm>
          <a:prstGeom prst="rect">
            <a:avLst/>
          </a:prstGeom>
          <a:solidFill>
            <a:schemeClr val="accent1"/>
          </a:solidFill>
          <a:ln w="3810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е) предусмотренное </a:t>
            </a:r>
            <a:r>
              <a:rPr kumimoji="0" lang="ru-RU" sz="1400" b="0" i="0" u="none" strike="noStrike" kern="0" cap="none" spc="0" normalizeH="0" baseline="0" noProof="0" dirty="0">
                <a:ln>
                  <a:noFill/>
                </a:ln>
                <a:solidFill>
                  <a:srgbClr val="FFFFFF"/>
                </a:solidFill>
                <a:effectLst/>
                <a:uLnTx/>
                <a:uFillTx/>
                <a:latin typeface="Arial"/>
                <a:ea typeface="+mn-ea"/>
                <a:cs typeface="Arial"/>
                <a:sym typeface="Arial"/>
              </a:rPr>
              <a:t>абзацами вторым</a:t>
            </a: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 и </a:t>
            </a:r>
            <a:r>
              <a:rPr kumimoji="0" lang="ru-RU" sz="1400" b="0" i="0" u="none" strike="noStrike" kern="0" cap="none" spc="0" normalizeH="0" baseline="0" noProof="0" dirty="0">
                <a:ln>
                  <a:noFill/>
                </a:ln>
                <a:solidFill>
                  <a:srgbClr val="FFFFFF"/>
                </a:solidFill>
                <a:effectLst/>
                <a:uLnTx/>
                <a:uFillTx/>
                <a:latin typeface="Arial"/>
                <a:ea typeface="+mn-ea"/>
                <a:cs typeface="Arial"/>
                <a:sym typeface="Arial"/>
              </a:rPr>
              <a:t>одиннадцатым подпункта "з" пункта 10</a:t>
            </a: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 настоящих Правил </a:t>
            </a:r>
            <a:r>
              <a:rPr kumimoji="0" lang="ru-RU" sz="1600" b="0" i="0" u="sng" strike="noStrike" kern="0" cap="none" spc="0" normalizeH="0" baseline="0" noProof="0" dirty="0">
                <a:ln>
                  <a:noFill/>
                </a:ln>
                <a:solidFill>
                  <a:srgbClr val="FFFFFF"/>
                </a:solidFill>
                <a:effectLst/>
                <a:uLnTx/>
                <a:uFillTx/>
                <a:latin typeface="Arial"/>
                <a:ea typeface="+mn-ea"/>
                <a:cs typeface="Arial"/>
                <a:sym typeface="Arial"/>
              </a:rPr>
              <a:t>указание закупаемого товара</a:t>
            </a: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 </a:t>
            </a:r>
            <a:r>
              <a:rPr kumimoji="0" lang="ru-RU" sz="1600" b="0" i="0" u="sng" strike="noStrike" kern="0" cap="none" spc="0" normalizeH="0" baseline="0" noProof="0" dirty="0">
                <a:ln>
                  <a:noFill/>
                </a:ln>
                <a:solidFill>
                  <a:srgbClr val="FFFFFF"/>
                </a:solidFill>
                <a:effectLst/>
                <a:uLnTx/>
                <a:uFillTx/>
                <a:latin typeface="Arial"/>
                <a:ea typeface="+mn-ea"/>
                <a:cs typeface="Arial"/>
                <a:sym typeface="Arial"/>
              </a:rPr>
              <a:t>в том числе поставляемого при выполнении работ, оказании услуг</a:t>
            </a: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 наименования его страны происхождения </a:t>
            </a:r>
            <a:r>
              <a:rPr kumimoji="0" lang="ru-RU" sz="1600" b="0" i="0" u="sng" strike="noStrike" kern="0" cap="none" spc="0" normalizeH="0" baseline="0" noProof="0" dirty="0">
                <a:ln>
                  <a:noFill/>
                </a:ln>
                <a:solidFill>
                  <a:srgbClr val="FFFFFF"/>
                </a:solidFill>
                <a:effectLst/>
                <a:uLnTx/>
                <a:uFillTx/>
                <a:latin typeface="Arial"/>
                <a:ea typeface="+mn-ea"/>
                <a:cs typeface="Arial"/>
                <a:sym typeface="Arial"/>
              </a:rPr>
              <a:t>осуществляется</a:t>
            </a: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 с учетом положений </a:t>
            </a:r>
            <a:r>
              <a:rPr kumimoji="0" lang="ru-RU" sz="1400" b="0" i="0" u="none" strike="noStrike" kern="0" cap="none" spc="0" normalizeH="0" baseline="0" noProof="0" dirty="0">
                <a:ln>
                  <a:noFill/>
                </a:ln>
                <a:solidFill>
                  <a:srgbClr val="FFFFFF"/>
                </a:solidFill>
                <a:effectLst/>
                <a:uLnTx/>
                <a:uFillTx/>
                <a:latin typeface="Arial"/>
                <a:ea typeface="+mn-ea"/>
                <a:cs typeface="Arial"/>
                <a:sym typeface="Arial"/>
              </a:rPr>
              <a:t>подпункта "ж"</a:t>
            </a: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 настоящего пункта </a:t>
            </a:r>
            <a:r>
              <a:rPr kumimoji="0" lang="ru-RU" sz="1600" b="0" i="0" u="sng" strike="noStrike" kern="0" cap="none" spc="0" normalizeH="0" baseline="0" noProof="0" dirty="0">
                <a:ln>
                  <a:noFill/>
                </a:ln>
                <a:solidFill>
                  <a:srgbClr val="FFFFFF"/>
                </a:solidFill>
                <a:effectLst/>
                <a:uLnTx/>
                <a:uFillTx/>
                <a:latin typeface="Arial"/>
                <a:ea typeface="+mn-ea"/>
                <a:cs typeface="Arial"/>
                <a:sym typeface="Arial"/>
              </a:rPr>
              <a:t>в отношении товара, который </a:t>
            </a: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в соответствии с законодательством Российской Федерации о бухгалтерском учете </a:t>
            </a:r>
            <a:r>
              <a:rPr kumimoji="0" lang="ru-RU" sz="1600" b="0" i="0" u="sng" strike="noStrike" kern="0" cap="none" spc="0" normalizeH="0" baseline="0" noProof="0" dirty="0">
                <a:ln>
                  <a:noFill/>
                </a:ln>
                <a:solidFill>
                  <a:srgbClr val="FFFFFF"/>
                </a:solidFill>
                <a:effectLst/>
                <a:uLnTx/>
                <a:uFillTx/>
                <a:latin typeface="Arial"/>
                <a:ea typeface="+mn-ea"/>
                <a:cs typeface="Arial"/>
                <a:sym typeface="Arial"/>
              </a:rPr>
              <a:t>подлежит принятию заказчиком к </a:t>
            </a:r>
            <a:r>
              <a:rPr kumimoji="0" lang="ru-RU" sz="1600" b="0" i="0" u="sng" strike="noStrike" kern="0" cap="none" spc="0" normalizeH="0" baseline="0" noProof="0" dirty="0">
                <a:ln>
                  <a:noFill/>
                </a:ln>
                <a:solidFill>
                  <a:schemeClr val="bg1"/>
                </a:solidFill>
                <a:effectLst/>
                <a:uLnTx/>
                <a:uFillTx/>
                <a:latin typeface="Arial"/>
                <a:ea typeface="+mn-ea"/>
                <a:cs typeface="Arial"/>
                <a:sym typeface="Arial"/>
              </a:rPr>
              <a:t>бухгалтерскому учету</a:t>
            </a:r>
            <a:r>
              <a:rPr kumimoji="0" lang="ru-RU" sz="1600" b="0" i="0" u="none" strike="noStrike" kern="0" cap="none" spc="0" normalizeH="0" baseline="0" noProof="0" dirty="0">
                <a:ln>
                  <a:noFill/>
                </a:ln>
                <a:solidFill>
                  <a:schemeClr val="bg1"/>
                </a:solidFill>
                <a:effectLst/>
                <a:uLnTx/>
                <a:uFillTx/>
                <a:latin typeface="Arial"/>
                <a:ea typeface="+mn-ea"/>
                <a:cs typeface="Arial"/>
                <a:sym typeface="Arial"/>
              </a:rPr>
              <a:t>;</a:t>
            </a:r>
            <a:endParaRPr kumimoji="0" lang="ru-RU" sz="1600" b="1" i="0" u="none" strike="noStrike" kern="0" cap="none" spc="0" normalizeH="0" baseline="0" noProof="0" dirty="0">
              <a:ln>
                <a:noFill/>
              </a:ln>
              <a:solidFill>
                <a:schemeClr val="bg1"/>
              </a:solidFill>
              <a:effectLst/>
              <a:uLnTx/>
              <a:uFillTx/>
              <a:latin typeface="Arial" panose="020B0604020202020204" pitchFamily="34" charset="0"/>
              <a:ea typeface="+mn-ea"/>
              <a:cs typeface="Arial"/>
              <a:sym typeface="Arial"/>
            </a:endParaRPr>
          </a:p>
        </p:txBody>
      </p:sp>
      <p:sp>
        <p:nvSpPr>
          <p:cNvPr id="16" name="TextBox 15">
            <a:extLst>
              <a:ext uri="{FF2B5EF4-FFF2-40B4-BE49-F238E27FC236}">
                <a16:creationId xmlns:a16="http://schemas.microsoft.com/office/drawing/2014/main" id="{47DEEE7B-08A3-4315-B39C-09C939B5EA8C}"/>
              </a:ext>
            </a:extLst>
          </p:cNvPr>
          <p:cNvSpPr txBox="1"/>
          <p:nvPr/>
        </p:nvSpPr>
        <p:spPr>
          <a:xfrm>
            <a:off x="386016" y="4965194"/>
            <a:ext cx="11551199" cy="1569660"/>
          </a:xfrm>
          <a:prstGeom prst="rect">
            <a:avLst/>
          </a:prstGeom>
          <a:solidFill>
            <a:schemeClr val="accent1"/>
          </a:solidFill>
          <a:ln w="38100">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ж) при осуществлении закупки по строительству, реконструкции, капитальному ремонту, сносу объекта капитального строительства предусмотренные </a:t>
            </a:r>
            <a:r>
              <a:rPr kumimoji="0" lang="ru-RU" sz="1400" b="0" i="0" u="none" strike="noStrike" kern="0" cap="none" spc="0" normalizeH="0" baseline="0" noProof="0" dirty="0">
                <a:ln>
                  <a:noFill/>
                </a:ln>
                <a:solidFill>
                  <a:srgbClr val="FFFFFF"/>
                </a:solidFill>
                <a:effectLst/>
                <a:uLnTx/>
                <a:uFillTx/>
                <a:latin typeface="Arial"/>
                <a:ea typeface="+mn-ea"/>
                <a:cs typeface="Arial"/>
                <a:sym typeface="Arial"/>
              </a:rPr>
              <a:t>абзацами вторым</a:t>
            </a: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 и </a:t>
            </a:r>
            <a:r>
              <a:rPr kumimoji="0" lang="ru-RU" sz="1400" b="0" i="0" u="none" strike="noStrike" kern="0" cap="none" spc="0" normalizeH="0" baseline="0" noProof="0" dirty="0">
                <a:ln>
                  <a:noFill/>
                </a:ln>
                <a:solidFill>
                  <a:srgbClr val="FFFFFF"/>
                </a:solidFill>
                <a:effectLst/>
                <a:uLnTx/>
                <a:uFillTx/>
                <a:latin typeface="Arial"/>
                <a:ea typeface="+mn-ea"/>
                <a:cs typeface="Arial"/>
                <a:sym typeface="Arial"/>
              </a:rPr>
              <a:t>одиннадцатым подпункта "з" пункта 10</a:t>
            </a:r>
            <a:r>
              <a:rPr kumimoji="0" lang="ru-RU" sz="1600" b="0" i="0" u="none" strike="noStrike" kern="0" cap="none" spc="0" normalizeH="0" baseline="0" noProof="0" dirty="0">
                <a:ln>
                  <a:noFill/>
                </a:ln>
                <a:solidFill>
                  <a:srgbClr val="FFFFFF"/>
                </a:solidFill>
                <a:effectLst/>
                <a:uLnTx/>
                <a:uFillTx/>
                <a:latin typeface="Arial"/>
                <a:ea typeface="+mn-ea"/>
                <a:cs typeface="Arial"/>
                <a:sym typeface="Arial"/>
              </a:rPr>
              <a:t> настоящих Правил указание закупаемого товара, в том числе поставляемого при выполнении работ, оказании услуг, наименования его страны происхождения осуществляется в отношении товара, который в соответствии с законодательством Российской Федерации о бухгалтерском учете подлежит принятию заказчиком к бухгалтерскому учету </a:t>
            </a:r>
            <a:r>
              <a:rPr kumimoji="0" lang="ru-RU" sz="1600" b="0" i="0" u="none" strike="noStrike" kern="0" cap="none" spc="0" normalizeH="0" baseline="0" noProof="0" dirty="0">
                <a:ln>
                  <a:noFill/>
                </a:ln>
                <a:solidFill>
                  <a:schemeClr val="bg1"/>
                </a:solidFill>
                <a:effectLst/>
                <a:uLnTx/>
                <a:uFillTx/>
                <a:latin typeface="Arial"/>
                <a:ea typeface="+mn-ea"/>
                <a:cs typeface="Arial"/>
                <a:sym typeface="Arial"/>
              </a:rPr>
              <a:t>в качестве отдельного объекта основных средств; </a:t>
            </a:r>
            <a:endParaRPr kumimoji="0" lang="ru-RU" sz="1600" b="1" i="0" u="none" strike="noStrike" kern="0" cap="none" spc="0" normalizeH="0" baseline="0" noProof="0" dirty="0">
              <a:ln>
                <a:noFill/>
              </a:ln>
              <a:solidFill>
                <a:schemeClr val="bg1"/>
              </a:solidFill>
              <a:effectLst/>
              <a:uLnTx/>
              <a:uFillTx/>
              <a:latin typeface="Arial" panose="020B0604020202020204" pitchFamily="34" charset="0"/>
              <a:ea typeface="+mn-ea"/>
              <a:cs typeface="Arial"/>
              <a:sym typeface="Arial"/>
            </a:endParaRPr>
          </a:p>
        </p:txBody>
      </p:sp>
      <p:sp>
        <p:nvSpPr>
          <p:cNvPr id="17" name="TextBox 16">
            <a:extLst>
              <a:ext uri="{FF2B5EF4-FFF2-40B4-BE49-F238E27FC236}">
                <a16:creationId xmlns:a16="http://schemas.microsoft.com/office/drawing/2014/main" id="{14F3CEAA-0350-43AE-98B5-0815381DE3D8}"/>
              </a:ext>
            </a:extLst>
          </p:cNvPr>
          <p:cNvSpPr txBox="1"/>
          <p:nvPr/>
        </p:nvSpPr>
        <p:spPr>
          <a:xfrm>
            <a:off x="386016" y="1232302"/>
            <a:ext cx="11551199" cy="338554"/>
          </a:xfrm>
          <a:prstGeom prst="rect">
            <a:avLst/>
          </a:prstGeom>
          <a:noFill/>
          <a:ln w="38100">
            <a:solidFill>
              <a:srgbClr val="1EA7EA"/>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1" i="0" u="none" strike="noStrike" kern="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sym typeface="Arial"/>
              </a:rPr>
              <a:t>Пункт 14 Правил ведения реестра контрактов, утв. ПП РФ № 60:</a:t>
            </a:r>
          </a:p>
        </p:txBody>
      </p:sp>
      <p:sp>
        <p:nvSpPr>
          <p:cNvPr id="18" name="TextBox 17">
            <a:extLst>
              <a:ext uri="{FF2B5EF4-FFF2-40B4-BE49-F238E27FC236}">
                <a16:creationId xmlns:a16="http://schemas.microsoft.com/office/drawing/2014/main" id="{4BF79AAE-ED96-4F09-854A-82C69A21A21B}"/>
              </a:ext>
            </a:extLst>
          </p:cNvPr>
          <p:cNvSpPr txBox="1"/>
          <p:nvPr/>
        </p:nvSpPr>
        <p:spPr>
          <a:xfrm>
            <a:off x="1078745" y="3194287"/>
            <a:ext cx="5017255" cy="307777"/>
          </a:xfrm>
          <a:prstGeom prst="rect">
            <a:avLst/>
          </a:prstGeom>
          <a:noFill/>
          <a:ln w="25400">
            <a:solidFill>
              <a:schemeClr val="accent2"/>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1" u="none" strike="noStrike" kern="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sym typeface="Arial"/>
              </a:rPr>
              <a:t>п. 10 Правил = информация о заключенном контракте</a:t>
            </a:r>
          </a:p>
        </p:txBody>
      </p:sp>
      <p:sp>
        <p:nvSpPr>
          <p:cNvPr id="19" name="TextBox 18">
            <a:extLst>
              <a:ext uri="{FF2B5EF4-FFF2-40B4-BE49-F238E27FC236}">
                <a16:creationId xmlns:a16="http://schemas.microsoft.com/office/drawing/2014/main" id="{A995C6B5-AC52-49D8-8F75-DE960E6B27FF}"/>
              </a:ext>
            </a:extLst>
          </p:cNvPr>
          <p:cNvSpPr txBox="1"/>
          <p:nvPr/>
        </p:nvSpPr>
        <p:spPr>
          <a:xfrm>
            <a:off x="6421004" y="3194287"/>
            <a:ext cx="5017255" cy="307777"/>
          </a:xfrm>
          <a:prstGeom prst="rect">
            <a:avLst/>
          </a:prstGeom>
          <a:noFill/>
          <a:ln w="25400">
            <a:solidFill>
              <a:schemeClr val="accent2"/>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1" u="none" strike="noStrike" kern="0" cap="none" spc="0" normalizeH="0" baseline="0" noProof="0" dirty="0" err="1">
                <a:ln>
                  <a:noFill/>
                </a:ln>
                <a:solidFill>
                  <a:srgbClr val="212121"/>
                </a:solidFill>
                <a:effectLst/>
                <a:uLnTx/>
                <a:uFillTx/>
                <a:latin typeface="Arial" panose="020B0604020202020204" pitchFamily="34" charset="0"/>
                <a:ea typeface="+mn-ea"/>
                <a:cs typeface="Arial" panose="020B0604020202020204" pitchFamily="34" charset="0"/>
                <a:sym typeface="Arial"/>
              </a:rPr>
              <a:t>п.п</a:t>
            </a:r>
            <a:r>
              <a:rPr kumimoji="0" lang="ru-RU" sz="1400" b="0" i="1" u="none" strike="noStrike" kern="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sym typeface="Arial"/>
              </a:rPr>
              <a:t>. «З» п. 10 Правил = информация об объекте закупки</a:t>
            </a:r>
          </a:p>
        </p:txBody>
      </p:sp>
      <p:sp>
        <p:nvSpPr>
          <p:cNvPr id="2" name="Прямоугольник 1">
            <a:extLst>
              <a:ext uri="{FF2B5EF4-FFF2-40B4-BE49-F238E27FC236}">
                <a16:creationId xmlns:a16="http://schemas.microsoft.com/office/drawing/2014/main" id="{1A9C9FEC-005E-452A-A597-788B174C9CFF}"/>
              </a:ext>
            </a:extLst>
          </p:cNvPr>
          <p:cNvSpPr/>
          <p:nvPr/>
        </p:nvSpPr>
        <p:spPr>
          <a:xfrm>
            <a:off x="1589616" y="3640960"/>
            <a:ext cx="9403966" cy="523220"/>
          </a:xfrm>
          <a:prstGeom prst="rect">
            <a:avLst/>
          </a:prstGeom>
          <a:noFill/>
          <a:ln w="25400">
            <a:solidFill>
              <a:schemeClr val="accent2"/>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1" u="none" strike="noStrike" kern="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sym typeface="Arial"/>
              </a:rPr>
              <a:t>наименование объекта закупки </a:t>
            </a:r>
            <a:r>
              <a:rPr kumimoji="0" lang="ru-RU" sz="1400" b="1" i="1" u="none" strike="noStrike" kern="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sym typeface="Arial"/>
              </a:rPr>
              <a:t>с указанием закупаемых товаров</a:t>
            </a:r>
            <a:r>
              <a:rPr kumimoji="0" lang="ru-RU" sz="1400" b="0" i="1" u="none" strike="noStrike" kern="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sym typeface="Arial"/>
              </a:rPr>
              <a:t> (</a:t>
            </a:r>
            <a:r>
              <a:rPr kumimoji="0" lang="ru-RU" sz="1400" b="1" i="1" u="sng" strike="noStrike" kern="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sym typeface="Arial"/>
              </a:rPr>
              <a:t>в том числе поставляемых</a:t>
            </a:r>
            <a:r>
              <a:rPr kumimoji="0" lang="ru-RU" sz="1400" b="1" i="1" u="none" strike="noStrike" kern="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sym typeface="Arial"/>
              </a:rPr>
              <a:t> </a:t>
            </a:r>
            <a:r>
              <a:rPr kumimoji="0" lang="ru-RU" sz="1400" b="0" i="1" u="none" strike="noStrike" kern="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sym typeface="Arial"/>
              </a:rPr>
              <a:t>при выполнении работ, оказании услуг), работ, услуг, а также предмет контракта</a:t>
            </a:r>
          </a:p>
        </p:txBody>
      </p:sp>
      <p:sp>
        <p:nvSpPr>
          <p:cNvPr id="5" name="Прямоугольник 4">
            <a:extLst>
              <a:ext uri="{FF2B5EF4-FFF2-40B4-BE49-F238E27FC236}">
                <a16:creationId xmlns:a16="http://schemas.microsoft.com/office/drawing/2014/main" id="{0D7B56A2-D7A1-4CEA-A23E-CC67879EA84F}"/>
              </a:ext>
            </a:extLst>
          </p:cNvPr>
          <p:cNvSpPr/>
          <p:nvPr/>
        </p:nvSpPr>
        <p:spPr>
          <a:xfrm>
            <a:off x="1589616" y="4303077"/>
            <a:ext cx="9403965" cy="523220"/>
          </a:xfrm>
          <a:prstGeom prst="rect">
            <a:avLst/>
          </a:prstGeom>
          <a:noFill/>
          <a:ln w="25400">
            <a:solidFill>
              <a:schemeClr val="accent2"/>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1" u="none" strike="noStrike" kern="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sym typeface="Arial"/>
              </a:rPr>
              <a:t>наименование страны происхождения товара </a:t>
            </a:r>
            <a:r>
              <a:rPr kumimoji="0" lang="ru-RU" sz="1400" b="0" i="0" u="none" strike="noStrike" kern="0" cap="none" spc="0" normalizeH="0" baseline="0" noProof="0" dirty="0">
                <a:ln>
                  <a:noFill/>
                </a:ln>
                <a:solidFill>
                  <a:srgbClr val="000000"/>
                </a:solidFill>
                <a:effectLst/>
                <a:uLnTx/>
                <a:uFillTx/>
                <a:latin typeface="Arial"/>
                <a:ea typeface="+mn-ea"/>
                <a:cs typeface="Arial"/>
                <a:sym typeface="Arial"/>
              </a:rPr>
              <a:t>(в случае осуществления закупки товара, в том числе поставляемого заказчику при выполнении закупаемых работ, оказании закупаемых услуг)</a:t>
            </a:r>
            <a:endParaRPr kumimoji="0" lang="ru-RU" sz="1400" b="0" i="1" u="none" strike="noStrike" kern="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4078420390"/>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4" name="Текст 3">
            <a:extLst>
              <a:ext uri="{FF2B5EF4-FFF2-40B4-BE49-F238E27FC236}">
                <a16:creationId xmlns:a16="http://schemas.microsoft.com/office/drawing/2014/main" id="{D31BBEE0-3642-4D78-85E0-ADE7BBCC4D3D}"/>
              </a:ext>
            </a:extLst>
          </p:cNvPr>
          <p:cNvSpPr>
            <a:spLocks noGrp="1"/>
          </p:cNvSpPr>
          <p:nvPr>
            <p:ph type="body" idx="1"/>
          </p:nvPr>
        </p:nvSpPr>
        <p:spPr>
          <a:xfrm>
            <a:off x="624236" y="712467"/>
            <a:ext cx="11074767" cy="422492"/>
          </a:xfrm>
        </p:spPr>
        <p:txBody>
          <a:bodyPr/>
          <a:lstStyle/>
          <a:p>
            <a:pPr algn="ctr"/>
            <a:r>
              <a:rPr lang="ru-RU" dirty="0"/>
              <a:t>Товары, поставляемые при выполнении работ – немонтируемое оборудование</a:t>
            </a:r>
          </a:p>
        </p:txBody>
      </p:sp>
      <p:graphicFrame>
        <p:nvGraphicFramePr>
          <p:cNvPr id="3" name="Схема 2">
            <a:extLst>
              <a:ext uri="{FF2B5EF4-FFF2-40B4-BE49-F238E27FC236}">
                <a16:creationId xmlns:a16="http://schemas.microsoft.com/office/drawing/2014/main" id="{59D2BFC2-40BA-443B-ABC6-4A1E58CBCE29}"/>
              </a:ext>
            </a:extLst>
          </p:cNvPr>
          <p:cNvGraphicFramePr/>
          <p:nvPr>
            <p:extLst>
              <p:ext uri="{D42A27DB-BD31-4B8C-83A1-F6EECF244321}">
                <p14:modId xmlns:p14="http://schemas.microsoft.com/office/powerpoint/2010/main" val="3021939525"/>
              </p:ext>
            </p:extLst>
          </p:nvPr>
        </p:nvGraphicFramePr>
        <p:xfrm>
          <a:off x="624235" y="1381039"/>
          <a:ext cx="11329849" cy="36874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B330125A-A365-4F16-9A89-2C3A46CD7AC8}"/>
              </a:ext>
            </a:extLst>
          </p:cNvPr>
          <p:cNvSpPr txBox="1"/>
          <p:nvPr/>
        </p:nvSpPr>
        <p:spPr>
          <a:xfrm>
            <a:off x="504965" y="5331515"/>
            <a:ext cx="11551199" cy="1077218"/>
          </a:xfrm>
          <a:prstGeom prst="rect">
            <a:avLst/>
          </a:prstGeom>
          <a:noFill/>
          <a:ln w="38100">
            <a:solidFill>
              <a:srgbClr val="1EA7EA"/>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Монтируемое и немонтируемое оборудование образуют разные товарные рынки,</a:t>
            </a:r>
            <a:r>
              <a:rPr kumimoji="0" lang="ru-RU"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объединение в 1 лот таких товаров приводит к необоснованному ограничению конкуренции.</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Содержит признаки нарушения п. 1 ч. 2 ст. 42 44-ФЗ, ответственность по ч. 6 ст. 7.30.1 КоАП.</a:t>
            </a:r>
            <a:endParaRPr kumimoji="0" lang="ru-RU" sz="1600" b="1" i="0" u="none" strike="noStrike" kern="0" cap="none" spc="0" normalizeH="0" baseline="0" noProof="0" dirty="0">
              <a:ln>
                <a:noFill/>
              </a:ln>
              <a:solidFill>
                <a:srgbClr val="000000"/>
              </a:solidFill>
              <a:effectLst/>
              <a:uLnTx/>
              <a:uFillTx/>
              <a:latin typeface="Arial" panose="020B0604020202020204" pitchFamily="34" charset="0"/>
              <a:ea typeface="+mn-ea"/>
              <a:cs typeface="Arial"/>
              <a:sym typeface="Arial"/>
            </a:endParaRPr>
          </a:p>
        </p:txBody>
      </p:sp>
      <p:pic>
        <p:nvPicPr>
          <p:cNvPr id="2" name="Рисунок 1">
            <a:extLst>
              <a:ext uri="{FF2B5EF4-FFF2-40B4-BE49-F238E27FC236}">
                <a16:creationId xmlns:a16="http://schemas.microsoft.com/office/drawing/2014/main" id="{82CC409D-A0E4-8211-F93B-DAF830E6EEC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4239826131"/>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3948B-5F5B-5F95-838C-8753AC78CD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B5C8996-6CA2-B3C4-3A85-E70F38D60815}"/>
              </a:ext>
            </a:extLst>
          </p:cNvPr>
          <p:cNvSpPr txBox="1"/>
          <p:nvPr/>
        </p:nvSpPr>
        <p:spPr>
          <a:xfrm>
            <a:off x="4766731" y="998672"/>
            <a:ext cx="7111751"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Решение ФАС России от 18.03.2026 года по закупке №0319300010126000043</a:t>
            </a:r>
          </a:p>
        </p:txBody>
      </p:sp>
      <p:pic>
        <p:nvPicPr>
          <p:cNvPr id="12" name="Рисунок 11">
            <a:extLst>
              <a:ext uri="{FF2B5EF4-FFF2-40B4-BE49-F238E27FC236}">
                <a16:creationId xmlns:a16="http://schemas.microsoft.com/office/drawing/2014/main" id="{EC64730D-AF7F-D01F-0684-868E145681CC}"/>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8364D869-BD8C-8813-42A5-44224DAF4711}"/>
              </a:ext>
            </a:extLst>
          </p:cNvPr>
          <p:cNvSpPr txBox="1"/>
          <p:nvPr/>
        </p:nvSpPr>
        <p:spPr>
          <a:xfrm>
            <a:off x="548632" y="1836256"/>
            <a:ext cx="11329850" cy="738664"/>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Суть дела: </a:t>
            </a:r>
            <a:r>
              <a:rPr lang="ru-RU" sz="1400" dirty="0">
                <a:latin typeface="Arial" panose="020B0604020202020204" pitchFamily="34" charset="0"/>
                <a:cs typeface="Arial" panose="020B0604020202020204" pitchFamily="34" charset="0"/>
              </a:rPr>
              <a:t>Предмет закупки – строительство жилого дома. ОКПД2/КТРУ 41.20.30/41.20.30.000-00000004. Товары в качестве объекта закупки не выделены. Участник обжалует положения документации, в том числе неверную публикацию извещения (нет характеристик «в структуре», неприменение нац. режима к поставляемым товарам)</a:t>
            </a:r>
          </a:p>
        </p:txBody>
      </p:sp>
      <p:sp>
        <p:nvSpPr>
          <p:cNvPr id="6" name="TextBox 5">
            <a:extLst>
              <a:ext uri="{FF2B5EF4-FFF2-40B4-BE49-F238E27FC236}">
                <a16:creationId xmlns:a16="http://schemas.microsoft.com/office/drawing/2014/main" id="{3049905B-E91E-FB4A-2F76-DCC66DA18867}"/>
              </a:ext>
            </a:extLst>
          </p:cNvPr>
          <p:cNvSpPr txBox="1"/>
          <p:nvPr/>
        </p:nvSpPr>
        <p:spPr>
          <a:xfrm>
            <a:off x="548632" y="2698300"/>
            <a:ext cx="11329850" cy="2893100"/>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Жалоба обоснована. </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ФАС не делает вывода относительно необходимости указания характеристик работ в структуре, но выявляет поставляемый товар - Комиссией установлено, что согласно обоснованию НМЦК предусмотрено в том числе поставка и монтаж оборудования в рамках выполнения Работ, а именно «лифт пассажирский г/п 1000 кг, 12 остановок, скорость 16 м/с» (далее – Товар). Также Комиссией установлено, что позицией КТРУ 28.22.16.110-00000002 установлены характеристики для товара «Лифт пассажирский». Применение позиции КТРУ для товара «Лифт пассажирский» обязательно с 03.08.2023. Комиссия, изучив Описание объекта закупки, установила, </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что Заказчиком, Уполномоченным органом в отношении Товара не применена информация, включенная в соответствующую потребности Заказчика позицию КТРУ.</a:t>
            </a:r>
          </a:p>
          <a:p>
            <a:r>
              <a:rPr lang="ru-RU" sz="1400" dirty="0">
                <a:latin typeface="Arial" panose="020B0604020202020204" pitchFamily="34" charset="0"/>
                <a:cs typeface="Arial" panose="020B0604020202020204" pitchFamily="34" charset="0"/>
              </a:rPr>
              <a:t>Комиссией установлено, что согласно Обоснованию НМЦК подрядчик в ходе исполнения контракта обязан поставить и монтировать «Лифт пассажирский», в отношении которого не установлены запрет закупок товаров, происходящих из иностранных государств в соответствии с положениями Постановления № 1875. При этом лифты пассажирские включены в приложение № 1 Постановления № 1875 под кодом товара, работы, услуги по Общероссийскому классификатору продукции по видам экономической деятельности ОК 034-2014 (КПЕС 2008) – 28.22.16.111.</a:t>
            </a:r>
          </a:p>
        </p:txBody>
      </p:sp>
      <p:sp>
        <p:nvSpPr>
          <p:cNvPr id="8" name="Прямоугольник 7">
            <a:extLst>
              <a:ext uri="{FF2B5EF4-FFF2-40B4-BE49-F238E27FC236}">
                <a16:creationId xmlns:a16="http://schemas.microsoft.com/office/drawing/2014/main" id="{EF31EB27-41A3-4A41-1071-2308BC20BB50}"/>
              </a:ext>
            </a:extLst>
          </p:cNvPr>
          <p:cNvSpPr/>
          <p:nvPr/>
        </p:nvSpPr>
        <p:spPr>
          <a:xfrm>
            <a:off x="548632" y="98283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Выделение товаров</a:t>
            </a:r>
          </a:p>
        </p:txBody>
      </p:sp>
    </p:spTree>
    <p:extLst>
      <p:ext uri="{BB962C8B-B14F-4D97-AF65-F5344CB8AC3E}">
        <p14:creationId xmlns:p14="http://schemas.microsoft.com/office/powerpoint/2010/main" val="771798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D9DDA-F8E2-7B8A-5DF0-5AB66C502B2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586B27-9DBB-083F-4100-D123375B9A54}"/>
              </a:ext>
            </a:extLst>
          </p:cNvPr>
          <p:cNvSpPr txBox="1"/>
          <p:nvPr/>
        </p:nvSpPr>
        <p:spPr>
          <a:xfrm>
            <a:off x="4766731" y="998672"/>
            <a:ext cx="7111751"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Решение Самарского УФАС России от 12.05.2026 года по закупке №0142200001326009556</a:t>
            </a:r>
          </a:p>
        </p:txBody>
      </p:sp>
      <p:pic>
        <p:nvPicPr>
          <p:cNvPr id="12" name="Рисунок 11">
            <a:extLst>
              <a:ext uri="{FF2B5EF4-FFF2-40B4-BE49-F238E27FC236}">
                <a16:creationId xmlns:a16="http://schemas.microsoft.com/office/drawing/2014/main" id="{D89B0266-3FED-3607-0ED4-9D730B51B4BE}"/>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F6CFE55F-7C9E-2441-2EAC-9566F2DA1599}"/>
              </a:ext>
            </a:extLst>
          </p:cNvPr>
          <p:cNvSpPr txBox="1"/>
          <p:nvPr/>
        </p:nvSpPr>
        <p:spPr>
          <a:xfrm>
            <a:off x="548632" y="1782985"/>
            <a:ext cx="11329850" cy="1169551"/>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Суть дела: </a:t>
            </a:r>
            <a:r>
              <a:rPr lang="ru-RU" sz="1400" dirty="0">
                <a:latin typeface="Arial" panose="020B0604020202020204" pitchFamily="34" charset="0"/>
                <a:cs typeface="Arial" panose="020B0604020202020204" pitchFamily="34" charset="0"/>
              </a:rPr>
              <a:t>Предмет закупки – Выполнение работ по монтажу систем (средств, установок) обеспечения пожарной безопасности зданий и сооружений (в рамках капитального ремонта систем противопожарной защиты (АПС и СОУЭ). Заявитель (АНО в сфере поддержки отечественных производителей «Консорциум» производители охранных, пожарных, СКУД систем безопасности) полагает, что нарушение заказчика заключается в неприменении национального режима в отношении товаров, поставляемых при выполнении работ</a:t>
            </a:r>
          </a:p>
        </p:txBody>
      </p:sp>
      <p:sp>
        <p:nvSpPr>
          <p:cNvPr id="6" name="TextBox 5">
            <a:extLst>
              <a:ext uri="{FF2B5EF4-FFF2-40B4-BE49-F238E27FC236}">
                <a16:creationId xmlns:a16="http://schemas.microsoft.com/office/drawing/2014/main" id="{BEEA40E0-7EC3-A517-2148-99BAAB9680E0}"/>
              </a:ext>
            </a:extLst>
          </p:cNvPr>
          <p:cNvSpPr txBox="1"/>
          <p:nvPr/>
        </p:nvSpPr>
        <p:spPr>
          <a:xfrm>
            <a:off x="548632" y="3090519"/>
            <a:ext cx="11329850" cy="3754874"/>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Жалоба обоснована. </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Комиссия УФАС выявила, что в составе объекта закупки имеются приборы приемно-контрольные, извещатели, оповещатели, РИП и боксы. Установлено, что извещение об осуществлении закупки сформировано Заказчиком без указания на необходимость поставки товара. В описании объекта закупки отсутствует информация о предполагаемом к поставке оборудовании, в том числе коды ОКПД2 оборудования, поставляемого при производстве работ, что не соответствует пунктам 1, 2 части 1 статьи 33 и пункту 1 части 2 статьи 42 Закона о контрактной системе. Кроме того, коды ОКПД2, соответствующие предполагаемому к поставку товару, содержатся в Перечне товаров (в том числе поставляемых при выполнении закупаемых работ, оказании закупаемых услуг), происходящих из иностранных государств, работ, услуг, соответственно выполняемых, оказываемых иностранными гражданами, иностранными юридическими лицами, в отношении которых устанавливается ограничение закупок для обеспечения государственных и муниципальных нужд, закупок отдельными видами юридических лиц, являющемся приложением №2 к Постановлению № 1875 (далее - Перечень). Следовательно, в рассматриваемом случае при производстве работ подразумевается поставка оборудования, содержащегося в Перечне, утвержденном Постановлением № 1875, что, в силу пункта 1 Постановления №1875, предполагает установление в извещении ограничений закупок товаров (в том числе поставляемых при выполнении закупаемых работ, оказании закупаемых услуг), происходящих из иностранных государств, работ, услуг, соответственно выполняемых, оказываемых иностранными лицами. Указанная позиция подтверждается письмом Минфин России от 29.12.2025г. №24-01-06/127713 «О применении положений Постановления №1875».</a:t>
            </a:r>
          </a:p>
          <a:p>
            <a:r>
              <a:rPr lang="ru-RU" sz="1400" b="1" dirty="0">
                <a:latin typeface="Arial" panose="020B0604020202020204" pitchFamily="34" charset="0"/>
                <a:cs typeface="Arial" panose="020B0604020202020204" pitchFamily="34" charset="0"/>
              </a:rPr>
              <a:t>Предписание не выдавать (12 заявок)!!!</a:t>
            </a:r>
          </a:p>
        </p:txBody>
      </p:sp>
      <p:sp>
        <p:nvSpPr>
          <p:cNvPr id="8" name="Прямоугольник 7">
            <a:extLst>
              <a:ext uri="{FF2B5EF4-FFF2-40B4-BE49-F238E27FC236}">
                <a16:creationId xmlns:a16="http://schemas.microsoft.com/office/drawing/2014/main" id="{ECBF7E9B-29A4-EFA2-04A6-7E31F75359E8}"/>
              </a:ext>
            </a:extLst>
          </p:cNvPr>
          <p:cNvSpPr/>
          <p:nvPr/>
        </p:nvSpPr>
        <p:spPr>
          <a:xfrm>
            <a:off x="548632" y="98283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Выделение товаров</a:t>
            </a:r>
          </a:p>
        </p:txBody>
      </p:sp>
    </p:spTree>
    <p:extLst>
      <p:ext uri="{BB962C8B-B14F-4D97-AF65-F5344CB8AC3E}">
        <p14:creationId xmlns:p14="http://schemas.microsoft.com/office/powerpoint/2010/main" val="25078207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FBF23-E7C7-9F0C-1803-EC1113969D2D}"/>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E496A6A9-2367-77EB-0F75-6BD74CE9B5D8}"/>
              </a:ext>
            </a:extLst>
          </p:cNvPr>
          <p:cNvSpPr/>
          <p:nvPr/>
        </p:nvSpPr>
        <p:spPr>
          <a:xfrm>
            <a:off x="366958" y="2120785"/>
            <a:ext cx="11709890" cy="906851"/>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solidFill>
                <a:latin typeface="Arial" panose="020B0604020202020204" pitchFamily="34" charset="0"/>
                <a:cs typeface="Arial" panose="020B0604020202020204" pitchFamily="34" charset="0"/>
              </a:rPr>
              <a:t>Обзор региональной практики</a:t>
            </a:r>
          </a:p>
        </p:txBody>
      </p:sp>
      <p:pic>
        <p:nvPicPr>
          <p:cNvPr id="4" name="Рисунок 3">
            <a:extLst>
              <a:ext uri="{FF2B5EF4-FFF2-40B4-BE49-F238E27FC236}">
                <a16:creationId xmlns:a16="http://schemas.microsoft.com/office/drawing/2014/main" id="{71DAAE6E-89E9-0F02-46FE-979340EF19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38543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7ED17-6817-ACEE-3683-88D0E7B68C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D5B7B9-C42F-76C8-E0C7-A12625BFDD3A}"/>
              </a:ext>
            </a:extLst>
          </p:cNvPr>
          <p:cNvSpPr txBox="1"/>
          <p:nvPr/>
        </p:nvSpPr>
        <p:spPr>
          <a:xfrm>
            <a:off x="4766731" y="998672"/>
            <a:ext cx="7111751"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Решение Самарского УФАС России по закупке №0142200001326003677 от 17.03.2026 г.</a:t>
            </a:r>
          </a:p>
        </p:txBody>
      </p:sp>
      <p:pic>
        <p:nvPicPr>
          <p:cNvPr id="12" name="Рисунок 11">
            <a:extLst>
              <a:ext uri="{FF2B5EF4-FFF2-40B4-BE49-F238E27FC236}">
                <a16:creationId xmlns:a16="http://schemas.microsoft.com/office/drawing/2014/main" id="{EAFEC89D-0002-B0D3-7E35-E4E77B46D1B0}"/>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DBDCF6DB-302C-A8C8-2AF2-17E5F1EA52ED}"/>
              </a:ext>
            </a:extLst>
          </p:cNvPr>
          <p:cNvSpPr txBox="1"/>
          <p:nvPr/>
        </p:nvSpPr>
        <p:spPr>
          <a:xfrm>
            <a:off x="548632" y="1836256"/>
            <a:ext cx="11329850" cy="2031325"/>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rPr>
              <a:t>Суть дела: </a:t>
            </a:r>
            <a:r>
              <a:rPr lang="ru-RU" sz="1400" dirty="0">
                <a:latin typeface="Arial" panose="020B0604020202020204" pitchFamily="34" charset="0"/>
                <a:cs typeface="Arial" panose="020B0604020202020204" pitchFamily="34" charset="0"/>
              </a:rPr>
              <a:t>Предмет закупки – Набор для введения сосудистого катетера (КТРУ: 32.50.13.110-00005130, ОКПД2: 32.50.13.110). Заказчиком установлено преимущество, так как, с его точки зрения, функциональное назначение закупаемого набора состоит в обеспечении создания временного чрескожного доступа в сосудистое русло пациента. </a:t>
            </a:r>
            <a:r>
              <a:rPr lang="ru-RU" sz="1400" dirty="0" err="1">
                <a:latin typeface="Arial" panose="020B0604020202020204" pitchFamily="34" charset="0"/>
                <a:cs typeface="Arial" panose="020B0604020202020204" pitchFamily="34" charset="0"/>
              </a:rPr>
              <a:t>Интродьюсер</a:t>
            </a:r>
            <a:r>
              <a:rPr lang="ru-RU" sz="1400" dirty="0">
                <a:latin typeface="Arial" panose="020B0604020202020204" pitchFamily="34" charset="0"/>
                <a:cs typeface="Arial" panose="020B0604020202020204" pitchFamily="34" charset="0"/>
              </a:rPr>
              <a:t> в его составе выполняет роль контролируемого "технического входа" в сосудистую систему, реализуя функцию временного сосудистого порта, что позволяет безопасно и последовательно проводить как диагностические исследования, так и лечебные эндоваскулярные вмешательства (например, стентирование или эмболизацию), при этом основные элементы закупаемого набора для введения сосудистого катетера, а именно: </a:t>
            </a:r>
            <a:r>
              <a:rPr lang="ru-RU" sz="1400" dirty="0" err="1">
                <a:latin typeface="Arial" panose="020B0604020202020204" pitchFamily="34" charset="0"/>
                <a:cs typeface="Arial" panose="020B0604020202020204" pitchFamily="34" charset="0"/>
              </a:rPr>
              <a:t>интродьюсер</a:t>
            </a:r>
            <a:r>
              <a:rPr lang="ru-RU" sz="1400" dirty="0">
                <a:latin typeface="Arial" panose="020B0604020202020204" pitchFamily="34" charset="0"/>
                <a:cs typeface="Arial" panose="020B0604020202020204" pitchFamily="34" charset="0"/>
              </a:rPr>
              <a:t> и дилататор-расширитель, а также комплектность и функциональное назначение набора свидетельствуют о том, что изделие данного вида не относятся к категории товара "Иглы хирургические; инструменты колющие; шприцы", указанного в п. 385 приложения 2 к постановлению N 1875. Заявитель полагает, что следовало установить ограничение.</a:t>
            </a:r>
          </a:p>
        </p:txBody>
      </p:sp>
      <p:sp>
        <p:nvSpPr>
          <p:cNvPr id="6" name="TextBox 5">
            <a:extLst>
              <a:ext uri="{FF2B5EF4-FFF2-40B4-BE49-F238E27FC236}">
                <a16:creationId xmlns:a16="http://schemas.microsoft.com/office/drawing/2014/main" id="{3BDF75E0-6D71-E5C8-B00F-D21E9B053CAE}"/>
              </a:ext>
            </a:extLst>
          </p:cNvPr>
          <p:cNvSpPr txBox="1"/>
          <p:nvPr/>
        </p:nvSpPr>
        <p:spPr>
          <a:xfrm>
            <a:off x="548632" y="4059284"/>
            <a:ext cx="11329850" cy="2246769"/>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Жалоба обоснована. Применении Постановления № 1875 не предусматривается обеспечение дословного соответствия наименований, указанных в описании объекта закупки (предмета закупки), наименованиям, указанным в перечнях № 1 - № 3 (п. 3.2 Письма Минфина № 24-01-06/869). В соответствии с ГОСТ 25725-89 (СТ СЭВ 3401-81, СТ СЭВ 4902-84, СТ СЭВ 6345-88). Государственный стандарт Союза ССР. Инструменты медицинские. Термины и определения: Колющий медицинский инструмент – Медицинский инструмент с острием на конце, предназначенный для введения в ткань организма с диагностической или лечебной целью и для различных манипуляций, не связанных с прониканием в ткань организма.</a:t>
            </a:r>
          </a:p>
          <a:p>
            <a:r>
              <a:rPr lang="ru-RU" sz="1400" dirty="0">
                <a:latin typeface="Arial" panose="020B0604020202020204" pitchFamily="34" charset="0"/>
                <a:cs typeface="Arial" panose="020B0604020202020204" pitchFamily="34" charset="0"/>
              </a:rPr>
              <a:t>Иглы, входящие в состав наборов для введения сосудистого катетера, относятся к колющим инструментам, которые поименованы в позиции 385 приложения № 2 к Постановлению № 1875.</a:t>
            </a:r>
          </a:p>
          <a:p>
            <a:r>
              <a:rPr lang="ru-RU" sz="1400" dirty="0">
                <a:latin typeface="Arial" panose="020B0604020202020204" pitchFamily="34" charset="0"/>
                <a:cs typeface="Arial" panose="020B0604020202020204" pitchFamily="34" charset="0"/>
              </a:rPr>
              <a:t>Таким образом, объект закупки по коду ОКПД2 соответствует позиции 385 «Иглы хирургические; инструменты колющие; шприцы» приложения № 2, утвержденного Постановлением № 1875.</a:t>
            </a:r>
          </a:p>
        </p:txBody>
      </p:sp>
      <p:sp>
        <p:nvSpPr>
          <p:cNvPr id="8" name="Прямоугольник 7">
            <a:extLst>
              <a:ext uri="{FF2B5EF4-FFF2-40B4-BE49-F238E27FC236}">
                <a16:creationId xmlns:a16="http://schemas.microsoft.com/office/drawing/2014/main" id="{31A8CEAE-FC56-75A6-ACDD-B11334391E2A}"/>
              </a:ext>
            </a:extLst>
          </p:cNvPr>
          <p:cNvSpPr/>
          <p:nvPr/>
        </p:nvSpPr>
        <p:spPr>
          <a:xfrm>
            <a:off x="548632" y="98283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Определение вида национального режима</a:t>
            </a:r>
          </a:p>
        </p:txBody>
      </p:sp>
    </p:spTree>
    <p:extLst>
      <p:ext uri="{BB962C8B-B14F-4D97-AF65-F5344CB8AC3E}">
        <p14:creationId xmlns:p14="http://schemas.microsoft.com/office/powerpoint/2010/main" val="3937496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BBFF1-7538-A83C-9E0B-E9B0AC0FF9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DA3BEC4-4028-886F-20F7-A51C9AA152DA}"/>
              </a:ext>
            </a:extLst>
          </p:cNvPr>
          <p:cNvSpPr txBox="1"/>
          <p:nvPr/>
        </p:nvSpPr>
        <p:spPr>
          <a:xfrm>
            <a:off x="4766731" y="998672"/>
            <a:ext cx="7111751"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Решение Самарского УФАС России по закупке №0142200001326003761 от 06.03.2026 г.</a:t>
            </a:r>
          </a:p>
        </p:txBody>
      </p:sp>
      <p:pic>
        <p:nvPicPr>
          <p:cNvPr id="12" name="Рисунок 11">
            <a:extLst>
              <a:ext uri="{FF2B5EF4-FFF2-40B4-BE49-F238E27FC236}">
                <a16:creationId xmlns:a16="http://schemas.microsoft.com/office/drawing/2014/main" id="{D3703C04-4EDF-97DF-B6E3-FD7D9B19A6F3}"/>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0E394715-058A-AC9A-023B-70E585A4B4A3}"/>
              </a:ext>
            </a:extLst>
          </p:cNvPr>
          <p:cNvSpPr txBox="1"/>
          <p:nvPr/>
        </p:nvSpPr>
        <p:spPr>
          <a:xfrm>
            <a:off x="548632" y="1836481"/>
            <a:ext cx="11329850" cy="1077218"/>
          </a:xfrm>
          <a:prstGeom prst="rect">
            <a:avLst/>
          </a:prstGeom>
          <a:noFill/>
          <a:ln w="38100">
            <a:solidFill>
              <a:srgbClr val="1EA7EA"/>
            </a:solidFill>
          </a:ln>
        </p:spPr>
        <p:txBody>
          <a:bodyPr wrap="square" rtlCol="0">
            <a:spAutoFit/>
          </a:bodyPr>
          <a:lstStyle/>
          <a:p>
            <a:r>
              <a:rPr lang="ru-RU" sz="1600" b="1" dirty="0">
                <a:latin typeface="Arial" panose="020B0604020202020204" pitchFamily="34" charset="0"/>
              </a:rPr>
              <a:t>Суть дела: </a:t>
            </a:r>
            <a:r>
              <a:rPr lang="ru-RU" sz="1600" dirty="0">
                <a:latin typeface="Arial" panose="020B0604020202020204" pitchFamily="34" charset="0"/>
                <a:cs typeface="Arial" panose="020B0604020202020204" pitchFamily="34" charset="0"/>
              </a:rPr>
              <a:t>объектом закупки является: «Набор базовый для внутривенных вливаний» ОКПД2: 32.50.13.190 КТРУ: 32.50.50.000-00234; «Набор базовый для внутривенных вливаний» ОКПД2: 32.50.13.110 КТРУ: 32.50.50.000-00231.</a:t>
            </a:r>
          </a:p>
          <a:p>
            <a:r>
              <a:rPr lang="ru-RU" sz="1600" dirty="0">
                <a:latin typeface="Arial" panose="020B0604020202020204" pitchFamily="34" charset="0"/>
                <a:cs typeface="Arial" panose="020B0604020202020204" pitchFamily="34" charset="0"/>
              </a:rPr>
              <a:t>Заказчиком установлено ограничение, декларация об отсутствии в РРПП, уведомление в Минпромторг не направлялись, что и послужило причиной обжалования действий заказчика</a:t>
            </a:r>
          </a:p>
        </p:txBody>
      </p:sp>
      <p:sp>
        <p:nvSpPr>
          <p:cNvPr id="6" name="TextBox 5">
            <a:extLst>
              <a:ext uri="{FF2B5EF4-FFF2-40B4-BE49-F238E27FC236}">
                <a16:creationId xmlns:a16="http://schemas.microsoft.com/office/drawing/2014/main" id="{81B7B043-F004-D5D0-4A5F-CEFBA84E9144}"/>
              </a:ext>
            </a:extLst>
          </p:cNvPr>
          <p:cNvSpPr txBox="1"/>
          <p:nvPr/>
        </p:nvSpPr>
        <p:spPr>
          <a:xfrm>
            <a:off x="548632" y="3105177"/>
            <a:ext cx="11329850" cy="2523768"/>
          </a:xfrm>
          <a:prstGeom prst="rect">
            <a:avLst/>
          </a:prstGeom>
          <a:noFill/>
          <a:ln w="38100">
            <a:solidFill>
              <a:srgbClr val="1EA7EA"/>
            </a:solidFill>
          </a:ln>
        </p:spPr>
        <p:txBody>
          <a:bodyPr wrap="square" rtlCol="0">
            <a:spAutoFit/>
          </a:bodyPr>
          <a:lstStyle/>
          <a:p>
            <a:r>
              <a:rPr lang="ru-RU" sz="1400" b="1" dirty="0">
                <a:latin typeface="Arial" panose="020B0604020202020204" pitchFamily="34" charset="0"/>
                <a:cs typeface="Arial" panose="020B0604020202020204" pitchFamily="34" charset="0"/>
              </a:rPr>
              <a:t>Суть решения: </a:t>
            </a:r>
            <a:r>
              <a:rPr lang="ru-RU" sz="1400" dirty="0">
                <a:latin typeface="Arial" panose="020B0604020202020204" pitchFamily="34" charset="0"/>
                <a:cs typeface="Arial" panose="020B0604020202020204" pitchFamily="34" charset="0"/>
              </a:rPr>
              <a:t>Жалоба обоснована. </a:t>
            </a:r>
          </a:p>
          <a:p>
            <a:r>
              <a:rPr lang="ru-RU" sz="1600" dirty="0">
                <a:latin typeface="Arial" panose="020B0604020202020204" pitchFamily="34" charset="0"/>
                <a:cs typeface="Arial" panose="020B0604020202020204" pitchFamily="34" charset="0"/>
              </a:rPr>
              <a:t>Заказчиком приведено несколько реестровых записей из РРПП, которые, по его мнению, подтверждают наличие товара в реестре. Все указанные записи содержат ссылку на ТУ 32.50.13-017-74017482-2018. По указанному номеру ТУ определяется номер регистрационного удостоверения: РЗН 2018/7361. Из регистрационного удостоверения РЗН 2018/7361 невозможно определить вид регулятора тока жидкости (роликовый или барабанный) и материал инъекционной иглы (полимерная или металлическая). Следовательно, заказчику надлежало подготовить уведомление об отсутствии товара в реестре и направить соответствующее уведомление в МПТ.</a:t>
            </a:r>
          </a:p>
          <a:p>
            <a:endParaRPr lang="ru-RU" sz="1600" dirty="0">
              <a:latin typeface="Arial" panose="020B0604020202020204" pitchFamily="34" charset="0"/>
              <a:cs typeface="Arial" panose="020B0604020202020204" pitchFamily="34" charset="0"/>
            </a:endParaRPr>
          </a:p>
          <a:p>
            <a:r>
              <a:rPr lang="ru-RU" sz="1600" dirty="0">
                <a:latin typeface="Arial" panose="020B0604020202020204" pitchFamily="34" charset="0"/>
                <a:cs typeface="Arial" panose="020B0604020202020204" pitchFamily="34" charset="0"/>
              </a:rPr>
              <a:t>Прим.: видимо, свою роль сыграл тот факт, что заявитель по жалобе (ООО «МПК «Елец») и держатель всех номеров реестровых записей – одно лицо.</a:t>
            </a:r>
          </a:p>
        </p:txBody>
      </p:sp>
      <p:sp>
        <p:nvSpPr>
          <p:cNvPr id="8" name="Прямоугольник 7">
            <a:extLst>
              <a:ext uri="{FF2B5EF4-FFF2-40B4-BE49-F238E27FC236}">
                <a16:creationId xmlns:a16="http://schemas.microsoft.com/office/drawing/2014/main" id="{822AD9BC-C71E-B606-0E05-3D50D4A01A04}"/>
              </a:ext>
            </a:extLst>
          </p:cNvPr>
          <p:cNvSpPr/>
          <p:nvPr/>
        </p:nvSpPr>
        <p:spPr>
          <a:xfrm>
            <a:off x="548632" y="98283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Декларация об отсутствии в РРПП</a:t>
            </a:r>
          </a:p>
        </p:txBody>
      </p:sp>
    </p:spTree>
    <p:extLst>
      <p:ext uri="{BB962C8B-B14F-4D97-AF65-F5344CB8AC3E}">
        <p14:creationId xmlns:p14="http://schemas.microsoft.com/office/powerpoint/2010/main" val="40076820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025DD-0029-17BC-7ED0-1F5F4B5D775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44F9CE-58EF-2313-C524-388751FC10D8}"/>
              </a:ext>
            </a:extLst>
          </p:cNvPr>
          <p:cNvSpPr txBox="1"/>
          <p:nvPr/>
        </p:nvSpPr>
        <p:spPr>
          <a:xfrm>
            <a:off x="4766731" y="998672"/>
            <a:ext cx="7111751" cy="646331"/>
          </a:xfrm>
          <a:prstGeom prst="rect">
            <a:avLst/>
          </a:prstGeom>
          <a:solidFill>
            <a:schemeClr val="bg1"/>
          </a:solidFill>
          <a:ln w="38100">
            <a:solidFill>
              <a:srgbClr val="1EA7EA"/>
            </a:solidFill>
          </a:ln>
          <a:effectLst/>
        </p:spPr>
        <p:txBody>
          <a:bodyPr wrap="square" rtlCol="0">
            <a:spAutoFit/>
          </a:bodyPr>
          <a:lstStyle/>
          <a:p>
            <a:pPr algn="ctr"/>
            <a:r>
              <a:rPr lang="ru-RU" b="1" dirty="0">
                <a:latin typeface="Arial" panose="020B0604020202020204" pitchFamily="34" charset="0"/>
                <a:cs typeface="Arial" panose="020B0604020202020204" pitchFamily="34" charset="0"/>
              </a:rPr>
              <a:t>Решение Самарского УФАС России по закупке №0142200001326009576 от 12.05.2026 г.</a:t>
            </a:r>
          </a:p>
        </p:txBody>
      </p:sp>
      <p:pic>
        <p:nvPicPr>
          <p:cNvPr id="12" name="Рисунок 11">
            <a:extLst>
              <a:ext uri="{FF2B5EF4-FFF2-40B4-BE49-F238E27FC236}">
                <a16:creationId xmlns:a16="http://schemas.microsoft.com/office/drawing/2014/main" id="{CE69A708-8567-67BA-9CAB-8F56E23BBBF1}"/>
              </a:ext>
            </a:extLst>
          </p:cNvPr>
          <p:cNvPicPr>
            <a:picLocks noChangeAspect="1"/>
          </p:cNvPicPr>
          <p:nvPr/>
        </p:nvPicPr>
        <p:blipFill>
          <a:blip r:embed="rId2"/>
          <a:stretch>
            <a:fillRect/>
          </a:stretch>
        </p:blipFill>
        <p:spPr>
          <a:xfrm>
            <a:off x="406610" y="376654"/>
            <a:ext cx="1816765" cy="237765"/>
          </a:xfrm>
          <a:prstGeom prst="rect">
            <a:avLst/>
          </a:prstGeom>
        </p:spPr>
      </p:pic>
      <p:sp>
        <p:nvSpPr>
          <p:cNvPr id="2" name="TextBox 1">
            <a:extLst>
              <a:ext uri="{FF2B5EF4-FFF2-40B4-BE49-F238E27FC236}">
                <a16:creationId xmlns:a16="http://schemas.microsoft.com/office/drawing/2014/main" id="{AA9A60FE-9C50-084F-23F8-BD6202D5C72B}"/>
              </a:ext>
            </a:extLst>
          </p:cNvPr>
          <p:cNvSpPr txBox="1"/>
          <p:nvPr/>
        </p:nvSpPr>
        <p:spPr>
          <a:xfrm>
            <a:off x="548632" y="1836481"/>
            <a:ext cx="11329850" cy="1569660"/>
          </a:xfrm>
          <a:prstGeom prst="rect">
            <a:avLst/>
          </a:prstGeom>
          <a:noFill/>
          <a:ln w="38100">
            <a:solidFill>
              <a:srgbClr val="1EA7EA"/>
            </a:solidFill>
          </a:ln>
        </p:spPr>
        <p:txBody>
          <a:bodyPr wrap="square" rtlCol="0">
            <a:spAutoFit/>
          </a:bodyPr>
          <a:lstStyle/>
          <a:p>
            <a:r>
              <a:rPr lang="ru-RU" sz="1600" b="1" dirty="0">
                <a:latin typeface="Arial" panose="020B0604020202020204" pitchFamily="34" charset="0"/>
                <a:cs typeface="Arial" panose="020B0604020202020204" pitchFamily="34" charset="0"/>
              </a:rPr>
              <a:t>Суть дела: </a:t>
            </a:r>
            <a:r>
              <a:rPr lang="ru-RU" sz="1600" dirty="0">
                <a:latin typeface="Arial" panose="020B0604020202020204" pitchFamily="34" charset="0"/>
                <a:cs typeface="Arial" panose="020B0604020202020204" pitchFamily="34" charset="0"/>
              </a:rPr>
              <a:t>объектом закупки является автоматизированное рабочее место с кодом ОКПД2 26.20.15.170 «Машины вычислительные электронные цифровые и прочие, содержащие или не содержащие в одном корпусе одно или два из следующих устройств для автоматической обработки данных: запоминающие устройства, устройства ввода, устройства вывода с функциями безопасности информации, обеспеченными встроенными, в том числе криптографическими, средствами защиты». Заявитель полагает, что следовало применить КТРУ для описания товара</a:t>
            </a:r>
            <a:endParaRPr lang="ru-RU" sz="14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C174AFD-F492-350D-53AF-9B1F674066BF}"/>
              </a:ext>
            </a:extLst>
          </p:cNvPr>
          <p:cNvSpPr txBox="1"/>
          <p:nvPr/>
        </p:nvSpPr>
        <p:spPr>
          <a:xfrm>
            <a:off x="548632" y="3820266"/>
            <a:ext cx="11329850" cy="2308324"/>
          </a:xfrm>
          <a:prstGeom prst="rect">
            <a:avLst/>
          </a:prstGeom>
          <a:noFill/>
          <a:ln w="38100">
            <a:solidFill>
              <a:srgbClr val="1EA7EA"/>
            </a:solidFill>
          </a:ln>
        </p:spPr>
        <p:txBody>
          <a:bodyPr wrap="square" rtlCol="0">
            <a:spAutoFit/>
          </a:bodyPr>
          <a:lstStyle/>
          <a:p>
            <a:r>
              <a:rPr lang="ru-RU" sz="1600" b="1" dirty="0">
                <a:latin typeface="Arial" panose="020B0604020202020204" pitchFamily="34" charset="0"/>
                <a:cs typeface="Arial" panose="020B0604020202020204" pitchFamily="34" charset="0"/>
              </a:rPr>
              <a:t>Суть решения: </a:t>
            </a:r>
            <a:r>
              <a:rPr lang="ru-RU" sz="1600" dirty="0">
                <a:latin typeface="Arial" panose="020B0604020202020204" pitchFamily="34" charset="0"/>
                <a:cs typeface="Arial" panose="020B0604020202020204" pitchFamily="34" charset="0"/>
              </a:rPr>
              <a:t>Жалоба обоснована. </a:t>
            </a:r>
          </a:p>
          <a:p>
            <a:r>
              <a:rPr lang="ru-RU" sz="1600" dirty="0">
                <a:latin typeface="Arial" panose="020B0604020202020204" pitchFamily="34" charset="0"/>
                <a:cs typeface="Arial" panose="020B0604020202020204" pitchFamily="34" charset="0"/>
              </a:rPr>
              <a:t>Комиссией установлено, что заказчиком при описании отдельных товаров, входящих в состав объекта закупки, были предусмотрены характеристики товаров: системный блок, монитор, мышь, клавиатура, которые в соответствии с Общероссийским классификатором продукции по видам экономической деятельности имеют самостоятельные коды и отражены в действующем КТРУ:</a:t>
            </a:r>
          </a:p>
          <a:p>
            <a:r>
              <a:rPr lang="ru-RU" sz="1600" dirty="0">
                <a:latin typeface="Arial" panose="020B0604020202020204" pitchFamily="34" charset="0"/>
                <a:cs typeface="Arial" panose="020B0604020202020204" pitchFamily="34" charset="0"/>
              </a:rPr>
              <a:t>Системный блок — 26.20.15.000-00000028,</a:t>
            </a:r>
          </a:p>
          <a:p>
            <a:r>
              <a:rPr lang="ru-RU" sz="1600" dirty="0">
                <a:latin typeface="Arial" panose="020B0604020202020204" pitchFamily="34" charset="0"/>
                <a:cs typeface="Arial" panose="020B0604020202020204" pitchFamily="34" charset="0"/>
              </a:rPr>
              <a:t>Монитор — 26.20.17.110-00000007,</a:t>
            </a:r>
          </a:p>
          <a:p>
            <a:r>
              <a:rPr lang="ru-RU" sz="1600" dirty="0">
                <a:latin typeface="Arial" panose="020B0604020202020204" pitchFamily="34" charset="0"/>
                <a:cs typeface="Arial" panose="020B0604020202020204" pitchFamily="34" charset="0"/>
              </a:rPr>
              <a:t>Мышь — 26.20.16.170-00000002,</a:t>
            </a:r>
          </a:p>
          <a:p>
            <a:r>
              <a:rPr lang="ru-RU" sz="1600" dirty="0">
                <a:latin typeface="Arial" panose="020B0604020202020204" pitchFamily="34" charset="0"/>
                <a:cs typeface="Arial" panose="020B0604020202020204" pitchFamily="34" charset="0"/>
              </a:rPr>
              <a:t>Клавиатура — 26.20.16.110-00000002.</a:t>
            </a:r>
          </a:p>
        </p:txBody>
      </p:sp>
      <p:sp>
        <p:nvSpPr>
          <p:cNvPr id="8" name="Прямоугольник 7">
            <a:extLst>
              <a:ext uri="{FF2B5EF4-FFF2-40B4-BE49-F238E27FC236}">
                <a16:creationId xmlns:a16="http://schemas.microsoft.com/office/drawing/2014/main" id="{58F53BD9-F9CC-9F72-DA3E-5AC0877D1906}"/>
              </a:ext>
            </a:extLst>
          </p:cNvPr>
          <p:cNvSpPr/>
          <p:nvPr/>
        </p:nvSpPr>
        <p:spPr>
          <a:xfrm>
            <a:off x="548632" y="982834"/>
            <a:ext cx="4082635" cy="662169"/>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latin typeface="Arial" panose="020B0604020202020204" pitchFamily="34" charset="0"/>
                <a:cs typeface="Arial" panose="020B0604020202020204" pitchFamily="34" charset="0"/>
              </a:rPr>
              <a:t>АРМ</a:t>
            </a:r>
          </a:p>
        </p:txBody>
      </p:sp>
    </p:spTree>
    <p:extLst>
      <p:ext uri="{BB962C8B-B14F-4D97-AF65-F5344CB8AC3E}">
        <p14:creationId xmlns:p14="http://schemas.microsoft.com/office/powerpoint/2010/main" val="32492142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F04BC-7E65-6C78-6DB5-D8CED41756D1}"/>
            </a:ext>
          </a:extLst>
        </p:cNvPr>
        <p:cNvGrpSpPr/>
        <p:nvPr/>
      </p:nvGrpSpPr>
      <p:grpSpPr>
        <a:xfrm>
          <a:off x="0" y="0"/>
          <a:ext cx="0" cy="0"/>
          <a:chOff x="0" y="0"/>
          <a:chExt cx="0" cy="0"/>
        </a:xfrm>
      </p:grpSpPr>
      <p:pic>
        <p:nvPicPr>
          <p:cNvPr id="14" name="Рисунок 13">
            <a:extLst>
              <a:ext uri="{FF2B5EF4-FFF2-40B4-BE49-F238E27FC236}">
                <a16:creationId xmlns:a16="http://schemas.microsoft.com/office/drawing/2014/main" id="{45E94BD6-BDC7-41F2-E1E1-7F215B85BD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547" y="409861"/>
            <a:ext cx="1822136" cy="234325"/>
          </a:xfrm>
          <a:prstGeom prst="rect">
            <a:avLst/>
          </a:prstGeom>
        </p:spPr>
      </p:pic>
      <p:sp>
        <p:nvSpPr>
          <p:cNvPr id="3" name="TextBox 2">
            <a:extLst>
              <a:ext uri="{FF2B5EF4-FFF2-40B4-BE49-F238E27FC236}">
                <a16:creationId xmlns:a16="http://schemas.microsoft.com/office/drawing/2014/main" id="{59A031CF-3B53-FF3C-AA0D-EAE16AB5639D}"/>
              </a:ext>
            </a:extLst>
          </p:cNvPr>
          <p:cNvSpPr txBox="1"/>
          <p:nvPr/>
        </p:nvSpPr>
        <p:spPr>
          <a:xfrm>
            <a:off x="2429933" y="2633133"/>
            <a:ext cx="7476067" cy="523220"/>
          </a:xfrm>
          <a:prstGeom prst="rect">
            <a:avLst/>
          </a:prstGeom>
          <a:noFill/>
        </p:spPr>
        <p:txBody>
          <a:bodyPr wrap="square" rtlCol="0">
            <a:spAutoFit/>
          </a:bodyPr>
          <a:lstStyle/>
          <a:p>
            <a:pPr algn="ctr"/>
            <a:r>
              <a:rPr lang="ru-RU" sz="2800" dirty="0">
                <a:solidFill>
                  <a:srgbClr val="00B0F0"/>
                </a:solidFill>
                <a:latin typeface="Arial" panose="020B0604020202020204" pitchFamily="34" charset="0"/>
                <a:cs typeface="Arial" panose="020B0604020202020204" pitchFamily="34" charset="0"/>
              </a:rPr>
              <a:t>Спасибо за внимание!</a:t>
            </a:r>
          </a:p>
        </p:txBody>
      </p:sp>
    </p:spTree>
    <p:extLst>
      <p:ext uri="{BB962C8B-B14F-4D97-AF65-F5344CB8AC3E}">
        <p14:creationId xmlns:p14="http://schemas.microsoft.com/office/powerpoint/2010/main" val="522153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2134</TotalTime>
  <Words>11741</Words>
  <Application>Microsoft Office PowerPoint</Application>
  <PresentationFormat>Широкоэкранный</PresentationFormat>
  <Paragraphs>674</Paragraphs>
  <Slides>68</Slides>
  <Notes>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68</vt:i4>
      </vt:variant>
    </vt:vector>
  </HeadingPairs>
  <TitlesOfParts>
    <vt:vector size="74" baseType="lpstr">
      <vt:lpstr>Aptos</vt:lpstr>
      <vt:lpstr>Aptos Display</vt:lpstr>
      <vt:lpstr>Arial</vt:lpstr>
      <vt:lpstr>Calibri</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Пользователь</dc:creator>
  <cp:lastModifiedBy>Пользователь</cp:lastModifiedBy>
  <cp:revision>190</cp:revision>
  <dcterms:created xsi:type="dcterms:W3CDTF">2026-03-24T11:06:36Z</dcterms:created>
  <dcterms:modified xsi:type="dcterms:W3CDTF">2026-05-18T17:51:04Z</dcterms:modified>
</cp:coreProperties>
</file>