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71" r:id="rId32"/>
    <p:sldId id="273" r:id="rId33"/>
  </p:sldIdLst>
  <p:sldSz cx="18288000" cy="10287000"/>
  <p:notesSz cx="10287000" cy="18288000"/>
  <p:defaultTextStyle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0">
          <p15:clr>
            <a:srgbClr val="A4A3A4"/>
          </p15:clr>
        </p15:guide>
        <p15:guide id="2" orient="horz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594" y="66"/>
      </p:cViewPr>
      <p:guideLst>
        <p:guide pos="5760"/>
        <p:guide orient="horz"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408384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1993103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04099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08880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842597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5520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575660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932625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83281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038248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829043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34493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061216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1277084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768071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001676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85350416" name="PlaceHolder 2"/>
          <p:cNvSpPr>
            <a:spLocks noGrp="1"/>
          </p:cNvSpPr>
          <p:nvPr>
            <p:ph type="body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>
              <a:buNone/>
              <a:defRPr/>
            </a:pPr>
            <a:endParaRPr lang="ru-RU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675469" name="PlaceHolder 3"/>
          <p:cNvSpPr>
            <a:spLocks noGrp="1"/>
          </p:cNvSpPr>
          <p:nvPr>
            <p:ph type="sldNum" idx="18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fld id="{BC05804C-9531-4BF1-8ED7-D92BC67E4688}" type="slidenum">
              <a:rPr lang="en-US" sz="1800" b="0" u="none" strike="noStrike">
                <a:solidFill>
                  <a:schemeClr val="dk1"/>
                </a:solidFill>
                <a:latin typeface="+mn-lt"/>
                <a:ea typeface="+mn-ea"/>
              </a:rPr>
              <a:t>14</a:t>
            </a:fld>
            <a:endParaRPr lang="ru-RU" sz="18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26139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5797060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79542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9285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495077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27443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8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421615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182082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070312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C4DF42-12A9-2FED-0F2B-86E7D8DC41BB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346219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387407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86170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231417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641915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57533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313C85-AE26-954C-C8FC-ACA377A875F7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503483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262484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54799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7812338-54EB-F6F5-4F19-519F10F9C544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072300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421533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30127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F77E301-DC22-BACA-41E3-D2FE5FF949F7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312962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139006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36615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816073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066421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925448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664261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78180221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426425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.pn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1.jp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24.png"/><Relationship Id="rId10" Type="http://schemas.openxmlformats.org/officeDocument/2006/relationships/image" Target="../media/image38.png"/><Relationship Id="rId4" Type="http://schemas.openxmlformats.org/officeDocument/2006/relationships/image" Target="../media/image22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89390408" name="2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955758827" name="1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8280067" cy="10287000"/>
          </a:xfrm>
          <a:prstGeom prst="rect">
            <a:avLst/>
          </a:prstGeom>
        </p:spPr>
      </p:pic>
      <p:pic>
        <p:nvPicPr>
          <p:cNvPr id="1592656392" name="Fram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43000" y="1428750"/>
            <a:ext cx="5248275" cy="771525"/>
          </a:xfrm>
          <a:prstGeom prst="rect">
            <a:avLst/>
          </a:prstGeom>
        </p:spPr>
      </p:pic>
      <p:sp>
        <p:nvSpPr>
          <p:cNvPr id="1430994767" name="tenderlot-onlineru"/>
          <p:cNvSpPr/>
          <p:nvPr/>
        </p:nvSpPr>
        <p:spPr bwMode="auto">
          <a:xfrm>
            <a:off x="1143000" y="3214474"/>
            <a:ext cx="4505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4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TENDER.LOT-ONLINE.RU</a:t>
            </a:r>
            <a:endParaRPr lang="en-US" sz="3000"/>
          </a:p>
        </p:txBody>
      </p:sp>
      <p:sp>
        <p:nvSpPr>
          <p:cNvPr id="638424141" name="2024     223-"/>
          <p:cNvSpPr/>
          <p:nvPr/>
        </p:nvSpPr>
        <p:spPr bwMode="auto">
          <a:xfrm>
            <a:off x="1143000" y="4045637"/>
            <a:ext cx="16571794" cy="2933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625"/>
              </a:lnSpc>
              <a:buNone/>
              <a:defRPr/>
            </a:pPr>
            <a:r>
              <a:rPr lang="ru-RU" sz="96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700"/>
                <a:cs typeface="Museo Sans Cyrl 700"/>
              </a:rPr>
              <a:t>Надежный партнер для заказчиков и участников</a:t>
            </a:r>
            <a:r>
              <a:rPr lang="en-US" sz="96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700"/>
                <a:cs typeface="Museo Sans Cyrl 700"/>
              </a:rPr>
              <a:t> </a:t>
            </a:r>
            <a:r>
              <a:rPr lang="en-US" sz="96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—</a:t>
            </a:r>
            <a:br>
              <a:rPr lang="en-US" sz="96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9600">
                <a:solidFill>
                  <a:srgbClr val="007EEE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ЭТП РАД 223-ФЗ</a:t>
            </a:r>
            <a:endParaRPr lang="en-US" sz="9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7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70811108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55247046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169813619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pic>
        <p:nvPicPr>
          <p:cNvPr id="468281051" name="Frame 9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5581649" y="8715375"/>
            <a:ext cx="7124700" cy="723900"/>
          </a:xfrm>
          <a:prstGeom prst="rect">
            <a:avLst/>
          </a:prstGeom>
        </p:spPr>
      </p:pic>
      <p:sp>
        <p:nvSpPr>
          <p:cNvPr id="106226551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663737146" name="2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Справочник ОКПД2 для применения НПА </a:t>
            </a:r>
            <a:endParaRPr lang="en-US" sz="4800"/>
          </a:p>
        </p:txBody>
      </p:sp>
      <p:sp>
        <p:nvSpPr>
          <p:cNvPr id="1766852758" name="name_17"/>
          <p:cNvSpPr/>
          <p:nvPr/>
        </p:nvSpPr>
        <p:spPr bwMode="auto">
          <a:xfrm>
            <a:off x="17297400" y="285750"/>
            <a:ext cx="43814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3</a:t>
            </a:r>
            <a:endParaRPr lang="en-US" sz="3000"/>
          </a:p>
        </p:txBody>
      </p:sp>
      <p:sp>
        <p:nvSpPr>
          <p:cNvPr id="568395876" name="Text 3"/>
          <p:cNvSpPr/>
          <p:nvPr/>
        </p:nvSpPr>
        <p:spPr bwMode="auto">
          <a:xfrm>
            <a:off x="6457950" y="8896350"/>
            <a:ext cx="63150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Максимально полный и всегда актуальный </a:t>
            </a:r>
            <a:endParaRPr lang="en-US" sz="2400"/>
          </a:p>
        </p:txBody>
      </p:sp>
      <p:pic>
        <p:nvPicPr>
          <p:cNvPr id="1423013018" name="Рисунок 1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249653" y="2369609"/>
            <a:ext cx="13788694" cy="59573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8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91881932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34107802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314848450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pic>
        <p:nvPicPr>
          <p:cNvPr id="385659163" name="Frame 71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553200" y="2447925"/>
            <a:ext cx="5181600" cy="6591300"/>
          </a:xfrm>
          <a:prstGeom prst="rect">
            <a:avLst/>
          </a:prstGeom>
        </p:spPr>
      </p:pic>
      <p:pic>
        <p:nvPicPr>
          <p:cNvPr id="157393847" name="Frame 72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1963400" y="3162300"/>
            <a:ext cx="5181600" cy="5162550"/>
          </a:xfrm>
          <a:prstGeom prst="rect">
            <a:avLst/>
          </a:prstGeom>
        </p:spPr>
      </p:pic>
      <p:pic>
        <p:nvPicPr>
          <p:cNvPr id="364852972" name="Frame 38" descr="preencoded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143000" y="3943350"/>
            <a:ext cx="5181600" cy="3600450"/>
          </a:xfrm>
          <a:prstGeom prst="rect">
            <a:avLst/>
          </a:prstGeom>
        </p:spPr>
      </p:pic>
      <p:pic>
        <p:nvPicPr>
          <p:cNvPr id="39057611" name="Vote_1_" descr="preencoded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2806005" y="2834580"/>
            <a:ext cx="2141337" cy="2141339"/>
          </a:xfrm>
          <a:prstGeom prst="rect">
            <a:avLst/>
          </a:prstGeom>
        </p:spPr>
      </p:pic>
      <p:sp>
        <p:nvSpPr>
          <p:cNvPr id="254972774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1929738788" name="Text 1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Проверка благонадежности контрагентов</a:t>
            </a:r>
            <a:endParaRPr lang="en-US" sz="4800"/>
          </a:p>
        </p:txBody>
      </p:sp>
      <p:sp>
        <p:nvSpPr>
          <p:cNvPr id="695149515" name="name_18"/>
          <p:cNvSpPr/>
          <p:nvPr/>
        </p:nvSpPr>
        <p:spPr bwMode="auto">
          <a:xfrm>
            <a:off x="17297400" y="285750"/>
            <a:ext cx="4667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4</a:t>
            </a:r>
            <a:endParaRPr lang="en-US" sz="3000"/>
          </a:p>
        </p:txBody>
      </p:sp>
      <p:sp>
        <p:nvSpPr>
          <p:cNvPr id="772250808" name="name_01"/>
          <p:cNvSpPr/>
          <p:nvPr/>
        </p:nvSpPr>
        <p:spPr bwMode="auto">
          <a:xfrm>
            <a:off x="6858000" y="2752725"/>
            <a:ext cx="3810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01</a:t>
            </a:r>
            <a:endParaRPr lang="en-US" sz="2400"/>
          </a:p>
        </p:txBody>
      </p:sp>
      <p:sp>
        <p:nvSpPr>
          <p:cNvPr id="1177201532" name="Text 4"/>
          <p:cNvSpPr/>
          <p:nvPr/>
        </p:nvSpPr>
        <p:spPr bwMode="auto">
          <a:xfrm>
            <a:off x="6781800" y="3419475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Массовый адрес регистрации </a:t>
            </a:r>
            <a:endParaRPr lang="en-US" sz="1800"/>
          </a:p>
        </p:txBody>
      </p:sp>
      <p:sp>
        <p:nvSpPr>
          <p:cNvPr id="735866957" name="name_02"/>
          <p:cNvSpPr/>
          <p:nvPr/>
        </p:nvSpPr>
        <p:spPr bwMode="auto">
          <a:xfrm>
            <a:off x="6858000" y="4457700"/>
            <a:ext cx="4000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02</a:t>
            </a:r>
            <a:endParaRPr lang="en-US" sz="2400"/>
          </a:p>
        </p:txBody>
      </p:sp>
      <p:sp>
        <p:nvSpPr>
          <p:cNvPr id="1574240522" name="Text 6"/>
          <p:cNvSpPr/>
          <p:nvPr/>
        </p:nvSpPr>
        <p:spPr bwMode="auto">
          <a:xfrm>
            <a:off x="6781800" y="5124450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Дисквалифицированные лица</a:t>
            </a:r>
            <a:endParaRPr lang="en-US" sz="1800"/>
          </a:p>
        </p:txBody>
      </p:sp>
      <p:sp>
        <p:nvSpPr>
          <p:cNvPr id="1609271154" name="name_03"/>
          <p:cNvSpPr/>
          <p:nvPr/>
        </p:nvSpPr>
        <p:spPr bwMode="auto">
          <a:xfrm>
            <a:off x="6858000" y="6162675"/>
            <a:ext cx="4000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03</a:t>
            </a:r>
            <a:endParaRPr lang="en-US" sz="2400"/>
          </a:p>
        </p:txBody>
      </p:sp>
      <p:sp>
        <p:nvSpPr>
          <p:cNvPr id="695026432" name="Text 8"/>
          <p:cNvSpPr/>
          <p:nvPr/>
        </p:nvSpPr>
        <p:spPr bwMode="auto">
          <a:xfrm>
            <a:off x="6781800" y="6829425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Налоговые задолженности </a:t>
            </a:r>
            <a:endParaRPr lang="en-US" sz="1800"/>
          </a:p>
        </p:txBody>
      </p:sp>
      <p:sp>
        <p:nvSpPr>
          <p:cNvPr id="974408268" name="name_04"/>
          <p:cNvSpPr/>
          <p:nvPr/>
        </p:nvSpPr>
        <p:spPr bwMode="auto">
          <a:xfrm>
            <a:off x="6858000" y="7867649"/>
            <a:ext cx="4095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04</a:t>
            </a:r>
            <a:endParaRPr lang="en-US" sz="2400"/>
          </a:p>
        </p:txBody>
      </p:sp>
      <p:sp>
        <p:nvSpPr>
          <p:cNvPr id="529117574" name="Text 10"/>
          <p:cNvSpPr/>
          <p:nvPr/>
        </p:nvSpPr>
        <p:spPr bwMode="auto">
          <a:xfrm>
            <a:off x="6781800" y="8534400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Недостоверные сведения </a:t>
            </a:r>
            <a:endParaRPr lang="en-US" sz="1800"/>
          </a:p>
        </p:txBody>
      </p:sp>
      <p:sp>
        <p:nvSpPr>
          <p:cNvPr id="227130422" name="name_05"/>
          <p:cNvSpPr/>
          <p:nvPr/>
        </p:nvSpPr>
        <p:spPr bwMode="auto">
          <a:xfrm>
            <a:off x="12268200" y="3467100"/>
            <a:ext cx="4000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05</a:t>
            </a:r>
            <a:endParaRPr lang="en-US" sz="2400"/>
          </a:p>
        </p:txBody>
      </p:sp>
      <p:sp>
        <p:nvSpPr>
          <p:cNvPr id="314445453" name="Text 12"/>
          <p:cNvSpPr/>
          <p:nvPr/>
        </p:nvSpPr>
        <p:spPr bwMode="auto">
          <a:xfrm>
            <a:off x="12192000" y="4133850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Убыточность и банкротство </a:t>
            </a:r>
            <a:endParaRPr lang="en-US" sz="1800"/>
          </a:p>
        </p:txBody>
      </p:sp>
      <p:sp>
        <p:nvSpPr>
          <p:cNvPr id="1062993074" name="name_06"/>
          <p:cNvSpPr/>
          <p:nvPr/>
        </p:nvSpPr>
        <p:spPr bwMode="auto">
          <a:xfrm>
            <a:off x="12268200" y="5172075"/>
            <a:ext cx="4095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06</a:t>
            </a:r>
            <a:endParaRPr lang="en-US" sz="2400"/>
          </a:p>
        </p:txBody>
      </p:sp>
      <p:sp>
        <p:nvSpPr>
          <p:cNvPr id="364781585" name="Text 14"/>
          <p:cNvSpPr/>
          <p:nvPr/>
        </p:nvSpPr>
        <p:spPr bwMode="auto">
          <a:xfrm>
            <a:off x="12192000" y="5838825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Статистика участияв закупках</a:t>
            </a:r>
            <a:b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и исполнения госконтрактов </a:t>
            </a:r>
            <a:endParaRPr lang="en-US" sz="1800"/>
          </a:p>
        </p:txBody>
      </p:sp>
      <p:sp>
        <p:nvSpPr>
          <p:cNvPr id="1230544292" name="name_07"/>
          <p:cNvSpPr/>
          <p:nvPr/>
        </p:nvSpPr>
        <p:spPr bwMode="auto">
          <a:xfrm>
            <a:off x="12268200" y="7153274"/>
            <a:ext cx="3905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07</a:t>
            </a:r>
            <a:endParaRPr lang="en-US" sz="2400"/>
          </a:p>
        </p:txBody>
      </p:sp>
      <p:sp>
        <p:nvSpPr>
          <p:cNvPr id="1051107554" name="Text 16"/>
          <p:cNvSpPr/>
          <p:nvPr/>
        </p:nvSpPr>
        <p:spPr bwMode="auto">
          <a:xfrm>
            <a:off x="12192000" y="7820025"/>
            <a:ext cx="4743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Арбитражные дела </a:t>
            </a:r>
            <a:endParaRPr lang="en-US" sz="1800"/>
          </a:p>
        </p:txBody>
      </p:sp>
      <p:sp>
        <p:nvSpPr>
          <p:cNvPr id="1389886152" name="Text 17"/>
          <p:cNvSpPr/>
          <p:nvPr/>
        </p:nvSpPr>
        <p:spPr bwMode="auto">
          <a:xfrm>
            <a:off x="1362075" y="5467350"/>
            <a:ext cx="4743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ВСЁ В ОДНОМ</a:t>
            </a:r>
            <a:b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ОТЧЕТЕ</a:t>
            </a:r>
            <a:endParaRPr lang="en-US" sz="2700"/>
          </a:p>
        </p:txBody>
      </p:sp>
      <p:sp>
        <p:nvSpPr>
          <p:cNvPr id="1813707754" name="Text 18"/>
          <p:cNvSpPr/>
          <p:nvPr/>
        </p:nvSpPr>
        <p:spPr bwMode="auto">
          <a:xfrm>
            <a:off x="1362075" y="6515100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Сразу в готовом отчете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с негативными факторами </a:t>
            </a:r>
            <a:endParaRPr lang="en-US"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9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7795915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21756468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322569772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pic>
        <p:nvPicPr>
          <p:cNvPr id="1555108473" name="Frame 92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162550" y="8715375"/>
            <a:ext cx="7962900" cy="723900"/>
          </a:xfrm>
          <a:prstGeom prst="rect">
            <a:avLst/>
          </a:prstGeom>
        </p:spPr>
      </p:pic>
      <p:pic>
        <p:nvPicPr>
          <p:cNvPr id="1502984795" name="image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485900" y="1971675"/>
            <a:ext cx="15306674" cy="6981825"/>
          </a:xfrm>
          <a:prstGeom prst="rect">
            <a:avLst/>
          </a:prstGeom>
        </p:spPr>
      </p:pic>
      <p:sp>
        <p:nvSpPr>
          <p:cNvPr id="461040671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938183031" name="Text 1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 dirty="0" err="1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Поиск</a:t>
            </a:r>
            <a:r>
              <a:rPr lang="en-US" sz="4800" dirty="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 </a:t>
            </a:r>
            <a:r>
              <a:rPr lang="en-US" sz="4800" dirty="0" err="1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закупочной</a:t>
            </a:r>
            <a:r>
              <a:rPr lang="ru-RU" sz="4800" dirty="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 </a:t>
            </a:r>
            <a:r>
              <a:rPr lang="en-US" sz="4800" dirty="0" err="1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документации</a:t>
            </a:r>
            <a:endParaRPr lang="en-US" sz="4800" dirty="0"/>
          </a:p>
        </p:txBody>
      </p:sp>
      <p:sp>
        <p:nvSpPr>
          <p:cNvPr id="628555527" name="name_19"/>
          <p:cNvSpPr/>
          <p:nvPr/>
        </p:nvSpPr>
        <p:spPr bwMode="auto">
          <a:xfrm>
            <a:off x="17297400" y="28575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5</a:t>
            </a:r>
            <a:endParaRPr lang="en-US" sz="3000"/>
          </a:p>
        </p:txBody>
      </p:sp>
      <p:sp>
        <p:nvSpPr>
          <p:cNvPr id="1444092462" name="2"/>
          <p:cNvSpPr/>
          <p:nvPr/>
        </p:nvSpPr>
        <p:spPr bwMode="auto">
          <a:xfrm>
            <a:off x="6038850" y="8896350"/>
            <a:ext cx="71628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По ключевым словам, ОКПД2, регионам и годам</a:t>
            </a:r>
            <a:endParaRPr lang="en-US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0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12467252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895601002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508204667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857500"/>
            <a:ext cx="16002000" cy="19050"/>
          </a:xfrm>
          <a:prstGeom prst="rect">
            <a:avLst/>
          </a:prstGeom>
        </p:spPr>
      </p:pic>
      <p:pic>
        <p:nvPicPr>
          <p:cNvPr id="347899689" name="Frame 38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90625" y="3257550"/>
            <a:ext cx="5181600" cy="6457950"/>
          </a:xfrm>
          <a:prstGeom prst="rect">
            <a:avLst/>
          </a:prstGeom>
        </p:spPr>
      </p:pic>
      <p:pic>
        <p:nvPicPr>
          <p:cNvPr id="1141934387" name="g1053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285875" y="2945606"/>
            <a:ext cx="1524000" cy="1614488"/>
          </a:xfrm>
          <a:prstGeom prst="rect">
            <a:avLst/>
          </a:prstGeom>
        </p:spPr>
      </p:pic>
      <p:sp>
        <p:nvSpPr>
          <p:cNvPr id="946540285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271074700" name="Text 1"/>
          <p:cNvSpPr/>
          <p:nvPr/>
        </p:nvSpPr>
        <p:spPr bwMode="auto">
          <a:xfrm>
            <a:off x="1143000" y="1238250"/>
            <a:ext cx="16021049" cy="1466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Аналитический инструмент для контроля закупочной деятельности</a:t>
            </a:r>
            <a:endParaRPr lang="en-US" sz="4800"/>
          </a:p>
        </p:txBody>
      </p:sp>
      <p:sp>
        <p:nvSpPr>
          <p:cNvPr id="357012937" name="name_20"/>
          <p:cNvSpPr/>
          <p:nvPr/>
        </p:nvSpPr>
        <p:spPr bwMode="auto">
          <a:xfrm>
            <a:off x="17297400" y="285750"/>
            <a:ext cx="49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16</a:t>
            </a:r>
            <a:endParaRPr lang="en-US" sz="3000"/>
          </a:p>
        </p:txBody>
      </p:sp>
      <p:sp>
        <p:nvSpPr>
          <p:cNvPr id="252070851" name="excel"/>
          <p:cNvSpPr/>
          <p:nvPr/>
        </p:nvSpPr>
        <p:spPr bwMode="auto">
          <a:xfrm>
            <a:off x="1419225" y="4781550"/>
            <a:ext cx="4743450" cy="163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ОТЧЕТ ДОСТУПЕН</a:t>
            </a:r>
            <a:b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В ФОРМАТЕ EXCEL</a:t>
            </a:r>
            <a:b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27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И СОДЕРЖИТ СЛЕДУЮЩИЕ ДАННЫЕ:</a:t>
            </a:r>
            <a:endParaRPr lang="en-US" sz="2700"/>
          </a:p>
        </p:txBody>
      </p:sp>
      <p:sp>
        <p:nvSpPr>
          <p:cNvPr id="306325572" name="Text 4"/>
          <p:cNvSpPr/>
          <p:nvPr/>
        </p:nvSpPr>
        <p:spPr bwMode="auto">
          <a:xfrm>
            <a:off x="1419225" y="6648450"/>
            <a:ext cx="4743450" cy="259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20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Экономия (в рублях, в %)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Установленные преимущества</a:t>
            </a:r>
            <a:br>
              <a:rPr/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по закупке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Статистика по участию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Информация о победителе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Жалобы в УФАС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Возможность настройки персональных дашбордов</a:t>
            </a:r>
            <a:endParaRPr lang="en-US" sz="1800"/>
          </a:p>
        </p:txBody>
      </p:sp>
      <p:pic>
        <p:nvPicPr>
          <p:cNvPr id="1916437643" name="Рисунок 13"/>
          <p:cNvPicPr/>
          <p:nvPr/>
        </p:nvPicPr>
        <p:blipFill>
          <a:blip r:embed="rId8"/>
          <a:stretch/>
        </p:blipFill>
        <p:spPr bwMode="auto">
          <a:xfrm>
            <a:off x="6600825" y="3634694"/>
            <a:ext cx="11386500" cy="5414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9758201" name="blue-border-abstract-gradient-background 1" descr="preencoded.png"/>
          <p:cNvPicPr/>
          <p:nvPr/>
        </p:nvPicPr>
        <p:blipFill>
          <a:blip r:embed="rId3"/>
          <a:stretch/>
        </p:blipFill>
        <p:spPr bwMode="auto">
          <a:xfrm>
            <a:off x="0" y="12600"/>
            <a:ext cx="18287640" cy="1028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8858833" name="Vector" descr="preencoded.png"/>
          <p:cNvPicPr/>
          <p:nvPr/>
        </p:nvPicPr>
        <p:blipFill>
          <a:blip r:embed="rId4"/>
          <a:stretch/>
        </p:blipFill>
        <p:spPr bwMode="auto">
          <a:xfrm>
            <a:off x="495360" y="247680"/>
            <a:ext cx="495000" cy="49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3895751" name="Frame 102" descr="preencoded.png"/>
          <p:cNvPicPr/>
          <p:nvPr/>
        </p:nvPicPr>
        <p:blipFill>
          <a:blip r:embed="rId5"/>
          <a:stretch/>
        </p:blipFill>
        <p:spPr bwMode="auto">
          <a:xfrm>
            <a:off x="1143000" y="1238400"/>
            <a:ext cx="16001640" cy="90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8703280" name="Frame 92" descr="preencoded.png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5760000" y="8791560"/>
            <a:ext cx="6895800" cy="723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8337713" name="Text 0"/>
          <p:cNvSpPr/>
          <p:nvPr/>
        </p:nvSpPr>
        <p:spPr bwMode="auto">
          <a:xfrm>
            <a:off x="1143000" y="361800"/>
            <a:ext cx="473364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174"/>
              </a:lnSpc>
              <a:tabLst>
                <a:tab pos="0" algn="l"/>
              </a:tabLst>
              <a:defRPr/>
            </a:pPr>
            <a:r>
              <a:rPr lang="en-US" sz="1800" b="0" u="none" strike="noStrike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</a:rPr>
              <a:t>ДОПОЛНИТЕЛЬНЫЕ СЕРВИСЫ И УСЛУГИ</a:t>
            </a:r>
            <a:endParaRPr lang="ru-RU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7821319" name="Text 1"/>
          <p:cNvSpPr/>
          <p:nvPr/>
        </p:nvSpPr>
        <p:spPr bwMode="auto">
          <a:xfrm>
            <a:off x="1143000" y="1238400"/>
            <a:ext cx="16020720" cy="732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774"/>
              </a:lnSpc>
              <a:tabLst>
                <a:tab pos="0" algn="l"/>
              </a:tabLst>
              <a:defRPr/>
            </a:pPr>
            <a:r>
              <a:rPr lang="en-US" sz="4800" b="0" u="none" strike="noStrike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</a:rPr>
              <a:t>Сервис проверки регистрационных удостоверений</a:t>
            </a:r>
            <a:endParaRPr lang="ru-RU" sz="4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61740" name="name_15"/>
          <p:cNvSpPr/>
          <p:nvPr/>
        </p:nvSpPr>
        <p:spPr bwMode="auto">
          <a:xfrm>
            <a:off x="17145000" y="352439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600"/>
              </a:lnSpc>
              <a:tabLst>
                <a:tab pos="0" algn="l"/>
              </a:tabLst>
              <a:defRPr/>
            </a:pPr>
            <a:r>
              <a:rPr lang="ru-RU" sz="3000" b="0" u="none" strike="noStrike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17</a:t>
            </a:r>
            <a:endParaRPr lang="ru-RU" sz="30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935295" name="Text 3"/>
          <p:cNvSpPr/>
          <p:nvPr/>
        </p:nvSpPr>
        <p:spPr bwMode="auto">
          <a:xfrm>
            <a:off x="6576840" y="9000000"/>
            <a:ext cx="6086160" cy="36143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ts val="2925"/>
              </a:lnSpc>
              <a:tabLst>
                <a:tab pos="0" algn="l"/>
              </a:tabLst>
              <a:defRPr/>
            </a:pPr>
            <a:r>
              <a:rPr lang="en-US" sz="2400" b="0" u="none" strike="noStrike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</a:rPr>
              <a:t>Распознавание отсканированных файлов</a:t>
            </a:r>
            <a:endParaRPr lang="ru-RU" sz="2400" b="0" u="none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2536515" name="Рисунок 252"/>
          <p:cNvPicPr/>
          <p:nvPr/>
        </p:nvPicPr>
        <p:blipFill>
          <a:blip r:embed="rId8"/>
          <a:stretch/>
        </p:blipFill>
        <p:spPr bwMode="auto">
          <a:xfrm>
            <a:off x="1980000" y="2340000"/>
            <a:ext cx="14348160" cy="6300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4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35170912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63204817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1830188754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sp>
        <p:nvSpPr>
          <p:cNvPr id="2144066877" name="Text 0"/>
          <p:cNvSpPr/>
          <p:nvPr/>
        </p:nvSpPr>
        <p:spPr bwMode="auto">
          <a:xfrm>
            <a:off x="1143000" y="361950"/>
            <a:ext cx="335280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БЫСТРЫЙ СТАРТ НА ЭТП РАД</a:t>
            </a:r>
            <a:endParaRPr lang="en-US" sz="1800"/>
          </a:p>
        </p:txBody>
      </p:sp>
      <p:sp>
        <p:nvSpPr>
          <p:cNvPr id="1959616136" name="Text 1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Гибкая тарифная политика</a:t>
            </a:r>
            <a:endParaRPr lang="en-US" sz="4800"/>
          </a:p>
        </p:txBody>
      </p:sp>
      <p:sp>
        <p:nvSpPr>
          <p:cNvPr id="979746977" name="name_24"/>
          <p:cNvSpPr/>
          <p:nvPr/>
        </p:nvSpPr>
        <p:spPr bwMode="auto">
          <a:xfrm>
            <a:off x="17297400" y="285750"/>
            <a:ext cx="49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endParaRPr lang="en-US" sz="3000"/>
          </a:p>
        </p:txBody>
      </p:sp>
      <p:sp>
        <p:nvSpPr>
          <p:cNvPr id="1318289559" name="-"/>
          <p:cNvSpPr/>
          <p:nvPr/>
        </p:nvSpPr>
        <p:spPr bwMode="auto">
          <a:xfrm>
            <a:off x="1143000" y="2447925"/>
            <a:ext cx="16021049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Тариф для Заказчиков - </a:t>
            </a:r>
            <a:r>
              <a:rPr lang="en-US" sz="2700">
                <a:solidFill>
                  <a:srgbClr val="007EEE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БЕСПЛАТНО</a:t>
            </a: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  </a:t>
            </a:r>
            <a:endParaRPr lang="en-US" sz="2700"/>
          </a:p>
        </p:txBody>
      </p:sp>
      <p:sp>
        <p:nvSpPr>
          <p:cNvPr id="1875378494" name="Text 4"/>
          <p:cNvSpPr/>
          <p:nvPr/>
        </p:nvSpPr>
        <p:spPr bwMode="auto">
          <a:xfrm>
            <a:off x="1143000" y="3162300"/>
            <a:ext cx="16021049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Тариф для Поставщиков:</a:t>
            </a:r>
            <a:endParaRPr lang="en-US" sz="2700"/>
          </a:p>
        </p:txBody>
      </p:sp>
      <p:pic>
        <p:nvPicPr>
          <p:cNvPr id="1920982485" name="Рисунок 1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" y="3571875"/>
            <a:ext cx="18288000" cy="64795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CD16A-E294-213C-17B0-3D26AE48B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8" t="1480" r="1056" b="2134"/>
          <a:stretch>
            <a:fillRect/>
          </a:stretch>
        </p:blipFill>
        <p:spPr>
          <a:xfrm>
            <a:off x="1885950" y="27943"/>
            <a:ext cx="14516100" cy="1023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28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FA2E8-3BB8-3FAC-6906-D94E87545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03AF27-F1A0-EE9F-C98A-81654CF1B9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7" t="116" r="1262" b="369"/>
          <a:stretch>
            <a:fillRect/>
          </a:stretch>
        </p:blipFill>
        <p:spPr>
          <a:xfrm>
            <a:off x="2833007" y="0"/>
            <a:ext cx="12621986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99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E841-28BD-40F9-8F3E-7DA4D7842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DF0EA7-DEAE-FF55-D198-5CA064D5D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563" y="9493"/>
            <a:ext cx="12976874" cy="1027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31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8504F-20DE-691E-49FB-4A570FD2A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DF950C-D9F7-3DE5-4BC4-FFF31627B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85" y="732094"/>
            <a:ext cx="16580429" cy="88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24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5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43557287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42421729" name="Vector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495299" y="247649"/>
            <a:ext cx="495299" cy="495299"/>
          </a:xfrm>
          <a:prstGeom prst="rect">
            <a:avLst/>
          </a:prstGeom>
        </p:spPr>
      </p:pic>
      <p:pic>
        <p:nvPicPr>
          <p:cNvPr id="836140022" name="Rectangle 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1143000" y="2124074"/>
            <a:ext cx="16002000" cy="19049"/>
          </a:xfrm>
          <a:prstGeom prst="rect">
            <a:avLst/>
          </a:prstGeom>
        </p:spPr>
      </p:pic>
      <p:pic>
        <p:nvPicPr>
          <p:cNvPr id="901955060" name="Заказчики" descr="preencoded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972050" y="2257425"/>
            <a:ext cx="4286250" cy="1676399"/>
          </a:xfrm>
          <a:prstGeom prst="rect">
            <a:avLst/>
          </a:prstGeom>
        </p:spPr>
      </p:pic>
      <p:pic>
        <p:nvPicPr>
          <p:cNvPr id="831447139" name="Заказчики" descr="preencoded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3087350" y="2257425"/>
            <a:ext cx="4286250" cy="1676399"/>
          </a:xfrm>
          <a:prstGeom prst="rect">
            <a:avLst/>
          </a:prstGeom>
        </p:spPr>
      </p:pic>
      <p:pic>
        <p:nvPicPr>
          <p:cNvPr id="953326863" name="Заказчики" descr="preencoded.png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029700" y="2257425"/>
            <a:ext cx="4286250" cy="1676399"/>
          </a:xfrm>
          <a:prstGeom prst="rect">
            <a:avLst/>
          </a:prstGeom>
        </p:spPr>
      </p:pic>
      <p:pic>
        <p:nvPicPr>
          <p:cNvPr id="227194448" name="Заказчики" descr="preencoded.png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914400" y="2257425"/>
            <a:ext cx="4286250" cy="1676399"/>
          </a:xfrm>
          <a:prstGeom prst="rect">
            <a:avLst/>
          </a:prstGeom>
        </p:spPr>
      </p:pic>
      <p:pic>
        <p:nvPicPr>
          <p:cNvPr id="333126183" name="Заказчики" descr="preencoded.png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914400" y="7591424"/>
            <a:ext cx="5638799" cy="2057400"/>
          </a:xfrm>
          <a:prstGeom prst="rect">
            <a:avLst/>
          </a:prstGeom>
        </p:spPr>
      </p:pic>
      <p:pic>
        <p:nvPicPr>
          <p:cNvPr id="2080294827" name="Заказчики" descr="preencoded.png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914400" y="3781424"/>
            <a:ext cx="8343900" cy="2057400"/>
          </a:xfrm>
          <a:prstGeom prst="rect">
            <a:avLst/>
          </a:prstGeom>
        </p:spPr>
      </p:pic>
      <p:pic>
        <p:nvPicPr>
          <p:cNvPr id="1706561217" name="Заказчики" descr="preencoded.png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029700" y="3781424"/>
            <a:ext cx="8343900" cy="2057400"/>
          </a:xfrm>
          <a:prstGeom prst="rect">
            <a:avLst/>
          </a:prstGeom>
        </p:spPr>
      </p:pic>
      <p:pic>
        <p:nvPicPr>
          <p:cNvPr id="579559405" name="Заказчики" descr="preencoded.png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6324599" y="7591424"/>
            <a:ext cx="5638799" cy="2057400"/>
          </a:xfrm>
          <a:prstGeom prst="rect">
            <a:avLst/>
          </a:prstGeom>
        </p:spPr>
      </p:pic>
      <p:pic>
        <p:nvPicPr>
          <p:cNvPr id="916871475" name="Заказчики" descr="preencoded.png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11734798" y="7591424"/>
            <a:ext cx="5638799" cy="2057400"/>
          </a:xfrm>
          <a:prstGeom prst="rect">
            <a:avLst/>
          </a:prstGeom>
        </p:spPr>
      </p:pic>
      <p:pic>
        <p:nvPicPr>
          <p:cNvPr id="1640985649" name="Заказчики" descr="preencoded.png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914400" y="5686425"/>
            <a:ext cx="4286250" cy="2057400"/>
          </a:xfrm>
          <a:prstGeom prst="rect">
            <a:avLst/>
          </a:prstGeom>
        </p:spPr>
      </p:pic>
      <p:pic>
        <p:nvPicPr>
          <p:cNvPr id="1646083171" name="Заказчики" descr="preencoded.png"/>
          <p:cNvPicPr>
            <a:picLocks noChangeAspect="1"/>
          </p:cNvPicPr>
          <p:nvPr/>
        </p:nvPicPr>
        <p:blipFill>
          <a:blip r:embed="rId18"/>
          <a:stretch/>
        </p:blipFill>
        <p:spPr bwMode="auto">
          <a:xfrm>
            <a:off x="4972050" y="5686425"/>
            <a:ext cx="6315075" cy="2057400"/>
          </a:xfrm>
          <a:prstGeom prst="rect">
            <a:avLst/>
          </a:prstGeom>
        </p:spPr>
      </p:pic>
      <p:pic>
        <p:nvPicPr>
          <p:cNvPr id="835486839" name="Заказчики" descr="preencoded.png"/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11058524" y="5686425"/>
            <a:ext cx="6315075" cy="2057400"/>
          </a:xfrm>
          <a:prstGeom prst="rect">
            <a:avLst/>
          </a:prstGeom>
        </p:spPr>
      </p:pic>
      <p:sp>
        <p:nvSpPr>
          <p:cNvPr id="1526935588" name="Text 0"/>
          <p:cNvSpPr/>
          <p:nvPr/>
        </p:nvSpPr>
        <p:spPr bwMode="auto">
          <a:xfrm>
            <a:off x="1143000" y="361949"/>
            <a:ext cx="2343150" cy="276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ЭТП РАД — ЗАКУПКИ</a:t>
            </a:r>
            <a:endParaRPr lang="en-US" sz="1800"/>
          </a:p>
        </p:txBody>
      </p:sp>
      <p:sp>
        <p:nvSpPr>
          <p:cNvPr id="192179756" name="44-  223-"/>
          <p:cNvSpPr/>
          <p:nvPr/>
        </p:nvSpPr>
        <p:spPr bwMode="auto">
          <a:xfrm>
            <a:off x="1143000" y="1238249"/>
            <a:ext cx="16021048" cy="733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4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ЭТП РАД выбирают заказчики по 44-ФЗ и 223-ФЗ </a:t>
            </a:r>
            <a:endParaRPr lang="en-US" sz="4800"/>
          </a:p>
        </p:txBody>
      </p:sp>
      <p:sp>
        <p:nvSpPr>
          <p:cNvPr id="31045765" name="name_5"/>
          <p:cNvSpPr/>
          <p:nvPr/>
        </p:nvSpPr>
        <p:spPr bwMode="auto">
          <a:xfrm>
            <a:off x="17297399" y="285750"/>
            <a:ext cx="24764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98"/>
              </a:lnSpc>
              <a:buNone/>
              <a:defRPr/>
            </a:pP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3</a:t>
            </a:r>
            <a:endParaRPr lang="en-US" sz="3000"/>
          </a:p>
        </p:txBody>
      </p:sp>
      <p:sp>
        <p:nvSpPr>
          <p:cNvPr id="1615644211" name="Text 3"/>
          <p:cNvSpPr/>
          <p:nvPr/>
        </p:nvSpPr>
        <p:spPr bwMode="auto">
          <a:xfrm>
            <a:off x="2428875" y="8220074"/>
            <a:ext cx="3686175" cy="72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Правительство</a:t>
            </a:r>
            <a:b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Республики Карелия</a:t>
            </a:r>
            <a:endParaRPr lang="en-US" sz="2400"/>
          </a:p>
        </p:txBody>
      </p:sp>
      <p:sp>
        <p:nvSpPr>
          <p:cNvPr id="1988147585" name="-"/>
          <p:cNvSpPr/>
          <p:nvPr/>
        </p:nvSpPr>
        <p:spPr bwMode="auto">
          <a:xfrm>
            <a:off x="2668423" y="4410074"/>
            <a:ext cx="6151725" cy="72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Комитет по государственному заказу Санкт-Петербурга </a:t>
            </a:r>
            <a:endParaRPr lang="en-US" sz="2400"/>
          </a:p>
        </p:txBody>
      </p:sp>
      <p:sp>
        <p:nvSpPr>
          <p:cNvPr id="1179308196" name="Text 5"/>
          <p:cNvSpPr/>
          <p:nvPr/>
        </p:nvSpPr>
        <p:spPr bwMode="auto">
          <a:xfrm>
            <a:off x="10716666" y="4410074"/>
            <a:ext cx="6218781" cy="72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Комитет государственного заказа Ленинградской области</a:t>
            </a:r>
            <a:endParaRPr lang="en-US" sz="2400"/>
          </a:p>
        </p:txBody>
      </p:sp>
      <p:sp>
        <p:nvSpPr>
          <p:cNvPr id="1702928589" name="Text 6"/>
          <p:cNvSpPr/>
          <p:nvPr/>
        </p:nvSpPr>
        <p:spPr bwMode="auto">
          <a:xfrm>
            <a:off x="7996452" y="8220074"/>
            <a:ext cx="3528796" cy="72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Правительство </a:t>
            </a:r>
            <a:b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Республики Коми</a:t>
            </a:r>
            <a:endParaRPr lang="en-US" sz="2400"/>
          </a:p>
        </p:txBody>
      </p:sp>
      <p:sp>
        <p:nvSpPr>
          <p:cNvPr id="1452293326" name="Text 7"/>
          <p:cNvSpPr/>
          <p:nvPr/>
        </p:nvSpPr>
        <p:spPr bwMode="auto">
          <a:xfrm>
            <a:off x="13530155" y="8039099"/>
            <a:ext cx="3405294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Правительство Нижегородской области</a:t>
            </a:r>
            <a:endParaRPr lang="en-US" sz="2400"/>
          </a:p>
        </p:txBody>
      </p:sp>
      <p:sp>
        <p:nvSpPr>
          <p:cNvPr id="2019458915" name="Text 8"/>
          <p:cNvSpPr/>
          <p:nvPr/>
        </p:nvSpPr>
        <p:spPr bwMode="auto">
          <a:xfrm>
            <a:off x="2575017" y="6134099"/>
            <a:ext cx="2187482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Министерство иностранных дел РФ</a:t>
            </a:r>
            <a:endParaRPr lang="en-US" sz="2400"/>
          </a:p>
        </p:txBody>
      </p:sp>
      <p:sp>
        <p:nvSpPr>
          <p:cNvPr id="763262567" name="Text 9"/>
          <p:cNvSpPr/>
          <p:nvPr/>
        </p:nvSpPr>
        <p:spPr bwMode="auto">
          <a:xfrm>
            <a:off x="6807556" y="6315075"/>
            <a:ext cx="4041417" cy="72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ОКУ «Центр закупок Курской области»</a:t>
            </a:r>
            <a:endParaRPr lang="en-US" sz="2400"/>
          </a:p>
        </p:txBody>
      </p:sp>
      <p:sp>
        <p:nvSpPr>
          <p:cNvPr id="1234076124" name="Text 10"/>
          <p:cNvSpPr/>
          <p:nvPr/>
        </p:nvSpPr>
        <p:spPr bwMode="auto">
          <a:xfrm>
            <a:off x="12778713" y="6134099"/>
            <a:ext cx="415673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ГКУ Республики Мордовия «Региональный центр организации закупок»</a:t>
            </a:r>
            <a:endParaRPr lang="en-US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2388F-29AC-1471-93BF-334EDAB6A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54519B-7813-6C7A-98EB-3D68E8AAE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03" y="69415"/>
            <a:ext cx="8292194" cy="101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96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F1305-FACD-4487-C2A4-9723EDB11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ACD766-D894-52E8-433E-3CA664D31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7967"/>
            <a:ext cx="18256198" cy="402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80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221A9-9290-BB56-DC1F-D96A8034C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812A19-38D7-DAC6-E655-BFE73F6DFC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34"/>
          <a:stretch>
            <a:fillRect/>
          </a:stretch>
        </p:blipFill>
        <p:spPr>
          <a:xfrm>
            <a:off x="959078" y="885995"/>
            <a:ext cx="16369843" cy="851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97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1E3B-ADC8-5E6A-F6A4-51E83B4E0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7496E2-528C-1F3A-42A1-EB85A44E1A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82" b="4861"/>
          <a:stretch>
            <a:fillRect/>
          </a:stretch>
        </p:blipFill>
        <p:spPr>
          <a:xfrm>
            <a:off x="0" y="3216728"/>
            <a:ext cx="18292436" cy="38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4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587C-45DD-CF7D-FFA6-EDC9E962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3F066E-8CFF-DDB5-D9A5-1B51CB98A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20" y="0"/>
            <a:ext cx="1591976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31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91B81-BE24-0170-98A9-94EC397A7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B2747F-0638-194B-137A-AB41C24A6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05" y="4310743"/>
            <a:ext cx="17717589" cy="35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89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04C0-9EBD-095F-B67E-ECE3F901C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DD893A-30B6-8E7B-0599-BBE48AE7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38"/>
          <a:stretch>
            <a:fillRect/>
          </a:stretch>
        </p:blipFill>
        <p:spPr>
          <a:xfrm>
            <a:off x="1722663" y="0"/>
            <a:ext cx="14842673" cy="1028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48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97593-9188-C66E-3DD4-B61F529D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FBFC7-865F-8D71-593A-30D5DD2151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"/>
          <a:stretch>
            <a:fillRect/>
          </a:stretch>
        </p:blipFill>
        <p:spPr>
          <a:xfrm>
            <a:off x="2855448" y="2078491"/>
            <a:ext cx="12577104" cy="613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19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E2896-AF9C-9B55-D82E-A45C91483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A93F1C-BCD2-6AC6-A6A6-BB49DB34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3" y="2276475"/>
            <a:ext cx="18292093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64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FF951-F6EE-9050-BA6F-F3BF9EBC7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2F22A9-B636-DF13-F590-46DAD1F46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28" y="0"/>
            <a:ext cx="16083544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4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62259103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877840004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2053636613" name="Frame 85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447925"/>
            <a:ext cx="16002000" cy="1790700"/>
          </a:xfrm>
          <a:prstGeom prst="rect">
            <a:avLst/>
          </a:prstGeom>
        </p:spPr>
      </p:pic>
      <p:pic>
        <p:nvPicPr>
          <p:cNvPr id="609050016" name="Rectangle 1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pic>
        <p:nvPicPr>
          <p:cNvPr id="1388796891" name="Frame 38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143000" y="5876058"/>
            <a:ext cx="5181600" cy="3533775"/>
          </a:xfrm>
          <a:prstGeom prst="rect">
            <a:avLst/>
          </a:prstGeom>
        </p:spPr>
      </p:pic>
      <p:pic>
        <p:nvPicPr>
          <p:cNvPr id="345993232" name="Frame 88" descr="preencoded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6553200" y="5876058"/>
            <a:ext cx="5181600" cy="3533775"/>
          </a:xfrm>
          <a:prstGeom prst="rect">
            <a:avLst/>
          </a:prstGeom>
        </p:spPr>
      </p:pic>
      <p:pic>
        <p:nvPicPr>
          <p:cNvPr id="1667095549" name="Frame 89" descr="preencoded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1963400" y="5876058"/>
            <a:ext cx="5181600" cy="3533775"/>
          </a:xfrm>
          <a:prstGeom prst="rect">
            <a:avLst/>
          </a:prstGeom>
        </p:spPr>
      </p:pic>
      <p:pic>
        <p:nvPicPr>
          <p:cNvPr id="1387128088" name="Vector" descr="preencoded.png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3596126" y="5338763"/>
            <a:ext cx="1878048" cy="1708778"/>
          </a:xfrm>
          <a:prstGeom prst="rect">
            <a:avLst/>
          </a:prstGeom>
        </p:spPr>
      </p:pic>
      <p:pic>
        <p:nvPicPr>
          <p:cNvPr id="703384160" name="Vector" descr="preencoded.png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8269692" y="5190827"/>
            <a:ext cx="1710514" cy="1800820"/>
          </a:xfrm>
          <a:prstGeom prst="rect">
            <a:avLst/>
          </a:prstGeom>
        </p:spPr>
      </p:pic>
      <p:pic>
        <p:nvPicPr>
          <p:cNvPr id="1799820642" name="Vector" descr="preencoded.png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757967" y="5133975"/>
            <a:ext cx="1913563" cy="1914523"/>
          </a:xfrm>
          <a:prstGeom prst="rect">
            <a:avLst/>
          </a:prstGeom>
        </p:spPr>
      </p:pic>
      <p:sp>
        <p:nvSpPr>
          <p:cNvPr id="1004931473" name="Text 0"/>
          <p:cNvSpPr/>
          <p:nvPr/>
        </p:nvSpPr>
        <p:spPr bwMode="auto">
          <a:xfrm>
            <a:off x="1143000" y="361950"/>
            <a:ext cx="2343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ЭТП РАД — ЗАКУПКИ</a:t>
            </a:r>
            <a:endParaRPr lang="en-US" sz="1800"/>
          </a:p>
        </p:txBody>
      </p:sp>
      <p:sp>
        <p:nvSpPr>
          <p:cNvPr id="476526496" name="Text 1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Что такое ЭТП РАД</a:t>
            </a:r>
            <a:endParaRPr lang="en-US" sz="4800"/>
          </a:p>
        </p:txBody>
      </p:sp>
      <p:sp>
        <p:nvSpPr>
          <p:cNvPr id="1139328523" name="Text 2"/>
          <p:cNvSpPr/>
          <p:nvPr/>
        </p:nvSpPr>
        <p:spPr bwMode="auto">
          <a:xfrm>
            <a:off x="1143000" y="2447925"/>
            <a:ext cx="16021049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007EEE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ЭТП РАД</a:t>
            </a: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 – </a:t>
            </a: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это единое информационное пространство для взаимодействия заказчиков</a:t>
            </a:r>
            <a:b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</a:b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и поставщиков при проведении всех видов торгов и закупок!</a:t>
            </a:r>
            <a:endParaRPr lang="en-US" sz="2700"/>
          </a:p>
        </p:txBody>
      </p:sp>
      <p:sp>
        <p:nvSpPr>
          <p:cNvPr id="1310803572" name="44- 223-      12  2018  1447-"/>
          <p:cNvSpPr/>
          <p:nvPr/>
        </p:nvSpPr>
        <p:spPr bwMode="auto">
          <a:xfrm>
            <a:off x="1143000" y="3419475"/>
            <a:ext cx="16021049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Входит в Перечень отобранных операторов электронных площадок по 44-ФЗ, 223-ФЗ, утвержденный Распоряжением Правительства РФ от 12 июля 2018 г.№ 1447-р.</a:t>
            </a:r>
            <a:endParaRPr lang="en-US" sz="2700"/>
          </a:p>
        </p:txBody>
      </p:sp>
      <p:sp>
        <p:nvSpPr>
          <p:cNvPr id="2058638296" name="Text 4"/>
          <p:cNvSpPr/>
          <p:nvPr/>
        </p:nvSpPr>
        <p:spPr bwMode="auto">
          <a:xfrm>
            <a:off x="1143000" y="4614863"/>
            <a:ext cx="16021049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Включает в себя:</a:t>
            </a:r>
            <a:endParaRPr lang="en-US" sz="2700"/>
          </a:p>
        </p:txBody>
      </p:sp>
      <p:sp>
        <p:nvSpPr>
          <p:cNvPr id="1307088285" name="name_4"/>
          <p:cNvSpPr/>
          <p:nvPr/>
        </p:nvSpPr>
        <p:spPr bwMode="auto">
          <a:xfrm>
            <a:off x="17297400" y="285750"/>
            <a:ext cx="266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2</a:t>
            </a:r>
            <a:endParaRPr lang="en-US" sz="3000"/>
          </a:p>
        </p:txBody>
      </p:sp>
      <p:sp>
        <p:nvSpPr>
          <p:cNvPr id="2014394843" name="default_name"/>
          <p:cNvSpPr/>
          <p:nvPr/>
        </p:nvSpPr>
        <p:spPr bwMode="auto">
          <a:xfrm>
            <a:off x="1362075" y="7400058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ЗАКУПКИ</a:t>
            </a:r>
            <a:endParaRPr lang="en-US" sz="3600"/>
          </a:p>
        </p:txBody>
      </p:sp>
      <p:sp>
        <p:nvSpPr>
          <p:cNvPr id="257616358" name="615"/>
          <p:cNvSpPr/>
          <p:nvPr/>
        </p:nvSpPr>
        <p:spPr bwMode="auto">
          <a:xfrm>
            <a:off x="1371600" y="8104908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Площадка по государственным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и корпоративным закупкам, ПП РФ №615</a:t>
            </a:r>
            <a:endParaRPr lang="en-US" sz="1800"/>
          </a:p>
        </p:txBody>
      </p:sp>
      <p:sp>
        <p:nvSpPr>
          <p:cNvPr id="207278573" name="default_name"/>
          <p:cNvSpPr/>
          <p:nvPr/>
        </p:nvSpPr>
        <p:spPr bwMode="auto">
          <a:xfrm>
            <a:off x="6772275" y="7400058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ПРОДАЖИ</a:t>
            </a:r>
            <a:endParaRPr lang="en-US" sz="3600"/>
          </a:p>
        </p:txBody>
      </p:sp>
      <p:sp>
        <p:nvSpPr>
          <p:cNvPr id="1485969319" name="Text 9"/>
          <p:cNvSpPr/>
          <p:nvPr/>
        </p:nvSpPr>
        <p:spPr bwMode="auto">
          <a:xfrm>
            <a:off x="6781800" y="8104908"/>
            <a:ext cx="47434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Площадка по продаже государственного, корпоративного, банковского, проблемного и частного имущества</a:t>
            </a:r>
            <a:endParaRPr lang="en-US" sz="1800"/>
          </a:p>
        </p:txBody>
      </p:sp>
      <p:sp>
        <p:nvSpPr>
          <p:cNvPr id="1661636550" name="Text 10"/>
          <p:cNvSpPr/>
          <p:nvPr/>
        </p:nvSpPr>
        <p:spPr bwMode="auto">
          <a:xfrm>
            <a:off x="12182475" y="7400058"/>
            <a:ext cx="47434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УЧЕБНЫЙ ЦЕНТР</a:t>
            </a:r>
            <a:endParaRPr lang="en-US" sz="3600"/>
          </a:p>
        </p:txBody>
      </p:sp>
      <p:sp>
        <p:nvSpPr>
          <p:cNvPr id="604529774" name="Text 11"/>
          <p:cNvSpPr/>
          <p:nvPr/>
        </p:nvSpPr>
        <p:spPr bwMode="auto">
          <a:xfrm>
            <a:off x="12192000" y="8104908"/>
            <a:ext cx="47434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Профессиональный консультант</a:t>
            </a:r>
            <a:b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</a:b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по аукционной продаже имущества, организации и сопровождению торгов</a:t>
            </a:r>
            <a:endParaRPr lang="en-US" sz="1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28281-3F07-F4B6-02A7-8C6915A1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17F3D9-1FA6-F4A2-054C-204A76579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52" y="1684564"/>
            <a:ext cx="17558495" cy="691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34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42508-35A0-C75C-90F5-A5613F9D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3B34FE-AAEE-4877-09F4-FEFD04995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46" y="0"/>
            <a:ext cx="1750930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606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45741580" name="2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4028162" name="1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31" y="-59531"/>
            <a:ext cx="18280067" cy="10287000"/>
          </a:xfrm>
          <a:prstGeom prst="rect">
            <a:avLst/>
          </a:prstGeom>
        </p:spPr>
      </p:pic>
      <p:pic>
        <p:nvPicPr>
          <p:cNvPr id="1458958657" name="Fram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43000" y="1428750"/>
            <a:ext cx="5248275" cy="771525"/>
          </a:xfrm>
          <a:prstGeom prst="rect">
            <a:avLst/>
          </a:prstGeom>
        </p:spPr>
      </p:pic>
      <p:pic>
        <p:nvPicPr>
          <p:cNvPr id="107451087" name="Frame 100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143000" y="6572250"/>
            <a:ext cx="4752975" cy="1600200"/>
          </a:xfrm>
          <a:prstGeom prst="rect">
            <a:avLst/>
          </a:prstGeom>
        </p:spPr>
      </p:pic>
      <p:sp>
        <p:nvSpPr>
          <p:cNvPr id="377959009" name="Text 0"/>
          <p:cNvSpPr/>
          <p:nvPr/>
        </p:nvSpPr>
        <p:spPr bwMode="auto">
          <a:xfrm>
            <a:off x="11591924" y="6572250"/>
            <a:ext cx="5067300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ru-RU" sz="4800"/>
              <a:t>Дегай Денис</a:t>
            </a:r>
            <a:endParaRPr lang="en-US" sz="4800"/>
          </a:p>
        </p:txBody>
      </p:sp>
      <p:sp>
        <p:nvSpPr>
          <p:cNvPr id="854231649" name="Product owner  223-"/>
          <p:cNvSpPr/>
          <p:nvPr/>
        </p:nvSpPr>
        <p:spPr bwMode="auto">
          <a:xfrm>
            <a:off x="11591924" y="7372350"/>
            <a:ext cx="49244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Представитель</a:t>
            </a:r>
            <a:endParaRPr lang="en-US" sz="3000">
              <a:solidFill>
                <a:srgbClr val="1B1F3B">
                  <a:alpha val="65000"/>
                </a:srgbClr>
              </a:solidFill>
              <a:latin typeface="Museo Sans Cyrl 300"/>
              <a:ea typeface="Museo Sans Cyrl 300"/>
              <a:cs typeface="Museo Sans Cyrl 300"/>
            </a:endParaRPr>
          </a:p>
          <a:p>
            <a:pPr marL="0" indent="0" algn="l">
              <a:lnSpc>
                <a:spcPts val="3598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300"/>
                <a:ea typeface="Museo Sans Cyrl 300"/>
                <a:cs typeface="Museo Sans Cyrl 300"/>
              </a:rPr>
              <a:t> ЭТП 223-ФЗ</a:t>
            </a:r>
            <a:endParaRPr lang="en-US" sz="3000"/>
          </a:p>
        </p:txBody>
      </p:sp>
      <p:sp>
        <p:nvSpPr>
          <p:cNvPr id="1135109341" name="Text 3"/>
          <p:cNvSpPr/>
          <p:nvPr/>
        </p:nvSpPr>
        <p:spPr bwMode="auto">
          <a:xfrm>
            <a:off x="1142999" y="3187698"/>
            <a:ext cx="90963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20"/>
              </a:lnSpc>
              <a:buNone/>
              <a:defRPr/>
            </a:pPr>
            <a:r>
              <a:rPr lang="en-US" sz="4800">
                <a:solidFill>
                  <a:srgbClr val="007EEE"/>
                </a:solidFill>
                <a:latin typeface="Museo Sans Cyrl 700"/>
                <a:ea typeface="Museo Sans Cyrl 700"/>
                <a:cs typeface="Museo Sans Cyrl 700"/>
              </a:rPr>
              <a:t>Обратитесь за консультацией</a:t>
            </a:r>
            <a:br>
              <a:rPr lang="en-US" sz="4800">
                <a:solidFill>
                  <a:srgbClr val="007EEE"/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4800">
                <a:solidFill>
                  <a:srgbClr val="007EEE"/>
                </a:solidFill>
                <a:latin typeface="Museo Sans Cyrl 700"/>
                <a:ea typeface="Museo Sans Cyrl 700"/>
                <a:cs typeface="Museo Sans Cyrl 700"/>
              </a:rPr>
              <a:t>к нашему </a:t>
            </a:r>
            <a:r>
              <a:rPr lang="ru-RU" sz="4800">
                <a:solidFill>
                  <a:srgbClr val="007EEE"/>
                </a:solidFill>
                <a:latin typeface="Museo Sans Cyrl 700"/>
                <a:ea typeface="Museo Sans Cyrl 700"/>
                <a:cs typeface="Museo Sans Cyrl 700"/>
              </a:rPr>
              <a:t>представителю</a:t>
            </a:r>
            <a:r>
              <a:rPr lang="en-US" sz="4800">
                <a:solidFill>
                  <a:srgbClr val="007EEE"/>
                </a:solidFill>
                <a:latin typeface="Museo Sans Cyrl 700"/>
                <a:ea typeface="Museo Sans Cyrl 700"/>
                <a:cs typeface="Museo Sans Cyrl 700"/>
              </a:rPr>
              <a:t>:</a:t>
            </a:r>
            <a:endParaRPr lang="en-US" sz="4800"/>
          </a:p>
        </p:txBody>
      </p:sp>
      <p:sp>
        <p:nvSpPr>
          <p:cNvPr id="466441400" name="name_7 911 735 0640 7 812 777 5757  705 alekseevauction-houseru"/>
          <p:cNvSpPr/>
          <p:nvPr/>
        </p:nvSpPr>
        <p:spPr bwMode="auto">
          <a:xfrm>
            <a:off x="1000124" y="6138861"/>
            <a:ext cx="7792687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  <a:defRPr/>
            </a:pPr>
            <a:r>
              <a:rPr lang="ru-RU" sz="4400" b="1" dirty="0">
                <a:solidFill>
                  <a:schemeClr val="tx1"/>
                </a:solidFill>
                <a:latin typeface="Museo Sans Cyrl 300"/>
                <a:ea typeface="Museo Sans Cyrl 300"/>
                <a:cs typeface="Museo Sans Cyrl 300"/>
              </a:rPr>
              <a:t>Сот: </a:t>
            </a:r>
            <a:r>
              <a:rPr lang="en-US" sz="4400" b="1" dirty="0">
                <a:solidFill>
                  <a:schemeClr val="tx1"/>
                </a:solidFill>
                <a:latin typeface="Museo Sans Cyrl 300"/>
                <a:ea typeface="Museo Sans Cyrl 300"/>
                <a:cs typeface="Museo Sans Cyrl 300"/>
              </a:rPr>
              <a:t>+7 </a:t>
            </a:r>
            <a:r>
              <a:rPr lang="ru-RU" sz="4400" b="1" dirty="0">
                <a:solidFill>
                  <a:schemeClr val="tx1"/>
                </a:solidFill>
                <a:latin typeface="Museo Sans Cyrl 300"/>
                <a:ea typeface="Museo Sans Cyrl 300"/>
                <a:cs typeface="Museo Sans Cyrl 300"/>
              </a:rPr>
              <a:t>964 980 98 88 </a:t>
            </a:r>
          </a:p>
          <a:p>
            <a:pPr>
              <a:lnSpc>
                <a:spcPts val="4200"/>
              </a:lnSpc>
              <a:defRPr/>
            </a:pPr>
            <a:r>
              <a:rPr lang="ru-RU" sz="4400" dirty="0">
                <a:latin typeface="Museo Sans Cyrl 300"/>
                <a:ea typeface="Museo Sans Cyrl 300"/>
                <a:cs typeface="Museo Sans Cyrl 300"/>
              </a:rPr>
              <a:t>Раб: </a:t>
            </a:r>
            <a:r>
              <a:rPr lang="en-US" sz="4400" dirty="0">
                <a:latin typeface="Museo Sans Cyrl 300"/>
                <a:ea typeface="Museo Sans Cyrl 300"/>
                <a:cs typeface="Museo Sans Cyrl 300"/>
              </a:rPr>
              <a:t>+7 </a:t>
            </a:r>
            <a:r>
              <a:rPr lang="ru-RU" sz="4400" dirty="0">
                <a:latin typeface="Museo Sans Cyrl 300"/>
                <a:ea typeface="Museo Sans Cyrl 300"/>
                <a:cs typeface="Museo Sans Cyrl 300"/>
              </a:rPr>
              <a:t>967 246 37 12</a:t>
            </a:r>
            <a:endParaRPr sz="4400" dirty="0">
              <a:solidFill>
                <a:schemeClr val="tx1"/>
              </a:solidFill>
              <a:latin typeface="Museo Sans Cyrl 300"/>
              <a:ea typeface="Museo Sans Cyrl 300"/>
              <a:cs typeface="Museo Sans Cyrl 300"/>
            </a:endParaRPr>
          </a:p>
          <a:p>
            <a:pPr marL="0" indent="0" algn="l">
              <a:lnSpc>
                <a:spcPts val="4199"/>
              </a:lnSpc>
              <a:buNone/>
              <a:defRPr/>
            </a:pPr>
            <a:r>
              <a:rPr lang="en-US" sz="4000" dirty="0">
                <a:solidFill>
                  <a:schemeClr val="tx1"/>
                </a:solidFill>
                <a:latin typeface="Museo Sans Cyrl 300"/>
                <a:ea typeface="Museo Sans Cyrl 300"/>
                <a:cs typeface="Museo Sans Cyrl 300"/>
              </a:rPr>
              <a:t>degai@auction-house.ru</a:t>
            </a:r>
            <a:endParaRPr sz="3600" dirty="0">
              <a:solidFill>
                <a:schemeClr val="tx1"/>
              </a:solidFill>
            </a:endParaRPr>
          </a:p>
        </p:txBody>
      </p:sp>
      <p:pic>
        <p:nvPicPr>
          <p:cNvPr id="805174818" name="Рисунок 80517481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1660523" y="1545438"/>
            <a:ext cx="3601351" cy="459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8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5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8941939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79101503" name="Vector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495299" y="247649"/>
            <a:ext cx="495299" cy="495299"/>
          </a:xfrm>
          <a:prstGeom prst="rect">
            <a:avLst/>
          </a:prstGeom>
        </p:spPr>
      </p:pic>
      <p:pic>
        <p:nvPicPr>
          <p:cNvPr id="1739792440" name="Frame 7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3000" y="8534399"/>
            <a:ext cx="16002000" cy="800100"/>
          </a:xfrm>
          <a:prstGeom prst="rect">
            <a:avLst/>
          </a:prstGeom>
        </p:spPr>
      </p:pic>
      <p:sp>
        <p:nvSpPr>
          <p:cNvPr id="1790456710" name="Text 0"/>
          <p:cNvSpPr/>
          <p:nvPr/>
        </p:nvSpPr>
        <p:spPr bwMode="auto">
          <a:xfrm>
            <a:off x="1143000" y="1187275"/>
            <a:ext cx="10372725" cy="1466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624"/>
              </a:lnSpc>
              <a:buNone/>
              <a:defRPr/>
            </a:pPr>
            <a:r>
              <a:rPr lang="en-US" sz="96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УЧЕБНЫЙ ЦЕНТР</a:t>
            </a:r>
            <a:endParaRPr lang="en-US" sz="9600"/>
          </a:p>
        </p:txBody>
      </p:sp>
      <p:sp>
        <p:nvSpPr>
          <p:cNvPr id="140427857" name="2024     223-"/>
          <p:cNvSpPr/>
          <p:nvPr/>
        </p:nvSpPr>
        <p:spPr bwMode="auto">
          <a:xfrm>
            <a:off x="1143000" y="361949"/>
            <a:ext cx="4219574" cy="276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ИТОГИ 2024 ГОДА — ЭТП РАД 223-ФЗ</a:t>
            </a:r>
            <a:endParaRPr lang="en-US" sz="1800"/>
          </a:p>
        </p:txBody>
      </p:sp>
      <p:sp>
        <p:nvSpPr>
          <p:cNvPr id="1366088518" name="name_3"/>
          <p:cNvSpPr/>
          <p:nvPr/>
        </p:nvSpPr>
        <p:spPr bwMode="auto">
          <a:xfrm>
            <a:off x="1143000" y="8534399"/>
            <a:ext cx="390524" cy="361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3</a:t>
            </a:r>
            <a:endParaRPr lang="en-US" sz="2400"/>
          </a:p>
        </p:txBody>
      </p:sp>
      <p:sp>
        <p:nvSpPr>
          <p:cNvPr id="1032831492" name="Text 3"/>
          <p:cNvSpPr/>
          <p:nvPr/>
        </p:nvSpPr>
        <p:spPr bwMode="auto">
          <a:xfrm>
            <a:off x="1704974" y="8534399"/>
            <a:ext cx="15459075" cy="361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Собственный учебный центр РАД </a:t>
            </a:r>
            <a:endParaRPr lang="en-US" sz="2400"/>
          </a:p>
        </p:txBody>
      </p:sp>
      <p:sp>
        <p:nvSpPr>
          <p:cNvPr id="367896194" name="name_3"/>
          <p:cNvSpPr/>
          <p:nvPr/>
        </p:nvSpPr>
        <p:spPr bwMode="auto">
          <a:xfrm>
            <a:off x="1143000" y="8972550"/>
            <a:ext cx="380999" cy="361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4</a:t>
            </a:r>
            <a:endParaRPr lang="en-US" sz="2400"/>
          </a:p>
        </p:txBody>
      </p:sp>
      <p:sp>
        <p:nvSpPr>
          <p:cNvPr id="877698377" name="Text 5"/>
          <p:cNvSpPr/>
          <p:nvPr/>
        </p:nvSpPr>
        <p:spPr bwMode="auto">
          <a:xfrm>
            <a:off x="1695449" y="8972550"/>
            <a:ext cx="15468599" cy="361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Портал edu.lot-online.ru</a:t>
            </a:r>
            <a:endParaRPr 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6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8016677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24393983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299" y="247649"/>
            <a:ext cx="495299" cy="495299"/>
          </a:xfrm>
          <a:prstGeom prst="rect">
            <a:avLst/>
          </a:prstGeom>
        </p:spPr>
      </p:pic>
      <p:pic>
        <p:nvPicPr>
          <p:cNvPr id="1597000648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4"/>
            <a:ext cx="16002000" cy="19049"/>
          </a:xfrm>
          <a:prstGeom prst="rect">
            <a:avLst/>
          </a:prstGeom>
        </p:spPr>
      </p:pic>
      <p:pic>
        <p:nvPicPr>
          <p:cNvPr id="1677139192" name="Frame 43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3000" y="4257675"/>
            <a:ext cx="16002000" cy="4857750"/>
          </a:xfrm>
          <a:prstGeom prst="rect">
            <a:avLst/>
          </a:prstGeom>
        </p:spPr>
      </p:pic>
      <p:pic>
        <p:nvPicPr>
          <p:cNvPr id="356077501" name="diploma_9109461 1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187475" y="3572172"/>
            <a:ext cx="1727298" cy="1809154"/>
          </a:xfrm>
          <a:prstGeom prst="rect">
            <a:avLst/>
          </a:prstGeom>
        </p:spPr>
      </p:pic>
      <p:pic>
        <p:nvPicPr>
          <p:cNvPr id="43723576" name="seminar_9109313 1" descr="preencoded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6191547" y="3572172"/>
            <a:ext cx="1809154" cy="1809154"/>
          </a:xfrm>
          <a:prstGeom prst="rect">
            <a:avLst/>
          </a:prstGeom>
        </p:spPr>
      </p:pic>
      <p:pic>
        <p:nvPicPr>
          <p:cNvPr id="769842783" name="webinar_8541943 1" descr="preencoded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249196" y="3572172"/>
            <a:ext cx="1809154" cy="1809154"/>
          </a:xfrm>
          <a:prstGeom prst="rect">
            <a:avLst/>
          </a:prstGeom>
        </p:spPr>
      </p:pic>
      <p:pic>
        <p:nvPicPr>
          <p:cNvPr id="1310258457" name="monitor_3462107 1" descr="preencoded.png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4306846" y="3572172"/>
            <a:ext cx="1809154" cy="1809154"/>
          </a:xfrm>
          <a:prstGeom prst="rect">
            <a:avLst/>
          </a:prstGeom>
        </p:spPr>
      </p:pic>
      <p:sp>
        <p:nvSpPr>
          <p:cNvPr id="1338755060" name="Text 0"/>
          <p:cNvSpPr/>
          <p:nvPr/>
        </p:nvSpPr>
        <p:spPr bwMode="auto">
          <a:xfrm>
            <a:off x="1143000" y="361949"/>
            <a:ext cx="1924049" cy="276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УЧЕБНЫЙ ЦЕНТР</a:t>
            </a:r>
            <a:endParaRPr lang="en-US" sz="1800"/>
          </a:p>
        </p:txBody>
      </p:sp>
      <p:sp>
        <p:nvSpPr>
          <p:cNvPr id="1690248789" name="Text 1"/>
          <p:cNvSpPr/>
          <p:nvPr/>
        </p:nvSpPr>
        <p:spPr bwMode="auto">
          <a:xfrm>
            <a:off x="1143000" y="1238249"/>
            <a:ext cx="16021048" cy="733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4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Собственный учебный центр РАД </a:t>
            </a:r>
            <a:endParaRPr lang="en-US" sz="4800"/>
          </a:p>
        </p:txBody>
      </p:sp>
      <p:sp>
        <p:nvSpPr>
          <p:cNvPr id="1581461844" name="name_26"/>
          <p:cNvSpPr/>
          <p:nvPr/>
        </p:nvSpPr>
        <p:spPr bwMode="auto">
          <a:xfrm>
            <a:off x="17297399" y="285750"/>
            <a:ext cx="4857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98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endParaRPr lang="en-US" sz="3000"/>
          </a:p>
        </p:txBody>
      </p:sp>
      <p:sp>
        <p:nvSpPr>
          <p:cNvPr id="581188731" name="Text 3"/>
          <p:cNvSpPr/>
          <p:nvPr/>
        </p:nvSpPr>
        <p:spPr bwMode="auto">
          <a:xfrm>
            <a:off x="1143000" y="2447924"/>
            <a:ext cx="16021048" cy="8191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99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Повышение квалификации и профпереподготовка с получением удостоверения</a:t>
            </a:r>
            <a:b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</a:b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для специалистов по закупкам</a:t>
            </a:r>
            <a:endParaRPr lang="en-US" sz="2700"/>
          </a:p>
        </p:txBody>
      </p:sp>
      <p:sp>
        <p:nvSpPr>
          <p:cNvPr id="159013444" name="Text 4"/>
          <p:cNvSpPr/>
          <p:nvPr/>
        </p:nvSpPr>
        <p:spPr bwMode="auto">
          <a:xfrm>
            <a:off x="1133474" y="5781674"/>
            <a:ext cx="3848099" cy="1104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49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ОФИЦИАЛЬНАЯ</a:t>
            </a:r>
            <a:b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ЛИЦЕНЗИЯ</a:t>
            </a:r>
            <a:endParaRPr lang="en-US" sz="3600"/>
          </a:p>
        </p:txBody>
      </p:sp>
      <p:sp>
        <p:nvSpPr>
          <p:cNvPr id="213807264" name="Text 5"/>
          <p:cNvSpPr/>
          <p:nvPr/>
        </p:nvSpPr>
        <p:spPr bwMode="auto">
          <a:xfrm>
            <a:off x="1295399" y="7038974"/>
            <a:ext cx="3543300" cy="552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Лицензия на образовательную деятельность</a:t>
            </a:r>
            <a:endParaRPr lang="en-US" sz="1800"/>
          </a:p>
        </p:txBody>
      </p:sp>
      <p:sp>
        <p:nvSpPr>
          <p:cNvPr id="1675039839" name="Text 6"/>
          <p:cNvSpPr/>
          <p:nvPr/>
        </p:nvSpPr>
        <p:spPr bwMode="auto">
          <a:xfrm>
            <a:off x="5191124" y="5781674"/>
            <a:ext cx="3848099" cy="1104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49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ОБУЧАЮЩИЕ КУРСЫ</a:t>
            </a:r>
            <a:endParaRPr lang="en-US" sz="3600"/>
          </a:p>
        </p:txBody>
      </p:sp>
      <p:sp>
        <p:nvSpPr>
          <p:cNvPr id="884416017" name="Text 7"/>
          <p:cNvSpPr/>
          <p:nvPr/>
        </p:nvSpPr>
        <p:spPr bwMode="auto">
          <a:xfrm>
            <a:off x="5353049" y="7038974"/>
            <a:ext cx="3543300" cy="1381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Присоединяйтесь к нашим официальным общим программам и получайте необходимую сертификацию для работы</a:t>
            </a:r>
            <a:endParaRPr lang="en-US" sz="1800"/>
          </a:p>
        </p:txBody>
      </p:sp>
      <p:sp>
        <p:nvSpPr>
          <p:cNvPr id="1526138911" name="Text 8"/>
          <p:cNvSpPr/>
          <p:nvPr/>
        </p:nvSpPr>
        <p:spPr bwMode="auto">
          <a:xfrm>
            <a:off x="9248773" y="5781674"/>
            <a:ext cx="3848099" cy="1104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49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БЕСПЛАТНЫЕ ВЕБИНАРЫ</a:t>
            </a:r>
            <a:endParaRPr lang="en-US" sz="3600"/>
          </a:p>
        </p:txBody>
      </p:sp>
      <p:sp>
        <p:nvSpPr>
          <p:cNvPr id="416349623" name="300"/>
          <p:cNvSpPr/>
          <p:nvPr/>
        </p:nvSpPr>
        <p:spPr bwMode="auto">
          <a:xfrm>
            <a:off x="9410699" y="6981824"/>
            <a:ext cx="3543300" cy="1657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Более 300 бесплатных вебинаров. Смотрите наши вебинары с приглашенными экспертами по актуальным темам и изменениям в сфере госзакупок</a:t>
            </a:r>
            <a:endParaRPr lang="en-US" sz="1800"/>
          </a:p>
        </p:txBody>
      </p:sp>
      <p:sp>
        <p:nvSpPr>
          <p:cNvPr id="88165431" name="Text 10"/>
          <p:cNvSpPr/>
          <p:nvPr/>
        </p:nvSpPr>
        <p:spPr bwMode="auto">
          <a:xfrm>
            <a:off x="13306423" y="5781674"/>
            <a:ext cx="3848099" cy="1104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49"/>
              </a:lnSpc>
              <a:buNone/>
              <a:defRPr/>
            </a:pPr>
            <a:r>
              <a:rPr lang="en-US" sz="3600">
                <a:solidFill>
                  <a:srgbClr val="FFFFFF"/>
                </a:solidFill>
                <a:latin typeface="Museo Sans Cyrl 700"/>
                <a:ea typeface="Museo Sans Cyrl 700"/>
                <a:cs typeface="Museo Sans Cyrl 700"/>
              </a:rPr>
              <a:t>ОСОБЕННЫЙ ПОДХОД</a:t>
            </a:r>
            <a:endParaRPr lang="en-US" sz="3600"/>
          </a:p>
        </p:txBody>
      </p:sp>
      <p:sp>
        <p:nvSpPr>
          <p:cNvPr id="314510904" name="Text 11"/>
          <p:cNvSpPr/>
          <p:nvPr/>
        </p:nvSpPr>
        <p:spPr bwMode="auto">
          <a:xfrm>
            <a:off x="13468349" y="6981824"/>
            <a:ext cx="3543300" cy="1381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FFFFFF"/>
                </a:solidFill>
                <a:latin typeface="Museo Sans Cyrl 300"/>
                <a:ea typeface="Museo Sans Cyrl 300"/>
                <a:cs typeface="Museo Sans Cyrl 300"/>
              </a:rPr>
              <a:t>Индивидуальное обучение. Обратитесь к вашему менеджеру в РАД, чтобы организовать обучение специально по вашим вопросам</a:t>
            </a:r>
            <a:endParaRPr lang="en-US"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7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8633277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956537917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299" y="247649"/>
            <a:ext cx="495299" cy="495299"/>
          </a:xfrm>
          <a:prstGeom prst="rect">
            <a:avLst/>
          </a:prstGeom>
        </p:spPr>
      </p:pic>
      <p:pic>
        <p:nvPicPr>
          <p:cNvPr id="420274184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4"/>
            <a:ext cx="16002000" cy="19049"/>
          </a:xfrm>
          <a:prstGeom prst="rect">
            <a:avLst/>
          </a:prstGeom>
        </p:spPr>
      </p:pic>
      <p:pic>
        <p:nvPicPr>
          <p:cNvPr id="1773354046" name="Frame 99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24049" y="5057775"/>
            <a:ext cx="4438649" cy="4048124"/>
          </a:xfrm>
          <a:prstGeom prst="rect">
            <a:avLst/>
          </a:prstGeom>
        </p:spPr>
      </p:pic>
      <p:pic>
        <p:nvPicPr>
          <p:cNvPr id="686290139" name="image 21" descr="preencoded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724523" y="7496174"/>
            <a:ext cx="5657850" cy="2219324"/>
          </a:xfrm>
          <a:prstGeom prst="rect">
            <a:avLst/>
          </a:prstGeom>
        </p:spPr>
      </p:pic>
      <p:pic>
        <p:nvPicPr>
          <p:cNvPr id="1045601465" name="image 20" descr="preencoded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886700" y="2447924"/>
            <a:ext cx="9258300" cy="5419724"/>
          </a:xfrm>
          <a:prstGeom prst="rect">
            <a:avLst/>
          </a:prstGeom>
        </p:spPr>
      </p:pic>
      <p:sp>
        <p:nvSpPr>
          <p:cNvPr id="1280672824" name="Text 0"/>
          <p:cNvSpPr/>
          <p:nvPr/>
        </p:nvSpPr>
        <p:spPr bwMode="auto">
          <a:xfrm>
            <a:off x="1143000" y="361949"/>
            <a:ext cx="1924049" cy="276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4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УЧЕБНЫЙ ЦЕНТР</a:t>
            </a:r>
            <a:endParaRPr lang="en-US" sz="1800"/>
          </a:p>
        </p:txBody>
      </p:sp>
      <p:sp>
        <p:nvSpPr>
          <p:cNvPr id="2103236433" name="edulot-onlineru"/>
          <p:cNvSpPr/>
          <p:nvPr/>
        </p:nvSpPr>
        <p:spPr bwMode="auto">
          <a:xfrm>
            <a:off x="1143000" y="1238249"/>
            <a:ext cx="16021048" cy="733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4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Портал edu.lot-online.ru</a:t>
            </a:r>
            <a:endParaRPr lang="en-US" sz="4800"/>
          </a:p>
        </p:txBody>
      </p:sp>
      <p:sp>
        <p:nvSpPr>
          <p:cNvPr id="1786839574" name="name_27"/>
          <p:cNvSpPr/>
          <p:nvPr/>
        </p:nvSpPr>
        <p:spPr bwMode="auto">
          <a:xfrm>
            <a:off x="17297399" y="285750"/>
            <a:ext cx="4667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98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3</a:t>
            </a:r>
            <a:endParaRPr lang="en-US" sz="3000"/>
          </a:p>
        </p:txBody>
      </p:sp>
      <p:sp>
        <p:nvSpPr>
          <p:cNvPr id="589250324" name="Text 3"/>
          <p:cNvSpPr/>
          <p:nvPr/>
        </p:nvSpPr>
        <p:spPr bwMode="auto">
          <a:xfrm>
            <a:off x="1143000" y="2447924"/>
            <a:ext cx="16021048" cy="361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4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Новости, обучение, экспертные материалы:</a:t>
            </a:r>
            <a:endParaRPr lang="en-US" sz="2400"/>
          </a:p>
        </p:txBody>
      </p:sp>
      <p:sp>
        <p:nvSpPr>
          <p:cNvPr id="1445891052" name="Text 4"/>
          <p:cNvSpPr/>
          <p:nvPr/>
        </p:nvSpPr>
        <p:spPr bwMode="auto">
          <a:xfrm>
            <a:off x="1143000" y="2962274"/>
            <a:ext cx="6476999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19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Информация об обучающих курсах с возможностью оставить заявку на обучение</a:t>
            </a:r>
            <a:b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</a:b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Анонсы и записи вебинаров</a:t>
            </a:r>
            <a:b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</a:b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Новости отрасли</a:t>
            </a:r>
            <a:b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</a:b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Статьи экспертов по актуальным темам и справочные материалы</a:t>
            </a:r>
            <a:endParaRPr lang="en-US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4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54954684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844253269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1424861667" name="Frame 7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6343650"/>
            <a:ext cx="16002000" cy="2990850"/>
          </a:xfrm>
          <a:prstGeom prst="rect">
            <a:avLst/>
          </a:prstGeom>
        </p:spPr>
      </p:pic>
      <p:sp>
        <p:nvSpPr>
          <p:cNvPr id="39949341" name="Text 0"/>
          <p:cNvSpPr/>
          <p:nvPr/>
        </p:nvSpPr>
        <p:spPr bwMode="auto">
          <a:xfrm>
            <a:off x="1143000" y="1187276"/>
            <a:ext cx="12325350" cy="2933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625"/>
              </a:lnSpc>
              <a:buNone/>
              <a:defRPr/>
            </a:pPr>
            <a:r>
              <a:rPr lang="en-US" sz="96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ДОПОЛНИТЕЛЬНЫЕ</a:t>
            </a:r>
            <a:br>
              <a:rPr lang="en-US" sz="96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</a:br>
            <a:r>
              <a:rPr lang="en-US" sz="9600">
                <a:solidFill>
                  <a:srgbClr val="007EEE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СЕРВИСЫ И УСЛУГИ</a:t>
            </a:r>
            <a:endParaRPr lang="en-US" sz="9600"/>
          </a:p>
        </p:txBody>
      </p:sp>
      <p:sp>
        <p:nvSpPr>
          <p:cNvPr id="1987091925" name="2024     223-"/>
          <p:cNvSpPr/>
          <p:nvPr/>
        </p:nvSpPr>
        <p:spPr bwMode="auto">
          <a:xfrm>
            <a:off x="1143000" y="361950"/>
            <a:ext cx="42195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ИТОГИ 2024 ГОДА — ЭТП РАД 223-ФЗ</a:t>
            </a:r>
            <a:endParaRPr lang="en-US" sz="1800"/>
          </a:p>
        </p:txBody>
      </p:sp>
      <p:sp>
        <p:nvSpPr>
          <p:cNvPr id="431539813" name="name_3"/>
          <p:cNvSpPr/>
          <p:nvPr/>
        </p:nvSpPr>
        <p:spPr bwMode="auto">
          <a:xfrm>
            <a:off x="1143000" y="6343650"/>
            <a:ext cx="3619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0</a:t>
            </a:r>
            <a:endParaRPr lang="en-US" sz="2400"/>
          </a:p>
        </p:txBody>
      </p:sp>
      <p:sp>
        <p:nvSpPr>
          <p:cNvPr id="2134199871" name="Text 3"/>
          <p:cNvSpPr/>
          <p:nvPr/>
        </p:nvSpPr>
        <p:spPr bwMode="auto">
          <a:xfrm>
            <a:off x="1676400" y="6343650"/>
            <a:ext cx="154876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Расчет начальной максимальной цены договора</a:t>
            </a:r>
            <a:endParaRPr lang="en-US" sz="2400"/>
          </a:p>
        </p:txBody>
      </p:sp>
      <p:sp>
        <p:nvSpPr>
          <p:cNvPr id="580995696" name="name_3"/>
          <p:cNvSpPr/>
          <p:nvPr/>
        </p:nvSpPr>
        <p:spPr bwMode="auto">
          <a:xfrm>
            <a:off x="1143000" y="6781800"/>
            <a:ext cx="3714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endParaRPr lang="en-US" sz="2400"/>
          </a:p>
        </p:txBody>
      </p:sp>
      <p:sp>
        <p:nvSpPr>
          <p:cNvPr id="125114019" name="Text 5"/>
          <p:cNvSpPr/>
          <p:nvPr/>
        </p:nvSpPr>
        <p:spPr bwMode="auto">
          <a:xfrm>
            <a:off x="1685925" y="6781800"/>
            <a:ext cx="154781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Проверка документации на стандарты и нормы по ГОСТ</a:t>
            </a:r>
            <a:endParaRPr lang="en-US" sz="2400"/>
          </a:p>
        </p:txBody>
      </p:sp>
      <p:sp>
        <p:nvSpPr>
          <p:cNvPr id="1207919964" name="name_3"/>
          <p:cNvSpPr/>
          <p:nvPr/>
        </p:nvSpPr>
        <p:spPr bwMode="auto">
          <a:xfrm>
            <a:off x="1143000" y="7219950"/>
            <a:ext cx="3619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endParaRPr lang="en-US" sz="2400"/>
          </a:p>
        </p:txBody>
      </p:sp>
      <p:sp>
        <p:nvSpPr>
          <p:cNvPr id="695316934" name="Text 7"/>
          <p:cNvSpPr/>
          <p:nvPr/>
        </p:nvSpPr>
        <p:spPr bwMode="auto">
          <a:xfrm>
            <a:off x="1676400" y="7219950"/>
            <a:ext cx="154876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Справочник ОКПД2 для применения НПА </a:t>
            </a:r>
            <a:endParaRPr lang="en-US" sz="2400"/>
          </a:p>
        </p:txBody>
      </p:sp>
      <p:sp>
        <p:nvSpPr>
          <p:cNvPr id="853132578" name="name_3"/>
          <p:cNvSpPr/>
          <p:nvPr/>
        </p:nvSpPr>
        <p:spPr bwMode="auto">
          <a:xfrm>
            <a:off x="1143000" y="7658100"/>
            <a:ext cx="3810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3</a:t>
            </a:r>
            <a:endParaRPr lang="en-US" sz="2400"/>
          </a:p>
        </p:txBody>
      </p:sp>
      <p:sp>
        <p:nvSpPr>
          <p:cNvPr id="424141449" name="Text 9"/>
          <p:cNvSpPr/>
          <p:nvPr/>
        </p:nvSpPr>
        <p:spPr bwMode="auto">
          <a:xfrm>
            <a:off x="1695450" y="7658100"/>
            <a:ext cx="154686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Проверка благонадежности контрагентов</a:t>
            </a:r>
            <a:endParaRPr lang="en-US" sz="2400"/>
          </a:p>
        </p:txBody>
      </p:sp>
      <p:sp>
        <p:nvSpPr>
          <p:cNvPr id="902403846" name="name_3"/>
          <p:cNvSpPr/>
          <p:nvPr/>
        </p:nvSpPr>
        <p:spPr bwMode="auto">
          <a:xfrm>
            <a:off x="1143000" y="8096250"/>
            <a:ext cx="3714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4</a:t>
            </a:r>
            <a:endParaRPr lang="en-US" sz="2400"/>
          </a:p>
        </p:txBody>
      </p:sp>
      <p:sp>
        <p:nvSpPr>
          <p:cNvPr id="1075256576" name="Text 11"/>
          <p:cNvSpPr/>
          <p:nvPr/>
        </p:nvSpPr>
        <p:spPr bwMode="auto">
          <a:xfrm>
            <a:off x="1685925" y="8096250"/>
            <a:ext cx="154781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Поиск закупочнойдокументации</a:t>
            </a:r>
            <a:endParaRPr lang="en-US" sz="2400"/>
          </a:p>
        </p:txBody>
      </p:sp>
      <p:sp>
        <p:nvSpPr>
          <p:cNvPr id="862140580" name="name_3"/>
          <p:cNvSpPr/>
          <p:nvPr/>
        </p:nvSpPr>
        <p:spPr bwMode="auto">
          <a:xfrm>
            <a:off x="1143000" y="8534400"/>
            <a:ext cx="4000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15</a:t>
            </a:r>
            <a:endParaRPr lang="en-US" sz="2400"/>
          </a:p>
        </p:txBody>
      </p:sp>
      <p:sp>
        <p:nvSpPr>
          <p:cNvPr id="2134038145" name="Text 13"/>
          <p:cNvSpPr/>
          <p:nvPr/>
        </p:nvSpPr>
        <p:spPr bwMode="auto">
          <a:xfrm>
            <a:off x="1714500" y="8534400"/>
            <a:ext cx="15449549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Аналитический инструмент для контроля закупочной деятельности</a:t>
            </a:r>
            <a:endParaRPr lang="en-US" sz="2400"/>
          </a:p>
        </p:txBody>
      </p:sp>
      <p:sp>
        <p:nvSpPr>
          <p:cNvPr id="160452859" name="name_3"/>
          <p:cNvSpPr/>
          <p:nvPr/>
        </p:nvSpPr>
        <p:spPr bwMode="auto">
          <a:xfrm>
            <a:off x="1143000" y="8972550"/>
            <a:ext cx="3714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16</a:t>
            </a:r>
            <a:endParaRPr lang="en-US" sz="2400"/>
          </a:p>
        </p:txBody>
      </p:sp>
      <p:sp>
        <p:nvSpPr>
          <p:cNvPr id="1904186262" name="Text 15"/>
          <p:cNvSpPr/>
          <p:nvPr/>
        </p:nvSpPr>
        <p:spPr bwMode="auto">
          <a:xfrm>
            <a:off x="1685925" y="8972550"/>
            <a:ext cx="154781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500"/>
              </a:rPr>
              <a:t>Сервис проверки регистрационных удостоверений</a:t>
            </a:r>
            <a:endParaRPr lang="en-US" sz="2400"/>
          </a:p>
        </p:txBody>
      </p:sp>
      <p:sp>
        <p:nvSpPr>
          <p:cNvPr id="1786681820" name="Text 15"/>
          <p:cNvSpPr/>
          <p:nvPr/>
        </p:nvSpPr>
        <p:spPr bwMode="auto">
          <a:xfrm>
            <a:off x="1685925" y="9402679"/>
            <a:ext cx="154781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Общие сервисы для участников и заказчиков</a:t>
            </a:r>
            <a:endParaRPr lang="en-US" sz="2400"/>
          </a:p>
        </p:txBody>
      </p:sp>
      <p:sp>
        <p:nvSpPr>
          <p:cNvPr id="896650284" name="name_3"/>
          <p:cNvSpPr/>
          <p:nvPr/>
        </p:nvSpPr>
        <p:spPr bwMode="auto">
          <a:xfrm>
            <a:off x="1171575" y="9412705"/>
            <a:ext cx="37147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ru-RU" sz="2400">
                <a:solidFill>
                  <a:srgbClr val="1B1F3B">
                    <a:alpha val="65000"/>
                  </a:srgbClr>
                </a:solidFill>
                <a:latin typeface="Museo Sans Cyrl 700"/>
              </a:rPr>
              <a:t>17</a:t>
            </a:r>
            <a:endParaRPr 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5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00935148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8389255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1608540282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124075"/>
            <a:ext cx="16002000" cy="19050"/>
          </a:xfrm>
          <a:prstGeom prst="rect">
            <a:avLst/>
          </a:prstGeom>
        </p:spPr>
      </p:pic>
      <p:pic>
        <p:nvPicPr>
          <p:cNvPr id="891823131" name="image 13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3000" y="3238500"/>
            <a:ext cx="16002000" cy="3286125"/>
          </a:xfrm>
          <a:prstGeom prst="rect">
            <a:avLst/>
          </a:prstGeom>
        </p:spPr>
      </p:pic>
      <p:sp>
        <p:nvSpPr>
          <p:cNvPr id="1351617640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32506821" name="Text 1"/>
          <p:cNvSpPr/>
          <p:nvPr/>
        </p:nvSpPr>
        <p:spPr bwMode="auto">
          <a:xfrm>
            <a:off x="1143000" y="1238250"/>
            <a:ext cx="16021049" cy="73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Расчет начальной максимальной цены договора</a:t>
            </a:r>
            <a:endParaRPr lang="en-US" sz="4800"/>
          </a:p>
        </p:txBody>
      </p:sp>
      <p:sp>
        <p:nvSpPr>
          <p:cNvPr id="1827221248" name="Text 2"/>
          <p:cNvSpPr/>
          <p:nvPr/>
        </p:nvSpPr>
        <p:spPr bwMode="auto">
          <a:xfrm>
            <a:off x="1143000" y="2447925"/>
            <a:ext cx="16021049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  <a:defRPr/>
            </a:pPr>
            <a:r>
              <a:rPr lang="en-US" sz="2700">
                <a:solidFill>
                  <a:srgbClr val="191C30">
                    <a:alpha val="90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Пошагово до готового отчета </a:t>
            </a:r>
            <a:endParaRPr lang="en-US" sz="2700"/>
          </a:p>
        </p:txBody>
      </p:sp>
      <p:sp>
        <p:nvSpPr>
          <p:cNvPr id="727812553" name="name_15"/>
          <p:cNvSpPr/>
          <p:nvPr/>
        </p:nvSpPr>
        <p:spPr bwMode="auto">
          <a:xfrm>
            <a:off x="17297400" y="285750"/>
            <a:ext cx="447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endParaRPr lang="en-US"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6">
    <p:bg>
      <p:bgPr>
        <a:solidFill>
          <a:srgbClr val="EDF2F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96876063" name="blue-border-abstract-gradient-background 1" descr="preencoded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88795553" name="Vector" descr="preencoded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5300" y="247650"/>
            <a:ext cx="495300" cy="495300"/>
          </a:xfrm>
          <a:prstGeom prst="rect">
            <a:avLst/>
          </a:prstGeom>
        </p:spPr>
      </p:pic>
      <p:pic>
        <p:nvPicPr>
          <p:cNvPr id="1017153661" name="Rectangle 1" descr="preencoded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3000" y="2857500"/>
            <a:ext cx="16002000" cy="19050"/>
          </a:xfrm>
          <a:prstGeom prst="rect">
            <a:avLst/>
          </a:prstGeom>
        </p:spPr>
      </p:pic>
      <p:pic>
        <p:nvPicPr>
          <p:cNvPr id="173794032" name="image 14" descr="preencoded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114675" y="3333750"/>
            <a:ext cx="12039600" cy="4924425"/>
          </a:xfrm>
          <a:prstGeom prst="rect">
            <a:avLst/>
          </a:prstGeom>
        </p:spPr>
      </p:pic>
      <p:pic>
        <p:nvPicPr>
          <p:cNvPr id="1136599458" name="Frame 9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2714625" y="8715375"/>
            <a:ext cx="12858750" cy="723900"/>
          </a:xfrm>
          <a:prstGeom prst="rect">
            <a:avLst/>
          </a:prstGeom>
        </p:spPr>
      </p:pic>
      <p:sp>
        <p:nvSpPr>
          <p:cNvPr id="898816005" name="Text 0"/>
          <p:cNvSpPr/>
          <p:nvPr/>
        </p:nvSpPr>
        <p:spPr bwMode="auto">
          <a:xfrm>
            <a:off x="1143000" y="361950"/>
            <a:ext cx="4629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  <a:defRPr/>
            </a:pPr>
            <a:r>
              <a:rPr lang="en-US" sz="1800">
                <a:solidFill>
                  <a:srgbClr val="1B1F3B">
                    <a:alpha val="65000"/>
                  </a:srgbClr>
                </a:solidFill>
                <a:latin typeface="Museo Sans Cyrl 500"/>
                <a:ea typeface="Museo Sans Cyrl 500"/>
                <a:cs typeface="Museo Sans Cyrl 500"/>
              </a:rPr>
              <a:t>ДОПОЛНИТЕЛЬНЫЕ СЕРВИСЫ И УСЛУГИ</a:t>
            </a:r>
            <a:endParaRPr lang="en-US" sz="1800"/>
          </a:p>
        </p:txBody>
      </p:sp>
      <p:sp>
        <p:nvSpPr>
          <p:cNvPr id="315778834" name="Text 1"/>
          <p:cNvSpPr/>
          <p:nvPr/>
        </p:nvSpPr>
        <p:spPr bwMode="auto">
          <a:xfrm>
            <a:off x="1143000" y="1238250"/>
            <a:ext cx="16021049" cy="1466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75"/>
              </a:lnSpc>
              <a:buNone/>
              <a:defRPr/>
            </a:pPr>
            <a:r>
              <a:rPr lang="en-US" sz="4800">
                <a:solidFill>
                  <a:srgbClr val="191C30">
                    <a:alpha val="90000"/>
                  </a:srgbClr>
                </a:solidFill>
                <a:latin typeface="Museo Sans Cyrl 700"/>
                <a:ea typeface="Museo Sans Cyrl 700"/>
                <a:cs typeface="Museo Sans Cyrl 700"/>
              </a:rPr>
              <a:t>Проверка документации на стандарты и нормы  по ГОСТ</a:t>
            </a:r>
            <a:endParaRPr lang="en-US" sz="4800"/>
          </a:p>
        </p:txBody>
      </p:sp>
      <p:sp>
        <p:nvSpPr>
          <p:cNvPr id="1400720496" name="name_16"/>
          <p:cNvSpPr/>
          <p:nvPr/>
        </p:nvSpPr>
        <p:spPr bwMode="auto">
          <a:xfrm>
            <a:off x="17297400" y="28575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  <a:defRPr/>
            </a:pPr>
            <a:r>
              <a:rPr lang="en-US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1</a:t>
            </a:r>
            <a:r>
              <a:rPr lang="ru-RU" sz="3000">
                <a:solidFill>
                  <a:srgbClr val="1B1F3B">
                    <a:alpha val="65000"/>
                  </a:srgbClr>
                </a:solidFill>
                <a:latin typeface="Museo Sans Cyrl 700"/>
                <a:ea typeface="Museo Sans Cyrl 700"/>
                <a:cs typeface="Museo Sans Cyrl 700"/>
              </a:rPr>
              <a:t>2</a:t>
            </a:r>
            <a:endParaRPr lang="en-US" sz="3000"/>
          </a:p>
        </p:txBody>
      </p:sp>
      <p:sp>
        <p:nvSpPr>
          <p:cNvPr id="1408287647" name="Text 3"/>
          <p:cNvSpPr/>
          <p:nvPr/>
        </p:nvSpPr>
        <p:spPr bwMode="auto">
          <a:xfrm>
            <a:off x="3590925" y="8715375"/>
            <a:ext cx="545782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Отчет по результатам проверки </a:t>
            </a:r>
            <a:br>
              <a:rPr/>
            </a:b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в редактируемом формате </a:t>
            </a:r>
            <a:endParaRPr lang="en-US" sz="2400"/>
          </a:p>
        </p:txBody>
      </p:sp>
      <p:sp>
        <p:nvSpPr>
          <p:cNvPr id="240646708" name="Text 4"/>
          <p:cNvSpPr/>
          <p:nvPr/>
        </p:nvSpPr>
        <p:spPr bwMode="auto">
          <a:xfrm>
            <a:off x="10134600" y="8715375"/>
            <a:ext cx="545782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  <a:defRPr/>
            </a:pPr>
            <a:r>
              <a:rPr lang="en-US" sz="2400">
                <a:solidFill>
                  <a:srgbClr val="191C30">
                    <a:alpha val="90000"/>
                  </a:srgbClr>
                </a:solidFill>
                <a:latin typeface="Museo Sans Cyrl 300"/>
                <a:ea typeface="Museo Sans Cyrl 300"/>
                <a:cs typeface="Museo Sans Cyrl 300"/>
              </a:rPr>
              <a:t>История всех проверок сохраняется в личном кабинете заказчика на ЭТП </a:t>
            </a:r>
            <a:endParaRPr 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649</Words>
  <Application>Microsoft Office PowerPoint</Application>
  <PresentationFormat>Произвольный</PresentationFormat>
  <Paragraphs>139</Paragraphs>
  <Slides>32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Museo Sans Cyrl 300</vt:lpstr>
      <vt:lpstr>Museo Sans Cyrl 500</vt:lpstr>
      <vt:lpstr>Museo Sans Cyrl 700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Дегай Денис Юрьевич</cp:lastModifiedBy>
  <cp:revision>10</cp:revision>
  <dcterms:created xsi:type="dcterms:W3CDTF">2024-12-26T00:15:47Z</dcterms:created>
  <dcterms:modified xsi:type="dcterms:W3CDTF">2026-04-27T16:43:56Z</dcterms:modified>
</cp:coreProperties>
</file>