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433" r:id="rId2"/>
    <p:sldId id="401" r:id="rId3"/>
    <p:sldId id="427" r:id="rId4"/>
    <p:sldId id="423" r:id="rId5"/>
    <p:sldId id="449" r:id="rId6"/>
    <p:sldId id="450" r:id="rId7"/>
    <p:sldId id="451" r:id="rId8"/>
    <p:sldId id="434" r:id="rId9"/>
    <p:sldId id="452" r:id="rId10"/>
    <p:sldId id="436" r:id="rId11"/>
    <p:sldId id="435" r:id="rId12"/>
    <p:sldId id="438" r:id="rId13"/>
    <p:sldId id="442" r:id="rId14"/>
    <p:sldId id="439" r:id="rId15"/>
    <p:sldId id="440" r:id="rId16"/>
    <p:sldId id="441" r:id="rId17"/>
    <p:sldId id="443" r:id="rId18"/>
    <p:sldId id="444" r:id="rId19"/>
    <p:sldId id="446" r:id="rId20"/>
    <p:sldId id="447" r:id="rId21"/>
    <p:sldId id="448" r:id="rId22"/>
    <p:sldId id="430" r:id="rId23"/>
  </p:sldIdLst>
  <p:sldSz cx="12192000" cy="6858000"/>
  <p:notesSz cx="6807200" cy="9939338"/>
  <p:embeddedFontLst>
    <p:embeddedFont>
      <p:font typeface="Tahoma" panose="020B0604030504040204" pitchFamily="34" charset="0"/>
      <p:regular r:id="rId26"/>
      <p:bold r:id="rId27"/>
    </p:embeddedFont>
    <p:embeddedFont>
      <p:font typeface="Montserrat SemiBold" pitchFamily="2" charset="-52"/>
      <p:bold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Arial Black" panose="020B0A04020102020204" pitchFamily="34" charset="0"/>
      <p:bold r:id="rId34"/>
    </p:embeddedFont>
    <p:embeddedFont>
      <p:font typeface="Montserrat" pitchFamily="2" charset="-52"/>
      <p:regular r:id="rId35"/>
      <p:bold r:id="rId36"/>
      <p:italic r:id="rId37"/>
      <p:boldItalic r:id="rId38"/>
    </p:embeddedFont>
    <p:embeddedFont>
      <p:font typeface="Roboto" panose="02000000000000000000" pitchFamily="2" charset="0"/>
      <p:regular r:id="rId39"/>
      <p:bold r:id="rId40"/>
      <p:italic r:id="rId41"/>
      <p:boldItalic r:id="rId42"/>
    </p:embeddedFont>
    <p:embeddedFont>
      <p:font typeface="Palatino Linotype" panose="02040502050505030304" pitchFamily="18" charset="0"/>
      <p:regular r:id="rId43"/>
      <p:bold r:id="rId44"/>
      <p:italic r:id="rId45"/>
      <p:boldItalic r:id="rId46"/>
    </p:embeddedFont>
    <p:embeddedFont>
      <p:font typeface="Calibri Light" panose="020F0302020204030204" pitchFamily="34" charset="0"/>
      <p:regular r:id="rId47"/>
      <p:italic r:id="rId48"/>
    </p:embeddedFont>
    <p:embeddedFont>
      <p:font typeface="Montserrat ExtraBold" pitchFamily="2" charset="-52"/>
      <p:bold r:id="rId49"/>
      <p:boldItalic r:id="rId50"/>
    </p:embeddedFont>
    <p:embeddedFont>
      <p:font typeface="Montserrat Medium" pitchFamily="2" charset="-52"/>
      <p:regular r:id="rId51"/>
      <p:italic r:id="rId52"/>
    </p:embeddedFont>
    <p:embeddedFont>
      <p:font typeface="Arial Cyr" panose="020B0604020202020204" pitchFamily="34" charset="0"/>
      <p:regular r:id="rId53"/>
      <p:bold r:id="rId54"/>
      <p:italic r:id="rId55"/>
      <p:boldItalic r:id="rId56"/>
    </p:embeddedFont>
    <p:embeddedFont>
      <p:font typeface="Trebuchet MS" panose="020B0603020202020204" pitchFamily="34" charset="0"/>
      <p:regular r:id="rId57"/>
      <p:bold r:id="rId58"/>
      <p:italic r:id="rId59"/>
      <p:boldItalic r:id="rId60"/>
    </p:embeddedFont>
    <p:embeddedFont>
      <p:font typeface="PT Astra Serif" panose="020A0603040505020204" pitchFamily="18" charset="-52"/>
      <p:regular r:id="rId61"/>
      <p:bold r:id="rId62"/>
      <p:italic r:id="rId63"/>
      <p:boldItalic r:id="rId64"/>
    </p:embeddedFont>
    <p:embeddedFont>
      <p:font typeface="Segoe UI" panose="020B0502040204020203" pitchFamily="34" charset="0"/>
      <p:regular r:id="rId65"/>
      <p:bold r:id="rId66"/>
      <p:italic r:id="rId67"/>
      <p:boldItalic r:id="rId6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9B4AC77-717B-4F95-AF30-B1762DD27F30}">
          <p14:sldIdLst>
            <p14:sldId id="433"/>
            <p14:sldId id="401"/>
            <p14:sldId id="427"/>
            <p14:sldId id="423"/>
            <p14:sldId id="449"/>
            <p14:sldId id="450"/>
            <p14:sldId id="451"/>
            <p14:sldId id="434"/>
            <p14:sldId id="452"/>
            <p14:sldId id="436"/>
            <p14:sldId id="435"/>
            <p14:sldId id="438"/>
            <p14:sldId id="442"/>
            <p14:sldId id="439"/>
            <p14:sldId id="440"/>
            <p14:sldId id="441"/>
            <p14:sldId id="443"/>
            <p14:sldId id="444"/>
            <p14:sldId id="446"/>
            <p14:sldId id="447"/>
            <p14:sldId id="448"/>
            <p14:sldId id="4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9F9"/>
    <a:srgbClr val="F3F3F3"/>
    <a:srgbClr val="EDEFF3"/>
    <a:srgbClr val="EFF5FB"/>
    <a:srgbClr val="DBECD0"/>
    <a:srgbClr val="07875B"/>
    <a:srgbClr val="3F6AB7"/>
    <a:srgbClr val="FFD54F"/>
    <a:srgbClr val="70AD47"/>
    <a:srgbClr val="F4AF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3" autoAdjust="0"/>
    <p:restoredTop sz="90036" autoAdjust="0"/>
  </p:normalViewPr>
  <p:slideViewPr>
    <p:cSldViewPr snapToGrid="0">
      <p:cViewPr varScale="1">
        <p:scale>
          <a:sx n="99" d="100"/>
          <a:sy n="99" d="100"/>
        </p:scale>
        <p:origin x="90" y="138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63" Type="http://schemas.openxmlformats.org/officeDocument/2006/relationships/font" Target="fonts/font38.fntdata"/><Relationship Id="rId68" Type="http://schemas.openxmlformats.org/officeDocument/2006/relationships/font" Target="fonts/font43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font" Target="fonts/font28.fntdata"/><Relationship Id="rId58" Type="http://schemas.openxmlformats.org/officeDocument/2006/relationships/font" Target="fonts/font33.fntdata"/><Relationship Id="rId66" Type="http://schemas.openxmlformats.org/officeDocument/2006/relationships/font" Target="fonts/font41.fntdata"/><Relationship Id="rId5" Type="http://schemas.openxmlformats.org/officeDocument/2006/relationships/slide" Target="slides/slide4.xml"/><Relationship Id="rId61" Type="http://schemas.openxmlformats.org/officeDocument/2006/relationships/font" Target="fonts/font3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openxmlformats.org/officeDocument/2006/relationships/font" Target="fonts/font31.fntdata"/><Relationship Id="rId64" Type="http://schemas.openxmlformats.org/officeDocument/2006/relationships/font" Target="fonts/font39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26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59" Type="http://schemas.openxmlformats.org/officeDocument/2006/relationships/font" Target="fonts/font34.fntdata"/><Relationship Id="rId67" Type="http://schemas.openxmlformats.org/officeDocument/2006/relationships/font" Target="fonts/font42.fntdata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54" Type="http://schemas.openxmlformats.org/officeDocument/2006/relationships/font" Target="fonts/font29.fntdata"/><Relationship Id="rId62" Type="http://schemas.openxmlformats.org/officeDocument/2006/relationships/font" Target="fonts/font37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57" Type="http://schemas.openxmlformats.org/officeDocument/2006/relationships/font" Target="fonts/font32.fntdata"/><Relationship Id="rId10" Type="http://schemas.openxmlformats.org/officeDocument/2006/relationships/slide" Target="slides/slide9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font" Target="fonts/font27.fntdata"/><Relationship Id="rId60" Type="http://schemas.openxmlformats.org/officeDocument/2006/relationships/font" Target="fonts/font35.fntdata"/><Relationship Id="rId65" Type="http://schemas.openxmlformats.org/officeDocument/2006/relationships/font" Target="fonts/font4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14.fntdata"/><Relationship Id="rId34" Type="http://schemas.openxmlformats.org/officeDocument/2006/relationships/font" Target="fonts/font9.fntdata"/><Relationship Id="rId50" Type="http://schemas.openxmlformats.org/officeDocument/2006/relationships/font" Target="fonts/font25.fntdata"/><Relationship Id="rId55" Type="http://schemas.openxmlformats.org/officeDocument/2006/relationships/font" Target="fonts/font30.fntdata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ytarevag\AppData\Local\Microsoft\Windows\INetCache\Content.Outlook\DNJCUE33\&#1054;&#1090;&#1073;&#1086;&#1088;%20&#1087;&#1088;&#1086;&#1073;%20&#1080;%20%25%20&#1085;&#1077;&#1089;&#1086;&#1086;&#1090;&#1074;&#1077;&#1090;&#1089;&#1090;&#1074;&#1080;&#1103;_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ytarevag\AppData\Local\Microsoft\Windows\INetCache\Content.Outlook\DNJCUE33\&#1054;&#1090;&#1073;&#1086;&#1088;%20&#1087;&#1088;&#1086;&#1073;%20&#1080;%20%25%20&#1085;&#1077;&#1089;&#1086;&#1086;&#1090;&#1074;&#1077;&#1090;&#1089;&#1090;&#1074;&#1080;&#1103;_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/>
              <a:t>Продукты </a:t>
            </a:r>
            <a:r>
              <a:rPr lang="ru-RU" b="1" dirty="0"/>
              <a:t>питания</a:t>
            </a:r>
            <a:br>
              <a:rPr lang="ru-RU" b="1" dirty="0"/>
            </a:br>
            <a:r>
              <a:rPr lang="ru-RU" dirty="0" smtClean="0">
                <a:solidFill>
                  <a:srgbClr val="00B050"/>
                </a:solidFill>
              </a:rPr>
              <a:t>соответствие</a:t>
            </a:r>
            <a:r>
              <a:rPr lang="ru-RU" dirty="0" smtClean="0"/>
              <a:t>/</a:t>
            </a:r>
            <a:r>
              <a:rPr lang="ru-RU" dirty="0" smtClean="0">
                <a:solidFill>
                  <a:srgbClr val="C00000"/>
                </a:solidFill>
              </a:rPr>
              <a:t>не </a:t>
            </a:r>
            <a:r>
              <a:rPr lang="ru-RU" dirty="0">
                <a:solidFill>
                  <a:srgbClr val="C00000"/>
                </a:solidFill>
              </a:rPr>
              <a:t>соответствие</a:t>
            </a:r>
          </a:p>
        </c:rich>
      </c:tx>
      <c:layout>
        <c:manualLayout>
          <c:xMode val="edge"/>
          <c:yMode val="edge"/>
          <c:x val="1.3314972554797579E-3"/>
          <c:y val="1.509574357806083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5058624086019422E-2"/>
          <c:y val="0.20399479132539428"/>
          <c:w val="0.94988275182796111"/>
          <c:h val="0.73477406998603711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  <a:alpha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Лист2!$A$28:$A$31</c:f>
              <c:strCache>
                <c:ptCount val="4"/>
                <c:pt idx="0">
                  <c:v>2022 г</c:v>
                </c:pt>
                <c:pt idx="1">
                  <c:v>2023 г</c:v>
                </c:pt>
                <c:pt idx="2">
                  <c:v>2024 г</c:v>
                </c:pt>
                <c:pt idx="3">
                  <c:v>2025 г</c:v>
                </c:pt>
              </c:strCache>
            </c:strRef>
          </c:cat>
          <c:val>
            <c:numRef>
              <c:f>Лист2!$C$28:$C$31</c:f>
              <c:numCache>
                <c:formatCode>General</c:formatCode>
                <c:ptCount val="4"/>
                <c:pt idx="0">
                  <c:v>37</c:v>
                </c:pt>
                <c:pt idx="1">
                  <c:v>72</c:v>
                </c:pt>
                <c:pt idx="2">
                  <c:v>81</c:v>
                </c:pt>
                <c:pt idx="3">
                  <c:v>40</c:v>
                </c:pt>
              </c:numCache>
            </c:numRef>
          </c:val>
        </c:ser>
        <c:ser>
          <c:idx val="1"/>
          <c:order val="1"/>
          <c:spPr>
            <a:solidFill>
              <a:schemeClr val="accent6">
                <a:lumMod val="40000"/>
                <a:lumOff val="60000"/>
                <a:alpha val="6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Лист2!$A$28:$A$31</c:f>
              <c:strCache>
                <c:ptCount val="4"/>
                <c:pt idx="0">
                  <c:v>2022 г</c:v>
                </c:pt>
                <c:pt idx="1">
                  <c:v>2023 г</c:v>
                </c:pt>
                <c:pt idx="2">
                  <c:v>2024 г</c:v>
                </c:pt>
                <c:pt idx="3">
                  <c:v>2025 г</c:v>
                </c:pt>
              </c:strCache>
            </c:strRef>
          </c:cat>
          <c:val>
            <c:numRef>
              <c:f>Лист2!$E$28:$E$31</c:f>
              <c:numCache>
                <c:formatCode>General</c:formatCode>
                <c:ptCount val="4"/>
                <c:pt idx="0">
                  <c:v>150</c:v>
                </c:pt>
                <c:pt idx="1">
                  <c:v>711</c:v>
                </c:pt>
                <c:pt idx="2">
                  <c:v>578</c:v>
                </c:pt>
                <c:pt idx="3">
                  <c:v>254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72176304"/>
        <c:axId val="172171952"/>
      </c:barChart>
      <c:catAx>
        <c:axId val="172176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171952"/>
        <c:crosses val="autoZero"/>
        <c:auto val="1"/>
        <c:lblAlgn val="ctr"/>
        <c:lblOffset val="100"/>
        <c:noMultiLvlLbl val="0"/>
      </c:catAx>
      <c:valAx>
        <c:axId val="172171952"/>
        <c:scaling>
          <c:orientation val="minMax"/>
          <c:max val="800"/>
        </c:scaling>
        <c:delete val="1"/>
        <c:axPos val="l"/>
        <c:numFmt formatCode="General" sourceLinked="1"/>
        <c:majorTickMark val="none"/>
        <c:minorTickMark val="none"/>
        <c:tickLblPos val="nextTo"/>
        <c:crossAx val="172176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/>
              <a:t>Молочная продукция 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00B050"/>
                </a:solidFill>
              </a:rPr>
              <a:t>соответствие</a:t>
            </a:r>
            <a:r>
              <a:rPr lang="ru-RU" dirty="0" smtClean="0"/>
              <a:t>/</a:t>
            </a:r>
            <a:r>
              <a:rPr lang="ru-RU" dirty="0" smtClean="0">
                <a:solidFill>
                  <a:srgbClr val="C00000"/>
                </a:solidFill>
              </a:rPr>
              <a:t>не </a:t>
            </a:r>
            <a:r>
              <a:rPr lang="ru-RU" dirty="0">
                <a:solidFill>
                  <a:srgbClr val="C00000"/>
                </a:solidFill>
              </a:rPr>
              <a:t>соответствие</a:t>
            </a:r>
          </a:p>
        </c:rich>
      </c:tx>
      <c:layout>
        <c:manualLayout>
          <c:xMode val="edge"/>
          <c:yMode val="edge"/>
          <c:x val="0.13734880831370552"/>
          <c:y val="1.620347182350138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"/>
          <c:y val="0.23222064769909234"/>
          <c:w val="0.95530861369687015"/>
          <c:h val="0.75238682775667098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  <a:alpha val="7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Лист2!$A$28:$A$31</c:f>
              <c:strCache>
                <c:ptCount val="4"/>
                <c:pt idx="0">
                  <c:v>2022 г</c:v>
                </c:pt>
                <c:pt idx="1">
                  <c:v>2023 г</c:v>
                </c:pt>
                <c:pt idx="2">
                  <c:v>2024 г</c:v>
                </c:pt>
                <c:pt idx="3">
                  <c:v>2025 г</c:v>
                </c:pt>
              </c:strCache>
            </c:strRef>
          </c:cat>
          <c:val>
            <c:numRef>
              <c:f>Лист2!$G$28:$G$31</c:f>
              <c:numCache>
                <c:formatCode>General</c:formatCode>
                <c:ptCount val="4"/>
                <c:pt idx="0">
                  <c:v>9</c:v>
                </c:pt>
                <c:pt idx="1">
                  <c:v>20</c:v>
                </c:pt>
                <c:pt idx="2">
                  <c:v>24</c:v>
                </c:pt>
                <c:pt idx="3">
                  <c:v>8</c:v>
                </c:pt>
              </c:numCache>
            </c:numRef>
          </c:val>
        </c:ser>
        <c:ser>
          <c:idx val="1"/>
          <c:order val="1"/>
          <c:spPr>
            <a:solidFill>
              <a:schemeClr val="accent6">
                <a:lumMod val="40000"/>
                <a:lumOff val="60000"/>
                <a:alpha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Лист2!$A$28:$A$31</c:f>
              <c:strCache>
                <c:ptCount val="4"/>
                <c:pt idx="0">
                  <c:v>2022 г</c:v>
                </c:pt>
                <c:pt idx="1">
                  <c:v>2023 г</c:v>
                </c:pt>
                <c:pt idx="2">
                  <c:v>2024 г</c:v>
                </c:pt>
                <c:pt idx="3">
                  <c:v>2025 г</c:v>
                </c:pt>
              </c:strCache>
            </c:strRef>
          </c:cat>
          <c:val>
            <c:numRef>
              <c:f>Лист2!$I$28:$I$31</c:f>
              <c:numCache>
                <c:formatCode>General</c:formatCode>
                <c:ptCount val="4"/>
                <c:pt idx="0">
                  <c:v>33</c:v>
                </c:pt>
                <c:pt idx="1">
                  <c:v>132</c:v>
                </c:pt>
                <c:pt idx="2">
                  <c:v>72</c:v>
                </c:pt>
                <c:pt idx="3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72173040"/>
        <c:axId val="172175216"/>
      </c:barChart>
      <c:catAx>
        <c:axId val="172173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175216"/>
        <c:crosses val="autoZero"/>
        <c:auto val="1"/>
        <c:lblAlgn val="ctr"/>
        <c:lblOffset val="100"/>
        <c:noMultiLvlLbl val="0"/>
      </c:catAx>
      <c:valAx>
        <c:axId val="172175216"/>
        <c:scaling>
          <c:orientation val="minMax"/>
          <c:max val="150"/>
        </c:scaling>
        <c:delete val="1"/>
        <c:axPos val="l"/>
        <c:numFmt formatCode="General" sourceLinked="1"/>
        <c:majorTickMark val="none"/>
        <c:minorTickMark val="none"/>
        <c:tickLblPos val="nextTo"/>
        <c:crossAx val="172173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0.29427</cdr:x>
      <cdr:y>0.14097</cdr:y>
    </cdr:from>
    <cdr:to>
      <cdr:x>0.46187</cdr:x>
      <cdr:y>0.20965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1039184" y="694887"/>
          <a:ext cx="591829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b="1" dirty="0" smtClean="0">
              <a:solidFill>
                <a:schemeClr val="accent2">
                  <a:lumMod val="75000"/>
                </a:schemeClr>
              </a:solidFill>
            </a:rPr>
            <a:t>9,2%</a:t>
          </a:r>
          <a:endParaRPr lang="ru-RU" sz="1600" b="1" dirty="0">
            <a:solidFill>
              <a:schemeClr val="accent2">
                <a:lumMod val="75000"/>
              </a:schemeClr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49575" cy="498475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l">
              <a:defRPr sz="1200"/>
            </a:lvl1pPr>
          </a:lstStyle>
          <a:p>
            <a:endParaRPr lang="ru-RU" dirty="0">
              <a:latin typeface="PT Astra Serif" panose="020A0603040505020204" pitchFamily="18" charset="-52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41" y="4"/>
            <a:ext cx="2949575" cy="498475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r">
              <a:defRPr sz="1200"/>
            </a:lvl1pPr>
          </a:lstStyle>
          <a:p>
            <a:fld id="{659BA39F-1023-4163-A5A6-15779033CE9C}" type="datetimeFigureOut">
              <a:rPr lang="ru-RU" smtClean="0">
                <a:latin typeface="PT Astra Serif" panose="020A0603040505020204" pitchFamily="18" charset="-52"/>
              </a:rPr>
              <a:t>30.10.2025</a:t>
            </a:fld>
            <a:endParaRPr lang="ru-RU" dirty="0">
              <a:latin typeface="PT Astra Serif" panose="020A0603040505020204" pitchFamily="18" charset="-52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40869"/>
            <a:ext cx="2949575" cy="498475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l">
              <a:defRPr sz="1200"/>
            </a:lvl1pPr>
          </a:lstStyle>
          <a:p>
            <a:endParaRPr lang="ru-RU" dirty="0">
              <a:latin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41" y="9440869"/>
            <a:ext cx="2949575" cy="498475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r">
              <a:defRPr sz="1200"/>
            </a:lvl1pPr>
          </a:lstStyle>
          <a:p>
            <a:fld id="{7E1ABC95-3913-4059-95B1-452E703AE4CE}" type="slidenum">
              <a:rPr lang="ru-RU" smtClean="0">
                <a:latin typeface="PT Astra Serif" panose="020A0603040505020204" pitchFamily="18" charset="-52"/>
              </a:rPr>
              <a:t>‹#›</a:t>
            </a:fld>
            <a:endParaRPr lang="ru-RU" dirty="0">
              <a:latin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02169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9785" cy="498693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l">
              <a:defRPr sz="1200">
                <a:latin typeface="PT Astra Serif" panose="020A0603040505020204" pitchFamily="18" charset="-52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40" y="2"/>
            <a:ext cx="2949785" cy="498693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r">
              <a:defRPr sz="1200">
                <a:latin typeface="PT Astra Serif" panose="020A0603040505020204" pitchFamily="18" charset="-52"/>
              </a:defRPr>
            </a:lvl1pPr>
          </a:lstStyle>
          <a:p>
            <a:fld id="{05DCC9D0-8611-48EC-9CD7-C63E5A3F9030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4" tIns="45707" rIns="91414" bIns="4570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83311"/>
            <a:ext cx="5445760" cy="3913613"/>
          </a:xfrm>
          <a:prstGeom prst="rect">
            <a:avLst/>
          </a:prstGeom>
        </p:spPr>
        <p:txBody>
          <a:bodyPr vert="horz" lIns="91414" tIns="45707" rIns="91414" bIns="45707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0647"/>
            <a:ext cx="2949785" cy="498692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l">
              <a:defRPr sz="1200">
                <a:latin typeface="PT Astra Serif" panose="020A0603040505020204" pitchFamily="18" charset="-52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40" y="9440647"/>
            <a:ext cx="2949785" cy="498692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r">
              <a:defRPr sz="1200">
                <a:latin typeface="PT Astra Serif" panose="020A0603040505020204" pitchFamily="18" charset="-52"/>
              </a:defRPr>
            </a:lvl1pPr>
          </a:lstStyle>
          <a:p>
            <a:fld id="{1D5DABC2-CCE7-44B6-8C45-51537EB51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73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5700-CFC4-4D66-A574-3FDF0F16606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087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BE874D9-D03B-6BDA-2732-DC57E477A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6588E6EF-6349-0AA7-CBB1-65D0D8E8EE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38480A2F-3E60-BC1D-D43D-D362143EE3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B2456C5-ADDA-DF0E-03F8-644419A16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6C38A-4341-49EB-A4BB-64FA3A69121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623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0503C71-608B-80EA-3366-641DB185B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4668C2B5-3286-21A4-1544-2607BEAC8B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E2DE5DD9-EED4-933A-C267-9D1FED3D05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42D67F7-45B3-505F-5D98-F6324DB3B5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6C38A-4341-49EB-A4BB-64FA3A69121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193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3DA6B42-8A40-3242-3100-11ED1675C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D116932C-5D8F-CB3D-0D1F-1132C83E7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FD1823E5-DCE7-4284-3F27-1936F83AD0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D13CE41-F976-C7E7-EC79-8487F92917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6C38A-4341-49EB-A4BB-64FA3A69121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675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4DFD56A-997B-656F-328F-060CF501E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49933CBF-D117-914F-5559-ACE0D05C3B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390782AB-2478-A146-5700-37FC4AF5F2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C184A27-A308-C23D-58CE-B6B132DCE8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6C38A-4341-49EB-A4BB-64FA3A69121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023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339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D756EEB-06F2-4350-8E7E-362308BAA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75582FC9-585B-AC9E-71C2-DF09DCD62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3795ADD4-9206-7B4D-7421-CBE24C277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EFBE63B-EF00-5D47-3CF4-9C652D8FD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6C38A-4341-49EB-A4BB-64FA3A69121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889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652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6778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462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371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083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432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4647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5700-CFC4-4D66-A574-3FDF0F16606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448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5700-CFC4-4D66-A574-3FDF0F16606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775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C3FD17-CEB0-4B3E-A98E-702622C2E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14A0F3E-8514-4C06-96CD-6F7292EFD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D9DBCF6-5FFF-4A19-8875-9D4513BFE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FE8F90-4226-4F9B-9898-308A36009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672E4E7-016C-42D6-BF64-78522580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42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6840E9-090C-44EA-8E69-1BF9981B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2C84DA5-B1CC-456A-96B6-A70B8F41C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08BB61E-BA46-4AF0-880D-FD7486B92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99FC0F3-50FC-4CA4-AE6E-CD269BE97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4B36D74-A613-4D61-BF7D-053510248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9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6A093FD-2841-4EE1-A5F0-C8CDB3B528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767122E-F1B5-4E34-9A39-99C1592BE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8BEB15C-8CD0-4823-A4F3-AAC082B1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AE77760-2355-4DFA-B3D7-2E58E2114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ABF3998-0CBD-4133-8C10-1890A8C10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745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 title and description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43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rgbClr val="004C8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5" name="Google Shape;475;p4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32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77" name="Google Shape;477;p4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478" name="Google Shape;478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  <p:pic>
        <p:nvPicPr>
          <p:cNvPr id="493" name="Google Shape;493;p43"/>
          <p:cNvPicPr preferRelativeResize="0"/>
          <p:nvPr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1163886">
            <a:off x="-31233" y="64432"/>
            <a:ext cx="2658599" cy="276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" descr="C:\Users\sharapovir\Desktop\Samarskaya oblast.723b5d68.png"/>
          <p:cNvPicPr>
            <a:picLocks noChangeAspect="1" noChangeArrowheads="1"/>
          </p:cNvPicPr>
          <p:nvPr userDrawn="1"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4349" y="384381"/>
            <a:ext cx="1062651" cy="106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21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CE5B2F-A4F6-49E8-AFF8-0B453360A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9041E25-1CCB-4F41-9B6D-D6311061E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15FA44F-D7F9-40F1-9B12-1FF4C561C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7277D7C-8A38-4E40-ADEC-DE325EB33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2725341-B168-47AF-BC53-763F81347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55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36771F-FA5A-4DE0-8D0D-AF0B4FF9C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7BB7382-CF53-4D38-B42B-2638AC28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B91E13A-B6CC-4B5A-8B4F-449D3E257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AC8D52A-7521-44A4-ABF9-A3A8D4BA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320B338-92B0-41A7-9A1E-5E60D8FF0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65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4D4F624-C055-4ED0-982E-39E24D86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387C27E-9FA9-4719-8CB9-8FE5A75001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0A37782-8B62-4ECD-B084-EBAC471B26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DE73133-B0EE-409D-ADDD-A448A44FF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1566FA3-50A0-48D5-9B87-A1A213BD2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6501535-0865-4F2A-A143-71223F57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69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A62729C-1CE3-491C-A3B1-36C9138E1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F68BBC0-D617-4F2B-BF5C-04ACA841B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5948E7B-D3C0-4AAC-9EA1-07807C9C3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3E367B0-070A-495B-A6DA-4A0277C7D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0425298-9C77-42F2-B61A-93DB5FC84D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6E769B6-2B26-4050-B2F5-05221F729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141A597-640F-4A4A-8387-A13D9245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E0E4F53-05B2-41CD-B46A-0CF9A9AA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776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21754B-334E-40A6-9E51-AEEB4A1FD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12B8124-0D9E-403C-B854-C9D18C90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3255AC8-DB01-4002-9387-EC936D43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B4300FD-884B-4AA3-8DB9-D05F6EF6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19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EC6E40F-C85F-48A8-A2B3-40A0C3BC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18AEAD0C-4918-441E-8C34-7D4785A86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9A309D0-2790-47AE-926E-A2ABA1D46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91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DC2AA1-AA88-438D-AB4D-0A3A82B2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AFFA206-3B85-4D28-A18A-51DA461E3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020D068-42A6-4F06-90E1-AF03B9843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DFAB33C-25E9-4FE0-96C5-23196557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6FE2E30-3F1D-4F45-9647-07A2B0D7A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D55A12E-9C48-43A2-9CFC-39BE571E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12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33DA7F-106D-406E-8951-2825D4B3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CC45DE1-DF38-4A21-91C8-1A1BAADA8F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1931D68-6838-4F71-8B81-42B395FDD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D8D65C7-56BD-4955-AFFF-C95F8FE33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68E672E-1702-4138-A395-35771D44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E686160-0E99-45D3-838D-6E231581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30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D4D0E98-ED50-4FAF-ACFC-5420D529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B871254-B037-449A-B2EF-98EDC6CF5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97B027-6B2C-4C6A-B35F-6D3233263D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T Astra Serif" panose="020A0603040505020204" pitchFamily="18" charset="-52"/>
              </a:defRPr>
            </a:lvl1pPr>
          </a:lstStyle>
          <a:p>
            <a:fld id="{6E1398B4-0F3C-4674-BE98-D999D53DF718}" type="datetimeFigureOut">
              <a:rPr lang="ru-RU" smtClean="0"/>
              <a:pPr/>
              <a:t>30.10.2025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C5B5B52-BE12-4D9C-B472-19A2A1CF5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T Astra Serif" panose="020A0603040505020204" pitchFamily="18" charset="-52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E544AA7-00EE-4CE6-B926-38F8D2728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T Astra Serif" panose="020A0603040505020204" pitchFamily="18" charset="-52"/>
              </a:defRPr>
            </a:lvl1pPr>
          </a:lstStyle>
          <a:p>
            <a:fld id="{FE368D27-61EC-44DA-ADB6-CB9003BB9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32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clck.ru/3Pmj5P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58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56.png"/><Relationship Id="rId5" Type="http://schemas.openxmlformats.org/officeDocument/2006/relationships/image" Target="../media/image52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microsoft.com/office/2007/relationships/hdphoto" Target="../media/hdphoto3.wdp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659" y="2314698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8496269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8496267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7177689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532687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30940" y="5532688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164612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0435" y="158133"/>
            <a:ext cx="1038109" cy="104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3114" y="1142557"/>
            <a:ext cx="66095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Изменение порядка осуществления 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закупок малого объема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33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0" y="5229198"/>
            <a:ext cx="5835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Период: январь – июнь, сентябрь - декабрь</a:t>
            </a: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4" y="1326574"/>
            <a:ext cx="6613187" cy="3902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3264" y="800549"/>
            <a:ext cx="59119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При формировании заявки в поле «Номер позиции каталога </a:t>
            </a:r>
            <a:r>
              <a:rPr lang="en-US" sz="1300" dirty="0"/>
              <a:t>(ID</a:t>
            </a:r>
            <a:r>
              <a:rPr lang="ru-RU" sz="1300" dirty="0"/>
              <a:t>)» </a:t>
            </a:r>
          </a:p>
          <a:p>
            <a:r>
              <a:rPr lang="ru-RU" sz="1300" dirty="0">
                <a:solidFill>
                  <a:srgbClr val="C00000"/>
                </a:solidFill>
              </a:rPr>
              <a:t>следует выбрать все необходимые строки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544" y="5578619"/>
            <a:ext cx="6115936" cy="865783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b="1" dirty="0">
                <a:solidFill>
                  <a:schemeClr val="tx1"/>
                </a:solidFill>
              </a:rPr>
              <a:t>В проект контракта включен дополнительный пункт</a:t>
            </a:r>
            <a:r>
              <a:rPr lang="ru-RU" sz="1200" dirty="0">
                <a:solidFill>
                  <a:schemeClr val="tx1"/>
                </a:solidFill>
              </a:rPr>
              <a:t>: «В случае заключения победителем гражданско-правового договора на обеспечение обучающихся питанием за счет родительских средств, </a:t>
            </a:r>
            <a:r>
              <a:rPr lang="ru-RU" sz="1200" b="1" dirty="0">
                <a:solidFill>
                  <a:schemeClr val="tx1"/>
                </a:solidFill>
              </a:rPr>
              <a:t>стоимость вида питания в рамках такого договора не должна превышать стоимость вида питания, установленную настоящим контрактом</a:t>
            </a:r>
            <a:r>
              <a:rPr lang="ru-RU" sz="1200" dirty="0">
                <a:solidFill>
                  <a:schemeClr val="tx1"/>
                </a:solidFill>
              </a:rPr>
              <a:t>» </a:t>
            </a:r>
          </a:p>
          <a:p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5744" y="66342"/>
            <a:ext cx="6638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формирования закупки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932765" y="766967"/>
            <a:ext cx="4963805" cy="458760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Дополнительные требования к участникам закупки </a:t>
            </a:r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932765" y="1345566"/>
            <a:ext cx="5183035" cy="2754977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000" b="1" dirty="0" err="1">
                <a:solidFill>
                  <a:srgbClr val="C00000"/>
                </a:solidFill>
              </a:rPr>
              <a:t>Непривлечение</a:t>
            </a:r>
            <a:r>
              <a:rPr lang="ru-RU" sz="1000" b="1" dirty="0">
                <a:solidFill>
                  <a:srgbClr val="C00000"/>
                </a:solidFill>
              </a:rPr>
              <a:t> участника закупки, являющегося юридическим лицом, к административной ответственности за совершение административных правонарушений, предусмотренных статьями 6.3, 6.5 -6.7, 14.43, 14.44 -14.46 КоАП РФ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</a:rPr>
              <a:t>Статья 6.3. Нарушение законодательства в области обеспечения санитарно-эпидемиологического благополучия населения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</a:rPr>
              <a:t>Статья 6.5. Нарушение санитарно-эпидемиологических требований к питьевой воде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</a:rPr>
              <a:t>Статья 6.6. Нарушение санитарно-эпидемиологических требований к организации питания населения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</a:rPr>
              <a:t>Статья 6.7. Нарушение санитарно-эпидемиологических требований к условиям отдыха и оздоровления детей, их воспитания и обучения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</a:rPr>
              <a:t>Статья 14.43. Нарушение изготовителем, исполнителем (лицом, выполняющим функции иностранного изготовителя), продавцом требований технических регламентов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</a:rPr>
              <a:t>Статья 14.44. Недостоверное декларирование соответствия продукции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</a:rPr>
              <a:t>Статья 14.45. Нарушение порядка реализации продукции, подлежащей обязательному подтверждению соответствия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</a:rPr>
              <a:t>Статья 14.46. Нарушение порядка маркировки продукции, подлежащей обязательному подтверждению соответствия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545085" y="4325739"/>
            <a:ext cx="3739163" cy="402094"/>
          </a:xfrm>
          <a:prstGeom prst="rect">
            <a:avLst/>
          </a:prstGeom>
          <a:solidFill>
            <a:srgbClr val="F3F3F3"/>
          </a:solidFill>
          <a:ln w="15875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400" b="1" kern="0" dirty="0">
                <a:solidFill>
                  <a:srgbClr val="C00000"/>
                </a:solidFill>
              </a:rPr>
              <a:t>Срок подачи заявок на проведение закупки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8070112" y="4845268"/>
            <a:ext cx="2689107" cy="423418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rgbClr val="212745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400" kern="0" dirty="0">
                <a:solidFill>
                  <a:prstClr val="black"/>
                </a:solidFill>
              </a:rPr>
              <a:t>Дата заключения контракта </a:t>
            </a:r>
            <a:r>
              <a:rPr lang="ru-RU" sz="1400" b="1" kern="0" dirty="0">
                <a:solidFill>
                  <a:prstClr val="black"/>
                </a:solidFill>
              </a:rPr>
              <a:t>25.12.2025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932765" y="5400868"/>
            <a:ext cx="2175957" cy="355502"/>
          </a:xfrm>
          <a:prstGeom prst="round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Конкурс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0170099" y="5400868"/>
            <a:ext cx="1877443" cy="355502"/>
          </a:xfrm>
          <a:prstGeom prst="round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Аукцион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32764" y="5788215"/>
            <a:ext cx="2175957" cy="656187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rgbClr val="212745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500" kern="0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300" kern="0" dirty="0">
                <a:solidFill>
                  <a:prstClr val="black"/>
                </a:solidFill>
              </a:rPr>
              <a:t>заявки должны </a:t>
            </a:r>
            <a:r>
              <a:rPr lang="ru-RU" sz="1300" kern="0" dirty="0" smtClean="0">
                <a:solidFill>
                  <a:prstClr val="black"/>
                </a:solidFill>
              </a:rPr>
              <a:t/>
            </a:r>
            <a:br>
              <a:rPr lang="ru-RU" sz="1300" kern="0" dirty="0" smtClean="0">
                <a:solidFill>
                  <a:prstClr val="black"/>
                </a:solidFill>
              </a:rPr>
            </a:br>
            <a:r>
              <a:rPr lang="ru-RU" sz="1300" kern="0" dirty="0" smtClean="0">
                <a:solidFill>
                  <a:prstClr val="black"/>
                </a:solidFill>
              </a:rPr>
              <a:t>поступить </a:t>
            </a:r>
            <a:r>
              <a:rPr lang="ru-RU" sz="1300" kern="0" dirty="0">
                <a:solidFill>
                  <a:prstClr val="black"/>
                </a:solidFill>
              </a:rPr>
              <a:t>в </a:t>
            </a:r>
            <a:r>
              <a:rPr lang="ru-RU" sz="1300" kern="0" dirty="0" err="1">
                <a:solidFill>
                  <a:prstClr val="black"/>
                </a:solidFill>
              </a:rPr>
              <a:t>Комторг</a:t>
            </a:r>
            <a:r>
              <a:rPr lang="ru-RU" sz="1300" kern="0" dirty="0">
                <a:solidFill>
                  <a:prstClr val="black"/>
                </a:solidFill>
              </a:rPr>
              <a:t>  </a:t>
            </a:r>
            <a:r>
              <a:rPr lang="ru-RU" sz="1300" kern="0" dirty="0" smtClean="0">
                <a:solidFill>
                  <a:prstClr val="black"/>
                </a:solidFill>
              </a:rPr>
              <a:t/>
            </a:r>
            <a:br>
              <a:rPr lang="ru-RU" sz="1300" kern="0" dirty="0" smtClean="0">
                <a:solidFill>
                  <a:prstClr val="black"/>
                </a:solidFill>
              </a:rPr>
            </a:br>
            <a:r>
              <a:rPr lang="ru-RU" sz="1300" b="1" kern="0" dirty="0" smtClean="0">
                <a:solidFill>
                  <a:srgbClr val="C00000"/>
                </a:solidFill>
              </a:rPr>
              <a:t>не </a:t>
            </a:r>
            <a:r>
              <a:rPr lang="ru-RU" sz="1300" b="1" kern="0" dirty="0">
                <a:solidFill>
                  <a:srgbClr val="C00000"/>
                </a:solidFill>
              </a:rPr>
              <a:t>позднее 10.11.2025 </a:t>
            </a:r>
          </a:p>
          <a:p>
            <a:pPr algn="ctr">
              <a:defRPr/>
            </a:pPr>
            <a:endParaRPr lang="ru-RU" sz="1500" kern="0" dirty="0">
              <a:solidFill>
                <a:prstClr val="black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0135985" y="5788215"/>
            <a:ext cx="1945669" cy="633053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rgbClr val="212745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500" kern="0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300" kern="0" dirty="0">
                <a:solidFill>
                  <a:prstClr val="black"/>
                </a:solidFill>
              </a:rPr>
              <a:t>заявки должны поступить в </a:t>
            </a:r>
            <a:r>
              <a:rPr lang="ru-RU" sz="1300" kern="0" dirty="0" err="1">
                <a:solidFill>
                  <a:prstClr val="black"/>
                </a:solidFill>
              </a:rPr>
              <a:t>Комторг</a:t>
            </a:r>
            <a:r>
              <a:rPr lang="ru-RU" sz="1300" kern="0" dirty="0">
                <a:solidFill>
                  <a:prstClr val="black"/>
                </a:solidFill>
              </a:rPr>
              <a:t>  </a:t>
            </a:r>
            <a:r>
              <a:rPr lang="ru-RU" sz="1300" kern="0" dirty="0" smtClean="0">
                <a:solidFill>
                  <a:prstClr val="black"/>
                </a:solidFill>
              </a:rPr>
              <a:t/>
            </a:r>
            <a:br>
              <a:rPr lang="ru-RU" sz="1300" kern="0" dirty="0" smtClean="0">
                <a:solidFill>
                  <a:prstClr val="black"/>
                </a:solidFill>
              </a:rPr>
            </a:br>
            <a:r>
              <a:rPr lang="ru-RU" sz="1300" b="1" kern="0" dirty="0" smtClean="0">
                <a:solidFill>
                  <a:srgbClr val="C00000"/>
                </a:solidFill>
              </a:rPr>
              <a:t>не </a:t>
            </a:r>
            <a:r>
              <a:rPr lang="ru-RU" sz="1300" b="1" kern="0" dirty="0">
                <a:solidFill>
                  <a:srgbClr val="C00000"/>
                </a:solidFill>
              </a:rPr>
              <a:t>позднее 14.11.2025 </a:t>
            </a:r>
          </a:p>
          <a:p>
            <a:pPr algn="ctr">
              <a:defRPr/>
            </a:pPr>
            <a:endParaRPr lang="ru-RU" sz="1500" kern="0" dirty="0">
              <a:solidFill>
                <a:prstClr val="black"/>
              </a:solidFill>
            </a:endParaRPr>
          </a:p>
        </p:txBody>
      </p:sp>
      <p:sp>
        <p:nvSpPr>
          <p:cNvPr id="15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517974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65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659" y="2314698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8496269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8496267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7177689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532687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30940" y="5532688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164612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0435" y="158133"/>
            <a:ext cx="1038109" cy="104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2803" y="848729"/>
            <a:ext cx="874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Пищевой мониторинг продукции, поставляемой 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 учреждения социальной сферы</a:t>
            </a:r>
          </a:p>
        </p:txBody>
      </p:sp>
      <p:sp>
        <p:nvSpPr>
          <p:cNvPr id="11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517974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22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" name="Полилиния: фигура 32">
            <a:extLst>
              <a:ext uri="{FF2B5EF4-FFF2-40B4-BE49-F238E27FC236}">
                <a16:creationId xmlns:a16="http://schemas.microsoft.com/office/drawing/2014/main" xmlns="" id="{A3919012-BDBD-A12F-16EF-6F4A7059E50B}"/>
              </a:ext>
            </a:extLst>
          </p:cNvPr>
          <p:cNvSpPr/>
          <p:nvPr/>
        </p:nvSpPr>
        <p:spPr>
          <a:xfrm>
            <a:off x="4693614" y="0"/>
            <a:ext cx="8808085" cy="5904625"/>
          </a:xfrm>
          <a:custGeom>
            <a:avLst/>
            <a:gdLst>
              <a:gd name="connsiteX0" fmla="*/ 0 w 6037374"/>
              <a:gd name="connsiteY0" fmla="*/ 0 h 3358040"/>
              <a:gd name="connsiteX1" fmla="*/ 5953661 w 6037374"/>
              <a:gd name="connsiteY1" fmla="*/ 0 h 3358040"/>
              <a:gd name="connsiteX2" fmla="*/ 5995251 w 6037374"/>
              <a:gd name="connsiteY2" fmla="*/ 224932 h 3358040"/>
              <a:gd name="connsiteX3" fmla="*/ 6037374 w 6037374"/>
              <a:gd name="connsiteY3" fmla="*/ 806783 h 3358040"/>
              <a:gd name="connsiteX4" fmla="*/ 2585963 w 6037374"/>
              <a:gd name="connsiteY4" fmla="*/ 3340433 h 3358040"/>
              <a:gd name="connsiteX5" fmla="*/ 715702 w 6037374"/>
              <a:gd name="connsiteY5" fmla="*/ 321008 h 3358040"/>
              <a:gd name="connsiteX6" fmla="*/ 34752 w 6037374"/>
              <a:gd name="connsiteY6" fmla="*/ 10961 h 3358040"/>
              <a:gd name="connsiteX7" fmla="*/ 0 w 6037374"/>
              <a:gd name="connsiteY7" fmla="*/ 0 h 3358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37374" h="3358040">
                <a:moveTo>
                  <a:pt x="0" y="0"/>
                </a:moveTo>
                <a:lnTo>
                  <a:pt x="5953661" y="0"/>
                </a:lnTo>
                <a:lnTo>
                  <a:pt x="5995251" y="224932"/>
                </a:lnTo>
                <a:cubicBezTo>
                  <a:pt x="6023222" y="415571"/>
                  <a:pt x="6037374" y="610171"/>
                  <a:pt x="6037374" y="806783"/>
                </a:cubicBezTo>
                <a:cubicBezTo>
                  <a:pt x="5904024" y="3036901"/>
                  <a:pt x="5263608" y="3088020"/>
                  <a:pt x="2585963" y="3340433"/>
                </a:cubicBezTo>
                <a:cubicBezTo>
                  <a:pt x="-91682" y="3592846"/>
                  <a:pt x="1781270" y="1059945"/>
                  <a:pt x="715702" y="321008"/>
                </a:cubicBezTo>
                <a:cubicBezTo>
                  <a:pt x="549207" y="205549"/>
                  <a:pt x="313021" y="103233"/>
                  <a:pt x="34752" y="10961"/>
                </a:cubicBezTo>
                <a:lnTo>
                  <a:pt x="0" y="0"/>
                </a:lnTo>
                <a:close/>
              </a:path>
            </a:pathLst>
          </a:custGeom>
          <a:solidFill>
            <a:srgbClr val="FF7B71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28510266-ADE9-AB32-A4CD-CE07D3EF6619}"/>
              </a:ext>
            </a:extLst>
          </p:cNvPr>
          <p:cNvSpPr/>
          <p:nvPr/>
        </p:nvSpPr>
        <p:spPr>
          <a:xfrm>
            <a:off x="-193959" y="2298700"/>
            <a:ext cx="12786009" cy="4559301"/>
          </a:xfrm>
          <a:custGeom>
            <a:avLst/>
            <a:gdLst>
              <a:gd name="connsiteX0" fmla="*/ 0 w 9335828"/>
              <a:gd name="connsiteY0" fmla="*/ 0 h 1110047"/>
              <a:gd name="connsiteX1" fmla="*/ 9335828 w 9335828"/>
              <a:gd name="connsiteY1" fmla="*/ 0 h 1110047"/>
              <a:gd name="connsiteX2" fmla="*/ 9335828 w 9335828"/>
              <a:gd name="connsiteY2" fmla="*/ 1110047 h 1110047"/>
              <a:gd name="connsiteX3" fmla="*/ 0 w 9335828"/>
              <a:gd name="connsiteY3" fmla="*/ 1110047 h 1110047"/>
              <a:gd name="connsiteX4" fmla="*/ 0 w 9335828"/>
              <a:gd name="connsiteY4" fmla="*/ 0 h 1110047"/>
              <a:gd name="connsiteX0" fmla="*/ 0 w 9373928"/>
              <a:gd name="connsiteY0" fmla="*/ 609600 h 1719647"/>
              <a:gd name="connsiteX1" fmla="*/ 9373928 w 9373928"/>
              <a:gd name="connsiteY1" fmla="*/ 0 h 1719647"/>
              <a:gd name="connsiteX2" fmla="*/ 9335828 w 9373928"/>
              <a:gd name="connsiteY2" fmla="*/ 1719647 h 1719647"/>
              <a:gd name="connsiteX3" fmla="*/ 0 w 9373928"/>
              <a:gd name="connsiteY3" fmla="*/ 1719647 h 1719647"/>
              <a:gd name="connsiteX4" fmla="*/ 0 w 9373928"/>
              <a:gd name="connsiteY4" fmla="*/ 609600 h 1719647"/>
              <a:gd name="connsiteX0" fmla="*/ 0 w 9373928"/>
              <a:gd name="connsiteY0" fmla="*/ 609600 h 1719647"/>
              <a:gd name="connsiteX1" fmla="*/ 9373928 w 9373928"/>
              <a:gd name="connsiteY1" fmla="*/ 0 h 1719647"/>
              <a:gd name="connsiteX2" fmla="*/ 9335828 w 9373928"/>
              <a:gd name="connsiteY2" fmla="*/ 1719647 h 1719647"/>
              <a:gd name="connsiteX3" fmla="*/ 0 w 9373928"/>
              <a:gd name="connsiteY3" fmla="*/ 1719647 h 1719647"/>
              <a:gd name="connsiteX4" fmla="*/ 0 w 9373928"/>
              <a:gd name="connsiteY4" fmla="*/ 609600 h 1719647"/>
              <a:gd name="connsiteX0" fmla="*/ 0 w 9373928"/>
              <a:gd name="connsiteY0" fmla="*/ 609600 h 1719647"/>
              <a:gd name="connsiteX1" fmla="*/ 9373928 w 9373928"/>
              <a:gd name="connsiteY1" fmla="*/ 0 h 1719647"/>
              <a:gd name="connsiteX2" fmla="*/ 9335828 w 9373928"/>
              <a:gd name="connsiteY2" fmla="*/ 1719647 h 1719647"/>
              <a:gd name="connsiteX3" fmla="*/ 0 w 9373928"/>
              <a:gd name="connsiteY3" fmla="*/ 1719647 h 1719647"/>
              <a:gd name="connsiteX4" fmla="*/ 0 w 9373928"/>
              <a:gd name="connsiteY4" fmla="*/ 609600 h 1719647"/>
              <a:gd name="connsiteX0" fmla="*/ 0 w 9373928"/>
              <a:gd name="connsiteY0" fmla="*/ 609600 h 1719647"/>
              <a:gd name="connsiteX1" fmla="*/ 9373928 w 9373928"/>
              <a:gd name="connsiteY1" fmla="*/ 0 h 1719647"/>
              <a:gd name="connsiteX2" fmla="*/ 9335828 w 9373928"/>
              <a:gd name="connsiteY2" fmla="*/ 1719647 h 1719647"/>
              <a:gd name="connsiteX3" fmla="*/ 0 w 9373928"/>
              <a:gd name="connsiteY3" fmla="*/ 1719647 h 1719647"/>
              <a:gd name="connsiteX4" fmla="*/ 0 w 9373928"/>
              <a:gd name="connsiteY4" fmla="*/ 609600 h 1719647"/>
              <a:gd name="connsiteX0" fmla="*/ 0 w 9335828"/>
              <a:gd name="connsiteY0" fmla="*/ 561975 h 1672022"/>
              <a:gd name="connsiteX1" fmla="*/ 9240578 w 9335828"/>
              <a:gd name="connsiteY1" fmla="*/ 0 h 1672022"/>
              <a:gd name="connsiteX2" fmla="*/ 9335828 w 9335828"/>
              <a:gd name="connsiteY2" fmla="*/ 1672022 h 1672022"/>
              <a:gd name="connsiteX3" fmla="*/ 0 w 9335828"/>
              <a:gd name="connsiteY3" fmla="*/ 1672022 h 1672022"/>
              <a:gd name="connsiteX4" fmla="*/ 0 w 9335828"/>
              <a:gd name="connsiteY4" fmla="*/ 561975 h 1672022"/>
              <a:gd name="connsiteX0" fmla="*/ 0 w 9335828"/>
              <a:gd name="connsiteY0" fmla="*/ 110490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0 w 9335828"/>
              <a:gd name="connsiteY4" fmla="*/ 1104900 h 2214947"/>
              <a:gd name="connsiteX0" fmla="*/ 0 w 9335828"/>
              <a:gd name="connsiteY0" fmla="*/ 110490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0 w 9335828"/>
              <a:gd name="connsiteY4" fmla="*/ 1104900 h 2214947"/>
              <a:gd name="connsiteX0" fmla="*/ 28575 w 9335828"/>
              <a:gd name="connsiteY0" fmla="*/ 116205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28575 w 9335828"/>
              <a:gd name="connsiteY4" fmla="*/ 1162050 h 2214947"/>
              <a:gd name="connsiteX0" fmla="*/ 28575 w 9335828"/>
              <a:gd name="connsiteY0" fmla="*/ 116205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28575 w 9335828"/>
              <a:gd name="connsiteY4" fmla="*/ 1162050 h 2214947"/>
              <a:gd name="connsiteX0" fmla="*/ 28575 w 9335828"/>
              <a:gd name="connsiteY0" fmla="*/ 116205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28575 w 9335828"/>
              <a:gd name="connsiteY4" fmla="*/ 1162050 h 2214947"/>
              <a:gd name="connsiteX0" fmla="*/ 28575 w 9335828"/>
              <a:gd name="connsiteY0" fmla="*/ 1184682 h 2237579"/>
              <a:gd name="connsiteX1" fmla="*/ 5040053 w 9335828"/>
              <a:gd name="connsiteY1" fmla="*/ 1225639 h 2237579"/>
              <a:gd name="connsiteX2" fmla="*/ 9250103 w 9335828"/>
              <a:gd name="connsiteY2" fmla="*/ 22632 h 2237579"/>
              <a:gd name="connsiteX3" fmla="*/ 9335828 w 9335828"/>
              <a:gd name="connsiteY3" fmla="*/ 2237579 h 2237579"/>
              <a:gd name="connsiteX4" fmla="*/ 0 w 9335828"/>
              <a:gd name="connsiteY4" fmla="*/ 2237579 h 2237579"/>
              <a:gd name="connsiteX5" fmla="*/ 28575 w 9335828"/>
              <a:gd name="connsiteY5" fmla="*/ 1184682 h 2237579"/>
              <a:gd name="connsiteX0" fmla="*/ 28575 w 9335828"/>
              <a:gd name="connsiteY0" fmla="*/ 1183339 h 2236236"/>
              <a:gd name="connsiteX1" fmla="*/ 5001953 w 9335828"/>
              <a:gd name="connsiteY1" fmla="*/ 1310021 h 2236236"/>
              <a:gd name="connsiteX2" fmla="*/ 9250103 w 9335828"/>
              <a:gd name="connsiteY2" fmla="*/ 21289 h 2236236"/>
              <a:gd name="connsiteX3" fmla="*/ 9335828 w 9335828"/>
              <a:gd name="connsiteY3" fmla="*/ 2236236 h 2236236"/>
              <a:gd name="connsiteX4" fmla="*/ 0 w 9335828"/>
              <a:gd name="connsiteY4" fmla="*/ 2236236 h 2236236"/>
              <a:gd name="connsiteX5" fmla="*/ 28575 w 9335828"/>
              <a:gd name="connsiteY5" fmla="*/ 1183339 h 2236236"/>
              <a:gd name="connsiteX0" fmla="*/ 28575 w 9335828"/>
              <a:gd name="connsiteY0" fmla="*/ 1183339 h 2236236"/>
              <a:gd name="connsiteX1" fmla="*/ 5001953 w 9335828"/>
              <a:gd name="connsiteY1" fmla="*/ 1310021 h 2236236"/>
              <a:gd name="connsiteX2" fmla="*/ 9250103 w 9335828"/>
              <a:gd name="connsiteY2" fmla="*/ 21289 h 2236236"/>
              <a:gd name="connsiteX3" fmla="*/ 9335828 w 9335828"/>
              <a:gd name="connsiteY3" fmla="*/ 2236236 h 2236236"/>
              <a:gd name="connsiteX4" fmla="*/ 0 w 9335828"/>
              <a:gd name="connsiteY4" fmla="*/ 2236236 h 2236236"/>
              <a:gd name="connsiteX5" fmla="*/ 28575 w 9335828"/>
              <a:gd name="connsiteY5" fmla="*/ 1183339 h 2236236"/>
              <a:gd name="connsiteX0" fmla="*/ 57150 w 9335828"/>
              <a:gd name="connsiteY0" fmla="*/ 1430989 h 2236236"/>
              <a:gd name="connsiteX1" fmla="*/ 5001953 w 9335828"/>
              <a:gd name="connsiteY1" fmla="*/ 1310021 h 2236236"/>
              <a:gd name="connsiteX2" fmla="*/ 9250103 w 9335828"/>
              <a:gd name="connsiteY2" fmla="*/ 21289 h 2236236"/>
              <a:gd name="connsiteX3" fmla="*/ 9335828 w 9335828"/>
              <a:gd name="connsiteY3" fmla="*/ 2236236 h 2236236"/>
              <a:gd name="connsiteX4" fmla="*/ 0 w 9335828"/>
              <a:gd name="connsiteY4" fmla="*/ 2236236 h 2236236"/>
              <a:gd name="connsiteX5" fmla="*/ 57150 w 9335828"/>
              <a:gd name="connsiteY5" fmla="*/ 1430989 h 2236236"/>
              <a:gd name="connsiteX0" fmla="*/ 57150 w 9335828"/>
              <a:gd name="connsiteY0" fmla="*/ 1430989 h 2236236"/>
              <a:gd name="connsiteX1" fmla="*/ 5001953 w 9335828"/>
              <a:gd name="connsiteY1" fmla="*/ 1310021 h 2236236"/>
              <a:gd name="connsiteX2" fmla="*/ 9250103 w 9335828"/>
              <a:gd name="connsiteY2" fmla="*/ 21289 h 2236236"/>
              <a:gd name="connsiteX3" fmla="*/ 9335828 w 9335828"/>
              <a:gd name="connsiteY3" fmla="*/ 2236236 h 2236236"/>
              <a:gd name="connsiteX4" fmla="*/ 0 w 9335828"/>
              <a:gd name="connsiteY4" fmla="*/ 2236236 h 2236236"/>
              <a:gd name="connsiteX5" fmla="*/ 57150 w 9335828"/>
              <a:gd name="connsiteY5" fmla="*/ 1430989 h 2236236"/>
              <a:gd name="connsiteX0" fmla="*/ 57150 w 9335828"/>
              <a:gd name="connsiteY0" fmla="*/ 1430179 h 2235426"/>
              <a:gd name="connsiteX1" fmla="*/ 4058978 w 9335828"/>
              <a:gd name="connsiteY1" fmla="*/ 1366361 h 2235426"/>
              <a:gd name="connsiteX2" fmla="*/ 9250103 w 9335828"/>
              <a:gd name="connsiteY2" fmla="*/ 20479 h 2235426"/>
              <a:gd name="connsiteX3" fmla="*/ 9335828 w 9335828"/>
              <a:gd name="connsiteY3" fmla="*/ 2235426 h 2235426"/>
              <a:gd name="connsiteX4" fmla="*/ 0 w 9335828"/>
              <a:gd name="connsiteY4" fmla="*/ 2235426 h 2235426"/>
              <a:gd name="connsiteX5" fmla="*/ 57150 w 9335828"/>
              <a:gd name="connsiteY5" fmla="*/ 1430179 h 2235426"/>
              <a:gd name="connsiteX0" fmla="*/ 57150 w 9335828"/>
              <a:gd name="connsiteY0" fmla="*/ 1430179 h 2235426"/>
              <a:gd name="connsiteX1" fmla="*/ 4058978 w 9335828"/>
              <a:gd name="connsiteY1" fmla="*/ 1366361 h 2235426"/>
              <a:gd name="connsiteX2" fmla="*/ 9250103 w 9335828"/>
              <a:gd name="connsiteY2" fmla="*/ 20479 h 2235426"/>
              <a:gd name="connsiteX3" fmla="*/ 9335828 w 9335828"/>
              <a:gd name="connsiteY3" fmla="*/ 2235426 h 2235426"/>
              <a:gd name="connsiteX4" fmla="*/ 0 w 9335828"/>
              <a:gd name="connsiteY4" fmla="*/ 2235426 h 2235426"/>
              <a:gd name="connsiteX5" fmla="*/ 57150 w 9335828"/>
              <a:gd name="connsiteY5" fmla="*/ 1430179 h 2235426"/>
              <a:gd name="connsiteX0" fmla="*/ 57150 w 9335828"/>
              <a:gd name="connsiteY0" fmla="*/ 1430179 h 2235426"/>
              <a:gd name="connsiteX1" fmla="*/ 4058978 w 9335828"/>
              <a:gd name="connsiteY1" fmla="*/ 1366361 h 2235426"/>
              <a:gd name="connsiteX2" fmla="*/ 9250103 w 9335828"/>
              <a:gd name="connsiteY2" fmla="*/ 20479 h 2235426"/>
              <a:gd name="connsiteX3" fmla="*/ 9335828 w 9335828"/>
              <a:gd name="connsiteY3" fmla="*/ 2235426 h 2235426"/>
              <a:gd name="connsiteX4" fmla="*/ 0 w 9335828"/>
              <a:gd name="connsiteY4" fmla="*/ 2235426 h 2235426"/>
              <a:gd name="connsiteX5" fmla="*/ 57150 w 9335828"/>
              <a:gd name="connsiteY5" fmla="*/ 1430179 h 2235426"/>
              <a:gd name="connsiteX0" fmla="*/ 57150 w 9335828"/>
              <a:gd name="connsiteY0" fmla="*/ 1427233 h 2232480"/>
              <a:gd name="connsiteX1" fmla="*/ 4058978 w 9335828"/>
              <a:gd name="connsiteY1" fmla="*/ 1363415 h 2232480"/>
              <a:gd name="connsiteX2" fmla="*/ 9250103 w 9335828"/>
              <a:gd name="connsiteY2" fmla="*/ 17533 h 2232480"/>
              <a:gd name="connsiteX3" fmla="*/ 9335828 w 9335828"/>
              <a:gd name="connsiteY3" fmla="*/ 2232480 h 2232480"/>
              <a:gd name="connsiteX4" fmla="*/ 0 w 9335828"/>
              <a:gd name="connsiteY4" fmla="*/ 2232480 h 2232480"/>
              <a:gd name="connsiteX5" fmla="*/ 57150 w 9335828"/>
              <a:gd name="connsiteY5" fmla="*/ 1427233 h 2232480"/>
              <a:gd name="connsiteX0" fmla="*/ 57150 w 9335828"/>
              <a:gd name="connsiteY0" fmla="*/ 1409700 h 2214947"/>
              <a:gd name="connsiteX1" fmla="*/ 4058978 w 9335828"/>
              <a:gd name="connsiteY1" fmla="*/ 1345882 h 2214947"/>
              <a:gd name="connsiteX2" fmla="*/ 9250103 w 9335828"/>
              <a:gd name="connsiteY2" fmla="*/ 0 h 2214947"/>
              <a:gd name="connsiteX3" fmla="*/ 9335828 w 9335828"/>
              <a:gd name="connsiteY3" fmla="*/ 2214947 h 2214947"/>
              <a:gd name="connsiteX4" fmla="*/ 0 w 9335828"/>
              <a:gd name="connsiteY4" fmla="*/ 2214947 h 2214947"/>
              <a:gd name="connsiteX5" fmla="*/ 57150 w 9335828"/>
              <a:gd name="connsiteY5" fmla="*/ 1409700 h 2214947"/>
              <a:gd name="connsiteX0" fmla="*/ 57150 w 9335828"/>
              <a:gd name="connsiteY0" fmla="*/ 1420324 h 2225571"/>
              <a:gd name="connsiteX1" fmla="*/ 9250103 w 9335828"/>
              <a:gd name="connsiteY1" fmla="*/ 10624 h 2225571"/>
              <a:gd name="connsiteX2" fmla="*/ 9335828 w 9335828"/>
              <a:gd name="connsiteY2" fmla="*/ 2225571 h 2225571"/>
              <a:gd name="connsiteX3" fmla="*/ 0 w 9335828"/>
              <a:gd name="connsiteY3" fmla="*/ 2225571 h 2225571"/>
              <a:gd name="connsiteX4" fmla="*/ 57150 w 9335828"/>
              <a:gd name="connsiteY4" fmla="*/ 1420324 h 2225571"/>
              <a:gd name="connsiteX0" fmla="*/ 57150 w 9335828"/>
              <a:gd name="connsiteY0" fmla="*/ 140970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57150 w 9335828"/>
              <a:gd name="connsiteY4" fmla="*/ 1409700 h 2214947"/>
              <a:gd name="connsiteX0" fmla="*/ 57150 w 9335828"/>
              <a:gd name="connsiteY0" fmla="*/ 140970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57150 w 9335828"/>
              <a:gd name="connsiteY4" fmla="*/ 1409700 h 2214947"/>
              <a:gd name="connsiteX0" fmla="*/ 57150 w 9335828"/>
              <a:gd name="connsiteY0" fmla="*/ 95250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57150 w 9335828"/>
              <a:gd name="connsiteY4" fmla="*/ 952500 h 2214947"/>
              <a:gd name="connsiteX0" fmla="*/ 57150 w 9335828"/>
              <a:gd name="connsiteY0" fmla="*/ 95250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57150 w 9335828"/>
              <a:gd name="connsiteY4" fmla="*/ 952500 h 2214947"/>
              <a:gd name="connsiteX0" fmla="*/ 2036 w 9404539"/>
              <a:gd name="connsiteY0" fmla="*/ 428625 h 2214947"/>
              <a:gd name="connsiteX1" fmla="*/ 9318814 w 9404539"/>
              <a:gd name="connsiteY1" fmla="*/ 0 h 2214947"/>
              <a:gd name="connsiteX2" fmla="*/ 9404539 w 9404539"/>
              <a:gd name="connsiteY2" fmla="*/ 2214947 h 2214947"/>
              <a:gd name="connsiteX3" fmla="*/ 68711 w 9404539"/>
              <a:gd name="connsiteY3" fmla="*/ 2214947 h 2214947"/>
              <a:gd name="connsiteX4" fmla="*/ 2036 w 9404539"/>
              <a:gd name="connsiteY4" fmla="*/ 428625 h 2214947"/>
              <a:gd name="connsiteX0" fmla="*/ 122815 w 9525318"/>
              <a:gd name="connsiteY0" fmla="*/ 428625 h 2214947"/>
              <a:gd name="connsiteX1" fmla="*/ 9439593 w 9525318"/>
              <a:gd name="connsiteY1" fmla="*/ 0 h 2214947"/>
              <a:gd name="connsiteX2" fmla="*/ 9525318 w 9525318"/>
              <a:gd name="connsiteY2" fmla="*/ 2214947 h 2214947"/>
              <a:gd name="connsiteX3" fmla="*/ 189490 w 9525318"/>
              <a:gd name="connsiteY3" fmla="*/ 2214947 h 2214947"/>
              <a:gd name="connsiteX4" fmla="*/ 122815 w 9525318"/>
              <a:gd name="connsiteY4" fmla="*/ 428625 h 2214947"/>
              <a:gd name="connsiteX0" fmla="*/ 122815 w 9525318"/>
              <a:gd name="connsiteY0" fmla="*/ 428625 h 2214947"/>
              <a:gd name="connsiteX1" fmla="*/ 9439593 w 9525318"/>
              <a:gd name="connsiteY1" fmla="*/ 0 h 2214947"/>
              <a:gd name="connsiteX2" fmla="*/ 9525318 w 9525318"/>
              <a:gd name="connsiteY2" fmla="*/ 2214947 h 2214947"/>
              <a:gd name="connsiteX3" fmla="*/ 189490 w 9525318"/>
              <a:gd name="connsiteY3" fmla="*/ 2214947 h 2214947"/>
              <a:gd name="connsiteX4" fmla="*/ 122815 w 9525318"/>
              <a:gd name="connsiteY4" fmla="*/ 428625 h 2214947"/>
              <a:gd name="connsiteX0" fmla="*/ 167369 w 9417472"/>
              <a:gd name="connsiteY0" fmla="*/ 952500 h 2214947"/>
              <a:gd name="connsiteX1" fmla="*/ 9331747 w 9417472"/>
              <a:gd name="connsiteY1" fmla="*/ 0 h 2214947"/>
              <a:gd name="connsiteX2" fmla="*/ 9417472 w 9417472"/>
              <a:gd name="connsiteY2" fmla="*/ 2214947 h 2214947"/>
              <a:gd name="connsiteX3" fmla="*/ 81644 w 9417472"/>
              <a:gd name="connsiteY3" fmla="*/ 2214947 h 2214947"/>
              <a:gd name="connsiteX4" fmla="*/ 167369 w 9417472"/>
              <a:gd name="connsiteY4" fmla="*/ 952500 h 2214947"/>
              <a:gd name="connsiteX0" fmla="*/ 167369 w 9417472"/>
              <a:gd name="connsiteY0" fmla="*/ 952500 h 2214947"/>
              <a:gd name="connsiteX1" fmla="*/ 9331747 w 9417472"/>
              <a:gd name="connsiteY1" fmla="*/ 0 h 2214947"/>
              <a:gd name="connsiteX2" fmla="*/ 9417472 w 9417472"/>
              <a:gd name="connsiteY2" fmla="*/ 2214947 h 2214947"/>
              <a:gd name="connsiteX3" fmla="*/ 81644 w 9417472"/>
              <a:gd name="connsiteY3" fmla="*/ 2214947 h 2214947"/>
              <a:gd name="connsiteX4" fmla="*/ 167369 w 9417472"/>
              <a:gd name="connsiteY4" fmla="*/ 952500 h 2214947"/>
              <a:gd name="connsiteX0" fmla="*/ 175158 w 9406211"/>
              <a:gd name="connsiteY0" fmla="*/ 1266825 h 2214947"/>
              <a:gd name="connsiteX1" fmla="*/ 9320486 w 9406211"/>
              <a:gd name="connsiteY1" fmla="*/ 0 h 2214947"/>
              <a:gd name="connsiteX2" fmla="*/ 9406211 w 9406211"/>
              <a:gd name="connsiteY2" fmla="*/ 2214947 h 2214947"/>
              <a:gd name="connsiteX3" fmla="*/ 70383 w 9406211"/>
              <a:gd name="connsiteY3" fmla="*/ 2214947 h 2214947"/>
              <a:gd name="connsiteX4" fmla="*/ 175158 w 9406211"/>
              <a:gd name="connsiteY4" fmla="*/ 1266825 h 2214947"/>
              <a:gd name="connsiteX0" fmla="*/ 175158 w 9406211"/>
              <a:gd name="connsiteY0" fmla="*/ 1266825 h 2214947"/>
              <a:gd name="connsiteX1" fmla="*/ 9320486 w 9406211"/>
              <a:gd name="connsiteY1" fmla="*/ 0 h 2214947"/>
              <a:gd name="connsiteX2" fmla="*/ 9406211 w 9406211"/>
              <a:gd name="connsiteY2" fmla="*/ 2214947 h 2214947"/>
              <a:gd name="connsiteX3" fmla="*/ 70383 w 9406211"/>
              <a:gd name="connsiteY3" fmla="*/ 2214947 h 2214947"/>
              <a:gd name="connsiteX4" fmla="*/ 175158 w 9406211"/>
              <a:gd name="connsiteY4" fmla="*/ 1266825 h 2214947"/>
              <a:gd name="connsiteX0" fmla="*/ 175158 w 9406211"/>
              <a:gd name="connsiteY0" fmla="*/ 1266825 h 2214947"/>
              <a:gd name="connsiteX1" fmla="*/ 9320486 w 9406211"/>
              <a:gd name="connsiteY1" fmla="*/ 0 h 2214947"/>
              <a:gd name="connsiteX2" fmla="*/ 9406211 w 9406211"/>
              <a:gd name="connsiteY2" fmla="*/ 2214947 h 2214947"/>
              <a:gd name="connsiteX3" fmla="*/ 70383 w 9406211"/>
              <a:gd name="connsiteY3" fmla="*/ 2214947 h 2214947"/>
              <a:gd name="connsiteX4" fmla="*/ 175158 w 9406211"/>
              <a:gd name="connsiteY4" fmla="*/ 1266825 h 2214947"/>
              <a:gd name="connsiteX0" fmla="*/ 175158 w 9406211"/>
              <a:gd name="connsiteY0" fmla="*/ 1266825 h 2214947"/>
              <a:gd name="connsiteX1" fmla="*/ 9320486 w 9406211"/>
              <a:gd name="connsiteY1" fmla="*/ 0 h 2214947"/>
              <a:gd name="connsiteX2" fmla="*/ 9406211 w 9406211"/>
              <a:gd name="connsiteY2" fmla="*/ 2214947 h 2214947"/>
              <a:gd name="connsiteX3" fmla="*/ 70383 w 9406211"/>
              <a:gd name="connsiteY3" fmla="*/ 2214947 h 2214947"/>
              <a:gd name="connsiteX4" fmla="*/ 175158 w 9406211"/>
              <a:gd name="connsiteY4" fmla="*/ 1266825 h 221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06211" h="2214947">
                <a:moveTo>
                  <a:pt x="175158" y="1266825"/>
                </a:moveTo>
                <a:cubicBezTo>
                  <a:pt x="688142" y="611917"/>
                  <a:pt x="9326615" y="2456592"/>
                  <a:pt x="9320486" y="0"/>
                </a:cubicBezTo>
                <a:lnTo>
                  <a:pt x="9406211" y="2214947"/>
                </a:lnTo>
                <a:lnTo>
                  <a:pt x="70383" y="2214947"/>
                </a:lnTo>
                <a:cubicBezTo>
                  <a:pt x="48158" y="1619506"/>
                  <a:pt x="-126467" y="1833691"/>
                  <a:pt x="175158" y="1266825"/>
                </a:cubicBezTo>
                <a:close/>
              </a:path>
            </a:pathLst>
          </a:custGeom>
          <a:solidFill>
            <a:srgbClr val="DFF4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6" name="Прямоугольник 5"/>
          <p:cNvSpPr/>
          <p:nvPr/>
        </p:nvSpPr>
        <p:spPr>
          <a:xfrm>
            <a:off x="6920020" y="4992713"/>
            <a:ext cx="5138055" cy="1503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133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50</a:t>
            </a:r>
            <a:r>
              <a:rPr lang="ru-RU" sz="2133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67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поставщиков</a:t>
            </a:r>
            <a:endParaRPr lang="ru-RU" sz="1867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30000"/>
              </a:lnSpc>
            </a:pPr>
            <a:r>
              <a:rPr lang="ru-RU" sz="2133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</a:t>
            </a:r>
            <a:r>
              <a:rPr lang="ru-RU" sz="2133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67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недобросовестных поставщиков в РНП</a:t>
            </a:r>
          </a:p>
          <a:p>
            <a:pPr>
              <a:lnSpc>
                <a:spcPct val="150000"/>
              </a:lnSpc>
            </a:pPr>
            <a:r>
              <a:rPr lang="ru-RU" sz="2133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  </a:t>
            </a:r>
            <a:r>
              <a:rPr lang="ru-RU" sz="2133" dirty="0" smtClean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67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местных производителей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164" y="1227853"/>
            <a:ext cx="4833432" cy="3259337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712247"/>
              </p:ext>
            </p:extLst>
          </p:nvPr>
        </p:nvGraphicFramePr>
        <p:xfrm>
          <a:off x="362857" y="1509147"/>
          <a:ext cx="6023187" cy="4879022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3586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739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629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67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 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002060"/>
                          </a:solidFill>
                          <a:effectLst/>
                        </a:rPr>
                        <a:t>2019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 smtClean="0">
                          <a:solidFill>
                            <a:srgbClr val="C00000"/>
                          </a:solidFill>
                          <a:effectLst/>
                        </a:rPr>
                        <a:t>2025</a:t>
                      </a:r>
                      <a:endParaRPr lang="ru-RU" sz="1900" b="0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6086">
                <a:tc>
                  <a:txBody>
                    <a:bodyPr/>
                    <a:lstStyle/>
                    <a:p>
                      <a:pPr lv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Муниципальных образований</a:t>
                      </a:r>
                      <a:endParaRPr lang="ru-RU" sz="1900" b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 smtClean="0">
                          <a:solidFill>
                            <a:srgbClr val="C00000"/>
                          </a:solidFill>
                          <a:effectLst/>
                        </a:rPr>
                        <a:t>18</a:t>
                      </a:r>
                      <a:endParaRPr lang="ru-RU" sz="1900" b="0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2490">
                <a:tc>
                  <a:txBody>
                    <a:bodyPr/>
                    <a:lstStyle/>
                    <a:p>
                      <a:pPr lv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002060"/>
                          </a:solidFill>
                          <a:effectLst/>
                        </a:rPr>
                        <a:t>Учреждений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002060"/>
                          </a:solidFill>
                          <a:effectLst/>
                        </a:rPr>
                        <a:t>33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 smtClean="0">
                          <a:solidFill>
                            <a:srgbClr val="C00000"/>
                          </a:solidFill>
                          <a:effectLst/>
                        </a:rPr>
                        <a:t>154</a:t>
                      </a:r>
                      <a:endParaRPr lang="ru-RU" sz="1900" b="0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2490">
                <a:tc>
                  <a:txBody>
                    <a:bodyPr/>
                    <a:lstStyle/>
                    <a:p>
                      <a:pPr lv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002060"/>
                          </a:solidFill>
                          <a:effectLst/>
                        </a:rPr>
                        <a:t>Точек доставки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002060"/>
                          </a:solidFill>
                          <a:effectLst/>
                        </a:rPr>
                        <a:t>51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 smtClean="0">
                          <a:solidFill>
                            <a:srgbClr val="C00000"/>
                          </a:solidFill>
                          <a:effectLst/>
                        </a:rPr>
                        <a:t>293</a:t>
                      </a:r>
                      <a:endParaRPr lang="ru-RU" sz="1900" b="0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2490">
                <a:tc>
                  <a:txBody>
                    <a:bodyPr/>
                    <a:lstStyle/>
                    <a:p>
                      <a:pPr lv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002060"/>
                          </a:solidFill>
                          <a:effectLst/>
                        </a:rPr>
                        <a:t>Грузооборот в год, тонн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002060"/>
                          </a:solidFill>
                          <a:effectLst/>
                        </a:rPr>
                        <a:t>384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 smtClean="0">
                          <a:solidFill>
                            <a:srgbClr val="C00000"/>
                          </a:solidFill>
                          <a:effectLst/>
                        </a:rPr>
                        <a:t>1467</a:t>
                      </a:r>
                      <a:endParaRPr lang="ru-RU" sz="1900" b="0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2490">
                <a:tc>
                  <a:txBody>
                    <a:bodyPr/>
                    <a:lstStyle/>
                    <a:p>
                      <a:pPr lv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002060"/>
                          </a:solidFill>
                          <a:effectLst/>
                        </a:rPr>
                        <a:t>Затраты, млн.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002060"/>
                          </a:solidFill>
                          <a:effectLst/>
                        </a:rPr>
                        <a:t>9,6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 smtClean="0">
                          <a:solidFill>
                            <a:srgbClr val="C00000"/>
                          </a:solidFill>
                          <a:effectLst/>
                        </a:rPr>
                        <a:t>60,0</a:t>
                      </a:r>
                      <a:endParaRPr lang="ru-RU" sz="1900" b="0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2490">
                <a:tc>
                  <a:txBody>
                    <a:bodyPr/>
                    <a:lstStyle/>
                    <a:p>
                      <a:pPr lv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002060"/>
                          </a:solidFill>
                          <a:effectLst/>
                        </a:rPr>
                        <a:t>% приемки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 smtClean="0">
                          <a:solidFill>
                            <a:srgbClr val="002060"/>
                          </a:solidFill>
                          <a:effectLst/>
                        </a:rPr>
                        <a:t>43,9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solidFill>
                            <a:srgbClr val="C00000"/>
                          </a:solidFill>
                          <a:effectLst/>
                        </a:rPr>
                        <a:t>82,0</a:t>
                      </a:r>
                      <a:endParaRPr lang="ru-RU" sz="1900" b="1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2490">
                <a:tc>
                  <a:txBody>
                    <a:bodyPr/>
                    <a:lstStyle/>
                    <a:p>
                      <a:pPr lv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Возврат, тонн</a:t>
                      </a:r>
                      <a:endParaRPr lang="ru-RU" sz="1900" b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 smtClean="0">
                          <a:solidFill>
                            <a:srgbClr val="00206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36</a:t>
                      </a:r>
                      <a:endParaRPr lang="ru-RU" sz="1900" b="0" dirty="0">
                        <a:solidFill>
                          <a:srgbClr val="00206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solidFill>
                            <a:srgbClr val="C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160</a:t>
                      </a:r>
                      <a:endParaRPr lang="ru-RU" sz="1900" b="1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588000" y="368137"/>
            <a:ext cx="1160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Специализированный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склад 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(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IV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кв. 2019 –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II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кв. 2025)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517974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endParaRPr lang="ru-RU" sz="2000" b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33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013B2DF-35F6-BDFF-D5B7-507791397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73339" y="-972457"/>
            <a:ext cx="7034439" cy="9289143"/>
          </a:xfrm>
          <a:prstGeom prst="rect">
            <a:avLst/>
          </a:prstGeom>
          <a:solidFill>
            <a:srgbClr val="FEF9F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F2995D42-7A78-2934-545A-F66BEECC6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511" y="1012907"/>
            <a:ext cx="5703391" cy="72659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+mn-lt"/>
              </a:rPr>
              <a:t>Минусы 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841E598E-C5A6-8D43-CBDA-08956D0AACDD}"/>
              </a:ext>
            </a:extLst>
          </p:cNvPr>
          <p:cNvSpPr txBox="1">
            <a:spLocks/>
          </p:cNvSpPr>
          <p:nvPr/>
        </p:nvSpPr>
        <p:spPr>
          <a:xfrm>
            <a:off x="525928" y="1864719"/>
            <a:ext cx="11078697" cy="42110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800" dirty="0"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22EC810-6E6C-24A5-1EFC-78DB87293E7E}"/>
              </a:ext>
            </a:extLst>
          </p:cNvPr>
          <p:cNvSpPr txBox="1"/>
          <p:nvPr/>
        </p:nvSpPr>
        <p:spPr>
          <a:xfrm>
            <a:off x="718511" y="1702957"/>
            <a:ext cx="459008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>Перебои в поставках;</a:t>
            </a:r>
            <a:endParaRPr lang="ru-RU" sz="1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>Сомнения в правильности основания отказа от приемки;</a:t>
            </a:r>
            <a:endParaRPr lang="ru-RU" sz="1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>Отсутствие  </a:t>
            </a:r>
            <a:r>
              <a:rPr 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достаточных складских помещений </a:t>
            </a:r>
            <a:r>
              <a:rPr lang="ru-RU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>для </a:t>
            </a:r>
            <a:r>
              <a:rPr 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хранения всего объема продукции;</a:t>
            </a:r>
          </a:p>
          <a:p>
            <a:pPr>
              <a:spcAft>
                <a:spcPts val="1200"/>
              </a:spcAft>
            </a:pPr>
            <a:r>
              <a:rPr 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Невозможность использования собственного </a:t>
            </a:r>
            <a:br>
              <a:rPr lang="ru-RU" sz="1400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графика </a:t>
            </a:r>
            <a:r>
              <a:rPr lang="ru-RU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>поставок</a:t>
            </a:r>
            <a:r>
              <a:rPr lang="en-US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>;</a:t>
            </a:r>
            <a:endParaRPr lang="ru-RU" sz="1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>Невозможность </a:t>
            </a:r>
            <a:r>
              <a:rPr lang="ru-RU" sz="1400" dirty="0" err="1">
                <a:solidFill>
                  <a:srgbClr val="002060"/>
                </a:solidFill>
                <a:cs typeface="Arial" panose="020B0604020202020204" pitchFamily="34" charset="0"/>
              </a:rPr>
              <a:t>перефасовки</a:t>
            </a:r>
            <a:r>
              <a:rPr 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 товаров </a:t>
            </a:r>
            <a:r>
              <a:rPr lang="ru-RU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>в </a:t>
            </a:r>
            <a:r>
              <a:rPr 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зависимости от потребности заказчика, поскольку склад не является собственником </a:t>
            </a:r>
            <a:r>
              <a:rPr lang="ru-RU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>товара</a:t>
            </a:r>
            <a:r>
              <a:rPr 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AB2BC9B6-A6AE-5B39-142F-28BCB38527E9}"/>
              </a:ext>
            </a:extLst>
          </p:cNvPr>
          <p:cNvSpPr/>
          <p:nvPr/>
        </p:nvSpPr>
        <p:spPr>
          <a:xfrm>
            <a:off x="-1435918" y="1696583"/>
            <a:ext cx="184666" cy="184666"/>
          </a:xfrm>
          <a:prstGeom prst="ellipse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2060"/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5B4F4F13-FDED-2946-CFFB-DDB117BD3B86}"/>
              </a:ext>
            </a:extLst>
          </p:cNvPr>
          <p:cNvSpPr/>
          <p:nvPr/>
        </p:nvSpPr>
        <p:spPr>
          <a:xfrm>
            <a:off x="-1435918" y="2917210"/>
            <a:ext cx="184666" cy="184666"/>
          </a:xfrm>
          <a:prstGeom prst="ellipse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CEF1A5AC-E9A0-8482-C30A-6FEDECE51E15}"/>
              </a:ext>
            </a:extLst>
          </p:cNvPr>
          <p:cNvSpPr/>
          <p:nvPr/>
        </p:nvSpPr>
        <p:spPr>
          <a:xfrm>
            <a:off x="-1435918" y="3338646"/>
            <a:ext cx="184666" cy="184666"/>
          </a:xfrm>
          <a:prstGeom prst="ellipse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6B13E3F5-D24D-CF51-A032-3AED8FB88679}"/>
              </a:ext>
            </a:extLst>
          </p:cNvPr>
          <p:cNvSpPr/>
          <p:nvPr/>
        </p:nvSpPr>
        <p:spPr>
          <a:xfrm>
            <a:off x="-1435918" y="3853708"/>
            <a:ext cx="184666" cy="184666"/>
          </a:xfrm>
          <a:prstGeom prst="ellipse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727257CE-EAD5-7789-73D5-8B54CB6FB50D}"/>
              </a:ext>
            </a:extLst>
          </p:cNvPr>
          <p:cNvSpPr/>
          <p:nvPr/>
        </p:nvSpPr>
        <p:spPr>
          <a:xfrm>
            <a:off x="-1435918" y="4499490"/>
            <a:ext cx="184666" cy="184666"/>
          </a:xfrm>
          <a:prstGeom prst="ellipse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="" xmlns:a16="http://schemas.microsoft.com/office/drawing/2014/main" id="{E55D1C37-BE59-58B9-6A9A-B05DAA908D7A}"/>
              </a:ext>
            </a:extLst>
          </p:cNvPr>
          <p:cNvSpPr/>
          <p:nvPr/>
        </p:nvSpPr>
        <p:spPr>
          <a:xfrm>
            <a:off x="-1435918" y="5037107"/>
            <a:ext cx="184666" cy="184666"/>
          </a:xfrm>
          <a:prstGeom prst="ellipse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="" xmlns:a16="http://schemas.microsoft.com/office/drawing/2014/main" id="{93499C33-8717-FB65-769A-41861FAEF01A}"/>
              </a:ext>
            </a:extLst>
          </p:cNvPr>
          <p:cNvSpPr/>
          <p:nvPr/>
        </p:nvSpPr>
        <p:spPr>
          <a:xfrm>
            <a:off x="-1435918" y="5559728"/>
            <a:ext cx="184666" cy="184666"/>
          </a:xfrm>
          <a:prstGeom prst="ellipse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="" xmlns:a16="http://schemas.microsoft.com/office/drawing/2014/main" id="{885BE019-3821-FC84-498C-AE23EF1A8E23}"/>
              </a:ext>
            </a:extLst>
          </p:cNvPr>
          <p:cNvSpPr/>
          <p:nvPr/>
        </p:nvSpPr>
        <p:spPr>
          <a:xfrm>
            <a:off x="-1435918" y="2051737"/>
            <a:ext cx="184666" cy="184666"/>
          </a:xfrm>
          <a:prstGeom prst="ellipse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53E07EB2-4C1B-3541-48FD-FA619AAB7450}"/>
              </a:ext>
            </a:extLst>
          </p:cNvPr>
          <p:cNvSpPr/>
          <p:nvPr/>
        </p:nvSpPr>
        <p:spPr>
          <a:xfrm>
            <a:off x="-1435918" y="2489790"/>
            <a:ext cx="184666" cy="184666"/>
          </a:xfrm>
          <a:prstGeom prst="ellipse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21" name="Заголовок 4">
            <a:extLst>
              <a:ext uri="{FF2B5EF4-FFF2-40B4-BE49-F238E27FC236}">
                <a16:creationId xmlns="" xmlns:a16="http://schemas.microsoft.com/office/drawing/2014/main" id="{492E2094-E8EF-D26A-4950-AE0665922C8F}"/>
              </a:ext>
            </a:extLst>
          </p:cNvPr>
          <p:cNvSpPr txBox="1">
            <a:spLocks/>
          </p:cNvSpPr>
          <p:nvPr/>
        </p:nvSpPr>
        <p:spPr>
          <a:xfrm>
            <a:off x="7016433" y="1012907"/>
            <a:ext cx="5188583" cy="8842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Плюсы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8CD05A0-B378-DA48-CE99-CDC382DCECC5}"/>
              </a:ext>
            </a:extLst>
          </p:cNvPr>
          <p:cNvSpPr txBox="1"/>
          <p:nvPr/>
        </p:nvSpPr>
        <p:spPr>
          <a:xfrm>
            <a:off x="6453683" y="1702957"/>
            <a:ext cx="55037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chemeClr val="tx2"/>
                </a:solidFill>
                <a:cs typeface="Arial" panose="020B0604020202020204" pitchFamily="34" charset="0"/>
              </a:rPr>
              <a:t>Контроль </a:t>
            </a:r>
            <a:r>
              <a:rPr lang="ru-RU" sz="1400" dirty="0">
                <a:solidFill>
                  <a:schemeClr val="tx2"/>
                </a:solidFill>
                <a:cs typeface="Arial" panose="020B0604020202020204" pitchFamily="34" charset="0"/>
              </a:rPr>
              <a:t>сопроводительных документов;</a:t>
            </a: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chemeClr val="tx2"/>
                </a:solidFill>
                <a:cs typeface="Arial" panose="020B0604020202020204" pitchFamily="34" charset="0"/>
              </a:rPr>
              <a:t>Проверка </a:t>
            </a:r>
            <a:r>
              <a:rPr lang="ru-RU" sz="1400" dirty="0">
                <a:solidFill>
                  <a:schemeClr val="tx2"/>
                </a:solidFill>
                <a:cs typeface="Arial" panose="020B0604020202020204" pitchFamily="34" charset="0"/>
              </a:rPr>
              <a:t>состояния автотранспортных средств, соблюдения условий перевозки пищевой продукции., наличие санитарных книжек;</a:t>
            </a: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chemeClr val="tx2"/>
                </a:solidFill>
                <a:cs typeface="Arial" panose="020B0604020202020204" pitchFamily="34" charset="0"/>
              </a:rPr>
              <a:t>Регулярное </a:t>
            </a:r>
            <a:r>
              <a:rPr lang="ru-RU" sz="1400" dirty="0">
                <a:solidFill>
                  <a:schemeClr val="tx2"/>
                </a:solidFill>
                <a:cs typeface="Arial" panose="020B0604020202020204" pitchFamily="34" charset="0"/>
              </a:rPr>
              <a:t>проведение лабораторных исследований поставляемых продуктов питания;</a:t>
            </a: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chemeClr val="tx2"/>
                </a:solidFill>
                <a:cs typeface="Arial" panose="020B0604020202020204" pitchFamily="34" charset="0"/>
              </a:rPr>
              <a:t>Обеспечение надлежащего </a:t>
            </a:r>
            <a:r>
              <a:rPr lang="ru-RU" sz="1400" dirty="0">
                <a:solidFill>
                  <a:schemeClr val="tx2"/>
                </a:solidFill>
                <a:cs typeface="Arial" panose="020B0604020202020204" pitchFamily="34" charset="0"/>
              </a:rPr>
              <a:t>качества поставляемых продуктов питания (соответствие требованиям технического </a:t>
            </a:r>
            <a:r>
              <a:rPr lang="ru-RU" sz="1400" dirty="0" smtClean="0">
                <a:solidFill>
                  <a:schemeClr val="tx2"/>
                </a:solidFill>
                <a:cs typeface="Arial" panose="020B0604020202020204" pitchFamily="34" charset="0"/>
              </a:rPr>
              <a:t>задания, </a:t>
            </a:r>
            <a:r>
              <a:rPr lang="ru-RU" sz="1400" dirty="0">
                <a:solidFill>
                  <a:schemeClr val="tx2"/>
                </a:solidFill>
                <a:cs typeface="Arial" panose="020B0604020202020204" pitchFamily="34" charset="0"/>
              </a:rPr>
              <a:t>требованиям технических регламентов Таможенного Союза, </a:t>
            </a:r>
            <a:r>
              <a:rPr lang="ru-RU" sz="1400" dirty="0" smtClean="0">
                <a:solidFill>
                  <a:schemeClr val="tx2"/>
                </a:solidFill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tx2"/>
                </a:solidFill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tx2"/>
                </a:solidFill>
                <a:cs typeface="Arial" panose="020B0604020202020204" pitchFamily="34" charset="0"/>
              </a:rPr>
              <a:t>ГОСТов </a:t>
            </a:r>
            <a:r>
              <a:rPr lang="ru-RU" sz="1400" dirty="0">
                <a:solidFill>
                  <a:schemeClr val="tx2"/>
                </a:solidFill>
                <a:cs typeface="Arial" panose="020B0604020202020204" pitchFamily="34" charset="0"/>
              </a:rPr>
              <a:t>в части маркировки, упаковки;</a:t>
            </a: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chemeClr val="tx2"/>
                </a:solidFill>
                <a:cs typeface="Arial" panose="020B0604020202020204" pitchFamily="34" charset="0"/>
              </a:rPr>
              <a:t>Автоматизация </a:t>
            </a:r>
            <a:r>
              <a:rPr lang="ru-RU" sz="1400" dirty="0">
                <a:solidFill>
                  <a:schemeClr val="tx2"/>
                </a:solidFill>
                <a:cs typeface="Arial" panose="020B0604020202020204" pitchFamily="34" charset="0"/>
              </a:rPr>
              <a:t>подачи </a:t>
            </a:r>
            <a:r>
              <a:rPr lang="ru-RU" sz="1400" dirty="0" smtClean="0">
                <a:solidFill>
                  <a:schemeClr val="tx2"/>
                </a:solidFill>
                <a:cs typeface="Arial" panose="020B0604020202020204" pitchFamily="34" charset="0"/>
              </a:rPr>
              <a:t>заявок</a:t>
            </a:r>
            <a:r>
              <a:rPr lang="ru-RU" sz="1400" dirty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9919" y="423781"/>
            <a:ext cx="11392162" cy="424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Централизованная приемка продуктов питания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517974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15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F347A2A-4AEA-E3F1-CD55-47EB6E295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ED73358B-6041-3AA3-AE6B-7AAE0B33D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238" y="298450"/>
            <a:ext cx="11383012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автотранспортных средств,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перевозки пищевой продукции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="" xmlns:a16="http://schemas.microsoft.com/office/drawing/2014/main" id="{F3E4758A-A1DA-8F9C-6C94-878779DE2A2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144250" y="6223000"/>
            <a:ext cx="762000" cy="365125"/>
          </a:xfrm>
        </p:spPr>
        <p:txBody>
          <a:bodyPr/>
          <a:lstStyle/>
          <a:p>
            <a:fld id="{0E7D8B6C-CA46-4BBB-8569-DB308D5CBB05}" type="slidenum">
              <a:rPr lang="ru-RU" smtClean="0">
                <a:solidFill>
                  <a:srgbClr val="1EA7EA"/>
                </a:solidFill>
                <a:latin typeface="Montserrat SemiBold" panose="00000700000000000000" pitchFamily="2" charset="-52"/>
              </a:rPr>
              <a:t>14</a:t>
            </a:fld>
            <a:endParaRPr lang="ru-RU" dirty="0">
              <a:solidFill>
                <a:srgbClr val="1EA7EA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C392D5BD-73BD-8157-EBB5-903CD02DF8F7}"/>
              </a:ext>
            </a:extLst>
          </p:cNvPr>
          <p:cNvSpPr txBox="1">
            <a:spLocks/>
          </p:cNvSpPr>
          <p:nvPr/>
        </p:nvSpPr>
        <p:spPr>
          <a:xfrm>
            <a:off x="525928" y="1864719"/>
            <a:ext cx="11078697" cy="42110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800" dirty="0">
              <a:latin typeface="Montserrat Medium" panose="00000600000000000000" pitchFamily="2" charset="-52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9737F0D-28EF-87B8-8E39-E06ACCD409FA}"/>
              </a:ext>
            </a:extLst>
          </p:cNvPr>
          <p:cNvSpPr/>
          <p:nvPr/>
        </p:nvSpPr>
        <p:spPr>
          <a:xfrm>
            <a:off x="515721" y="1570060"/>
            <a:ext cx="2975595" cy="5078313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chemeClr val="bg1"/>
                </a:solidFill>
                <a:cs typeface="Arial" panose="020B0604020202020204" pitchFamily="34" charset="0"/>
              </a:rPr>
            </a:br>
            <a:endParaRPr lang="ru-RU" sz="24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Условия хранения, транспортировка, поврежденная </a:t>
            </a:r>
            <a:br>
              <a:rPr lang="ru-RU" sz="2400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упаковка </a:t>
            </a:r>
          </a:p>
          <a:p>
            <a:pPr>
              <a:lnSpc>
                <a:spcPct val="150000"/>
              </a:lnSpc>
            </a:pPr>
            <a:endParaRPr lang="ru-RU" sz="24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sz="24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3" descr="C:\Users\StrelkovaAV\Desktop\фотографии для презентации\IMG_2223.JPG">
            <a:extLst>
              <a:ext uri="{FF2B5EF4-FFF2-40B4-BE49-F238E27FC236}">
                <a16:creationId xmlns="" xmlns:a16="http://schemas.microsoft.com/office/drawing/2014/main" id="{7B1B2ADE-39DE-B8D1-4344-AE71F5FA25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4" t="35225" r="40996" b="31084"/>
          <a:stretch/>
        </p:blipFill>
        <p:spPr bwMode="auto">
          <a:xfrm>
            <a:off x="3568008" y="1659766"/>
            <a:ext cx="2850033" cy="2548674"/>
          </a:xfrm>
          <a:prstGeom prst="round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StrelkovaAV\Desktop\фотографии для презентации\IMG_2171.JPG">
            <a:extLst>
              <a:ext uri="{FF2B5EF4-FFF2-40B4-BE49-F238E27FC236}">
                <a16:creationId xmlns="" xmlns:a16="http://schemas.microsoft.com/office/drawing/2014/main" id="{795D6373-B684-7D90-8674-BFE675D2F5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5" t="23495" r="13082" b="31890"/>
          <a:stretch/>
        </p:blipFill>
        <p:spPr bwMode="auto">
          <a:xfrm>
            <a:off x="9326738" y="1650711"/>
            <a:ext cx="2456234" cy="2536367"/>
          </a:xfrm>
          <a:prstGeom prst="round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Z:\Склад\фотографии для презентации\IMG_2198.JPG">
            <a:extLst>
              <a:ext uri="{FF2B5EF4-FFF2-40B4-BE49-F238E27FC236}">
                <a16:creationId xmlns="" xmlns:a16="http://schemas.microsoft.com/office/drawing/2014/main" id="{22655658-4F98-2FAC-6F05-D7A516503E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5"/>
          <a:stretch/>
        </p:blipFill>
        <p:spPr bwMode="auto">
          <a:xfrm>
            <a:off x="6521838" y="1630347"/>
            <a:ext cx="2714785" cy="2578092"/>
          </a:xfrm>
          <a:prstGeom prst="round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C6F45F0-3944-452E-EAF8-2BB00C77E4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386" y="4365962"/>
            <a:ext cx="4007539" cy="2227413"/>
          </a:xfrm>
          <a:prstGeom prst="roundRect">
            <a:avLst/>
          </a:prstGeom>
          <a:ln>
            <a:noFill/>
          </a:ln>
          <a:effectLst/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D2EFF15-404C-04CF-71A1-39BE1EBEAE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4" y="4331658"/>
            <a:ext cx="4133846" cy="2261717"/>
          </a:xfrm>
          <a:prstGeom prst="roundRect">
            <a:avLst/>
          </a:prstGeom>
          <a:ln>
            <a:noFill/>
          </a:ln>
          <a:effectLst/>
        </p:spPr>
      </p:pic>
      <p:sp>
        <p:nvSpPr>
          <p:cNvPr id="11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517974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0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A75E8D4-D175-7EAA-BB76-75DB4B9B9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CF2A523A-A3F5-4513-0FD2-52C704EEA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80" y="161667"/>
            <a:ext cx="11352396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качества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поставляемых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C125C598-E65C-8C1C-DD4D-0A4046B4766A}"/>
              </a:ext>
            </a:extLst>
          </p:cNvPr>
          <p:cNvSpPr txBox="1">
            <a:spLocks/>
          </p:cNvSpPr>
          <p:nvPr/>
        </p:nvSpPr>
        <p:spPr>
          <a:xfrm>
            <a:off x="525928" y="1864719"/>
            <a:ext cx="11078697" cy="42110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800" dirty="0">
              <a:latin typeface="Montserrat Medium" panose="00000600000000000000" pitchFamily="2" charset="-52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511BF5F-D901-B97E-4D22-0BBD7EF3F5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35" t="38450" r="33463" b="15350"/>
          <a:stretch/>
        </p:blipFill>
        <p:spPr>
          <a:xfrm>
            <a:off x="6461111" y="1644732"/>
            <a:ext cx="2619767" cy="2291579"/>
          </a:xfrm>
          <a:prstGeom prst="roundRect">
            <a:avLst/>
          </a:prstGeom>
          <a:effectLst/>
        </p:spPr>
      </p:pic>
      <p:pic>
        <p:nvPicPr>
          <p:cNvPr id="3" name="Picture 5">
            <a:extLst>
              <a:ext uri="{FF2B5EF4-FFF2-40B4-BE49-F238E27FC236}">
                <a16:creationId xmlns="" xmlns:a16="http://schemas.microsoft.com/office/drawing/2014/main" id="{6F103095-BC56-E9DB-867C-F2069DB99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596" y="1616427"/>
            <a:ext cx="2429397" cy="2291579"/>
          </a:xfrm>
          <a:prstGeom prst="roundRect">
            <a:avLst/>
          </a:prstGeom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ParshinaEA\AppData\Local\Microsoft\Windows\Temporary Internet Files\Content.Outlook\GG1CGFBV\IMG-20191002-WA0007 (3).jpg">
            <a:extLst>
              <a:ext uri="{FF2B5EF4-FFF2-40B4-BE49-F238E27FC236}">
                <a16:creationId xmlns="" xmlns:a16="http://schemas.microsoft.com/office/drawing/2014/main" id="{15DB8DF9-2200-CC1B-9F35-4AA8CA6AF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596" y="4037203"/>
            <a:ext cx="3797674" cy="2112130"/>
          </a:xfrm>
          <a:prstGeom prst="round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="" xmlns:a16="http://schemas.microsoft.com/office/drawing/2014/main" id="{40310603-B8A6-872F-FDDE-19E2956707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7" r="17671"/>
          <a:stretch/>
        </p:blipFill>
        <p:spPr bwMode="auto">
          <a:xfrm>
            <a:off x="9167997" y="1673039"/>
            <a:ext cx="2588979" cy="2234967"/>
          </a:xfrm>
          <a:prstGeom prst="round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ParshinaEA\AppData\Local\Microsoft\Windows\Temporary Internet Files\Content.Outlook\GG1CGFBV\IMG-20191002-WA0004 (3).jpg">
            <a:extLst>
              <a:ext uri="{FF2B5EF4-FFF2-40B4-BE49-F238E27FC236}">
                <a16:creationId xmlns="" xmlns:a16="http://schemas.microsoft.com/office/drawing/2014/main" id="{CC98DE8C-2136-B4B7-0336-6BDC411AF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527" y="4063188"/>
            <a:ext cx="3797674" cy="2112129"/>
          </a:xfrm>
          <a:prstGeom prst="round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A5A34F1-44F6-5D05-9864-87284DA55315}"/>
              </a:ext>
            </a:extLst>
          </p:cNvPr>
          <p:cNvSpPr txBox="1"/>
          <p:nvPr/>
        </p:nvSpPr>
        <p:spPr>
          <a:xfrm>
            <a:off x="1100138" y="3176588"/>
            <a:ext cx="16859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solidFill>
                  <a:srgbClr val="004A87"/>
                </a:solidFill>
                <a:cs typeface="Arial" panose="020B0604020202020204" pitchFamily="34" charset="0"/>
              </a:rPr>
              <a:t>Гниль</a:t>
            </a:r>
          </a:p>
        </p:txBody>
      </p:sp>
      <p:sp>
        <p:nvSpPr>
          <p:cNvPr id="11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517974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47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2643A4F-E572-3083-FF4E-E3A30DF4C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 rot="18957993">
            <a:off x="4744881" y="-4559362"/>
            <a:ext cx="8677664" cy="10983443"/>
          </a:xfrm>
          <a:custGeom>
            <a:avLst/>
            <a:gdLst>
              <a:gd name="connsiteX0" fmla="*/ 0 w 8677664"/>
              <a:gd name="connsiteY0" fmla="*/ 0 h 10983443"/>
              <a:gd name="connsiteX1" fmla="*/ 8677664 w 8677664"/>
              <a:gd name="connsiteY1" fmla="*/ 8389718 h 10983443"/>
              <a:gd name="connsiteX2" fmla="*/ 8677664 w 8677664"/>
              <a:gd name="connsiteY2" fmla="*/ 10983443 h 10983443"/>
              <a:gd name="connsiteX3" fmla="*/ 0 w 8677664"/>
              <a:gd name="connsiteY3" fmla="*/ 10983443 h 10983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77664" h="10983443">
                <a:moveTo>
                  <a:pt x="0" y="0"/>
                </a:moveTo>
                <a:lnTo>
                  <a:pt x="8677664" y="8389718"/>
                </a:lnTo>
                <a:lnTo>
                  <a:pt x="8677664" y="10983443"/>
                </a:lnTo>
                <a:lnTo>
                  <a:pt x="0" y="10983443"/>
                </a:lnTo>
                <a:close/>
              </a:path>
            </a:pathLst>
          </a:custGeom>
          <a:solidFill>
            <a:srgbClr val="FFDD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B1E06008-EFDD-39B5-444F-9A2FFA17E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833" y="0"/>
            <a:ext cx="11081386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маркировки товара производителями 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="" xmlns:a16="http://schemas.microsoft.com/office/drawing/2014/main" id="{4B3EFAB9-4E92-5F5B-4CC4-51BEE55271B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144250" y="6223000"/>
            <a:ext cx="762000" cy="365125"/>
          </a:xfrm>
        </p:spPr>
        <p:txBody>
          <a:bodyPr/>
          <a:lstStyle/>
          <a:p>
            <a:fld id="{0E7D8B6C-CA46-4BBB-8569-DB308D5CBB05}" type="slidenum">
              <a:rPr lang="ru-RU" smtClean="0">
                <a:solidFill>
                  <a:srgbClr val="1EA7EA"/>
                </a:solidFill>
                <a:latin typeface="Montserrat SemiBold" panose="00000700000000000000" pitchFamily="2" charset="-52"/>
              </a:rPr>
              <a:t>16</a:t>
            </a:fld>
            <a:endParaRPr lang="ru-RU" dirty="0">
              <a:solidFill>
                <a:srgbClr val="1EA7EA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6F6E5710-26A2-48C8-750A-F0C25001685C}"/>
              </a:ext>
            </a:extLst>
          </p:cNvPr>
          <p:cNvSpPr txBox="1">
            <a:spLocks/>
          </p:cNvSpPr>
          <p:nvPr/>
        </p:nvSpPr>
        <p:spPr>
          <a:xfrm>
            <a:off x="525928" y="1864719"/>
            <a:ext cx="11078697" cy="42110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800" dirty="0">
              <a:latin typeface="Montserrat Medium" panose="00000600000000000000" pitchFamily="2" charset="-52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37922195-4496-3860-8320-4D46C329CE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6"/>
          <a:stretch/>
        </p:blipFill>
        <p:spPr bwMode="auto">
          <a:xfrm>
            <a:off x="965752" y="1429389"/>
            <a:ext cx="11264348" cy="5428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517974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endParaRPr lang="ru-RU" sz="2000" b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4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831807">
            <a:off x="4536481" y="-788592"/>
            <a:ext cx="7226300" cy="9664700"/>
          </a:xfrm>
          <a:prstGeom prst="rect">
            <a:avLst/>
          </a:prstGeom>
          <a:solidFill>
            <a:srgbClr val="E4EEF8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25">
            <a:extLst>
              <a:ext uri="{FF2B5EF4-FFF2-40B4-BE49-F238E27FC236}">
                <a16:creationId xmlns="" xmlns:a16="http://schemas.microsoft.com/office/drawing/2014/main" id="{2E17086E-D47E-CE8C-9791-1F1B4B76F4BA}"/>
              </a:ext>
            </a:extLst>
          </p:cNvPr>
          <p:cNvSpPr/>
          <p:nvPr/>
        </p:nvSpPr>
        <p:spPr bwMode="auto">
          <a:xfrm>
            <a:off x="8149632" y="-1727199"/>
            <a:ext cx="10312400" cy="8661399"/>
          </a:xfrm>
          <a:custGeom>
            <a:avLst/>
            <a:gdLst>
              <a:gd name="connsiteX0" fmla="*/ 0 w 4554195"/>
              <a:gd name="connsiteY0" fmla="*/ 0 h 4197847"/>
              <a:gd name="connsiteX1" fmla="*/ 4554195 w 4554195"/>
              <a:gd name="connsiteY1" fmla="*/ 0 h 4197847"/>
              <a:gd name="connsiteX2" fmla="*/ 4554195 w 4554195"/>
              <a:gd name="connsiteY2" fmla="*/ 4197847 h 4197847"/>
              <a:gd name="connsiteX3" fmla="*/ 0 w 4554195"/>
              <a:gd name="connsiteY3" fmla="*/ 4197847 h 4197847"/>
              <a:gd name="connsiteX4" fmla="*/ 0 w 4554195"/>
              <a:gd name="connsiteY4" fmla="*/ 0 h 4197847"/>
              <a:gd name="connsiteX0" fmla="*/ 1304925 w 5859120"/>
              <a:gd name="connsiteY0" fmla="*/ 0 h 4197847"/>
              <a:gd name="connsiteX1" fmla="*/ 5859120 w 5859120"/>
              <a:gd name="connsiteY1" fmla="*/ 0 h 4197847"/>
              <a:gd name="connsiteX2" fmla="*/ 5859120 w 5859120"/>
              <a:gd name="connsiteY2" fmla="*/ 4197847 h 4197847"/>
              <a:gd name="connsiteX3" fmla="*/ 0 w 5859120"/>
              <a:gd name="connsiteY3" fmla="*/ 4197847 h 4197847"/>
              <a:gd name="connsiteX4" fmla="*/ 1304925 w 5859120"/>
              <a:gd name="connsiteY4" fmla="*/ 0 h 4197847"/>
              <a:gd name="connsiteX0" fmla="*/ 2181225 w 5859120"/>
              <a:gd name="connsiteY0" fmla="*/ 0 h 4216897"/>
              <a:gd name="connsiteX1" fmla="*/ 5859120 w 5859120"/>
              <a:gd name="connsiteY1" fmla="*/ 19050 h 4216897"/>
              <a:gd name="connsiteX2" fmla="*/ 5859120 w 5859120"/>
              <a:gd name="connsiteY2" fmla="*/ 4216897 h 4216897"/>
              <a:gd name="connsiteX3" fmla="*/ 0 w 5859120"/>
              <a:gd name="connsiteY3" fmla="*/ 4216897 h 4216897"/>
              <a:gd name="connsiteX4" fmla="*/ 2181225 w 5859120"/>
              <a:gd name="connsiteY4" fmla="*/ 0 h 4216897"/>
              <a:gd name="connsiteX0" fmla="*/ 1819275 w 5497170"/>
              <a:gd name="connsiteY0" fmla="*/ 0 h 4216897"/>
              <a:gd name="connsiteX1" fmla="*/ 5497170 w 5497170"/>
              <a:gd name="connsiteY1" fmla="*/ 19050 h 4216897"/>
              <a:gd name="connsiteX2" fmla="*/ 5497170 w 5497170"/>
              <a:gd name="connsiteY2" fmla="*/ 4216897 h 4216897"/>
              <a:gd name="connsiteX3" fmla="*/ 0 w 5497170"/>
              <a:gd name="connsiteY3" fmla="*/ 4216897 h 4216897"/>
              <a:gd name="connsiteX4" fmla="*/ 1819275 w 5497170"/>
              <a:gd name="connsiteY4" fmla="*/ 0 h 4216897"/>
              <a:gd name="connsiteX0" fmla="*/ 2581275 w 6259170"/>
              <a:gd name="connsiteY0" fmla="*/ 0 h 4226422"/>
              <a:gd name="connsiteX1" fmla="*/ 6259170 w 6259170"/>
              <a:gd name="connsiteY1" fmla="*/ 19050 h 4226422"/>
              <a:gd name="connsiteX2" fmla="*/ 6259170 w 6259170"/>
              <a:gd name="connsiteY2" fmla="*/ 4216897 h 4226422"/>
              <a:gd name="connsiteX3" fmla="*/ 0 w 6259170"/>
              <a:gd name="connsiteY3" fmla="*/ 4226422 h 4226422"/>
              <a:gd name="connsiteX4" fmla="*/ 2581275 w 6259170"/>
              <a:gd name="connsiteY4" fmla="*/ 0 h 4226422"/>
              <a:gd name="connsiteX0" fmla="*/ 3569975 w 6259170"/>
              <a:gd name="connsiteY0" fmla="*/ 0 h 4264522"/>
              <a:gd name="connsiteX1" fmla="*/ 6259170 w 6259170"/>
              <a:gd name="connsiteY1" fmla="*/ 57150 h 4264522"/>
              <a:gd name="connsiteX2" fmla="*/ 6259170 w 6259170"/>
              <a:gd name="connsiteY2" fmla="*/ 4254997 h 4264522"/>
              <a:gd name="connsiteX3" fmla="*/ 0 w 6259170"/>
              <a:gd name="connsiteY3" fmla="*/ 4264522 h 4264522"/>
              <a:gd name="connsiteX4" fmla="*/ 3569975 w 6259170"/>
              <a:gd name="connsiteY4" fmla="*/ 0 h 4264522"/>
              <a:gd name="connsiteX0" fmla="*/ 2155769 w 6259170"/>
              <a:gd name="connsiteY0" fmla="*/ 0 h 4244900"/>
              <a:gd name="connsiteX1" fmla="*/ 6259170 w 6259170"/>
              <a:gd name="connsiteY1" fmla="*/ 37528 h 4244900"/>
              <a:gd name="connsiteX2" fmla="*/ 6259170 w 6259170"/>
              <a:gd name="connsiteY2" fmla="*/ 4235375 h 4244900"/>
              <a:gd name="connsiteX3" fmla="*/ 0 w 6259170"/>
              <a:gd name="connsiteY3" fmla="*/ 4244900 h 4244900"/>
              <a:gd name="connsiteX4" fmla="*/ 2155769 w 6259170"/>
              <a:gd name="connsiteY4" fmla="*/ 0 h 4244900"/>
              <a:gd name="connsiteX0" fmla="*/ 1212965 w 5316366"/>
              <a:gd name="connsiteY0" fmla="*/ 0 h 4460742"/>
              <a:gd name="connsiteX1" fmla="*/ 5316366 w 5316366"/>
              <a:gd name="connsiteY1" fmla="*/ 37528 h 4460742"/>
              <a:gd name="connsiteX2" fmla="*/ 5316366 w 5316366"/>
              <a:gd name="connsiteY2" fmla="*/ 4235375 h 4460742"/>
              <a:gd name="connsiteX3" fmla="*/ 0 w 5316366"/>
              <a:gd name="connsiteY3" fmla="*/ 4460742 h 4460742"/>
              <a:gd name="connsiteX4" fmla="*/ 1212965 w 5316366"/>
              <a:gd name="connsiteY4" fmla="*/ 0 h 446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16366" h="4460742">
                <a:moveTo>
                  <a:pt x="1212965" y="0"/>
                </a:moveTo>
                <a:lnTo>
                  <a:pt x="5316366" y="37528"/>
                </a:lnTo>
                <a:lnTo>
                  <a:pt x="5316366" y="4235375"/>
                </a:lnTo>
                <a:lnTo>
                  <a:pt x="0" y="4460742"/>
                </a:lnTo>
                <a:lnTo>
                  <a:pt x="1212965" y="0"/>
                </a:lnTo>
                <a:close/>
              </a:path>
            </a:pathLst>
          </a:custGeom>
          <a:solidFill>
            <a:srgbClr val="0070C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138" y="-574244"/>
            <a:ext cx="4223862" cy="750844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 rot="941773">
            <a:off x="7721888" y="3225060"/>
            <a:ext cx="855488" cy="3987800"/>
          </a:xfrm>
          <a:prstGeom prst="rect">
            <a:avLst/>
          </a:prstGeom>
          <a:solidFill>
            <a:srgbClr val="F8F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429561" y="427562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лабораторных исследований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8949608"/>
              </p:ext>
            </p:extLst>
          </p:nvPr>
        </p:nvGraphicFramePr>
        <p:xfrm>
          <a:off x="353390" y="1595607"/>
          <a:ext cx="3531347" cy="4929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/>
          </p:nvPr>
        </p:nvGraphicFramePr>
        <p:xfrm>
          <a:off x="4423129" y="1587988"/>
          <a:ext cx="3809596" cy="4911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82547" y="4968155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19,8%</a:t>
            </a:r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96430" y="2841424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12,3%</a:t>
            </a:r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98197" y="4475662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13,6%</a:t>
            </a:r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52491" y="4880406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21,4%</a:t>
            </a:r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68734" y="2393837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13,5%</a:t>
            </a:r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21664" y="3634714"/>
            <a:ext cx="7251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25%</a:t>
            </a:r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07772" y="5154224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26,7%</a:t>
            </a:r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517974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32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17EF2A4-D6B5-3EAB-3E17-0AB45C11D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 19"/>
          <p:cNvSpPr/>
          <p:nvPr/>
        </p:nvSpPr>
        <p:spPr>
          <a:xfrm rot="5400000">
            <a:off x="-2258635" y="951631"/>
            <a:ext cx="7255404" cy="7548841"/>
          </a:xfrm>
          <a:custGeom>
            <a:avLst/>
            <a:gdLst>
              <a:gd name="connsiteX0" fmla="*/ 371124 w 7255404"/>
              <a:gd name="connsiteY0" fmla="*/ 0 h 4397700"/>
              <a:gd name="connsiteX1" fmla="*/ 6470343 w 7255404"/>
              <a:gd name="connsiteY1" fmla="*/ 0 h 4397700"/>
              <a:gd name="connsiteX2" fmla="*/ 6545137 w 7255404"/>
              <a:gd name="connsiteY2" fmla="*/ 5932 h 4397700"/>
              <a:gd name="connsiteX3" fmla="*/ 6552934 w 7255404"/>
              <a:gd name="connsiteY3" fmla="*/ 7836 h 4397700"/>
              <a:gd name="connsiteX4" fmla="*/ 6864811 w 7255404"/>
              <a:gd name="connsiteY4" fmla="*/ 7836 h 4397700"/>
              <a:gd name="connsiteX5" fmla="*/ 7255404 w 7255404"/>
              <a:gd name="connsiteY5" fmla="*/ 315113 h 4397700"/>
              <a:gd name="connsiteX6" fmla="*/ 7255404 w 7255404"/>
              <a:gd name="connsiteY6" fmla="*/ 2454928 h 4397700"/>
              <a:gd name="connsiteX7" fmla="*/ 6864811 w 7255404"/>
              <a:gd name="connsiteY7" fmla="*/ 2762205 h 4397700"/>
              <a:gd name="connsiteX8" fmla="*/ 6841466 w 7255404"/>
              <a:gd name="connsiteY8" fmla="*/ 2762205 h 4397700"/>
              <a:gd name="connsiteX9" fmla="*/ 6841466 w 7255404"/>
              <a:gd name="connsiteY9" fmla="*/ 2772921 h 4397700"/>
              <a:gd name="connsiteX10" fmla="*/ 5675951 w 7255404"/>
              <a:gd name="connsiteY10" fmla="*/ 2772921 h 4397700"/>
              <a:gd name="connsiteX11" fmla="*/ 5428336 w 7255404"/>
              <a:gd name="connsiteY11" fmla="*/ 2967719 h 4397700"/>
              <a:gd name="connsiteX12" fmla="*/ 5428336 w 7255404"/>
              <a:gd name="connsiteY12" fmla="*/ 4282831 h 4397700"/>
              <a:gd name="connsiteX13" fmla="*/ 5420769 w 7255404"/>
              <a:gd name="connsiteY13" fmla="*/ 4282831 h 4397700"/>
              <a:gd name="connsiteX14" fmla="*/ 5413431 w 7255404"/>
              <a:gd name="connsiteY14" fmla="*/ 4319174 h 4397700"/>
              <a:gd name="connsiteX15" fmla="*/ 5294963 w 7255404"/>
              <a:gd name="connsiteY15" fmla="*/ 4397700 h 4397700"/>
              <a:gd name="connsiteX16" fmla="*/ 140886 w 7255404"/>
              <a:gd name="connsiteY16" fmla="*/ 4397700 h 4397700"/>
              <a:gd name="connsiteX17" fmla="*/ 12314 w 7255404"/>
              <a:gd name="connsiteY17" fmla="*/ 4269128 h 4397700"/>
              <a:gd name="connsiteX18" fmla="*/ 12314 w 7255404"/>
              <a:gd name="connsiteY18" fmla="*/ 4061810 h 4397700"/>
              <a:gd name="connsiteX19" fmla="*/ 7540 w 7255404"/>
              <a:gd name="connsiteY19" fmla="*/ 4049711 h 4397700"/>
              <a:gd name="connsiteX20" fmla="*/ 0 w 7255404"/>
              <a:gd name="connsiteY20" fmla="*/ 3990871 h 4397700"/>
              <a:gd name="connsiteX21" fmla="*/ 0 w 7255404"/>
              <a:gd name="connsiteY21" fmla="*/ 291961 h 4397700"/>
              <a:gd name="connsiteX22" fmla="*/ 371124 w 7255404"/>
              <a:gd name="connsiteY22" fmla="*/ 0 h 439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7255404" h="4397700">
                <a:moveTo>
                  <a:pt x="371124" y="0"/>
                </a:moveTo>
                <a:lnTo>
                  <a:pt x="6470343" y="0"/>
                </a:lnTo>
                <a:cubicBezTo>
                  <a:pt x="6495964" y="0"/>
                  <a:pt x="6520978" y="2043"/>
                  <a:pt x="6545137" y="5932"/>
                </a:cubicBezTo>
                <a:lnTo>
                  <a:pt x="6552934" y="7836"/>
                </a:lnTo>
                <a:lnTo>
                  <a:pt x="6864811" y="7836"/>
                </a:lnTo>
                <a:cubicBezTo>
                  <a:pt x="7080530" y="7836"/>
                  <a:pt x="7255404" y="145408"/>
                  <a:pt x="7255404" y="315113"/>
                </a:cubicBezTo>
                <a:lnTo>
                  <a:pt x="7255404" y="2454928"/>
                </a:lnTo>
                <a:cubicBezTo>
                  <a:pt x="7255404" y="2624632"/>
                  <a:pt x="7080530" y="2762205"/>
                  <a:pt x="6864811" y="2762205"/>
                </a:cubicBezTo>
                <a:lnTo>
                  <a:pt x="6841466" y="2762205"/>
                </a:lnTo>
                <a:lnTo>
                  <a:pt x="6841466" y="2772921"/>
                </a:lnTo>
                <a:lnTo>
                  <a:pt x="5675951" y="2772921"/>
                </a:lnTo>
                <a:cubicBezTo>
                  <a:pt x="5539197" y="2772921"/>
                  <a:pt x="5428336" y="2860135"/>
                  <a:pt x="5428336" y="2967719"/>
                </a:cubicBezTo>
                <a:lnTo>
                  <a:pt x="5428336" y="4282831"/>
                </a:lnTo>
                <a:lnTo>
                  <a:pt x="5420769" y="4282831"/>
                </a:lnTo>
                <a:lnTo>
                  <a:pt x="5413431" y="4319174"/>
                </a:lnTo>
                <a:cubicBezTo>
                  <a:pt x="5393913" y="4365320"/>
                  <a:pt x="5348219" y="4397700"/>
                  <a:pt x="5294963" y="4397700"/>
                </a:cubicBezTo>
                <a:lnTo>
                  <a:pt x="140886" y="4397700"/>
                </a:lnTo>
                <a:cubicBezTo>
                  <a:pt x="69878" y="4397700"/>
                  <a:pt x="12314" y="4340136"/>
                  <a:pt x="12314" y="4269128"/>
                </a:cubicBezTo>
                <a:lnTo>
                  <a:pt x="12314" y="4061810"/>
                </a:lnTo>
                <a:lnTo>
                  <a:pt x="7540" y="4049711"/>
                </a:lnTo>
                <a:cubicBezTo>
                  <a:pt x="2596" y="4030705"/>
                  <a:pt x="0" y="4011026"/>
                  <a:pt x="0" y="3990871"/>
                </a:cubicBezTo>
                <a:lnTo>
                  <a:pt x="0" y="291961"/>
                </a:lnTo>
                <a:cubicBezTo>
                  <a:pt x="0" y="130716"/>
                  <a:pt x="166158" y="0"/>
                  <a:pt x="371124" y="0"/>
                </a:cubicBezTo>
                <a:close/>
              </a:path>
            </a:pathLst>
          </a:custGeom>
          <a:solidFill>
            <a:schemeClr val="accent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76546" y="1098350"/>
            <a:ext cx="6356399" cy="5113321"/>
          </a:xfrm>
          <a:prstGeom prst="roundRect">
            <a:avLst>
              <a:gd name="adj" fmla="val 8526"/>
            </a:avLst>
          </a:prstGeom>
          <a:solidFill>
            <a:schemeClr val="accent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2EA67D0D-8F41-CE93-9AF6-DAF96485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151" y="0"/>
            <a:ext cx="10922432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01.07.2025 переход на проведение пищевого мониторинга продукции, поставляемой в учреждения социальной сферы*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6A2152DA-6509-CFE3-338D-8FE57DFAB83F}"/>
              </a:ext>
            </a:extLst>
          </p:cNvPr>
          <p:cNvSpPr txBox="1">
            <a:spLocks/>
          </p:cNvSpPr>
          <p:nvPr/>
        </p:nvSpPr>
        <p:spPr>
          <a:xfrm>
            <a:off x="525928" y="1864719"/>
            <a:ext cx="11078697" cy="42110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800" dirty="0">
              <a:latin typeface="Montserrat Medium" panose="00000600000000000000" pitchFamily="2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91A99C3-0CA9-88BE-A6F7-08B48486819A}"/>
              </a:ext>
            </a:extLst>
          </p:cNvPr>
          <p:cNvSpPr txBox="1"/>
          <p:nvPr/>
        </p:nvSpPr>
        <p:spPr>
          <a:xfrm>
            <a:off x="297608" y="1864719"/>
            <a:ext cx="466130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Периодичность закупки: 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Январь, Март, Май, Июнь, Август,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Сентябрь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, Ноябрь,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Декабрь</a:t>
            </a:r>
          </a:p>
          <a:p>
            <a:endParaRPr lang="ru-RU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Способ 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закупки: 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совместные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торги (электронный конкурс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/ аукцион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- котировки до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1 млн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. руб. самостоятельно</a:t>
            </a:r>
          </a:p>
          <a:p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- малые закупки, ч.12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ст. 93 44-ФЗ </a:t>
            </a:r>
          </a:p>
          <a:p>
            <a:pPr>
              <a:spcBef>
                <a:spcPts val="1200"/>
              </a:spcBef>
            </a:pPr>
            <a:r>
              <a:rPr lang="ru-RU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Адрес поставки:  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адрес пищеблока заказчика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D254C07B-0BCD-3F1B-B421-4544675C6F83}"/>
              </a:ext>
            </a:extLst>
          </p:cNvPr>
          <p:cNvSpPr/>
          <p:nvPr/>
        </p:nvSpPr>
        <p:spPr>
          <a:xfrm>
            <a:off x="5575450" y="1278833"/>
            <a:ext cx="68182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Входной контроль качества продуктов: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C00000"/>
                </a:solidFill>
                <a:cs typeface="Arial" panose="020B0604020202020204" pitchFamily="34" charset="0"/>
              </a:rPr>
              <a:t>персональная ответственность </a:t>
            </a:r>
            <a:r>
              <a:rPr lang="ru-RU" sz="16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руководителя </a:t>
            </a:r>
            <a:r>
              <a:rPr lang="ru-RU" sz="1600" b="1" dirty="0">
                <a:solidFill>
                  <a:srgbClr val="C00000"/>
                </a:solidFill>
                <a:cs typeface="Arial" panose="020B0604020202020204" pitchFamily="34" charset="0"/>
              </a:rPr>
              <a:t>учреждения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36151" y="1162745"/>
            <a:ext cx="480733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Закупка осуществляется </a:t>
            </a:r>
            <a:r>
              <a:rPr lang="ru-RU" sz="28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рамках общих продуктовых групп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D254C07B-0BCD-3F1B-B421-4544675C6F83}"/>
              </a:ext>
            </a:extLst>
          </p:cNvPr>
          <p:cNvSpPr/>
          <p:nvPr/>
        </p:nvSpPr>
        <p:spPr>
          <a:xfrm>
            <a:off x="5476546" y="2256726"/>
            <a:ext cx="67367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Соблюдение требований маркировки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Проверка условий транспортировки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Проверка товарно-сопроводительных документов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Проверка документов, обеспечивающих </a:t>
            </a:r>
            <a:r>
              <a:rPr lang="ru-RU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прослеживаемость</a:t>
            </a: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 продукции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Проверка характеристик товара на соответствие </a:t>
            </a:r>
          </a:p>
          <a:p>
            <a:pPr>
              <a:spcBef>
                <a:spcPts val="600"/>
              </a:spcBef>
            </a:pP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установленным в техническом задании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Проверка </a:t>
            </a:r>
            <a:r>
              <a:rPr lang="ru-RU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вет</a:t>
            </a: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. свидетельств и сертификатов в системах «Меркурий»  и «Честный знак»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1197" y="5419018"/>
            <a:ext cx="49172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002060"/>
                </a:solidFill>
              </a:rPr>
              <a:t>* Распоряжение Правительства </a:t>
            </a:r>
            <a:r>
              <a:rPr lang="ru-RU" sz="1600" i="1" dirty="0" smtClean="0">
                <a:solidFill>
                  <a:srgbClr val="002060"/>
                </a:solidFill>
              </a:rPr>
              <a:t>СО от </a:t>
            </a:r>
            <a:r>
              <a:rPr lang="ru-RU" sz="1600" i="1" dirty="0">
                <a:solidFill>
                  <a:srgbClr val="002060"/>
                </a:solidFill>
              </a:rPr>
              <a:t>08.08.2025 </a:t>
            </a:r>
            <a:r>
              <a:rPr lang="ru-RU" sz="1600" i="1" dirty="0" smtClean="0">
                <a:solidFill>
                  <a:srgbClr val="002060"/>
                </a:solidFill>
              </a:rPr>
              <a:t/>
            </a:r>
            <a:br>
              <a:rPr lang="ru-RU" sz="1600" i="1" dirty="0" smtClean="0">
                <a:solidFill>
                  <a:srgbClr val="002060"/>
                </a:solidFill>
              </a:rPr>
            </a:br>
            <a:r>
              <a:rPr lang="ru-RU" sz="1600" i="1" dirty="0" smtClean="0">
                <a:solidFill>
                  <a:srgbClr val="002060"/>
                </a:solidFill>
              </a:rPr>
              <a:t>№ 339-р "</a:t>
            </a:r>
            <a:r>
              <a:rPr lang="ru-RU" sz="1600" i="1" dirty="0">
                <a:solidFill>
                  <a:srgbClr val="002060"/>
                </a:solidFill>
              </a:rPr>
              <a:t>О реализации мероприятий по пищевому мониторингу продукции, поставляемой </a:t>
            </a:r>
            <a:r>
              <a:rPr lang="ru-RU" sz="1600" i="1" dirty="0" smtClean="0">
                <a:solidFill>
                  <a:srgbClr val="002060"/>
                </a:solidFill>
              </a:rPr>
              <a:t/>
            </a:r>
            <a:br>
              <a:rPr lang="ru-RU" sz="1600" i="1" dirty="0" smtClean="0">
                <a:solidFill>
                  <a:srgbClr val="002060"/>
                </a:solidFill>
              </a:rPr>
            </a:br>
            <a:r>
              <a:rPr lang="ru-RU" sz="1600" i="1" dirty="0" smtClean="0">
                <a:solidFill>
                  <a:srgbClr val="002060"/>
                </a:solidFill>
              </a:rPr>
              <a:t>в </a:t>
            </a:r>
            <a:r>
              <a:rPr lang="ru-RU" sz="1600" i="1" dirty="0">
                <a:solidFill>
                  <a:srgbClr val="002060"/>
                </a:solidFill>
              </a:rPr>
              <a:t>учреждения </a:t>
            </a:r>
            <a:r>
              <a:rPr lang="ru-RU" sz="1600" i="1" dirty="0" smtClean="0">
                <a:solidFill>
                  <a:srgbClr val="002060"/>
                </a:solidFill>
              </a:rPr>
              <a:t>социальной сферы СО"</a:t>
            </a:r>
            <a:endParaRPr lang="ru-RU" sz="1600" i="1" dirty="0"/>
          </a:p>
        </p:txBody>
      </p:sp>
      <p:sp>
        <p:nvSpPr>
          <p:cNvPr id="12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517974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83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D254C07B-0BCD-3F1B-B421-4544675C6F83}"/>
              </a:ext>
            </a:extLst>
          </p:cNvPr>
          <p:cNvSpPr/>
          <p:nvPr/>
        </p:nvSpPr>
        <p:spPr>
          <a:xfrm>
            <a:off x="781539" y="4095261"/>
            <a:ext cx="504092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По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возможности прекратить потребление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продукта</a:t>
            </a:r>
          </a:p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П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ересчитать суточный норматив блюд, при необходимости дополнить /исключить ингредиенты</a:t>
            </a:r>
          </a:p>
          <a:p>
            <a:pPr>
              <a:spcAft>
                <a:spcPts val="1200"/>
              </a:spcAft>
            </a:pP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Замена товара у поставщика, по возможности </a:t>
            </a:r>
          </a:p>
          <a:p>
            <a:pPr>
              <a:spcAft>
                <a:spcPts val="1200"/>
              </a:spcAft>
            </a:pP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Применить меры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ответственности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(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претензия, штраф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При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неоднократных нарушениях –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односторонний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отказ от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исполнения контракта</a:t>
            </a:r>
            <a:endParaRPr lang="ru-RU" sz="16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7566" y="326682"/>
            <a:ext cx="6205415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67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Последовательность работы</a:t>
            </a:r>
            <a:endParaRPr lang="ru-RU" sz="2667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254C07B-0BCD-3F1B-B421-4544675C6F83}"/>
              </a:ext>
            </a:extLst>
          </p:cNvPr>
          <p:cNvSpPr/>
          <p:nvPr/>
        </p:nvSpPr>
        <p:spPr>
          <a:xfrm>
            <a:off x="6190273" y="3836349"/>
            <a:ext cx="577556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endParaRPr lang="ru-RU" sz="400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Незамедлительное устное информирование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заказчика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                                                   по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телефону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 (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1-2 дня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Направление протокола исследований заказчику</a:t>
            </a:r>
            <a:endParaRPr lang="ru-RU" sz="16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Информирование контрольно-надзорных органов (</a:t>
            </a:r>
            <a:r>
              <a:rPr lang="ru-RU" sz="16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Россельхознадзор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  <a:endParaRPr lang="en-US" sz="1600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С информацией </a:t>
            </a:r>
            <a:r>
              <a:rPr lang="ru-RU" sz="1600" dirty="0" err="1">
                <a:solidFill>
                  <a:srgbClr val="002060"/>
                </a:solidFill>
                <a:cs typeface="Arial" panose="020B0604020202020204" pitchFamily="34" charset="0"/>
              </a:rPr>
              <a:t>Роспотребнадзора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 о выявлении некачественных продуктов питания можно ознакомиться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на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нашем сайте, по ссылке</a:t>
            </a:r>
            <a:r>
              <a:rPr lang="en-US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  <a:hlinkClick r:id="rId2"/>
              </a:rPr>
              <a:t>https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  <a:hlinkClick r:id="rId2"/>
              </a:rPr>
              <a:t>://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  <a:hlinkClick r:id="rId2"/>
              </a:rPr>
              <a:t>clck.ru/3Pmj5P</a:t>
            </a:r>
            <a:endParaRPr lang="en-US" sz="16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87566" y="960026"/>
            <a:ext cx="6142404" cy="524897"/>
          </a:xfrm>
          <a:prstGeom prst="roundRect">
            <a:avLst>
              <a:gd name="adj" fmla="val 0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Заключение соглашения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94523" y="1484923"/>
            <a:ext cx="1469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Заказчик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781539" y="1854256"/>
            <a:ext cx="4260360" cy="935836"/>
          </a:xfrm>
          <a:prstGeom prst="downArrowCallou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Ежемесячное информирование ОВЛ о графике поставки продукции (</a:t>
            </a:r>
            <a:r>
              <a:rPr lang="ru-RU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эл.почта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80000"/>
              </a:lnSpc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822461" y="1484923"/>
            <a:ext cx="539261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ГБУ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«Самарская ОВЛ»</a:t>
            </a:r>
          </a:p>
          <a:p>
            <a:pPr>
              <a:spcAft>
                <a:spcPts val="1200"/>
              </a:spcAft>
            </a:pPr>
            <a:endParaRPr lang="en-US" b="1" dirty="0">
              <a:solidFill>
                <a:srgbClr val="FF0000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5322278" y="1854255"/>
            <a:ext cx="5713046" cy="935837"/>
          </a:xfrm>
          <a:prstGeom prst="downArrowCallou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Отбор проб по графику</a:t>
            </a:r>
          </a:p>
          <a:p>
            <a:pPr algn="ctr"/>
            <a:endParaRPr lang="ru-RU" dirty="0"/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781539" y="2790092"/>
            <a:ext cx="10253785" cy="578339"/>
          </a:xfrm>
          <a:prstGeom prst="downArrowCallou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Протокол исследований  </a:t>
            </a:r>
          </a:p>
          <a:p>
            <a:pPr algn="ctr"/>
            <a:endParaRPr lang="ru-RU" dirty="0"/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820615" y="3368431"/>
            <a:ext cx="10214709" cy="935836"/>
          </a:xfrm>
          <a:prstGeom prst="downArrowCallou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Положительное заключение </a:t>
            </a:r>
          </a:p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(несоответствие по микробиологическим показателям)</a:t>
            </a:r>
          </a:p>
          <a:p>
            <a:pPr algn="ctr">
              <a:lnSpc>
                <a:spcPct val="80000"/>
              </a:lnSpc>
            </a:pPr>
            <a:endParaRPr lang="ru-RU" dirty="0"/>
          </a:p>
        </p:txBody>
      </p:sp>
      <p:sp>
        <p:nvSpPr>
          <p:cNvPr id="14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517974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88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820" t="2410" r="4358" b="11389"/>
          <a:stretch/>
        </p:blipFill>
        <p:spPr>
          <a:xfrm rot="1348488">
            <a:off x="6555352" y="2565431"/>
            <a:ext cx="4415414" cy="584152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18000"/>
              </a:prstClr>
            </a:outerShdw>
          </a:effectLst>
          <a:scene3d>
            <a:camera prst="orthographicFront"/>
            <a:lightRig rig="threePt" dir="t"/>
          </a:scene3d>
          <a:sp3d z="50800" contourW="12700">
            <a:bevelB/>
            <a:extrusionClr>
              <a:srgbClr val="EEEEEE"/>
            </a:extrusionClr>
            <a:contourClr>
              <a:schemeClr val="bg1">
                <a:lumMod val="85000"/>
              </a:schemeClr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372914" y="1181985"/>
            <a:ext cx="2415076" cy="5905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Заголовок 1">
            <a:extLst>
              <a:ext uri="{FF2B5EF4-FFF2-40B4-BE49-F238E27FC236}">
                <a16:creationId xmlns:a16="http://schemas.microsoft.com/office/drawing/2014/main" xmlns="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486709" y="477555"/>
            <a:ext cx="10790891" cy="4914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Концепция совершенствования закупок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товаров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, работ, услуг для обеспечения государственных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муниципальных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нужд малого объема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09" y="5292420"/>
            <a:ext cx="387547" cy="3875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24" y="4368016"/>
            <a:ext cx="387547" cy="3875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45" y="3553872"/>
            <a:ext cx="387547" cy="3875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86" y="2252234"/>
            <a:ext cx="387547" cy="38754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86709" y="1247403"/>
            <a:ext cx="106336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Единые </a:t>
            </a:r>
            <a:r>
              <a:rPr lang="ru-RU" sz="2000" dirty="0">
                <a:solidFill>
                  <a:srgbClr val="002060"/>
                </a:solidFill>
              </a:rPr>
              <a:t>требования к функционированию таких информационных систем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54685" y="2021800"/>
            <a:ext cx="5433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>защита информации и персональных данных на уровне не ниже, чем аналогичные требования, предъявляемые в настоящее время к электронным площадкам и их операторам;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254685" y="3575028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360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>сохранность информации;</a:t>
            </a:r>
          </a:p>
          <a:p>
            <a:pPr>
              <a:spcAft>
                <a:spcPts val="360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>информационное взаимодействие с ЕИС;</a:t>
            </a:r>
          </a:p>
          <a:p>
            <a:pPr>
              <a:spcAft>
                <a:spcPts val="360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>информационное взаимодействие с ГИС 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"Независимый регистратор" и т.д.</a:t>
            </a:r>
          </a:p>
        </p:txBody>
      </p:sp>
    </p:spTree>
    <p:extLst>
      <p:ext uri="{BB962C8B-B14F-4D97-AF65-F5344CB8AC3E}">
        <p14:creationId xmlns:p14="http://schemas.microsoft.com/office/powerpoint/2010/main" val="274926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10130"/>
          <a:stretch/>
        </p:blipFill>
        <p:spPr>
          <a:xfrm>
            <a:off x="78467" y="396443"/>
            <a:ext cx="7005856" cy="57474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809" y="157067"/>
            <a:ext cx="11369734" cy="4787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rgbClr val="002060"/>
                </a:solidFill>
                <a:latin typeface="Montserrat SemiBold" panose="00000700000000000000" pitchFamily="2" charset="-52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- обязанность заказчика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81256" y="5915878"/>
            <a:ext cx="48615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*Условие будет включено в типовой контракт на </a:t>
            </a:r>
            <a:r>
              <a:rPr lang="ru-RU" sz="1400" dirty="0">
                <a:solidFill>
                  <a:srgbClr val="C00000"/>
                </a:solidFill>
              </a:rPr>
              <a:t>2026 </a:t>
            </a:r>
            <a:r>
              <a:rPr lang="ru-RU" sz="1400" dirty="0" smtClean="0">
                <a:solidFill>
                  <a:srgbClr val="C00000"/>
                </a:solidFill>
              </a:rPr>
              <a:t>года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4689" y="4470043"/>
            <a:ext cx="6712641" cy="1833334"/>
          </a:xfrm>
          <a:prstGeom prst="roundRect">
            <a:avLst>
              <a:gd name="adj" fmla="val 7167"/>
            </a:avLst>
          </a:prstGeom>
          <a:noFill/>
          <a:ln>
            <a:solidFill>
              <a:srgbClr val="C00000">
                <a:alpha val="3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D254C07B-0BCD-3F1B-B421-4544675C6F83}"/>
              </a:ext>
            </a:extLst>
          </p:cNvPr>
          <p:cNvSpPr/>
          <p:nvPr/>
        </p:nvSpPr>
        <p:spPr>
          <a:xfrm>
            <a:off x="1599062" y="1010534"/>
            <a:ext cx="4225268" cy="307777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i="1" dirty="0" smtClean="0">
                <a:solidFill>
                  <a:srgbClr val="010101"/>
                </a:solidFill>
                <a:cs typeface="Arial" panose="020B0604020202020204" pitchFamily="34" charset="0"/>
              </a:rPr>
              <a:t>Утв. Приказом Минсельхоз РФ от 19.03.2020 №140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D254C07B-0BCD-3F1B-B421-4544675C6F83}"/>
              </a:ext>
            </a:extLst>
          </p:cNvPr>
          <p:cNvSpPr/>
          <p:nvPr/>
        </p:nvSpPr>
        <p:spPr>
          <a:xfrm>
            <a:off x="7084323" y="1729693"/>
            <a:ext cx="35482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ru-RU" sz="1400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D254C07B-0BCD-3F1B-B421-4544675C6F83}"/>
              </a:ext>
            </a:extLst>
          </p:cNvPr>
          <p:cNvSpPr/>
          <p:nvPr/>
        </p:nvSpPr>
        <p:spPr>
          <a:xfrm>
            <a:off x="7792374" y="3320988"/>
            <a:ext cx="35482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endParaRPr lang="ru-RU" sz="14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D254C07B-0BCD-3F1B-B421-4544675C6F83}"/>
              </a:ext>
            </a:extLst>
          </p:cNvPr>
          <p:cNvSpPr/>
          <p:nvPr/>
        </p:nvSpPr>
        <p:spPr>
          <a:xfrm>
            <a:off x="7496417" y="2252913"/>
            <a:ext cx="4362802" cy="263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случае, если происходит замена товара, качество которого подтверждено ВСД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и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Честный знак, то  документ о приемке подлежит корректировке, поскольку коды идентификации товара в ГИС «Честный знак» указываются поставщиком в документе </a:t>
            </a: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о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приемке при формировании в ЕИС.</a:t>
            </a:r>
          </a:p>
        </p:txBody>
      </p:sp>
      <p:sp>
        <p:nvSpPr>
          <p:cNvPr id="11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517974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70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6765BF3-F448-9305-1480-B36988285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>
            <a:extLst>
              <a:ext uri="{FF2B5EF4-FFF2-40B4-BE49-F238E27FC236}">
                <a16:creationId xmlns:a16="http://schemas.microsoft.com/office/drawing/2014/main" xmlns="" id="{9457398A-9C71-599D-FE25-A8AD1384F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620" y="4248264"/>
            <a:ext cx="1488000" cy="210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76200" dir="2700000" algn="ctr" rotWithShape="0">
              <a:schemeClr val="accent1">
                <a:lumMod val="50000"/>
                <a:alpha val="3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xmlns="" id="{D24D5E26-B696-CBC3-A10A-A588D0A44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020" y="4248264"/>
            <a:ext cx="1488000" cy="210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76200" dir="2700000" algn="ctr" rotWithShape="0">
              <a:schemeClr val="accent1">
                <a:lumMod val="50000"/>
                <a:alpha val="3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5">
            <a:extLst>
              <a:ext uri="{FF2B5EF4-FFF2-40B4-BE49-F238E27FC236}">
                <a16:creationId xmlns:a16="http://schemas.microsoft.com/office/drawing/2014/main" xmlns="" id="{4FCAFE92-8F5B-3D84-C180-62D47F0DA08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351" y="701923"/>
            <a:ext cx="2400000" cy="34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76200" dir="2700000" algn="ctr" rotWithShape="0">
              <a:schemeClr val="accent1">
                <a:lumMod val="50000"/>
                <a:alpha val="3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xmlns="" id="{159306EC-1962-20B7-1C8A-320214A1F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20" y="4248264"/>
            <a:ext cx="1488000" cy="210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76200" dir="2700000" algn="ctr" rotWithShape="0">
              <a:schemeClr val="accent1">
                <a:lumMod val="50000"/>
                <a:alpha val="3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" name="Picture 8">
            <a:extLst>
              <a:ext uri="{FF2B5EF4-FFF2-40B4-BE49-F238E27FC236}">
                <a16:creationId xmlns:a16="http://schemas.microsoft.com/office/drawing/2014/main" xmlns="" id="{E4285EA0-51F0-6F5D-FD78-2646FF270B1E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20" y="701923"/>
            <a:ext cx="2400000" cy="34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76200" dir="2700000" algn="ctr" rotWithShape="0">
              <a:schemeClr val="accent1">
                <a:lumMod val="50000"/>
                <a:alpha val="3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5420" y="206187"/>
            <a:ext cx="4683911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67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</a:t>
            </a:r>
            <a:endParaRPr lang="ru-RU" sz="2667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2685" y="2898281"/>
            <a:ext cx="5038676" cy="35288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57C0CA6-8D4D-E781-3DF4-092FDED7133E}"/>
              </a:ext>
            </a:extLst>
          </p:cNvPr>
          <p:cNvSpPr txBox="1"/>
          <p:nvPr/>
        </p:nvSpPr>
        <p:spPr>
          <a:xfrm>
            <a:off x="6940984" y="678238"/>
            <a:ext cx="4538878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s"/>
                <a:cs typeface="Times New Roman" panose="02020603050405020304" pitchFamily="18" charset="0"/>
              </a:rPr>
              <a:t>АНОО ДПО «Таволга» </a:t>
            </a:r>
            <a:b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s"/>
                <a:cs typeface="Times New Roman" panose="02020603050405020304" pitchFamily="18" charset="0"/>
              </a:rPr>
            </a:br>
            <a:endParaRPr lang="ru-RU" sz="10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s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Times New Romans"/>
                <a:cs typeface="Calibri" panose="020F0502020204030204" pitchFamily="34" charset="0"/>
              </a:rPr>
              <a:t>образовательный курс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Times New Romans"/>
                <a:cs typeface="Calibri" panose="020F0502020204030204" pitchFamily="34" charset="0"/>
              </a:rPr>
              <a:t>для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Times New Romans"/>
                <a:cs typeface="Calibri" panose="020F0502020204030204" pitchFamily="34" charset="0"/>
              </a:rPr>
              <a:t>специалистов, осуществляющих приемку продуктов питания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Times New Romans"/>
                <a:cs typeface="Calibri" panose="020F0502020204030204" pitchFamily="34" charset="0"/>
              </a:rPr>
              <a:t/>
            </a:r>
            <a:b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Times New Romans"/>
                <a:cs typeface="Calibri" panose="020F0502020204030204" pitchFamily="34" charset="0"/>
              </a:rPr>
            </a:b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Times New Romans"/>
                <a:cs typeface="Calibri" panose="020F0502020204030204" pitchFamily="34" charset="0"/>
              </a:rPr>
              <a:t>с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Times New Romans"/>
                <a:cs typeface="Calibri" panose="020F0502020204030204" pitchFamily="34" charset="0"/>
              </a:rPr>
              <a:t>выдачей удостоверения </a:t>
            </a:r>
            <a:br>
              <a:rPr lang="ru-RU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Times New Romans"/>
                <a:cs typeface="Calibri" panose="020F0502020204030204" pitchFamily="34" charset="0"/>
              </a:rPr>
            </a:b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Times New Romans"/>
                <a:cs typeface="Calibri" panose="020F0502020204030204" pitchFamily="34" charset="0"/>
              </a:rPr>
              <a:t>о повышении квалификации государственного образца.</a:t>
            </a:r>
            <a:endParaRPr lang="ru-RU" sz="14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40984" y="2183303"/>
            <a:ext cx="4397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u="sng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https://simpoll.ru/run/survey/7e67fa50</a:t>
            </a:r>
            <a:endParaRPr lang="ru-RU" sz="20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5420" y="6414473"/>
            <a:ext cx="2246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>
                <a:solidFill>
                  <a:srgbClr val="002060"/>
                </a:solidFill>
              </a:rPr>
              <a:t>https://clck.ru/3PiHz5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517974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16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 rot="1022420">
            <a:off x="6970683" y="737638"/>
            <a:ext cx="2482495" cy="2603545"/>
            <a:chOff x="5336629" y="59278"/>
            <a:chExt cx="2946569" cy="3132000"/>
          </a:xfrm>
          <a:effectLst>
            <a:outerShdw blurRad="127000" dist="38100" algn="l" rotWithShape="0">
              <a:prstClr val="black">
                <a:alpha val="32000"/>
              </a:prstClr>
            </a:outerShdw>
          </a:effectLst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backgroundMark x1="30182" y1="18485" x2="66273" y2="81515"/>
                          <a14:backgroundMark x1="69182" y1="15818" x2="44818" y2="52242"/>
                          <a14:backgroundMark x1="71829" y1="37688" x2="65732" y2="56907"/>
                        </a14:backgroundRemoval>
                      </a14:imgEffect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3" t="12551" r="23994" b="14810"/>
            <a:stretch/>
          </p:blipFill>
          <p:spPr>
            <a:xfrm rot="19450079">
              <a:off x="5990681" y="59278"/>
              <a:ext cx="1630092" cy="31320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0" h="0"/>
            </a:sp3d>
          </p:spPr>
        </p:pic>
        <p:grpSp>
          <p:nvGrpSpPr>
            <p:cNvPr id="4" name="Группа 3"/>
            <p:cNvGrpSpPr/>
            <p:nvPr/>
          </p:nvGrpSpPr>
          <p:grpSpPr>
            <a:xfrm rot="17916840">
              <a:off x="6078508" y="117115"/>
              <a:ext cx="1462812" cy="2946569"/>
              <a:chOff x="6868366" y="-246664"/>
              <a:chExt cx="2875205" cy="5792400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artisticBlur radius="11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1533239">
                <a:off x="6868366" y="-246664"/>
                <a:ext cx="2875205" cy="5792400"/>
              </a:xfrm>
              <a:prstGeom prst="roundRect">
                <a:avLst>
                  <a:gd name="adj" fmla="val 7498"/>
                </a:avLst>
              </a:prstGeom>
              <a:scene3d>
                <a:camera prst="orthographicFront"/>
                <a:lightRig rig="threePt" dir="t"/>
              </a:scene3d>
              <a:sp3d>
                <a:bevelT w="0" h="0"/>
              </a:sp3d>
            </p:spPr>
          </p:pic>
          <p:sp>
            <p:nvSpPr>
              <p:cNvPr id="6" name="Скругленный прямоугольник 5"/>
              <p:cNvSpPr/>
              <p:nvPr/>
            </p:nvSpPr>
            <p:spPr>
              <a:xfrm rot="1560000">
                <a:off x="6876494" y="3050365"/>
                <a:ext cx="1104440" cy="178615"/>
              </a:xfrm>
              <a:prstGeom prst="round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7" name="Прямоугольник 6"/>
          <p:cNvSpPr/>
          <p:nvPr/>
        </p:nvSpPr>
        <p:spPr>
          <a:xfrm>
            <a:off x="599155" y="2462216"/>
            <a:ext cx="3642645" cy="1506951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Комитет по организации торгов</a:t>
            </a:r>
          </a:p>
          <a:p>
            <a:endParaRPr lang="ru-RU" sz="900" dirty="0">
              <a:solidFill>
                <a:srgbClr val="002060"/>
              </a:solidFill>
              <a:latin typeface="Calibri" panose="020F0502020204030204" pitchFamily="34" charset="0"/>
              <a:ea typeface="PT Astra Serif" panose="020A0603040505020204" pitchFamily="18" charset="-52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</a:pP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443068 г. Самара, ул. Скляренко 20,</a:t>
            </a:r>
          </a:p>
          <a:p>
            <a:pPr>
              <a:lnSpc>
                <a:spcPct val="130000"/>
              </a:lnSpc>
            </a:pPr>
            <a:r>
              <a:rPr lang="en-US" sz="1680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E-mail</a:t>
            </a:r>
            <a:r>
              <a:rPr lang="en-US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:</a:t>
            </a: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 </a:t>
            </a:r>
            <a:r>
              <a:rPr lang="en-US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torgi@samregion.ru</a:t>
            </a:r>
          </a:p>
          <a:p>
            <a:pPr>
              <a:lnSpc>
                <a:spcPct val="130000"/>
              </a:lnSpc>
            </a:pPr>
            <a:r>
              <a:rPr lang="ru-RU" sz="1680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тел.: </a:t>
            </a: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(846) </a:t>
            </a:r>
            <a:r>
              <a:rPr lang="ru-RU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214</a:t>
            </a:r>
            <a:r>
              <a:rPr lang="en-US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-</a:t>
            </a:r>
            <a:r>
              <a:rPr lang="ru-RU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54</a:t>
            </a:r>
            <a:r>
              <a:rPr lang="en-US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-</a:t>
            </a:r>
            <a:r>
              <a:rPr lang="ru-RU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5</a:t>
            </a:r>
            <a:r>
              <a:rPr lang="en-US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1</a:t>
            </a:r>
            <a:endParaRPr lang="ru-RU" sz="1680" dirty="0">
              <a:solidFill>
                <a:srgbClr val="002060"/>
              </a:solidFill>
              <a:latin typeface="Calibri" panose="020F0502020204030204" pitchFamily="34" charset="0"/>
              <a:ea typeface="PT Astra Serif" panose="020A0603040505020204" pitchFamily="18" charset="-52"/>
              <a:cs typeface="Calibri" panose="020F050202020403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926568" y="2144716"/>
            <a:ext cx="4145880" cy="7965744"/>
            <a:chOff x="6728647" y="-2217832"/>
            <a:chExt cx="4145880" cy="7965744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backgroundMark x1="30182" y1="18485" x2="66273" y2="81515"/>
                          <a14:backgroundMark x1="69182" y1="15818" x2="44818" y2="52242"/>
                          <a14:backgroundMark x1="71829" y1="37688" x2="65732" y2="569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3" t="12551" r="23994" b="14810"/>
            <a:stretch/>
          </p:blipFill>
          <p:spPr>
            <a:xfrm rot="2009919">
              <a:off x="6728647" y="-2217832"/>
              <a:ext cx="4145880" cy="7965744"/>
            </a:xfrm>
            <a:prstGeom prst="rect">
              <a:avLst/>
            </a:prstGeom>
            <a:scene3d>
              <a:camera prst="orthographicFront">
                <a:rot lat="0" lon="300000" rev="0"/>
              </a:camera>
              <a:lightRig rig="threePt" dir="t"/>
            </a:scene3d>
            <a:sp3d>
              <a:bevelT w="0" h="0"/>
            </a:sp3d>
          </p:spPr>
        </p:pic>
        <p:pic>
          <p:nvPicPr>
            <p:cNvPr id="10" name="Рисунок 9"/>
            <p:cNvPicPr preferRelativeResize="0"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040000">
              <a:off x="6885524" y="-2053786"/>
              <a:ext cx="3888000" cy="7704000"/>
            </a:xfrm>
            <a:prstGeom prst="roundRect">
              <a:avLst>
                <a:gd name="adj" fmla="val 9932"/>
              </a:avLst>
            </a:prstGeom>
            <a:blipFill>
              <a:blip r:embed="rId10"/>
              <a:stretch>
                <a:fillRect/>
              </a:stretch>
            </a:blipFill>
            <a:scene3d>
              <a:camera prst="orthographicFront">
                <a:rot lat="0" lon="300000" rev="0"/>
              </a:camera>
              <a:lightRig rig="threePt" dir="t"/>
            </a:scene3d>
            <a:sp3d>
              <a:bevelT/>
            </a:sp3d>
          </p:spPr>
        </p:pic>
      </p:grpSp>
      <p:sp>
        <p:nvSpPr>
          <p:cNvPr id="11" name="Прямоугольник 10"/>
          <p:cNvSpPr/>
          <p:nvPr/>
        </p:nvSpPr>
        <p:spPr>
          <a:xfrm>
            <a:off x="599155" y="4322908"/>
            <a:ext cx="3642645" cy="1551194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Телефоны горячей линии</a:t>
            </a:r>
            <a:b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технической поддержки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</a:br>
            <a:endParaRPr lang="ru-RU" sz="900" b="1" dirty="0">
              <a:solidFill>
                <a:srgbClr val="002060"/>
              </a:solidFill>
              <a:latin typeface="Calibri" panose="020F0502020204030204" pitchFamily="34" charset="0"/>
              <a:ea typeface="PT Astra Serif" panose="020A0603040505020204" pitchFamily="18" charset="-52"/>
              <a:cs typeface="Calibri" panose="020F0502020204030204" pitchFamily="34" charset="0"/>
            </a:endParaRPr>
          </a:p>
          <a:p>
            <a:r>
              <a:rPr lang="ru-RU" sz="1680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тел.: </a:t>
            </a: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(846) 277-18-52</a:t>
            </a:r>
            <a:b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</a:b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                   277-18-43</a:t>
            </a:r>
            <a:b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</a:b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                   277-18-97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/>
          <a:srcRect l="1047" t="527" r="1330" b="1308"/>
          <a:stretch/>
        </p:blipFill>
        <p:spPr>
          <a:xfrm>
            <a:off x="10208618" y="4652818"/>
            <a:ext cx="1776288" cy="1777249"/>
          </a:xfrm>
          <a:prstGeom prst="roundRect">
            <a:avLst>
              <a:gd name="adj" fmla="val 8394"/>
            </a:avLst>
          </a:prstGeom>
          <a:effectLst>
            <a:outerShdw blurRad="50800" dist="38100" dir="8100000" algn="tr" rotWithShape="0">
              <a:srgbClr val="FF7700">
                <a:alpha val="4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2"/>
          <a:srcRect l="2898" t="3009" r="3576" b="2825"/>
          <a:stretch/>
        </p:blipFill>
        <p:spPr>
          <a:xfrm>
            <a:off x="10208619" y="2411416"/>
            <a:ext cx="1776288" cy="1779489"/>
          </a:xfrm>
          <a:prstGeom prst="roundRect">
            <a:avLst>
              <a:gd name="adj" fmla="val 9176"/>
            </a:avLst>
          </a:prstGeom>
          <a:effectLst>
            <a:outerShdw blurRad="50800" dist="38100" dir="8100000" algn="tr" rotWithShape="0">
              <a:srgbClr val="0479FF">
                <a:alpha val="4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8618" y="180034"/>
            <a:ext cx="1776288" cy="1776288"/>
          </a:xfrm>
          <a:prstGeom prst="roundRect">
            <a:avLst>
              <a:gd name="adj" fmla="val 10926"/>
            </a:avLst>
          </a:prstGeom>
          <a:effectLst>
            <a:outerShdw blurRad="50800" dist="38100" dir="8100000" algn="tr" rotWithShape="0">
              <a:srgbClr val="28A8E9">
                <a:alpha val="40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599155" y="323356"/>
            <a:ext cx="4804905" cy="13388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Спасибо за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внимание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Присоединяйтесь к нам в </a:t>
            </a:r>
            <a:r>
              <a:rPr lang="ru-RU" sz="2000" dirty="0" err="1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соцсетях</a:t>
            </a: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!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PT Astra Serif" panose="020A0603040505020204" pitchFamily="18" charset="-52"/>
              <a:cs typeface="Calibri" panose="020F050202020403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 rot="18843102">
            <a:off x="-2331958" y="6463416"/>
            <a:ext cx="794613" cy="1655440"/>
            <a:chOff x="6728647" y="-2217832"/>
            <a:chExt cx="4145880" cy="7965744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backgroundMark x1="30182" y1="18485" x2="66273" y2="81515"/>
                          <a14:backgroundMark x1="69182" y1="15818" x2="44818" y2="52242"/>
                          <a14:backgroundMark x1="71829" y1="37688" x2="65732" y2="569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3" t="12551" r="23994" b="14810"/>
            <a:stretch/>
          </p:blipFill>
          <p:spPr>
            <a:xfrm rot="2009919">
              <a:off x="6728647" y="-2217832"/>
              <a:ext cx="4145880" cy="7965744"/>
            </a:xfrm>
            <a:prstGeom prst="rect">
              <a:avLst/>
            </a:prstGeom>
            <a:scene3d>
              <a:camera prst="orthographicFront">
                <a:rot lat="0" lon="300000" rev="0"/>
              </a:camera>
              <a:lightRig rig="threePt" dir="t"/>
            </a:scene3d>
            <a:sp3d>
              <a:bevelT w="0" h="0"/>
            </a:sp3d>
          </p:spPr>
        </p:pic>
        <p:pic>
          <p:nvPicPr>
            <p:cNvPr id="18" name="Рисунок 17"/>
            <p:cNvPicPr preferRelativeResize="0">
              <a:picLocks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2040000">
              <a:off x="6885524" y="-2053786"/>
              <a:ext cx="3888000" cy="7704000"/>
            </a:xfrm>
            <a:prstGeom prst="roundRect">
              <a:avLst>
                <a:gd name="adj" fmla="val 9932"/>
              </a:avLst>
            </a:prstGeom>
            <a:blipFill>
              <a:blip r:embed="rId10"/>
              <a:stretch>
                <a:fillRect/>
              </a:stretch>
            </a:blipFill>
            <a:scene3d>
              <a:camera prst="orthographicFront">
                <a:rot lat="0" lon="300000" rev="0"/>
              </a:camera>
              <a:lightRig rig="threePt" dir="t"/>
            </a:scene3d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val="355016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90500" y="2325286"/>
            <a:ext cx="5162550" cy="773979"/>
          </a:xfrm>
          <a:prstGeom prst="roundRect">
            <a:avLst/>
          </a:prstGeom>
          <a:solidFill>
            <a:srgbClr val="DBE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8983" y="3186510"/>
            <a:ext cx="5124067" cy="1304494"/>
          </a:xfrm>
          <a:prstGeom prst="roundRect">
            <a:avLst/>
          </a:prstGeom>
          <a:solidFill>
            <a:srgbClr val="A2B9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8983" y="5382320"/>
            <a:ext cx="5190741" cy="796810"/>
          </a:xfrm>
          <a:prstGeom prst="roundRect">
            <a:avLst/>
          </a:prstGeom>
          <a:solidFill>
            <a:srgbClr val="F4A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   3</a:t>
            </a:r>
            <a:r>
              <a:rPr lang="ru-RU" dirty="0">
                <a:solidFill>
                  <a:schemeClr val="tx1"/>
                </a:solidFill>
              </a:rPr>
              <a:t>. случаи, когда контракт заключается без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использования модуля (</a:t>
            </a:r>
            <a:r>
              <a:rPr lang="ru-RU" dirty="0">
                <a:solidFill>
                  <a:schemeClr val="tx1"/>
                </a:solidFill>
              </a:rPr>
              <a:t>распоряжение 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Правительства </a:t>
            </a:r>
            <a:r>
              <a:rPr lang="ru-RU" dirty="0">
                <a:solidFill>
                  <a:schemeClr val="tx1"/>
                </a:solidFill>
              </a:rPr>
              <a:t>СО № 344-р от 28.04.2017)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14349" y="1166295"/>
            <a:ext cx="4963955" cy="515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alt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Функционал модуля </a:t>
            </a:r>
            <a:br>
              <a:rPr lang="ru-RU" alt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«Малые закупки» в настоящее время предполагает три способа осуществления «малой закупки»: </a:t>
            </a:r>
          </a:p>
          <a:p>
            <a:pPr algn="l">
              <a:spcBef>
                <a:spcPts val="1800"/>
              </a:spcBef>
              <a:spcAft>
                <a:spcPts val="1200"/>
              </a:spcAft>
            </a:pPr>
            <a:r>
              <a:rPr lang="ru-RU" altLang="ru-RU" sz="1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публикация извещения </a:t>
            </a:r>
            <a:br>
              <a:rPr lang="ru-RU" altLang="ru-RU" sz="1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1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 осуществлении закупки (ИМЗ, ЭИМЗ) </a:t>
            </a:r>
          </a:p>
          <a:p>
            <a:pPr algn="l">
              <a:spcBef>
                <a:spcPts val="1800"/>
              </a:spcBef>
              <a:spcAft>
                <a:spcPts val="1200"/>
              </a:spcAft>
            </a:pPr>
            <a:r>
              <a:rPr lang="ru-RU" altLang="ru-RU" sz="1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согласие заказчика с офертой поставщика            </a:t>
            </a:r>
            <a:r>
              <a:rPr lang="ru-RU" altLang="ru-RU" sz="1800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(в случаях, предусмотренных постановлением </a:t>
            </a:r>
            <a:r>
              <a:rPr lang="ru-RU" altLang="ru-RU" sz="18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Правительства Самарской области от 26.12.2016 </a:t>
            </a:r>
            <a:r>
              <a:rPr lang="ru-RU" altLang="ru-RU" sz="1800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 803)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5304" y="137901"/>
            <a:ext cx="990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Изменения в Регламент осуществления малых закупок с использованием ГИС «Госзаказ»</a:t>
            </a:r>
            <a:b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постановление Правительства Самарской области от 26.12.2016 № 803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82035" y="3802682"/>
            <a:ext cx="46993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ts val="1000"/>
              </a:spcAft>
            </a:pP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Распределение количества МЗ по основанию, %</a:t>
            </a:r>
            <a:endParaRPr lang="ru-RU" sz="16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82035" y="957829"/>
            <a:ext cx="53040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Aft>
                <a:spcPts val="1000"/>
              </a:spcAft>
            </a:pP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Распределение стоимости МЗ по основанию, %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296" y="1166295"/>
            <a:ext cx="5094814" cy="23659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4628" y="4086173"/>
            <a:ext cx="5180238" cy="2404306"/>
          </a:xfrm>
          <a:prstGeom prst="rect">
            <a:avLst/>
          </a:prstGeom>
        </p:spPr>
      </p:pic>
      <p:sp>
        <p:nvSpPr>
          <p:cNvPr id="17" name="Полилиния 16"/>
          <p:cNvSpPr/>
          <p:nvPr/>
        </p:nvSpPr>
        <p:spPr>
          <a:xfrm>
            <a:off x="5511800" y="2712276"/>
            <a:ext cx="876300" cy="246824"/>
          </a:xfrm>
          <a:custGeom>
            <a:avLst/>
            <a:gdLst>
              <a:gd name="connsiteX0" fmla="*/ 0 w 876300"/>
              <a:gd name="connsiteY0" fmla="*/ 246824 h 246824"/>
              <a:gd name="connsiteX1" fmla="*/ 355600 w 876300"/>
              <a:gd name="connsiteY1" fmla="*/ 18224 h 246824"/>
              <a:gd name="connsiteX2" fmla="*/ 876300 w 876300"/>
              <a:gd name="connsiteY2" fmla="*/ 30924 h 24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6300" h="246824">
                <a:moveTo>
                  <a:pt x="0" y="246824"/>
                </a:moveTo>
                <a:cubicBezTo>
                  <a:pt x="104775" y="150515"/>
                  <a:pt x="209550" y="54207"/>
                  <a:pt x="355600" y="18224"/>
                </a:cubicBezTo>
                <a:cubicBezTo>
                  <a:pt x="501650" y="-17759"/>
                  <a:pt x="688975" y="6582"/>
                  <a:pt x="876300" y="30924"/>
                </a:cubicBezTo>
              </a:path>
            </a:pathLst>
          </a:custGeom>
          <a:noFill/>
          <a:ln w="19050">
            <a:solidFill>
              <a:srgbClr val="70AD47">
                <a:alpha val="66000"/>
              </a:srgbClr>
            </a:solidFill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олилиния 17"/>
          <p:cNvSpPr/>
          <p:nvPr/>
        </p:nvSpPr>
        <p:spPr>
          <a:xfrm>
            <a:off x="5562600" y="4973410"/>
            <a:ext cx="821696" cy="534267"/>
          </a:xfrm>
          <a:custGeom>
            <a:avLst/>
            <a:gdLst>
              <a:gd name="connsiteX0" fmla="*/ 0 w 1003300"/>
              <a:gd name="connsiteY0" fmla="*/ 622300 h 648891"/>
              <a:gd name="connsiteX1" fmla="*/ 469900 w 1003300"/>
              <a:gd name="connsiteY1" fmla="*/ 596900 h 648891"/>
              <a:gd name="connsiteX2" fmla="*/ 685800 w 1003300"/>
              <a:gd name="connsiteY2" fmla="*/ 152400 h 648891"/>
              <a:gd name="connsiteX3" fmla="*/ 1003300 w 1003300"/>
              <a:gd name="connsiteY3" fmla="*/ 0 h 64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300" h="648891">
                <a:moveTo>
                  <a:pt x="0" y="622300"/>
                </a:moveTo>
                <a:cubicBezTo>
                  <a:pt x="177800" y="648758"/>
                  <a:pt x="355600" y="675217"/>
                  <a:pt x="469900" y="596900"/>
                </a:cubicBezTo>
                <a:cubicBezTo>
                  <a:pt x="584200" y="518583"/>
                  <a:pt x="596900" y="251883"/>
                  <a:pt x="685800" y="152400"/>
                </a:cubicBezTo>
                <a:cubicBezTo>
                  <a:pt x="774700" y="52917"/>
                  <a:pt x="889000" y="26458"/>
                  <a:pt x="1003300" y="0"/>
                </a:cubicBezTo>
              </a:path>
            </a:pathLst>
          </a:custGeom>
          <a:noFill/>
          <a:ln w="19050">
            <a:solidFill>
              <a:srgbClr val="F4AF80"/>
            </a:solidFill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8982" y="4377119"/>
            <a:ext cx="5190741" cy="7968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выбор оферты ТОЛЬКО в случае признания  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    ИМЗ несостоявшимся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89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72200" y="626276"/>
            <a:ext cx="5747425" cy="5273653"/>
          </a:xfrm>
          <a:prstGeom prst="roundRect">
            <a:avLst>
              <a:gd name="adj" fmla="val 5533"/>
            </a:avLst>
          </a:prstGeom>
          <a:solidFill>
            <a:schemeClr val="bg1"/>
          </a:solidFill>
          <a:ln>
            <a:noFill/>
          </a:ln>
          <a:effectLst>
            <a:outerShdw blurRad="215900" dist="381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0" name="Рисунок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40000">
            <a:off x="-1400215" y="2780416"/>
            <a:ext cx="1146073" cy="1538337"/>
          </a:xfrm>
          <a:prstGeom prst="rect">
            <a:avLst/>
          </a:prstGeom>
          <a:effectLst>
            <a:outerShdw blurRad="190500" sx="102000" sy="102000" algn="ctr" rotWithShape="0">
              <a:prstClr val="black">
                <a:alpha val="12000"/>
              </a:prstClr>
            </a:outerShdw>
          </a:effectLst>
        </p:spPr>
      </p:pic>
      <p:sp>
        <p:nvSpPr>
          <p:cNvPr id="32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Заголовок 1">
            <a:extLst>
              <a:ext uri="{FF2B5EF4-FFF2-40B4-BE49-F238E27FC236}">
                <a16:creationId xmlns:a16="http://schemas.microsoft.com/office/drawing/2014/main" xmlns="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394349" y="42037"/>
            <a:ext cx="10022915" cy="4914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Изменения в регламент малых закупок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xmlns="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6462042" y="3137976"/>
            <a:ext cx="3070356" cy="24089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Схема работы </a:t>
            </a:r>
            <a:b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Регионального маркетингового центра Татарстана  (РМЦ)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428744" y="777964"/>
            <a:ext cx="5171488" cy="4721147"/>
            <a:chOff x="5822677" y="1585181"/>
            <a:chExt cx="5171488" cy="4721147"/>
          </a:xfrm>
        </p:grpSpPr>
        <p:sp>
          <p:nvSpPr>
            <p:cNvPr id="21" name="Скругленный прямоугольник 20">
              <a:extLst>
                <a:ext uri="{FF2B5EF4-FFF2-40B4-BE49-F238E27FC236}">
                  <a16:creationId xmlns:a16="http://schemas.microsoft.com/office/drawing/2014/main" xmlns="" id="{3E038E38-81A7-4F11-887A-8D6085FBA6FF}"/>
                </a:ext>
              </a:extLst>
            </p:cNvPr>
            <p:cNvSpPr/>
            <p:nvPr/>
          </p:nvSpPr>
          <p:spPr>
            <a:xfrm>
              <a:off x="5874099" y="2249536"/>
              <a:ext cx="1426557" cy="397732"/>
            </a:xfrm>
            <a:prstGeom prst="roundRect">
              <a:avLst>
                <a:gd name="adj" fmla="val 0"/>
              </a:avLst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2" name="Скругленный прямоугольник 11">
              <a:extLst>
                <a:ext uri="{FF2B5EF4-FFF2-40B4-BE49-F238E27FC236}">
                  <a16:creationId xmlns:a16="http://schemas.microsoft.com/office/drawing/2014/main" xmlns="" id="{CCD802D2-8049-4E84-AF2E-B30EF220F73A}"/>
                </a:ext>
              </a:extLst>
            </p:cNvPr>
            <p:cNvSpPr/>
            <p:nvPr/>
          </p:nvSpPr>
          <p:spPr>
            <a:xfrm>
              <a:off x="5876775" y="1609261"/>
              <a:ext cx="1420704" cy="520453"/>
            </a:xfrm>
            <a:prstGeom prst="roundRect">
              <a:avLst>
                <a:gd name="adj" fmla="val 0"/>
              </a:avLst>
            </a:prstGeom>
            <a:solidFill>
              <a:srgbClr val="D620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grpSp>
          <p:nvGrpSpPr>
            <p:cNvPr id="23" name="Группа 9">
              <a:extLst>
                <a:ext uri="{FF2B5EF4-FFF2-40B4-BE49-F238E27FC236}">
                  <a16:creationId xmlns:a16="http://schemas.microsoft.com/office/drawing/2014/main" xmlns="" id="{9BEB51CF-F4E5-4AF9-A8C5-63F1095DA8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37730" y="2569636"/>
              <a:ext cx="1813760" cy="1495111"/>
              <a:chOff x="2333697" y="2352036"/>
              <a:chExt cx="5271634" cy="4832332"/>
            </a:xfrm>
          </p:grpSpPr>
          <p:pic>
            <p:nvPicPr>
              <p:cNvPr id="25" name="Picture 2">
                <a:extLst>
                  <a:ext uri="{FF2B5EF4-FFF2-40B4-BE49-F238E27FC236}">
                    <a16:creationId xmlns:a16="http://schemas.microsoft.com/office/drawing/2014/main" xmlns="" id="{BED21F3C-E167-48F8-8D39-4A6BE5D9FE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609865" y="2578535"/>
                <a:ext cx="4778138" cy="315174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6" name="Picture 4">
                <a:extLst>
                  <a:ext uri="{FF2B5EF4-FFF2-40B4-BE49-F238E27FC236}">
                    <a16:creationId xmlns:a16="http://schemas.microsoft.com/office/drawing/2014/main" xmlns="" id="{EF965D5C-55A0-4701-8883-C31AF78B2F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3697" y="2352036"/>
                <a:ext cx="5271634" cy="4832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B0C268DE-EB91-452B-B0B8-288EEC5B2BA0}"/>
                </a:ext>
              </a:extLst>
            </p:cNvPr>
            <p:cNvSpPr/>
            <p:nvPr/>
          </p:nvSpPr>
          <p:spPr>
            <a:xfrm>
              <a:off x="5938360" y="1673274"/>
              <a:ext cx="1286096" cy="376930"/>
            </a:xfrm>
            <a:prstGeom prst="rect">
              <a:avLst/>
            </a:prstGeom>
          </p:spPr>
          <p:txBody>
            <a:bodyPr wrap="square" lIns="66963" tIns="34289" rIns="66963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667695"/>
              <a:r>
                <a:rPr lang="ru-RU" altLang="ru-RU" sz="1000" b="1" dirty="0">
                  <a:solidFill>
                    <a:prstClr val="white"/>
                  </a:solidFill>
                  <a:latin typeface="+mn-lt"/>
                  <a:cs typeface="Tahoma" panose="020B0604030504040204" pitchFamily="34" charset="0"/>
                </a:rPr>
                <a:t>Заказчики - покупатели</a:t>
              </a:r>
            </a:p>
          </p:txBody>
        </p:sp>
        <p:sp>
          <p:nvSpPr>
            <p:cNvPr id="28" name="Прямоугольник 13">
              <a:extLst>
                <a:ext uri="{FF2B5EF4-FFF2-40B4-BE49-F238E27FC236}">
                  <a16:creationId xmlns:a16="http://schemas.microsoft.com/office/drawing/2014/main" xmlns="" id="{7C91E6FE-609F-4A05-AD8C-AEC7BBDDBE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4099" y="2243243"/>
              <a:ext cx="1426557" cy="346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6963" tIns="34289" rIns="66963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Бюджетные </a:t>
              </a:r>
              <a:endParaRPr lang="en-US" altLang="ru-RU" sz="900" b="1" dirty="0">
                <a:solidFill>
                  <a:prstClr val="black"/>
                </a:solidFill>
                <a:latin typeface="+mn-lt"/>
                <a:cs typeface="Tahoma" panose="020B0604030504040204" pitchFamily="34" charset="0"/>
              </a:endParaRPr>
            </a:p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закупки</a:t>
              </a:r>
            </a:p>
          </p:txBody>
        </p:sp>
        <p:sp>
          <p:nvSpPr>
            <p:cNvPr id="29" name="Равнобедренный треугольник 28">
              <a:extLst>
                <a:ext uri="{FF2B5EF4-FFF2-40B4-BE49-F238E27FC236}">
                  <a16:creationId xmlns:a16="http://schemas.microsoft.com/office/drawing/2014/main" xmlns="" id="{55589097-42C8-4F76-88E8-E0573CD58749}"/>
                </a:ext>
              </a:extLst>
            </p:cNvPr>
            <p:cNvSpPr/>
            <p:nvPr/>
          </p:nvSpPr>
          <p:spPr>
            <a:xfrm rot="5400000">
              <a:off x="7306426" y="2364715"/>
              <a:ext cx="260228" cy="115588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0" name="Равнобедренный треугольник 29">
              <a:extLst>
                <a:ext uri="{FF2B5EF4-FFF2-40B4-BE49-F238E27FC236}">
                  <a16:creationId xmlns:a16="http://schemas.microsoft.com/office/drawing/2014/main" xmlns="" id="{708884FB-A1FE-4A4B-84DB-266B2CA9134B}"/>
                </a:ext>
              </a:extLst>
            </p:cNvPr>
            <p:cNvSpPr/>
            <p:nvPr/>
          </p:nvSpPr>
          <p:spPr>
            <a:xfrm rot="5400000">
              <a:off x="7306426" y="3236251"/>
              <a:ext cx="260228" cy="115588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1" name="Скругленный прямоугольник 19">
              <a:extLst>
                <a:ext uri="{FF2B5EF4-FFF2-40B4-BE49-F238E27FC236}">
                  <a16:creationId xmlns:a16="http://schemas.microsoft.com/office/drawing/2014/main" xmlns="" id="{93F6D40B-2AF5-4129-A7CA-152CC243FF56}"/>
                </a:ext>
              </a:extLst>
            </p:cNvPr>
            <p:cNvSpPr/>
            <p:nvPr/>
          </p:nvSpPr>
          <p:spPr>
            <a:xfrm>
              <a:off x="9511834" y="2992217"/>
              <a:ext cx="1180182" cy="555938"/>
            </a:xfrm>
            <a:prstGeom prst="roundRect">
              <a:avLst>
                <a:gd name="adj" fmla="val 0"/>
              </a:avLst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3" name="Скругленный прямоугольник 20">
              <a:extLst>
                <a:ext uri="{FF2B5EF4-FFF2-40B4-BE49-F238E27FC236}">
                  <a16:creationId xmlns:a16="http://schemas.microsoft.com/office/drawing/2014/main" xmlns="" id="{EB2789CC-9FFF-498F-8AD3-77DDF838B74B}"/>
                </a:ext>
              </a:extLst>
            </p:cNvPr>
            <p:cNvSpPr/>
            <p:nvPr/>
          </p:nvSpPr>
          <p:spPr>
            <a:xfrm>
              <a:off x="9511834" y="2321781"/>
              <a:ext cx="1180182" cy="567767"/>
            </a:xfrm>
            <a:prstGeom prst="roundRect">
              <a:avLst>
                <a:gd name="adj" fmla="val 0"/>
              </a:avLst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4" name="Скругленный прямоугольник 21">
              <a:extLst>
                <a:ext uri="{FF2B5EF4-FFF2-40B4-BE49-F238E27FC236}">
                  <a16:creationId xmlns:a16="http://schemas.microsoft.com/office/drawing/2014/main" xmlns="" id="{9A42622A-AAD9-4D5B-B21E-E2E06D8ACB2B}"/>
                </a:ext>
              </a:extLst>
            </p:cNvPr>
            <p:cNvSpPr/>
            <p:nvPr/>
          </p:nvSpPr>
          <p:spPr>
            <a:xfrm>
              <a:off x="9515659" y="1585181"/>
              <a:ext cx="1172926" cy="520453"/>
            </a:xfrm>
            <a:prstGeom prst="roundRect">
              <a:avLst>
                <a:gd name="adj" fmla="val 0"/>
              </a:avLst>
            </a:prstGeom>
            <a:solidFill>
              <a:srgbClr val="1386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xmlns="" id="{D50CA2F1-122E-4774-853A-408662337A8D}"/>
                </a:ext>
              </a:extLst>
            </p:cNvPr>
            <p:cNvSpPr/>
            <p:nvPr/>
          </p:nvSpPr>
          <p:spPr>
            <a:xfrm>
              <a:off x="9564475" y="1649194"/>
              <a:ext cx="1064098" cy="376930"/>
            </a:xfrm>
            <a:prstGeom prst="rect">
              <a:avLst/>
            </a:prstGeom>
          </p:spPr>
          <p:txBody>
            <a:bodyPr wrap="square" lIns="66963" tIns="34289" rIns="66963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667695"/>
              <a:r>
                <a:rPr lang="ru-RU" altLang="ru-RU" sz="1000" b="1" dirty="0">
                  <a:solidFill>
                    <a:prstClr val="white"/>
                  </a:solidFill>
                  <a:latin typeface="+mn-lt"/>
                  <a:cs typeface="Tahoma" panose="020B0604030504040204" pitchFamily="34" charset="0"/>
                </a:rPr>
                <a:t>Поставщики продукции</a:t>
              </a:r>
            </a:p>
          </p:txBody>
        </p:sp>
        <p:sp>
          <p:nvSpPr>
            <p:cNvPr id="36" name="Прямоугольник 23">
              <a:extLst>
                <a:ext uri="{FF2B5EF4-FFF2-40B4-BE49-F238E27FC236}">
                  <a16:creationId xmlns:a16="http://schemas.microsoft.com/office/drawing/2014/main" xmlns="" id="{93596844-BAC7-42A1-A34A-F273C5011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11834" y="2345534"/>
              <a:ext cx="1180182" cy="484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6963" tIns="34289" rIns="66963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Поставщики:</a:t>
              </a:r>
            </a:p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Крупные заводы </a:t>
              </a:r>
              <a:endParaRPr lang="en-US" altLang="ru-RU" sz="900" b="1" dirty="0">
                <a:solidFill>
                  <a:prstClr val="black"/>
                </a:solidFill>
                <a:latin typeface="+mn-lt"/>
                <a:cs typeface="Tahoma" panose="020B0604030504040204" pitchFamily="34" charset="0"/>
              </a:endParaRPr>
            </a:p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и предприятия</a:t>
              </a:r>
            </a:p>
          </p:txBody>
        </p:sp>
        <p:sp>
          <p:nvSpPr>
            <p:cNvPr id="37" name="Прямоугольник 24">
              <a:extLst>
                <a:ext uri="{FF2B5EF4-FFF2-40B4-BE49-F238E27FC236}">
                  <a16:creationId xmlns:a16="http://schemas.microsoft.com/office/drawing/2014/main" xmlns="" id="{F5ED91DA-B217-433A-96AC-5F1AFCC20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7115" y="3023969"/>
              <a:ext cx="1259989" cy="484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6963" tIns="34289" rIns="66963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Поставщики:</a:t>
              </a:r>
            </a:p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Малый и средний бизнес</a:t>
              </a:r>
            </a:p>
          </p:txBody>
        </p:sp>
        <p:sp>
          <p:nvSpPr>
            <p:cNvPr id="38" name="Равнобедренный треугольник 37">
              <a:extLst>
                <a:ext uri="{FF2B5EF4-FFF2-40B4-BE49-F238E27FC236}">
                  <a16:creationId xmlns:a16="http://schemas.microsoft.com/office/drawing/2014/main" xmlns="" id="{CF311DBD-AD05-41E7-B31E-D1603BE655EB}"/>
                </a:ext>
              </a:extLst>
            </p:cNvPr>
            <p:cNvSpPr/>
            <p:nvPr/>
          </p:nvSpPr>
          <p:spPr>
            <a:xfrm rot="16200000">
              <a:off x="9312853" y="2525479"/>
              <a:ext cx="215063" cy="117050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9" name="Равнобедренный треугольник 38">
              <a:extLst>
                <a:ext uri="{FF2B5EF4-FFF2-40B4-BE49-F238E27FC236}">
                  <a16:creationId xmlns:a16="http://schemas.microsoft.com/office/drawing/2014/main" xmlns="" id="{2EF75467-8C83-4DD8-9884-AC05C3A05E22}"/>
                </a:ext>
              </a:extLst>
            </p:cNvPr>
            <p:cNvSpPr/>
            <p:nvPr/>
          </p:nvSpPr>
          <p:spPr>
            <a:xfrm rot="16200000">
              <a:off x="9312853" y="3198578"/>
              <a:ext cx="215063" cy="117050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grpSp>
          <p:nvGrpSpPr>
            <p:cNvPr id="40" name="Группа 39">
              <a:extLst>
                <a:ext uri="{FF2B5EF4-FFF2-40B4-BE49-F238E27FC236}">
                  <a16:creationId xmlns:a16="http://schemas.microsoft.com/office/drawing/2014/main" xmlns="" id="{97349E7D-54EA-4024-AB66-6022A6206B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22677" y="4003657"/>
              <a:ext cx="1524587" cy="343026"/>
              <a:chOff x="407670" y="2783233"/>
              <a:chExt cx="1655220" cy="367747"/>
            </a:xfrm>
          </p:grpSpPr>
          <p:sp>
            <p:nvSpPr>
              <p:cNvPr id="41" name="Скругленный прямоугольник 40">
                <a:extLst>
                  <a:ext uri="{FF2B5EF4-FFF2-40B4-BE49-F238E27FC236}">
                    <a16:creationId xmlns:a16="http://schemas.microsoft.com/office/drawing/2014/main" xmlns="" id="{CE0C8464-29FE-4EA7-8628-2DF425043DC5}"/>
                  </a:ext>
                </a:extLst>
              </p:cNvPr>
              <p:cNvSpPr/>
              <p:nvPr/>
            </p:nvSpPr>
            <p:spPr>
              <a:xfrm>
                <a:off x="461679" y="2792744"/>
                <a:ext cx="1547202" cy="358236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889879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Прямоугольник 42">
                <a:extLst>
                  <a:ext uri="{FF2B5EF4-FFF2-40B4-BE49-F238E27FC236}">
                    <a16:creationId xmlns:a16="http://schemas.microsoft.com/office/drawing/2014/main" xmlns="" id="{CDD8265A-F4FB-4A8A-8CC0-D054904724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670" y="2783233"/>
                <a:ext cx="1655220" cy="2474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defTabSz="667695"/>
                <a:r>
                  <a:rPr lang="ru-RU" altLang="ru-RU" sz="900" b="1" dirty="0">
                    <a:solidFill>
                      <a:prstClr val="black"/>
                    </a:solidFill>
                    <a:latin typeface="+mn-lt"/>
                    <a:cs typeface="Tahoma" panose="020B0604030504040204" pitchFamily="34" charset="0"/>
                  </a:rPr>
                  <a:t>Коммерческие заказчики</a:t>
                </a:r>
              </a:p>
            </p:txBody>
          </p:sp>
        </p:grp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xmlns="" id="{229B343C-6BFD-497F-92D4-CE12C930C3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22677" y="3128914"/>
              <a:ext cx="1524587" cy="343026"/>
              <a:chOff x="407670" y="3209953"/>
              <a:chExt cx="1655220" cy="367747"/>
            </a:xfrm>
          </p:grpSpPr>
          <p:sp>
            <p:nvSpPr>
              <p:cNvPr id="45" name="Скругленный прямоугольник 44">
                <a:extLst>
                  <a:ext uri="{FF2B5EF4-FFF2-40B4-BE49-F238E27FC236}">
                    <a16:creationId xmlns:a16="http://schemas.microsoft.com/office/drawing/2014/main" xmlns="" id="{970F0947-F3B0-4D02-B70E-A7DF7E3E01E3}"/>
                  </a:ext>
                </a:extLst>
              </p:cNvPr>
              <p:cNvSpPr/>
              <p:nvPr/>
            </p:nvSpPr>
            <p:spPr>
              <a:xfrm>
                <a:off x="461679" y="3219464"/>
                <a:ext cx="1547202" cy="358236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889879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Прямоугольник 45">
                <a:extLst>
                  <a:ext uri="{FF2B5EF4-FFF2-40B4-BE49-F238E27FC236}">
                    <a16:creationId xmlns:a16="http://schemas.microsoft.com/office/drawing/2014/main" xmlns="" id="{0C39CC46-BDFF-4229-B034-3208E9826B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670" y="3209953"/>
                <a:ext cx="1655220" cy="2474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defTabSz="667695"/>
                <a:r>
                  <a:rPr lang="ru-RU" altLang="ru-RU" sz="900" b="1" dirty="0">
                    <a:solidFill>
                      <a:prstClr val="black"/>
                    </a:solidFill>
                    <a:latin typeface="+mn-lt"/>
                    <a:cs typeface="Tahoma" panose="020B0604030504040204" pitchFamily="34" charset="0"/>
                  </a:rPr>
                  <a:t>Регулируемые заказчики</a:t>
                </a:r>
              </a:p>
            </p:txBody>
          </p:sp>
        </p:grpSp>
        <p:sp>
          <p:nvSpPr>
            <p:cNvPr id="47" name="Равнобедренный треугольник 46">
              <a:extLst>
                <a:ext uri="{FF2B5EF4-FFF2-40B4-BE49-F238E27FC236}">
                  <a16:creationId xmlns:a16="http://schemas.microsoft.com/office/drawing/2014/main" xmlns="" id="{51FD7157-692D-4029-BF3B-44DEF36DF16D}"/>
                </a:ext>
              </a:extLst>
            </p:cNvPr>
            <p:cNvSpPr/>
            <p:nvPr/>
          </p:nvSpPr>
          <p:spPr>
            <a:xfrm rot="5400000">
              <a:off x="7312775" y="4114140"/>
              <a:ext cx="260228" cy="115588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xmlns="" id="{82C15A3C-CE94-46F8-9443-45EE67FB19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471526" y="3658970"/>
              <a:ext cx="1261198" cy="555938"/>
              <a:chOff x="7109276" y="2987039"/>
              <a:chExt cx="1655220" cy="598171"/>
            </a:xfrm>
          </p:grpSpPr>
          <p:sp>
            <p:nvSpPr>
              <p:cNvPr id="49" name="Скругленный прямоугольник 43">
                <a:extLst>
                  <a:ext uri="{FF2B5EF4-FFF2-40B4-BE49-F238E27FC236}">
                    <a16:creationId xmlns:a16="http://schemas.microsoft.com/office/drawing/2014/main" xmlns="" id="{73E1A4F2-9960-48F1-A9E4-4BAB029160BC}"/>
                  </a:ext>
                </a:extLst>
              </p:cNvPr>
              <p:cNvSpPr/>
              <p:nvPr/>
            </p:nvSpPr>
            <p:spPr>
              <a:xfrm>
                <a:off x="7163233" y="2987039"/>
                <a:ext cx="1547305" cy="598171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889879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Прямоугольник 44">
                <a:extLst>
                  <a:ext uri="{FF2B5EF4-FFF2-40B4-BE49-F238E27FC236}">
                    <a16:creationId xmlns:a16="http://schemas.microsoft.com/office/drawing/2014/main" xmlns="" id="{9E6F03B2-2B75-46EA-9D2A-E5EDCF1FD9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9276" y="3164232"/>
                <a:ext cx="1655220" cy="248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defTabSz="667695"/>
                <a:r>
                  <a:rPr lang="ru-RU" altLang="ru-RU" sz="900" b="1" dirty="0">
                    <a:solidFill>
                      <a:prstClr val="black"/>
                    </a:solidFill>
                    <a:latin typeface="+mn-lt"/>
                    <a:cs typeface="Tahoma" panose="020B0604030504040204" pitchFamily="34" charset="0"/>
                  </a:rPr>
                  <a:t>Самозанятые</a:t>
                </a:r>
              </a:p>
            </p:txBody>
          </p:sp>
        </p:grpSp>
        <p:sp>
          <p:nvSpPr>
            <p:cNvPr id="51" name="Равнобедренный треугольник 50">
              <a:extLst>
                <a:ext uri="{FF2B5EF4-FFF2-40B4-BE49-F238E27FC236}">
                  <a16:creationId xmlns:a16="http://schemas.microsoft.com/office/drawing/2014/main" xmlns="" id="{8BA190C4-7893-4DA6-A785-79D5ABEAF942}"/>
                </a:ext>
              </a:extLst>
            </p:cNvPr>
            <p:cNvSpPr/>
            <p:nvPr/>
          </p:nvSpPr>
          <p:spPr>
            <a:xfrm rot="16200000">
              <a:off x="9308822" y="3866062"/>
              <a:ext cx="215063" cy="11558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grpSp>
          <p:nvGrpSpPr>
            <p:cNvPr id="52" name="Группа 51"/>
            <p:cNvGrpSpPr/>
            <p:nvPr/>
          </p:nvGrpSpPr>
          <p:grpSpPr>
            <a:xfrm>
              <a:off x="9033820" y="4673926"/>
              <a:ext cx="1960345" cy="1632402"/>
              <a:chOff x="3279109" y="3557209"/>
              <a:chExt cx="1960345" cy="1632402"/>
            </a:xfrm>
          </p:grpSpPr>
          <p:pic>
            <p:nvPicPr>
              <p:cNvPr id="53" name="Рисунок 52">
                <a:extLst>
                  <a:ext uri="{FF2B5EF4-FFF2-40B4-BE49-F238E27FC236}">
                    <a16:creationId xmlns:a16="http://schemas.microsoft.com/office/drawing/2014/main" xmlns="" id="{A2D184AF-8DC9-4D70-AD82-1EFC1208B7E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397117" y="3629467"/>
                <a:ext cx="1744430" cy="1146912"/>
              </a:xfrm>
              <a:prstGeom prst="rect">
                <a:avLst/>
              </a:prstGeom>
            </p:spPr>
          </p:pic>
          <p:pic>
            <p:nvPicPr>
              <p:cNvPr id="54" name="Picture 4">
                <a:extLst>
                  <a:ext uri="{FF2B5EF4-FFF2-40B4-BE49-F238E27FC236}">
                    <a16:creationId xmlns:a16="http://schemas.microsoft.com/office/drawing/2014/main" xmlns="" id="{D5A4F7F1-8553-43F0-BD5D-042569BC09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9148"/>
              <a:stretch/>
            </p:blipFill>
            <p:spPr bwMode="auto">
              <a:xfrm>
                <a:off x="3279109" y="3557209"/>
                <a:ext cx="1960345" cy="1632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xmlns="" id="{2AE05085-B4B2-4E7A-A72F-9936E29A3062}"/>
                  </a:ext>
                </a:extLst>
              </p:cNvPr>
              <p:cNvSpPr/>
              <p:nvPr/>
            </p:nvSpPr>
            <p:spPr>
              <a:xfrm>
                <a:off x="3484503" y="4694315"/>
                <a:ext cx="1549555" cy="315469"/>
              </a:xfrm>
              <a:prstGeom prst="rect">
                <a:avLst/>
              </a:prstGeom>
            </p:spPr>
            <p:txBody>
              <a:bodyPr wrap="square" lIns="66963" tIns="34289" rIns="66963" bIns="34289">
                <a:spAutoFit/>
              </a:bodyPr>
              <a:lstStyle/>
              <a:p>
                <a:pPr algn="ctr" defTabSz="667695"/>
                <a:r>
                  <a:rPr lang="ru-RU" sz="1600" b="1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Каталог сделок</a:t>
                </a:r>
              </a:p>
            </p:txBody>
          </p:sp>
        </p:grpSp>
        <p:cxnSp>
          <p:nvCxnSpPr>
            <p:cNvPr id="56" name="Соединитель: изогнутый 2">
              <a:extLst>
                <a:ext uri="{FF2B5EF4-FFF2-40B4-BE49-F238E27FC236}">
                  <a16:creationId xmlns:a16="http://schemas.microsoft.com/office/drawing/2014/main" xmlns="" id="{9ECE0476-FC53-4FA9-8946-ADD50B6F3113}"/>
                </a:ext>
              </a:extLst>
            </p:cNvPr>
            <p:cNvCxnSpPr>
              <a:cxnSpLocks/>
              <a:stCxn id="26" idx="2"/>
              <a:endCxn id="54" idx="1"/>
            </p:cNvCxnSpPr>
            <p:nvPr/>
          </p:nvCxnSpPr>
          <p:spPr>
            <a:xfrm rot="16200000" flipH="1">
              <a:off x="8026525" y="4482832"/>
              <a:ext cx="1425380" cy="589210"/>
            </a:xfrm>
            <a:prstGeom prst="curvedConnector2">
              <a:avLst/>
            </a:prstGeom>
            <a:ln w="76200">
              <a:solidFill>
                <a:srgbClr val="009A6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4274" y="4153088"/>
            <a:ext cx="935099" cy="8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394349" y="607897"/>
            <a:ext cx="52300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rgbClr val="002060"/>
                </a:solidFill>
              </a:rPr>
              <a:t>Новый </a:t>
            </a:r>
            <a:r>
              <a:rPr lang="ru-RU" altLang="ru-RU" sz="2400" b="1" dirty="0">
                <a:solidFill>
                  <a:srgbClr val="002060"/>
                </a:solidFill>
              </a:rPr>
              <a:t>способ </a:t>
            </a:r>
            <a:r>
              <a:rPr lang="ru-RU" altLang="ru-RU" sz="2400" b="1" dirty="0" smtClean="0">
                <a:solidFill>
                  <a:srgbClr val="002060"/>
                </a:solidFill>
              </a:rPr>
              <a:t> (ЭИМЗ)</a:t>
            </a:r>
            <a:r>
              <a:rPr lang="ru-RU" altLang="ru-RU" dirty="0" smtClean="0">
                <a:solidFill>
                  <a:srgbClr val="002060"/>
                </a:solidFill>
              </a:rPr>
              <a:t/>
            </a:r>
            <a:br>
              <a:rPr lang="ru-RU" altLang="ru-RU" dirty="0" smtClean="0">
                <a:solidFill>
                  <a:srgbClr val="002060"/>
                </a:solidFill>
              </a:rPr>
            </a:br>
            <a:r>
              <a:rPr lang="ru-RU" altLang="ru-RU" dirty="0" smtClean="0">
                <a:solidFill>
                  <a:srgbClr val="002060"/>
                </a:solidFill>
              </a:rPr>
              <a:t>осуществления </a:t>
            </a:r>
            <a:r>
              <a:rPr lang="ru-RU" altLang="ru-RU" dirty="0">
                <a:solidFill>
                  <a:srgbClr val="002060"/>
                </a:solidFill>
              </a:rPr>
              <a:t>«малой закупки» </a:t>
            </a:r>
            <a:r>
              <a:rPr lang="ru-RU" altLang="ru-RU" dirty="0" smtClean="0">
                <a:solidFill>
                  <a:srgbClr val="C00000"/>
                </a:solidFill>
              </a:rPr>
              <a:t>с 01.07.2025 г.</a:t>
            </a:r>
            <a:r>
              <a:rPr lang="ru-RU" altLang="ru-RU" dirty="0" smtClean="0">
                <a:solidFill>
                  <a:srgbClr val="002060"/>
                </a:solidFill>
              </a:rPr>
              <a:t/>
            </a:r>
            <a:br>
              <a:rPr lang="ru-RU" altLang="ru-RU" dirty="0" smtClean="0">
                <a:solidFill>
                  <a:srgbClr val="002060"/>
                </a:solidFill>
              </a:rPr>
            </a:br>
            <a:r>
              <a:rPr lang="ru-RU" altLang="ru-RU" dirty="0" smtClean="0">
                <a:solidFill>
                  <a:srgbClr val="002060"/>
                </a:solidFill>
              </a:rPr>
              <a:t>– публикация ИМЗ </a:t>
            </a:r>
            <a:r>
              <a:rPr lang="ru-RU" altLang="ru-RU" dirty="0">
                <a:solidFill>
                  <a:srgbClr val="002060"/>
                </a:solidFill>
              </a:rPr>
              <a:t>на электронной площадке, оператор которой включен </a:t>
            </a:r>
            <a:r>
              <a:rPr lang="ru-RU" altLang="ru-RU" dirty="0" smtClean="0">
                <a:solidFill>
                  <a:srgbClr val="002060"/>
                </a:solidFill>
              </a:rPr>
              <a:t/>
            </a:r>
            <a:br>
              <a:rPr lang="ru-RU" altLang="ru-RU" dirty="0" smtClean="0">
                <a:solidFill>
                  <a:srgbClr val="002060"/>
                </a:solidFill>
              </a:rPr>
            </a:br>
            <a:r>
              <a:rPr lang="ru-RU" altLang="ru-RU" dirty="0" smtClean="0">
                <a:solidFill>
                  <a:srgbClr val="002060"/>
                </a:solidFill>
              </a:rPr>
              <a:t>в </a:t>
            </a:r>
            <a:r>
              <a:rPr lang="ru-RU" altLang="ru-RU" dirty="0">
                <a:solidFill>
                  <a:srgbClr val="002060"/>
                </a:solidFill>
              </a:rPr>
              <a:t>перечень, утвержденный распоряжением Правительства </a:t>
            </a:r>
            <a:r>
              <a:rPr lang="ru-RU" altLang="ru-RU" dirty="0" smtClean="0">
                <a:solidFill>
                  <a:srgbClr val="002060"/>
                </a:solidFill>
              </a:rPr>
              <a:t>РФ № 1447-р от 12.07.2018 г.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9" name="Picture 4" descr="Picture background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10672" r="17843" b="6755"/>
          <a:stretch/>
        </p:blipFill>
        <p:spPr bwMode="auto">
          <a:xfrm>
            <a:off x="8269772" y="1866143"/>
            <a:ext cx="256505" cy="286507"/>
          </a:xfrm>
          <a:prstGeom prst="rect">
            <a:avLst/>
          </a:prstGeom>
          <a:solidFill>
            <a:schemeClr val="bg1"/>
          </a:solidFill>
          <a:ln>
            <a:solidFill>
              <a:srgbClr val="07875B"/>
            </a:solidFill>
          </a:ln>
          <a:ex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352603">
            <a:off x="-1640973" y="664415"/>
            <a:ext cx="1314177" cy="1786668"/>
          </a:xfrm>
          <a:prstGeom prst="rect">
            <a:avLst/>
          </a:prstGeom>
          <a:effectLst>
            <a:outerShdw blurRad="190500" sx="102000" sy="102000" algn="ctr" rotWithShape="0">
              <a:prstClr val="black">
                <a:alpha val="12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36883" y="2751089"/>
            <a:ext cx="55627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 15 октября 2025 </a:t>
            </a:r>
            <a:r>
              <a:rPr lang="ru-RU" sz="2000" b="1" dirty="0" smtClean="0">
                <a:solidFill>
                  <a:srgbClr val="C00000"/>
                </a:solidFill>
              </a:rPr>
              <a:t>г.</a:t>
            </a:r>
            <a:r>
              <a:rPr lang="ru-RU" sz="2000" b="1" dirty="0" smtClean="0">
                <a:solidFill>
                  <a:srgbClr val="E74C3C"/>
                </a:solidFill>
              </a:rPr>
              <a:t> </a:t>
            </a:r>
            <a:br>
              <a:rPr lang="ru-RU" sz="2000" b="1" dirty="0" smtClean="0">
                <a:solidFill>
                  <a:srgbClr val="E74C3C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закупки </a:t>
            </a:r>
            <a:r>
              <a:rPr lang="ru-RU" sz="2000" dirty="0">
                <a:solidFill>
                  <a:srgbClr val="002060"/>
                </a:solidFill>
              </a:rPr>
              <a:t>малого объема </a:t>
            </a:r>
            <a:r>
              <a:rPr lang="ru-RU" sz="2000" dirty="0" smtClean="0">
                <a:solidFill>
                  <a:srgbClr val="002060"/>
                </a:solidFill>
              </a:rPr>
              <a:t>по </a:t>
            </a:r>
            <a:r>
              <a:rPr lang="ru-RU" sz="2000" dirty="0">
                <a:solidFill>
                  <a:srgbClr val="002060"/>
                </a:solidFill>
              </a:rPr>
              <a:t>типу </a:t>
            </a:r>
            <a:r>
              <a:rPr lang="ru-RU" sz="2000" b="1" dirty="0">
                <a:solidFill>
                  <a:srgbClr val="C00000"/>
                </a:solidFill>
              </a:rPr>
              <a:t>«Товары» </a:t>
            </a:r>
            <a:r>
              <a:rPr lang="ru-RU" sz="2000" b="1" dirty="0" smtClean="0">
                <a:solidFill>
                  <a:srgbClr val="C00000"/>
                </a:solidFill>
              </a:rPr>
              <a:t>проводятся </a:t>
            </a:r>
            <a:r>
              <a:rPr lang="ru-RU" sz="2000" b="1" dirty="0">
                <a:solidFill>
                  <a:srgbClr val="C00000"/>
                </a:solidFill>
              </a:rPr>
              <a:t>с использованием Биржевой площадки АГЗ РТ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259" y="3973142"/>
            <a:ext cx="48780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Исключение </a:t>
            </a:r>
            <a:r>
              <a:rPr lang="ru-RU" sz="1600" dirty="0">
                <a:solidFill>
                  <a:srgbClr val="002060"/>
                </a:solidFill>
              </a:rPr>
              <a:t>группы регионального каталога 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(по справочнику позиций каталога</a:t>
            </a:r>
            <a:r>
              <a:rPr lang="ru-RU" sz="1600" dirty="0" smtClean="0">
                <a:solidFill>
                  <a:srgbClr val="002060"/>
                </a:solidFill>
              </a:rPr>
              <a:t>) «</a:t>
            </a:r>
            <a:r>
              <a:rPr lang="ru-RU" sz="1600" dirty="0">
                <a:solidFill>
                  <a:srgbClr val="002060"/>
                </a:solidFill>
              </a:rPr>
              <a:t>Изделия медицинского назначения и расходные медицинские материалы»</a:t>
            </a:r>
            <a:endParaRPr lang="ru-RU" sz="16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61250" y="5129779"/>
            <a:ext cx="5767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Ведутся работы по интеграции с другими площадками</a:t>
            </a:r>
            <a:endParaRPr lang="ru-RU" dirty="0">
              <a:solidFill>
                <a:srgbClr val="002060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66752" y="5535842"/>
            <a:ext cx="1357814" cy="1111119"/>
            <a:chOff x="494867" y="5291943"/>
            <a:chExt cx="1357814" cy="1111119"/>
          </a:xfrm>
        </p:grpSpPr>
        <p:pic>
          <p:nvPicPr>
            <p:cNvPr id="64" name="Picture 6" descr="Picture background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85774" y="5291943"/>
              <a:ext cx="576000" cy="4868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Заголовок 1">
              <a:extLst>
                <a:ext uri="{FF2B5EF4-FFF2-40B4-BE49-F238E27FC236}">
                  <a16:creationId xmlns:a16="http://schemas.microsoft.com/office/drawing/2014/main" xmlns="" id="{D0CE7892-A504-4A83-BC09-913A0C3C6EC8}"/>
                </a:ext>
              </a:extLst>
            </p:cNvPr>
            <p:cNvSpPr txBox="1">
              <a:spLocks/>
            </p:cNvSpPr>
            <p:nvPr/>
          </p:nvSpPr>
          <p:spPr>
            <a:xfrm>
              <a:off x="494867" y="5911636"/>
              <a:ext cx="1357814" cy="49142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PT Astra Serif" panose="020A0603040505020204" pitchFamily="18" charset="-52"/>
                  <a:cs typeface="Times New Roman" panose="02020603050405020304" pitchFamily="18" charset="0"/>
                </a:rPr>
                <a:t>ГПБ</a:t>
              </a:r>
              <a:br>
                <a:rPr lang="ru-RU" sz="1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PT Astra Serif" panose="020A0603040505020204" pitchFamily="18" charset="-52"/>
                  <a:cs typeface="Times New Roman" panose="02020603050405020304" pitchFamily="18" charset="0"/>
                </a:rPr>
              </a:br>
              <a:r>
                <a:rPr lang="ru-RU" sz="1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PT Astra Serif" panose="020A0603040505020204" pitchFamily="18" charset="-52"/>
                  <a:cs typeface="Times New Roman" panose="02020603050405020304" pitchFamily="18" charset="0"/>
                </a:rPr>
                <a:t>Услуги</a:t>
              </a:r>
              <a:endPara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256795" y="5573190"/>
            <a:ext cx="1357814" cy="1101703"/>
            <a:chOff x="2431009" y="5301359"/>
            <a:chExt cx="1357814" cy="1101703"/>
          </a:xfrm>
        </p:grpSpPr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875916" y="5301359"/>
              <a:ext cx="468000" cy="468000"/>
            </a:xfrm>
            <a:prstGeom prst="rect">
              <a:avLst/>
            </a:prstGeom>
          </p:spPr>
        </p:pic>
        <p:sp>
          <p:nvSpPr>
            <p:cNvPr id="69" name="Заголовок 1">
              <a:extLst>
                <a:ext uri="{FF2B5EF4-FFF2-40B4-BE49-F238E27FC236}">
                  <a16:creationId xmlns:a16="http://schemas.microsoft.com/office/drawing/2014/main" xmlns="" id="{D0CE7892-A504-4A83-BC09-913A0C3C6EC8}"/>
                </a:ext>
              </a:extLst>
            </p:cNvPr>
            <p:cNvSpPr txBox="1">
              <a:spLocks/>
            </p:cNvSpPr>
            <p:nvPr/>
          </p:nvSpPr>
          <p:spPr>
            <a:xfrm>
              <a:off x="2431009" y="5911636"/>
              <a:ext cx="1357814" cy="49142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8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PT Astra Serif" panose="020A0603040505020204" pitchFamily="18" charset="-52"/>
                  <a:cs typeface="Times New Roman" panose="02020603050405020304" pitchFamily="18" charset="0"/>
                </a:rPr>
                <a:t>СберАСТ</a:t>
              </a:r>
              <a:r>
                <a:rPr lang="ru-RU" sz="1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PT Astra Serif" panose="020A0603040505020204" pitchFamily="18" charset="-52"/>
                  <a:cs typeface="Times New Roman" panose="02020603050405020304" pitchFamily="18" charset="0"/>
                </a:rPr>
                <a:t/>
              </a:r>
              <a:br>
                <a:rPr lang="ru-RU" sz="1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PT Astra Serif" panose="020A0603040505020204" pitchFamily="18" charset="-52"/>
                  <a:cs typeface="Times New Roman" panose="02020603050405020304" pitchFamily="18" charset="0"/>
                </a:rPr>
              </a:br>
              <a:r>
                <a:rPr lang="ru-RU" sz="1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PT Astra Serif" panose="020A0603040505020204" pitchFamily="18" charset="-52"/>
                  <a:cs typeface="Times New Roman" panose="02020603050405020304" pitchFamily="18" charset="0"/>
                </a:rPr>
                <a:t>Работы</a:t>
              </a:r>
              <a:endPara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4193505" y="5350131"/>
            <a:ext cx="1430908" cy="1507869"/>
            <a:chOff x="4193505" y="5208569"/>
            <a:chExt cx="1430908" cy="1464662"/>
          </a:xfrm>
        </p:grpSpPr>
        <p:pic>
          <p:nvPicPr>
            <p:cNvPr id="63" name="Рисунок 6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336694" y="5208569"/>
              <a:ext cx="1144531" cy="770554"/>
            </a:xfrm>
            <a:prstGeom prst="rect">
              <a:avLst/>
            </a:prstGeom>
          </p:spPr>
        </p:pic>
        <p:sp>
          <p:nvSpPr>
            <p:cNvPr id="70" name="Заголовок 1">
              <a:extLst>
                <a:ext uri="{FF2B5EF4-FFF2-40B4-BE49-F238E27FC236}">
                  <a16:creationId xmlns:a16="http://schemas.microsoft.com/office/drawing/2014/main" xmlns="" id="{D0CE7892-A504-4A83-BC09-913A0C3C6EC8}"/>
                </a:ext>
              </a:extLst>
            </p:cNvPr>
            <p:cNvSpPr txBox="1">
              <a:spLocks/>
            </p:cNvSpPr>
            <p:nvPr/>
          </p:nvSpPr>
          <p:spPr>
            <a:xfrm>
              <a:off x="4193505" y="5874101"/>
              <a:ext cx="1430908" cy="79913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1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PT Astra Serif" panose="020A0603040505020204" pitchFamily="18" charset="-52"/>
                  <a:cs typeface="Times New Roman" panose="02020603050405020304" pitchFamily="18" charset="0"/>
                </a:rPr>
                <a:t>РАД</a:t>
              </a:r>
              <a:br>
                <a:rPr lang="ru-RU" sz="1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PT Astra Serif" panose="020A0603040505020204" pitchFamily="18" charset="-52"/>
                  <a:cs typeface="Times New Roman" panose="02020603050405020304" pitchFamily="18" charset="0"/>
                </a:rPr>
              </a:br>
              <a:r>
                <a:rPr lang="ru-RU" sz="1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PT Astra Serif" panose="020A0603040505020204" pitchFamily="18" charset="-52"/>
                  <a:cs typeface="Times New Roman" panose="02020603050405020304" pitchFamily="18" charset="0"/>
                </a:rPr>
                <a:t>Лекарства и</a:t>
              </a:r>
              <a:br>
                <a:rPr lang="ru-RU" sz="18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PT Astra Serif" panose="020A0603040505020204" pitchFamily="18" charset="-52"/>
                  <a:cs typeface="Times New Roman" panose="02020603050405020304" pitchFamily="18" charset="0"/>
                </a:rPr>
              </a:br>
              <a:r>
                <a:rPr lang="ru-RU" sz="18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PT Astra Serif" panose="020A0603040505020204" pitchFamily="18" charset="-52"/>
                  <a:cs typeface="Times New Roman" panose="02020603050405020304" pitchFamily="18" charset="0"/>
                </a:rPr>
                <a:t>мед.изделия</a:t>
              </a:r>
              <a:endPara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687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91A99C3-0CA9-88BE-A6F7-08B48486819A}"/>
              </a:ext>
            </a:extLst>
          </p:cNvPr>
          <p:cNvSpPr txBox="1"/>
          <p:nvPr/>
        </p:nvSpPr>
        <p:spPr>
          <a:xfrm>
            <a:off x="357653" y="361344"/>
            <a:ext cx="11596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биржевую площадку АГЗ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 на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примере продуктов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435161" y="2552427"/>
            <a:ext cx="29898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Осуществляется </a:t>
            </a:r>
            <a:b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проверка 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сертификатов соответствия на предлагаемые </a:t>
            </a: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002060"/>
                </a:solidFill>
                <a:cs typeface="Arial" panose="020B0604020202020204" pitchFamily="34" charset="0"/>
              </a:rPr>
              <a:t>к 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поставке продукты питания посредством синхронизации </a:t>
            </a:r>
            <a:b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с сервисами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Росаккредитации</a:t>
            </a:r>
            <a:endParaRPr lang="ru-RU" sz="24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57652" y="1039501"/>
            <a:ext cx="8862547" cy="5389874"/>
            <a:chOff x="357653" y="830782"/>
            <a:chExt cx="8304676" cy="516864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653" y="830782"/>
              <a:ext cx="8304676" cy="5168644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4493419" y="2174081"/>
              <a:ext cx="1497806" cy="976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93419" y="2174081"/>
              <a:ext cx="1098329" cy="107529"/>
            </a:xfrm>
            <a:prstGeom prst="rect">
              <a:avLst/>
            </a:prstGeom>
          </p:spPr>
        </p:pic>
      </p:grpSp>
      <p:sp>
        <p:nvSpPr>
          <p:cNvPr id="10" name="Скругленный прямоугольник 9"/>
          <p:cNvSpPr/>
          <p:nvPr/>
        </p:nvSpPr>
        <p:spPr>
          <a:xfrm>
            <a:off x="357652" y="6177267"/>
            <a:ext cx="6198168" cy="331800"/>
          </a:xfrm>
          <a:prstGeom prst="roundRect">
            <a:avLst>
              <a:gd name="adj" fmla="val 597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34482" y="6319158"/>
            <a:ext cx="319393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64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1411139" y="1599248"/>
            <a:ext cx="3303736" cy="28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427993" y="239276"/>
            <a:ext cx="10697207" cy="4374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 smtClean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Корректность выбора причины заключения контракта без использования модуля МЗ</a:t>
            </a:r>
            <a:endParaRPr lang="ru-RU" sz="1800" b="1" dirty="0">
              <a:solidFill>
                <a:srgbClr val="162046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7993" y="1241313"/>
            <a:ext cx="636333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Segoe UI" panose="020B0502040204020203" pitchFamily="34" charset="0"/>
              </a:rPr>
              <a:t>06. Закупка работы или услуги, выполнение или оказание которых может осуществляться только </a:t>
            </a:r>
            <a:endParaRPr lang="ru-RU" dirty="0" smtClean="0">
              <a:solidFill>
                <a:srgbClr val="002060"/>
              </a:solidFill>
              <a:latin typeface="Segoe UI" panose="020B0502040204020203" pitchFamily="34" charset="0"/>
            </a:endParaRPr>
          </a:p>
          <a:p>
            <a:endParaRPr lang="ru-RU" sz="800" dirty="0">
              <a:solidFill>
                <a:srgbClr val="002060"/>
              </a:solidFill>
              <a:latin typeface="Segoe UI" panose="020B0502040204020203" pitchFamily="34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органом </a:t>
            </a:r>
            <a:r>
              <a:rPr lang="ru-RU" dirty="0">
                <a:solidFill>
                  <a:srgbClr val="002060"/>
                </a:solidFill>
                <a:latin typeface="Segoe UI" panose="020B0502040204020203" pitchFamily="34" charset="0"/>
              </a:rPr>
              <a:t>исполнительной власти </a:t>
            </a: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Segoe UI" panose="020B0502040204020203" pitchFamily="34" charset="0"/>
              </a:rPr>
              <a:t>соответствии с его полномочиями, </a:t>
            </a: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либо </a:t>
            </a:r>
            <a:r>
              <a:rPr lang="ru-RU" dirty="0">
                <a:solidFill>
                  <a:srgbClr val="002060"/>
                </a:solidFill>
                <a:latin typeface="Segoe UI" panose="020B0502040204020203" pitchFamily="34" charset="0"/>
              </a:rPr>
              <a:t>подведомственными ему </a:t>
            </a:r>
            <a:endParaRPr lang="ru-RU" dirty="0" smtClean="0">
              <a:solidFill>
                <a:srgbClr val="002060"/>
              </a:solidFill>
              <a:latin typeface="Segoe UI" panose="020B0502040204020203" pitchFamily="34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государственным </a:t>
            </a:r>
            <a:r>
              <a:rPr lang="ru-RU" dirty="0">
                <a:solidFill>
                  <a:srgbClr val="002060"/>
                </a:solidFill>
                <a:latin typeface="Segoe UI" panose="020B0502040204020203" pitchFamily="34" charset="0"/>
              </a:rPr>
              <a:t>учреждением, </a:t>
            </a:r>
            <a:endParaRPr lang="ru-RU" dirty="0" smtClean="0">
              <a:solidFill>
                <a:srgbClr val="002060"/>
              </a:solidFill>
              <a:latin typeface="Segoe UI" panose="020B0502040204020203" pitchFamily="34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государственным </a:t>
            </a:r>
            <a:r>
              <a:rPr lang="ru-RU" dirty="0">
                <a:solidFill>
                  <a:srgbClr val="002060"/>
                </a:solidFill>
                <a:latin typeface="Segoe UI" panose="020B0502040204020203" pitchFamily="34" charset="0"/>
              </a:rPr>
              <a:t>унитарным предприятием, </a:t>
            </a:r>
            <a:endParaRPr lang="ru-RU" dirty="0" smtClean="0">
              <a:solidFill>
                <a:srgbClr val="002060"/>
              </a:solidFill>
              <a:latin typeface="Segoe UI" panose="020B0502040204020203" pitchFamily="34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либо </a:t>
            </a:r>
            <a:r>
              <a:rPr lang="ru-RU" dirty="0">
                <a:solidFill>
                  <a:srgbClr val="002060"/>
                </a:solidFill>
                <a:latin typeface="Segoe UI" panose="020B0502040204020203" pitchFamily="34" charset="0"/>
              </a:rPr>
              <a:t>акционерным обществом, </a:t>
            </a: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100% акций </a:t>
            </a:r>
            <a:r>
              <a:rPr lang="ru-RU" dirty="0">
                <a:solidFill>
                  <a:srgbClr val="002060"/>
                </a:solidFill>
                <a:latin typeface="Segoe UI" panose="020B0502040204020203" pitchFamily="34" charset="0"/>
              </a:rPr>
              <a:t>которого принадлежит </a:t>
            </a: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РФ, </a:t>
            </a:r>
          </a:p>
          <a:p>
            <a:endParaRPr lang="ru-RU" dirty="0">
              <a:solidFill>
                <a:srgbClr val="002060"/>
              </a:solidFill>
              <a:latin typeface="Segoe UI" panose="020B0502040204020203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соответствующие </a:t>
            </a:r>
            <a:r>
              <a:rPr lang="ru-RU" dirty="0">
                <a:solidFill>
                  <a:srgbClr val="002060"/>
                </a:solidFill>
                <a:latin typeface="Segoe UI" panose="020B0502040204020203" pitchFamily="34" charset="0"/>
              </a:rPr>
              <a:t>полномочия которых </a:t>
            </a: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устанавливаются </a:t>
            </a:r>
            <a:r>
              <a:rPr lang="ru-RU" dirty="0">
                <a:solidFill>
                  <a:srgbClr val="002060"/>
                </a:solidFill>
                <a:latin typeface="Segoe UI" panose="020B0502040204020203" pitchFamily="34" charset="0"/>
              </a:rPr>
              <a:t>федеральными законами, </a:t>
            </a: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нормативными </a:t>
            </a:r>
            <a:r>
              <a:rPr lang="ru-RU" dirty="0">
                <a:solidFill>
                  <a:srgbClr val="002060"/>
                </a:solidFill>
                <a:latin typeface="Segoe UI" panose="020B0502040204020203" pitchFamily="34" charset="0"/>
              </a:rPr>
              <a:t>правовыми актами Президента </a:t>
            </a: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РФ, </a:t>
            </a:r>
            <a:r>
              <a:rPr lang="ru-RU" dirty="0">
                <a:solidFill>
                  <a:srgbClr val="002060"/>
                </a:solidFill>
                <a:latin typeface="Segoe UI" panose="020B0502040204020203" pitchFamily="34" charset="0"/>
              </a:rPr>
              <a:t>нормативными правовыми актами Правительства </a:t>
            </a: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РФ, </a:t>
            </a:r>
            <a:r>
              <a:rPr lang="ru-RU" dirty="0">
                <a:solidFill>
                  <a:srgbClr val="002060"/>
                </a:solidFill>
                <a:latin typeface="Segoe UI" panose="020B0502040204020203" pitchFamily="34" charset="0"/>
              </a:rPr>
              <a:t>законодательными актами соответствующего субъекта </a:t>
            </a:r>
            <a:r>
              <a:rPr lang="ru-RU" dirty="0" smtClean="0">
                <a:solidFill>
                  <a:srgbClr val="002060"/>
                </a:solidFill>
                <a:latin typeface="Segoe UI" panose="020B0502040204020203" pitchFamily="34" charset="0"/>
              </a:rPr>
              <a:t>РФ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39748"/>
          <a:stretch/>
        </p:blipFill>
        <p:spPr>
          <a:xfrm>
            <a:off x="6804262" y="983828"/>
            <a:ext cx="5115327" cy="24674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0526" y="2365292"/>
            <a:ext cx="5721427" cy="24751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3384" y="3374633"/>
            <a:ext cx="5049398" cy="29316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0938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247017" y="176288"/>
            <a:ext cx="10697207" cy="4397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 smtClean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Корректность выбора причины заключения контракта без использования модуля МЗ</a:t>
            </a:r>
            <a:endParaRPr lang="ru-RU" sz="1800" b="1" dirty="0">
              <a:solidFill>
                <a:srgbClr val="162046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237450"/>
              </p:ext>
            </p:extLst>
          </p:nvPr>
        </p:nvGraphicFramePr>
        <p:xfrm>
          <a:off x="146725" y="846735"/>
          <a:ext cx="11772900" cy="5475612"/>
        </p:xfrm>
        <a:graphic>
          <a:graphicData uri="http://schemas.openxmlformats.org/drawingml/2006/table">
            <a:tbl>
              <a:tblPr/>
              <a:tblGrid>
                <a:gridCol w="3331222"/>
                <a:gridCol w="8441678"/>
              </a:tblGrid>
              <a:tr h="239603">
                <a:tc>
                  <a:txBody>
                    <a:bodyPr/>
                    <a:lstStyle/>
                    <a:p>
                      <a:pPr marL="72000" algn="l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Cyr&quot;, sans-serif"/>
                        </a:rPr>
                        <a:t>Предмет закупки</a:t>
                      </a:r>
                    </a:p>
                  </a:txBody>
                  <a:tcPr marL="5025" marR="5025" marT="50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Cyr&quot;, sans-serif"/>
                        </a:rPr>
                        <a:t>Причина осуществления закупки без публикации извещения</a:t>
                      </a:r>
                    </a:p>
                  </a:txBody>
                  <a:tcPr marL="5025" marR="5025" marT="50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7693">
                <a:tc>
                  <a:txBody>
                    <a:bodyPr/>
                    <a:lstStyle/>
                    <a:p>
                      <a:pPr marL="72000" algn="l" fontAlgn="t"/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Карта </a:t>
                      </a:r>
                      <a:r>
                        <a:rPr lang="ru-RU" sz="1400" b="0" i="0" u="none" strike="noStrike" dirty="0" err="1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тахографа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 Диамант-2 </a:t>
                      </a:r>
                    </a:p>
                  </a:txBody>
                  <a:tcPr marL="5025" marR="5025" marT="5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t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02. Закупка услуг, оказываемых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нотариальными конторами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.</a:t>
                      </a:r>
                    </a:p>
                  </a:txBody>
                  <a:tcPr marL="5025" marR="5025" marT="5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6514">
                <a:tc>
                  <a:txBody>
                    <a:bodyPr/>
                    <a:lstStyle/>
                    <a:p>
                      <a:pPr marL="72000" algn="l" fontAlgn="t"/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Услуги связи.</a:t>
                      </a:r>
                    </a:p>
                  </a:txBody>
                  <a:tcPr marL="5025" marR="5025" marT="5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t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04. Закупка услуг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 по развитию (модернизации) или эксплуатации информационных систем 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или закупка, связанная с передачей (продлением) прав (неисключительной лицензии) на базы данных и программное обеспечение, а также их сопровождение, в том числе программного обеспечения по защите информации, ведению кадрового и бухгалтерского учета.</a:t>
                      </a:r>
                    </a:p>
                  </a:txBody>
                  <a:tcPr marL="5025" marR="5025" marT="5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42772">
                <a:tc>
                  <a:txBody>
                    <a:bodyPr/>
                    <a:lstStyle/>
                    <a:p>
                      <a:pPr marL="72000" algn="l" fontAlgn="t"/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Услуги по реализации дополнительной образовательной программы "</a:t>
                      </a:r>
                      <a:r>
                        <a:rPr lang="ru-RU" sz="1400" b="0" i="0" u="none" strike="noStrike" dirty="0" err="1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Предпрофильная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 подготовка" </a:t>
                      </a:r>
                      <a:r>
                        <a:rPr lang="en-US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/>
                      </a:r>
                      <a:br>
                        <a:rPr lang="en-US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</a:br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для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обучающихся 9 х </a:t>
                      </a:r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классов</a:t>
                      </a:r>
                      <a:endParaRPr lang="en-US" sz="1400" b="0" i="0" u="none" strike="noStrike" dirty="0" smtClean="0">
                        <a:solidFill>
                          <a:srgbClr val="C0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  <a:p>
                      <a:pPr marL="72000" algn="l" fontAlgn="t"/>
                      <a:endParaRPr lang="en-US" sz="1400" b="0" i="0" u="none" strike="noStrike" dirty="0" smtClean="0">
                        <a:solidFill>
                          <a:srgbClr val="C0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  <a:p>
                      <a:pPr marL="7200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Услуги связи</a:t>
                      </a:r>
                    </a:p>
                    <a:p>
                      <a:pPr marL="72000" algn="l" fontAlgn="t"/>
                      <a:endParaRPr lang="ru-RU" sz="1400" b="0" i="0" u="none" strike="noStrike" dirty="0">
                        <a:solidFill>
                          <a:srgbClr val="C0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025" marR="5025" marT="5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t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06. Закупка работы или услуги, выполнение или оказание которых может осуществляться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только органом исполнительной власти в соответствии с его полномочиями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, либо подведомственными ему государственным учреждением, государственным унитарным предприятием, либо акционерным обществом, сто процентов акций которого принадлежит 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РФ, соответствующие полномочия которых устанавливаются федеральными законами, нормативными правовыми актами Президента РФ, нормативными правовыми актами Правительства РФ, законодательными актами соответствующего субъекта РФ</a:t>
                      </a:r>
                    </a:p>
                  </a:txBody>
                  <a:tcPr marL="5025" marR="5025" marT="5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03579">
                <a:tc>
                  <a:txBody>
                    <a:bodyPr/>
                    <a:lstStyle/>
                    <a:p>
                      <a:pPr marL="72000" algn="l" fontAlgn="t"/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Комплекс услуг по контролю и содействию </a:t>
                      </a:r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в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обеспечении / поддержании общественного порядка </a:t>
                      </a:r>
                      <a:r>
                        <a:rPr lang="ru-RU" sz="1400" b="0" i="0" u="none" strike="noStrike" dirty="0" err="1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нп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 объекте с массовым пребыванием людей в рамках организации и проведения Молодежного форума ПФО "</a:t>
                      </a:r>
                      <a:r>
                        <a:rPr lang="ru-RU" sz="1400" b="0" i="0" u="none" strike="noStrike" dirty="0" err="1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иВолга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" в 2025 году</a:t>
                      </a:r>
                    </a:p>
                  </a:txBody>
                  <a:tcPr marL="5025" marR="5025" marT="5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t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09. Закупка товаров, работ, услуг для обеспечения деятельности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объектов государственной охраны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, 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/>
                      </a:r>
                      <a:b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</a:b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в 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том числе обеспечения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выездных мероприятий, проводимых Президентом </a:t>
                      </a:r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РФ,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палатами Федерального Собрания </a:t>
                      </a:r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РФ,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Правительством </a:t>
                      </a:r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РФ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 (бытовое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, гостиничное, транспортное обслуживание, эксплуатация компьютерного оборудования, оргтехники, </a:t>
                      </a:r>
                      <a:r>
                        <a:rPr lang="ru-RU" sz="14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звукотехнического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 оборудования (в том числе для обеспечения синхронного перевода), обеспечение санитарно-эпидемиологического благополучия, предоставление питания (включая безопасное питание).</a:t>
                      </a:r>
                    </a:p>
                  </a:txBody>
                  <a:tcPr marL="5025" marR="5025" marT="5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6514">
                <a:tc>
                  <a:txBody>
                    <a:bodyPr/>
                    <a:lstStyle/>
                    <a:p>
                      <a:pPr marL="72000" algn="l" fontAlgn="t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Неисключительное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право на использование программного обеспечения </a:t>
                      </a:r>
                      <a:r>
                        <a:rPr lang="ru-RU" sz="1400" b="0" i="0" u="none" strike="noStrike" dirty="0" err="1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АС"Смета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" на 2 рабочих места</a:t>
                      </a:r>
                    </a:p>
                  </a:txBody>
                  <a:tcPr marL="5025" marR="5025" marT="5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t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17. Закупка, связанная с передачей прав (неисключительной лицензии) </a:t>
                      </a:r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на прием и доставку 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Cyr" panose="020B0604020202020204" pitchFamily="34" charset="0"/>
                        </a:rPr>
                        <a:t>(ретрансляцию, трансляцию, сообщение по кабелю, использование) </a:t>
                      </a:r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 Cyr" panose="020B0604020202020204" pitchFamily="34" charset="0"/>
                        </a:rPr>
                        <a:t>телевизионных и радиоканалов, а также оказание услуг связи по трансляции теле- и радиоканалов.</a:t>
                      </a:r>
                      <a:endParaRPr lang="ru-RU" sz="1400" b="0" i="0" u="none" strike="noStrike" dirty="0">
                        <a:solidFill>
                          <a:srgbClr val="C00000"/>
                        </a:solidFill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025" marR="5025" marT="5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50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659" y="2314698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8496269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8496267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7177689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532687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30940" y="5532688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164612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0435" y="158133"/>
            <a:ext cx="1038109" cy="104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397" y="1368240"/>
            <a:ext cx="7067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Закупки услуг по организации питания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27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63629" y="766967"/>
            <a:ext cx="5155471" cy="601311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200" dirty="0">
              <a:solidFill>
                <a:schemeClr val="tx1"/>
              </a:solidFill>
            </a:endParaRPr>
          </a:p>
          <a:p>
            <a:pPr algn="just"/>
            <a:endParaRPr lang="ru-RU" sz="1200" dirty="0">
              <a:solidFill>
                <a:schemeClr val="tx1"/>
              </a:solidFill>
            </a:endParaRPr>
          </a:p>
          <a:p>
            <a:pPr algn="just"/>
            <a:endParaRPr lang="ru-RU" sz="1200" dirty="0">
              <a:solidFill>
                <a:schemeClr val="tx1"/>
              </a:solidFill>
            </a:endParaRPr>
          </a:p>
          <a:p>
            <a:pPr algn="just"/>
            <a:endParaRPr lang="ru-RU" sz="1200" dirty="0">
              <a:solidFill>
                <a:schemeClr val="tx1"/>
              </a:solidFill>
            </a:endParaRPr>
          </a:p>
          <a:p>
            <a:pPr algn="just"/>
            <a:endParaRPr lang="ru-RU" sz="1200" dirty="0">
              <a:solidFill>
                <a:schemeClr val="tx1"/>
              </a:solidFill>
            </a:endParaRPr>
          </a:p>
          <a:p>
            <a:pPr algn="just"/>
            <a:endParaRPr lang="ru-RU" sz="1200" dirty="0">
              <a:solidFill>
                <a:schemeClr val="tx1"/>
              </a:solidFill>
            </a:endParaRPr>
          </a:p>
          <a:p>
            <a:pPr algn="just"/>
            <a:endParaRPr lang="ru-RU" sz="1200" dirty="0">
              <a:solidFill>
                <a:schemeClr val="tx1"/>
              </a:solidFill>
            </a:endParaRPr>
          </a:p>
          <a:p>
            <a:pPr algn="just"/>
            <a:endParaRPr lang="ru-RU" sz="1200" dirty="0">
              <a:solidFill>
                <a:schemeClr val="tx1"/>
              </a:solidFill>
            </a:endParaRPr>
          </a:p>
          <a:p>
            <a:pPr algn="just"/>
            <a:endParaRPr lang="ru-RU" sz="1200" dirty="0">
              <a:solidFill>
                <a:schemeClr val="tx1"/>
              </a:solidFill>
            </a:endParaRPr>
          </a:p>
          <a:p>
            <a:pPr algn="just"/>
            <a:endParaRPr lang="ru-RU" sz="1300" dirty="0">
              <a:solidFill>
                <a:schemeClr val="tx1"/>
              </a:solidFill>
            </a:endParaRPr>
          </a:p>
          <a:p>
            <a:pPr algn="just"/>
            <a:endParaRPr lang="ru-RU" sz="1250" dirty="0">
              <a:solidFill>
                <a:schemeClr val="tx1"/>
              </a:solidFill>
            </a:endParaRPr>
          </a:p>
          <a:p>
            <a:pPr algn="just"/>
            <a:endParaRPr lang="ru-RU" sz="1250" dirty="0">
              <a:solidFill>
                <a:srgbClr val="0070C0"/>
              </a:solidFill>
            </a:endParaRPr>
          </a:p>
          <a:p>
            <a:pPr marL="72000"/>
            <a:r>
              <a:rPr lang="ru-RU" sz="1200" dirty="0" smtClean="0">
                <a:solidFill>
                  <a:srgbClr val="C00000"/>
                </a:solidFill>
              </a:rPr>
              <a:t>По </a:t>
            </a:r>
            <a:r>
              <a:rPr lang="ru-RU" sz="1200" dirty="0">
                <a:solidFill>
                  <a:srgbClr val="C00000"/>
                </a:solidFill>
              </a:rPr>
              <a:t>решению заказчиков (территориального управления) может быть проведена совместная закупка</a:t>
            </a:r>
          </a:p>
          <a:p>
            <a:pPr marL="72000"/>
            <a:endParaRPr lang="ru-RU" sz="1200" dirty="0">
              <a:solidFill>
                <a:schemeClr val="tx1"/>
              </a:solidFill>
            </a:endParaRPr>
          </a:p>
          <a:p>
            <a:pPr marL="72000"/>
            <a:r>
              <a:rPr lang="ru-RU" sz="1200" dirty="0">
                <a:solidFill>
                  <a:srgbClr val="002060"/>
                </a:solidFill>
              </a:rPr>
              <a:t>Региональный каталог Т/Р/У включает 5 групп по организации питания для образовательных учреждений:</a:t>
            </a:r>
          </a:p>
          <a:p>
            <a:pPr marL="72000"/>
            <a:endParaRPr lang="ru-RU" sz="1200" dirty="0">
              <a:solidFill>
                <a:srgbClr val="002060"/>
              </a:solidFill>
            </a:endParaRPr>
          </a:p>
          <a:p>
            <a:pPr marL="72000" indent="-21600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</a:rPr>
              <a:t>Услуги по организации питания (ГБОУ СО, пищеблок заказчика)</a:t>
            </a:r>
          </a:p>
          <a:p>
            <a:pPr marL="72000" indent="-21600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002060"/>
              </a:solidFill>
            </a:endParaRPr>
          </a:p>
          <a:p>
            <a:pPr marL="72000" indent="-21600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</a:rPr>
              <a:t>Услуги по организации питания (ГБОУ СО, пищеблок исполнителя)</a:t>
            </a:r>
          </a:p>
          <a:p>
            <a:pPr marL="72000" indent="-21600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002060"/>
              </a:solidFill>
            </a:endParaRPr>
          </a:p>
          <a:p>
            <a:pPr marL="72000" indent="-21600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</a:rPr>
              <a:t>Услуги по организации питания (школы </a:t>
            </a:r>
            <a:r>
              <a:rPr lang="ru-RU" sz="1100" dirty="0" err="1">
                <a:solidFill>
                  <a:srgbClr val="002060"/>
                </a:solidFill>
              </a:rPr>
              <a:t>г.о.Тольятти</a:t>
            </a:r>
            <a:r>
              <a:rPr lang="ru-RU" sz="1100" dirty="0">
                <a:solidFill>
                  <a:srgbClr val="002060"/>
                </a:solidFill>
              </a:rPr>
              <a:t>) (пищеблок заказчика)</a:t>
            </a:r>
          </a:p>
          <a:p>
            <a:pPr marL="72000" indent="-21600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002060"/>
              </a:solidFill>
            </a:endParaRPr>
          </a:p>
          <a:p>
            <a:pPr marL="72000" indent="-21600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</a:rPr>
              <a:t>Услуги по организации питания (школы </a:t>
            </a:r>
            <a:r>
              <a:rPr lang="ru-RU" sz="1100" dirty="0" err="1">
                <a:solidFill>
                  <a:srgbClr val="002060"/>
                </a:solidFill>
              </a:rPr>
              <a:t>г.о.Тольятти</a:t>
            </a:r>
            <a:r>
              <a:rPr lang="ru-RU" sz="1100" dirty="0">
                <a:solidFill>
                  <a:srgbClr val="002060"/>
                </a:solidFill>
              </a:rPr>
              <a:t>, пищеблок исполнителя)</a:t>
            </a:r>
          </a:p>
          <a:p>
            <a:pPr marL="72000" indent="-21600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002060"/>
              </a:solidFill>
            </a:endParaRPr>
          </a:p>
          <a:p>
            <a:pPr marL="72000" indent="-21600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</a:rPr>
              <a:t>Услуги по приготовлению питания (учреждения образования </a:t>
            </a:r>
            <a:r>
              <a:rPr lang="ru-RU" sz="1100" dirty="0" err="1">
                <a:solidFill>
                  <a:srgbClr val="002060"/>
                </a:solidFill>
              </a:rPr>
              <a:t>г.о.Самара</a:t>
            </a:r>
            <a:r>
              <a:rPr lang="ru-RU" sz="1100" dirty="0">
                <a:solidFill>
                  <a:srgbClr val="002060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200" dirty="0">
              <a:solidFill>
                <a:schemeClr val="tx1"/>
              </a:solidFill>
            </a:endParaRP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096687" y="889460"/>
            <a:ext cx="2727209" cy="647060"/>
            <a:chOff x="-58560" y="-9574"/>
            <a:chExt cx="2648550" cy="771113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-58560" y="-9574"/>
              <a:ext cx="2648550" cy="771113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109593" y="184421"/>
              <a:ext cx="2403219" cy="393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>
                  <a:solidFill>
                    <a:schemeClr val="tx1"/>
                  </a:solidFill>
                  <a:latin typeface="Palatino Linotype" panose="02040502050505030304" pitchFamily="18" charset="0"/>
                </a:rPr>
                <a:t>1 образовательное учреждение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 rot="5400000">
            <a:off x="8313759" y="1964455"/>
            <a:ext cx="443112" cy="247600"/>
            <a:chOff x="2904539" y="304144"/>
            <a:chExt cx="443112" cy="247600"/>
          </a:xfrm>
        </p:grpSpPr>
        <p:sp>
          <p:nvSpPr>
            <p:cNvPr id="11" name="Стрелка вправо 10"/>
            <p:cNvSpPr/>
            <p:nvPr/>
          </p:nvSpPr>
          <p:spPr>
            <a:xfrm rot="17350">
              <a:off x="2904539" y="304144"/>
              <a:ext cx="443112" cy="247600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трелка вправо 4"/>
            <p:cNvSpPr/>
            <p:nvPr/>
          </p:nvSpPr>
          <p:spPr>
            <a:xfrm rot="17350">
              <a:off x="2904539" y="353477"/>
              <a:ext cx="368832" cy="1485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90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7332250" y="2650184"/>
            <a:ext cx="2349759" cy="565266"/>
            <a:chOff x="3967295" y="-1750923"/>
            <a:chExt cx="2349759" cy="77129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967295" y="-1750923"/>
              <a:ext cx="2349759" cy="771293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4012475" y="-1578419"/>
              <a:ext cx="2304579" cy="4660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>
                  <a:solidFill>
                    <a:schemeClr val="tx1"/>
                  </a:solidFill>
                  <a:latin typeface="Palatino Linotype" panose="02040502050505030304" pitchFamily="18" charset="0"/>
                </a:rPr>
                <a:t>1 закупка</a:t>
              </a:r>
              <a:endParaRPr lang="ru-RU" sz="2000" dirty="0">
                <a:latin typeface="Palatino Linotype" panose="02040502050505030304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5515429" y="3834940"/>
            <a:ext cx="6505122" cy="2282497"/>
            <a:chOff x="9754827" y="-226756"/>
            <a:chExt cx="2280939" cy="2788458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9754827" y="-226756"/>
              <a:ext cx="2280938" cy="2788458"/>
            </a:xfrm>
            <a:prstGeom prst="roundRect">
              <a:avLst>
                <a:gd name="adj" fmla="val 10000"/>
              </a:avLst>
            </a:prstGeom>
            <a:solidFill>
              <a:srgbClr val="EDEFF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2" name="Скругленный прямоугольник 4"/>
            <p:cNvSpPr/>
            <p:nvPr/>
          </p:nvSpPr>
          <p:spPr>
            <a:xfrm>
              <a:off x="9823650" y="-174460"/>
              <a:ext cx="2212116" cy="24897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</a:pPr>
              <a:r>
                <a:rPr lang="ru-RU" sz="1400" b="1" dirty="0" smtClean="0">
                  <a:solidFill>
                    <a:schemeClr val="tx1"/>
                  </a:solidFill>
                </a:rPr>
                <a:t>Возрастные </a:t>
              </a:r>
              <a:r>
                <a:rPr lang="ru-RU" sz="1400" b="1" dirty="0">
                  <a:solidFill>
                    <a:schemeClr val="tx1"/>
                  </a:solidFill>
                </a:rPr>
                <a:t>категории получателей услуг </a:t>
              </a:r>
              <a:r>
                <a:rPr lang="ru-RU" sz="1400" dirty="0" smtClean="0">
                  <a:solidFill>
                    <a:schemeClr val="tx1"/>
                  </a:solidFill>
                </a:rPr>
                <a:t/>
              </a:r>
              <a:br>
                <a:rPr lang="ru-RU" sz="1400" dirty="0" smtClean="0">
                  <a:solidFill>
                    <a:schemeClr val="tx1"/>
                  </a:solidFill>
                </a:rPr>
              </a:br>
              <a:r>
                <a:rPr lang="ru-RU" sz="1400" dirty="0" smtClean="0">
                  <a:solidFill>
                    <a:schemeClr val="tx1"/>
                  </a:solidFill>
                </a:rPr>
                <a:t>(учащиеся 1-4 классов, учащиеся 5-11 классов)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</a:pPr>
              <a:r>
                <a:rPr lang="ru-RU" sz="1400" b="1" dirty="0" smtClean="0">
                  <a:solidFill>
                    <a:schemeClr val="tx1"/>
                  </a:solidFill>
                </a:rPr>
                <a:t>Кратность и очередность режима питания </a:t>
              </a:r>
              <a:r>
                <a:rPr lang="ru-RU" sz="1400" dirty="0" smtClean="0">
                  <a:solidFill>
                    <a:schemeClr val="tx1"/>
                  </a:solidFill>
                </a:rPr>
                <a:t/>
              </a:r>
              <a:br>
                <a:rPr lang="ru-RU" sz="1400" dirty="0" smtClean="0">
                  <a:solidFill>
                    <a:schemeClr val="tx1"/>
                  </a:solidFill>
                </a:rPr>
              </a:br>
              <a:r>
                <a:rPr lang="ru-RU" sz="1400" dirty="0" smtClean="0">
                  <a:solidFill>
                    <a:schemeClr val="tx1"/>
                  </a:solidFill>
                </a:rPr>
                <a:t>(завтрак, обед, полдник, одноразовое питание, двухразовое питание и т.д.)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</a:pPr>
              <a:r>
                <a:rPr lang="ru-RU" sz="1400" b="1" dirty="0" smtClean="0">
                  <a:solidFill>
                    <a:schemeClr val="tx1"/>
                  </a:solidFill>
                </a:rPr>
                <a:t>Особые </a:t>
              </a:r>
              <a:r>
                <a:rPr lang="ru-RU" sz="1400" b="1" dirty="0">
                  <a:solidFill>
                    <a:schemeClr val="tx1"/>
                  </a:solidFill>
                </a:rPr>
                <a:t>категории получателей услуг </a:t>
              </a:r>
              <a:r>
                <a:rPr lang="ru-RU" sz="1400" dirty="0" smtClean="0">
                  <a:solidFill>
                    <a:schemeClr val="tx1"/>
                  </a:solidFill>
                </a:rPr>
                <a:t/>
              </a:r>
              <a:br>
                <a:rPr lang="ru-RU" sz="1400" dirty="0" smtClean="0">
                  <a:solidFill>
                    <a:schemeClr val="tx1"/>
                  </a:solidFill>
                </a:rPr>
              </a:br>
              <a:r>
                <a:rPr lang="ru-RU" sz="1400" dirty="0" smtClean="0">
                  <a:solidFill>
                    <a:schemeClr val="tx1"/>
                  </a:solidFill>
                </a:rPr>
                <a:t>(</a:t>
              </a:r>
              <a:r>
                <a:rPr lang="ru-RU" sz="1400" dirty="0">
                  <a:solidFill>
                    <a:schemeClr val="tx1"/>
                  </a:solidFill>
                </a:rPr>
                <a:t>обучающиеся с ОВЗ, </a:t>
              </a:r>
              <a:r>
                <a:rPr lang="ru-RU" sz="1400" dirty="0" smtClean="0">
                  <a:solidFill>
                    <a:schemeClr val="tx1"/>
                  </a:solidFill>
                </a:rPr>
                <a:t>из </a:t>
              </a:r>
              <a:r>
                <a:rPr lang="ru-RU" sz="1400" dirty="0">
                  <a:solidFill>
                    <a:schemeClr val="tx1"/>
                  </a:solidFill>
                </a:rPr>
                <a:t>многодетных семей, обучающиеся, родители которых относятся к категории лиц, принимающих участие </a:t>
              </a:r>
              <a:r>
                <a:rPr lang="ru-RU" sz="1400" dirty="0" smtClean="0">
                  <a:solidFill>
                    <a:schemeClr val="tx1"/>
                  </a:solidFill>
                </a:rPr>
                <a:t>в </a:t>
              </a:r>
              <a:r>
                <a:rPr lang="ru-RU" sz="1400" dirty="0">
                  <a:solidFill>
                    <a:schemeClr val="tx1"/>
                  </a:solidFill>
                </a:rPr>
                <a:t>СВО)</a:t>
              </a:r>
              <a:endParaRPr lang="ru-RU" sz="1400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741364" y="56389"/>
            <a:ext cx="6638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формирования закупки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88141" y="1110984"/>
            <a:ext cx="4032448" cy="609095"/>
          </a:xfrm>
          <a:prstGeom prst="rect">
            <a:avLst/>
          </a:prstGeom>
          <a:solidFill>
            <a:schemeClr val="bg2"/>
          </a:solidFill>
          <a:ln w="15875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 b="1" kern="0" dirty="0">
                <a:solidFill>
                  <a:prstClr val="black"/>
                </a:solidFill>
                <a:latin typeface="Palatino Linotype" panose="02040502050505030304" pitchFamily="18" charset="0"/>
              </a:rPr>
              <a:t>Способы закупки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68372" y="1941015"/>
            <a:ext cx="1822346" cy="854968"/>
          </a:xfrm>
          <a:prstGeom prst="roundRect">
            <a:avLst>
              <a:gd name="adj" fmla="val 15553"/>
            </a:avLst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Открытый конкурс в электронной форме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998" y="1941015"/>
            <a:ext cx="1450974" cy="865707"/>
          </a:xfrm>
          <a:prstGeom prst="rect">
            <a:avLst/>
          </a:prstGeom>
        </p:spPr>
      </p:pic>
      <p:sp>
        <p:nvSpPr>
          <p:cNvPr id="23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517974" cy="379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 rot="5400000">
            <a:off x="8314876" y="3439631"/>
            <a:ext cx="443112" cy="247600"/>
            <a:chOff x="2904539" y="304144"/>
            <a:chExt cx="443112" cy="247600"/>
          </a:xfrm>
        </p:grpSpPr>
        <p:sp>
          <p:nvSpPr>
            <p:cNvPr id="28" name="Стрелка вправо 27"/>
            <p:cNvSpPr/>
            <p:nvPr/>
          </p:nvSpPr>
          <p:spPr>
            <a:xfrm rot="17350">
              <a:off x="2904539" y="304144"/>
              <a:ext cx="443112" cy="247600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трелка вправо 4"/>
            <p:cNvSpPr/>
            <p:nvPr/>
          </p:nvSpPr>
          <p:spPr>
            <a:xfrm rot="17350">
              <a:off x="2904539" y="353477"/>
              <a:ext cx="368832" cy="1485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900"/>
            </a:p>
          </p:txBody>
        </p:sp>
      </p:grpSp>
    </p:spTree>
    <p:extLst>
      <p:ext uri="{BB962C8B-B14F-4D97-AF65-F5344CB8AC3E}">
        <p14:creationId xmlns:p14="http://schemas.microsoft.com/office/powerpoint/2010/main" val="241489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11043</TotalTime>
  <Words>1286</Words>
  <Application>Microsoft Office PowerPoint</Application>
  <PresentationFormat>Широкоэкранный</PresentationFormat>
  <Paragraphs>281</Paragraphs>
  <Slides>22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42" baseType="lpstr">
      <vt:lpstr>Tahoma</vt:lpstr>
      <vt:lpstr>Montserrat SemiBold</vt:lpstr>
      <vt:lpstr>Calibri</vt:lpstr>
      <vt:lpstr>Wingdings</vt:lpstr>
      <vt:lpstr>Arial Black</vt:lpstr>
      <vt:lpstr>Montserrat</vt:lpstr>
      <vt:lpstr>Roboto</vt:lpstr>
      <vt:lpstr>Times New Roman</vt:lpstr>
      <vt:lpstr>Palatino Linotype</vt:lpstr>
      <vt:lpstr>Times New Romans</vt:lpstr>
      <vt:lpstr>Calibri Light</vt:lpstr>
      <vt:lpstr>Montserrat ExtraBold</vt:lpstr>
      <vt:lpstr>Montserrat Medium</vt:lpstr>
      <vt:lpstr>Arial Cyr</vt:lpstr>
      <vt:lpstr>Trebuchet MS</vt:lpstr>
      <vt:lpstr>Arial</vt:lpstr>
      <vt:lpstr>PT Astra Serif</vt:lpstr>
      <vt:lpstr>Segoe UI</vt:lpstr>
      <vt:lpstr>Arial Cyr", sans-serif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Минусы </vt:lpstr>
      <vt:lpstr>Проверка состояния автотранспортных средств,  соблюдения условий перевозки пищевой продукции</vt:lpstr>
      <vt:lpstr>Несоответствие качества поставляемых продуктов питания</vt:lpstr>
      <vt:lpstr>Нарушение правил маркировки товара производителями </vt:lpstr>
      <vt:lpstr>Презентация PowerPoint</vt:lpstr>
      <vt:lpstr>С 01.07.2025 переход на проведение пищевого мониторинга продукции, поставляемой в учреждения социальной сферы*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Алена Ромашова</dc:creator>
  <cp:lastModifiedBy>Мытарев Александр Геннадьевич</cp:lastModifiedBy>
  <cp:revision>558</cp:revision>
  <cp:lastPrinted>2025-10-30T09:10:07Z</cp:lastPrinted>
  <dcterms:created xsi:type="dcterms:W3CDTF">2024-11-11T06:29:55Z</dcterms:created>
  <dcterms:modified xsi:type="dcterms:W3CDTF">2025-10-30T14:36:28Z</dcterms:modified>
</cp:coreProperties>
</file>