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91" r:id="rId2"/>
    <p:sldId id="298" r:id="rId3"/>
    <p:sldId id="293" r:id="rId4"/>
    <p:sldId id="310" r:id="rId5"/>
    <p:sldId id="281" r:id="rId6"/>
    <p:sldId id="278" r:id="rId7"/>
    <p:sldId id="316" r:id="rId8"/>
    <p:sldId id="314" r:id="rId9"/>
    <p:sldId id="283" r:id="rId10"/>
    <p:sldId id="279" r:id="rId11"/>
    <p:sldId id="282" r:id="rId12"/>
    <p:sldId id="315" r:id="rId13"/>
    <p:sldId id="313" r:id="rId14"/>
    <p:sldId id="29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00"/>
    <a:srgbClr val="95B3D7"/>
    <a:srgbClr val="023B5E"/>
    <a:srgbClr val="0D2353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6809" autoAdjust="0"/>
    <p:restoredTop sz="98966" autoAdjust="0"/>
  </p:normalViewPr>
  <p:slideViewPr>
    <p:cSldViewPr>
      <p:cViewPr>
        <p:scale>
          <a:sx n="90" d="100"/>
          <a:sy n="90" d="100"/>
        </p:scale>
        <p:origin x="-2244" y="-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48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58FF0-DD0A-4236-B802-7861EBF985B3}" type="datetimeFigureOut">
              <a:rPr lang="ru-RU" smtClean="0"/>
              <a:pPr/>
              <a:t>29.10.2025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14C09-878F-40C5-8D0A-6A07DABA0A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919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14C09-878F-40C5-8D0A-6A07DABA0AF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8000" r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rIns="0" bIns="0" anchor="b">
            <a:norm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O Thames" pitchFamily="18" charset="-52"/>
                <a:cs typeface="Times New Roman" pitchFamily="18" charset="0"/>
              </a:rPr>
              <a:t>УПРАВЛЕНИЕ</a:t>
            </a:r>
            <a:r>
              <a:rPr lang="ru-RU" sz="2800" b="1" dirty="0" smtClean="0">
                <a:solidFill>
                  <a:srgbClr val="FCD2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O Thames" pitchFamily="18" charset="-52"/>
                <a:cs typeface="Times New Roman" pitchFamily="18" charset="0"/>
              </a:rPr>
              <a:t> ФЕДЕРАЛЬНОЙ СЛУЖБЫ ИСПОЛНЕНИЯ НАКАЗАНИЙ </a:t>
            </a:r>
            <a:br>
              <a:rPr lang="ru-RU" sz="2800" b="1" dirty="0" smtClean="0">
                <a:solidFill>
                  <a:srgbClr val="FCD2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O Thames" pitchFamily="18" charset="-52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CD2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O Thames" pitchFamily="18" charset="-52"/>
                <a:cs typeface="Times New Roman" pitchFamily="18" charset="0"/>
              </a:rPr>
              <a:t>ПО САМАРСКОЙ ОБЛАСТИ</a:t>
            </a:r>
            <a:endParaRPr kumimoji="0" lang="en-US" dirty="0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dirty="0" smtClean="0"/>
              <a:t>Образец текста</a:t>
            </a:r>
          </a:p>
          <a:p>
            <a:pPr lvl="1" eaLnBrk="1" latinLnBrk="0" hangingPunct="1"/>
            <a:r>
              <a:rPr kumimoji="0" lang="ru-RU" dirty="0" smtClean="0"/>
              <a:t>Второй уровень</a:t>
            </a:r>
          </a:p>
          <a:p>
            <a:pPr lvl="2" eaLnBrk="1" latinLnBrk="0" hangingPunct="1"/>
            <a:r>
              <a:rPr kumimoji="0" lang="ru-RU" dirty="0" smtClean="0"/>
              <a:t>Третий уровень</a:t>
            </a:r>
          </a:p>
          <a:p>
            <a:pPr lvl="3" eaLnBrk="1" latinLnBrk="0" hangingPunct="1"/>
            <a:r>
              <a:rPr kumimoji="0" lang="ru-RU" dirty="0" smtClean="0"/>
              <a:t>Четвертый уровень</a:t>
            </a:r>
          </a:p>
          <a:p>
            <a:pPr lvl="4" eaLnBrk="1" latinLnBrk="0" hangingPunct="1"/>
            <a:r>
              <a:rPr kumimoji="0" lang="ru-RU" dirty="0" smtClean="0"/>
              <a:t>Пятый уровень</a:t>
            </a:r>
            <a:endParaRPr kumimoji="0" lang="en-US" dirty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29.10.2025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rtl="0" eaLnBrk="1" latinLnBrk="0" hangingPunct="1">
        <a:spcBef>
          <a:spcPct val="0"/>
        </a:spcBef>
        <a:buNone/>
        <a:defRPr kumimoji="0" sz="54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3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arket@63.fsin.gov.ru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714356"/>
            <a:ext cx="7286644" cy="1255711"/>
          </a:xfr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O Thames" pitchFamily="18" charset="-52"/>
                <a:cs typeface="Times New Roman" pitchFamily="18" charset="0"/>
              </a:rPr>
              <a:t>УПРАВЛЕНИЕ</a:t>
            </a:r>
            <a:r>
              <a:rPr lang="ru-RU" sz="2800" b="1" dirty="0" smtClean="0">
                <a:solidFill>
                  <a:srgbClr val="FCD2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O Thames" pitchFamily="18" charset="-52"/>
                <a:cs typeface="Times New Roman" pitchFamily="18" charset="0"/>
              </a:rPr>
              <a:t> ФЕДЕРАЛЬНОЙ СЛУЖБЫ ИСПОЛНЕНИЯ НАКАЗАНИЙ </a:t>
            </a:r>
            <a:br>
              <a:rPr lang="ru-RU" sz="2800" b="1" dirty="0" smtClean="0">
                <a:solidFill>
                  <a:srgbClr val="FCD2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O Thames" pitchFamily="18" charset="-52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CD2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O Thames" pitchFamily="18" charset="-52"/>
                <a:cs typeface="Times New Roman" pitchFamily="18" charset="0"/>
              </a:rPr>
              <a:t>ПО САМАРСКОЙ ОБЛАСТИ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O Thames" pitchFamily="18" charset="-52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10" y="3357562"/>
            <a:ext cx="7929618" cy="29289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dirty="0" smtClean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dirty="0" smtClean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XO Thames" pitchFamily="18" charset="-52"/>
                <a:ea typeface="+mj-ea"/>
                <a:cs typeface="Times New Roman" pitchFamily="18" charset="0"/>
              </a:rPr>
              <a:t>Производственный потенциал  </a:t>
            </a:r>
            <a:br>
              <a:rPr kumimoji="0" lang="ru-RU" sz="3200" b="1" i="0" u="none" strike="noStrike" kern="1200" cap="none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XO Thames" pitchFamily="18" charset="-52"/>
                <a:ea typeface="+mj-ea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O Thames" pitchFamily="18" charset="-52"/>
                <a:ea typeface="+mj-ea"/>
                <a:cs typeface="Times New Roman" pitchFamily="18" charset="0"/>
              </a:rPr>
              <a:t>исправительных учреждений УФСИН России по </a:t>
            </a:r>
            <a:r>
              <a:rPr kumimoji="0" lang="ru-RU" sz="3200" b="1" i="0" u="none" strike="noStrike" kern="1200" cap="none" normalizeH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XO Thames" pitchFamily="18" charset="-52"/>
                <a:ea typeface="+mj-ea"/>
                <a:cs typeface="Times New Roman" pitchFamily="18" charset="0"/>
              </a:rPr>
              <a:t>Самарской области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O Thames" pitchFamily="18" charset="-52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normalizeH="0" noProof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XO Thames" pitchFamily="18" charset="-52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O Thames" pitchFamily="18" charset="-52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O Thames" pitchFamily="18" charset="-52"/>
                <a:cs typeface="Times New Roman" pitchFamily="18" charset="0"/>
              </a:rPr>
              <a:t>Докладчик: начальник ОТАО УФСИН России по Самарской области майор внутренней службы Долганова Надежда Владимировна</a:t>
            </a:r>
            <a:endParaRPr kumimoji="0" lang="ru-RU" b="1" i="0" u="none" strike="noStrike" kern="1200" cap="none" normalizeH="0" noProof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XO Thames" pitchFamily="18" charset="-52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normalizeH="0" noProof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normalizeH="0" noProof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aseline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normalizeH="0" noProof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normalizeH="0" noProof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normalizeH="0" noProof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Рисунок 8" descr="герб-fotor-bg-remover-20250923104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36" y="-714404"/>
            <a:ext cx="3286148" cy="422937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214414" y="214290"/>
            <a:ext cx="7215238" cy="64633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O Thames" pitchFamily="18" charset="-52"/>
                <a:cs typeface="Times New Roman" pitchFamily="18" charset="0"/>
              </a:rPr>
              <a:t>Швейное производство </a:t>
            </a:r>
            <a:endParaRPr lang="ru-RU" sz="3600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O Thames" pitchFamily="18" charset="-52"/>
              <a:cs typeface="Times New Roman" pitchFamily="18" charset="0"/>
            </a:endParaRPr>
          </a:p>
        </p:txBody>
      </p:sp>
      <p:pic>
        <p:nvPicPr>
          <p:cNvPr id="11" name="Рисунок 10" descr="F:\Каталог выпускаемой продукции\Швейная продукция\Постельные принадлежности, подушки\1063290-1-800Wx800HphotoAid-removed-background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00240"/>
            <a:ext cx="135732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dolgov.d.v\Downloads\614888778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42974" y="3429000"/>
            <a:ext cx="2928958" cy="3000396"/>
          </a:xfrm>
          <a:prstGeom prst="rect">
            <a:avLst/>
          </a:prstGeom>
          <a:noFill/>
        </p:spPr>
      </p:pic>
      <p:pic>
        <p:nvPicPr>
          <p:cNvPr id="1030" name="Picture 6" descr="C:\Users\dolgov.d.v\Downloads\5212825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3357562"/>
            <a:ext cx="3071834" cy="3000396"/>
          </a:xfrm>
          <a:prstGeom prst="rect">
            <a:avLst/>
          </a:prstGeom>
          <a:noFill/>
        </p:spPr>
      </p:pic>
      <p:pic>
        <p:nvPicPr>
          <p:cNvPr id="1031" name="Picture 7" descr="C:\Users\dolgov.d.v\Downloads\Remove-bg.ai_170808768996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2000240"/>
            <a:ext cx="1071570" cy="928694"/>
          </a:xfrm>
          <a:prstGeom prst="rect">
            <a:avLst/>
          </a:prstGeom>
          <a:noFill/>
        </p:spPr>
      </p:pic>
      <p:pic>
        <p:nvPicPr>
          <p:cNvPr id="1032" name="Picture 8" descr="C:\Users\dolgov.d.v\Downloads\Remove-bg.ai_170808773362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2071678"/>
            <a:ext cx="2000264" cy="1015134"/>
          </a:xfrm>
          <a:prstGeom prst="rect">
            <a:avLst/>
          </a:prstGeom>
          <a:noFill/>
        </p:spPr>
      </p:pic>
      <p:pic>
        <p:nvPicPr>
          <p:cNvPr id="1033" name="Picture 9" descr="C:\Users\dolgov.d.v\Downloads\Remove-bg.ai_170808777860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174" y="1857364"/>
            <a:ext cx="1822335" cy="1222483"/>
          </a:xfrm>
          <a:prstGeom prst="rect">
            <a:avLst/>
          </a:prstGeom>
          <a:noFill/>
        </p:spPr>
      </p:pic>
      <p:pic>
        <p:nvPicPr>
          <p:cNvPr id="1034" name="Picture 10" descr="C:\Users\dolgov.d.v\Downloads\Remove-bg.ai_1708087826781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71934" y="3286124"/>
            <a:ext cx="2964646" cy="3067052"/>
          </a:xfrm>
          <a:prstGeom prst="rect">
            <a:avLst/>
          </a:prstGeom>
          <a:noFill/>
        </p:spPr>
      </p:pic>
      <p:pic>
        <p:nvPicPr>
          <p:cNvPr id="1035" name="Picture 11" descr="C:\Users\dolgov.d.v\Downloads\Remove-bg.ai_1708087898483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28728" y="3286124"/>
            <a:ext cx="1843100" cy="321471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0" y="3000372"/>
            <a:ext cx="22695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Вафельные полотенца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14480" y="6519446"/>
            <a:ext cx="33575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Специальная рабочая одежда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43306" y="2876132"/>
            <a:ext cx="52149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Мягкий инвентарь и постельные принадлежности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43636" y="6519446"/>
            <a:ext cx="33575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Сигнальные жилеты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E:\Каталог выпускаемой продукции\Швейная продукция\Специальная рабочая одежда\Remove-bg.ai_170903296329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66580" y="4071942"/>
            <a:ext cx="2777420" cy="2143140"/>
          </a:xfrm>
          <a:prstGeom prst="rect">
            <a:avLst/>
          </a:prstGeom>
          <a:noFill/>
        </p:spPr>
      </p:pic>
      <p:pic>
        <p:nvPicPr>
          <p:cNvPr id="20" name="Рисунок 19" descr="герб-fotor-bg-remover-2025092310412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357222" y="-785842"/>
            <a:ext cx="2000264" cy="281958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357158" y="928670"/>
            <a:ext cx="8501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истекший период 2025 года заключено 12 государственных контрактов </a:t>
            </a:r>
            <a:b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органов муниципальной и государственной власти на поставку различного ассортимента швейной продукции на общую сумму 17 311,05 тыс. руб.</a:t>
            </a:r>
            <a:endParaRPr lang="ru-RU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214414" y="208642"/>
            <a:ext cx="7929586" cy="10772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O Thames" pitchFamily="18" charset="-52"/>
                <a:cs typeface="Times New Roman" pitchFamily="18" charset="0"/>
              </a:rPr>
              <a:t>Производство муки, макарон и круп </a:t>
            </a:r>
            <a:br>
              <a:rPr lang="ru-RU" sz="32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O Thames" pitchFamily="18" charset="-52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O Thames" pitchFamily="18" charset="-52"/>
                <a:cs typeface="Times New Roman" pitchFamily="18" charset="0"/>
              </a:rPr>
              <a:t>в ассортименте </a:t>
            </a:r>
            <a:endParaRPr lang="ru-RU" sz="3200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O Thames" pitchFamily="18" charset="-52"/>
              <a:cs typeface="Times New Roman" pitchFamily="18" charset="0"/>
            </a:endParaRPr>
          </a:p>
        </p:txBody>
      </p:sp>
      <p:pic>
        <p:nvPicPr>
          <p:cNvPr id="2051" name="Picture 3" descr="C:\Users\dolgov.d.v\Downloads\Remove-bg.ai_170808870545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929066"/>
            <a:ext cx="2857520" cy="2010847"/>
          </a:xfrm>
          <a:prstGeom prst="rect">
            <a:avLst/>
          </a:prstGeom>
          <a:noFill/>
        </p:spPr>
      </p:pic>
      <p:pic>
        <p:nvPicPr>
          <p:cNvPr id="2053" name="Picture 5" descr="F:\Каталог выпускаемой продукции\Продукты питания\shutterstock_608390606-tHcAGTNjZK-transfor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214422"/>
            <a:ext cx="2643206" cy="1761036"/>
          </a:xfrm>
          <a:prstGeom prst="rect">
            <a:avLst/>
          </a:prstGeom>
          <a:noFill/>
        </p:spPr>
      </p:pic>
      <p:pic>
        <p:nvPicPr>
          <p:cNvPr id="2056" name="Picture 8" descr="C:\Users\dolgov.d.v\Downloads\Remove-bg.ai_170808907992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4214818"/>
            <a:ext cx="1785950" cy="1643074"/>
          </a:xfrm>
          <a:prstGeom prst="rect">
            <a:avLst/>
          </a:prstGeom>
          <a:noFill/>
        </p:spPr>
      </p:pic>
      <p:pic>
        <p:nvPicPr>
          <p:cNvPr id="2059" name="Picture 11" descr="C:\Users\dolgov.d.v\Downloads\Remove-bg.ai_170808951913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4143380"/>
            <a:ext cx="2464610" cy="1643074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581840" y="2928934"/>
            <a:ext cx="2359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Users\dolgov.d.v\Downloads\Remove-bg.ai_1709034267138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786190"/>
            <a:ext cx="2286016" cy="2273194"/>
          </a:xfrm>
          <a:prstGeom prst="rect">
            <a:avLst/>
          </a:prstGeom>
          <a:noFill/>
        </p:spPr>
      </p:pic>
      <p:pic>
        <p:nvPicPr>
          <p:cNvPr id="2052" name="Picture 4" descr="C:\Users\dolgov.d.v\Downloads\Remove-bg.ai_1709034863336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2571744"/>
            <a:ext cx="1785950" cy="1785950"/>
          </a:xfrm>
          <a:prstGeom prst="rect">
            <a:avLst/>
          </a:prstGeom>
          <a:noFill/>
        </p:spPr>
      </p:pic>
      <p:pic>
        <p:nvPicPr>
          <p:cNvPr id="4" name="Picture 5" descr="C:\Users\dolgov.d.v\Downloads\Remove-bg.ai_1709038443296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86644" y="1428736"/>
            <a:ext cx="1643074" cy="1480393"/>
          </a:xfrm>
          <a:prstGeom prst="rect">
            <a:avLst/>
          </a:prstGeom>
          <a:noFill/>
        </p:spPr>
      </p:pic>
      <p:pic>
        <p:nvPicPr>
          <p:cNvPr id="24" name="Рисунок 23" descr="макароны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282" y="1071546"/>
            <a:ext cx="5429288" cy="2990849"/>
          </a:xfrm>
          <a:prstGeom prst="rect">
            <a:avLst/>
          </a:prstGeom>
        </p:spPr>
      </p:pic>
      <p:pic>
        <p:nvPicPr>
          <p:cNvPr id="16" name="Рисунок 15" descr="герб-fotor-bg-remover-202509231041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85784" y="-928718"/>
            <a:ext cx="2286016" cy="32223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E:\IMG_115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8609803" cy="247533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571604" y="285728"/>
            <a:ext cx="7358114" cy="52322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Производство чистящих и моющих средств </a:t>
            </a:r>
            <a:endParaRPr lang="ru-RU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герб-fotor-bg-remover-20250923104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85842"/>
            <a:ext cx="1939322" cy="27336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85720" y="4429132"/>
            <a:ext cx="885828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ФКУ ИК-6 УФСИН России по Самарской области производит широкий ассортимент чистящих и моющих средств:</a:t>
            </a:r>
          </a:p>
          <a:p>
            <a:pPr algn="ctr">
              <a:buFontTx/>
              <a:buChar char="-"/>
            </a:pP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жидкие моющие средства;</a:t>
            </a:r>
          </a:p>
          <a:p>
            <a:pPr algn="ctr">
              <a:buFontTx/>
              <a:buChar char="-"/>
            </a:pP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чистящие моющие средства; </a:t>
            </a:r>
          </a:p>
          <a:p>
            <a:pPr algn="ctr">
              <a:buFontTx/>
              <a:buChar char="-"/>
            </a:pP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мыло туалетное и хозяйственное. </a:t>
            </a:r>
          </a:p>
          <a:p>
            <a:endParaRPr lang="ru-RU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bg1"/>
                </a:solidFill>
                <a:latin typeface="XO Thames" pitchFamily="18" charset="-52"/>
              </a:rPr>
              <a:t>Заключение</a:t>
            </a:r>
            <a:endParaRPr lang="ru-RU" i="1" dirty="0">
              <a:solidFill>
                <a:schemeClr val="bg1"/>
              </a:solidFill>
              <a:latin typeface="XO Thames" pitchFamily="18" charset="-5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342900" algn="just">
              <a:buNone/>
            </a:pPr>
            <a:r>
              <a:rPr lang="ru-RU" i="1" dirty="0" smtClean="0">
                <a:solidFill>
                  <a:schemeClr val="bg1"/>
                </a:solidFill>
                <a:latin typeface="XO Thames" pitchFamily="18" charset="-52"/>
              </a:rPr>
              <a:t>Коллеги, наша с вами работа позволяет выполнять важные задачи по ресоциализации осужденных, привлечению их к оплачиваемому труду, </a:t>
            </a:r>
            <a:br>
              <a:rPr lang="ru-RU" i="1" dirty="0" smtClean="0">
                <a:solidFill>
                  <a:schemeClr val="bg1"/>
                </a:solidFill>
                <a:latin typeface="XO Thames" pitchFamily="18" charset="-52"/>
              </a:rPr>
            </a:br>
            <a:r>
              <a:rPr lang="ru-RU" i="1" dirty="0" smtClean="0">
                <a:solidFill>
                  <a:schemeClr val="bg1"/>
                </a:solidFill>
                <a:latin typeface="XO Thames" pitchFamily="18" charset="-52"/>
              </a:rPr>
              <a:t>что в свою очередь позволяет погашать осужденными их исковые обязательства. </a:t>
            </a:r>
          </a:p>
          <a:p>
            <a:pPr indent="342900" algn="just">
              <a:buNone/>
            </a:pPr>
            <a:r>
              <a:rPr lang="ru-RU" i="1" dirty="0" smtClean="0">
                <a:solidFill>
                  <a:schemeClr val="bg1"/>
                </a:solidFill>
                <a:latin typeface="XO Thames" pitchFamily="18" charset="-52"/>
              </a:rPr>
              <a:t>Предлагаю продолжить работу в данном направлении, мы готовы к сотрудничеству, готовы оперативно решать возникающие проблемные вопросы. Спасибо за внимание.</a:t>
            </a:r>
          </a:p>
          <a:p>
            <a:endParaRPr lang="ru-RU" dirty="0"/>
          </a:p>
        </p:txBody>
      </p:sp>
      <p:pic>
        <p:nvPicPr>
          <p:cNvPr id="5" name="Рисунок 4" descr="герб-fotor-bg-remover-20250923104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8660" y="-1285908"/>
            <a:ext cx="3371850" cy="47529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dolgov.d.v\Downloads\герб-removebg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4701" y="-142900"/>
            <a:ext cx="1907959" cy="147713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831004" y="71414"/>
            <a:ext cx="7598648" cy="10156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O Thames" pitchFamily="18" charset="-52"/>
                <a:cs typeface="Times New Roman" pitchFamily="18" charset="0"/>
              </a:rPr>
              <a:t>Контакты</a:t>
            </a:r>
            <a:br>
              <a:rPr lang="ru-RU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O Thames" pitchFamily="18" charset="-52"/>
                <a:cs typeface="Times New Roman" pitchFamily="18" charset="0"/>
              </a:rPr>
            </a:br>
            <a:r>
              <a:rPr lang="ru-RU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O Thames" pitchFamily="18" charset="-52"/>
                <a:cs typeface="Times New Roman" pitchFamily="18" charset="0"/>
              </a:rPr>
              <a:t>УФСИН России по Самарской области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857232"/>
            <a:ext cx="864399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lang="ru-RU" sz="2400" b="1" dirty="0" smtClean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endParaRPr lang="ru-RU" sz="2400" b="1" dirty="0" smtClean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O Thames" pitchFamily="18" charset="-52"/>
            </a:endParaRPr>
          </a:p>
          <a:p>
            <a:pPr algn="ctr">
              <a:lnSpc>
                <a:spcPct val="90000"/>
              </a:lnSpc>
              <a:defRPr/>
            </a:pPr>
            <a:endParaRPr lang="ru-RU" sz="2400" dirty="0" smtClean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O Thames" pitchFamily="18" charset="-52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O Thames" pitchFamily="18" charset="-52"/>
              </a:rPr>
              <a:t>УФСИН России по Самарской области,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O Thames" pitchFamily="18" charset="-52"/>
              </a:rPr>
              <a:t>443099, г. Самара, ул. Куйбышева, 42.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O Thames" pitchFamily="18" charset="-52"/>
              </a:rPr>
              <a:t>Начальник отдела  трудовой адаптации осужденных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O Thames" pitchFamily="18" charset="-52"/>
              </a:rPr>
              <a:t>Долганова Надежда Владимировна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O Thames" pitchFamily="18" charset="-52"/>
              </a:rPr>
              <a:t>тел. 8-927-019-97-97, 339-38-84</a:t>
            </a:r>
          </a:p>
          <a:p>
            <a:pPr algn="ctr">
              <a:lnSpc>
                <a:spcPct val="90000"/>
              </a:lnSpc>
              <a:defRPr/>
            </a:pPr>
            <a:endParaRPr lang="ru-RU" sz="24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O Thames" pitchFamily="18" charset="-52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O Thames" pitchFamily="18" charset="-52"/>
              </a:rPr>
              <a:t>Группа маркетинга: тел. 339-38-89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O Thames" pitchFamily="18" charset="-52"/>
              </a:rPr>
              <a:t>Электронная почта: </a:t>
            </a:r>
            <a:r>
              <a:rPr 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O Thames" pitchFamily="18" charset="-52"/>
                <a:hlinkClick r:id="rId3"/>
              </a:rPr>
              <a:t>market@63.fsin.gov.ru</a:t>
            </a:r>
            <a:endParaRPr lang="ru-RU" sz="24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O Thames" pitchFamily="18" charset="-52"/>
            </a:endParaRPr>
          </a:p>
          <a:p>
            <a:pPr>
              <a:lnSpc>
                <a:spcPct val="90000"/>
              </a:lnSpc>
              <a:defRPr/>
            </a:pPr>
            <a:r>
              <a:rPr lang="ru-RU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O Thames" pitchFamily="18" charset="-52"/>
              </a:rPr>
              <a:t>             </a:t>
            </a:r>
          </a:p>
          <a:p>
            <a:pPr>
              <a:lnSpc>
                <a:spcPct val="90000"/>
              </a:lnSpc>
              <a:defRPr/>
            </a:pPr>
            <a:r>
              <a:rPr lang="ru-RU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O Thames" pitchFamily="18" charset="-52"/>
              </a:rPr>
              <a:t>            Каталог                   Телеграмм              Мои контакты</a:t>
            </a:r>
          </a:p>
          <a:p>
            <a:pPr>
              <a:lnSpc>
                <a:spcPct val="90000"/>
              </a:lnSpc>
              <a:defRPr/>
            </a:pPr>
            <a:endParaRPr lang="ru-RU" sz="24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O Thames" pitchFamily="18" charset="-52"/>
            </a:endParaRPr>
          </a:p>
          <a:p>
            <a:pPr algn="ctr">
              <a:lnSpc>
                <a:spcPct val="90000"/>
              </a:lnSpc>
              <a:defRPr/>
            </a:pPr>
            <a:endParaRPr lang="ru-RU" sz="24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O Thames" pitchFamily="18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0232" y="1571612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1" name="Рисунок 10" descr="герб-fotor-bg-remover-202509231041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28660" y="-1000156"/>
            <a:ext cx="2328867" cy="328278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attachment(1).jpeg"/>
          <p:cNvPicPr/>
          <p:nvPr/>
        </p:nvPicPr>
        <p:blipFill>
          <a:blip r:embed="rId5" cstate="print"/>
          <a:srcRect l="34301" t="13039" r="33946" b="63793"/>
          <a:stretch>
            <a:fillRect/>
          </a:stretch>
        </p:blipFill>
        <p:spPr>
          <a:xfrm>
            <a:off x="1357290" y="5286388"/>
            <a:ext cx="1071570" cy="1163638"/>
          </a:xfrm>
          <a:prstGeom prst="rect">
            <a:avLst/>
          </a:prstGeom>
        </p:spPr>
      </p:pic>
      <p:pic>
        <p:nvPicPr>
          <p:cNvPr id="14" name="Рисунок 13" descr="attachment(1).jpeg"/>
          <p:cNvPicPr/>
          <p:nvPr/>
        </p:nvPicPr>
        <p:blipFill>
          <a:blip r:embed="rId5" cstate="print"/>
          <a:srcRect l="31961" t="53125" r="31607" b="21121"/>
          <a:stretch>
            <a:fillRect/>
          </a:stretch>
        </p:blipFill>
        <p:spPr>
          <a:xfrm>
            <a:off x="4071934" y="5286388"/>
            <a:ext cx="1107440" cy="121412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5286388"/>
            <a:ext cx="1201507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428728" y="3357562"/>
            <a:ext cx="6643734" cy="8985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dirty="0" smtClean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dirty="0" smtClean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aseline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normalizeH="0" noProof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normalizeH="0" noProof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normalizeH="0" noProof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57356" y="142852"/>
            <a:ext cx="6929486" cy="1246495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5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O Thames" pitchFamily="18" charset="-52"/>
                <a:cs typeface="Times New Roman" pitchFamily="18" charset="0"/>
              </a:rPr>
              <a:t>УФСИН России по Самарской области </a:t>
            </a:r>
          </a:p>
          <a:p>
            <a:pPr algn="ctr">
              <a:defRPr/>
            </a:pPr>
            <a:r>
              <a:rPr lang="ru-RU" sz="25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O Thames" pitchFamily="18" charset="-52"/>
                <a:cs typeface="Times New Roman" pitchFamily="18" charset="0"/>
              </a:rPr>
              <a:t>пункты дислокации учреждений  УИС Самарской области</a:t>
            </a:r>
            <a:endParaRPr lang="ru-RU" sz="2500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O Thames" pitchFamily="18" charset="-52"/>
              <a:cs typeface="Times New Roman" pitchFamily="18" charset="0"/>
            </a:endParaRPr>
          </a:p>
        </p:txBody>
      </p:sp>
      <p:pic>
        <p:nvPicPr>
          <p:cNvPr id="2051" name="Picture 3" descr="C:\Users\dolgov.d.v\Downloads\joLPB2EsuB9skRJQv1ViqT9z-removebg-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36"/>
            <a:ext cx="5857884" cy="5429264"/>
          </a:xfrm>
          <a:prstGeom prst="rect">
            <a:avLst/>
          </a:prstGeom>
          <a:noFill/>
        </p:spPr>
      </p:pic>
      <p:pic>
        <p:nvPicPr>
          <p:cNvPr id="2052" name="Picture 4" descr="C:\Users\dolgov.d.v\Downloads\герб-removebg-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42900"/>
            <a:ext cx="2214578" cy="171451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Овал 10"/>
          <p:cNvSpPr/>
          <p:nvPr/>
        </p:nvSpPr>
        <p:spPr>
          <a:xfrm>
            <a:off x="2786050" y="4143380"/>
            <a:ext cx="142876" cy="14287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 flipH="1">
            <a:off x="2500298" y="3857628"/>
            <a:ext cx="71438" cy="7143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858016" y="4786322"/>
            <a:ext cx="1714500" cy="50006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Спиридоновка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(ИК-26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215074" y="1571612"/>
            <a:ext cx="2786063" cy="85725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Самара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(п.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Кряж ИК-5, ИК-15; </a:t>
            </a:r>
            <a:b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п. Управленческий ИК-6; </a:t>
            </a:r>
            <a:b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с.Рождествено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ИК-28) 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715140" y="2786058"/>
            <a:ext cx="2000250" cy="50006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Тольятти </a:t>
            </a:r>
            <a:b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ИК-16, ИК-29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КП-1)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000892" y="5857892"/>
            <a:ext cx="1428750" cy="500063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п. Волжский </a:t>
            </a:r>
            <a:b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(ИК-10)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786578" y="3786190"/>
            <a:ext cx="1857375" cy="500063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Новокуйбышевск (ИК-3)</a:t>
            </a:r>
          </a:p>
        </p:txBody>
      </p:sp>
      <p:sp>
        <p:nvSpPr>
          <p:cNvPr id="30" name="Блок-схема: узел 29"/>
          <p:cNvSpPr/>
          <p:nvPr/>
        </p:nvSpPr>
        <p:spPr>
          <a:xfrm flipV="1">
            <a:off x="2071670" y="3714752"/>
            <a:ext cx="71438" cy="71438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 flipV="1">
            <a:off x="3131840" y="4293096"/>
            <a:ext cx="72008" cy="720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 flipV="1">
            <a:off x="2483768" y="4437111"/>
            <a:ext cx="72008" cy="720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Shape 35"/>
          <p:cNvCxnSpPr>
            <a:stCxn id="11" idx="0"/>
            <a:endCxn id="26" idx="1"/>
          </p:cNvCxnSpPr>
          <p:nvPr/>
        </p:nvCxnSpPr>
        <p:spPr>
          <a:xfrm rot="5400000" flipH="1" flipV="1">
            <a:off x="3464710" y="1393016"/>
            <a:ext cx="2143143" cy="3357586"/>
          </a:xfrm>
          <a:prstGeom prst="bentConnector2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hape 37"/>
          <p:cNvCxnSpPr>
            <a:stCxn id="31" idx="7"/>
            <a:endCxn id="25" idx="1"/>
          </p:cNvCxnSpPr>
          <p:nvPr/>
        </p:nvCxnSpPr>
        <p:spPr>
          <a:xfrm rot="16200000" flipH="1">
            <a:off x="4684762" y="2863099"/>
            <a:ext cx="681794" cy="3664713"/>
          </a:xfrm>
          <a:prstGeom prst="bentConnector2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Соединительная линия уступом 42"/>
          <p:cNvCxnSpPr>
            <a:stCxn id="17" idx="6"/>
            <a:endCxn id="28" idx="1"/>
          </p:cNvCxnSpPr>
          <p:nvPr/>
        </p:nvCxnSpPr>
        <p:spPr>
          <a:xfrm rot="10800000" flipH="1" flipV="1">
            <a:off x="2500298" y="3893346"/>
            <a:ext cx="4500594" cy="2214577"/>
          </a:xfrm>
          <a:prstGeom prst="bentConnector3">
            <a:avLst>
              <a:gd name="adj1" fmla="val -5079"/>
            </a:avLst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hape 49"/>
          <p:cNvCxnSpPr>
            <a:stCxn id="30" idx="3"/>
            <a:endCxn id="27" idx="1"/>
          </p:cNvCxnSpPr>
          <p:nvPr/>
        </p:nvCxnSpPr>
        <p:spPr>
          <a:xfrm rot="5400000" flipH="1" flipV="1">
            <a:off x="4054074" y="1064148"/>
            <a:ext cx="689125" cy="4633008"/>
          </a:xfrm>
          <a:prstGeom prst="bentConnector2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hape 67"/>
          <p:cNvCxnSpPr>
            <a:stCxn id="34" idx="5"/>
          </p:cNvCxnSpPr>
          <p:nvPr/>
        </p:nvCxnSpPr>
        <p:spPr>
          <a:xfrm rot="5400000" flipH="1" flipV="1">
            <a:off x="4477122" y="2122315"/>
            <a:ext cx="393450" cy="4257233"/>
          </a:xfrm>
          <a:prstGeom prst="bentConnector2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70" y="214290"/>
            <a:ext cx="7429520" cy="928694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O Thames" pitchFamily="18" charset="-52"/>
                <a:cs typeface="Times New Roman" pitchFamily="18" charset="0"/>
              </a:rPr>
              <a:t>Многопрофильное производство УФСИН </a:t>
            </a:r>
            <a:b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O Thames" pitchFamily="18" charset="-52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O Thames" pitchFamily="18" charset="-52"/>
                <a:cs typeface="Times New Roman" pitchFamily="18" charset="0"/>
              </a:rPr>
              <a:t>представлено широким ассортиментом продукции</a:t>
            </a:r>
            <a:endParaRPr lang="ru-RU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O Thames" pitchFamily="18" charset="-52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786842" cy="5357826"/>
          </a:xfrm>
          <a:ln>
            <a:noFill/>
          </a:ln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7600" dirty="0" smtClean="0">
                <a:solidFill>
                  <a:schemeClr val="bg1"/>
                </a:solidFill>
                <a:effectLst/>
                <a:latin typeface="XO Thames" pitchFamily="18" charset="-52"/>
                <a:cs typeface="Times New Roman" pitchFamily="18" charset="0"/>
              </a:rPr>
              <a:t>изделия металлообработки (кованные и сварные изделия различной сложности, металлические ограждения и металлоконструкции, остановочные павильоны, малые архитектурные формы, двери и ворота металлические, </a:t>
            </a:r>
            <a:r>
              <a:rPr lang="ru-RU" sz="7600" dirty="0" smtClean="0">
                <a:solidFill>
                  <a:schemeClr val="bg1"/>
                </a:solidFill>
                <a:latin typeface="XO Thames" pitchFamily="18" charset="-52"/>
                <a:cs typeface="Times New Roman" pitchFamily="18" charset="0"/>
              </a:rPr>
              <a:t>урны, </a:t>
            </a:r>
            <a:r>
              <a:rPr lang="ru-RU" sz="7600" dirty="0" smtClean="0">
                <a:solidFill>
                  <a:schemeClr val="bg1"/>
                </a:solidFill>
                <a:effectLst/>
                <a:latin typeface="XO Thames" pitchFamily="18" charset="-52"/>
                <a:cs typeface="Times New Roman" pitchFamily="18" charset="0"/>
              </a:rPr>
              <a:t>контейнеры для сбора бытовых отходов);</a:t>
            </a:r>
          </a:p>
          <a:p>
            <a:pPr algn="just"/>
            <a:endParaRPr lang="ru-RU" sz="7600" dirty="0" smtClean="0">
              <a:solidFill>
                <a:schemeClr val="bg1"/>
              </a:solidFill>
              <a:effectLst/>
              <a:latin typeface="XO Thames" pitchFamily="18" charset="-52"/>
              <a:cs typeface="Times New Roman" pitchFamily="18" charset="0"/>
            </a:endParaRPr>
          </a:p>
          <a:p>
            <a:pPr algn="just"/>
            <a:r>
              <a:rPr lang="ru-RU" sz="7600" dirty="0" smtClean="0">
                <a:solidFill>
                  <a:schemeClr val="bg1"/>
                </a:solidFill>
                <a:effectLst/>
                <a:latin typeface="XO Thames" pitchFamily="18" charset="-52"/>
                <a:cs typeface="Times New Roman" pitchFamily="18" charset="0"/>
              </a:rPr>
              <a:t>защитные охранные сооружения, армированная колючая лента;</a:t>
            </a:r>
          </a:p>
          <a:p>
            <a:pPr algn="just"/>
            <a:endParaRPr lang="ru-RU" sz="7600" dirty="0" smtClean="0">
              <a:solidFill>
                <a:schemeClr val="bg1"/>
              </a:solidFill>
              <a:effectLst/>
              <a:latin typeface="XO Thames" pitchFamily="18" charset="-52"/>
              <a:cs typeface="Times New Roman" pitchFamily="18" charset="0"/>
            </a:endParaRPr>
          </a:p>
          <a:p>
            <a:pPr algn="just"/>
            <a:r>
              <a:rPr lang="ru-RU" sz="7600" dirty="0" smtClean="0">
                <a:solidFill>
                  <a:schemeClr val="bg1"/>
                </a:solidFill>
                <a:effectLst/>
                <a:latin typeface="XO Thames" pitchFamily="18" charset="-52"/>
                <a:cs typeface="Times New Roman" pitchFamily="18" charset="0"/>
              </a:rPr>
              <a:t>строительные материалы (фундаментальные и строительные блоки различной конфигурации, бордюрный камень, тротуарная плитка, </a:t>
            </a:r>
            <a:br>
              <a:rPr lang="ru-RU" sz="7600" dirty="0" smtClean="0">
                <a:solidFill>
                  <a:schemeClr val="bg1"/>
                </a:solidFill>
                <a:effectLst/>
                <a:latin typeface="XO Thames" pitchFamily="18" charset="-52"/>
                <a:cs typeface="Times New Roman" pitchFamily="18" charset="0"/>
              </a:rPr>
            </a:br>
            <a:r>
              <a:rPr lang="ru-RU" sz="7600" dirty="0" smtClean="0">
                <a:solidFill>
                  <a:schemeClr val="bg1"/>
                </a:solidFill>
                <a:effectLst/>
                <a:latin typeface="XO Thames" pitchFamily="18" charset="-52"/>
                <a:cs typeface="Times New Roman" pitchFamily="18" charset="0"/>
              </a:rPr>
              <a:t>в том числе фигурная и цветная);</a:t>
            </a:r>
          </a:p>
          <a:p>
            <a:pPr algn="just"/>
            <a:endParaRPr lang="ru-RU" sz="7600" dirty="0" smtClean="0">
              <a:solidFill>
                <a:schemeClr val="bg1"/>
              </a:solidFill>
              <a:effectLst/>
              <a:latin typeface="XO Thames" pitchFamily="18" charset="-52"/>
              <a:cs typeface="Times New Roman" pitchFamily="18" charset="0"/>
            </a:endParaRPr>
          </a:p>
          <a:p>
            <a:pPr algn="just"/>
            <a:r>
              <a:rPr lang="ru-RU" sz="7600" dirty="0" smtClean="0">
                <a:solidFill>
                  <a:schemeClr val="bg1"/>
                </a:solidFill>
                <a:effectLst/>
                <a:latin typeface="XO Thames" pitchFamily="18" charset="-52"/>
                <a:cs typeface="Times New Roman" pitchFamily="18" charset="0"/>
              </a:rPr>
              <a:t>деревообрабатывающее производство (изготовление офисной, школьной, специальной мебели, инвентаря);</a:t>
            </a:r>
          </a:p>
          <a:p>
            <a:pPr algn="just"/>
            <a:endParaRPr lang="ru-RU" sz="7600" dirty="0" smtClean="0">
              <a:solidFill>
                <a:schemeClr val="bg1"/>
              </a:solidFill>
              <a:effectLst/>
              <a:latin typeface="XO Thames" pitchFamily="18" charset="-52"/>
              <a:cs typeface="Times New Roman" pitchFamily="18" charset="0"/>
            </a:endParaRPr>
          </a:p>
          <a:p>
            <a:pPr algn="just"/>
            <a:r>
              <a:rPr lang="ru-RU" sz="7600" dirty="0" smtClean="0">
                <a:solidFill>
                  <a:schemeClr val="bg1"/>
                </a:solidFill>
                <a:effectLst/>
                <a:latin typeface="XO Thames" pitchFamily="18" charset="-52"/>
                <a:cs typeface="Times New Roman" pitchFamily="18" charset="0"/>
              </a:rPr>
              <a:t>швейные изделия: специальная и рабочая одежда, форменное обмундирование, постельные принадлежности, мягкий инвентарь;</a:t>
            </a:r>
          </a:p>
          <a:p>
            <a:pPr algn="just"/>
            <a:endParaRPr lang="ru-RU" sz="7600" dirty="0" smtClean="0">
              <a:solidFill>
                <a:schemeClr val="bg1"/>
              </a:solidFill>
              <a:effectLst/>
              <a:latin typeface="XO Thames" pitchFamily="18" charset="-52"/>
              <a:cs typeface="Times New Roman" pitchFamily="18" charset="0"/>
            </a:endParaRPr>
          </a:p>
          <a:p>
            <a:pPr algn="just"/>
            <a:r>
              <a:rPr lang="ru-RU" sz="7600" dirty="0" smtClean="0">
                <a:solidFill>
                  <a:schemeClr val="bg1"/>
                </a:solidFill>
                <a:effectLst/>
                <a:latin typeface="XO Thames" pitchFamily="18" charset="-52"/>
                <a:cs typeface="Times New Roman" pitchFamily="18" charset="0"/>
              </a:rPr>
              <a:t>моющие и чистящие средства, хозяйственное мыло;</a:t>
            </a:r>
          </a:p>
          <a:p>
            <a:pPr algn="just"/>
            <a:endParaRPr lang="ru-RU" sz="7600" dirty="0" smtClean="0">
              <a:solidFill>
                <a:schemeClr val="bg1"/>
              </a:solidFill>
              <a:effectLst/>
              <a:latin typeface="XO Thames" pitchFamily="18" charset="-52"/>
              <a:cs typeface="Times New Roman" pitchFamily="18" charset="0"/>
            </a:endParaRPr>
          </a:p>
          <a:p>
            <a:pPr algn="just"/>
            <a:r>
              <a:rPr lang="ru-RU" sz="7600" dirty="0" smtClean="0">
                <a:solidFill>
                  <a:schemeClr val="bg1"/>
                </a:solidFill>
                <a:effectLst/>
                <a:latin typeface="XO Thames" pitchFamily="18" charset="-52"/>
                <a:cs typeface="Times New Roman" pitchFamily="18" charset="0"/>
              </a:rPr>
              <a:t>мука, макароны, крупы в ассортименте.</a:t>
            </a:r>
            <a:endParaRPr lang="ru-RU" sz="7600" dirty="0" smtClean="0"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XO Thames" pitchFamily="18" charset="-52"/>
              <a:cs typeface="Times New Roman" pitchFamily="18" charset="0"/>
            </a:endParaRPr>
          </a:p>
          <a:p>
            <a:endParaRPr lang="ru-RU" dirty="0"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XO Thames" pitchFamily="18" charset="-52"/>
            </a:endParaRPr>
          </a:p>
        </p:txBody>
      </p:sp>
      <p:pic>
        <p:nvPicPr>
          <p:cNvPr id="6" name="Рисунок 5" descr="герб-fotor-bg-remover-20250923104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7222" y="-928718"/>
            <a:ext cx="2500330" cy="35244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556" y="274638"/>
            <a:ext cx="8229600" cy="72547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21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взаимодействия УФСИН России по Самарской области с государственным и муниципальным заказчиком</a:t>
            </a:r>
            <a:endParaRPr lang="ru-RU" sz="2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00201"/>
            <a:ext cx="8329642" cy="3471873"/>
          </a:xfrm>
        </p:spPr>
        <p:txBody>
          <a:bodyPr>
            <a:normAutofit/>
          </a:bodyPr>
          <a:lstStyle/>
          <a:p>
            <a:pPr algn="just"/>
            <a:r>
              <a:rPr lang="ru-RU" sz="2400" i="1" dirty="0" smtClean="0">
                <a:solidFill>
                  <a:schemeClr val="bg1"/>
                </a:solidFill>
                <a:latin typeface="XO Thames" pitchFamily="18" charset="-52"/>
              </a:rPr>
              <a:t>В 2024 году заключено </a:t>
            </a:r>
            <a:r>
              <a:rPr lang="ru-RU" sz="2400" b="1" i="1" u="sng" dirty="0" smtClean="0">
                <a:solidFill>
                  <a:schemeClr val="bg1"/>
                </a:solidFill>
                <a:latin typeface="XO Thames" pitchFamily="18" charset="-52"/>
              </a:rPr>
              <a:t>65</a:t>
            </a:r>
            <a:r>
              <a:rPr lang="ru-RU" sz="2400" i="1" dirty="0" smtClean="0">
                <a:solidFill>
                  <a:schemeClr val="bg1"/>
                </a:solidFill>
                <a:latin typeface="XO Thames" pitchFamily="18" charset="-52"/>
              </a:rPr>
              <a:t> контрактов на </a:t>
            </a:r>
            <a:r>
              <a:rPr lang="ru-RU" sz="2400" b="1" i="1" u="sng" dirty="0" smtClean="0">
                <a:solidFill>
                  <a:schemeClr val="bg1"/>
                </a:solidFill>
                <a:latin typeface="XO Thames" pitchFamily="18" charset="-52"/>
              </a:rPr>
              <a:t>26 780,8 тыс. руб. </a:t>
            </a:r>
          </a:p>
          <a:p>
            <a:pPr algn="just">
              <a:buNone/>
            </a:pPr>
            <a:endParaRPr lang="ru-RU" sz="2400" b="1" i="1" u="sng" dirty="0" smtClean="0">
              <a:solidFill>
                <a:schemeClr val="bg1"/>
              </a:solidFill>
              <a:latin typeface="XO Thames" pitchFamily="18" charset="-52"/>
            </a:endParaRPr>
          </a:p>
          <a:p>
            <a:pPr algn="just"/>
            <a:r>
              <a:rPr lang="ru-RU" sz="2400" i="1" dirty="0" smtClean="0">
                <a:solidFill>
                  <a:schemeClr val="bg1"/>
                </a:solidFill>
                <a:latin typeface="XO Thames" pitchFamily="18" charset="-52"/>
              </a:rPr>
              <a:t>За истекший период 2025 года заключено </a:t>
            </a:r>
            <a:r>
              <a:rPr lang="ru-RU" sz="2400" i="1" dirty="0" smtClean="0">
                <a:solidFill>
                  <a:schemeClr val="bg1"/>
                </a:solidFill>
                <a:latin typeface="XO Thames" pitchFamily="18" charset="-52"/>
              </a:rPr>
              <a:t>65 </a:t>
            </a:r>
            <a:r>
              <a:rPr lang="ru-RU" sz="2400" i="1" dirty="0" smtClean="0">
                <a:solidFill>
                  <a:schemeClr val="bg1"/>
                </a:solidFill>
                <a:latin typeface="XO Thames" pitchFamily="18" charset="-52"/>
              </a:rPr>
              <a:t>контрактов </a:t>
            </a:r>
            <a:br>
              <a:rPr lang="ru-RU" sz="2400" i="1" dirty="0" smtClean="0">
                <a:solidFill>
                  <a:schemeClr val="bg1"/>
                </a:solidFill>
                <a:latin typeface="XO Thames" pitchFamily="18" charset="-52"/>
              </a:rPr>
            </a:br>
            <a:r>
              <a:rPr lang="ru-RU" sz="2400" i="1" dirty="0" smtClean="0">
                <a:solidFill>
                  <a:schemeClr val="bg1"/>
                </a:solidFill>
                <a:latin typeface="XO Thames" pitchFamily="18" charset="-52"/>
              </a:rPr>
              <a:t>на общую сумму </a:t>
            </a:r>
            <a:r>
              <a:rPr lang="ru-RU" sz="2400" b="1" i="1" u="sng" dirty="0" smtClean="0">
                <a:solidFill>
                  <a:schemeClr val="bg1"/>
                </a:solidFill>
                <a:latin typeface="XO Thames" pitchFamily="18" charset="-52"/>
              </a:rPr>
              <a:t>133 614,70 </a:t>
            </a:r>
            <a:r>
              <a:rPr lang="ru-RU" sz="2400" b="1" i="1" u="sng" dirty="0" smtClean="0">
                <a:solidFill>
                  <a:schemeClr val="bg1"/>
                </a:solidFill>
                <a:latin typeface="XO Thames" pitchFamily="18" charset="-52"/>
              </a:rPr>
              <a:t>тыс.руб., </a:t>
            </a:r>
            <a:r>
              <a:rPr lang="ru-RU" sz="2400" i="1" dirty="0" smtClean="0">
                <a:solidFill>
                  <a:schemeClr val="bg1"/>
                </a:solidFill>
                <a:latin typeface="XO Thames" pitchFamily="18" charset="-52"/>
              </a:rPr>
              <a:t>что свидетельствует </a:t>
            </a:r>
            <a:br>
              <a:rPr lang="ru-RU" sz="2400" i="1" dirty="0" smtClean="0">
                <a:solidFill>
                  <a:schemeClr val="bg1"/>
                </a:solidFill>
                <a:latin typeface="XO Thames" pitchFamily="18" charset="-52"/>
              </a:rPr>
            </a:br>
            <a:r>
              <a:rPr lang="ru-RU" sz="2400" i="1" dirty="0" smtClean="0">
                <a:solidFill>
                  <a:schemeClr val="bg1"/>
                </a:solidFill>
                <a:latin typeface="XO Thames" pitchFamily="18" charset="-52"/>
              </a:rPr>
              <a:t>о положительной динамике во взаимодействии </a:t>
            </a:r>
            <a:br>
              <a:rPr lang="ru-RU" sz="2400" i="1" dirty="0" smtClean="0">
                <a:solidFill>
                  <a:schemeClr val="bg1"/>
                </a:solidFill>
                <a:latin typeface="XO Thames" pitchFamily="18" charset="-52"/>
              </a:rPr>
            </a:br>
            <a:r>
              <a:rPr lang="ru-RU" sz="2400" i="1" dirty="0" smtClean="0">
                <a:solidFill>
                  <a:schemeClr val="bg1"/>
                </a:solidFill>
                <a:latin typeface="XO Thames" pitchFamily="18" charset="-52"/>
              </a:rPr>
              <a:t>УФСИН России по Самарской области с государственным </a:t>
            </a:r>
            <a:br>
              <a:rPr lang="ru-RU" sz="2400" i="1" dirty="0" smtClean="0">
                <a:solidFill>
                  <a:schemeClr val="bg1"/>
                </a:solidFill>
                <a:latin typeface="XO Thames" pitchFamily="18" charset="-52"/>
              </a:rPr>
            </a:br>
            <a:r>
              <a:rPr lang="ru-RU" sz="2400" i="1" dirty="0" smtClean="0">
                <a:solidFill>
                  <a:schemeClr val="bg1"/>
                </a:solidFill>
                <a:latin typeface="XO Thames" pitchFamily="18" charset="-52"/>
              </a:rPr>
              <a:t>и муниципальным заказчиком. </a:t>
            </a:r>
          </a:p>
          <a:p>
            <a:pPr algn="just"/>
            <a:endParaRPr lang="ru-RU" sz="2400" dirty="0" smtClean="0">
              <a:solidFill>
                <a:srgbClr val="FFCC00"/>
              </a:solidFill>
              <a:latin typeface="XO Thames" pitchFamily="18" charset="-52"/>
            </a:endParaRPr>
          </a:p>
          <a:p>
            <a:endParaRPr lang="ru-RU" sz="2400" dirty="0"/>
          </a:p>
        </p:txBody>
      </p:sp>
      <p:pic>
        <p:nvPicPr>
          <p:cNvPr id="5" name="Picture 2" descr="C:\Users\dolgov.d.v\Desktop\1403504851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143513"/>
            <a:ext cx="1009598" cy="1000132"/>
          </a:xfrm>
          <a:prstGeom prst="rect">
            <a:avLst/>
          </a:prstGeom>
          <a:noFill/>
        </p:spPr>
      </p:pic>
      <p:pic>
        <p:nvPicPr>
          <p:cNvPr id="6" name="Picture 3" descr="C:\Users\dolgov.d.v\Downloads\33a5dd81c8559ea3f3d4d54b762124b8-removebg-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5143512"/>
            <a:ext cx="999509" cy="990868"/>
          </a:xfrm>
          <a:prstGeom prst="rect">
            <a:avLst/>
          </a:prstGeom>
          <a:noFill/>
        </p:spPr>
      </p:pic>
      <p:pic>
        <p:nvPicPr>
          <p:cNvPr id="7" name="Picture 5" descr="C:\Users\dolgov.d.v\Downloads\furniture-removebg-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5072074"/>
            <a:ext cx="1143008" cy="1047757"/>
          </a:xfrm>
          <a:prstGeom prst="rect">
            <a:avLst/>
          </a:prstGeom>
          <a:noFill/>
        </p:spPr>
      </p:pic>
      <p:pic>
        <p:nvPicPr>
          <p:cNvPr id="8" name="Picture 7" descr="C:\Users\dolgov.d.v\Downloads\png-transparent-toy-block-block-miscellaneous-angle-rectangle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5000636"/>
            <a:ext cx="1108359" cy="1143008"/>
          </a:xfrm>
          <a:prstGeom prst="rect">
            <a:avLst/>
          </a:prstGeom>
          <a:noFill/>
        </p:spPr>
      </p:pic>
      <p:pic>
        <p:nvPicPr>
          <p:cNvPr id="9" name="Picture 9" descr="C:\Users\dolgov.d.v\Downloads\148104231-bus-stop-rgb-color-icon-wait-for-public-transportation-under-roof-urban-commuter-transit-city-infras-removebg-preview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6" y="4857760"/>
            <a:ext cx="1571636" cy="1571636"/>
          </a:xfrm>
          <a:prstGeom prst="rect">
            <a:avLst/>
          </a:prstGeom>
          <a:noFill/>
        </p:spPr>
      </p:pic>
      <p:pic>
        <p:nvPicPr>
          <p:cNvPr id="10" name="Picture 2" descr="C:\Users\User\Desktop\6e364f76f623c449f365071b1eba932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5072074"/>
            <a:ext cx="1143008" cy="1143008"/>
          </a:xfrm>
          <a:prstGeom prst="rect">
            <a:avLst/>
          </a:prstGeom>
          <a:noFill/>
        </p:spPr>
      </p:pic>
      <p:pic>
        <p:nvPicPr>
          <p:cNvPr id="11" name="Picture 4" descr="C:\Users\User\Desktop\Icon2-768x76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16" y="5072074"/>
            <a:ext cx="1000132" cy="1000132"/>
          </a:xfrm>
          <a:prstGeom prst="rect">
            <a:avLst/>
          </a:prstGeom>
          <a:noFill/>
        </p:spPr>
      </p:pic>
      <p:pic>
        <p:nvPicPr>
          <p:cNvPr id="12" name="Picture 5" descr="C:\Users\User\Desktop\5e2c8cb212d9354d3be66dcd_blanket-00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29586" y="5143512"/>
            <a:ext cx="1112666" cy="949910"/>
          </a:xfrm>
          <a:prstGeom prst="rect">
            <a:avLst/>
          </a:prstGeom>
          <a:noFill/>
        </p:spPr>
      </p:pic>
      <p:pic>
        <p:nvPicPr>
          <p:cNvPr id="13" name="Рисунок 12" descr="герб-fotor-bg-remover-202509231041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428660" y="-928718"/>
            <a:ext cx="2571768" cy="36251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71538" y="214290"/>
            <a:ext cx="8072462" cy="5847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Производство строительных материалов </a:t>
            </a:r>
            <a:endParaRPr lang="ru-RU" sz="3200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Диск ф\Работа\Бурлакова\Анализы и материалы к совещаниям\фото к коллегии\Строительные изделия\пенобло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000108"/>
            <a:ext cx="3143272" cy="2500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428596" y="3500438"/>
            <a:ext cx="385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Универсальные строительные блоки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628" y="3500438"/>
            <a:ext cx="3571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Декоративные блоки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3" descr="C:\Users\dolgov.d.v\Downloads\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929066"/>
            <a:ext cx="3143272" cy="2500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1643042" y="6519446"/>
            <a:ext cx="12888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ЖБИ блоки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8" descr="плитка тратуарна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214942" y="3929066"/>
            <a:ext cx="3143272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5072066" y="6519446"/>
            <a:ext cx="3571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Тротуарная плитка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 descr="декор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4942" y="1000108"/>
            <a:ext cx="3143272" cy="2500330"/>
          </a:xfrm>
          <a:prstGeom prst="rect">
            <a:avLst/>
          </a:prstGeom>
        </p:spPr>
      </p:pic>
      <p:pic>
        <p:nvPicPr>
          <p:cNvPr id="21" name="Рисунок 20" descr="герб-fotor-bg-remover-202509231041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14346" y="-714404"/>
            <a:ext cx="1785950" cy="251748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0"/>
            <a:ext cx="9215502" cy="6001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3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Металлообрабатывающее производство </a:t>
            </a:r>
            <a:endParaRPr lang="ru-RU" sz="3300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dolgov.d.v\Desktop\Подготовка к совещанию\фотографии выполненых работ\image-31-07-23-02-52-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85794"/>
            <a:ext cx="2357454" cy="26056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00" name="Picture 4" descr="C:\Users\dolgov.d.v\Desktop\Подготовка к совещанию\фотографии выполненых работ\image-31-07-23-02-52-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785794"/>
            <a:ext cx="2357454" cy="2571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-214346" y="3357562"/>
            <a:ext cx="32147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Контейнер для раздельного</a:t>
            </a:r>
            <a:b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сбора мусора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57554" y="3429000"/>
            <a:ext cx="20528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Контейнер для ТКО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3" descr="C:\Users\dolgov.d.v\Downloads\10d25c0a8c3a071015cdc9f0bcbbd9c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785794"/>
            <a:ext cx="2500330" cy="2571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6429388" y="3357562"/>
            <a:ext cx="20977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Контейнер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сбора ПЭТ тары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4282" y="6519446"/>
            <a:ext cx="24029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Бункер металлический 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" descr="C:\Users\DOLGOV~1.V\AppData\Local\Temp\Rar$DR33.072\IMG-fabb494eb5cc2177987f1941a625bbb6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3929066"/>
            <a:ext cx="2428892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2500298" y="6500834"/>
            <a:ext cx="321471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Остановочные павильоны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dolgov.d.v\Downloads\ein-metallzaun-e163490806989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3929066"/>
            <a:ext cx="2571768" cy="2571768"/>
          </a:xfrm>
          <a:prstGeom prst="rect">
            <a:avLst/>
          </a:prstGeom>
          <a:noFill/>
        </p:spPr>
      </p:pic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5429256" y="6519446"/>
            <a:ext cx="35718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Металлические ограждения</a:t>
            </a:r>
          </a:p>
        </p:txBody>
      </p:sp>
      <p:pic>
        <p:nvPicPr>
          <p:cNvPr id="2" name="Picture 2" descr="C:\Users\dolgov.d.v\Downloads\img_7238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3929066"/>
            <a:ext cx="2357454" cy="2571768"/>
          </a:xfrm>
          <a:prstGeom prst="rect">
            <a:avLst/>
          </a:prstGeom>
          <a:noFill/>
        </p:spPr>
      </p:pic>
      <p:pic>
        <p:nvPicPr>
          <p:cNvPr id="23" name="Рисунок 22" descr="герб-fotor-bg-remover-20250923104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-571528"/>
            <a:ext cx="1357322" cy="191328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4414" y="142852"/>
            <a:ext cx="79295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Металлообрабатывающее производство </a:t>
            </a:r>
            <a:endParaRPr lang="ru-RU" sz="3200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герб-fotor-bg-remover-20250923104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908" y="-714404"/>
            <a:ext cx="1857388" cy="261818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357422" y="1571612"/>
            <a:ext cx="6357982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/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состоянию на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31.10.2025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заключено </a:t>
            </a:r>
            <a:b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контрактов на поставку бункеров, контейнеров </a:t>
            </a:r>
            <a:b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ТКО, а также урн для складирования мусора </a:t>
            </a:r>
            <a:b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общую стоимость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26 017,33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тыс.руб..</a:t>
            </a:r>
            <a:b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(1116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единицы товара)</a:t>
            </a:r>
            <a:r>
              <a:rPr lang="ru-RU" sz="21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1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C:\Users\dolgov.d.v\Desktop\Подготовка к совещанию\фотографии выполненых работ\image-31-07-23-02-52-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214422"/>
            <a:ext cx="1571636" cy="1714512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 descr="C:\Users\dolgov.d.v\Desktop\Подготовка к совещанию\фотографии выполненых работ\image-31-07-23-02-52-4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7" y="3071810"/>
            <a:ext cx="1571636" cy="1643074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2" descr="C:\Users\dolgov.d.v\Downloads\img_7238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857761"/>
            <a:ext cx="1571635" cy="164307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142852"/>
            <a:ext cx="7786710" cy="5232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Металлообрабатывающее производство </a:t>
            </a:r>
            <a:endParaRPr lang="ru-RU" sz="2800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герб-fotor-bg-remover-20250923104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14404"/>
            <a:ext cx="1928794" cy="27146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F:\image-22-09-25-03-09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14422"/>
            <a:ext cx="4429156" cy="2951617"/>
          </a:xfrm>
          <a:prstGeom prst="rect">
            <a:avLst/>
          </a:prstGeom>
          <a:noFill/>
        </p:spPr>
      </p:pic>
      <p:pic>
        <p:nvPicPr>
          <p:cNvPr id="1027" name="Picture 3" descr="F:\image-22-09-25-03-09-1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786190"/>
            <a:ext cx="3863867" cy="257490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72066" y="1357298"/>
            <a:ext cx="36433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Контейнерные площадки под ТКО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4500570"/>
            <a:ext cx="40719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Различной сложности и модификации, за истекший период 2025 года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изготовлено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31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площадки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которые установлены по всей территории Самарской области. </a:t>
            </a:r>
            <a:endParaRPr lang="ru-RU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14348" y="214290"/>
            <a:ext cx="8643998" cy="61555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4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O Thames" pitchFamily="18" charset="-52"/>
                <a:cs typeface="Times New Roman" pitchFamily="18" charset="0"/>
              </a:rPr>
              <a:t>Деревообрабатывающее производство</a:t>
            </a:r>
            <a:endParaRPr lang="ru-RU" sz="3400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O Thames" pitchFamily="18" charset="-52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72198" y="6519446"/>
            <a:ext cx="33575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Поддоны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14612" y="3714752"/>
            <a:ext cx="3357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Производство офисной мебели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dolgov.d.v\Downloads\Remove-bg.ai_170840894935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071546"/>
            <a:ext cx="4214810" cy="2357454"/>
          </a:xfrm>
          <a:prstGeom prst="rect">
            <a:avLst/>
          </a:prstGeom>
          <a:noFill/>
        </p:spPr>
      </p:pic>
      <p:pic>
        <p:nvPicPr>
          <p:cNvPr id="2052" name="Picture 4" descr="C:\Users\dolgov.d.v\Downloads\Remove-bg.ai_170843756014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86256"/>
            <a:ext cx="2624156" cy="2071702"/>
          </a:xfrm>
          <a:prstGeom prst="rect">
            <a:avLst/>
          </a:prstGeom>
          <a:noFill/>
        </p:spPr>
      </p:pic>
      <p:pic>
        <p:nvPicPr>
          <p:cNvPr id="2058" name="Picture 10" descr="C:\Users\dolgov.d.v\Downloads\Remove-bg.ai_170843870155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143380"/>
            <a:ext cx="3643338" cy="2574388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0" y="6519446"/>
            <a:ext cx="33575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Доски обрезные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00364" y="6519446"/>
            <a:ext cx="33575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Тара ящичная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тара ящечная-fotor-bg-remover-202408151313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40" y="4143380"/>
            <a:ext cx="3238506" cy="2428880"/>
          </a:xfrm>
          <a:prstGeom prst="rect">
            <a:avLst/>
          </a:prstGeom>
        </p:spPr>
      </p:pic>
      <p:pic>
        <p:nvPicPr>
          <p:cNvPr id="20" name="Рисунок 19" descr="герб-fotor-bg-remover-202509231041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85784" y="-714404"/>
            <a:ext cx="2000264" cy="260034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34444</TotalTime>
  <Words>333</Words>
  <Application>Microsoft Office PowerPoint</Application>
  <PresentationFormat>Экран (4:3)</PresentationFormat>
  <Paragraphs>104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УПРАВЛЕНИЕ ФЕДЕРАЛЬНОЙ СЛУЖБЫ ИСПОЛНЕНИЯ НАКАЗАНИЙ  ПО САМАРСКОЙ ОБЛАСТИ</vt:lpstr>
      <vt:lpstr>Слайд 2</vt:lpstr>
      <vt:lpstr>Многопрофильное производство УФСИН  представлено широким ассортиментом продукции</vt:lpstr>
      <vt:lpstr>Организация взаимодействия УФСИН России по Самарской области с государственным и муниципальным заказчиком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Заключение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ФЕДЕРАЛЬНОЙ СЛУЖБЫ ИСПОЛНЕНИЯ НАКАЗАНИЙ  ПО САМАРСКОЙ ОБЛАСТИ</dc:title>
  <dc:creator>Долгов Денис Викторович</dc:creator>
  <cp:lastModifiedBy>Юфимов Олег Владиморович</cp:lastModifiedBy>
  <cp:revision>817</cp:revision>
  <dcterms:created xsi:type="dcterms:W3CDTF">2022-03-11T09:10:07Z</dcterms:created>
  <dcterms:modified xsi:type="dcterms:W3CDTF">2025-10-29T08:07:26Z</dcterms:modified>
</cp:coreProperties>
</file>