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0" r:id="rId1"/>
  </p:sldMasterIdLst>
  <p:notesMasterIdLst>
    <p:notesMasterId r:id="rId9"/>
  </p:notesMasterIdLst>
  <p:sldIdLst>
    <p:sldId id="281" r:id="rId2"/>
    <p:sldId id="280" r:id="rId3"/>
    <p:sldId id="277" r:id="rId4"/>
    <p:sldId id="279" r:id="rId5"/>
    <p:sldId id="272" r:id="rId6"/>
    <p:sldId id="276" r:id="rId7"/>
    <p:sldId id="274" r:id="rId8"/>
  </p:sldIdLst>
  <p:sldSz cx="9144000" cy="5143500" type="screen16x9"/>
  <p:notesSz cx="6797675" cy="9926638"/>
  <p:embeddedFontLst>
    <p:embeddedFont>
      <p:font typeface="Century Gothic" panose="020B0502020202020204" pitchFamily="34" charset="0"/>
      <p:regular r:id="rId10"/>
      <p:bold r:id="rId11"/>
      <p:italic r:id="rId12"/>
      <p:boldItalic r:id="rId13"/>
    </p:embeddedFont>
    <p:embeddedFont>
      <p:font typeface="PT Astra Serif" panose="020A0603040505020204" pitchFamily="18" charset="-52"/>
      <p:regular r:id="rId14"/>
      <p:bold r:id="rId15"/>
      <p:italic r:id="rId16"/>
      <p:boldItalic r:id="rId17"/>
    </p:embeddedFont>
    <p:embeddedFont>
      <p:font typeface="Arial Black" panose="020B0A04020102020204" pitchFamily="34" charset="0"/>
      <p:bold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</p:embeddedFontLst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5pPr>
    <a:lvl6pPr marL="2286000" algn="l" defTabSz="914400" rtl="0" eaLnBrk="1" latinLnBrk="0" hangingPunct="1"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6pPr>
    <a:lvl7pPr marL="2743200" algn="l" defTabSz="914400" rtl="0" eaLnBrk="1" latinLnBrk="0" hangingPunct="1"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7pPr>
    <a:lvl8pPr marL="3200400" algn="l" defTabSz="914400" rtl="0" eaLnBrk="1" latinLnBrk="0" hangingPunct="1"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8pPr>
    <a:lvl9pPr marL="3657600" algn="l" defTabSz="914400" rtl="0" eaLnBrk="1" latinLnBrk="0" hangingPunct="1">
      <a:defRPr sz="1400" kern="1200">
        <a:solidFill>
          <a:srgbClr val="000000"/>
        </a:solidFill>
        <a:latin typeface="Arial" pitchFamily="34" charset="0"/>
        <a:ea typeface="+mn-ea"/>
        <a:cs typeface="Arial" pitchFamily="34" charset="0"/>
        <a:sym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AF0FE"/>
    <a:srgbClr val="E7E8F9"/>
    <a:srgbClr val="DEDFF6"/>
    <a:srgbClr val="F5F5F5"/>
    <a:srgbClr val="F2F2F2"/>
    <a:srgbClr val="E2EEEB"/>
    <a:srgbClr val="C8DED8"/>
    <a:srgbClr val="F5F9F8"/>
    <a:srgbClr val="F6FAF4"/>
    <a:srgbClr val="F1F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846" autoAdjust="0"/>
    <p:restoredTop sz="93950" autoAdjust="0"/>
  </p:normalViewPr>
  <p:slideViewPr>
    <p:cSldViewPr snapToGrid="0">
      <p:cViewPr varScale="1">
        <p:scale>
          <a:sx n="125" d="100"/>
          <a:sy n="125" d="100"/>
        </p:scale>
        <p:origin x="90" y="354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presProps" Target="presProp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Google Shape;3;n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custGeom>
            <a:avLst/>
            <a:gdLst>
              <a:gd name="T0" fmla="*/ 0 w 120000"/>
              <a:gd name="T1" fmla="*/ 0 h 120000"/>
              <a:gd name="T2" fmla="*/ 6096000 w 120000"/>
              <a:gd name="T3" fmla="*/ 0 h 120000"/>
              <a:gd name="T4" fmla="*/ 6096000 w 120000"/>
              <a:gd name="T5" fmla="*/ 3429000 h 120000"/>
              <a:gd name="T6" fmla="*/ 0 w 120000"/>
              <a:gd name="T7" fmla="*/ 3429000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39" name="Google Shape;4;n"/>
          <p:cNvSpPr txBox="1">
            <a:spLocks noGrp="1"/>
          </p:cNvSpPr>
          <p:nvPr>
            <p:ph type="body" idx="1"/>
          </p:nvPr>
        </p:nvSpPr>
        <p:spPr bwMode="auto">
          <a:xfrm>
            <a:off x="679768" y="4715154"/>
            <a:ext cx="5438140" cy="446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467" tIns="92467" rIns="92467" bIns="92467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altLang="ru-RU" smtClean="0">
              <a:sym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282527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457200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1pPr>
    <a:lvl2pPr marL="914400" lvl="1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2pPr>
    <a:lvl3pPr marL="1371600" lvl="2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3pPr>
    <a:lvl4pPr marL="1828800" lvl="3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4pPr>
    <a:lvl5pPr marL="2286000" lvl="4" indent="-298450" algn="l" rtl="0" eaLnBrk="0" fontAlgn="base" hangingPunct="0">
      <a:spcBef>
        <a:spcPct val="0"/>
      </a:spcBef>
      <a:spcAft>
        <a:spcPct val="0"/>
      </a:spcAft>
      <a:buClr>
        <a:srgbClr val="000000"/>
      </a:buClr>
      <a:buFont typeface="Arial" pitchFamily="34" charset="0"/>
      <a:defRPr sz="1400">
        <a:solidFill>
          <a:srgbClr val="000000"/>
        </a:solidFill>
        <a:latin typeface="Arial"/>
        <a:ea typeface="Arial"/>
        <a:cs typeface="Arial"/>
        <a:sym typeface="Arial" pitchFamily="34" charset="0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55840" y="9440647"/>
            <a:ext cx="2949785" cy="498692"/>
          </a:xfrm>
          <a:prstGeom prst="rect">
            <a:avLst/>
          </a:prstGeom>
        </p:spPr>
        <p:txBody>
          <a:bodyPr/>
          <a:lstStyle/>
          <a:p>
            <a:fld id="{581E5700-CFC4-4D66-A574-3FDF0F16606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38248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29748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Google Shape;95;g100f7fd0b87_1_10:notes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90488" y="754063"/>
            <a:ext cx="6615112" cy="3721100"/>
          </a:xfrm>
          <a:custGeom>
            <a:avLst/>
            <a:gdLst>
              <a:gd name="T0" fmla="*/ 0 w 120000"/>
              <a:gd name="T1" fmla="*/ 0 h 120000"/>
              <a:gd name="T2" fmla="*/ 6094413 w 120000"/>
              <a:gd name="T3" fmla="*/ 0 h 120000"/>
              <a:gd name="T4" fmla="*/ 6094413 w 120000"/>
              <a:gd name="T5" fmla="*/ 3427413 h 120000"/>
              <a:gd name="T6" fmla="*/ 0 w 120000"/>
              <a:gd name="T7" fmla="*/ 3427413 h 120000"/>
              <a:gd name="T8" fmla="*/ 0 w 120000"/>
              <a:gd name="T9" fmla="*/ 0 h 12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miter lim="800000"/>
            <a:headEnd/>
            <a:tailEnd/>
          </a:ln>
        </p:spPr>
      </p:sp>
      <p:sp>
        <p:nvSpPr>
          <p:cNvPr id="20483" name="Google Shape;96;g100f7fd0b87_1_10:notes"/>
          <p:cNvSpPr txBox="1">
            <a:spLocks noGrp="1"/>
          </p:cNvSpPr>
          <p:nvPr>
            <p:ph type="body" idx="1"/>
          </p:nvPr>
        </p:nvSpPr>
        <p:spPr>
          <a:noFill/>
        </p:spPr>
        <p:txBody>
          <a:bodyPr lIns="0" tIns="0" rIns="0" bIns="0" anchor="ctr"/>
          <a:lstStyle/>
          <a:p>
            <a:pPr marL="0" indent="0" eaLnBrk="1" hangingPunct="1">
              <a:buSzPts val="1200"/>
            </a:pPr>
            <a:endParaRPr lang="ru-RU" altLang="ru-RU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4983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2467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89745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2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F3939-CF90-481C-AEB1-68A0F5A85313}" type="slidenum">
              <a:rPr lang="ru-RU" altLang="ru-RU" smtClean="0"/>
              <a:pPr>
                <a:defRPr/>
              </a:pPr>
              <a:t>‹#›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2810037808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F3939-CF90-481C-AEB1-68A0F5A85313}" type="slidenum">
              <a:rPr lang="ru-RU" altLang="ru-RU" smtClean="0"/>
              <a:pPr>
                <a:defRPr/>
              </a:pPr>
              <a:t>‹#›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264177536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F3939-CF90-481C-AEB1-68A0F5A85313}" type="slidenum">
              <a:rPr lang="ru-RU" altLang="ru-RU" smtClean="0"/>
              <a:pPr>
                <a:defRPr/>
              </a:pPr>
              <a:t>‹#›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11475033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text on left, text on right" type="twoColTx">
  <p:cSld name="Title, text on left, text on right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60;p14"/>
          <p:cNvSpPr txBox="1">
            <a:spLocks noGrp="1"/>
          </p:cNvSpPr>
          <p:nvPr>
            <p:ph type="sldNum" idx="10"/>
          </p:nvPr>
        </p:nvSpPr>
        <p:spPr>
          <a:xfrm>
            <a:off x="8851900" y="4872039"/>
            <a:ext cx="209550" cy="223837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067D0A3-2AC6-4E77-8499-AA4E442D6FEE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595640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F3939-CF90-481C-AEB1-68A0F5A85313}" type="slidenum">
              <a:rPr lang="ru-RU" altLang="ru-RU" smtClean="0"/>
              <a:pPr>
                <a:defRPr/>
              </a:pPr>
              <a:t>‹#›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208214229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F3939-CF90-481C-AEB1-68A0F5A85313}" type="slidenum">
              <a:rPr lang="ru-RU" altLang="ru-RU" smtClean="0"/>
              <a:pPr>
                <a:defRPr/>
              </a:pPr>
              <a:t>‹#›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196377746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F3939-CF90-481C-AEB1-68A0F5A85313}" type="slidenum">
              <a:rPr lang="ru-RU" altLang="ru-RU" smtClean="0"/>
              <a:pPr>
                <a:defRPr/>
              </a:pPr>
              <a:t>‹#›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2961349179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2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2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F3939-CF90-481C-AEB1-68A0F5A85313}" type="slidenum">
              <a:rPr lang="ru-RU" altLang="ru-RU" smtClean="0"/>
              <a:pPr>
                <a:defRPr/>
              </a:pPr>
              <a:t>‹#›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276354475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F3939-CF90-481C-AEB1-68A0F5A85313}" type="slidenum">
              <a:rPr lang="ru-RU" altLang="ru-RU" smtClean="0"/>
              <a:pPr>
                <a:defRPr/>
              </a:pPr>
              <a:t>‹#›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234313948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F3939-CF90-481C-AEB1-68A0F5A85313}" type="slidenum">
              <a:rPr lang="ru-RU" altLang="ru-RU" smtClean="0"/>
              <a:pPr>
                <a:defRPr/>
              </a:pPr>
              <a:t>‹#›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42303388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7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1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7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F3939-CF90-481C-AEB1-68A0F5A85313}" type="slidenum">
              <a:rPr lang="ru-RU" altLang="ru-RU" smtClean="0"/>
              <a:pPr>
                <a:defRPr/>
              </a:pPr>
              <a:t>‹#›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62917557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6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alt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F3939-CF90-481C-AEB1-68A0F5A85313}" type="slidenum">
              <a:rPr lang="ru-RU" altLang="ru-RU" smtClean="0"/>
              <a:pPr>
                <a:defRPr/>
              </a:pPr>
              <a:t>‹#›</a:t>
            </a:fld>
            <a:endParaRPr lang="ru-RU" altLang="ru-RU" sz="1200"/>
          </a:p>
        </p:txBody>
      </p:sp>
    </p:spTree>
    <p:extLst>
      <p:ext uri="{BB962C8B-B14F-4D97-AF65-F5344CB8AC3E}">
        <p14:creationId xmlns:p14="http://schemas.microsoft.com/office/powerpoint/2010/main" val="103516096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22054-F1A3-40D2-8812-896E4D804C79}" type="datetimeFigureOut">
              <a:rPr lang="ru-RU" smtClean="0"/>
              <a:t>30.10.2025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8197726-C8B9-494D-8032-F3D96955447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215073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3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clck.ru/3Q4TK8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араллелограмм 2"/>
          <p:cNvSpPr/>
          <p:nvPr/>
        </p:nvSpPr>
        <p:spPr>
          <a:xfrm>
            <a:off x="-494" y="1736024"/>
            <a:ext cx="7020766" cy="2023859"/>
          </a:xfrm>
          <a:custGeom>
            <a:avLst/>
            <a:gdLst>
              <a:gd name="connsiteX0" fmla="*/ 0 w 7020272"/>
              <a:gd name="connsiteY0" fmla="*/ 2664296 h 2664296"/>
              <a:gd name="connsiteX1" fmla="*/ 982273 w 7020272"/>
              <a:gd name="connsiteY1" fmla="*/ 0 h 2664296"/>
              <a:gd name="connsiteX2" fmla="*/ 7020272 w 7020272"/>
              <a:gd name="connsiteY2" fmla="*/ 0 h 2664296"/>
              <a:gd name="connsiteX3" fmla="*/ 6037999 w 7020272"/>
              <a:gd name="connsiteY3" fmla="*/ 2664296 h 2664296"/>
              <a:gd name="connsiteX4" fmla="*/ 0 w 7020272"/>
              <a:gd name="connsiteY4" fmla="*/ 2664296 h 2664296"/>
              <a:gd name="connsiteX0" fmla="*/ 494 w 7020766"/>
              <a:gd name="connsiteY0" fmla="*/ 2698479 h 2698479"/>
              <a:gd name="connsiteX1" fmla="*/ 0 w 7020766"/>
              <a:gd name="connsiteY1" fmla="*/ 0 h 2698479"/>
              <a:gd name="connsiteX2" fmla="*/ 7020766 w 7020766"/>
              <a:gd name="connsiteY2" fmla="*/ 34183 h 2698479"/>
              <a:gd name="connsiteX3" fmla="*/ 6038493 w 7020766"/>
              <a:gd name="connsiteY3" fmla="*/ 2698479 h 2698479"/>
              <a:gd name="connsiteX4" fmla="*/ 494 w 7020766"/>
              <a:gd name="connsiteY4" fmla="*/ 2698479 h 26984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020766" h="2698479">
                <a:moveTo>
                  <a:pt x="494" y="2698479"/>
                </a:moveTo>
                <a:cubicBezTo>
                  <a:pt x="329" y="1798986"/>
                  <a:pt x="165" y="899493"/>
                  <a:pt x="0" y="0"/>
                </a:cubicBezTo>
                <a:lnTo>
                  <a:pt x="7020766" y="34183"/>
                </a:lnTo>
                <a:lnTo>
                  <a:pt x="6038493" y="2698479"/>
                </a:lnTo>
                <a:lnTo>
                  <a:pt x="494" y="2698479"/>
                </a:lnTo>
                <a:close/>
              </a:path>
            </a:pathLst>
          </a:cu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 sz="1050"/>
          </a:p>
        </p:txBody>
      </p:sp>
      <p:sp>
        <p:nvSpPr>
          <p:cNvPr id="4" name="Параллелограмм 3"/>
          <p:cNvSpPr/>
          <p:nvPr/>
        </p:nvSpPr>
        <p:spPr>
          <a:xfrm>
            <a:off x="6372202" y="1761660"/>
            <a:ext cx="2776525" cy="1998222"/>
          </a:xfrm>
          <a:custGeom>
            <a:avLst/>
            <a:gdLst>
              <a:gd name="connsiteX0" fmla="*/ 0 w 2339752"/>
              <a:gd name="connsiteY0" fmla="*/ 2664296 h 2664296"/>
              <a:gd name="connsiteX1" fmla="*/ 1012224 w 2339752"/>
              <a:gd name="connsiteY1" fmla="*/ 0 h 2664296"/>
              <a:gd name="connsiteX2" fmla="*/ 2339752 w 2339752"/>
              <a:gd name="connsiteY2" fmla="*/ 0 h 2664296"/>
              <a:gd name="connsiteX3" fmla="*/ 1327528 w 2339752"/>
              <a:gd name="connsiteY3" fmla="*/ 2664296 h 2664296"/>
              <a:gd name="connsiteX4" fmla="*/ 0 w 2339752"/>
              <a:gd name="connsiteY4" fmla="*/ 2664296 h 2664296"/>
              <a:gd name="connsiteX0" fmla="*/ 0 w 2344477"/>
              <a:gd name="connsiteY0" fmla="*/ 2664296 h 2664296"/>
              <a:gd name="connsiteX1" fmla="*/ 101222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  <a:gd name="connsiteX0" fmla="*/ 0 w 2344477"/>
              <a:gd name="connsiteY0" fmla="*/ 2664296 h 2664296"/>
              <a:gd name="connsiteX1" fmla="*/ 867904 w 2344477"/>
              <a:gd name="connsiteY1" fmla="*/ 0 h 2664296"/>
              <a:gd name="connsiteX2" fmla="*/ 2339752 w 2344477"/>
              <a:gd name="connsiteY2" fmla="*/ 0 h 2664296"/>
              <a:gd name="connsiteX3" fmla="*/ 2344477 w 2344477"/>
              <a:gd name="connsiteY3" fmla="*/ 2664296 h 2664296"/>
              <a:gd name="connsiteX4" fmla="*/ 0 w 2344477"/>
              <a:gd name="connsiteY4" fmla="*/ 2664296 h 2664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44477" h="2664296">
                <a:moveTo>
                  <a:pt x="0" y="2664296"/>
                </a:moveTo>
                <a:lnTo>
                  <a:pt x="867904" y="0"/>
                </a:lnTo>
                <a:lnTo>
                  <a:pt x="2339752" y="0"/>
                </a:lnTo>
                <a:lnTo>
                  <a:pt x="2344477" y="2664296"/>
                </a:lnTo>
                <a:lnTo>
                  <a:pt x="0" y="2664296"/>
                </a:lnTo>
                <a:close/>
              </a:path>
            </a:pathLst>
          </a:cu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 sz="1050"/>
          </a:p>
        </p:txBody>
      </p:sp>
      <p:sp>
        <p:nvSpPr>
          <p:cNvPr id="5" name="Параллелограмм 4"/>
          <p:cNvSpPr/>
          <p:nvPr/>
        </p:nvSpPr>
        <p:spPr>
          <a:xfrm>
            <a:off x="6372201" y="1026181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1800" y="0"/>
                </a:lnTo>
                <a:lnTo>
                  <a:pt x="2781608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 sz="1050"/>
          </a:p>
        </p:txBody>
      </p:sp>
      <p:sp>
        <p:nvSpPr>
          <p:cNvPr id="17" name="Параллелограмм 4"/>
          <p:cNvSpPr/>
          <p:nvPr/>
        </p:nvSpPr>
        <p:spPr>
          <a:xfrm>
            <a:off x="5383267" y="102618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 sz="1050"/>
          </a:p>
        </p:txBody>
      </p:sp>
      <p:sp>
        <p:nvSpPr>
          <p:cNvPr id="18" name="Параллелограмм 4"/>
          <p:cNvSpPr/>
          <p:nvPr/>
        </p:nvSpPr>
        <p:spPr>
          <a:xfrm rot="10800000">
            <a:off x="-494" y="4149516"/>
            <a:ext cx="27816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824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781608" h="584610">
                <a:moveTo>
                  <a:pt x="0" y="576064"/>
                </a:moveTo>
                <a:lnTo>
                  <a:pt x="212383" y="0"/>
                </a:lnTo>
                <a:lnTo>
                  <a:pt x="2778240" y="0"/>
                </a:lnTo>
                <a:cubicBezTo>
                  <a:pt x="2779363" y="194870"/>
                  <a:pt x="2780485" y="389740"/>
                  <a:pt x="2781608" y="584610"/>
                </a:cubicBez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 sz="1050"/>
          </a:p>
        </p:txBody>
      </p:sp>
      <p:sp>
        <p:nvSpPr>
          <p:cNvPr id="19" name="Параллелограмм 4"/>
          <p:cNvSpPr/>
          <p:nvPr/>
        </p:nvSpPr>
        <p:spPr>
          <a:xfrm rot="10800000">
            <a:off x="2798205" y="4149517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 sz="1050"/>
          </a:p>
        </p:txBody>
      </p:sp>
      <p:sp>
        <p:nvSpPr>
          <p:cNvPr id="23" name="Параллелограмм 4"/>
          <p:cNvSpPr/>
          <p:nvPr/>
        </p:nvSpPr>
        <p:spPr>
          <a:xfrm>
            <a:off x="5373459" y="1026181"/>
            <a:ext cx="981408" cy="438458"/>
          </a:xfrm>
          <a:custGeom>
            <a:avLst/>
            <a:gdLst>
              <a:gd name="connsiteX0" fmla="*/ 0 w 2771800"/>
              <a:gd name="connsiteY0" fmla="*/ 576064 h 576064"/>
              <a:gd name="connsiteX1" fmla="*/ 212383 w 2771800"/>
              <a:gd name="connsiteY1" fmla="*/ 0 h 576064"/>
              <a:gd name="connsiteX2" fmla="*/ 2771800 w 2771800"/>
              <a:gd name="connsiteY2" fmla="*/ 0 h 576064"/>
              <a:gd name="connsiteX3" fmla="*/ 2559417 w 2771800"/>
              <a:gd name="connsiteY3" fmla="*/ 576064 h 576064"/>
              <a:gd name="connsiteX4" fmla="*/ 0 w 2771800"/>
              <a:gd name="connsiteY4" fmla="*/ 576064 h 576064"/>
              <a:gd name="connsiteX0" fmla="*/ 0 w 2781608"/>
              <a:gd name="connsiteY0" fmla="*/ 576064 h 584610"/>
              <a:gd name="connsiteX1" fmla="*/ 212383 w 2781608"/>
              <a:gd name="connsiteY1" fmla="*/ 0 h 584610"/>
              <a:gd name="connsiteX2" fmla="*/ 2771800 w 2781608"/>
              <a:gd name="connsiteY2" fmla="*/ 0 h 584610"/>
              <a:gd name="connsiteX3" fmla="*/ 2781608 w 2781608"/>
              <a:gd name="connsiteY3" fmla="*/ 584610 h 584610"/>
              <a:gd name="connsiteX4" fmla="*/ 0 w 2781608"/>
              <a:gd name="connsiteY4" fmla="*/ 576064 h 584610"/>
              <a:gd name="connsiteX0" fmla="*/ 0 w 2771800"/>
              <a:gd name="connsiteY0" fmla="*/ 576064 h 584610"/>
              <a:gd name="connsiteX1" fmla="*/ 212383 w 2771800"/>
              <a:gd name="connsiteY1" fmla="*/ 0 h 584610"/>
              <a:gd name="connsiteX2" fmla="*/ 2771800 w 2771800"/>
              <a:gd name="connsiteY2" fmla="*/ 0 h 584610"/>
              <a:gd name="connsiteX3" fmla="*/ 2602146 w 2771800"/>
              <a:gd name="connsiteY3" fmla="*/ 584610 h 584610"/>
              <a:gd name="connsiteX4" fmla="*/ 0 w 2771800"/>
              <a:gd name="connsiteY4" fmla="*/ 576064 h 584610"/>
              <a:gd name="connsiteX0" fmla="*/ 0 w 3286998"/>
              <a:gd name="connsiteY0" fmla="*/ 576064 h 584610"/>
              <a:gd name="connsiteX1" fmla="*/ 212383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  <a:gd name="connsiteX0" fmla="*/ 0 w 3286998"/>
              <a:gd name="connsiteY0" fmla="*/ 576064 h 584610"/>
              <a:gd name="connsiteX1" fmla="*/ 756204 w 3286998"/>
              <a:gd name="connsiteY1" fmla="*/ 0 h 584610"/>
              <a:gd name="connsiteX2" fmla="*/ 3286998 w 3286998"/>
              <a:gd name="connsiteY2" fmla="*/ 8546 h 584610"/>
              <a:gd name="connsiteX3" fmla="*/ 2602146 w 3286998"/>
              <a:gd name="connsiteY3" fmla="*/ 584610 h 584610"/>
              <a:gd name="connsiteX4" fmla="*/ 0 w 3286998"/>
              <a:gd name="connsiteY4" fmla="*/ 576064 h 584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86998" h="584610">
                <a:moveTo>
                  <a:pt x="0" y="576064"/>
                </a:moveTo>
                <a:lnTo>
                  <a:pt x="756204" y="0"/>
                </a:lnTo>
                <a:lnTo>
                  <a:pt x="3286998" y="8546"/>
                </a:lnTo>
                <a:lnTo>
                  <a:pt x="2602146" y="584610"/>
                </a:lnTo>
                <a:lnTo>
                  <a:pt x="0" y="57606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 sz="1050"/>
          </a:p>
        </p:txBody>
      </p:sp>
      <p:pic>
        <p:nvPicPr>
          <p:cNvPr id="1026" name="Picture 2" descr="C:\Users\sharapovir\Desktop\Samarskaya oblast.723b5d68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2827" y="118600"/>
            <a:ext cx="778582" cy="785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94274" y="241185"/>
            <a:ext cx="6972558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b="1" dirty="0">
                <a:solidFill>
                  <a:srgbClr val="162046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Семинар для образовательных учреждений на тему</a:t>
            </a:r>
            <a:r>
              <a:rPr lang="ru-RU" sz="1800" b="1" dirty="0" smtClean="0">
                <a:solidFill>
                  <a:srgbClr val="162046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ts val="600"/>
              </a:spcBef>
            </a:pPr>
            <a:r>
              <a:rPr lang="ru-RU" sz="1600" b="1" dirty="0" smtClean="0">
                <a:solidFill>
                  <a:srgbClr val="162046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«</a:t>
            </a:r>
            <a:r>
              <a:rPr lang="ru-RU" sz="1600" b="1" dirty="0">
                <a:solidFill>
                  <a:srgbClr val="162046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Реализация действующего законодательства </a:t>
            </a:r>
            <a:r>
              <a:rPr lang="ru-RU" sz="1600" b="1" dirty="0" smtClean="0">
                <a:solidFill>
                  <a:srgbClr val="162046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о </a:t>
            </a:r>
            <a:r>
              <a:rPr lang="ru-RU" sz="1600" b="1" dirty="0">
                <a:solidFill>
                  <a:srgbClr val="162046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контрактной системе. </a:t>
            </a:r>
            <a:r>
              <a:rPr lang="ru-RU" sz="1600" b="1" dirty="0" smtClean="0">
                <a:solidFill>
                  <a:srgbClr val="162046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/>
            </a:r>
            <a:br>
              <a:rPr lang="ru-RU" sz="1600" b="1" dirty="0" smtClean="0">
                <a:solidFill>
                  <a:srgbClr val="162046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</a:br>
            <a:r>
              <a:rPr lang="ru-RU" sz="1600" b="1" dirty="0" smtClean="0">
                <a:solidFill>
                  <a:srgbClr val="162046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Особенности </a:t>
            </a:r>
            <a:r>
              <a:rPr lang="ru-RU" sz="1600" b="1" dirty="0">
                <a:solidFill>
                  <a:srgbClr val="162046"/>
                </a:solidFill>
                <a:latin typeface="Times New Roman" panose="02020603050405020304" pitchFamily="18" charset="0"/>
                <a:ea typeface="PT Astra Serif" panose="020A0603040505020204" pitchFamily="18" charset="-52"/>
                <a:cs typeface="Times New Roman" panose="02020603050405020304" pitchFamily="18" charset="0"/>
              </a:rPr>
              <a:t>закупок услуг по организации питания»</a:t>
            </a:r>
            <a:endParaRPr lang="en-US" sz="1600" b="1" dirty="0">
              <a:solidFill>
                <a:srgbClr val="162046"/>
              </a:solidFill>
              <a:latin typeface="Times New Roman" panose="02020603050405020304" pitchFamily="18" charset="0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444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5352"/>
            <a:ext cx="7861777" cy="323410"/>
          </a:xfrm>
        </p:spPr>
        <p:txBody>
          <a:bodyPr>
            <a:normAutofit fontScale="90000"/>
          </a:bodyPr>
          <a:lstStyle/>
          <a:p>
            <a:r>
              <a:rPr lang="ru-RU" sz="1600" b="1" dirty="0" smtClean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Программа мероприятия</a:t>
            </a:r>
            <a:endParaRPr lang="ru-RU" sz="1600" b="1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9829984"/>
              </p:ext>
            </p:extLst>
          </p:nvPr>
        </p:nvGraphicFramePr>
        <p:xfrm>
          <a:off x="718956" y="398762"/>
          <a:ext cx="7692128" cy="43309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46064"/>
                <a:gridCol w="3846064"/>
              </a:tblGrid>
              <a:tr h="318708">
                <a:tc gridSpan="2"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октября 2025 года, пятница</a:t>
                      </a:r>
                      <a:endParaRPr lang="ru-RU" sz="1200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5605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4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Приветственное слово</a:t>
                      </a:r>
                      <a:endParaRPr lang="ru-RU" sz="1200" b="1" dirty="0" smtClean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</a:tr>
              <a:tr h="531180">
                <a:tc>
                  <a:txBody>
                    <a:bodyPr/>
                    <a:lstStyle/>
                    <a:p>
                      <a:pPr marL="0" marR="0" lvl="0" indent="-108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4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Закупки у ФСИН России по Самарской области как единственного поставщика</a:t>
                      </a:r>
                      <a:endParaRPr lang="ru-RU" sz="1200" b="1" dirty="0" smtClean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dirty="0" smtClean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531180">
                <a:tc>
                  <a:txBody>
                    <a:bodyPr/>
                    <a:lstStyle/>
                    <a:p>
                      <a:endParaRPr lang="ru-RU" sz="12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 Изменение порядка осуществления закупок малого объема</a:t>
                      </a:r>
                    </a:p>
                  </a:txBody>
                  <a:tcPr anchor="ctr"/>
                </a:tc>
              </a:tr>
              <a:tr h="74365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 Особенности формирования лотов в закупках услуг по</a:t>
                      </a:r>
                      <a:r>
                        <a:rPr lang="ru-RU" sz="1200" b="1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организации  питания в образовательных учреждениях</a:t>
                      </a:r>
                      <a:endParaRPr lang="ru-RU" sz="1200" b="1" dirty="0" smtClean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200" b="1" baseline="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2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</a:tr>
              <a:tr h="78332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1" kern="1400" dirty="0" smtClean="0">
                        <a:solidFill>
                          <a:srgbClr val="00206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400" dirty="0" smtClean="0">
                          <a:solidFill>
                            <a:srgbClr val="00206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Переход на новый формат реализации проекта по поставке пищевой продукции в учреждения социальной сферы</a:t>
                      </a:r>
                    </a:p>
                  </a:txBody>
                  <a:tcPr anchor="ctr"/>
                </a:tc>
              </a:tr>
              <a:tr h="74817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5. Механизм проведения лабораторного контроля качества товаров продуктовой группы испытательным центром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</a:tr>
              <a:tr h="318708">
                <a:tc>
                  <a:txBody>
                    <a:bodyPr/>
                    <a:lstStyle/>
                    <a:p>
                      <a:r>
                        <a:rPr lang="ru-RU" sz="12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Ответы на вопросы</a:t>
                      </a:r>
                      <a:endParaRPr lang="ru-RU" sz="12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400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 txBox="1">
            <a:spLocks/>
          </p:cNvSpPr>
          <p:nvPr/>
        </p:nvSpPr>
        <p:spPr>
          <a:xfrm>
            <a:off x="8700174" y="4729746"/>
            <a:ext cx="239545" cy="28486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ru-RU" sz="15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2</a:t>
            </a:r>
            <a:endParaRPr lang="ru-RU" sz="15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1935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2543" y="152952"/>
            <a:ext cx="8229600" cy="85725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2">
                    <a:lumMod val="50000"/>
                  </a:schemeClr>
                </a:solidFill>
                <a:latin typeface="Arial Black" panose="020B0A04020102020204" pitchFamily="34" charset="0"/>
              </a:rPr>
              <a:t>Важность вовлеченности в работу с системой ФСИН</a:t>
            </a:r>
            <a:endParaRPr lang="ru-RU" sz="2000" dirty="0">
              <a:solidFill>
                <a:schemeClr val="tx2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199" y="893077"/>
            <a:ext cx="8482519" cy="33944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Данное направление ежегодно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обсуждается на площадке Комитета Совета Федерации по экономической политике с заслушиванием представителей субъектов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РФ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6" name="Picture 8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79" t="32589" r="22049" b="33706"/>
          <a:stretch/>
        </p:blipFill>
        <p:spPr bwMode="auto">
          <a:xfrm>
            <a:off x="4984901" y="2126744"/>
            <a:ext cx="3517242" cy="2477123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18000"/>
              </a:prstClr>
            </a:outerShdw>
          </a:effectLst>
          <a:scene3d>
            <a:camera prst="orthographicFront"/>
            <a:lightRig rig="threePt" dir="t"/>
          </a:scene3d>
          <a:sp3d z="50800" contourW="12700">
            <a:bevelB/>
            <a:extrusionClr>
              <a:srgbClr val="EEEEEE"/>
            </a:extrusionClr>
            <a:contourClr>
              <a:schemeClr val="bg1">
                <a:lumMod val="85000"/>
              </a:schemeClr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92" t="18784" r="21415" b="42554"/>
          <a:stretch/>
        </p:blipFill>
        <p:spPr bwMode="auto">
          <a:xfrm>
            <a:off x="324225" y="2125279"/>
            <a:ext cx="4370605" cy="2478588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18000"/>
              </a:prstClr>
            </a:outerShdw>
          </a:effectLst>
          <a:scene3d>
            <a:camera prst="orthographicFront"/>
            <a:lightRig rig="threePt" dir="t"/>
          </a:scene3d>
          <a:sp3d z="50800" contourW="12700">
            <a:bevelB/>
            <a:extrusionClr>
              <a:srgbClr val="EEEEEE"/>
            </a:extrusionClr>
            <a:contourClr>
              <a:schemeClr val="bg1">
                <a:lumMod val="85000"/>
              </a:schemeClr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 txBox="1">
            <a:spLocks/>
          </p:cNvSpPr>
          <p:nvPr/>
        </p:nvSpPr>
        <p:spPr>
          <a:xfrm>
            <a:off x="8700174" y="4729746"/>
            <a:ext cx="239545" cy="28486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ru-RU" sz="15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3</a:t>
            </a:r>
            <a:endParaRPr lang="ru-RU" sz="15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5078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9170995"/>
              </p:ext>
            </p:extLst>
          </p:nvPr>
        </p:nvGraphicFramePr>
        <p:xfrm>
          <a:off x="563766" y="1179027"/>
          <a:ext cx="8105846" cy="3667980"/>
        </p:xfrm>
        <a:graphic>
          <a:graphicData uri="http://schemas.openxmlformats.org/drawingml/2006/table">
            <a:tbl>
              <a:tblPr/>
              <a:tblGrid>
                <a:gridCol w="695006"/>
                <a:gridCol w="3681718"/>
                <a:gridCol w="1221474"/>
                <a:gridCol w="1314376"/>
                <a:gridCol w="1193272"/>
              </a:tblGrid>
              <a:tr h="4559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№ п/п</a:t>
                      </a: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Наименование ГРБС</a:t>
                      </a: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Плановое значение, руб.</a:t>
                      </a: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Фактическое исполнение, руб.</a:t>
                      </a: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Выполнение, 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%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</a:tr>
              <a:tr h="418185"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</a:pPr>
                      <a:endParaRPr lang="ru-RU" sz="400" b="0" i="0" u="none" strike="noStrike" kern="1200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+mn-cs"/>
                      </a:endParaRPr>
                    </a:p>
                  </a:txBody>
                  <a:tcPr marL="7004" marR="7004" marT="7004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Региональные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 заказчики (всего)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18 100 000,00</a:t>
                      </a: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13 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618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106,00</a:t>
                      </a: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75,24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2F2F2"/>
                    </a:solidFill>
                  </a:tcPr>
                </a:tc>
              </a:tr>
              <a:tr h="3763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Служба мировых судей </a:t>
                      </a: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300 000,00</a:t>
                      </a: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712 148,00</a:t>
                      </a: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237,38</a:t>
                      </a: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4559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Министерство социально-демографической 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и 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семейной политики </a:t>
                      </a: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3 000 000,00</a:t>
                      </a: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5 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955 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632,00</a:t>
                      </a: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198,52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3763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3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Министерство здравоохранения </a:t>
                      </a: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3 000 000,00</a:t>
                      </a: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3 045 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600,00</a:t>
                      </a: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101,52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45594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Министерство труда, занятости 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/>
                      </a:r>
                      <a:b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</a:b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и 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миграционной политики </a:t>
                      </a: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300 000,00</a:t>
                      </a: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300 000,00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100,00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2CC"/>
                    </a:solidFill>
                  </a:tcPr>
                </a:tc>
              </a:tr>
              <a:tr h="3763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5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Комитет ветеринарии </a:t>
                      </a: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300 000,00</a:t>
                      </a: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277 </a:t>
                      </a:r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235,00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92,41</a:t>
                      </a: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EB"/>
                    </a:solidFill>
                  </a:tcPr>
                </a:tc>
              </a:tr>
              <a:tr h="3763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6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Министерство по региональной безопасности </a:t>
                      </a: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5 000 000,00</a:t>
                      </a: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2 981 463,00</a:t>
                      </a: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anose="02020603050405020304" pitchFamily="18" charset="0"/>
                        </a:rPr>
                        <a:t>59,63</a:t>
                      </a: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EB"/>
                    </a:solidFill>
                  </a:tcPr>
                </a:tc>
              </a:tr>
              <a:tr h="37639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7</a:t>
                      </a:r>
                      <a:endParaRPr lang="ru-RU" sz="1400" b="1" i="0" u="sng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1" i="0" u="sng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Министерство образования </a:t>
                      </a: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sng" strike="noStrike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5 000 000,00</a:t>
                      </a: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111 400,00</a:t>
                      </a:r>
                      <a:endParaRPr lang="ru-RU" sz="1400" b="1" i="0" u="sng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E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sng" strike="noStrike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</a:rPr>
                        <a:t>2,23</a:t>
                      </a:r>
                      <a:endParaRPr lang="ru-RU" sz="1400" b="1" i="0" u="sng" strike="noStrike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004" marR="7004" marT="7004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EBEB"/>
                    </a:solidFill>
                  </a:tcPr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562386" y="178501"/>
            <a:ext cx="7878302" cy="918713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Информация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</a:rPr>
              <a:t>о степени вовлеченности региональных заказчиков Самарской области во взаимодействие с учреждениями УИС Самарской области за 2024 год</a:t>
            </a:r>
            <a:endParaRPr lang="ru-RU" sz="1600" dirty="0">
              <a:solidFill>
                <a:schemeClr val="tx2">
                  <a:lumMod val="75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 txBox="1">
            <a:spLocks/>
          </p:cNvSpPr>
          <p:nvPr/>
        </p:nvSpPr>
        <p:spPr>
          <a:xfrm>
            <a:off x="8700174" y="4729746"/>
            <a:ext cx="239545" cy="28486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ru-RU" sz="15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4</a:t>
            </a:r>
            <a:endParaRPr lang="ru-RU" sz="15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6503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4241588" y="587421"/>
            <a:ext cx="4789596" cy="4427187"/>
            <a:chOff x="4286020" y="599570"/>
            <a:chExt cx="3531811" cy="4470243"/>
          </a:xfrm>
        </p:grpSpPr>
        <p:sp>
          <p:nvSpPr>
            <p:cNvPr id="28" name="Скругленный прямоугольник 27"/>
            <p:cNvSpPr/>
            <p:nvPr/>
          </p:nvSpPr>
          <p:spPr>
            <a:xfrm>
              <a:off x="4286020" y="599570"/>
              <a:ext cx="3531811" cy="4470243"/>
            </a:xfrm>
            <a:prstGeom prst="roundRect">
              <a:avLst>
                <a:gd name="adj" fmla="val 3147"/>
              </a:avLst>
            </a:prstGeom>
            <a:solidFill>
              <a:srgbClr val="00206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" name="Рисунок 1"/>
            <p:cNvPicPr>
              <a:picLocks/>
            </p:cNvPicPr>
            <p:nvPr/>
          </p:nvPicPr>
          <p:blipFill rotWithShape="1">
            <a:blip r:embed="rId3"/>
            <a:srcRect l="21464" t="17981" r="13260" b="10131"/>
            <a:stretch/>
          </p:blipFill>
          <p:spPr>
            <a:xfrm>
              <a:off x="4290014" y="879393"/>
              <a:ext cx="3507279" cy="4037241"/>
            </a:xfrm>
            <a:prstGeom prst="roundRect">
              <a:avLst>
                <a:gd name="adj" fmla="val 414"/>
              </a:avLst>
            </a:prstGeom>
            <a:ln>
              <a:noFill/>
            </a:ln>
            <a:effectLst/>
          </p:spPr>
        </p:pic>
        <p:sp>
          <p:nvSpPr>
            <p:cNvPr id="19" name="Заголовок 1">
              <a:extLst>
                <a:ext uri="{FF2B5EF4-FFF2-40B4-BE49-F238E27FC236}">
                  <a16:creationId xmlns="" xmlns:a16="http://schemas.microsoft.com/office/drawing/2014/main" id="{94DFBEF3-2C24-4585-8001-F609DE2B1745}"/>
                </a:ext>
              </a:extLst>
            </p:cNvPr>
            <p:cNvSpPr txBox="1">
              <a:spLocks/>
            </p:cNvSpPr>
            <p:nvPr/>
          </p:nvSpPr>
          <p:spPr>
            <a:xfrm>
              <a:off x="4349989" y="650625"/>
              <a:ext cx="3317636" cy="233384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rmAutofit fontScale="92500" lnSpcReduction="1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1200" dirty="0" smtClean="0">
                  <a:solidFill>
                    <a:schemeClr val="bg1">
                      <a:lumMod val="95000"/>
                    </a:schemeClr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Багтрекинг – форма запроса к УФСИН</a:t>
              </a:r>
              <a:endParaRPr lang="ru-RU" sz="1200" dirty="0">
                <a:solidFill>
                  <a:schemeClr val="bg1">
                    <a:lumMod val="9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endParaRPr>
            </a:p>
          </p:txBody>
        </p:sp>
        <p:pic>
          <p:nvPicPr>
            <p:cNvPr id="43" name="Рисунок 42"/>
            <p:cNvPicPr>
              <a:picLocks noChangeAspect="1"/>
            </p:cNvPicPr>
            <p:nvPr/>
          </p:nvPicPr>
          <p:blipFill rotWithShape="1">
            <a:blip r:embed="rId4"/>
            <a:srcRect l="783" r="5728" b="4818"/>
            <a:stretch/>
          </p:blipFill>
          <p:spPr>
            <a:xfrm>
              <a:off x="4290661" y="1152097"/>
              <a:ext cx="3496015" cy="3905613"/>
            </a:xfrm>
            <a:custGeom>
              <a:avLst/>
              <a:gdLst>
                <a:gd name="connsiteX0" fmla="*/ 0 w 3522286"/>
                <a:gd name="connsiteY0" fmla="*/ 0 h 3782047"/>
                <a:gd name="connsiteX1" fmla="*/ 3522286 w 3522286"/>
                <a:gd name="connsiteY1" fmla="*/ 0 h 3782047"/>
                <a:gd name="connsiteX2" fmla="*/ 3522286 w 3522286"/>
                <a:gd name="connsiteY2" fmla="*/ 3724861 h 3782047"/>
                <a:gd name="connsiteX3" fmla="*/ 3499257 w 3522286"/>
                <a:gd name="connsiteY3" fmla="*/ 3759017 h 3782047"/>
                <a:gd name="connsiteX4" fmla="*/ 3465099 w 3522286"/>
                <a:gd name="connsiteY4" fmla="*/ 3782047 h 3782047"/>
                <a:gd name="connsiteX5" fmla="*/ 66712 w 3522286"/>
                <a:gd name="connsiteY5" fmla="*/ 3782047 h 3782047"/>
                <a:gd name="connsiteX6" fmla="*/ 32554 w 3522286"/>
                <a:gd name="connsiteY6" fmla="*/ 3759017 h 3782047"/>
                <a:gd name="connsiteX7" fmla="*/ 0 w 3522286"/>
                <a:gd name="connsiteY7" fmla="*/ 3680425 h 37820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522286" h="3782047">
                  <a:moveTo>
                    <a:pt x="0" y="0"/>
                  </a:moveTo>
                  <a:lnTo>
                    <a:pt x="3522286" y="0"/>
                  </a:lnTo>
                  <a:lnTo>
                    <a:pt x="3522286" y="3724861"/>
                  </a:lnTo>
                  <a:lnTo>
                    <a:pt x="3499257" y="3759017"/>
                  </a:lnTo>
                  <a:lnTo>
                    <a:pt x="3465099" y="3782047"/>
                  </a:lnTo>
                  <a:lnTo>
                    <a:pt x="66712" y="3782047"/>
                  </a:lnTo>
                  <a:lnTo>
                    <a:pt x="32554" y="3759017"/>
                  </a:lnTo>
                  <a:cubicBezTo>
                    <a:pt x="12441" y="3738904"/>
                    <a:pt x="0" y="3711117"/>
                    <a:pt x="0" y="3680425"/>
                  </a:cubicBezTo>
                  <a:close/>
                </a:path>
              </a:pathLst>
            </a:custGeom>
          </p:spPr>
        </p:pic>
      </p:grpSp>
      <p:sp>
        <p:nvSpPr>
          <p:cNvPr id="3" name="Прямоугольник 2"/>
          <p:cNvSpPr/>
          <p:nvPr/>
        </p:nvSpPr>
        <p:spPr>
          <a:xfrm>
            <a:off x="5667779" y="2863727"/>
            <a:ext cx="1299410" cy="17187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80162" y="2846885"/>
            <a:ext cx="2556000" cy="2241887"/>
          </a:xfrm>
          <a:prstGeom prst="roundRect">
            <a:avLst>
              <a:gd name="adj" fmla="val 3147"/>
            </a:avLst>
          </a:prstGeom>
          <a:solidFill>
            <a:srgbClr val="00206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аголовок 1">
            <a:extLst>
              <a:ext uri="{FF2B5EF4-FFF2-40B4-BE49-F238E27FC236}">
                <a16:creationId xmlns="" xmlns:a16="http://schemas.microsoft.com/office/drawing/2014/main" id="{D0CE7892-A504-4A83-BC09-913A0C3C6EC8}"/>
              </a:ext>
            </a:extLst>
          </p:cNvPr>
          <p:cNvSpPr txBox="1">
            <a:spLocks/>
          </p:cNvSpPr>
          <p:nvPr/>
        </p:nvSpPr>
        <p:spPr>
          <a:xfrm>
            <a:off x="-185088" y="143395"/>
            <a:ext cx="9226246" cy="35240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>
            <a:defPPr>
              <a:defRPr lang="ru-RU"/>
            </a:defPPr>
            <a:lvl1pPr algn="ctr">
              <a:lnSpc>
                <a:spcPct val="115000"/>
              </a:lnSpc>
              <a:spcAft>
                <a:spcPts val="0"/>
              </a:spcAft>
              <a:defRPr sz="1600" b="1">
                <a:solidFill>
                  <a:schemeClr val="tx2">
                    <a:lumMod val="75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ru-RU" dirty="0" smtClean="0"/>
              <a:t>Формы взаимодействия между заказчиками и учреждениями УИС</a:t>
            </a:r>
            <a:endParaRPr lang="ru-RU" dirty="0"/>
          </a:p>
        </p:txBody>
      </p:sp>
      <p:sp>
        <p:nvSpPr>
          <p:cNvPr id="22" name="Заголовок 1">
            <a:extLst>
              <a:ext uri="{FF2B5EF4-FFF2-40B4-BE49-F238E27FC236}">
                <a16:creationId xmlns="" xmlns:a16="http://schemas.microsoft.com/office/drawing/2014/main" id="{D8884A52-901B-4D1A-BEB7-B324EFECAE70}"/>
              </a:ext>
            </a:extLst>
          </p:cNvPr>
          <p:cNvSpPr txBox="1">
            <a:spLocks/>
          </p:cNvSpPr>
          <p:nvPr/>
        </p:nvSpPr>
        <p:spPr>
          <a:xfrm>
            <a:off x="116162" y="4806049"/>
            <a:ext cx="1306210" cy="218204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200" dirty="0" smtClean="0">
                <a:solidFill>
                  <a:schemeClr val="bg1">
                    <a:lumMod val="9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Выставки</a:t>
            </a:r>
            <a:endParaRPr lang="ru-RU" sz="1200" dirty="0">
              <a:solidFill>
                <a:schemeClr val="bg1">
                  <a:lumMod val="95000"/>
                </a:schemeClr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98162" y="587422"/>
            <a:ext cx="2556000" cy="2003980"/>
            <a:chOff x="1658351" y="599571"/>
            <a:chExt cx="2556000" cy="2003980"/>
          </a:xfrm>
          <a:solidFill>
            <a:srgbClr val="002060"/>
          </a:solidFill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1658351" y="599571"/>
              <a:ext cx="2556000" cy="2003980"/>
            </a:xfrm>
            <a:prstGeom prst="roundRect">
              <a:avLst>
                <a:gd name="adj" fmla="val 3147"/>
              </a:avLst>
            </a:prstGeom>
            <a:grpFill/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0" name="Рисунок 9"/>
            <p:cNvPicPr>
              <a:picLocks/>
            </p:cNvPicPr>
            <p:nvPr/>
          </p:nvPicPr>
          <p:blipFill rotWithShape="1">
            <a:blip r:embed="rId5"/>
            <a:srcRect l="22359" b="9259"/>
            <a:stretch/>
          </p:blipFill>
          <p:spPr>
            <a:xfrm>
              <a:off x="1676351" y="874484"/>
              <a:ext cx="2520000" cy="1714074"/>
            </a:xfrm>
            <a:prstGeom prst="roundRect">
              <a:avLst>
                <a:gd name="adj" fmla="val 1385"/>
              </a:avLst>
            </a:prstGeom>
            <a:grpFill/>
            <a:ln>
              <a:noFill/>
            </a:ln>
            <a:effectLst/>
          </p:spPr>
        </p:pic>
        <p:sp>
          <p:nvSpPr>
            <p:cNvPr id="24" name="Заголовок 1">
              <a:extLst>
                <a:ext uri="{FF2B5EF4-FFF2-40B4-BE49-F238E27FC236}">
                  <a16:creationId xmlns="" xmlns:a16="http://schemas.microsoft.com/office/drawing/2014/main" id="{E7371D26-9975-4AC9-8C20-2665D637E04C}"/>
                </a:ext>
              </a:extLst>
            </p:cNvPr>
            <p:cNvSpPr txBox="1">
              <a:spLocks/>
            </p:cNvSpPr>
            <p:nvPr/>
          </p:nvSpPr>
          <p:spPr>
            <a:xfrm>
              <a:off x="1679147" y="655338"/>
              <a:ext cx="2128861" cy="208689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b">
              <a:normAutofit fontScale="85000" lnSpcReduction="20000"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ru-RU" sz="1200" dirty="0" smtClean="0">
                  <a:solidFill>
                    <a:schemeClr val="bg1">
                      <a:lumMod val="95000"/>
                    </a:schemeClr>
                  </a:solidFill>
                  <a:latin typeface="PT Astra Serif" panose="020A0603040505020204" pitchFamily="18" charset="-52"/>
                  <a:ea typeface="PT Astra Serif" panose="020A0603040505020204" pitchFamily="18" charset="-52"/>
                </a:rPr>
                <a:t>Методические рекомендации</a:t>
              </a:r>
              <a:endParaRPr lang="ru-RU" sz="1200" dirty="0">
                <a:solidFill>
                  <a:schemeClr val="bg1">
                    <a:lumMod val="95000"/>
                  </a:schemeClr>
                </a:solidFill>
                <a:latin typeface="PT Astra Serif" panose="020A0603040505020204" pitchFamily="18" charset="-52"/>
                <a:ea typeface="PT Astra Serif" panose="020A0603040505020204" pitchFamily="18" charset="-52"/>
              </a:endParaRPr>
            </a:p>
          </p:txBody>
        </p:sp>
      </p:grpSp>
      <p:pic>
        <p:nvPicPr>
          <p:cNvPr id="49" name="Рисунок 4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8" t="652" r="5665"/>
          <a:stretch>
            <a:fillRect/>
          </a:stretch>
        </p:blipFill>
        <p:spPr>
          <a:xfrm>
            <a:off x="75062" y="2969195"/>
            <a:ext cx="2520000" cy="1783519"/>
          </a:xfrm>
          <a:custGeom>
            <a:avLst/>
            <a:gdLst>
              <a:gd name="connsiteX0" fmla="*/ 70552 w 2516969"/>
              <a:gd name="connsiteY0" fmla="*/ 0 h 1781372"/>
              <a:gd name="connsiteX1" fmla="*/ 2446417 w 2516969"/>
              <a:gd name="connsiteY1" fmla="*/ 0 h 1781372"/>
              <a:gd name="connsiteX2" fmla="*/ 2516969 w 2516969"/>
              <a:gd name="connsiteY2" fmla="*/ 70552 h 1781372"/>
              <a:gd name="connsiteX3" fmla="*/ 2516969 w 2516969"/>
              <a:gd name="connsiteY3" fmla="*/ 1781372 h 1781372"/>
              <a:gd name="connsiteX4" fmla="*/ 0 w 2516969"/>
              <a:gd name="connsiteY4" fmla="*/ 1781372 h 1781372"/>
              <a:gd name="connsiteX5" fmla="*/ 0 w 2516969"/>
              <a:gd name="connsiteY5" fmla="*/ 70552 h 1781372"/>
              <a:gd name="connsiteX6" fmla="*/ 70552 w 2516969"/>
              <a:gd name="connsiteY6" fmla="*/ 0 h 1781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16969" h="1781372">
                <a:moveTo>
                  <a:pt x="70552" y="0"/>
                </a:moveTo>
                <a:lnTo>
                  <a:pt x="2446417" y="0"/>
                </a:lnTo>
                <a:cubicBezTo>
                  <a:pt x="2485382" y="0"/>
                  <a:pt x="2516969" y="31587"/>
                  <a:pt x="2516969" y="70552"/>
                </a:cubicBezTo>
                <a:lnTo>
                  <a:pt x="2516969" y="1781372"/>
                </a:lnTo>
                <a:lnTo>
                  <a:pt x="0" y="1781372"/>
                </a:lnTo>
                <a:lnTo>
                  <a:pt x="0" y="70552"/>
                </a:lnTo>
                <a:cubicBezTo>
                  <a:pt x="0" y="31587"/>
                  <a:pt x="31587" y="0"/>
                  <a:pt x="70552" y="0"/>
                </a:cubicBezTo>
                <a:close/>
              </a:path>
            </a:pathLst>
          </a:custGeom>
        </p:spPr>
      </p:pic>
      <p:pic>
        <p:nvPicPr>
          <p:cNvPr id="56" name="Рисунок 55">
            <a:extLst>
              <a:ext uri="{FF2B5EF4-FFF2-40B4-BE49-F238E27FC236}">
                <a16:creationId xmlns="" xmlns:a16="http://schemas.microsoft.com/office/drawing/2014/main" id="{D6698630-3A2B-4B50-B37B-109445456F11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68697" y="4445376"/>
            <a:ext cx="675303" cy="698124"/>
          </a:xfrm>
          <a:custGeom>
            <a:avLst/>
            <a:gdLst>
              <a:gd name="connsiteX0" fmla="*/ 241028 w 675303"/>
              <a:gd name="connsiteY0" fmla="*/ 0 h 698124"/>
              <a:gd name="connsiteX1" fmla="*/ 675303 w 675303"/>
              <a:gd name="connsiteY1" fmla="*/ 0 h 698124"/>
              <a:gd name="connsiteX2" fmla="*/ 675303 w 675303"/>
              <a:gd name="connsiteY2" fmla="*/ 698124 h 698124"/>
              <a:gd name="connsiteX3" fmla="*/ 0 w 675303"/>
              <a:gd name="connsiteY3" fmla="*/ 698124 h 698124"/>
              <a:gd name="connsiteX4" fmla="*/ 0 w 675303"/>
              <a:gd name="connsiteY4" fmla="*/ 239845 h 698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303" h="698124">
                <a:moveTo>
                  <a:pt x="241028" y="0"/>
                </a:moveTo>
                <a:lnTo>
                  <a:pt x="675303" y="0"/>
                </a:lnTo>
                <a:lnTo>
                  <a:pt x="675303" y="698124"/>
                </a:lnTo>
                <a:lnTo>
                  <a:pt x="0" y="698124"/>
                </a:lnTo>
                <a:lnTo>
                  <a:pt x="0" y="239845"/>
                </a:lnTo>
                <a:close/>
              </a:path>
            </a:pathLst>
          </a:custGeom>
        </p:spPr>
      </p:pic>
      <p:sp>
        <p:nvSpPr>
          <p:cNvPr id="15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 txBox="1">
            <a:spLocks/>
          </p:cNvSpPr>
          <p:nvPr/>
        </p:nvSpPr>
        <p:spPr>
          <a:xfrm>
            <a:off x="8700174" y="4729746"/>
            <a:ext cx="239545" cy="28486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ru-RU" sz="15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5</a:t>
            </a:r>
            <a:endParaRPr lang="ru-RU" sz="15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59666" y="2313099"/>
            <a:ext cx="146867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b="1" dirty="0" smtClean="0">
                <a:solidFill>
                  <a:srgbClr val="FF0000"/>
                </a:solidFill>
              </a:rPr>
              <a:t>ВАЖНО ВЫБРАТЬ </a:t>
            </a:r>
          </a:p>
          <a:p>
            <a:r>
              <a:rPr lang="ru-RU" sz="1050" b="1" dirty="0" smtClean="0">
                <a:solidFill>
                  <a:srgbClr val="FF0000"/>
                </a:solidFill>
              </a:rPr>
              <a:t>ТИП ОБРАЩЕНИЯ</a:t>
            </a:r>
            <a:endParaRPr lang="ru-RU" sz="1050" b="1" dirty="0">
              <a:solidFill>
                <a:srgbClr val="FF0000"/>
              </a:solidFill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>
            <a:off x="4213735" y="2551392"/>
            <a:ext cx="1454044" cy="35443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2636162" y="2808586"/>
            <a:ext cx="1791873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100" b="1" u="sng" dirty="0" smtClean="0">
                <a:solidFill>
                  <a:schemeClr val="tx2">
                    <a:lumMod val="75000"/>
                  </a:schemeClr>
                </a:solidFill>
              </a:rPr>
              <a:t>Запрос должен содержать:</a:t>
            </a:r>
          </a:p>
          <a:p>
            <a:endParaRPr lang="ru-RU" sz="1100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Описание товара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Сроки поставки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chemeClr val="tx2">
                    <a:lumMod val="75000"/>
                  </a:schemeClr>
                </a:solidFill>
              </a:rPr>
              <a:t>Цену за единицу товара</a:t>
            </a:r>
          </a:p>
          <a:p>
            <a:endParaRPr lang="ru-RU" sz="1100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3951729" y="3182953"/>
            <a:ext cx="2192356" cy="100486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6789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70960" y="104719"/>
            <a:ext cx="4815840" cy="352404"/>
          </a:xfrm>
        </p:spPr>
        <p:txBody>
          <a:bodyPr wrap="square" lIns="68580" tIns="34290" rIns="68580" bIns="34290">
            <a:spAutoFit/>
          </a:bodyPr>
          <a:lstStyle/>
          <a:p>
            <a:pPr fontAlgn="base">
              <a:lnSpc>
                <a:spcPct val="115000"/>
              </a:lnSpc>
            </a:pPr>
            <a:r>
              <a:rPr lang="ru-RU" sz="1600" b="1" dirty="0">
                <a:solidFill>
                  <a:schemeClr val="tx2">
                    <a:lumMod val="75000"/>
                  </a:schemeClr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  <a:sym typeface="Arial" pitchFamily="34" charset="0"/>
              </a:rPr>
              <a:t>Задачи на 4 квартал 2025 года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4387" y="3018467"/>
            <a:ext cx="5443433" cy="208481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нализ потребностей  учреждений, подведомственных </a:t>
            </a:r>
            <a:b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министерству на 2026 год – </a:t>
            </a:r>
            <a:r>
              <a:rPr lang="ru-RU" sz="12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07.11.2025</a:t>
            </a: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Направление их для оперативности через заполнение </a:t>
            </a:r>
            <a:b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яндекс</a:t>
            </a: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-формы по ссылке: </a:t>
            </a:r>
            <a:r>
              <a:rPr lang="ru-RU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до 12.11.2025</a:t>
            </a: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</a:t>
            </a:r>
            <a:r>
              <a:rPr lang="en-US" sz="1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://</a:t>
            </a:r>
            <a:r>
              <a:rPr lang="en-US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clck.ru/3Q4TK8</a:t>
            </a:r>
            <a:endParaRPr lang="ru-RU" sz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20000"/>
              </a:lnSpc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ru-RU" sz="1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Отчет о выполнении в комитет и Минпром –  </a:t>
            </a:r>
            <a:r>
              <a:rPr lang="ru-RU" sz="12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  15.11.2025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ru-RU" sz="1200" dirty="0">
              <a:solidFill>
                <a:srgbClr val="002060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32" t="21229" r="23113" b="34925"/>
          <a:stretch/>
        </p:blipFill>
        <p:spPr bwMode="auto">
          <a:xfrm>
            <a:off x="4171798" y="509580"/>
            <a:ext cx="4053404" cy="2103197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18000"/>
              </a:prstClr>
            </a:outerShdw>
          </a:effectLst>
          <a:scene3d>
            <a:camera prst="orthographicFront"/>
            <a:lightRig rig="threePt" dir="t"/>
          </a:scene3d>
          <a:sp3d z="50800" contourW="12700">
            <a:bevelB/>
            <a:extrusionClr>
              <a:srgbClr val="EEEEEE"/>
            </a:extrusionClr>
            <a:contourClr>
              <a:schemeClr val="bg1">
                <a:lumMod val="85000"/>
              </a:schemeClr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080221" y="2733815"/>
            <a:ext cx="41449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Письмо комитета № КТ-02/901вн от 29.10.2025</a:t>
            </a:r>
            <a:endParaRPr lang="ru-RU" dirty="0">
              <a:solidFill>
                <a:srgbClr val="002060"/>
              </a:solidFill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55672" y="208452"/>
            <a:ext cx="3327187" cy="5235073"/>
            <a:chOff x="45047" y="56052"/>
            <a:chExt cx="3327187" cy="5235073"/>
          </a:xfrm>
        </p:grpSpPr>
        <p:pic>
          <p:nvPicPr>
            <p:cNvPr id="5124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47" y="56052"/>
              <a:ext cx="3327187" cy="52166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grpSp>
          <p:nvGrpSpPr>
            <p:cNvPr id="6" name="Группа 5"/>
            <p:cNvGrpSpPr/>
            <p:nvPr/>
          </p:nvGrpSpPr>
          <p:grpSpPr>
            <a:xfrm>
              <a:off x="75650" y="492490"/>
              <a:ext cx="3276000" cy="4798635"/>
              <a:chOff x="83270" y="492490"/>
              <a:chExt cx="3276000" cy="4798635"/>
            </a:xfrm>
          </p:grpSpPr>
          <p:pic>
            <p:nvPicPr>
              <p:cNvPr id="5122" name="Picture 2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3270" y="492490"/>
                <a:ext cx="3276000" cy="479863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4" name="Прямоугольник 3"/>
              <p:cNvSpPr/>
              <p:nvPr/>
            </p:nvSpPr>
            <p:spPr>
              <a:xfrm>
                <a:off x="228110" y="2690948"/>
                <a:ext cx="312906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9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58</a:t>
                </a:r>
                <a:endParaRPr lang="ru-RU" sz="9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0" name="Прямоугольник 9"/>
              <p:cNvSpPr/>
              <p:nvPr/>
            </p:nvSpPr>
            <p:spPr>
              <a:xfrm>
                <a:off x="222466" y="3148620"/>
                <a:ext cx="660758" cy="2308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9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февраль</a:t>
                </a:r>
                <a:endParaRPr lang="ru-RU" sz="9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11" name="Прямоугольник 10"/>
              <p:cNvSpPr/>
              <p:nvPr/>
            </p:nvSpPr>
            <p:spPr>
              <a:xfrm>
                <a:off x="222466" y="3606292"/>
                <a:ext cx="2193188" cy="2308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900" dirty="0" smtClean="0">
                    <a:solidFill>
                      <a:schemeClr val="tx1">
                        <a:lumMod val="65000"/>
                        <a:lumOff val="35000"/>
                      </a:schemeClr>
                    </a:solidFill>
                  </a:rPr>
                  <a:t>Новосемейкино, ул. Ленина, 23</a:t>
                </a:r>
                <a:endParaRPr lang="ru-RU" sz="900" dirty="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</p:grpSp>
      </p:grpSp>
      <p:sp>
        <p:nvSpPr>
          <p:cNvPr id="13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 txBox="1">
            <a:spLocks/>
          </p:cNvSpPr>
          <p:nvPr/>
        </p:nvSpPr>
        <p:spPr>
          <a:xfrm>
            <a:off x="8700174" y="4729746"/>
            <a:ext cx="239545" cy="284863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ru-RU" sz="15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6</a:t>
            </a:r>
            <a:endParaRPr lang="ru-RU" sz="15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0503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>
            <a:extLst>
              <a:ext uri="{FF2B5EF4-FFF2-40B4-BE49-F238E27FC236}">
                <a16:creationId xmlns="" xmlns:a16="http://schemas.microsoft.com/office/drawing/2014/main" id="{D0CE7892-A504-4A83-BC09-913A0C3C6EC8}"/>
              </a:ext>
            </a:extLst>
          </p:cNvPr>
          <p:cNvSpPr txBox="1">
            <a:spLocks/>
          </p:cNvSpPr>
          <p:nvPr/>
        </p:nvSpPr>
        <p:spPr>
          <a:xfrm>
            <a:off x="859885" y="227712"/>
            <a:ext cx="5114195" cy="35240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>
            <a:defPPr>
              <a:defRPr lang="ru-RU"/>
            </a:defPPr>
            <a:lvl1pPr algn="ctr">
              <a:lnSpc>
                <a:spcPct val="115000"/>
              </a:lnSpc>
              <a:spcAft>
                <a:spcPts val="0"/>
              </a:spcAft>
              <a:defRPr sz="1600" b="1">
                <a:solidFill>
                  <a:schemeClr val="tx2">
                    <a:lumMod val="75000"/>
                  </a:schemeClr>
                </a:solidFill>
                <a:effectLst/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Порядок заключения контракта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D6698630-3A2B-4B50-B37B-109445456F1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459172" y="4445376"/>
            <a:ext cx="675303" cy="698124"/>
          </a:xfrm>
          <a:custGeom>
            <a:avLst/>
            <a:gdLst>
              <a:gd name="connsiteX0" fmla="*/ 241028 w 675303"/>
              <a:gd name="connsiteY0" fmla="*/ 0 h 698124"/>
              <a:gd name="connsiteX1" fmla="*/ 675303 w 675303"/>
              <a:gd name="connsiteY1" fmla="*/ 0 h 698124"/>
              <a:gd name="connsiteX2" fmla="*/ 675303 w 675303"/>
              <a:gd name="connsiteY2" fmla="*/ 698124 h 698124"/>
              <a:gd name="connsiteX3" fmla="*/ 0 w 675303"/>
              <a:gd name="connsiteY3" fmla="*/ 698124 h 698124"/>
              <a:gd name="connsiteX4" fmla="*/ 0 w 675303"/>
              <a:gd name="connsiteY4" fmla="*/ 239845 h 6981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75303" h="698124">
                <a:moveTo>
                  <a:pt x="241028" y="0"/>
                </a:moveTo>
                <a:lnTo>
                  <a:pt x="675303" y="0"/>
                </a:lnTo>
                <a:lnTo>
                  <a:pt x="675303" y="698124"/>
                </a:lnTo>
                <a:lnTo>
                  <a:pt x="0" y="698124"/>
                </a:lnTo>
                <a:lnTo>
                  <a:pt x="0" y="239845"/>
                </a:lnTo>
                <a:close/>
              </a:path>
            </a:pathLst>
          </a:custGeom>
        </p:spPr>
      </p:pic>
      <p:sp>
        <p:nvSpPr>
          <p:cNvPr id="6" name="Подзаголовок 2">
            <a:extLst>
              <a:ext uri="{FF2B5EF4-FFF2-40B4-BE49-F238E27FC236}">
                <a16:creationId xmlns="" xmlns:a16="http://schemas.microsoft.com/office/drawing/2014/main" id="{F5F59A9A-28FB-4E42-BEC2-C28E32563A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00174" y="4729746"/>
            <a:ext cx="239545" cy="284863"/>
          </a:xfrm>
        </p:spPr>
        <p:txBody>
          <a:bodyPr>
            <a:normAutofit fontScale="92500" lnSpcReduction="10000"/>
          </a:bodyPr>
          <a:lstStyle/>
          <a:p>
            <a:r>
              <a:rPr lang="ru-RU" sz="1500" b="1" dirty="0" smtClean="0">
                <a:solidFill>
                  <a:schemeClr val="bg1"/>
                </a:solidFill>
                <a:latin typeface="Century Gothic" panose="020B0502020202020204" pitchFamily="34" charset="0"/>
              </a:rPr>
              <a:t>7</a:t>
            </a:r>
            <a:endParaRPr lang="ru-RU" sz="15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356368" y="924482"/>
            <a:ext cx="8180061" cy="1052662"/>
            <a:chOff x="356370" y="1030260"/>
            <a:chExt cx="8180061" cy="1214168"/>
          </a:xfrm>
        </p:grpSpPr>
        <p:sp>
          <p:nvSpPr>
            <p:cNvPr id="25" name="Скругленный прямоугольник 24"/>
            <p:cNvSpPr/>
            <p:nvPr/>
          </p:nvSpPr>
          <p:spPr>
            <a:xfrm>
              <a:off x="356370" y="1030837"/>
              <a:ext cx="8180061" cy="1213591"/>
            </a:xfrm>
            <a:prstGeom prst="roundRect">
              <a:avLst/>
            </a:prstGeom>
            <a:solidFill>
              <a:srgbClr val="F5F5F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grpSp>
          <p:nvGrpSpPr>
            <p:cNvPr id="24" name="Группа 23"/>
            <p:cNvGrpSpPr/>
            <p:nvPr/>
          </p:nvGrpSpPr>
          <p:grpSpPr>
            <a:xfrm>
              <a:off x="413234" y="1030260"/>
              <a:ext cx="8002236" cy="1199891"/>
              <a:chOff x="195519" y="1030260"/>
              <a:chExt cx="8002236" cy="1199891"/>
            </a:xfrm>
          </p:grpSpPr>
          <p:sp>
            <p:nvSpPr>
              <p:cNvPr id="5" name="Прямоугольник 4"/>
              <p:cNvSpPr/>
              <p:nvPr/>
            </p:nvSpPr>
            <p:spPr>
              <a:xfrm>
                <a:off x="722357" y="1030260"/>
                <a:ext cx="7475398" cy="11998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0000"/>
                  </a:lnSpc>
                  <a:spcAft>
                    <a:spcPts val="0"/>
                  </a:spcAft>
                </a:pPr>
                <a:r>
                  <a:rPr lang="ru-RU" dirty="0">
                    <a:solidFill>
                      <a:srgbClr val="002060"/>
                    </a:solidFill>
                  </a:rPr>
                  <a:t>После получения от УФСИН России по Самарской области согласия на поставку товара (работы, услуги) и коммерческого предложения заказчик включает соответствующую закупку в лот </a:t>
                </a:r>
                <a:r>
                  <a:rPr lang="ru-RU" dirty="0" smtClean="0">
                    <a:solidFill>
                      <a:srgbClr val="002060"/>
                    </a:solidFill>
                  </a:rPr>
                  <a:t>плана-графика для закупки по п.11 ч.1 ст.93 </a:t>
                </a:r>
                <a:br>
                  <a:rPr lang="ru-RU" dirty="0" smtClean="0">
                    <a:solidFill>
                      <a:srgbClr val="002060"/>
                    </a:solidFill>
                  </a:rPr>
                </a:br>
                <a:r>
                  <a:rPr lang="ru-RU" dirty="0" smtClean="0">
                    <a:solidFill>
                      <a:srgbClr val="002060"/>
                    </a:solidFill>
                  </a:rPr>
                  <a:t>Закона № 44-ФЗ</a:t>
                </a:r>
                <a:endParaRPr lang="ru-RU" dirty="0">
                  <a:solidFill>
                    <a:srgbClr val="002060"/>
                  </a:solidFill>
                </a:endParaRPr>
              </a:p>
            </p:txBody>
          </p:sp>
          <p:sp>
            <p:nvSpPr>
              <p:cNvPr id="13" name="TextBox 6">
                <a:extLst>
                  <a:ext uri="{FF2B5EF4-FFF2-40B4-BE49-F238E27FC236}">
                    <a16:creationId xmlns:a16="http://schemas.microsoft.com/office/drawing/2014/main" xmlns="" xmlns:lc="http://schemas.openxmlformats.org/drawingml/2006/lockedCanvas" id="{C051475D-2F56-43E6-9B15-D3C169FD570B}"/>
                  </a:ext>
                </a:extLst>
              </p:cNvPr>
              <p:cNvSpPr txBox="1"/>
              <p:nvPr/>
            </p:nvSpPr>
            <p:spPr>
              <a:xfrm>
                <a:off x="195519" y="1095564"/>
                <a:ext cx="510327" cy="6836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ru-RU" sz="4800" dirty="0">
                    <a:solidFill>
                      <a:srgbClr val="87A1FF"/>
                    </a:solidFill>
                    <a:latin typeface="Century Gothic" panose="020B0502020202020204" pitchFamily="34" charset="0"/>
                  </a:rPr>
                  <a:t>1</a:t>
                </a:r>
              </a:p>
            </p:txBody>
          </p:sp>
        </p:grpSp>
      </p:grpSp>
      <p:grpSp>
        <p:nvGrpSpPr>
          <p:cNvPr id="29" name="Группа 28"/>
          <p:cNvGrpSpPr/>
          <p:nvPr/>
        </p:nvGrpSpPr>
        <p:grpSpPr>
          <a:xfrm>
            <a:off x="332325" y="2144413"/>
            <a:ext cx="8464498" cy="1390530"/>
            <a:chOff x="392440" y="2157017"/>
            <a:chExt cx="8311312" cy="1213591"/>
          </a:xfrm>
        </p:grpSpPr>
        <p:sp>
          <p:nvSpPr>
            <p:cNvPr id="26" name="Скругленный прямоугольник 25"/>
            <p:cNvSpPr/>
            <p:nvPr/>
          </p:nvSpPr>
          <p:spPr>
            <a:xfrm>
              <a:off x="392440" y="2157017"/>
              <a:ext cx="8180061" cy="1213591"/>
            </a:xfrm>
            <a:prstGeom prst="roundRect">
              <a:avLst/>
            </a:prstGeom>
            <a:solidFill>
              <a:srgbClr val="E7E8F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ru-RU"/>
            </a:p>
          </p:txBody>
        </p:sp>
        <p:grpSp>
          <p:nvGrpSpPr>
            <p:cNvPr id="23" name="Группа 22"/>
            <p:cNvGrpSpPr/>
            <p:nvPr/>
          </p:nvGrpSpPr>
          <p:grpSpPr>
            <a:xfrm>
              <a:off x="464996" y="2227988"/>
              <a:ext cx="8238756" cy="760629"/>
              <a:chOff x="247281" y="2227988"/>
              <a:chExt cx="8238756" cy="760629"/>
            </a:xfrm>
          </p:grpSpPr>
          <p:sp>
            <p:nvSpPr>
              <p:cNvPr id="9" name="Прямоугольник 8"/>
              <p:cNvSpPr/>
              <p:nvPr/>
            </p:nvSpPr>
            <p:spPr>
              <a:xfrm>
                <a:off x="1016654" y="2227988"/>
                <a:ext cx="7469383" cy="3465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0000"/>
                  </a:lnSpc>
                  <a:spcAft>
                    <a:spcPts val="0"/>
                  </a:spcAft>
                </a:pPr>
                <a:endParaRPr lang="ru-RU" sz="1800" dirty="0">
                  <a:solidFill>
                    <a:srgbClr val="C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" name="TextBox 10">
                <a:extLst>
                  <a:ext uri="{FF2B5EF4-FFF2-40B4-BE49-F238E27FC236}">
                    <a16:creationId xmlns:a16="http://schemas.microsoft.com/office/drawing/2014/main" xmlns="" xmlns:lc="http://schemas.openxmlformats.org/drawingml/2006/lockedCanvas" id="{1946EF4A-D575-4790-9C86-9BC89904A68D}"/>
                  </a:ext>
                </a:extLst>
              </p:cNvPr>
              <p:cNvSpPr txBox="1"/>
              <p:nvPr/>
            </p:nvSpPr>
            <p:spPr>
              <a:xfrm>
                <a:off x="247281" y="2263361"/>
                <a:ext cx="516585" cy="7252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ru-RU" sz="4800" dirty="0">
                    <a:solidFill>
                      <a:srgbClr val="87A1FF"/>
                    </a:solidFill>
                    <a:latin typeface="Century Gothic" panose="020B0502020202020204" pitchFamily="34" charset="0"/>
                  </a:rPr>
                  <a:t>2</a:t>
                </a:r>
              </a:p>
            </p:txBody>
          </p:sp>
        </p:grpSp>
      </p:grpSp>
      <p:grpSp>
        <p:nvGrpSpPr>
          <p:cNvPr id="30" name="Группа 29"/>
          <p:cNvGrpSpPr/>
          <p:nvPr/>
        </p:nvGrpSpPr>
        <p:grpSpPr>
          <a:xfrm>
            <a:off x="325357" y="3172346"/>
            <a:ext cx="8378395" cy="1749969"/>
            <a:chOff x="325357" y="3432212"/>
            <a:chExt cx="8378395" cy="1749969"/>
          </a:xfrm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325357" y="3968590"/>
              <a:ext cx="8180061" cy="1213591"/>
            </a:xfrm>
            <a:prstGeom prst="roundRect">
              <a:avLst/>
            </a:prstGeom>
            <a:solidFill>
              <a:srgbClr val="DAF0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24000" algn="just"/>
              <a:endParaRPr lang="ru-RU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22" name="Группа 21"/>
            <p:cNvGrpSpPr/>
            <p:nvPr/>
          </p:nvGrpSpPr>
          <p:grpSpPr>
            <a:xfrm>
              <a:off x="464056" y="3432212"/>
              <a:ext cx="8239696" cy="1273030"/>
              <a:chOff x="246341" y="3432212"/>
              <a:chExt cx="8239696" cy="1273030"/>
            </a:xfrm>
          </p:grpSpPr>
          <p:sp>
            <p:nvSpPr>
              <p:cNvPr id="3" name="Прямоугольник 2"/>
              <p:cNvSpPr/>
              <p:nvPr/>
            </p:nvSpPr>
            <p:spPr>
              <a:xfrm>
                <a:off x="970538" y="3432212"/>
                <a:ext cx="7515499" cy="37497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0000"/>
                  </a:lnSpc>
                  <a:spcAft>
                    <a:spcPts val="0"/>
                  </a:spcAft>
                </a:pPr>
                <a:endParaRPr lang="ru-RU" sz="1800" dirty="0">
                  <a:solidFill>
                    <a:srgbClr val="00206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" name="TextBox 12">
                <a:extLst>
                  <a:ext uri="{FF2B5EF4-FFF2-40B4-BE49-F238E27FC236}">
                    <a16:creationId xmlns:a16="http://schemas.microsoft.com/office/drawing/2014/main" xmlns="" xmlns:lc="http://schemas.openxmlformats.org/drawingml/2006/lockedCanvas" id="{F681FE22-670C-4199-8D38-357E29FDA3CB}"/>
                  </a:ext>
                </a:extLst>
              </p:cNvPr>
              <p:cNvSpPr txBox="1"/>
              <p:nvPr/>
            </p:nvSpPr>
            <p:spPr>
              <a:xfrm>
                <a:off x="246341" y="4021572"/>
                <a:ext cx="476501" cy="68367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>
                <a:defPPr>
                  <a:defRPr lang="ru-RU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ru-RU" sz="4800" dirty="0">
                    <a:solidFill>
                      <a:srgbClr val="87A1FF"/>
                    </a:solidFill>
                    <a:latin typeface="Century Gothic" panose="020B0502020202020204" pitchFamily="34" charset="0"/>
                  </a:rPr>
                  <a:t>3</a:t>
                </a:r>
              </a:p>
            </p:txBody>
          </p:sp>
        </p:grpSp>
      </p:grpSp>
      <p:sp>
        <p:nvSpPr>
          <p:cNvPr id="16" name="Прямоугольник 15"/>
          <p:cNvSpPr/>
          <p:nvPr/>
        </p:nvSpPr>
        <p:spPr>
          <a:xfrm>
            <a:off x="923559" y="2237868"/>
            <a:ext cx="727853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Проект контракта до его направления  учреждению УФСИН направляется 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в финансовые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органы субъектов Российской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Федерации/финансовые 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органы муниципальных 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образований, которые рассматривают его в течение 3 рабочих дней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(п. 25 Правил осуществления контроля…, утвержденных постановлением Правительства РФ №1193 от 06.08.2020)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953101" y="3819313"/>
            <a:ext cx="77470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>С 01.04.2025 использование цифрового контракта в ЕИС является обязательным при заключении контрактов с единственным поставщиком по основаниям, предусмотренным пунктом 11 части 1 статьи 93 Закона № 44-ФЗ. Сведения о контракте , в том числе об исполнении контракта,  вносятся в реестр контрактов</a:t>
            </a:r>
          </a:p>
        </p:txBody>
      </p:sp>
    </p:spTree>
    <p:extLst>
      <p:ext uri="{BB962C8B-B14F-4D97-AF65-F5344CB8AC3E}">
        <p14:creationId xmlns:p14="http://schemas.microsoft.com/office/powerpoint/2010/main" val="12355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4228</TotalTime>
  <Words>416</Words>
  <Application>Microsoft Office PowerPoint</Application>
  <PresentationFormat>Экран (16:9)</PresentationFormat>
  <Paragraphs>94</Paragraphs>
  <Slides>7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5" baseType="lpstr">
      <vt:lpstr>Times New Roman</vt:lpstr>
      <vt:lpstr>Century Gothic</vt:lpstr>
      <vt:lpstr>PT Astra Serif</vt:lpstr>
      <vt:lpstr>Arial</vt:lpstr>
      <vt:lpstr>Wingdings</vt:lpstr>
      <vt:lpstr>Arial Black</vt:lpstr>
      <vt:lpstr>Calibri</vt:lpstr>
      <vt:lpstr>Тема Office</vt:lpstr>
      <vt:lpstr>Презентация PowerPoint</vt:lpstr>
      <vt:lpstr>Программа мероприятия</vt:lpstr>
      <vt:lpstr>Важность вовлеченности в работу с системой ФСИН</vt:lpstr>
      <vt:lpstr>Презентация PowerPoint</vt:lpstr>
      <vt:lpstr>Презентация PowerPoint</vt:lpstr>
      <vt:lpstr>Задачи на 4 квартал 2025 года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Колесникова Ирина Александровна</dc:creator>
  <cp:lastModifiedBy>Мытарев Александр Геннадьевич</cp:lastModifiedBy>
  <cp:revision>163</cp:revision>
  <cp:lastPrinted>2025-10-29T10:26:32Z</cp:lastPrinted>
  <dcterms:modified xsi:type="dcterms:W3CDTF">2025-10-30T14:35:38Z</dcterms:modified>
</cp:coreProperties>
</file>