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45" r:id="rId2"/>
    <p:sldId id="350" r:id="rId3"/>
    <p:sldId id="301" r:id="rId4"/>
    <p:sldId id="333" r:id="rId5"/>
    <p:sldId id="303" r:id="rId6"/>
    <p:sldId id="346" r:id="rId7"/>
    <p:sldId id="348" r:id="rId8"/>
    <p:sldId id="352" r:id="rId9"/>
    <p:sldId id="342" r:id="rId10"/>
    <p:sldId id="353" r:id="rId11"/>
    <p:sldId id="354" r:id="rId12"/>
  </p:sldIdLst>
  <p:sldSz cx="12192000" cy="6858000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9B4AC77-717B-4F95-AF30-B1762DD27F30}">
          <p14:sldIdLst>
            <p14:sldId id="345"/>
            <p14:sldId id="350"/>
            <p14:sldId id="301"/>
            <p14:sldId id="333"/>
            <p14:sldId id="303"/>
            <p14:sldId id="346"/>
            <p14:sldId id="348"/>
            <p14:sldId id="352"/>
            <p14:sldId id="342"/>
            <p14:sldId id="353"/>
          </p14:sldIdLst>
        </p14:section>
        <p14:section name="Раздел без заголовка" id="{CF5D79C6-F921-4003-B0DD-CAF6638D1372}">
          <p14:sldIdLst>
            <p14:sldId id="35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2046"/>
    <a:srgbClr val="183AB5"/>
    <a:srgbClr val="4371C5"/>
    <a:srgbClr val="CBD4F2"/>
    <a:srgbClr val="87A1FF"/>
    <a:srgbClr val="0C2B9C"/>
    <a:srgbClr val="129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25" autoAdjust="0"/>
    <p:restoredTop sz="89599" autoAdjust="0"/>
  </p:normalViewPr>
  <p:slideViewPr>
    <p:cSldViewPr snapToGrid="0">
      <p:cViewPr varScale="1">
        <p:scale>
          <a:sx n="103" d="100"/>
          <a:sy n="103" d="100"/>
        </p:scale>
        <p:origin x="6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016B6C-38B6-4976-BF3F-71FDCFA27E2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1362B9F-A4E6-4BF9-8795-10B1F89EE291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Отбор проб пищевой продукции сотрудниками ГБУ «Самарская ОВЛ»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FFC5F9-D7BB-4A35-8419-6E8133F46652}" type="parTrans" cxnId="{173AABAB-FF73-4E21-8E05-593FA911B878}">
      <dgm:prSet/>
      <dgm:spPr/>
      <dgm:t>
        <a:bodyPr/>
        <a:lstStyle/>
        <a:p>
          <a:endParaRPr lang="ru-RU"/>
        </a:p>
      </dgm:t>
    </dgm:pt>
    <dgm:pt modelId="{0963DE3C-168B-462B-BE8A-6D0805372FDB}" type="sibTrans" cxnId="{173AABAB-FF73-4E21-8E05-593FA911B878}">
      <dgm:prSet/>
      <dgm:spPr/>
      <dgm:t>
        <a:bodyPr/>
        <a:lstStyle/>
        <a:p>
          <a:endParaRPr lang="ru-RU"/>
        </a:p>
      </dgm:t>
    </dgm:pt>
    <dgm:pt modelId="{10CEAF26-A19F-4099-8709-6899B216167A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лабораторных испытаний пищевой продукции на показатели безопасности и качества осуществляет аккредитованный центр ГБУ «Самарская областная ветеринарная лаборатория»</a:t>
          </a:r>
        </a:p>
      </dgm:t>
    </dgm:pt>
    <dgm:pt modelId="{81ABCE74-BD95-4B6C-A201-C455ADF2A920}" type="parTrans" cxnId="{ACCFA48B-2EF7-4DBB-904C-34A1111BC985}">
      <dgm:prSet/>
      <dgm:spPr/>
      <dgm:t>
        <a:bodyPr/>
        <a:lstStyle/>
        <a:p>
          <a:endParaRPr lang="ru-RU"/>
        </a:p>
      </dgm:t>
    </dgm:pt>
    <dgm:pt modelId="{2CD9F9A2-542A-46FF-8358-F97A3A08C731}" type="sibTrans" cxnId="{ACCFA48B-2EF7-4DBB-904C-34A1111BC985}">
      <dgm:prSet/>
      <dgm:spPr/>
      <dgm:t>
        <a:bodyPr/>
        <a:lstStyle/>
        <a:p>
          <a:endParaRPr lang="ru-RU"/>
        </a:p>
      </dgm:t>
    </dgm:pt>
    <dgm:pt modelId="{DE709CB0-C6F8-49EF-B2C4-7C1DC838410E}">
      <dgm:prSet phldrT="[Текст]" custT="1"/>
      <dgm:spPr/>
      <dgm:t>
        <a:bodyPr/>
        <a:lstStyle/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Выявление продукции, не соответствующей требованиям действующего законодательства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D54A0A-47C5-4373-8916-7A0F12031CBE}" type="parTrans" cxnId="{21E0D992-93E7-423F-B996-D0212315D9B4}">
      <dgm:prSet/>
      <dgm:spPr/>
      <dgm:t>
        <a:bodyPr/>
        <a:lstStyle/>
        <a:p>
          <a:endParaRPr lang="ru-RU"/>
        </a:p>
      </dgm:t>
    </dgm:pt>
    <dgm:pt modelId="{6532AA91-9089-4FF1-8E20-1F49834716CD}" type="sibTrans" cxnId="{21E0D992-93E7-423F-B996-D0212315D9B4}">
      <dgm:prSet/>
      <dgm:spPr/>
      <dgm:t>
        <a:bodyPr/>
        <a:lstStyle/>
        <a:p>
          <a:endParaRPr lang="ru-RU"/>
        </a:p>
      </dgm:t>
    </dgm:pt>
    <dgm:pt modelId="{8F52A229-62CD-4ABF-8B6D-AE31DE56A6B1}" type="pres">
      <dgm:prSet presAssocID="{36016B6C-38B6-4976-BF3F-71FDCFA27E2E}" presName="CompostProcess" presStyleCnt="0">
        <dgm:presLayoutVars>
          <dgm:dir/>
          <dgm:resizeHandles val="exact"/>
        </dgm:presLayoutVars>
      </dgm:prSet>
      <dgm:spPr/>
    </dgm:pt>
    <dgm:pt modelId="{5D6F6977-F855-42A7-8962-FD773E3F823A}" type="pres">
      <dgm:prSet presAssocID="{36016B6C-38B6-4976-BF3F-71FDCFA27E2E}" presName="arrow" presStyleLbl="bgShp" presStyleIdx="0" presStyleCnt="1" custLinFactNeighborX="39081" custLinFactNeighborY="-4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8072499-474C-40F8-9A24-F9D8536FF84B}" type="pres">
      <dgm:prSet presAssocID="{36016B6C-38B6-4976-BF3F-71FDCFA27E2E}" presName="linearProcess" presStyleCnt="0"/>
      <dgm:spPr/>
    </dgm:pt>
    <dgm:pt modelId="{C3FDB6C2-3D38-4CFD-B1F3-B52DB557610E}" type="pres">
      <dgm:prSet presAssocID="{51362B9F-A4E6-4BF9-8795-10B1F89EE291}" presName="textNode" presStyleLbl="node1" presStyleIdx="0" presStyleCnt="3" custScaleX="121133" custScaleY="147111" custLinFactNeighborX="-10313" custLinFactNeighborY="-2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E9496-74B2-4FA3-A07F-E7E6B6332AF5}" type="pres">
      <dgm:prSet presAssocID="{0963DE3C-168B-462B-BE8A-6D0805372FDB}" presName="sibTrans" presStyleCnt="0"/>
      <dgm:spPr/>
    </dgm:pt>
    <dgm:pt modelId="{AE8A2731-1A88-4404-8263-D8EFC3FDDA1A}" type="pres">
      <dgm:prSet presAssocID="{10CEAF26-A19F-4099-8709-6899B216167A}" presName="textNode" presStyleLbl="node1" presStyleIdx="1" presStyleCnt="3" custScaleX="121428" custScaleY="147516" custLinFactNeighborX="-24477" custLinFactNeighborY="-1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C47421-F641-4DDC-9B8A-B4FC213B1C17}" type="pres">
      <dgm:prSet presAssocID="{2CD9F9A2-542A-46FF-8358-F97A3A08C731}" presName="sibTrans" presStyleCnt="0"/>
      <dgm:spPr/>
    </dgm:pt>
    <dgm:pt modelId="{72F8FB7C-95DA-4F3D-BB15-EB34C37B3120}" type="pres">
      <dgm:prSet presAssocID="{DE709CB0-C6F8-49EF-B2C4-7C1DC838410E}" presName="textNode" presStyleLbl="node1" presStyleIdx="2" presStyleCnt="3" custScaleX="119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E0D992-93E7-423F-B996-D0212315D9B4}" srcId="{36016B6C-38B6-4976-BF3F-71FDCFA27E2E}" destId="{DE709CB0-C6F8-49EF-B2C4-7C1DC838410E}" srcOrd="2" destOrd="0" parTransId="{E7D54A0A-47C5-4373-8916-7A0F12031CBE}" sibTransId="{6532AA91-9089-4FF1-8E20-1F49834716CD}"/>
    <dgm:cxn modelId="{173AABAB-FF73-4E21-8E05-593FA911B878}" srcId="{36016B6C-38B6-4976-BF3F-71FDCFA27E2E}" destId="{51362B9F-A4E6-4BF9-8795-10B1F89EE291}" srcOrd="0" destOrd="0" parTransId="{2BFFC5F9-D7BB-4A35-8419-6E8133F46652}" sibTransId="{0963DE3C-168B-462B-BE8A-6D0805372FDB}"/>
    <dgm:cxn modelId="{72012BBB-62E7-4377-A4D1-1509ECCA8663}" type="presOf" srcId="{10CEAF26-A19F-4099-8709-6899B216167A}" destId="{AE8A2731-1A88-4404-8263-D8EFC3FDDA1A}" srcOrd="0" destOrd="0" presId="urn:microsoft.com/office/officeart/2005/8/layout/hProcess9"/>
    <dgm:cxn modelId="{E7C24624-1DE3-4040-A8FD-A38A39DB6EFC}" type="presOf" srcId="{51362B9F-A4E6-4BF9-8795-10B1F89EE291}" destId="{C3FDB6C2-3D38-4CFD-B1F3-B52DB557610E}" srcOrd="0" destOrd="0" presId="urn:microsoft.com/office/officeart/2005/8/layout/hProcess9"/>
    <dgm:cxn modelId="{5CF8561F-E703-4665-90ED-7E7677F6957B}" type="presOf" srcId="{DE709CB0-C6F8-49EF-B2C4-7C1DC838410E}" destId="{72F8FB7C-95DA-4F3D-BB15-EB34C37B3120}" srcOrd="0" destOrd="0" presId="urn:microsoft.com/office/officeart/2005/8/layout/hProcess9"/>
    <dgm:cxn modelId="{ACCFA48B-2EF7-4DBB-904C-34A1111BC985}" srcId="{36016B6C-38B6-4976-BF3F-71FDCFA27E2E}" destId="{10CEAF26-A19F-4099-8709-6899B216167A}" srcOrd="1" destOrd="0" parTransId="{81ABCE74-BD95-4B6C-A201-C455ADF2A920}" sibTransId="{2CD9F9A2-542A-46FF-8358-F97A3A08C731}"/>
    <dgm:cxn modelId="{CBB0C66F-1D9B-4E91-9C07-65D27D5EC91F}" type="presOf" srcId="{36016B6C-38B6-4976-BF3F-71FDCFA27E2E}" destId="{8F52A229-62CD-4ABF-8B6D-AE31DE56A6B1}" srcOrd="0" destOrd="0" presId="urn:microsoft.com/office/officeart/2005/8/layout/hProcess9"/>
    <dgm:cxn modelId="{02D2EC3C-6869-4CC8-A195-D78DC970A481}" type="presParOf" srcId="{8F52A229-62CD-4ABF-8B6D-AE31DE56A6B1}" destId="{5D6F6977-F855-42A7-8962-FD773E3F823A}" srcOrd="0" destOrd="0" presId="urn:microsoft.com/office/officeart/2005/8/layout/hProcess9"/>
    <dgm:cxn modelId="{97FCFF6C-41CB-4F19-B786-FF3C6B4D2451}" type="presParOf" srcId="{8F52A229-62CD-4ABF-8B6D-AE31DE56A6B1}" destId="{48072499-474C-40F8-9A24-F9D8536FF84B}" srcOrd="1" destOrd="0" presId="urn:microsoft.com/office/officeart/2005/8/layout/hProcess9"/>
    <dgm:cxn modelId="{923F83BF-6726-4850-A62D-8E54AFBBB87C}" type="presParOf" srcId="{48072499-474C-40F8-9A24-F9D8536FF84B}" destId="{C3FDB6C2-3D38-4CFD-B1F3-B52DB557610E}" srcOrd="0" destOrd="0" presId="urn:microsoft.com/office/officeart/2005/8/layout/hProcess9"/>
    <dgm:cxn modelId="{42589D0C-3AA2-4592-BE9C-51D303D976C5}" type="presParOf" srcId="{48072499-474C-40F8-9A24-F9D8536FF84B}" destId="{4B1E9496-74B2-4FA3-A07F-E7E6B6332AF5}" srcOrd="1" destOrd="0" presId="urn:microsoft.com/office/officeart/2005/8/layout/hProcess9"/>
    <dgm:cxn modelId="{51A7662F-4BA3-47EB-94F5-D1F0CE441464}" type="presParOf" srcId="{48072499-474C-40F8-9A24-F9D8536FF84B}" destId="{AE8A2731-1A88-4404-8263-D8EFC3FDDA1A}" srcOrd="2" destOrd="0" presId="urn:microsoft.com/office/officeart/2005/8/layout/hProcess9"/>
    <dgm:cxn modelId="{8CFA2075-B33D-4BFD-9303-88B80DF9831D}" type="presParOf" srcId="{48072499-474C-40F8-9A24-F9D8536FF84B}" destId="{08C47421-F641-4DDC-9B8A-B4FC213B1C17}" srcOrd="3" destOrd="0" presId="urn:microsoft.com/office/officeart/2005/8/layout/hProcess9"/>
    <dgm:cxn modelId="{6818BF20-5113-4C5A-B25C-42FCD090AF9D}" type="presParOf" srcId="{48072499-474C-40F8-9A24-F9D8536FF84B}" destId="{72F8FB7C-95DA-4F3D-BB15-EB34C37B312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6F6977-F855-42A7-8962-FD773E3F823A}">
      <dsp:nvSpPr>
        <dsp:cNvPr id="0" name=""/>
        <dsp:cNvSpPr/>
      </dsp:nvSpPr>
      <dsp:spPr>
        <a:xfrm>
          <a:off x="1345214" y="0"/>
          <a:ext cx="7622881" cy="5872202"/>
        </a:xfrm>
        <a:prstGeom prst="rightArrow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FDB6C2-3D38-4CFD-B1F3-B52DB557610E}">
      <dsp:nvSpPr>
        <dsp:cNvPr id="0" name=""/>
        <dsp:cNvSpPr/>
      </dsp:nvSpPr>
      <dsp:spPr>
        <a:xfrm>
          <a:off x="0" y="1154157"/>
          <a:ext cx="2749778" cy="34554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Отбор проб пищевой продукции сотрудниками ГБУ «Самарская ОВЛ»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4233" y="1288390"/>
        <a:ext cx="2481312" cy="3186996"/>
      </dsp:txXfrm>
    </dsp:sp>
    <dsp:sp modelId="{AE8A2731-1A88-4404-8263-D8EFC3FDDA1A}">
      <dsp:nvSpPr>
        <dsp:cNvPr id="0" name=""/>
        <dsp:cNvSpPr/>
      </dsp:nvSpPr>
      <dsp:spPr>
        <a:xfrm>
          <a:off x="3036630" y="1173172"/>
          <a:ext cx="2756475" cy="34649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лабораторных испытаний пищевой продукции на показатели безопасности и качества осуществляет аккредитованный центр ГБУ «Самарская областная ветеринарная лаборатория»</a:t>
          </a:r>
        </a:p>
      </dsp:txBody>
      <dsp:txXfrm>
        <a:off x="3171190" y="1307732"/>
        <a:ext cx="2487355" cy="3195855"/>
      </dsp:txXfrm>
    </dsp:sp>
    <dsp:sp modelId="{72F8FB7C-95DA-4F3D-BB15-EB34C37B3120}">
      <dsp:nvSpPr>
        <dsp:cNvPr id="0" name=""/>
        <dsp:cNvSpPr/>
      </dsp:nvSpPr>
      <dsp:spPr>
        <a:xfrm>
          <a:off x="6264054" y="1761660"/>
          <a:ext cx="2702925" cy="2348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Выявление продукции, не соответствующей требованиям действующего законодательства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78717" y="1876323"/>
        <a:ext cx="2473599" cy="2119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29837" cy="495826"/>
          </a:xfrm>
          <a:prstGeom prst="rect">
            <a:avLst/>
          </a:prstGeom>
        </p:spPr>
        <p:txBody>
          <a:bodyPr vert="horz" lIns="90983" tIns="45491" rIns="90983" bIns="4549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3" y="0"/>
            <a:ext cx="2929837" cy="495826"/>
          </a:xfrm>
          <a:prstGeom prst="rect">
            <a:avLst/>
          </a:prstGeom>
        </p:spPr>
        <p:txBody>
          <a:bodyPr vert="horz" lIns="90983" tIns="45491" rIns="90983" bIns="45491" rtlCol="0"/>
          <a:lstStyle>
            <a:lvl1pPr algn="r">
              <a:defRPr sz="1200"/>
            </a:lvl1pPr>
          </a:lstStyle>
          <a:p>
            <a:fld id="{05DCC9D0-8611-48EC-9CD7-C63E5A3F9030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5925" y="1235075"/>
            <a:ext cx="5929313" cy="3335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83" tIns="45491" rIns="90983" bIns="4549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55802"/>
            <a:ext cx="5408930" cy="3891112"/>
          </a:xfrm>
          <a:prstGeom prst="rect">
            <a:avLst/>
          </a:prstGeom>
        </p:spPr>
        <p:txBody>
          <a:bodyPr vert="horz" lIns="90983" tIns="45491" rIns="90983" bIns="4549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86365"/>
            <a:ext cx="2929837" cy="495825"/>
          </a:xfrm>
          <a:prstGeom prst="rect">
            <a:avLst/>
          </a:prstGeom>
        </p:spPr>
        <p:txBody>
          <a:bodyPr vert="horz" lIns="90983" tIns="45491" rIns="90983" bIns="4549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3" y="9386365"/>
            <a:ext cx="2929837" cy="495825"/>
          </a:xfrm>
          <a:prstGeom prst="rect">
            <a:avLst/>
          </a:prstGeom>
        </p:spPr>
        <p:txBody>
          <a:bodyPr vert="horz" lIns="90983" tIns="45491" rIns="90983" bIns="45491" rtlCol="0" anchor="b"/>
          <a:lstStyle>
            <a:lvl1pPr algn="r">
              <a:defRPr sz="1200"/>
            </a:lvl1pPr>
          </a:lstStyle>
          <a:p>
            <a:fld id="{1D5DABC2-CCE7-44B6-8C45-51537EB5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73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626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3FD17-CEB0-4B3E-A98E-702622C2E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4A0F3E-8514-4C06-96CD-6F7292EFD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9DBCF6-5FFF-4A19-8875-9D4513BFE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3FA90-4B5C-4BA8-9B4D-324A5719936D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FE8F90-4226-4F9B-9898-308A36009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72E4E7-016C-42D6-BF64-78522580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427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840E9-090C-44EA-8E69-1BF9981B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C84DA5-B1CC-456A-96B6-A70B8F41C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8BB61E-BA46-4AF0-880D-FD7486B92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0218A-B41B-4BB9-A5CB-2879668C3151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9FC0F3-50FC-4CA4-AE6E-CD269BE97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B36D74-A613-4D61-BF7D-053510248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9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6A093FD-2841-4EE1-A5F0-C8CDB3B528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67122E-F1B5-4E34-9A39-99C1592BE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BEB15C-8CD0-4823-A4F3-AAC082B10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CE30E-F186-4DCC-94D9-202E4D2E0D39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E77760-2355-4DFA-B3D7-2E58E2114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BF3998-0CBD-4133-8C10-1890A8C10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7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CE5B2F-A4F6-49E8-AFF8-0B453360A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041E25-1CCB-4F41-9B6D-D6311061E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5FA44F-D7F9-40F1-9B12-1FF4C561C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A2-F283-4BCB-9915-147EDF8583DC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277D7C-8A38-4E40-ADEC-DE325EB33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25341-B168-47AF-BC53-763F81347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55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36771F-FA5A-4DE0-8D0D-AF0B4FF9C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BB7382-CF53-4D38-B42B-2638AC28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91E13A-B6CC-4B5A-8B4F-449D3E257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BDBF2-F490-438F-BBD7-75033CC67F01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C8D52A-7521-44A4-ABF9-A3A8D4BA9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20B338-92B0-41A7-9A1E-5E60D8FF0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65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D4F624-C055-4ED0-982E-39E24D86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87C27E-9FA9-4719-8CB9-8FE5A75001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A37782-8B62-4ECD-B084-EBAC471B26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E73133-B0EE-409D-ADDD-A448A44FF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69580-1476-4102-915B-38E40B716A7B}" type="datetime1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566FA3-50A0-48D5-9B87-A1A213BD2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501535-0865-4F2A-A143-71223F57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69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62729C-1CE3-491C-A3B1-36C9138E1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68BBC0-D617-4F2B-BF5C-04ACA841B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948E7B-D3C0-4AAC-9EA1-07807C9C3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3E367B0-070A-495B-A6DA-4A0277C7D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0425298-9C77-42F2-B61A-93DB5FC84D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6E769B6-2B26-4050-B2F5-05221F729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3D527-F897-4BF7-BCE6-CF9BBCFE0CBE}" type="datetime1">
              <a:rPr lang="ru-RU" smtClean="0"/>
              <a:t>17.10.2025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141A597-640F-4A4A-8387-A13D9245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E0E4F53-05B2-41CD-B46A-0CF9A9AA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776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21754B-334E-40A6-9E51-AEEB4A1FD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12B8124-0D9E-403C-B854-C9D18C90A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9B96-DA3F-4471-9C75-602EC0F1F9B7}" type="datetime1">
              <a:rPr lang="ru-RU" smtClean="0"/>
              <a:t>17.10.2025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3255AC8-DB01-4002-9387-EC936D43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B4300FD-884B-4AA3-8DB9-D05F6EF6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19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EC6E40F-C85F-48A8-A2B3-40A0C3BC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3F20-82C3-4CB6-B774-1A1F0160C251}" type="datetime1">
              <a:rPr lang="ru-RU" smtClean="0"/>
              <a:t>17.10.2025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8AEAD0C-4918-441E-8C34-7D4785A86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A309D0-2790-47AE-926E-A2ABA1D46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91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DC2AA1-AA88-438D-AB4D-0A3A82B2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FFA206-3B85-4D28-A18A-51DA461E3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020D068-42A6-4F06-90E1-AF03B9843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FAB33C-25E9-4FE0-96C5-23196557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F0E98-7438-4B20-85EC-145D2F132FAD}" type="datetime1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FE2E30-3F1D-4F45-9647-07A2B0D7A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55A12E-9C48-43A2-9CFC-39BE571E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12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33DA7F-106D-406E-8951-2825D4B3A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CC45DE1-DF38-4A21-91C8-1A1BAADA8F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931D68-6838-4F71-8B81-42B395FDD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8D65C7-56BD-4955-AFFF-C95F8FE33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FAF02-DB1E-4691-9DC1-B24CB3395DB5}" type="datetime1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8E672E-1702-4138-A395-35771D442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686160-0E99-45D3-838D-6E231581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30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4D0E98-ED50-4FAF-ACFC-5420D5296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871254-B037-449A-B2EF-98EDC6CF5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97B027-6B2C-4C6A-B35F-6D3233263D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56489-C03C-4652-83F5-AAFD45C69709}" type="datetime1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5B5B52-BE12-4D9C-B472-19A2A1CF5B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544AA7-00EE-4CE6-B926-38F8D2728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2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05236" y="35546"/>
            <a:ext cx="79716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сельского хозяйства Самарской области </a:t>
            </a:r>
          </a:p>
          <a:p>
            <a:pPr algn="ctr"/>
            <a:r>
              <a:rPr lang="ru-RU" sz="2400" b="1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ветеринарии Самарской области </a:t>
            </a:r>
            <a:endParaRPr lang="ru-RU" sz="2400" b="1" dirty="0">
              <a:solidFill>
                <a:srgbClr val="3A32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869" y="2511291"/>
            <a:ext cx="2303938" cy="22453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4741" y="4850922"/>
            <a:ext cx="11108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ВХОДНОГО КОНТРОЛЯ НА ПОКАЗАТЕЛИ КАЧЕСТВА И БЕЗОПАСНОСТИ ПИЩЕВОЙ ПРОДУКЦИИ В УЧРЕЖДЕНИЯХ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58004" y="5750004"/>
            <a:ext cx="73520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Государственного бюджетного учреждения </a:t>
            </a:r>
            <a:r>
              <a:rPr lang="ru-RU" sz="1600" dirty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Самарской области </a:t>
            </a:r>
          </a:p>
          <a:p>
            <a:pPr algn="ctr"/>
            <a:r>
              <a:rPr lang="ru-RU" sz="1600" dirty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«Самарская областная ветеринарная лаборатория»</a:t>
            </a:r>
          </a:p>
          <a:p>
            <a:pPr algn="ctr"/>
            <a:r>
              <a:rPr lang="ru-RU" sz="1600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Дарья Александровна Басова </a:t>
            </a:r>
          </a:p>
          <a:p>
            <a:pPr algn="ctr"/>
            <a:r>
              <a:rPr lang="ru-RU" sz="1600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</a:t>
            </a:r>
            <a:endParaRPr lang="ru-RU" sz="1600" dirty="0">
              <a:solidFill>
                <a:srgbClr val="3A32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8435" y="1310962"/>
            <a:ext cx="4094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Самарской области </a:t>
            </a:r>
          </a:p>
          <a:p>
            <a:pPr algn="ctr"/>
            <a:r>
              <a:rPr lang="ru-RU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«Самарская областная ветеринарная лаборатория»</a:t>
            </a:r>
            <a:endParaRPr lang="ru-RU" dirty="0">
              <a:solidFill>
                <a:srgbClr val="3A32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064" y="1119573"/>
            <a:ext cx="3191119" cy="347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82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73961" y="6264734"/>
            <a:ext cx="533588" cy="5516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10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E1370740-BA5C-4F57-9A14-0B61F2C6664D}"/>
              </a:ext>
            </a:extLst>
          </p:cNvPr>
          <p:cNvSpPr txBox="1">
            <a:spLocks/>
          </p:cNvSpPr>
          <p:nvPr/>
        </p:nvSpPr>
        <p:spPr>
          <a:xfrm>
            <a:off x="2376535" y="4259174"/>
            <a:ext cx="3932333" cy="30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7999" y="410547"/>
            <a:ext cx="68051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Хроматограмма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жирнокислотного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состава сливочного масла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872" y="1087500"/>
            <a:ext cx="9613263" cy="517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09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73961" y="6264734"/>
            <a:ext cx="533588" cy="5516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11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E1370740-BA5C-4F57-9A14-0B61F2C6664D}"/>
              </a:ext>
            </a:extLst>
          </p:cNvPr>
          <p:cNvSpPr txBox="1">
            <a:spLocks/>
          </p:cNvSpPr>
          <p:nvPr/>
        </p:nvSpPr>
        <p:spPr>
          <a:xfrm>
            <a:off x="2376535" y="4259174"/>
            <a:ext cx="3932333" cy="30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58008" y="1073019"/>
            <a:ext cx="819227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89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73961" y="6264734"/>
            <a:ext cx="533588" cy="55167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E1370740-BA5C-4F57-9A14-0B61F2C6664D}"/>
              </a:ext>
            </a:extLst>
          </p:cNvPr>
          <p:cNvSpPr txBox="1">
            <a:spLocks/>
          </p:cNvSpPr>
          <p:nvPr/>
        </p:nvSpPr>
        <p:spPr>
          <a:xfrm>
            <a:off x="2376535" y="4259174"/>
            <a:ext cx="3932333" cy="30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825" y="421180"/>
            <a:ext cx="4264090" cy="6018245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/>
          <a:stretch>
            <a:fillRect/>
          </a:stretch>
        </p:blipFill>
        <p:spPr>
          <a:xfrm>
            <a:off x="6363477" y="438538"/>
            <a:ext cx="4142791" cy="601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9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07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306" y="1250755"/>
            <a:ext cx="4649341" cy="33182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53894" y="841788"/>
            <a:ext cx="567430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 «Самарская ОВЛ» </a:t>
            </a:r>
            <a:endParaRPr lang="ru-RU" sz="2000" b="1" dirty="0" smtClean="0">
              <a:solidFill>
                <a:srgbClr val="1620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подведомственным </a:t>
            </a:r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учреждением Комитета </a:t>
            </a:r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ветеринарии Самарской области и выполняет </a:t>
            </a:r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диагностического </a:t>
            </a:r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испытательного центра в сфере ветеринарии, а </a:t>
            </a:r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продовольственной безопасности </a:t>
            </a:r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Самарской </a:t>
            </a:r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000" dirty="0">
              <a:solidFill>
                <a:srgbClr val="1620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лабораторных испытаний пищевой продукции на показатели</a:t>
            </a:r>
          </a:p>
          <a:p>
            <a:pPr algn="ctr"/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и качества осуществляет </a:t>
            </a:r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аккредитованный испытательный</a:t>
            </a:r>
            <a:endParaRPr lang="ru-RU" sz="2000" dirty="0">
              <a:solidFill>
                <a:srgbClr val="1620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 «Самарская ОВЛ</a:t>
            </a:r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4848" y="4904438"/>
            <a:ext cx="451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аттестата аккредитации</a:t>
            </a:r>
          </a:p>
          <a:p>
            <a:pPr algn="ctr"/>
            <a:r>
              <a:rPr lang="ru-RU" b="1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RA.RU.21НК69 от 10.08.2018г</a:t>
            </a:r>
          </a:p>
        </p:txBody>
      </p:sp>
    </p:spTree>
    <p:extLst>
      <p:ext uri="{BB962C8B-B14F-4D97-AF65-F5344CB8AC3E}">
        <p14:creationId xmlns:p14="http://schemas.microsoft.com/office/powerpoint/2010/main" val="148824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73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61352" y="428456"/>
            <a:ext cx="9549319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200" b="1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E1370740-BA5C-4F57-9A14-0B61F2C6664D}"/>
              </a:ext>
            </a:extLst>
          </p:cNvPr>
          <p:cNvSpPr txBox="1">
            <a:spLocks/>
          </p:cNvSpPr>
          <p:nvPr/>
        </p:nvSpPr>
        <p:spPr>
          <a:xfrm>
            <a:off x="2376535" y="4259174"/>
            <a:ext cx="3932333" cy="30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61350" y="4406348"/>
            <a:ext cx="4620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PT Astra Serif" panose="020A0603040505020204"/>
              </a:rPr>
              <a:t> </a:t>
            </a:r>
            <a:endParaRPr lang="ru-RU" sz="1400" dirty="0">
              <a:latin typeface="PT Astra Serif" panose="020A060304050502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96846" y="97212"/>
            <a:ext cx="7478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u="sng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КОНТРОЛИРУЕМЫЕ ПОКАЗАТЕЛИ ПИЩЕВОЙ ПРОДУКЦИИ</a:t>
            </a:r>
            <a:endParaRPr lang="ru-RU" sz="2000" u="sng" dirty="0">
              <a:solidFill>
                <a:srgbClr val="162046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734017"/>
              </p:ext>
            </p:extLst>
          </p:nvPr>
        </p:nvGraphicFramePr>
        <p:xfrm>
          <a:off x="75415" y="197962"/>
          <a:ext cx="11934334" cy="656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7509">
                  <a:extLst>
                    <a:ext uri="{9D8B030D-6E8A-4147-A177-3AD203B41FA5}">
                      <a16:colId xmlns:a16="http://schemas.microsoft.com/office/drawing/2014/main" val="4039399104"/>
                    </a:ext>
                  </a:extLst>
                </a:gridCol>
                <a:gridCol w="1597571">
                  <a:extLst>
                    <a:ext uri="{9D8B030D-6E8A-4147-A177-3AD203B41FA5}">
                      <a16:colId xmlns:a16="http://schemas.microsoft.com/office/drawing/2014/main" val="570454190"/>
                    </a:ext>
                  </a:extLst>
                </a:gridCol>
                <a:gridCol w="1425378">
                  <a:extLst>
                    <a:ext uri="{9D8B030D-6E8A-4147-A177-3AD203B41FA5}">
                      <a16:colId xmlns:a16="http://schemas.microsoft.com/office/drawing/2014/main" val="3257311365"/>
                    </a:ext>
                  </a:extLst>
                </a:gridCol>
                <a:gridCol w="1291450">
                  <a:extLst>
                    <a:ext uri="{9D8B030D-6E8A-4147-A177-3AD203B41FA5}">
                      <a16:colId xmlns:a16="http://schemas.microsoft.com/office/drawing/2014/main" val="588646114"/>
                    </a:ext>
                  </a:extLst>
                </a:gridCol>
                <a:gridCol w="1503291">
                  <a:extLst>
                    <a:ext uri="{9D8B030D-6E8A-4147-A177-3AD203B41FA5}">
                      <a16:colId xmlns:a16="http://schemas.microsoft.com/office/drawing/2014/main" val="1335064660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453366492"/>
                    </a:ext>
                  </a:extLst>
                </a:gridCol>
                <a:gridCol w="1216058">
                  <a:extLst>
                    <a:ext uri="{9D8B030D-6E8A-4147-A177-3AD203B41FA5}">
                      <a16:colId xmlns:a16="http://schemas.microsoft.com/office/drawing/2014/main" val="3622131840"/>
                    </a:ext>
                  </a:extLst>
                </a:gridCol>
                <a:gridCol w="989814">
                  <a:extLst>
                    <a:ext uri="{9D8B030D-6E8A-4147-A177-3AD203B41FA5}">
                      <a16:colId xmlns:a16="http://schemas.microsoft.com/office/drawing/2014/main" val="1485831422"/>
                    </a:ext>
                  </a:extLst>
                </a:gridCol>
                <a:gridCol w="1084083">
                  <a:extLst>
                    <a:ext uri="{9D8B030D-6E8A-4147-A177-3AD203B41FA5}">
                      <a16:colId xmlns:a16="http://schemas.microsoft.com/office/drawing/2014/main" val="2533279508"/>
                    </a:ext>
                  </a:extLst>
                </a:gridCol>
              </a:tblGrid>
              <a:tr h="471341"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Мясо и мясные продукты 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 и молочные продукты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Рыба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Яйцо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Овощи и фрукты 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Крупы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 растительное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Мука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Соки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507222"/>
                  </a:ext>
                </a:extLst>
              </a:tr>
              <a:tr h="486738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 образцов</a:t>
                      </a:r>
                      <a:endParaRPr lang="ru-RU" sz="1000" dirty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образцов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образцов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образцов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457 образцов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образцов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образцов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6204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 образцов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6204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225 образцов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59132"/>
                  </a:ext>
                </a:extLst>
              </a:tr>
              <a:tr h="5349240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сальмонеллы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Listeria </a:t>
                      </a:r>
                      <a:r>
                        <a:rPr lang="en-US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monocytogenes</a:t>
                      </a:r>
                      <a:endParaRPr lang="en-US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</a:t>
                      </a: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антибиотиков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Цезий-137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ГМО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Staphylococcus aureus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С.клостридии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М.д.жира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М.д.белка</a:t>
                      </a:r>
                      <a:endParaRPr lang="ru-RU" sz="1000" dirty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Сальмонеллы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Listeria </a:t>
                      </a:r>
                      <a:r>
                        <a:rPr lang="en-US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monocytogenes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</a:t>
                      </a: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антибиотиков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Staphylococcus aureus</a:t>
                      </a: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Молочнокислые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микроорганизмы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Дрожжи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Плесени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М.д.жира</a:t>
                      </a: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М.д.белка</a:t>
                      </a: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М.д.влаги</a:t>
                      </a: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сухого молока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Жирно-кислый состав</a:t>
                      </a:r>
                      <a:endParaRPr lang="en-US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Паразитарная чистота</a:t>
                      </a:r>
                    </a:p>
                    <a:p>
                      <a:pPr marL="171450" indent="-1714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Staphylococcus aureus</a:t>
                      </a: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сальмонеллы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Listeria </a:t>
                      </a:r>
                      <a:r>
                        <a:rPr lang="en-US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monocytogenes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Vibrio </a:t>
                      </a:r>
                      <a:r>
                        <a:rPr lang="en-US" sz="1000" baseline="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parahaemolyticus</a:t>
                      </a:r>
                      <a:endParaRPr lang="en-US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Пестициды (хлорорганические)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Цезий-137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Стронций-90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000" dirty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сальмонеллы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000" dirty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Нитраты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Паразитарная чистота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Пестициды</a:t>
                      </a: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(хлорорганические)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Токсичные элементы (</a:t>
                      </a:r>
                      <a:r>
                        <a:rPr lang="ru-RU" sz="1000" baseline="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свинец,мышьяк,ртуть,кадмий</a:t>
                      </a: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Цезий-137</a:t>
                      </a:r>
                    </a:p>
                    <a:p>
                      <a:pPr marL="171450" indent="-1714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Сальмонеллы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Дрожжи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Плесени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Зараженность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ГМО</a:t>
                      </a:r>
                      <a:endParaRPr lang="ru-RU" sz="1000" dirty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Кислотное</a:t>
                      </a: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число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Перекисное число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000" dirty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6204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Клейковина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6204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Микотоксин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62046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6204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Хлорид натрия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6204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Сухие вещества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148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64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43454810"/>
              </p:ext>
            </p:extLst>
          </p:nvPr>
        </p:nvGraphicFramePr>
        <p:xfrm>
          <a:off x="268731" y="971341"/>
          <a:ext cx="8968096" cy="5872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52725" y="53516"/>
            <a:ext cx="104815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ПРИЕМА ПРОДУКЦИИ ЖИВОТНОГО ПРОИСХОЖДЕНИЯ И ОСУЩЕСТВЛЕНИЯ ВЕТЕРИНАРНОГО КОНТРОЛЯ КАЧЕСТВА И БЕЗОПАСНОСТИ ПИЩЕВОЙ ПРОДУКЦИИ В УЧРЕЖДЕНИЯХ.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9253182" y="753426"/>
            <a:ext cx="2545308" cy="22849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9505558" y="1676756"/>
            <a:ext cx="2112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</a:t>
            </a:r>
            <a:endParaRPr lang="ru-RU" sz="2000" b="1" dirty="0">
              <a:solidFill>
                <a:srgbClr val="3A32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9423779" y="4427214"/>
            <a:ext cx="2545308" cy="228492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9375920" y="5072777"/>
            <a:ext cx="2704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КОМПЕТЕНТНЫЕ КОНТРОЛЬНО-НАДЗОРНЫЕ ОРГАНЫ (РОССЕЛЬХОЗНАДЗОР)</a:t>
            </a:r>
            <a:endParaRPr lang="ru-RU" sz="1400" b="1" dirty="0">
              <a:solidFill>
                <a:srgbClr val="3A32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18947080">
            <a:off x="7660272" y="742640"/>
            <a:ext cx="1396515" cy="2619650"/>
          </a:xfrm>
          <a:prstGeom prst="rightArrow">
            <a:avLst/>
          </a:prstGeom>
          <a:solidFill>
            <a:srgbClr val="4B85E3">
              <a:alpha val="41000"/>
            </a:srgb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Стрелка вправо 22"/>
          <p:cNvSpPr/>
          <p:nvPr/>
        </p:nvSpPr>
        <p:spPr>
          <a:xfrm rot="2656441">
            <a:off x="7677820" y="4447132"/>
            <a:ext cx="1396515" cy="2619650"/>
          </a:xfrm>
          <a:prstGeom prst="rightArrow">
            <a:avLst/>
          </a:prstGeom>
          <a:solidFill>
            <a:srgbClr val="4B85E3">
              <a:alpha val="41000"/>
            </a:srgb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5723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4"/>
            <a:ext cx="12192000" cy="68606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2488" y="301194"/>
            <a:ext cx="11217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Проанализированные пробы пищевой продукции по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учреждениям</a:t>
            </a:r>
          </a:p>
          <a:p>
            <a:pPr algn="ctr"/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951612"/>
              </p:ext>
            </p:extLst>
          </p:nvPr>
        </p:nvGraphicFramePr>
        <p:xfrm>
          <a:off x="631598" y="1017036"/>
          <a:ext cx="11038785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922">
                  <a:extLst>
                    <a:ext uri="{9D8B030D-6E8A-4147-A177-3AD203B41FA5}">
                      <a16:colId xmlns:a16="http://schemas.microsoft.com/office/drawing/2014/main" val="4165668399"/>
                    </a:ext>
                  </a:extLst>
                </a:gridCol>
                <a:gridCol w="1357459">
                  <a:extLst>
                    <a:ext uri="{9D8B030D-6E8A-4147-A177-3AD203B41FA5}">
                      <a16:colId xmlns:a16="http://schemas.microsoft.com/office/drawing/2014/main" val="2358074099"/>
                    </a:ext>
                  </a:extLst>
                </a:gridCol>
                <a:gridCol w="2573518">
                  <a:extLst>
                    <a:ext uri="{9D8B030D-6E8A-4147-A177-3AD203B41FA5}">
                      <a16:colId xmlns:a16="http://schemas.microsoft.com/office/drawing/2014/main" val="572065141"/>
                    </a:ext>
                  </a:extLst>
                </a:gridCol>
                <a:gridCol w="1809946">
                  <a:extLst>
                    <a:ext uri="{9D8B030D-6E8A-4147-A177-3AD203B41FA5}">
                      <a16:colId xmlns:a16="http://schemas.microsoft.com/office/drawing/2014/main" val="675348340"/>
                    </a:ext>
                  </a:extLst>
                </a:gridCol>
                <a:gridCol w="2394409">
                  <a:extLst>
                    <a:ext uri="{9D8B030D-6E8A-4147-A177-3AD203B41FA5}">
                      <a16:colId xmlns:a16="http://schemas.microsoft.com/office/drawing/2014/main" val="2679062652"/>
                    </a:ext>
                  </a:extLst>
                </a:gridCol>
                <a:gridCol w="1734531">
                  <a:extLst>
                    <a:ext uri="{9D8B030D-6E8A-4147-A177-3AD203B41FA5}">
                      <a16:colId xmlns:a16="http://schemas.microsoft.com/office/drawing/2014/main" val="1271973530"/>
                    </a:ext>
                  </a:extLst>
                </a:gridCol>
              </a:tblGrid>
              <a:tr h="7819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ГБУЗ СОКОД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СО СОШ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«Образовательный центр « Южный город»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ГКУ СО «ЦП ДОПР «Иволга»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 СО «СОЦ «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Новокуйбышевский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СОШ № 2 П.Г.Т. УСТЬ-КИНЕЛЬСКИЙ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091127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690866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Ряженка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902629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Кефир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356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Снежок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425728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051799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058357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582953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Говядина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068410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919211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402561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Курица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25196"/>
                  </a:ext>
                </a:extLst>
              </a:tr>
            </a:tbl>
          </a:graphicData>
        </a:graphic>
      </p:graphicFrame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576794" y="6161034"/>
            <a:ext cx="533588" cy="551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6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9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4"/>
            <a:ext cx="12192000" cy="68606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2487" y="80304"/>
            <a:ext cx="11217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выявленных несоответствий по показателям безопасности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качества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371620"/>
              </p:ext>
            </p:extLst>
          </p:nvPr>
        </p:nvGraphicFramePr>
        <p:xfrm>
          <a:off x="631598" y="719666"/>
          <a:ext cx="11038785" cy="490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922">
                  <a:extLst>
                    <a:ext uri="{9D8B030D-6E8A-4147-A177-3AD203B41FA5}">
                      <a16:colId xmlns:a16="http://schemas.microsoft.com/office/drawing/2014/main" val="4165668399"/>
                    </a:ext>
                  </a:extLst>
                </a:gridCol>
                <a:gridCol w="1357459">
                  <a:extLst>
                    <a:ext uri="{9D8B030D-6E8A-4147-A177-3AD203B41FA5}">
                      <a16:colId xmlns:a16="http://schemas.microsoft.com/office/drawing/2014/main" val="2358074099"/>
                    </a:ext>
                  </a:extLst>
                </a:gridCol>
                <a:gridCol w="2573518">
                  <a:extLst>
                    <a:ext uri="{9D8B030D-6E8A-4147-A177-3AD203B41FA5}">
                      <a16:colId xmlns:a16="http://schemas.microsoft.com/office/drawing/2014/main" val="572065141"/>
                    </a:ext>
                  </a:extLst>
                </a:gridCol>
                <a:gridCol w="1809946">
                  <a:extLst>
                    <a:ext uri="{9D8B030D-6E8A-4147-A177-3AD203B41FA5}">
                      <a16:colId xmlns:a16="http://schemas.microsoft.com/office/drawing/2014/main" val="675348340"/>
                    </a:ext>
                  </a:extLst>
                </a:gridCol>
                <a:gridCol w="2394409">
                  <a:extLst>
                    <a:ext uri="{9D8B030D-6E8A-4147-A177-3AD203B41FA5}">
                      <a16:colId xmlns:a16="http://schemas.microsoft.com/office/drawing/2014/main" val="2679062652"/>
                    </a:ext>
                  </a:extLst>
                </a:gridCol>
                <a:gridCol w="1734531">
                  <a:extLst>
                    <a:ext uri="{9D8B030D-6E8A-4147-A177-3AD203B41FA5}">
                      <a16:colId xmlns:a16="http://schemas.microsoft.com/office/drawing/2014/main" val="12719735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ГБУЗ СОКОД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СО СОШ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«Образовательный </a:t>
                      </a:r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«Южный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ГКУ СО «ЦП ДОПР «Иволга»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 СО «СОЦ «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Новокуйбышевский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СОШ № 2 П.Г.Т. УСТЬ-КИНЕЛЬСКИЙ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091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690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Ряженка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902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Кефир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Снежок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425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051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058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582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Говядина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068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919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402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Курица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2519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31596" y="5713306"/>
            <a:ext cx="10863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результаты были выявлены по следующим показателям: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белка, жира, БГКП,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КМАФАнМ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Дрожжи и плесневые грибы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576794" y="6161034"/>
            <a:ext cx="533588" cy="551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7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49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73961" y="6264734"/>
            <a:ext cx="533588" cy="55167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8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E1370740-BA5C-4F57-9A14-0B61F2C6664D}"/>
              </a:ext>
            </a:extLst>
          </p:cNvPr>
          <p:cNvSpPr txBox="1">
            <a:spLocks/>
          </p:cNvSpPr>
          <p:nvPr/>
        </p:nvSpPr>
        <p:spPr>
          <a:xfrm>
            <a:off x="2376535" y="4259174"/>
            <a:ext cx="3932333" cy="30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72817" y="410547"/>
            <a:ext cx="9255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выявленных несоответствий по показателям безопасности и качества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591294"/>
              </p:ext>
            </p:extLst>
          </p:nvPr>
        </p:nvGraphicFramePr>
        <p:xfrm>
          <a:off x="727788" y="906925"/>
          <a:ext cx="10300997" cy="5611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9778">
                  <a:extLst>
                    <a:ext uri="{9D8B030D-6E8A-4147-A177-3AD203B41FA5}">
                      <a16:colId xmlns:a16="http://schemas.microsoft.com/office/drawing/2014/main" val="4165668399"/>
                    </a:ext>
                  </a:extLst>
                </a:gridCol>
                <a:gridCol w="2813770">
                  <a:extLst>
                    <a:ext uri="{9D8B030D-6E8A-4147-A177-3AD203B41FA5}">
                      <a16:colId xmlns:a16="http://schemas.microsoft.com/office/drawing/2014/main" val="572065141"/>
                    </a:ext>
                  </a:extLst>
                </a:gridCol>
                <a:gridCol w="2608197">
                  <a:extLst>
                    <a:ext uri="{9D8B030D-6E8A-4147-A177-3AD203B41FA5}">
                      <a16:colId xmlns:a16="http://schemas.microsoft.com/office/drawing/2014/main" val="675348340"/>
                    </a:ext>
                  </a:extLst>
                </a:gridCol>
                <a:gridCol w="2489252">
                  <a:extLst>
                    <a:ext uri="{9D8B030D-6E8A-4147-A177-3AD203B41FA5}">
                      <a16:colId xmlns:a16="http://schemas.microsoft.com/office/drawing/2014/main" val="2679062652"/>
                    </a:ext>
                  </a:extLst>
                </a:gridCol>
              </a:tblGrid>
              <a:tr h="66221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Производитель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Несоответствие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091127"/>
                  </a:ext>
                </a:extLst>
              </a:tr>
              <a:tr h="355966">
                <a:tc rowSpan="3"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ГБУЗ «СОКОД»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Творог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«Молочный край»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доля жира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690866"/>
                  </a:ext>
                </a:extLst>
              </a:tr>
              <a:tr h="355966"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Ряженка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902629"/>
                  </a:ext>
                </a:extLst>
              </a:tr>
              <a:tr h="355966"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Сметана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356"/>
                  </a:ext>
                </a:extLst>
              </a:tr>
              <a:tr h="10191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ГКУ СО «ЦПДОПР «Иволга»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г.о.Самара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Творог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«Молочный край»</a:t>
                      </a:r>
                    </a:p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доля жира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425728"/>
                  </a:ext>
                </a:extLst>
              </a:tr>
              <a:tr h="408154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 СО «СОЦ «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Новокуйбышевский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Сметана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«Молочный край»</a:t>
                      </a:r>
                    </a:p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доля жира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051799"/>
                  </a:ext>
                </a:extLst>
              </a:tr>
              <a:tr h="35596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Кефир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058357"/>
                  </a:ext>
                </a:extLst>
              </a:tr>
              <a:tr h="35596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Творог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582953"/>
                  </a:ext>
                </a:extLst>
              </a:tr>
              <a:tr h="596166"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СОШ № 2             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п.г.т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Усть-Кинельский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«Молочный край»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доля жира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068410"/>
                  </a:ext>
                </a:extLst>
              </a:tr>
              <a:tr h="35596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Сметана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919211"/>
                  </a:ext>
                </a:extLst>
              </a:tr>
              <a:tr h="35596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Ряженка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402561"/>
                  </a:ext>
                </a:extLst>
              </a:tr>
              <a:tr h="355966"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Снежок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25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20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73961" y="6264734"/>
            <a:ext cx="533588" cy="55167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9</a:t>
            </a: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E1370740-BA5C-4F57-9A14-0B61F2C6664D}"/>
              </a:ext>
            </a:extLst>
          </p:cNvPr>
          <p:cNvSpPr txBox="1">
            <a:spLocks/>
          </p:cNvSpPr>
          <p:nvPr/>
        </p:nvSpPr>
        <p:spPr>
          <a:xfrm>
            <a:off x="2376535" y="4259174"/>
            <a:ext cx="3932333" cy="30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754" y="1315615"/>
            <a:ext cx="3410276" cy="44320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868" y="1315615"/>
            <a:ext cx="3387012" cy="44320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75453" y="410547"/>
            <a:ext cx="86681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показатели на БГКП,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Дрожжи и плесневые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грибы в молочной продукции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4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3539</TotalTime>
  <Words>624</Words>
  <Application>Microsoft Office PowerPoint</Application>
  <PresentationFormat>Широкоэкранный</PresentationFormat>
  <Paragraphs>251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PT Astra Serif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Алена Ромашова</dc:creator>
  <cp:lastModifiedBy>root</cp:lastModifiedBy>
  <cp:revision>185</cp:revision>
  <cp:lastPrinted>2025-09-09T11:03:45Z</cp:lastPrinted>
  <dcterms:created xsi:type="dcterms:W3CDTF">2024-11-11T06:29:55Z</dcterms:created>
  <dcterms:modified xsi:type="dcterms:W3CDTF">2025-10-17T05:26:28Z</dcterms:modified>
</cp:coreProperties>
</file>