
<file path=[Content_Types].xml><?xml version="1.0" encoding="utf-8"?>
<Types xmlns="http://schemas.openxmlformats.org/package/2006/content-types">
  <Default Extension="jpg" ContentType="image/jpe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png" ContentType="image/png"/>
  <Default Extension="wmf" ContentType="image/x-wmf"/>
  <Default Extension="svg" ContentType="image/svg+xml"/>
  <Override PartName="/ppt/theme/theme2.xml" ContentType="application/vnd.openxmlformats-officedocument.theme+xml"/>
  <Override PartName="/ppt/presentation.xml" ContentType="application/vnd.openxmlformats-officedocument.presentationml.presentation.main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notesSlides/notesSlide15.xml" ContentType="application/vnd.openxmlformats-officedocument.presentationml.notesSlide+xml"/>
  <Override PartName="/ppt/slides/slide15.xml" ContentType="application/vnd.openxmlformats-officedocument.presentationml.slide+xml"/>
  <Override PartName="/docProps/app.xml" ContentType="application/vnd.openxmlformats-officedocument.extended-properti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18.xml" ContentType="application/vnd.openxmlformats-officedocument.presentationml.notesSlide+xml"/>
  <Override PartName="/ppt/notesSlides/notesSlide1.xml" ContentType="application/vnd.openxmlformats-officedocument.presentationml.notesSlide+xml"/>
  <Override PartName="/ppt/slides/slide18.xml" ContentType="application/vnd.openxmlformats-officedocument.presentationml.slide+xml"/>
  <Override PartName="/ppt/slides/slide1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11.xml" ContentType="application/vnd.openxmlformats-officedocument.presentationml.notesSlide+xml"/>
  <Override PartName="/ppt/notesSlides/notesSlide8.xml" ContentType="application/vnd.openxmlformats-officedocument.presentationml.notes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notesSlides/notesSlide10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7.xml" ContentType="application/vnd.openxmlformats-officedocument.presentationml.slide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autoCompressPictures="0" saveSubsetFonts="1">
  <p:sldMasterIdLst>
    <p:sldMasterId id="2147483648" r:id="rId1"/>
  </p:sldMasterIdLst>
  <p:notesMasterIdLst>
    <p:notesMasterId r:id="rId22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</p:sldIdLst>
  <p:sldSz cx="18288000" cy="10287000"/>
  <p:notesSz cx="10287000" cy="18288000"/>
  <p:defaultTextStyle>
    <a:lvl1pPr marL="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 snapToObjects="1">
      <p:cViewPr varScale="1">
        <p:scale>
          <a:sx n="40" d="100"/>
          <a:sy n="40" d="100"/>
        </p:scale>
        <p:origin x="2514" y="1284"/>
      </p:cViewPr>
      <p:guideLst>
        <p:guide pos="5760"/>
        <p:guide pos="3240" orient="horz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theme" Target="theme/theme2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9" Type="http://schemas.openxmlformats.org/officeDocument/2006/relationships/slide" Target="slides/slide6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notesMaster" Target="notesMasters/notesMaster1.xml"/><Relationship Id="rId23" Type="http://schemas.openxmlformats.org/officeDocument/2006/relationships/presProps" Target="presProps.xml" /><Relationship Id="rId24" Type="http://schemas.openxmlformats.org/officeDocument/2006/relationships/tableStyles" Target="tableStyles.xml" /><Relationship Id="rId25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84083840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21993103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23040990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14216159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818208269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20703125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4C4DF42-12A9-2FED-0F2B-86E7D8DC41BB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43462199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73874073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18617072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12314177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264191559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0575339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59313C85-AE26-954C-C8FC-ACA377A875F7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45034835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52624847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6547990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7812338-54EB-F6F5-4F19-519F10F9C544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50723007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54215339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23012713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F77E301-DC22-BACA-41E3-D2FE5FF949F7}" type="slidenum">
              <a:rPr lang="en-US"/>
              <a:t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73129627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41390066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0366157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88160736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2006642174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1925448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26642610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78180221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14264253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39088805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884259750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055201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55756600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39326256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68328132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0382483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68290431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93449373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70612166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81277084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77680718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79001676" name="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0" y="0"/>
            <a:ext cx="0" cy="0"/>
          </a:xfrm>
          <a:prstGeom prst="rect">
            <a:avLst/>
          </a:prstGeom>
          <a:ln w="0">
            <a:noFill/>
          </a:ln>
        </p:spPr>
      </p:sp>
      <p:sp>
        <p:nvSpPr>
          <p:cNvPr id="1085350416" name="PlaceHolder 2"/>
          <p:cNvSpPr>
            <a:spLocks noGrp="1"/>
          </p:cNvSpPr>
          <p:nvPr>
            <p:ph type="body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tIns="-45000" rIns="90000" bIns="-45000" anchor="t">
            <a:noAutofit/>
          </a:bodyPr>
          <a:lstStyle/>
          <a:p>
            <a:pPr indent="0">
              <a:buNone/>
              <a:defRPr/>
            </a:pPr>
            <a:endParaRPr lang="ru-RU" sz="1800" b="0" u="none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9675469" name="PlaceHolder 3"/>
          <p:cNvSpPr>
            <a:spLocks noGrp="1"/>
          </p:cNvSpPr>
          <p:nvPr>
            <p:ph type="sldNum" idx="18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 w="0">
            <a:noFill/>
          </a:ln>
        </p:spPr>
        <p:txBody>
          <a:bodyPr lIns="90000" tIns="-45000" rIns="90000" bIns="-45000" anchor="t">
            <a:noAutofit/>
          </a:bodyPr>
          <a:lstStyle>
            <a:lvl1pPr indent="0" defTabSz="914400">
              <a:lnSpc>
                <a:spcPct val="100000"/>
              </a:lnSpc>
              <a:buNone/>
              <a:defRPr lang="en-US" sz="1800" b="0" u="none" strike="noStrike">
                <a:solidFill>
                  <a:schemeClr val="dk1"/>
                </a:solidFill>
                <a:latin typeface="+mn-lt"/>
                <a:ea typeface="+mn-ea"/>
              </a:defRPr>
            </a:lvl1pPr>
          </a:lstStyle>
          <a:p>
            <a:pPr indent="0" defTabSz="914400">
              <a:lnSpc>
                <a:spcPct val="100000"/>
              </a:lnSpc>
              <a:buNone/>
              <a:defRPr/>
            </a:pPr>
            <a:fld id="{BC05804C-9531-4BF1-8ED7-D92BC67E4688}" type="slidenum">
              <a:rPr lang="en-US" sz="1800" b="0" u="none" strike="noStrike">
                <a:solidFill>
                  <a:schemeClr val="dk1"/>
                </a:solidFill>
                <a:latin typeface="+mn-lt"/>
                <a:ea typeface="+mn-ea"/>
              </a:rPr>
              <a:t>17</a:t>
            </a:fld>
            <a:endParaRPr lang="ru-RU" sz="1800" b="0" u="none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2261396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05797060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7795422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83529369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35580717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2301217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70215578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52798920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15517712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659285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194950779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72744383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021451-1387-4CA6-816F-3879F97B5CBC}" type="slidenum">
              <a:rPr lang="en-US"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userDrawn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0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dt="0" ftr="0" hdr="0" sldNum="0"/>
  <p:txStyles>
    <p:titleStyle>
      <a:lvl1pPr algn="ctr" defTabSz="914400" rtl="0"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>
        <a:spcBef>
          <a:spcPts val="0"/>
        </a:spcBef>
        <a:buFont typeface="Arial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>
        <a:spcBef>
          <a:spcPts val="0"/>
        </a:spcBef>
        <a:buFont typeface="Arial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>
        <a:spcBef>
          <a:spcPts val="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>
        <a:spcBef>
          <a:spcPts val="0"/>
        </a:spcBef>
        <a:buFont typeface="Arial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>
        <a:spcBef>
          <a:spcPts val="0"/>
        </a:spcBef>
        <a:buFont typeface="Arial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>
        <a:spcBef>
          <a:spcPts val="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5" Type="http://schemas.openxmlformats.org/officeDocument/2006/relationships/image" Target="../media/image3.png"/><Relationship Id="rId6" Type="http://schemas.openxmlformats.org/officeDocument/2006/relationships/image" Target="../media/media1.svg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media2.svg"/><Relationship Id="rId6" Type="http://schemas.openxmlformats.org/officeDocument/2006/relationships/image" Target="../media/image6.png"/><Relationship Id="rId7" Type="http://schemas.openxmlformats.org/officeDocument/2006/relationships/image" Target="../media/media3.svg"/><Relationship Id="rId8" Type="http://schemas.openxmlformats.org/officeDocument/2006/relationships/image" Target="../media/image7.png"/><Relationship Id="rId9" Type="http://schemas.openxmlformats.org/officeDocument/2006/relationships/image" Target="../media/image8.png"/><Relationship Id="rId10" Type="http://schemas.openxmlformats.org/officeDocument/2006/relationships/image" Target="../media/image9.png"/><Relationship Id="rId11" Type="http://schemas.openxmlformats.org/officeDocument/2006/relationships/image" Target="../media/image10.png"/><Relationship Id="rId12" Type="http://schemas.openxmlformats.org/officeDocument/2006/relationships/image" Target="../media/image11.png"/><Relationship Id="rId13" Type="http://schemas.openxmlformats.org/officeDocument/2006/relationships/image" Target="../media/image12.png"/><Relationship Id="rId14" Type="http://schemas.openxmlformats.org/officeDocument/2006/relationships/image" Target="../media/image13.png"/><Relationship Id="rId15" Type="http://schemas.openxmlformats.org/officeDocument/2006/relationships/image" Target="../media/image14.png"/><Relationship Id="rId16" Type="http://schemas.openxmlformats.org/officeDocument/2006/relationships/image" Target="../media/image15.png"/><Relationship Id="rId17" Type="http://schemas.openxmlformats.org/officeDocument/2006/relationships/image" Target="../media/image16.png"/><Relationship Id="rId18" Type="http://schemas.openxmlformats.org/officeDocument/2006/relationships/image" Target="../media/image17.png"/><Relationship Id="rId19" Type="http://schemas.openxmlformats.org/officeDocument/2006/relationships/image" Target="../media/image18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5" Type="http://schemas.openxmlformats.org/officeDocument/2006/relationships/image" Target="../media/image20.png"/><Relationship Id="rId6" Type="http://schemas.openxmlformats.org/officeDocument/2006/relationships/image" Target="../media/image21.png"/><Relationship Id="rId7" Type="http://schemas.openxmlformats.org/officeDocument/2006/relationships/image" Target="../media/image22.png"/><Relationship Id="rId8" Type="http://schemas.openxmlformats.org/officeDocument/2006/relationships/image" Target="../media/image23.png"/><Relationship Id="rId9" Type="http://schemas.openxmlformats.org/officeDocument/2006/relationships/image" Target="../media/image24.png"/><Relationship Id="rId10" Type="http://schemas.openxmlformats.org/officeDocument/2006/relationships/image" Target="../media/image25.png"/><Relationship Id="rId11" Type="http://schemas.openxmlformats.org/officeDocument/2006/relationships/image" Target="../media/image26.png"/><Relationship Id="rId12" Type="http://schemas.openxmlformats.org/officeDocument/2006/relationships/image" Target="../media/image27.png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8.jpg"/><Relationship Id="rId4" Type="http://schemas.openxmlformats.org/officeDocument/2006/relationships/image" Target="../media/image29.png"/><Relationship Id="rId5" Type="http://schemas.openxmlformats.org/officeDocument/2006/relationships/image" Target="../media/media4.svg"/><Relationship Id="rId6" Type="http://schemas.openxmlformats.org/officeDocument/2006/relationships/image" Target="../media/image30.png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32.png"/><Relationship Id="rId7" Type="http://schemas.openxmlformats.org/officeDocument/2006/relationships/image" Target="../media/image33.png"/><Relationship Id="rId8" Type="http://schemas.openxmlformats.org/officeDocument/2006/relationships/image" Target="../media/image34.png"/><Relationship Id="rId9" Type="http://schemas.openxmlformats.org/officeDocument/2006/relationships/image" Target="../media/image35.png"/><Relationship Id="rId10" Type="http://schemas.openxmlformats.org/officeDocument/2006/relationships/image" Target="../media/image36.pn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5" Type="http://schemas.openxmlformats.org/officeDocument/2006/relationships/image" Target="../media/image21.png"/><Relationship Id="rId6" Type="http://schemas.openxmlformats.org/officeDocument/2006/relationships/image" Target="../media/image37.png"/><Relationship Id="rId7" Type="http://schemas.openxmlformats.org/officeDocument/2006/relationships/image" Target="../media/image38.png"/><Relationship Id="rId8" Type="http://schemas.openxmlformats.org/officeDocument/2006/relationships/image" Target="../media/image39.png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8.jpg"/><Relationship Id="rId4" Type="http://schemas.openxmlformats.org/officeDocument/2006/relationships/image" Target="../media/image31.png"/><Relationship Id="rId5" Type="http://schemas.openxmlformats.org/officeDocument/2006/relationships/image" Target="../media/image40.pn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4.png"/><Relationship Id="rId4" Type="http://schemas.openxmlformats.org/officeDocument/2006/relationships/image" Target="../media/image19.png"/><Relationship Id="rId5" Type="http://schemas.openxmlformats.org/officeDocument/2006/relationships/image" Target="../media/image21.png"/><Relationship Id="rId6" Type="http://schemas.openxmlformats.org/officeDocument/2006/relationships/image" Target="../media/image41.pn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42.png"/><Relationship Id="rId7" Type="http://schemas.openxmlformats.org/officeDocument/2006/relationships/image" Target="../media/image43.png"/><Relationship Id="rId8" Type="http://schemas.openxmlformats.org/officeDocument/2006/relationships/image" Target="../media/media5.sv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44.png"/><Relationship Id="rId7" Type="http://schemas.openxmlformats.org/officeDocument/2006/relationships/image" Target="../media/media6.svg"/><Relationship Id="rId8" Type="http://schemas.openxmlformats.org/officeDocument/2006/relationships/image" Target="../media/image45.png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46.png"/><Relationship Id="rId7" Type="http://schemas.openxmlformats.org/officeDocument/2006/relationships/image" Target="../media/image47.png"/><Relationship Id="rId8" Type="http://schemas.openxmlformats.org/officeDocument/2006/relationships/image" Target="../media/image48.png"/><Relationship Id="rId9" Type="http://schemas.openxmlformats.org/officeDocument/2006/relationships/image" Target="../media/image49.png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52.png"/><Relationship Id="rId7" Type="http://schemas.openxmlformats.org/officeDocument/2006/relationships/image" Target="../media/image53.png"/><Relationship Id="rId8" Type="http://schemas.openxmlformats.org/officeDocument/2006/relationships/image" Target="../media/image54.pn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55.png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6" Type="http://schemas.openxmlformats.org/officeDocument/2006/relationships/image" Target="../media/image58.png"/><Relationship Id="rId7" Type="http://schemas.openxmlformats.org/officeDocument/2006/relationships/image" Target="../media/media7.svg"/><Relationship Id="rId8" Type="http://schemas.openxmlformats.org/officeDocument/2006/relationships/image" Target="../media/image59.pn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21.png"/><Relationship Id="rId6" Type="http://schemas.openxmlformats.org/officeDocument/2006/relationships/image" Target="../media/image60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8.jpg"/><Relationship Id="rId4" Type="http://schemas.openxmlformats.org/officeDocument/2006/relationships/image" Target="../media/image31.png"/><Relationship Id="rId5" Type="http://schemas.openxmlformats.org/officeDocument/2006/relationships/image" Target="../media/image30.pn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4.png"/><Relationship Id="rId4" Type="http://schemas.openxmlformats.org/officeDocument/2006/relationships/image" Target="../media/image31.png"/><Relationship Id="rId5" Type="http://schemas.openxmlformats.org/officeDocument/2006/relationships/image" Target="../media/image61.png"/><Relationship Id="rId6" Type="http://schemas.openxmlformats.org/officeDocument/2006/relationships/image" Target="../media/image62.png"/><Relationship Id="rId7" Type="http://schemas.openxmlformats.org/officeDocument/2006/relationships/image" Target="../media/image63.png"/><Relationship Id="rId8" Type="http://schemas.openxmlformats.org/officeDocument/2006/relationships/image" Target="../media/image64.png"/><Relationship Id="rId9" Type="http://schemas.openxmlformats.org/officeDocument/2006/relationships/image" Target="../media/media8.svg"/><Relationship Id="rId10" Type="http://schemas.openxmlformats.org/officeDocument/2006/relationships/image" Target="../media/image65.pn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Relationship Id="rId4" Type="http://schemas.openxmlformats.org/officeDocument/2006/relationships/image" Target="../media/image2.jpg"/><Relationship Id="rId5" Type="http://schemas.openxmlformats.org/officeDocument/2006/relationships/image" Target="../media/image66.png"/><Relationship Id="rId6" Type="http://schemas.openxmlformats.org/officeDocument/2006/relationships/image" Target="../media/media9.svg"/><Relationship Id="rId7" Type="http://schemas.openxmlformats.org/officeDocument/2006/relationships/image" Target="../media/image67.png"/><Relationship Id="rId8" Type="http://schemas.openxmlformats.org/officeDocument/2006/relationships/image" Target="../media/image68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">
    <p:bg>
      <p:bgPr shadeToTitle="0">
        <a:solidFill>
          <a:srgbClr val="FBFBF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89390408" name="2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955758827" name="1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0" y="0"/>
            <a:ext cx="18280067" cy="10287000"/>
          </a:xfrm>
          <a:prstGeom prst="rect">
            <a:avLst/>
          </a:prstGeom>
        </p:spPr>
      </p:pic>
      <p:pic>
        <p:nvPicPr>
          <p:cNvPr id="1592656392" name="Frame 4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/>
        </p:blipFill>
        <p:spPr bwMode="auto">
          <a:xfrm>
            <a:off x="1143000" y="1428750"/>
            <a:ext cx="5248275" cy="771525"/>
          </a:xfrm>
          <a:prstGeom prst="rect">
            <a:avLst/>
          </a:prstGeom>
        </p:spPr>
      </p:pic>
      <p:sp>
        <p:nvSpPr>
          <p:cNvPr id="1430994767" name="tenderlot-onlineru"/>
          <p:cNvSpPr/>
          <p:nvPr/>
        </p:nvSpPr>
        <p:spPr bwMode="auto">
          <a:xfrm>
            <a:off x="1143000" y="3214474"/>
            <a:ext cx="45053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4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TENDER.LOT-ONLINE.RU</a:t>
            </a:r>
            <a:endParaRPr lang="en-US" sz="3000"/>
          </a:p>
        </p:txBody>
      </p:sp>
      <p:sp>
        <p:nvSpPr>
          <p:cNvPr id="638424141" name="2024     223-"/>
          <p:cNvSpPr/>
          <p:nvPr/>
        </p:nvSpPr>
        <p:spPr bwMode="auto">
          <a:xfrm>
            <a:off x="1143000" y="4045637"/>
            <a:ext cx="16571794" cy="2933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25"/>
              </a:lnSpc>
              <a:buNone/>
              <a:defRPr/>
            </a:pPr>
            <a:r>
              <a:rPr lang="ru-RU" sz="96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700"/>
                <a:cs typeface="Museo Sans Cyrl 700"/>
              </a:rPr>
              <a:t>Надежный партнер для заказчиков и участников</a:t>
            </a: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700"/>
                <a:cs typeface="Museo Sans Cyrl 700"/>
              </a:rPr>
              <a:t> </a:t>
            </a: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—</a:t>
            </a:r>
            <a:b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9600">
                <a:solidFill>
                  <a:srgbClr val="007EEE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ЭТП РАД 223-ФЗ</a:t>
            </a:r>
            <a:endParaRPr lang="en-US" sz="96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5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643557287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142421729" name="Vector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/>
        </p:blipFill>
        <p:spPr bwMode="auto">
          <a:xfrm>
            <a:off x="495299" y="247649"/>
            <a:ext cx="495299" cy="495299"/>
          </a:xfrm>
          <a:prstGeom prst="rect">
            <a:avLst/>
          </a:prstGeom>
        </p:spPr>
      </p:pic>
      <p:pic>
        <p:nvPicPr>
          <p:cNvPr id="836140022" name="Rectangle 1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/>
        </p:blipFill>
        <p:spPr bwMode="auto">
          <a:xfrm>
            <a:off x="1143000" y="2124074"/>
            <a:ext cx="16002000" cy="19049"/>
          </a:xfrm>
          <a:prstGeom prst="rect">
            <a:avLst/>
          </a:prstGeom>
        </p:spPr>
      </p:pic>
      <p:pic>
        <p:nvPicPr>
          <p:cNvPr id="901955060" name="Заказчики" descr="preencoded.png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4972050" y="2257425"/>
            <a:ext cx="4286250" cy="1676399"/>
          </a:xfrm>
          <a:prstGeom prst="rect">
            <a:avLst/>
          </a:prstGeom>
        </p:spPr>
      </p:pic>
      <p:pic>
        <p:nvPicPr>
          <p:cNvPr id="831447139" name="Заказчики" descr="preencoded.png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13087350" y="2257425"/>
            <a:ext cx="4286250" cy="1676399"/>
          </a:xfrm>
          <a:prstGeom prst="rect">
            <a:avLst/>
          </a:prstGeom>
        </p:spPr>
      </p:pic>
      <p:pic>
        <p:nvPicPr>
          <p:cNvPr id="953326863" name="Заказчики" descr="preencoded.png"/>
          <p:cNvPicPr>
            <a:picLocks noChangeAspect="1"/>
          </p:cNvPicPr>
          <p:nvPr/>
        </p:nvPicPr>
        <p:blipFill>
          <a:blip r:embed="rId10"/>
          <a:stretch/>
        </p:blipFill>
        <p:spPr bwMode="auto">
          <a:xfrm>
            <a:off x="9029700" y="2257425"/>
            <a:ext cx="4286250" cy="1676399"/>
          </a:xfrm>
          <a:prstGeom prst="rect">
            <a:avLst/>
          </a:prstGeom>
        </p:spPr>
      </p:pic>
      <p:pic>
        <p:nvPicPr>
          <p:cNvPr id="227194448" name="Заказчики" descr="preencoded.png"/>
          <p:cNvPicPr>
            <a:picLocks noChangeAspect="1"/>
          </p:cNvPicPr>
          <p:nvPr/>
        </p:nvPicPr>
        <p:blipFill>
          <a:blip r:embed="rId11"/>
          <a:stretch/>
        </p:blipFill>
        <p:spPr bwMode="auto">
          <a:xfrm>
            <a:off x="914400" y="2257425"/>
            <a:ext cx="4286250" cy="1676399"/>
          </a:xfrm>
          <a:prstGeom prst="rect">
            <a:avLst/>
          </a:prstGeom>
        </p:spPr>
      </p:pic>
      <p:pic>
        <p:nvPicPr>
          <p:cNvPr id="333126183" name="Заказчики" descr="preencoded.png"/>
          <p:cNvPicPr>
            <a:picLocks noChangeAspect="1"/>
          </p:cNvPicPr>
          <p:nvPr/>
        </p:nvPicPr>
        <p:blipFill>
          <a:blip r:embed="rId12"/>
          <a:stretch/>
        </p:blipFill>
        <p:spPr bwMode="auto">
          <a:xfrm>
            <a:off x="914400" y="7591424"/>
            <a:ext cx="5638799" cy="2057400"/>
          </a:xfrm>
          <a:prstGeom prst="rect">
            <a:avLst/>
          </a:prstGeom>
        </p:spPr>
      </p:pic>
      <p:pic>
        <p:nvPicPr>
          <p:cNvPr id="2080294827" name="Заказчики" descr="preencoded.png"/>
          <p:cNvPicPr>
            <a:picLocks noChangeAspect="1"/>
          </p:cNvPicPr>
          <p:nvPr/>
        </p:nvPicPr>
        <p:blipFill>
          <a:blip r:embed="rId13"/>
          <a:stretch/>
        </p:blipFill>
        <p:spPr bwMode="auto">
          <a:xfrm>
            <a:off x="914400" y="3781424"/>
            <a:ext cx="8343900" cy="2057400"/>
          </a:xfrm>
          <a:prstGeom prst="rect">
            <a:avLst/>
          </a:prstGeom>
        </p:spPr>
      </p:pic>
      <p:pic>
        <p:nvPicPr>
          <p:cNvPr id="1706561217" name="Заказчики" descr="preencoded.png"/>
          <p:cNvPicPr>
            <a:picLocks noChangeAspect="1"/>
          </p:cNvPicPr>
          <p:nvPr/>
        </p:nvPicPr>
        <p:blipFill>
          <a:blip r:embed="rId14"/>
          <a:stretch/>
        </p:blipFill>
        <p:spPr bwMode="auto">
          <a:xfrm>
            <a:off x="9029700" y="3781424"/>
            <a:ext cx="8343900" cy="2057400"/>
          </a:xfrm>
          <a:prstGeom prst="rect">
            <a:avLst/>
          </a:prstGeom>
        </p:spPr>
      </p:pic>
      <p:pic>
        <p:nvPicPr>
          <p:cNvPr id="579559405" name="Заказчики" descr="preencoded.png"/>
          <p:cNvPicPr>
            <a:picLocks noChangeAspect="1"/>
          </p:cNvPicPr>
          <p:nvPr/>
        </p:nvPicPr>
        <p:blipFill>
          <a:blip r:embed="rId15"/>
          <a:stretch/>
        </p:blipFill>
        <p:spPr bwMode="auto">
          <a:xfrm>
            <a:off x="6324599" y="7591424"/>
            <a:ext cx="5638799" cy="2057400"/>
          </a:xfrm>
          <a:prstGeom prst="rect">
            <a:avLst/>
          </a:prstGeom>
        </p:spPr>
      </p:pic>
      <p:pic>
        <p:nvPicPr>
          <p:cNvPr id="916871475" name="Заказчики" descr="preencoded.png"/>
          <p:cNvPicPr>
            <a:picLocks noChangeAspect="1"/>
          </p:cNvPicPr>
          <p:nvPr/>
        </p:nvPicPr>
        <p:blipFill>
          <a:blip r:embed="rId16"/>
          <a:stretch/>
        </p:blipFill>
        <p:spPr bwMode="auto">
          <a:xfrm>
            <a:off x="11734798" y="7591424"/>
            <a:ext cx="5638799" cy="2057400"/>
          </a:xfrm>
          <a:prstGeom prst="rect">
            <a:avLst/>
          </a:prstGeom>
        </p:spPr>
      </p:pic>
      <p:pic>
        <p:nvPicPr>
          <p:cNvPr id="1640985649" name="Заказчики" descr="preencoded.png"/>
          <p:cNvPicPr>
            <a:picLocks noChangeAspect="1"/>
          </p:cNvPicPr>
          <p:nvPr/>
        </p:nvPicPr>
        <p:blipFill>
          <a:blip r:embed="rId17"/>
          <a:stretch/>
        </p:blipFill>
        <p:spPr bwMode="auto">
          <a:xfrm>
            <a:off x="914400" y="5686425"/>
            <a:ext cx="4286250" cy="2057400"/>
          </a:xfrm>
          <a:prstGeom prst="rect">
            <a:avLst/>
          </a:prstGeom>
        </p:spPr>
      </p:pic>
      <p:pic>
        <p:nvPicPr>
          <p:cNvPr id="1646083171" name="Заказчики" descr="preencoded.png"/>
          <p:cNvPicPr>
            <a:picLocks noChangeAspect="1"/>
          </p:cNvPicPr>
          <p:nvPr/>
        </p:nvPicPr>
        <p:blipFill>
          <a:blip r:embed="rId18"/>
          <a:stretch/>
        </p:blipFill>
        <p:spPr bwMode="auto">
          <a:xfrm>
            <a:off x="4972050" y="5686425"/>
            <a:ext cx="6315075" cy="2057400"/>
          </a:xfrm>
          <a:prstGeom prst="rect">
            <a:avLst/>
          </a:prstGeom>
        </p:spPr>
      </p:pic>
      <p:pic>
        <p:nvPicPr>
          <p:cNvPr id="835486839" name="Заказчики" descr="preencoded.png"/>
          <p:cNvPicPr>
            <a:picLocks noChangeAspect="1"/>
          </p:cNvPicPr>
          <p:nvPr/>
        </p:nvPicPr>
        <p:blipFill>
          <a:blip r:embed="rId19"/>
          <a:stretch/>
        </p:blipFill>
        <p:spPr bwMode="auto">
          <a:xfrm>
            <a:off x="11058524" y="5686425"/>
            <a:ext cx="6315075" cy="2057400"/>
          </a:xfrm>
          <a:prstGeom prst="rect">
            <a:avLst/>
          </a:prstGeom>
        </p:spPr>
      </p:pic>
      <p:sp>
        <p:nvSpPr>
          <p:cNvPr id="1526935588" name="Text 0"/>
          <p:cNvSpPr/>
          <p:nvPr/>
        </p:nvSpPr>
        <p:spPr bwMode="auto">
          <a:xfrm>
            <a:off x="1143000" y="361949"/>
            <a:ext cx="2343150" cy="276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ЭТП РАД — ЗАКУПКИ</a:t>
            </a:r>
            <a:endParaRPr lang="en-US" sz="1800"/>
          </a:p>
        </p:txBody>
      </p:sp>
      <p:sp>
        <p:nvSpPr>
          <p:cNvPr id="192179756" name="44-  223-"/>
          <p:cNvSpPr/>
          <p:nvPr/>
        </p:nvSpPr>
        <p:spPr bwMode="auto">
          <a:xfrm>
            <a:off x="1143000" y="1238249"/>
            <a:ext cx="16021048" cy="733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4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ЭТП РАД выбирают заказчики по 44-ФЗ и 223-ФЗ </a:t>
            </a:r>
            <a:endParaRPr lang="en-US" sz="4800"/>
          </a:p>
        </p:txBody>
      </p:sp>
      <p:sp>
        <p:nvSpPr>
          <p:cNvPr id="31045765" name="name_5"/>
          <p:cNvSpPr/>
          <p:nvPr/>
        </p:nvSpPr>
        <p:spPr bwMode="auto">
          <a:xfrm>
            <a:off x="17297399" y="285750"/>
            <a:ext cx="247649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98"/>
              </a:lnSpc>
              <a:buNone/>
              <a:defRPr/>
            </a:pP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3</a:t>
            </a:r>
            <a:endParaRPr lang="en-US" sz="3000"/>
          </a:p>
        </p:txBody>
      </p:sp>
      <p:sp>
        <p:nvSpPr>
          <p:cNvPr id="1615644211" name="Text 3"/>
          <p:cNvSpPr/>
          <p:nvPr/>
        </p:nvSpPr>
        <p:spPr bwMode="auto">
          <a:xfrm>
            <a:off x="2428875" y="8220074"/>
            <a:ext cx="3686175" cy="723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Правительство</a:t>
            </a:r>
            <a:b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Республики Карелия</a:t>
            </a:r>
            <a:endParaRPr lang="en-US" sz="2400"/>
          </a:p>
        </p:txBody>
      </p:sp>
      <p:sp>
        <p:nvSpPr>
          <p:cNvPr id="1988147585" name="-"/>
          <p:cNvSpPr/>
          <p:nvPr/>
        </p:nvSpPr>
        <p:spPr bwMode="auto">
          <a:xfrm>
            <a:off x="2668423" y="4410074"/>
            <a:ext cx="6151725" cy="723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Комитет по государственному заказу Санкт-Петербурга </a:t>
            </a:r>
            <a:endParaRPr lang="en-US" sz="2400"/>
          </a:p>
        </p:txBody>
      </p:sp>
      <p:sp>
        <p:nvSpPr>
          <p:cNvPr id="1179308196" name="Text 5"/>
          <p:cNvSpPr/>
          <p:nvPr/>
        </p:nvSpPr>
        <p:spPr bwMode="auto">
          <a:xfrm>
            <a:off x="10716666" y="4410074"/>
            <a:ext cx="6218781" cy="723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Комитет государственного заказа Ленинградской области</a:t>
            </a:r>
            <a:endParaRPr lang="en-US" sz="2400"/>
          </a:p>
        </p:txBody>
      </p:sp>
      <p:sp>
        <p:nvSpPr>
          <p:cNvPr id="1702928589" name="Text 6"/>
          <p:cNvSpPr/>
          <p:nvPr/>
        </p:nvSpPr>
        <p:spPr bwMode="auto">
          <a:xfrm>
            <a:off x="7996452" y="8220074"/>
            <a:ext cx="3528796" cy="723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Правительство </a:t>
            </a:r>
            <a:b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Республики Коми</a:t>
            </a:r>
            <a:endParaRPr lang="en-US" sz="2400"/>
          </a:p>
        </p:txBody>
      </p:sp>
      <p:sp>
        <p:nvSpPr>
          <p:cNvPr id="1452293326" name="Text 7"/>
          <p:cNvSpPr/>
          <p:nvPr/>
        </p:nvSpPr>
        <p:spPr bwMode="auto">
          <a:xfrm>
            <a:off x="13530155" y="8039099"/>
            <a:ext cx="3405294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Правительство Нижегородской области</a:t>
            </a:r>
            <a:endParaRPr lang="en-US" sz="2400"/>
          </a:p>
        </p:txBody>
      </p:sp>
      <p:sp>
        <p:nvSpPr>
          <p:cNvPr id="2019458915" name="Text 8"/>
          <p:cNvSpPr/>
          <p:nvPr/>
        </p:nvSpPr>
        <p:spPr bwMode="auto">
          <a:xfrm>
            <a:off x="2575017" y="6134099"/>
            <a:ext cx="2187482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Министерство иностранных дел РФ</a:t>
            </a:r>
            <a:endParaRPr lang="en-US" sz="2400"/>
          </a:p>
        </p:txBody>
      </p:sp>
      <p:sp>
        <p:nvSpPr>
          <p:cNvPr id="763262567" name="Text 9"/>
          <p:cNvSpPr/>
          <p:nvPr/>
        </p:nvSpPr>
        <p:spPr bwMode="auto">
          <a:xfrm>
            <a:off x="6807556" y="6315075"/>
            <a:ext cx="4041417" cy="723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ОКУ «Центр закупок Курской области»</a:t>
            </a:r>
            <a:endParaRPr lang="en-US" sz="2400"/>
          </a:p>
        </p:txBody>
      </p:sp>
      <p:sp>
        <p:nvSpPr>
          <p:cNvPr id="1234076124" name="Text 10"/>
          <p:cNvSpPr/>
          <p:nvPr/>
        </p:nvSpPr>
        <p:spPr bwMode="auto">
          <a:xfrm>
            <a:off x="12778713" y="6134099"/>
            <a:ext cx="4156735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ГКУ Республики Мордовия «Региональный центр организации закупок»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4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62259103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877840004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2053636613" name="Frame 85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447925"/>
            <a:ext cx="16002000" cy="1790700"/>
          </a:xfrm>
          <a:prstGeom prst="rect">
            <a:avLst/>
          </a:prstGeom>
        </p:spPr>
      </p:pic>
      <p:pic>
        <p:nvPicPr>
          <p:cNvPr id="609050016" name="Rectangle 1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pic>
        <p:nvPicPr>
          <p:cNvPr id="1388796891" name="Frame 38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143000" y="5876058"/>
            <a:ext cx="5181600" cy="3533775"/>
          </a:xfrm>
          <a:prstGeom prst="rect">
            <a:avLst/>
          </a:prstGeom>
        </p:spPr>
      </p:pic>
      <p:pic>
        <p:nvPicPr>
          <p:cNvPr id="345993232" name="Frame 88" descr="preencoded.png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6553200" y="5876058"/>
            <a:ext cx="5181600" cy="3533775"/>
          </a:xfrm>
          <a:prstGeom prst="rect">
            <a:avLst/>
          </a:prstGeom>
        </p:spPr>
      </p:pic>
      <p:pic>
        <p:nvPicPr>
          <p:cNvPr id="1667095549" name="Frame 89" descr="preencoded.png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11963400" y="5876058"/>
            <a:ext cx="5181600" cy="3533775"/>
          </a:xfrm>
          <a:prstGeom prst="rect">
            <a:avLst/>
          </a:prstGeom>
        </p:spPr>
      </p:pic>
      <p:pic>
        <p:nvPicPr>
          <p:cNvPr id="1387128088" name="Vector" descr="preencoded.png"/>
          <p:cNvPicPr>
            <a:picLocks noChangeAspect="1"/>
          </p:cNvPicPr>
          <p:nvPr/>
        </p:nvPicPr>
        <p:blipFill>
          <a:blip r:embed="rId10"/>
          <a:stretch/>
        </p:blipFill>
        <p:spPr bwMode="auto">
          <a:xfrm>
            <a:off x="13596126" y="5338763"/>
            <a:ext cx="1878048" cy="1708778"/>
          </a:xfrm>
          <a:prstGeom prst="rect">
            <a:avLst/>
          </a:prstGeom>
        </p:spPr>
      </p:pic>
      <p:pic>
        <p:nvPicPr>
          <p:cNvPr id="703384160" name="Vector" descr="preencoded.png"/>
          <p:cNvPicPr>
            <a:picLocks noChangeAspect="1"/>
          </p:cNvPicPr>
          <p:nvPr/>
        </p:nvPicPr>
        <p:blipFill>
          <a:blip r:embed="rId11"/>
          <a:stretch/>
        </p:blipFill>
        <p:spPr bwMode="auto">
          <a:xfrm>
            <a:off x="8269692" y="5190827"/>
            <a:ext cx="1710514" cy="1800820"/>
          </a:xfrm>
          <a:prstGeom prst="rect">
            <a:avLst/>
          </a:prstGeom>
        </p:spPr>
      </p:pic>
      <p:pic>
        <p:nvPicPr>
          <p:cNvPr id="1799820642" name="Vector" descr="preencoded.png"/>
          <p:cNvPicPr>
            <a:picLocks noChangeAspect="1"/>
          </p:cNvPicPr>
          <p:nvPr/>
        </p:nvPicPr>
        <p:blipFill>
          <a:blip r:embed="rId12"/>
          <a:stretch/>
        </p:blipFill>
        <p:spPr bwMode="auto">
          <a:xfrm>
            <a:off x="2757967" y="5133975"/>
            <a:ext cx="1913563" cy="1914523"/>
          </a:xfrm>
          <a:prstGeom prst="rect">
            <a:avLst/>
          </a:prstGeom>
        </p:spPr>
      </p:pic>
      <p:sp>
        <p:nvSpPr>
          <p:cNvPr id="1004931473" name="Text 0"/>
          <p:cNvSpPr/>
          <p:nvPr/>
        </p:nvSpPr>
        <p:spPr bwMode="auto">
          <a:xfrm>
            <a:off x="1143000" y="361950"/>
            <a:ext cx="2343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ЭТП РАД — ЗАКУПКИ</a:t>
            </a:r>
            <a:endParaRPr lang="en-US" sz="1800"/>
          </a:p>
        </p:txBody>
      </p:sp>
      <p:sp>
        <p:nvSpPr>
          <p:cNvPr id="476526496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Что такое ЭТП РАД</a:t>
            </a:r>
            <a:endParaRPr lang="en-US" sz="4800"/>
          </a:p>
        </p:txBody>
      </p:sp>
      <p:sp>
        <p:nvSpPr>
          <p:cNvPr id="1139328523" name="Text 2"/>
          <p:cNvSpPr/>
          <p:nvPr/>
        </p:nvSpPr>
        <p:spPr bwMode="auto">
          <a:xfrm>
            <a:off x="1143000" y="2447925"/>
            <a:ext cx="16021049" cy="819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007EEE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ЭТП РАД</a:t>
            </a: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 – </a:t>
            </a: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это единое информационное пространство для взаимодействия заказчиков</a:t>
            </a:r>
            <a:b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</a:b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и поставщиков при проведении всех видов торгов и закупок!</a:t>
            </a:r>
            <a:endParaRPr lang="en-US" sz="2700"/>
          </a:p>
        </p:txBody>
      </p:sp>
      <p:sp>
        <p:nvSpPr>
          <p:cNvPr id="1310803572" name="44- 223-      12  2018  1447-"/>
          <p:cNvSpPr/>
          <p:nvPr/>
        </p:nvSpPr>
        <p:spPr bwMode="auto">
          <a:xfrm>
            <a:off x="1143000" y="3419475"/>
            <a:ext cx="16021049" cy="819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Входит в Перечень отобранных операторов электронных площадок по 44-ФЗ, 223-ФЗ, утвержденный Распоряжением Правительства РФ от 12 июля 2018 г.№ 1447-р.</a:t>
            </a:r>
            <a:endParaRPr lang="en-US" sz="2700"/>
          </a:p>
        </p:txBody>
      </p:sp>
      <p:sp>
        <p:nvSpPr>
          <p:cNvPr id="2058638296" name="Text 4"/>
          <p:cNvSpPr/>
          <p:nvPr/>
        </p:nvSpPr>
        <p:spPr bwMode="auto">
          <a:xfrm>
            <a:off x="1143000" y="4614863"/>
            <a:ext cx="16021049" cy="409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Включает в себя:</a:t>
            </a:r>
            <a:endParaRPr lang="en-US" sz="2700"/>
          </a:p>
        </p:txBody>
      </p:sp>
      <p:sp>
        <p:nvSpPr>
          <p:cNvPr id="1307088285" name="name_4"/>
          <p:cNvSpPr/>
          <p:nvPr/>
        </p:nvSpPr>
        <p:spPr bwMode="auto">
          <a:xfrm>
            <a:off x="17297400" y="285750"/>
            <a:ext cx="2667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2</a:t>
            </a:r>
            <a:endParaRPr lang="en-US" sz="3000"/>
          </a:p>
        </p:txBody>
      </p:sp>
      <p:sp>
        <p:nvSpPr>
          <p:cNvPr id="2014394843" name="default_name"/>
          <p:cNvSpPr/>
          <p:nvPr/>
        </p:nvSpPr>
        <p:spPr bwMode="auto">
          <a:xfrm>
            <a:off x="1362075" y="7400058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50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ЗАКУПКИ</a:t>
            </a:r>
            <a:endParaRPr lang="en-US" sz="3600"/>
          </a:p>
        </p:txBody>
      </p:sp>
      <p:sp>
        <p:nvSpPr>
          <p:cNvPr id="257616358" name="615"/>
          <p:cNvSpPr/>
          <p:nvPr/>
        </p:nvSpPr>
        <p:spPr bwMode="auto">
          <a:xfrm>
            <a:off x="1371600" y="8104908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Площадка по государственным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и корпоративным закупкам, ПП РФ №615</a:t>
            </a:r>
            <a:endParaRPr lang="en-US" sz="1800"/>
          </a:p>
        </p:txBody>
      </p:sp>
      <p:sp>
        <p:nvSpPr>
          <p:cNvPr id="207278573" name="default_name"/>
          <p:cNvSpPr/>
          <p:nvPr/>
        </p:nvSpPr>
        <p:spPr bwMode="auto">
          <a:xfrm>
            <a:off x="6772275" y="7400058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50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ПРОДАЖИ</a:t>
            </a:r>
            <a:endParaRPr lang="en-US" sz="3600"/>
          </a:p>
        </p:txBody>
      </p:sp>
      <p:sp>
        <p:nvSpPr>
          <p:cNvPr id="1485969319" name="Text 9"/>
          <p:cNvSpPr/>
          <p:nvPr/>
        </p:nvSpPr>
        <p:spPr bwMode="auto">
          <a:xfrm>
            <a:off x="6781800" y="8104908"/>
            <a:ext cx="4743450" cy="828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Площадка по продаже государственного, корпоративного, банковского, проблемного и частного имущества</a:t>
            </a:r>
            <a:endParaRPr lang="en-US" sz="1800"/>
          </a:p>
        </p:txBody>
      </p:sp>
      <p:sp>
        <p:nvSpPr>
          <p:cNvPr id="1661636550" name="Text 10"/>
          <p:cNvSpPr/>
          <p:nvPr/>
        </p:nvSpPr>
        <p:spPr bwMode="auto">
          <a:xfrm>
            <a:off x="12182475" y="7400058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50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УЧЕБНЫЙ ЦЕНТР</a:t>
            </a:r>
            <a:endParaRPr lang="en-US" sz="3600"/>
          </a:p>
        </p:txBody>
      </p:sp>
      <p:sp>
        <p:nvSpPr>
          <p:cNvPr id="604529774" name="Text 11"/>
          <p:cNvSpPr/>
          <p:nvPr/>
        </p:nvSpPr>
        <p:spPr bwMode="auto">
          <a:xfrm>
            <a:off x="12192000" y="8104908"/>
            <a:ext cx="4743450" cy="82867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Профессиональный консультант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по аукционной продаже имущества, организации и сопровождению торгов</a:t>
            </a: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5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818941939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779101503" name="Vector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/>
        </p:blipFill>
        <p:spPr bwMode="auto">
          <a:xfrm>
            <a:off x="495299" y="247649"/>
            <a:ext cx="495299" cy="495299"/>
          </a:xfrm>
          <a:prstGeom prst="rect">
            <a:avLst/>
          </a:prstGeom>
        </p:spPr>
      </p:pic>
      <p:pic>
        <p:nvPicPr>
          <p:cNvPr id="1739792440" name="Frame 7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143000" y="8534399"/>
            <a:ext cx="16002000" cy="800100"/>
          </a:xfrm>
          <a:prstGeom prst="rect">
            <a:avLst/>
          </a:prstGeom>
        </p:spPr>
      </p:pic>
      <p:sp>
        <p:nvSpPr>
          <p:cNvPr id="1790456710" name="Text 0"/>
          <p:cNvSpPr/>
          <p:nvPr/>
        </p:nvSpPr>
        <p:spPr bwMode="auto">
          <a:xfrm>
            <a:off x="1143000" y="1187275"/>
            <a:ext cx="10372725" cy="14668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11624"/>
              </a:lnSpc>
              <a:buNone/>
              <a:defRPr/>
            </a:pP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УЧЕБНЫЙ ЦЕНТР</a:t>
            </a:r>
            <a:endParaRPr lang="en-US" sz="9600"/>
          </a:p>
        </p:txBody>
      </p:sp>
      <p:sp>
        <p:nvSpPr>
          <p:cNvPr id="140427857" name="2024     223-"/>
          <p:cNvSpPr/>
          <p:nvPr/>
        </p:nvSpPr>
        <p:spPr bwMode="auto">
          <a:xfrm>
            <a:off x="1143000" y="361949"/>
            <a:ext cx="4219574" cy="276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ИТОГИ 2024 ГОДА — ЭТП РАД 223-ФЗ</a:t>
            </a:r>
            <a:endParaRPr lang="en-US" sz="1800"/>
          </a:p>
        </p:txBody>
      </p:sp>
      <p:sp>
        <p:nvSpPr>
          <p:cNvPr id="1366088518" name="name_3"/>
          <p:cNvSpPr/>
          <p:nvPr/>
        </p:nvSpPr>
        <p:spPr bwMode="auto">
          <a:xfrm>
            <a:off x="1143000" y="8534399"/>
            <a:ext cx="390524" cy="3619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3</a:t>
            </a:r>
            <a:endParaRPr lang="en-US" sz="2400"/>
          </a:p>
        </p:txBody>
      </p:sp>
      <p:sp>
        <p:nvSpPr>
          <p:cNvPr id="1032831492" name="Text 3"/>
          <p:cNvSpPr/>
          <p:nvPr/>
        </p:nvSpPr>
        <p:spPr bwMode="auto">
          <a:xfrm>
            <a:off x="1704974" y="8534399"/>
            <a:ext cx="15459075" cy="3619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Собственный учебный центр РАД </a:t>
            </a:r>
            <a:endParaRPr lang="en-US" sz="2400"/>
          </a:p>
        </p:txBody>
      </p:sp>
      <p:sp>
        <p:nvSpPr>
          <p:cNvPr id="367896194" name="name_3"/>
          <p:cNvSpPr/>
          <p:nvPr/>
        </p:nvSpPr>
        <p:spPr bwMode="auto">
          <a:xfrm>
            <a:off x="1143000" y="8972550"/>
            <a:ext cx="380999" cy="3619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4</a:t>
            </a:r>
            <a:endParaRPr lang="en-US" sz="2400"/>
          </a:p>
        </p:txBody>
      </p:sp>
      <p:sp>
        <p:nvSpPr>
          <p:cNvPr id="877698377" name="Text 5"/>
          <p:cNvSpPr/>
          <p:nvPr/>
        </p:nvSpPr>
        <p:spPr bwMode="auto">
          <a:xfrm>
            <a:off x="1695449" y="8972550"/>
            <a:ext cx="15468599" cy="3619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Портал edu.lot-online.ru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6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88016677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524393983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299" y="247649"/>
            <a:ext cx="495299" cy="495299"/>
          </a:xfrm>
          <a:prstGeom prst="rect">
            <a:avLst/>
          </a:prstGeom>
        </p:spPr>
      </p:pic>
      <p:pic>
        <p:nvPicPr>
          <p:cNvPr id="1597000648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4"/>
            <a:ext cx="16002000" cy="19049"/>
          </a:xfrm>
          <a:prstGeom prst="rect">
            <a:avLst/>
          </a:prstGeom>
        </p:spPr>
      </p:pic>
      <p:pic>
        <p:nvPicPr>
          <p:cNvPr id="1677139192" name="Frame 43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143000" y="4257675"/>
            <a:ext cx="16002000" cy="4857750"/>
          </a:xfrm>
          <a:prstGeom prst="rect">
            <a:avLst/>
          </a:prstGeom>
        </p:spPr>
      </p:pic>
      <p:pic>
        <p:nvPicPr>
          <p:cNvPr id="356077501" name="diploma_9109461 1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2187475" y="3572172"/>
            <a:ext cx="1727298" cy="1809154"/>
          </a:xfrm>
          <a:prstGeom prst="rect">
            <a:avLst/>
          </a:prstGeom>
        </p:spPr>
      </p:pic>
      <p:pic>
        <p:nvPicPr>
          <p:cNvPr id="43723576" name="seminar_9109313 1" descr="preencoded.png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6191547" y="3572172"/>
            <a:ext cx="1809154" cy="1809154"/>
          </a:xfrm>
          <a:prstGeom prst="rect">
            <a:avLst/>
          </a:prstGeom>
        </p:spPr>
      </p:pic>
      <p:pic>
        <p:nvPicPr>
          <p:cNvPr id="769842783" name="webinar_8541943 1" descr="preencoded.png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10249196" y="3572172"/>
            <a:ext cx="1809154" cy="1809154"/>
          </a:xfrm>
          <a:prstGeom prst="rect">
            <a:avLst/>
          </a:prstGeom>
        </p:spPr>
      </p:pic>
      <p:pic>
        <p:nvPicPr>
          <p:cNvPr id="1310258457" name="monitor_3462107 1" descr="preencoded.png"/>
          <p:cNvPicPr>
            <a:picLocks noChangeAspect="1"/>
          </p:cNvPicPr>
          <p:nvPr/>
        </p:nvPicPr>
        <p:blipFill>
          <a:blip r:embed="rId10"/>
          <a:stretch/>
        </p:blipFill>
        <p:spPr bwMode="auto">
          <a:xfrm>
            <a:off x="14306846" y="3572172"/>
            <a:ext cx="1809154" cy="1809154"/>
          </a:xfrm>
          <a:prstGeom prst="rect">
            <a:avLst/>
          </a:prstGeom>
        </p:spPr>
      </p:pic>
      <p:sp>
        <p:nvSpPr>
          <p:cNvPr id="1338755060" name="Text 0"/>
          <p:cNvSpPr/>
          <p:nvPr/>
        </p:nvSpPr>
        <p:spPr bwMode="auto">
          <a:xfrm>
            <a:off x="1143000" y="361949"/>
            <a:ext cx="1924049" cy="276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УЧЕБНЫЙ ЦЕНТР</a:t>
            </a:r>
            <a:endParaRPr lang="en-US" sz="1800"/>
          </a:p>
        </p:txBody>
      </p:sp>
      <p:sp>
        <p:nvSpPr>
          <p:cNvPr id="1690248789" name="Text 1"/>
          <p:cNvSpPr/>
          <p:nvPr/>
        </p:nvSpPr>
        <p:spPr bwMode="auto">
          <a:xfrm>
            <a:off x="1143000" y="1238249"/>
            <a:ext cx="16021048" cy="733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4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Собственный учебный центр РАД </a:t>
            </a:r>
            <a:endParaRPr lang="en-US" sz="4800"/>
          </a:p>
        </p:txBody>
      </p:sp>
      <p:sp>
        <p:nvSpPr>
          <p:cNvPr id="1581461844" name="name_26"/>
          <p:cNvSpPr/>
          <p:nvPr/>
        </p:nvSpPr>
        <p:spPr bwMode="auto">
          <a:xfrm>
            <a:off x="17297399" y="285750"/>
            <a:ext cx="4857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98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endParaRPr lang="en-US" sz="3000"/>
          </a:p>
        </p:txBody>
      </p:sp>
      <p:sp>
        <p:nvSpPr>
          <p:cNvPr id="581188731" name="Text 3"/>
          <p:cNvSpPr/>
          <p:nvPr/>
        </p:nvSpPr>
        <p:spPr bwMode="auto">
          <a:xfrm>
            <a:off x="1143000" y="2447924"/>
            <a:ext cx="16021048" cy="8191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299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Повышение квалификации и профпереподготовка с получением удостоверения</a:t>
            </a:r>
            <a:b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</a:b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для специалистов по закупкам</a:t>
            </a:r>
            <a:endParaRPr lang="en-US" sz="2700"/>
          </a:p>
        </p:txBody>
      </p:sp>
      <p:sp>
        <p:nvSpPr>
          <p:cNvPr id="159013444" name="Text 4"/>
          <p:cNvSpPr/>
          <p:nvPr/>
        </p:nvSpPr>
        <p:spPr bwMode="auto">
          <a:xfrm>
            <a:off x="1133474" y="5781674"/>
            <a:ext cx="3848099" cy="1104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49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ОФИЦИАЛЬНАЯ</a:t>
            </a:r>
            <a:b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ЛИЦЕНЗИЯ</a:t>
            </a:r>
            <a:endParaRPr lang="en-US" sz="3600"/>
          </a:p>
        </p:txBody>
      </p:sp>
      <p:sp>
        <p:nvSpPr>
          <p:cNvPr id="213807264" name="Text 5"/>
          <p:cNvSpPr/>
          <p:nvPr/>
        </p:nvSpPr>
        <p:spPr bwMode="auto">
          <a:xfrm>
            <a:off x="1295399" y="7038974"/>
            <a:ext cx="3543300" cy="5524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Лицензия на образовательную деятельность</a:t>
            </a:r>
            <a:endParaRPr lang="en-US" sz="1800"/>
          </a:p>
        </p:txBody>
      </p:sp>
      <p:sp>
        <p:nvSpPr>
          <p:cNvPr id="1675039839" name="Text 6"/>
          <p:cNvSpPr/>
          <p:nvPr/>
        </p:nvSpPr>
        <p:spPr bwMode="auto">
          <a:xfrm>
            <a:off x="5191124" y="5781674"/>
            <a:ext cx="3848099" cy="1104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49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ОБУЧАЮЩИЕ КУРСЫ</a:t>
            </a:r>
            <a:endParaRPr lang="en-US" sz="3600"/>
          </a:p>
        </p:txBody>
      </p:sp>
      <p:sp>
        <p:nvSpPr>
          <p:cNvPr id="884416017" name="Text 7"/>
          <p:cNvSpPr/>
          <p:nvPr/>
        </p:nvSpPr>
        <p:spPr bwMode="auto">
          <a:xfrm>
            <a:off x="5353049" y="7038974"/>
            <a:ext cx="3543300" cy="1381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Присоединяйтесь к нашим официальным общим программам и получайте необходимую сертификацию для работы</a:t>
            </a:r>
            <a:endParaRPr lang="en-US" sz="1800"/>
          </a:p>
        </p:txBody>
      </p:sp>
      <p:sp>
        <p:nvSpPr>
          <p:cNvPr id="1526138911" name="Text 8"/>
          <p:cNvSpPr/>
          <p:nvPr/>
        </p:nvSpPr>
        <p:spPr bwMode="auto">
          <a:xfrm>
            <a:off x="9248773" y="5781674"/>
            <a:ext cx="3848099" cy="1104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49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БЕСПЛАТНЫЕ ВЕБИНАРЫ</a:t>
            </a:r>
            <a:endParaRPr lang="en-US" sz="3600"/>
          </a:p>
        </p:txBody>
      </p:sp>
      <p:sp>
        <p:nvSpPr>
          <p:cNvPr id="416349623" name="300"/>
          <p:cNvSpPr/>
          <p:nvPr/>
        </p:nvSpPr>
        <p:spPr bwMode="auto">
          <a:xfrm>
            <a:off x="9410699" y="6981824"/>
            <a:ext cx="3543300" cy="16573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Более 300 бесплатных вебинаров. Смотрите наши вебинары с приглашенными экспертами по актуальным темам и изменениям в сфере госзакупок</a:t>
            </a:r>
            <a:endParaRPr lang="en-US" sz="1800"/>
          </a:p>
        </p:txBody>
      </p:sp>
      <p:sp>
        <p:nvSpPr>
          <p:cNvPr id="88165431" name="Text 10"/>
          <p:cNvSpPr/>
          <p:nvPr/>
        </p:nvSpPr>
        <p:spPr bwMode="auto">
          <a:xfrm>
            <a:off x="13306423" y="5781674"/>
            <a:ext cx="3848099" cy="11048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4349"/>
              </a:lnSpc>
              <a:buNone/>
              <a:defRPr/>
            </a:pPr>
            <a:r>
              <a:rPr lang="en-US" sz="36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ОСОБЕННЫЙ ПОДХОД</a:t>
            </a:r>
            <a:endParaRPr lang="en-US" sz="3600"/>
          </a:p>
        </p:txBody>
      </p:sp>
      <p:sp>
        <p:nvSpPr>
          <p:cNvPr id="314510904" name="Text 11"/>
          <p:cNvSpPr/>
          <p:nvPr/>
        </p:nvSpPr>
        <p:spPr bwMode="auto">
          <a:xfrm>
            <a:off x="13468349" y="6981824"/>
            <a:ext cx="3543300" cy="13811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Индивидуальное обучение. Обратитесь к вашему менеджеру в РАД, чтобы организовать обучение специально по вашим вопросам</a:t>
            </a: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7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8633277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956537917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299" y="247649"/>
            <a:ext cx="495299" cy="495299"/>
          </a:xfrm>
          <a:prstGeom prst="rect">
            <a:avLst/>
          </a:prstGeom>
        </p:spPr>
      </p:pic>
      <p:pic>
        <p:nvPicPr>
          <p:cNvPr id="420274184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4"/>
            <a:ext cx="16002000" cy="19049"/>
          </a:xfrm>
          <a:prstGeom prst="rect">
            <a:avLst/>
          </a:prstGeom>
        </p:spPr>
      </p:pic>
      <p:pic>
        <p:nvPicPr>
          <p:cNvPr id="1773354046" name="Frame 99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924049" y="5057775"/>
            <a:ext cx="4438649" cy="4048124"/>
          </a:xfrm>
          <a:prstGeom prst="rect">
            <a:avLst/>
          </a:prstGeom>
        </p:spPr>
      </p:pic>
      <p:pic>
        <p:nvPicPr>
          <p:cNvPr id="686290139" name="image 21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5724523" y="7496174"/>
            <a:ext cx="5657850" cy="2219324"/>
          </a:xfrm>
          <a:prstGeom prst="rect">
            <a:avLst/>
          </a:prstGeom>
        </p:spPr>
      </p:pic>
      <p:pic>
        <p:nvPicPr>
          <p:cNvPr id="1045601465" name="image 20" descr="preencoded.png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7886700" y="2447924"/>
            <a:ext cx="9258300" cy="5419724"/>
          </a:xfrm>
          <a:prstGeom prst="rect">
            <a:avLst/>
          </a:prstGeom>
        </p:spPr>
      </p:pic>
      <p:sp>
        <p:nvSpPr>
          <p:cNvPr id="1280672824" name="Text 0"/>
          <p:cNvSpPr/>
          <p:nvPr/>
        </p:nvSpPr>
        <p:spPr bwMode="auto">
          <a:xfrm>
            <a:off x="1143000" y="361949"/>
            <a:ext cx="1924049" cy="2762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4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УЧЕБНЫЙ ЦЕНТР</a:t>
            </a:r>
            <a:endParaRPr lang="en-US" sz="1800"/>
          </a:p>
        </p:txBody>
      </p:sp>
      <p:sp>
        <p:nvSpPr>
          <p:cNvPr id="2103236433" name="edulot-onlineru"/>
          <p:cNvSpPr/>
          <p:nvPr/>
        </p:nvSpPr>
        <p:spPr bwMode="auto">
          <a:xfrm>
            <a:off x="1143000" y="1238249"/>
            <a:ext cx="16021048" cy="73342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4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Портал edu.lot-online.ru</a:t>
            </a:r>
            <a:endParaRPr lang="en-US" sz="4800"/>
          </a:p>
        </p:txBody>
      </p:sp>
      <p:sp>
        <p:nvSpPr>
          <p:cNvPr id="1786839574" name="name_27"/>
          <p:cNvSpPr/>
          <p:nvPr/>
        </p:nvSpPr>
        <p:spPr bwMode="auto">
          <a:xfrm>
            <a:off x="17297399" y="285750"/>
            <a:ext cx="466724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598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3</a:t>
            </a:r>
            <a:endParaRPr lang="en-US" sz="3000"/>
          </a:p>
        </p:txBody>
      </p:sp>
      <p:sp>
        <p:nvSpPr>
          <p:cNvPr id="589250324" name="Text 3"/>
          <p:cNvSpPr/>
          <p:nvPr/>
        </p:nvSpPr>
        <p:spPr bwMode="auto">
          <a:xfrm>
            <a:off x="1143000" y="2447924"/>
            <a:ext cx="16021048" cy="3619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4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Новости, обучение, экспертные материалы:</a:t>
            </a:r>
            <a:endParaRPr lang="en-US" sz="2400"/>
          </a:p>
        </p:txBody>
      </p:sp>
      <p:sp>
        <p:nvSpPr>
          <p:cNvPr id="1445891052" name="Text 4"/>
          <p:cNvSpPr/>
          <p:nvPr/>
        </p:nvSpPr>
        <p:spPr bwMode="auto">
          <a:xfrm>
            <a:off x="1143000" y="2962274"/>
            <a:ext cx="6476999" cy="1943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19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Информация об обучающих курсах с возможностью оставить заявку на обучение</a:t>
            </a:r>
            <a:b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</a:b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Анонсы и записи вебинаров</a:t>
            </a:r>
            <a:b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</a:b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Новости отрасли</a:t>
            </a:r>
            <a:b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</a:b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Статьи экспертов по актуальным темам и справочные материалы</a:t>
            </a: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4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54954684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844253269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1424861667" name="Frame 7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6343650"/>
            <a:ext cx="16002000" cy="2990850"/>
          </a:xfrm>
          <a:prstGeom prst="rect">
            <a:avLst/>
          </a:prstGeom>
        </p:spPr>
      </p:pic>
      <p:sp>
        <p:nvSpPr>
          <p:cNvPr id="39949341" name="Text 0"/>
          <p:cNvSpPr/>
          <p:nvPr/>
        </p:nvSpPr>
        <p:spPr bwMode="auto">
          <a:xfrm>
            <a:off x="1143000" y="1187276"/>
            <a:ext cx="12325350" cy="2933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25"/>
              </a:lnSpc>
              <a:buNone/>
              <a:defRPr/>
            </a:pP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ДОПОЛНИТЕЛЬНЫЕ</a:t>
            </a:r>
            <a:b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9600">
                <a:solidFill>
                  <a:srgbClr val="007EEE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СЕРВИСЫ И УСЛУГИ</a:t>
            </a:r>
            <a:endParaRPr lang="en-US" sz="9600"/>
          </a:p>
        </p:txBody>
      </p:sp>
      <p:sp>
        <p:nvSpPr>
          <p:cNvPr id="1987091925" name="2024     223-"/>
          <p:cNvSpPr/>
          <p:nvPr/>
        </p:nvSpPr>
        <p:spPr bwMode="auto">
          <a:xfrm>
            <a:off x="1143000" y="361950"/>
            <a:ext cx="4219575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ИТОГИ 2024 ГОДА — ЭТП РАД 223-ФЗ</a:t>
            </a:r>
            <a:endParaRPr lang="en-US" sz="1800"/>
          </a:p>
        </p:txBody>
      </p:sp>
      <p:sp>
        <p:nvSpPr>
          <p:cNvPr id="431539813" name="name_3"/>
          <p:cNvSpPr/>
          <p:nvPr/>
        </p:nvSpPr>
        <p:spPr bwMode="auto">
          <a:xfrm>
            <a:off x="1143000" y="6343650"/>
            <a:ext cx="3619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0</a:t>
            </a:r>
            <a:endParaRPr lang="en-US" sz="2400"/>
          </a:p>
        </p:txBody>
      </p:sp>
      <p:sp>
        <p:nvSpPr>
          <p:cNvPr id="2134199871" name="Text 3"/>
          <p:cNvSpPr/>
          <p:nvPr/>
        </p:nvSpPr>
        <p:spPr bwMode="auto">
          <a:xfrm>
            <a:off x="1676400" y="6343650"/>
            <a:ext cx="154876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Расчет начальной максимальной цены договора</a:t>
            </a:r>
            <a:endParaRPr lang="en-US" sz="2400"/>
          </a:p>
        </p:txBody>
      </p:sp>
      <p:sp>
        <p:nvSpPr>
          <p:cNvPr id="580995696" name="name_3"/>
          <p:cNvSpPr/>
          <p:nvPr/>
        </p:nvSpPr>
        <p:spPr bwMode="auto">
          <a:xfrm>
            <a:off x="1143000" y="6781800"/>
            <a:ext cx="3714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endParaRPr lang="en-US" sz="2400"/>
          </a:p>
        </p:txBody>
      </p:sp>
      <p:sp>
        <p:nvSpPr>
          <p:cNvPr id="125114019" name="Text 5"/>
          <p:cNvSpPr/>
          <p:nvPr/>
        </p:nvSpPr>
        <p:spPr bwMode="auto">
          <a:xfrm>
            <a:off x="1685925" y="6781800"/>
            <a:ext cx="154781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Проверка документации на стандарты и нормы по ГОСТ</a:t>
            </a:r>
            <a:endParaRPr lang="en-US" sz="2400"/>
          </a:p>
        </p:txBody>
      </p:sp>
      <p:sp>
        <p:nvSpPr>
          <p:cNvPr id="1207919964" name="name_3"/>
          <p:cNvSpPr/>
          <p:nvPr/>
        </p:nvSpPr>
        <p:spPr bwMode="auto">
          <a:xfrm>
            <a:off x="1143000" y="7219950"/>
            <a:ext cx="3619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endParaRPr lang="en-US" sz="2400"/>
          </a:p>
        </p:txBody>
      </p:sp>
      <p:sp>
        <p:nvSpPr>
          <p:cNvPr id="695316934" name="Text 7"/>
          <p:cNvSpPr/>
          <p:nvPr/>
        </p:nvSpPr>
        <p:spPr bwMode="auto">
          <a:xfrm>
            <a:off x="1676400" y="7219950"/>
            <a:ext cx="154876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Справочник ОКПД2 для применения НПА </a:t>
            </a:r>
            <a:endParaRPr lang="en-US" sz="2400"/>
          </a:p>
        </p:txBody>
      </p:sp>
      <p:sp>
        <p:nvSpPr>
          <p:cNvPr id="853132578" name="name_3"/>
          <p:cNvSpPr/>
          <p:nvPr/>
        </p:nvSpPr>
        <p:spPr bwMode="auto">
          <a:xfrm>
            <a:off x="1143000" y="7658100"/>
            <a:ext cx="3810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3</a:t>
            </a:r>
            <a:endParaRPr lang="en-US" sz="2400"/>
          </a:p>
        </p:txBody>
      </p:sp>
      <p:sp>
        <p:nvSpPr>
          <p:cNvPr id="424141449" name="Text 9"/>
          <p:cNvSpPr/>
          <p:nvPr/>
        </p:nvSpPr>
        <p:spPr bwMode="auto">
          <a:xfrm>
            <a:off x="1695450" y="7658100"/>
            <a:ext cx="154686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Проверка благонадежности контрагентов</a:t>
            </a:r>
            <a:endParaRPr lang="en-US" sz="2400"/>
          </a:p>
        </p:txBody>
      </p:sp>
      <p:sp>
        <p:nvSpPr>
          <p:cNvPr id="902403846" name="name_3"/>
          <p:cNvSpPr/>
          <p:nvPr/>
        </p:nvSpPr>
        <p:spPr bwMode="auto">
          <a:xfrm>
            <a:off x="1143000" y="8096250"/>
            <a:ext cx="3714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4</a:t>
            </a:r>
            <a:endParaRPr lang="en-US" sz="2400"/>
          </a:p>
        </p:txBody>
      </p:sp>
      <p:sp>
        <p:nvSpPr>
          <p:cNvPr id="1075256576" name="Text 11"/>
          <p:cNvSpPr/>
          <p:nvPr/>
        </p:nvSpPr>
        <p:spPr bwMode="auto">
          <a:xfrm>
            <a:off x="1685925" y="8096250"/>
            <a:ext cx="154781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Поиск закупочнойдокументации</a:t>
            </a:r>
            <a:endParaRPr lang="en-US" sz="2400"/>
          </a:p>
        </p:txBody>
      </p:sp>
      <p:sp>
        <p:nvSpPr>
          <p:cNvPr id="862140580" name="name_3"/>
          <p:cNvSpPr/>
          <p:nvPr/>
        </p:nvSpPr>
        <p:spPr bwMode="auto">
          <a:xfrm>
            <a:off x="1143000" y="853440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15</a:t>
            </a:r>
            <a:endParaRPr lang="en-US" sz="2400"/>
          </a:p>
        </p:txBody>
      </p:sp>
      <p:sp>
        <p:nvSpPr>
          <p:cNvPr id="2134038145" name="Text 13"/>
          <p:cNvSpPr/>
          <p:nvPr/>
        </p:nvSpPr>
        <p:spPr bwMode="auto">
          <a:xfrm>
            <a:off x="1714500" y="8534400"/>
            <a:ext cx="15449549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Аналитический инструмент для контроля закупочной </a:t>
            </a: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деятельности</a:t>
            </a:r>
            <a:endParaRPr lang="en-US" sz="2400"/>
          </a:p>
        </p:txBody>
      </p:sp>
      <p:sp>
        <p:nvSpPr>
          <p:cNvPr id="160452859" name="name_3"/>
          <p:cNvSpPr/>
          <p:nvPr/>
        </p:nvSpPr>
        <p:spPr bwMode="auto">
          <a:xfrm>
            <a:off x="1143000" y="8972550"/>
            <a:ext cx="3714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16</a:t>
            </a:r>
            <a:endParaRPr lang="en-US" sz="2400"/>
          </a:p>
        </p:txBody>
      </p:sp>
      <p:sp>
        <p:nvSpPr>
          <p:cNvPr id="1904186262" name="Text 15"/>
          <p:cNvSpPr/>
          <p:nvPr/>
        </p:nvSpPr>
        <p:spPr bwMode="auto">
          <a:xfrm>
            <a:off x="1685925" y="8972550"/>
            <a:ext cx="154781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500"/>
              </a:rPr>
              <a:t>Сервис проверки регистрационных удостоверений</a:t>
            </a:r>
            <a:endParaRPr lang="en-US" sz="2400"/>
          </a:p>
        </p:txBody>
      </p:sp>
      <p:sp>
        <p:nvSpPr>
          <p:cNvPr id="1786681820" name="Text 15"/>
          <p:cNvSpPr/>
          <p:nvPr/>
        </p:nvSpPr>
        <p:spPr bwMode="auto">
          <a:xfrm>
            <a:off x="1685925" y="9402679"/>
            <a:ext cx="154781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Общие сервисы для участников и заказчиков</a:t>
            </a:r>
            <a:endParaRPr lang="en-US" sz="2400"/>
          </a:p>
        </p:txBody>
      </p:sp>
      <p:sp>
        <p:nvSpPr>
          <p:cNvPr id="896650284" name="name_3"/>
          <p:cNvSpPr/>
          <p:nvPr/>
        </p:nvSpPr>
        <p:spPr bwMode="auto">
          <a:xfrm>
            <a:off x="1171575" y="9412705"/>
            <a:ext cx="3714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17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5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00935148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98389255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1608540282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pic>
        <p:nvPicPr>
          <p:cNvPr id="891823131" name="image 13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143000" y="3238500"/>
            <a:ext cx="16002000" cy="3286125"/>
          </a:xfrm>
          <a:prstGeom prst="rect">
            <a:avLst/>
          </a:prstGeom>
        </p:spPr>
      </p:pic>
      <p:sp>
        <p:nvSpPr>
          <p:cNvPr id="1351617640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32506821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Расчет начальной максимальной цены договора</a:t>
            </a:r>
            <a:endParaRPr lang="en-US" sz="4800"/>
          </a:p>
        </p:txBody>
      </p:sp>
      <p:sp>
        <p:nvSpPr>
          <p:cNvPr id="1827221248" name="Text 2"/>
          <p:cNvSpPr/>
          <p:nvPr/>
        </p:nvSpPr>
        <p:spPr bwMode="auto">
          <a:xfrm>
            <a:off x="1143000" y="2447925"/>
            <a:ext cx="16021049" cy="409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Пошагово до готового отчета </a:t>
            </a:r>
            <a:endParaRPr lang="en-US" sz="2700"/>
          </a:p>
        </p:txBody>
      </p:sp>
      <p:sp>
        <p:nvSpPr>
          <p:cNvPr id="727812553" name="name_15"/>
          <p:cNvSpPr/>
          <p:nvPr/>
        </p:nvSpPr>
        <p:spPr bwMode="auto">
          <a:xfrm>
            <a:off x="17297400" y="285750"/>
            <a:ext cx="4476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endParaRPr lang="en-US" sz="30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6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96876063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688795553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1017153661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857500"/>
            <a:ext cx="16002000" cy="19050"/>
          </a:xfrm>
          <a:prstGeom prst="rect">
            <a:avLst/>
          </a:prstGeom>
        </p:spPr>
      </p:pic>
      <p:pic>
        <p:nvPicPr>
          <p:cNvPr id="173794032" name="image 14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3114675" y="3333750"/>
            <a:ext cx="12039600" cy="4924425"/>
          </a:xfrm>
          <a:prstGeom prst="rect">
            <a:avLst/>
          </a:prstGeom>
        </p:spPr>
      </p:pic>
      <p:pic>
        <p:nvPicPr>
          <p:cNvPr id="1136599458" name="Frame 92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/>
        </p:blipFill>
        <p:spPr bwMode="auto">
          <a:xfrm>
            <a:off x="2714625" y="8715375"/>
            <a:ext cx="12858750" cy="723900"/>
          </a:xfrm>
          <a:prstGeom prst="rect">
            <a:avLst/>
          </a:prstGeom>
        </p:spPr>
      </p:pic>
      <p:sp>
        <p:nvSpPr>
          <p:cNvPr id="898816005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315778834" name="Text 1"/>
          <p:cNvSpPr/>
          <p:nvPr/>
        </p:nvSpPr>
        <p:spPr bwMode="auto">
          <a:xfrm>
            <a:off x="1143000" y="1238250"/>
            <a:ext cx="16021049" cy="1466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Проверка документации на стандарты и нормы  по ГОСТ</a:t>
            </a:r>
            <a:endParaRPr lang="en-US" sz="4800"/>
          </a:p>
        </p:txBody>
      </p:sp>
      <p:sp>
        <p:nvSpPr>
          <p:cNvPr id="1400720496" name="name_16"/>
          <p:cNvSpPr/>
          <p:nvPr/>
        </p:nvSpPr>
        <p:spPr bwMode="auto">
          <a:xfrm>
            <a:off x="17297400" y="28575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endParaRPr lang="en-US" sz="3000"/>
          </a:p>
        </p:txBody>
      </p:sp>
      <p:sp>
        <p:nvSpPr>
          <p:cNvPr id="1408287647" name="Text 3"/>
          <p:cNvSpPr/>
          <p:nvPr/>
        </p:nvSpPr>
        <p:spPr bwMode="auto">
          <a:xfrm>
            <a:off x="3590925" y="8715375"/>
            <a:ext cx="5457825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Отчет по результатам проверки </a:t>
            </a:r>
            <a:br>
              <a:rPr/>
            </a:b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в редактируемом формате </a:t>
            </a:r>
            <a:endParaRPr lang="en-US" sz="2400"/>
          </a:p>
        </p:txBody>
      </p:sp>
      <p:sp>
        <p:nvSpPr>
          <p:cNvPr id="240646708" name="Text 4"/>
          <p:cNvSpPr/>
          <p:nvPr/>
        </p:nvSpPr>
        <p:spPr bwMode="auto">
          <a:xfrm>
            <a:off x="10134600" y="8715375"/>
            <a:ext cx="5457825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История всех проверок сохраняется в личном кабинете заказчика на ЭТП 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7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70811108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255247046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169813619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pic>
        <p:nvPicPr>
          <p:cNvPr id="468281051" name="Frame 92" descr="preencoded.png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/>
        </p:blipFill>
        <p:spPr bwMode="auto">
          <a:xfrm>
            <a:off x="5581649" y="8715375"/>
            <a:ext cx="7124700" cy="723900"/>
          </a:xfrm>
          <a:prstGeom prst="rect">
            <a:avLst/>
          </a:prstGeom>
        </p:spPr>
      </p:pic>
      <p:sp>
        <p:nvSpPr>
          <p:cNvPr id="106226551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663737146" name="2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Справочник ОКПД2 для применения НПА </a:t>
            </a:r>
            <a:endParaRPr lang="en-US" sz="4800"/>
          </a:p>
        </p:txBody>
      </p:sp>
      <p:sp>
        <p:nvSpPr>
          <p:cNvPr id="1766852758" name="name_17"/>
          <p:cNvSpPr/>
          <p:nvPr/>
        </p:nvSpPr>
        <p:spPr bwMode="auto">
          <a:xfrm>
            <a:off x="17297400" y="285750"/>
            <a:ext cx="438149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3</a:t>
            </a:r>
            <a:endParaRPr lang="en-US" sz="3000"/>
          </a:p>
        </p:txBody>
      </p:sp>
      <p:sp>
        <p:nvSpPr>
          <p:cNvPr id="568395876" name="Text 3"/>
          <p:cNvSpPr/>
          <p:nvPr/>
        </p:nvSpPr>
        <p:spPr bwMode="auto">
          <a:xfrm>
            <a:off x="6457950" y="8896350"/>
            <a:ext cx="63150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Максимально полный и всегда актуальный </a:t>
            </a:r>
            <a:endParaRPr lang="en-US" sz="2400"/>
          </a:p>
        </p:txBody>
      </p:sp>
      <p:pic>
        <p:nvPicPr>
          <p:cNvPr id="1423013018" name="Рисунок 13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2249653" y="2369609"/>
            <a:ext cx="13788694" cy="595735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8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591881932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434107802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314848450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pic>
        <p:nvPicPr>
          <p:cNvPr id="385659163" name="Frame 71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553200" y="2447925"/>
            <a:ext cx="5181600" cy="6591300"/>
          </a:xfrm>
          <a:prstGeom prst="rect">
            <a:avLst/>
          </a:prstGeom>
        </p:spPr>
      </p:pic>
      <p:pic>
        <p:nvPicPr>
          <p:cNvPr id="157393847" name="Frame 72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1963400" y="3162300"/>
            <a:ext cx="5181600" cy="5162550"/>
          </a:xfrm>
          <a:prstGeom prst="rect">
            <a:avLst/>
          </a:prstGeom>
        </p:spPr>
      </p:pic>
      <p:pic>
        <p:nvPicPr>
          <p:cNvPr id="364852972" name="Frame 38" descr="preencoded.png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>
            <a:off x="1143000" y="3943350"/>
            <a:ext cx="5181600" cy="3600450"/>
          </a:xfrm>
          <a:prstGeom prst="rect">
            <a:avLst/>
          </a:prstGeom>
        </p:spPr>
      </p:pic>
      <p:pic>
        <p:nvPicPr>
          <p:cNvPr id="39057611" name="Vote_1_" descr="preencoded.png"/>
          <p:cNvPicPr>
            <a:picLocks noChangeAspect="1"/>
          </p:cNvPicPr>
          <p:nvPr/>
        </p:nvPicPr>
        <p:blipFill>
          <a:blip r:embed="rId9"/>
          <a:stretch/>
        </p:blipFill>
        <p:spPr bwMode="auto">
          <a:xfrm>
            <a:off x="2806005" y="2834580"/>
            <a:ext cx="2141337" cy="2141339"/>
          </a:xfrm>
          <a:prstGeom prst="rect">
            <a:avLst/>
          </a:prstGeom>
        </p:spPr>
      </p:pic>
      <p:sp>
        <p:nvSpPr>
          <p:cNvPr id="254972774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1929738788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Проверка благонадежности контрагентов</a:t>
            </a:r>
            <a:endParaRPr lang="en-US" sz="4800"/>
          </a:p>
        </p:txBody>
      </p:sp>
      <p:sp>
        <p:nvSpPr>
          <p:cNvPr id="695149515" name="name_18"/>
          <p:cNvSpPr/>
          <p:nvPr/>
        </p:nvSpPr>
        <p:spPr bwMode="auto">
          <a:xfrm>
            <a:off x="17297400" y="285750"/>
            <a:ext cx="4667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4</a:t>
            </a:r>
            <a:endParaRPr lang="en-US" sz="3000"/>
          </a:p>
        </p:txBody>
      </p:sp>
      <p:sp>
        <p:nvSpPr>
          <p:cNvPr id="772250808" name="name_01"/>
          <p:cNvSpPr/>
          <p:nvPr/>
        </p:nvSpPr>
        <p:spPr bwMode="auto">
          <a:xfrm>
            <a:off x="6858000" y="2752725"/>
            <a:ext cx="3810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01</a:t>
            </a:r>
            <a:endParaRPr lang="en-US" sz="2400"/>
          </a:p>
        </p:txBody>
      </p:sp>
      <p:sp>
        <p:nvSpPr>
          <p:cNvPr id="1177201532" name="Text 4"/>
          <p:cNvSpPr/>
          <p:nvPr/>
        </p:nvSpPr>
        <p:spPr bwMode="auto">
          <a:xfrm>
            <a:off x="6781800" y="3419475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Массовый адрес регистрации </a:t>
            </a:r>
            <a:endParaRPr lang="en-US" sz="1800"/>
          </a:p>
        </p:txBody>
      </p:sp>
      <p:sp>
        <p:nvSpPr>
          <p:cNvPr id="735866957" name="name_02"/>
          <p:cNvSpPr/>
          <p:nvPr/>
        </p:nvSpPr>
        <p:spPr bwMode="auto">
          <a:xfrm>
            <a:off x="6858000" y="445770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02</a:t>
            </a:r>
            <a:endParaRPr lang="en-US" sz="2400"/>
          </a:p>
        </p:txBody>
      </p:sp>
      <p:sp>
        <p:nvSpPr>
          <p:cNvPr id="1574240522" name="Text 6"/>
          <p:cNvSpPr/>
          <p:nvPr/>
        </p:nvSpPr>
        <p:spPr bwMode="auto">
          <a:xfrm>
            <a:off x="6781800" y="5124450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Дисквалифицированные лица</a:t>
            </a:r>
            <a:endParaRPr lang="en-US" sz="1800"/>
          </a:p>
        </p:txBody>
      </p:sp>
      <p:sp>
        <p:nvSpPr>
          <p:cNvPr id="1609271154" name="name_03"/>
          <p:cNvSpPr/>
          <p:nvPr/>
        </p:nvSpPr>
        <p:spPr bwMode="auto">
          <a:xfrm>
            <a:off x="6858000" y="6162675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03</a:t>
            </a:r>
            <a:endParaRPr lang="en-US" sz="2400"/>
          </a:p>
        </p:txBody>
      </p:sp>
      <p:sp>
        <p:nvSpPr>
          <p:cNvPr id="695026432" name="Text 8"/>
          <p:cNvSpPr/>
          <p:nvPr/>
        </p:nvSpPr>
        <p:spPr bwMode="auto">
          <a:xfrm>
            <a:off x="6781800" y="6829425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Налоговые задолженности </a:t>
            </a:r>
            <a:endParaRPr lang="en-US" sz="1800"/>
          </a:p>
        </p:txBody>
      </p:sp>
      <p:sp>
        <p:nvSpPr>
          <p:cNvPr id="974408268" name="name_04"/>
          <p:cNvSpPr/>
          <p:nvPr/>
        </p:nvSpPr>
        <p:spPr bwMode="auto">
          <a:xfrm>
            <a:off x="6858000" y="7867649"/>
            <a:ext cx="4095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04</a:t>
            </a:r>
            <a:endParaRPr lang="en-US" sz="2400"/>
          </a:p>
        </p:txBody>
      </p:sp>
      <p:sp>
        <p:nvSpPr>
          <p:cNvPr id="529117574" name="Text 10"/>
          <p:cNvSpPr/>
          <p:nvPr/>
        </p:nvSpPr>
        <p:spPr bwMode="auto">
          <a:xfrm>
            <a:off x="6781800" y="8534400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Недостоверные сведения </a:t>
            </a:r>
            <a:endParaRPr lang="en-US" sz="1800"/>
          </a:p>
        </p:txBody>
      </p:sp>
      <p:sp>
        <p:nvSpPr>
          <p:cNvPr id="227130422" name="name_05"/>
          <p:cNvSpPr/>
          <p:nvPr/>
        </p:nvSpPr>
        <p:spPr bwMode="auto">
          <a:xfrm>
            <a:off x="12268200" y="346710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05</a:t>
            </a:r>
            <a:endParaRPr lang="en-US" sz="2400"/>
          </a:p>
        </p:txBody>
      </p:sp>
      <p:sp>
        <p:nvSpPr>
          <p:cNvPr id="314445453" name="Text 12"/>
          <p:cNvSpPr/>
          <p:nvPr/>
        </p:nvSpPr>
        <p:spPr bwMode="auto">
          <a:xfrm>
            <a:off x="12192000" y="4133850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Убыточность и банкротство </a:t>
            </a:r>
            <a:endParaRPr lang="en-US" sz="1800"/>
          </a:p>
        </p:txBody>
      </p:sp>
      <p:sp>
        <p:nvSpPr>
          <p:cNvPr id="1062993074" name="name_06"/>
          <p:cNvSpPr/>
          <p:nvPr/>
        </p:nvSpPr>
        <p:spPr bwMode="auto">
          <a:xfrm>
            <a:off x="12268200" y="5172075"/>
            <a:ext cx="40957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06</a:t>
            </a:r>
            <a:endParaRPr lang="en-US" sz="2400"/>
          </a:p>
        </p:txBody>
      </p:sp>
      <p:sp>
        <p:nvSpPr>
          <p:cNvPr id="364781585" name="Text 14"/>
          <p:cNvSpPr/>
          <p:nvPr/>
        </p:nvSpPr>
        <p:spPr bwMode="auto">
          <a:xfrm>
            <a:off x="12192000" y="5838825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Статистика участияв закупках</a:t>
            </a:r>
            <a:b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и исполнения госконтрактов </a:t>
            </a:r>
            <a:endParaRPr lang="en-US" sz="1800"/>
          </a:p>
        </p:txBody>
      </p:sp>
      <p:sp>
        <p:nvSpPr>
          <p:cNvPr id="1230544292" name="name_07"/>
          <p:cNvSpPr/>
          <p:nvPr/>
        </p:nvSpPr>
        <p:spPr bwMode="auto">
          <a:xfrm>
            <a:off x="12268200" y="7153274"/>
            <a:ext cx="3905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07</a:t>
            </a:r>
            <a:endParaRPr lang="en-US" sz="2400"/>
          </a:p>
        </p:txBody>
      </p:sp>
      <p:sp>
        <p:nvSpPr>
          <p:cNvPr id="1051107554" name="Text 16"/>
          <p:cNvSpPr/>
          <p:nvPr/>
        </p:nvSpPr>
        <p:spPr bwMode="auto">
          <a:xfrm>
            <a:off x="12192000" y="7820025"/>
            <a:ext cx="47434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Арбитражные дела </a:t>
            </a:r>
            <a:endParaRPr lang="en-US" sz="1800"/>
          </a:p>
        </p:txBody>
      </p:sp>
      <p:sp>
        <p:nvSpPr>
          <p:cNvPr id="1389886152" name="Text 17"/>
          <p:cNvSpPr/>
          <p:nvPr/>
        </p:nvSpPr>
        <p:spPr bwMode="auto">
          <a:xfrm>
            <a:off x="1362075" y="5467350"/>
            <a:ext cx="4743450" cy="8191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ВСЁ В ОДНОМ</a:t>
            </a:r>
            <a:b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ОТЧЕТЕ</a:t>
            </a:r>
            <a:endParaRPr lang="en-US" sz="2700"/>
          </a:p>
        </p:txBody>
      </p:sp>
      <p:sp>
        <p:nvSpPr>
          <p:cNvPr id="1813707754" name="Text 18"/>
          <p:cNvSpPr/>
          <p:nvPr/>
        </p:nvSpPr>
        <p:spPr bwMode="auto">
          <a:xfrm>
            <a:off x="1362075" y="6515100"/>
            <a:ext cx="474345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Сразу в готовом отчете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с негативными факторами </a:t>
            </a: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19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77795915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021756468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322569772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pic>
        <p:nvPicPr>
          <p:cNvPr id="1555108473" name="Frame 92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5162550" y="8715375"/>
            <a:ext cx="7962900" cy="723900"/>
          </a:xfrm>
          <a:prstGeom prst="rect">
            <a:avLst/>
          </a:prstGeom>
        </p:spPr>
      </p:pic>
      <p:pic>
        <p:nvPicPr>
          <p:cNvPr id="1502984795" name="image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485900" y="1971675"/>
            <a:ext cx="15306674" cy="6981825"/>
          </a:xfrm>
          <a:prstGeom prst="rect">
            <a:avLst/>
          </a:prstGeom>
        </p:spPr>
      </p:pic>
      <p:sp>
        <p:nvSpPr>
          <p:cNvPr id="461040671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938183031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Поиск закупочнойдокументации</a:t>
            </a:r>
            <a:endParaRPr lang="en-US" sz="4800"/>
          </a:p>
        </p:txBody>
      </p:sp>
      <p:sp>
        <p:nvSpPr>
          <p:cNvPr id="628555527" name="name_19"/>
          <p:cNvSpPr/>
          <p:nvPr/>
        </p:nvSpPr>
        <p:spPr bwMode="auto">
          <a:xfrm>
            <a:off x="17297400" y="285750"/>
            <a:ext cx="457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5</a:t>
            </a:r>
            <a:endParaRPr lang="en-US" sz="3000"/>
          </a:p>
        </p:txBody>
      </p:sp>
      <p:sp>
        <p:nvSpPr>
          <p:cNvPr id="1444092462" name="2"/>
          <p:cNvSpPr/>
          <p:nvPr/>
        </p:nvSpPr>
        <p:spPr bwMode="auto">
          <a:xfrm>
            <a:off x="6038850" y="8896350"/>
            <a:ext cx="71628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По ключевым словам, ОКПД2, регионам и годам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0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112467252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895601002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508204667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857500"/>
            <a:ext cx="16002000" cy="19050"/>
          </a:xfrm>
          <a:prstGeom prst="rect">
            <a:avLst/>
          </a:prstGeom>
        </p:spPr>
      </p:pic>
      <p:pic>
        <p:nvPicPr>
          <p:cNvPr id="347899689" name="Frame 38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190625" y="3257550"/>
            <a:ext cx="5181600" cy="6457950"/>
          </a:xfrm>
          <a:prstGeom prst="rect">
            <a:avLst/>
          </a:prstGeom>
        </p:spPr>
      </p:pic>
      <p:pic>
        <p:nvPicPr>
          <p:cNvPr id="1141934387" name="g1053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285875" y="2945606"/>
            <a:ext cx="1524000" cy="1614488"/>
          </a:xfrm>
          <a:prstGeom prst="rect">
            <a:avLst/>
          </a:prstGeom>
        </p:spPr>
      </p:pic>
      <p:sp>
        <p:nvSpPr>
          <p:cNvPr id="946540285" name="Text 0"/>
          <p:cNvSpPr/>
          <p:nvPr/>
        </p:nvSpPr>
        <p:spPr bwMode="auto">
          <a:xfrm>
            <a:off x="1143000" y="361950"/>
            <a:ext cx="4629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ДОПОЛНИТЕЛЬНЫЕ СЕРВИСЫ И УСЛУГИ</a:t>
            </a:r>
            <a:endParaRPr lang="en-US" sz="1800"/>
          </a:p>
        </p:txBody>
      </p:sp>
      <p:sp>
        <p:nvSpPr>
          <p:cNvPr id="271074700" name="Text 1"/>
          <p:cNvSpPr/>
          <p:nvPr/>
        </p:nvSpPr>
        <p:spPr bwMode="auto">
          <a:xfrm>
            <a:off x="1143000" y="1238250"/>
            <a:ext cx="16021049" cy="146684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Аналитический инструмент для контроля закупочной деятельности</a:t>
            </a:r>
            <a:endParaRPr lang="en-US" sz="4800"/>
          </a:p>
        </p:txBody>
      </p:sp>
      <p:sp>
        <p:nvSpPr>
          <p:cNvPr id="357012937" name="name_20"/>
          <p:cNvSpPr/>
          <p:nvPr/>
        </p:nvSpPr>
        <p:spPr bwMode="auto">
          <a:xfrm>
            <a:off x="17297400" y="285750"/>
            <a:ext cx="4953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16</a:t>
            </a:r>
            <a:endParaRPr lang="en-US" sz="3000"/>
          </a:p>
        </p:txBody>
      </p:sp>
      <p:sp>
        <p:nvSpPr>
          <p:cNvPr id="252070851" name="excel"/>
          <p:cNvSpPr/>
          <p:nvPr/>
        </p:nvSpPr>
        <p:spPr bwMode="auto">
          <a:xfrm>
            <a:off x="1419225" y="4781550"/>
            <a:ext cx="4743450" cy="16383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ОТЧЕТ ДОСТУПЕН</a:t>
            </a:r>
            <a:b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В ФОРМАТЕ EXCEL</a:t>
            </a:r>
            <a:b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27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И СОДЕРЖИТ СЛЕДУЮЩИЕ ДАННЫЕ:</a:t>
            </a:r>
            <a:endParaRPr lang="en-US" sz="2700"/>
          </a:p>
        </p:txBody>
      </p:sp>
      <p:sp>
        <p:nvSpPr>
          <p:cNvPr id="306325572" name="Text 4"/>
          <p:cNvSpPr/>
          <p:nvPr/>
        </p:nvSpPr>
        <p:spPr bwMode="auto">
          <a:xfrm>
            <a:off x="1419225" y="6648450"/>
            <a:ext cx="4743450" cy="2590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20"/>
              </a:lnSpc>
              <a:buNone/>
              <a:defRPr/>
            </a:pP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Экономия (в рублях, в %)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Установленные преимущества</a:t>
            </a:r>
            <a:br>
              <a:rPr/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по закупке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Статистика по участию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Информация о победителе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Жалобы в УФАС</a:t>
            </a:r>
            <a:b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1800">
                <a:solidFill>
                  <a:srgbClr val="FFFFFF"/>
                </a:solidFill>
                <a:latin typeface="Museo Sans Cyrl 300"/>
                <a:ea typeface="Museo Sans Cyrl 300"/>
                <a:cs typeface="Museo Sans Cyrl 300"/>
              </a:rPr>
              <a:t>Возможность настройки персональных дашбордов</a:t>
            </a:r>
            <a:endParaRPr lang="en-US" sz="1800"/>
          </a:p>
        </p:txBody>
      </p:sp>
      <p:pic>
        <p:nvPicPr>
          <p:cNvPr id="1916437643" name="Рисунок 13"/>
          <p:cNvPicPr/>
          <p:nvPr/>
        </p:nvPicPr>
        <p:blipFill>
          <a:blip r:embed="rId8"/>
          <a:stretch/>
        </p:blipFill>
        <p:spPr bwMode="auto">
          <a:xfrm>
            <a:off x="6600825" y="3634694"/>
            <a:ext cx="11386500" cy="54140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9758201" name="blue-border-abstract-gradient-background 1" descr="preencoded.png"/>
          <p:cNvPicPr/>
          <p:nvPr/>
        </p:nvPicPr>
        <p:blipFill>
          <a:blip r:embed="rId3"/>
          <a:stretch/>
        </p:blipFill>
        <p:spPr bwMode="auto">
          <a:xfrm>
            <a:off x="0" y="12600"/>
            <a:ext cx="18287640" cy="1028664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88858833" name="Vector" descr="preencoded.png"/>
          <p:cNvPicPr/>
          <p:nvPr/>
        </p:nvPicPr>
        <p:blipFill>
          <a:blip r:embed="rId4"/>
          <a:stretch/>
        </p:blipFill>
        <p:spPr bwMode="auto">
          <a:xfrm>
            <a:off x="495360" y="247680"/>
            <a:ext cx="495000" cy="49500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693895751" name="Frame 102" descr="preencoded.png"/>
          <p:cNvPicPr/>
          <p:nvPr/>
        </p:nvPicPr>
        <p:blipFill>
          <a:blip r:embed="rId5"/>
          <a:stretch/>
        </p:blipFill>
        <p:spPr bwMode="auto">
          <a:xfrm>
            <a:off x="1143000" y="1238400"/>
            <a:ext cx="16001640" cy="904680"/>
          </a:xfrm>
          <a:prstGeom prst="rect">
            <a:avLst/>
          </a:prstGeom>
          <a:noFill/>
          <a:ln w="0">
            <a:noFill/>
          </a:ln>
        </p:spPr>
      </p:pic>
      <p:pic>
        <p:nvPicPr>
          <p:cNvPr id="1058703280" name="Frame 92" descr="preencoded.png"/>
          <p:cNvPicPr/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/>
        </p:blipFill>
        <p:spPr bwMode="auto">
          <a:xfrm>
            <a:off x="5760000" y="8791560"/>
            <a:ext cx="6895800" cy="723600"/>
          </a:xfrm>
          <a:prstGeom prst="rect">
            <a:avLst/>
          </a:prstGeom>
          <a:noFill/>
          <a:ln w="0">
            <a:noFill/>
          </a:ln>
        </p:spPr>
      </p:pic>
      <p:sp>
        <p:nvSpPr>
          <p:cNvPr id="1298337713" name="Text 0"/>
          <p:cNvSpPr/>
          <p:nvPr/>
        </p:nvSpPr>
        <p:spPr bwMode="auto">
          <a:xfrm>
            <a:off x="1143000" y="361800"/>
            <a:ext cx="4733640" cy="275760"/>
          </a:xfrm>
          <a:prstGeom prst="rect">
            <a:avLst/>
          </a:prstGeom>
          <a:noFill/>
          <a:ln w="0">
            <a:noFill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ts val="2174"/>
              </a:lnSpc>
              <a:tabLst>
                <a:tab pos="0" algn="l"/>
              </a:tabLst>
              <a:defRPr/>
            </a:pPr>
            <a:r>
              <a:rPr lang="en-US" sz="1800" b="0" u="none" strike="noStrike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</a:rPr>
              <a:t>ДОПОЛНИТЕЛЬНЫЕ СЕРВИСЫ И УСЛУГИ</a:t>
            </a:r>
            <a:endParaRPr lang="ru-RU" sz="1800" b="0" u="none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7821319" name="Text 1"/>
          <p:cNvSpPr/>
          <p:nvPr/>
        </p:nvSpPr>
        <p:spPr bwMode="auto">
          <a:xfrm>
            <a:off x="1143000" y="1238400"/>
            <a:ext cx="16020720" cy="732960"/>
          </a:xfrm>
          <a:prstGeom prst="rect">
            <a:avLst/>
          </a:prstGeom>
          <a:noFill/>
          <a:ln w="0">
            <a:noFill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ts val="5774"/>
              </a:lnSpc>
              <a:tabLst>
                <a:tab pos="0" algn="l"/>
              </a:tabLst>
              <a:defRPr/>
            </a:pPr>
            <a:r>
              <a:rPr lang="en-US" sz="4800" b="0" u="none" strike="noStrike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</a:rPr>
              <a:t>Сервис проверки регистрационных удостоверений</a:t>
            </a:r>
            <a:endParaRPr lang="ru-RU" sz="4800" b="0" u="none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661740" name="name_15"/>
          <p:cNvSpPr/>
          <p:nvPr/>
        </p:nvSpPr>
        <p:spPr bwMode="auto">
          <a:xfrm>
            <a:off x="17145000" y="352439"/>
            <a:ext cx="456840" cy="456840"/>
          </a:xfrm>
          <a:prstGeom prst="rect">
            <a:avLst/>
          </a:prstGeom>
          <a:noFill/>
          <a:ln w="0">
            <a:noFill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/>
        </p:style>
        <p:txBody>
          <a:bodyPr lIns="0" tIns="0" rIns="0" bIns="0" anchor="t">
            <a:noAutofit/>
          </a:bodyPr>
          <a:lstStyle/>
          <a:p>
            <a:pPr defTabSz="914400">
              <a:lnSpc>
                <a:spcPts val="3600"/>
              </a:lnSpc>
              <a:tabLst>
                <a:tab pos="0" algn="l"/>
              </a:tabLst>
              <a:defRPr/>
            </a:pPr>
            <a:r>
              <a:rPr lang="ru-RU" sz="3000" b="0" u="none" strike="noStrike">
                <a:solidFill>
                  <a:srgbClr val="1B1F3B">
                    <a:alpha val="65000"/>
                  </a:srgbClr>
                </a:solidFill>
                <a:latin typeface="Museo Sans Cyrl 700"/>
              </a:rPr>
              <a:t>17</a:t>
            </a:r>
            <a:endParaRPr lang="ru-RU" sz="3000" b="0" u="none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2935295" name="Text 3"/>
          <p:cNvSpPr/>
          <p:nvPr/>
        </p:nvSpPr>
        <p:spPr bwMode="auto">
          <a:xfrm>
            <a:off x="6576840" y="9000000"/>
            <a:ext cx="6086160" cy="361439"/>
          </a:xfrm>
          <a:prstGeom prst="rect">
            <a:avLst/>
          </a:prstGeom>
          <a:noFill/>
          <a:ln w="0">
            <a:noFill/>
          </a:ln>
        </p:spPr>
        <p:style>
          <a:lnRef idx="0">
            <a:srgbClr val="000000"/>
          </a:lnRef>
          <a:fillRef idx="0">
            <a:srgbClr val="000000"/>
          </a:fillRef>
          <a:effectRef idx="0">
            <a:srgbClr val="000000"/>
          </a:effectRef>
          <a:fontRef idx="minor"/>
        </p:style>
        <p:txBody>
          <a:bodyPr lIns="0" tIns="0" rIns="0" bIns="0" anchor="ctr">
            <a:noAutofit/>
          </a:bodyPr>
          <a:lstStyle/>
          <a:p>
            <a:pPr defTabSz="914400">
              <a:lnSpc>
                <a:spcPts val="2925"/>
              </a:lnSpc>
              <a:tabLst>
                <a:tab pos="0" algn="l"/>
              </a:tabLst>
              <a:defRPr/>
            </a:pPr>
            <a:r>
              <a:rPr lang="en-US" sz="2400" b="0" u="none" strike="noStrike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</a:rPr>
              <a:t>Распознавание</a:t>
            </a:r>
            <a:r>
              <a:rPr lang="en-US" sz="2400" b="0" u="none" strike="noStrike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</a:rPr>
              <a:t> </a:t>
            </a:r>
            <a:r>
              <a:rPr lang="en-US" sz="2400" b="0" u="none" strike="noStrike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</a:rPr>
              <a:t>отсканированных</a:t>
            </a:r>
            <a:r>
              <a:rPr lang="en-US" sz="2400" b="0" u="none" strike="noStrike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</a:rPr>
              <a:t> </a:t>
            </a:r>
            <a:r>
              <a:rPr lang="en-US" sz="2400" b="0" u="none" strike="noStrike">
                <a:solidFill>
                  <a:srgbClr val="191C30">
                    <a:alpha val="90000"/>
                  </a:srgbClr>
                </a:solidFill>
                <a:latin typeface="Museo Sans Cyrl 300"/>
                <a:ea typeface="Museo Sans Cyrl 300"/>
              </a:rPr>
              <a:t>файлов</a:t>
            </a:r>
            <a:endParaRPr lang="ru-RU" sz="2400" b="0" u="none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062536515" name="Рисунок 252"/>
          <p:cNvPicPr/>
          <p:nvPr/>
        </p:nvPicPr>
        <p:blipFill>
          <a:blip r:embed="rId8"/>
          <a:stretch/>
        </p:blipFill>
        <p:spPr bwMode="auto">
          <a:xfrm>
            <a:off x="1980000" y="2340000"/>
            <a:ext cx="14348160" cy="6300000"/>
          </a:xfrm>
          <a:prstGeom prst="rect">
            <a:avLst/>
          </a:prstGeom>
          <a:noFill/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4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35170912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063204817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1830188754" name="Rectangle 1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2124075"/>
            <a:ext cx="16002000" cy="19050"/>
          </a:xfrm>
          <a:prstGeom prst="rect">
            <a:avLst/>
          </a:prstGeom>
        </p:spPr>
      </p:pic>
      <p:sp>
        <p:nvSpPr>
          <p:cNvPr id="2144066877" name="Text 0"/>
          <p:cNvSpPr/>
          <p:nvPr/>
        </p:nvSpPr>
        <p:spPr bwMode="auto">
          <a:xfrm>
            <a:off x="1143000" y="361950"/>
            <a:ext cx="335280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БЫСТРЫЙ СТАРТ НА ЭТП РАД</a:t>
            </a:r>
            <a:endParaRPr lang="en-US" sz="1800"/>
          </a:p>
        </p:txBody>
      </p:sp>
      <p:sp>
        <p:nvSpPr>
          <p:cNvPr id="1959616136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Гибкая тарифная политика</a:t>
            </a:r>
            <a:endParaRPr lang="en-US" sz="4800"/>
          </a:p>
        </p:txBody>
      </p:sp>
      <p:sp>
        <p:nvSpPr>
          <p:cNvPr id="979746977" name="name_24"/>
          <p:cNvSpPr/>
          <p:nvPr/>
        </p:nvSpPr>
        <p:spPr bwMode="auto">
          <a:xfrm>
            <a:off x="17297400" y="285750"/>
            <a:ext cx="4953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endParaRPr lang="en-US" sz="3000"/>
          </a:p>
        </p:txBody>
      </p:sp>
      <p:sp>
        <p:nvSpPr>
          <p:cNvPr id="1318289559" name="-"/>
          <p:cNvSpPr/>
          <p:nvPr/>
        </p:nvSpPr>
        <p:spPr bwMode="auto">
          <a:xfrm>
            <a:off x="1143000" y="2447925"/>
            <a:ext cx="16021049" cy="409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Тариф для Заказчиков - </a:t>
            </a:r>
            <a:r>
              <a:rPr lang="en-US" sz="2700">
                <a:solidFill>
                  <a:srgbClr val="007EEE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БЕСПЛАТНО</a:t>
            </a: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  </a:t>
            </a:r>
            <a:endParaRPr lang="en-US" sz="2700"/>
          </a:p>
        </p:txBody>
      </p:sp>
      <p:sp>
        <p:nvSpPr>
          <p:cNvPr id="1875378494" name="Text 4"/>
          <p:cNvSpPr/>
          <p:nvPr/>
        </p:nvSpPr>
        <p:spPr bwMode="auto">
          <a:xfrm>
            <a:off x="1143000" y="3162300"/>
            <a:ext cx="16021049" cy="4095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3300"/>
              </a:lnSpc>
              <a:buNone/>
              <a:defRPr/>
            </a:pPr>
            <a:r>
              <a:rPr lang="en-US" sz="27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Тариф для Поставщиков:</a:t>
            </a:r>
            <a:endParaRPr lang="en-US" sz="2700"/>
          </a:p>
        </p:txBody>
      </p:sp>
      <p:pic>
        <p:nvPicPr>
          <p:cNvPr id="1920982485" name="Рисунок 11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1" y="3571875"/>
            <a:ext cx="18288000" cy="64795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2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77014115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74720916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776889197" name="Frame 7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8534400"/>
            <a:ext cx="16002000" cy="800100"/>
          </a:xfrm>
          <a:prstGeom prst="rect">
            <a:avLst/>
          </a:prstGeom>
        </p:spPr>
      </p:pic>
      <p:sp>
        <p:nvSpPr>
          <p:cNvPr id="770650732" name="Text 0"/>
          <p:cNvSpPr/>
          <p:nvPr/>
        </p:nvSpPr>
        <p:spPr bwMode="auto">
          <a:xfrm>
            <a:off x="1143000" y="1187276"/>
            <a:ext cx="10458450" cy="293369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11625"/>
              </a:lnSpc>
              <a:buNone/>
              <a:defRPr/>
            </a:pP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БЫСТРЫЙ СТАРТ</a:t>
            </a:r>
            <a:b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96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НА </a:t>
            </a:r>
            <a:r>
              <a:rPr lang="en-US" sz="9600">
                <a:solidFill>
                  <a:srgbClr val="007EEE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ЭТП РАД</a:t>
            </a:r>
            <a:endParaRPr lang="en-US" sz="9600"/>
          </a:p>
        </p:txBody>
      </p:sp>
      <p:sp>
        <p:nvSpPr>
          <p:cNvPr id="2101690060" name="2024     223-"/>
          <p:cNvSpPr/>
          <p:nvPr/>
        </p:nvSpPr>
        <p:spPr bwMode="auto">
          <a:xfrm>
            <a:off x="1143000" y="361950"/>
            <a:ext cx="4219575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ИТОГИ 2024 ГОДА — ЭТП РАД 223-ФЗ</a:t>
            </a:r>
            <a:endParaRPr lang="en-US" sz="1800"/>
          </a:p>
        </p:txBody>
      </p:sp>
      <p:sp>
        <p:nvSpPr>
          <p:cNvPr id="1103604806" name="name_3"/>
          <p:cNvSpPr/>
          <p:nvPr/>
        </p:nvSpPr>
        <p:spPr bwMode="auto">
          <a:xfrm>
            <a:off x="1143000" y="8534400"/>
            <a:ext cx="3810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0</a:t>
            </a:r>
            <a:endParaRPr lang="en-US" sz="2400"/>
          </a:p>
        </p:txBody>
      </p:sp>
      <p:sp>
        <p:nvSpPr>
          <p:cNvPr id="184931917" name="Text 3"/>
          <p:cNvSpPr/>
          <p:nvPr/>
        </p:nvSpPr>
        <p:spPr bwMode="auto">
          <a:xfrm>
            <a:off x="1695450" y="8534400"/>
            <a:ext cx="154686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Быстрый старт на ЭТП РАД</a:t>
            </a:r>
            <a:endParaRPr lang="en-US" sz="2400"/>
          </a:p>
        </p:txBody>
      </p:sp>
      <p:sp>
        <p:nvSpPr>
          <p:cNvPr id="120750816" name="name_3"/>
          <p:cNvSpPr/>
          <p:nvPr/>
        </p:nvSpPr>
        <p:spPr bwMode="auto">
          <a:xfrm>
            <a:off x="1143000" y="897255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24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1</a:t>
            </a:r>
            <a:endParaRPr lang="en-US" sz="2400"/>
          </a:p>
        </p:txBody>
      </p:sp>
      <p:sp>
        <p:nvSpPr>
          <p:cNvPr id="1103071892" name="Text 5"/>
          <p:cNvSpPr/>
          <p:nvPr/>
        </p:nvSpPr>
        <p:spPr bwMode="auto">
          <a:xfrm>
            <a:off x="1714500" y="8972550"/>
            <a:ext cx="15449549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Гибкая тарифная политика</a:t>
            </a:r>
            <a:endParaRPr lang="en-US" sz="24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3">
    <p:bg>
      <p:bgPr shadeToTitle="0">
        <a:solidFill>
          <a:srgbClr val="EDF2F6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27737948" name="blue-border-abstract-gradient-background 1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874229456" name="Vector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495300" y="247650"/>
            <a:ext cx="495300" cy="495300"/>
          </a:xfrm>
          <a:prstGeom prst="rect">
            <a:avLst/>
          </a:prstGeom>
        </p:spPr>
      </p:pic>
      <p:pic>
        <p:nvPicPr>
          <p:cNvPr id="623045457" name="Frame 39" descr="preencoded.png"/>
          <p:cNvPicPr>
            <a:picLocks noChangeAspect="1"/>
          </p:cNvPicPr>
          <p:nvPr/>
        </p:nvPicPr>
        <p:blipFill>
          <a:blip r:embed="rId5"/>
          <a:stretch/>
        </p:blipFill>
        <p:spPr bwMode="auto">
          <a:xfrm>
            <a:off x="1143000" y="3009900"/>
            <a:ext cx="5181600" cy="5429250"/>
          </a:xfrm>
          <a:prstGeom prst="rect">
            <a:avLst/>
          </a:prstGeom>
        </p:spPr>
      </p:pic>
      <p:pic>
        <p:nvPicPr>
          <p:cNvPr id="845684206" name="Frame 39" descr="preencoded.png"/>
          <p:cNvPicPr>
            <a:picLocks noChangeAspect="1"/>
          </p:cNvPicPr>
          <p:nvPr/>
        </p:nvPicPr>
        <p:blipFill>
          <a:blip r:embed="rId6"/>
          <a:stretch/>
        </p:blipFill>
        <p:spPr bwMode="auto">
          <a:xfrm>
            <a:off x="6553200" y="3009900"/>
            <a:ext cx="5181600" cy="4914900"/>
          </a:xfrm>
          <a:prstGeom prst="rect">
            <a:avLst/>
          </a:prstGeom>
        </p:spPr>
      </p:pic>
      <p:pic>
        <p:nvPicPr>
          <p:cNvPr id="1876068364" name="Frame 43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1963400" y="3009900"/>
            <a:ext cx="5181600" cy="4191000"/>
          </a:xfrm>
          <a:prstGeom prst="rect">
            <a:avLst/>
          </a:prstGeom>
        </p:spPr>
      </p:pic>
      <p:pic>
        <p:nvPicPr>
          <p:cNvPr id="2000170773" name="Rectangle 3" descr="preencoded.png"/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/>
        </p:blipFill>
        <p:spPr bwMode="auto">
          <a:xfrm>
            <a:off x="1143000" y="2628900"/>
            <a:ext cx="5181600" cy="19050"/>
          </a:xfrm>
          <a:prstGeom prst="rect">
            <a:avLst/>
          </a:prstGeom>
        </p:spPr>
      </p:pic>
      <p:pic>
        <p:nvPicPr>
          <p:cNvPr id="719742879" name="Rectangle 4" descr="preencoded.png"/>
          <p:cNvPicPr>
            <a:picLocks noChangeAspect="1"/>
          </p:cNvPicPr>
          <p:nvPr/>
        </p:nvPicPr>
        <p:blipFill>
          <a:blip r:embed="rId10"/>
          <a:stretch/>
        </p:blipFill>
        <p:spPr bwMode="auto">
          <a:xfrm>
            <a:off x="6553200" y="2628900"/>
            <a:ext cx="5181600" cy="19050"/>
          </a:xfrm>
          <a:prstGeom prst="rect">
            <a:avLst/>
          </a:prstGeom>
        </p:spPr>
      </p:pic>
      <p:pic>
        <p:nvPicPr>
          <p:cNvPr id="1949573731" name="Rectangle 5" descr="preencoded.png"/>
          <p:cNvPicPr>
            <a:picLocks noChangeAspect="1"/>
          </p:cNvPicPr>
          <p:nvPr/>
        </p:nvPicPr>
        <p:blipFill>
          <a:blip r:embed="rId10"/>
          <a:stretch/>
        </p:blipFill>
        <p:spPr bwMode="auto">
          <a:xfrm>
            <a:off x="11963400" y="2628900"/>
            <a:ext cx="5181600" cy="19050"/>
          </a:xfrm>
          <a:prstGeom prst="rect">
            <a:avLst/>
          </a:prstGeom>
        </p:spPr>
      </p:pic>
      <p:sp>
        <p:nvSpPr>
          <p:cNvPr id="906974251" name="Text 0"/>
          <p:cNvSpPr/>
          <p:nvPr/>
        </p:nvSpPr>
        <p:spPr bwMode="auto">
          <a:xfrm>
            <a:off x="1143000" y="361950"/>
            <a:ext cx="335280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БЫСТРЫЙ СТАРТ НА ЭТП РАД</a:t>
            </a:r>
            <a:endParaRPr lang="en-US" sz="1800"/>
          </a:p>
        </p:txBody>
      </p:sp>
      <p:sp>
        <p:nvSpPr>
          <p:cNvPr id="1951635098" name="Text 1"/>
          <p:cNvSpPr/>
          <p:nvPr/>
        </p:nvSpPr>
        <p:spPr bwMode="auto">
          <a:xfrm>
            <a:off x="1143000" y="1238250"/>
            <a:ext cx="16021049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en-US" sz="4800">
                <a:solidFill>
                  <a:srgbClr val="191C30">
                    <a:alpha val="90000"/>
                  </a:srgbClr>
                </a:solidFill>
                <a:latin typeface="Museo Sans Cyrl 700"/>
                <a:ea typeface="Museo Sans Cyrl 700"/>
                <a:cs typeface="Museo Sans Cyrl 700"/>
              </a:rPr>
              <a:t>Быстрый старт на ЭТП РАД</a:t>
            </a:r>
            <a:endParaRPr lang="en-US" sz="4800"/>
          </a:p>
        </p:txBody>
      </p:sp>
      <p:sp>
        <p:nvSpPr>
          <p:cNvPr id="683437822" name="name_23"/>
          <p:cNvSpPr/>
          <p:nvPr/>
        </p:nvSpPr>
        <p:spPr bwMode="auto">
          <a:xfrm>
            <a:off x="17297400" y="285750"/>
            <a:ext cx="47625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2</a:t>
            </a: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700"/>
                <a:ea typeface="Museo Sans Cyrl 700"/>
                <a:cs typeface="Museo Sans Cyrl 700"/>
              </a:rPr>
              <a:t>0</a:t>
            </a:r>
            <a:endParaRPr lang="en-US" sz="3000"/>
          </a:p>
        </p:txBody>
      </p:sp>
      <p:sp>
        <p:nvSpPr>
          <p:cNvPr id="1819502744" name="name_01"/>
          <p:cNvSpPr/>
          <p:nvPr/>
        </p:nvSpPr>
        <p:spPr bwMode="auto">
          <a:xfrm>
            <a:off x="1447800" y="3314700"/>
            <a:ext cx="38100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01</a:t>
            </a:r>
            <a:endParaRPr lang="en-US" sz="2400"/>
          </a:p>
        </p:txBody>
      </p:sp>
      <p:sp>
        <p:nvSpPr>
          <p:cNvPr id="2083266784" name="-"/>
          <p:cNvSpPr/>
          <p:nvPr/>
        </p:nvSpPr>
        <p:spPr bwMode="auto">
          <a:xfrm>
            <a:off x="1371600" y="39814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Назначение курирующего менеджера</a:t>
            </a:r>
            <a:endParaRPr lang="en-US" sz="2400"/>
          </a:p>
        </p:txBody>
      </p:sp>
      <p:sp>
        <p:nvSpPr>
          <p:cNvPr id="1103415256" name="-"/>
          <p:cNvSpPr/>
          <p:nvPr/>
        </p:nvSpPr>
        <p:spPr bwMode="auto">
          <a:xfrm>
            <a:off x="1371600" y="48577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Преднастройка личного кабинета на ЭТП</a:t>
            </a:r>
            <a:endParaRPr lang="en-US" sz="2400"/>
          </a:p>
        </p:txBody>
      </p:sp>
      <p:sp>
        <p:nvSpPr>
          <p:cNvPr id="48622400" name="-"/>
          <p:cNvSpPr/>
          <p:nvPr/>
        </p:nvSpPr>
        <p:spPr bwMode="auto">
          <a:xfrm>
            <a:off x="1371600" y="57340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План и способы закупок подтянуты на ЭТП</a:t>
            </a:r>
            <a:endParaRPr lang="en-US" sz="2400"/>
          </a:p>
        </p:txBody>
      </p:sp>
      <p:sp>
        <p:nvSpPr>
          <p:cNvPr id="1324230697" name="-"/>
          <p:cNvSpPr/>
          <p:nvPr/>
        </p:nvSpPr>
        <p:spPr bwMode="auto">
          <a:xfrm>
            <a:off x="1371600" y="66103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Добавление пользователей</a:t>
            </a:r>
            <a:br>
              <a:rPr/>
            </a:b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с ролями на ЭТП</a:t>
            </a:r>
            <a:endParaRPr lang="en-US" sz="2400"/>
          </a:p>
        </p:txBody>
      </p:sp>
      <p:sp>
        <p:nvSpPr>
          <p:cNvPr id="1632663887" name="-"/>
          <p:cNvSpPr/>
          <p:nvPr/>
        </p:nvSpPr>
        <p:spPr bwMode="auto">
          <a:xfrm>
            <a:off x="1371600" y="74866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Аудит закупочного процесса (при необходимости)</a:t>
            </a:r>
            <a:endParaRPr lang="en-US" sz="2400"/>
          </a:p>
        </p:txBody>
      </p:sp>
      <p:sp>
        <p:nvSpPr>
          <p:cNvPr id="101856622" name="name_02"/>
          <p:cNvSpPr/>
          <p:nvPr/>
        </p:nvSpPr>
        <p:spPr bwMode="auto">
          <a:xfrm>
            <a:off x="6858000" y="331470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02</a:t>
            </a:r>
            <a:endParaRPr lang="en-US" sz="2400"/>
          </a:p>
        </p:txBody>
      </p:sp>
      <p:sp>
        <p:nvSpPr>
          <p:cNvPr id="1003228925" name="-"/>
          <p:cNvSpPr/>
          <p:nvPr/>
        </p:nvSpPr>
        <p:spPr bwMode="auto">
          <a:xfrm>
            <a:off x="6781800" y="3981450"/>
            <a:ext cx="4924425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Изменения в Законодательстве</a:t>
            </a:r>
            <a:endParaRPr lang="en-US" sz="2400"/>
          </a:p>
        </p:txBody>
      </p:sp>
      <p:sp>
        <p:nvSpPr>
          <p:cNvPr id="1315366551" name="-"/>
          <p:cNvSpPr/>
          <p:nvPr/>
        </p:nvSpPr>
        <p:spPr bwMode="auto">
          <a:xfrm>
            <a:off x="6781800" y="4495800"/>
            <a:ext cx="4743450" cy="10858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Функционал площадки/      дополнительные возможности и сервисы</a:t>
            </a:r>
            <a:endParaRPr lang="en-US" sz="2400"/>
          </a:p>
        </p:txBody>
      </p:sp>
      <p:sp>
        <p:nvSpPr>
          <p:cNvPr id="234296094" name="-"/>
          <p:cNvSpPr/>
          <p:nvPr/>
        </p:nvSpPr>
        <p:spPr bwMode="auto">
          <a:xfrm>
            <a:off x="6781800" y="5734050"/>
            <a:ext cx="4743450" cy="1447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Курсы повышения квалификации с выдачей удостоверений установленного образца (при необходимости)</a:t>
            </a:r>
            <a:endParaRPr lang="en-US" sz="2400"/>
          </a:p>
        </p:txBody>
      </p:sp>
      <p:sp>
        <p:nvSpPr>
          <p:cNvPr id="87854256" name="-"/>
          <p:cNvSpPr/>
          <p:nvPr/>
        </p:nvSpPr>
        <p:spPr bwMode="auto">
          <a:xfrm>
            <a:off x="6781800" y="7334250"/>
            <a:ext cx="47434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Тестирование заказчиков </a:t>
            </a:r>
            <a:endParaRPr lang="en-US" sz="2400"/>
          </a:p>
        </p:txBody>
      </p:sp>
      <p:sp>
        <p:nvSpPr>
          <p:cNvPr id="998175639" name="name_03"/>
          <p:cNvSpPr/>
          <p:nvPr/>
        </p:nvSpPr>
        <p:spPr bwMode="auto">
          <a:xfrm>
            <a:off x="12268200" y="3314700"/>
            <a:ext cx="4000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FFFFFF"/>
                </a:solidFill>
                <a:latin typeface="Museo Sans Cyrl 700"/>
                <a:ea typeface="Museo Sans Cyrl 700"/>
                <a:cs typeface="Museo Sans Cyrl 700"/>
              </a:rPr>
              <a:t>03</a:t>
            </a:r>
            <a:endParaRPr lang="en-US" sz="2400"/>
          </a:p>
        </p:txBody>
      </p:sp>
      <p:sp>
        <p:nvSpPr>
          <p:cNvPr id="1861769934" name="-"/>
          <p:cNvSpPr/>
          <p:nvPr/>
        </p:nvSpPr>
        <p:spPr bwMode="auto">
          <a:xfrm>
            <a:off x="12192000" y="398145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Персональные консультации курирующего менеджера</a:t>
            </a:r>
            <a:endParaRPr lang="en-US" sz="2400"/>
          </a:p>
        </p:txBody>
      </p:sp>
      <p:sp>
        <p:nvSpPr>
          <p:cNvPr id="1430160908" name="-   247"/>
          <p:cNvSpPr/>
          <p:nvPr/>
        </p:nvSpPr>
        <p:spPr bwMode="auto">
          <a:xfrm>
            <a:off x="12192000" y="4857750"/>
            <a:ext cx="4743450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Техническая поддержка 24/7</a:t>
            </a:r>
            <a:endParaRPr lang="en-US" sz="2400"/>
          </a:p>
        </p:txBody>
      </p:sp>
      <p:sp>
        <p:nvSpPr>
          <p:cNvPr id="322726959" name="-"/>
          <p:cNvSpPr/>
          <p:nvPr/>
        </p:nvSpPr>
        <p:spPr bwMode="auto">
          <a:xfrm>
            <a:off x="12192000" y="537210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Сопровождения на всех этапах закупок</a:t>
            </a:r>
            <a:endParaRPr lang="en-US" sz="2400"/>
          </a:p>
        </p:txBody>
      </p:sp>
      <p:sp>
        <p:nvSpPr>
          <p:cNvPr id="813997998" name="-"/>
          <p:cNvSpPr/>
          <p:nvPr/>
        </p:nvSpPr>
        <p:spPr bwMode="auto">
          <a:xfrm>
            <a:off x="12192000" y="6248400"/>
            <a:ext cx="4743450" cy="723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925"/>
              </a:lnSpc>
              <a:buNone/>
              <a:defRPr/>
            </a:pPr>
            <a:r>
              <a:rPr lang="en-US" sz="2400">
                <a:solidFill>
                  <a:srgbClr val="191C30">
                    <a:alpha val="90000"/>
                  </a:srgbClr>
                </a:solidFill>
                <a:latin typeface="Museo Sans Cyrl 500"/>
                <a:ea typeface="Museo Sans Cyrl 500"/>
                <a:cs typeface="Museo Sans Cyrl 500"/>
              </a:rPr>
              <a:t>- Оперативное решение любых вопросов </a:t>
            </a:r>
            <a:endParaRPr lang="en-US" sz="2400"/>
          </a:p>
        </p:txBody>
      </p:sp>
      <p:sp>
        <p:nvSpPr>
          <p:cNvPr id="81350249" name="Text 19"/>
          <p:cNvSpPr/>
          <p:nvPr/>
        </p:nvSpPr>
        <p:spPr bwMode="auto">
          <a:xfrm>
            <a:off x="1143000" y="2276475"/>
            <a:ext cx="27241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Подготовительный этап</a:t>
            </a:r>
            <a:endParaRPr lang="en-US" sz="1800"/>
          </a:p>
        </p:txBody>
      </p:sp>
      <p:sp>
        <p:nvSpPr>
          <p:cNvPr id="1472676699" name="default_name"/>
          <p:cNvSpPr/>
          <p:nvPr/>
        </p:nvSpPr>
        <p:spPr bwMode="auto">
          <a:xfrm>
            <a:off x="6553200" y="2276475"/>
            <a:ext cx="1114425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Обучение</a:t>
            </a:r>
            <a:endParaRPr lang="en-US" sz="1800"/>
          </a:p>
        </p:txBody>
      </p:sp>
      <p:sp>
        <p:nvSpPr>
          <p:cNvPr id="356897316" name="default_name"/>
          <p:cNvSpPr/>
          <p:nvPr/>
        </p:nvSpPr>
        <p:spPr bwMode="auto">
          <a:xfrm>
            <a:off x="11963400" y="2276475"/>
            <a:ext cx="1276350" cy="27622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175"/>
              </a:lnSpc>
              <a:buNone/>
              <a:defRPr/>
            </a:pPr>
            <a:r>
              <a:rPr lang="en-US" sz="1800">
                <a:solidFill>
                  <a:srgbClr val="1B1F3B">
                    <a:alpha val="65000"/>
                  </a:srgbClr>
                </a:solidFill>
                <a:latin typeface="Museo Sans Cyrl 500"/>
                <a:ea typeface="Museo Sans Cyrl 500"/>
                <a:cs typeface="Museo Sans Cyrl 500"/>
              </a:rPr>
              <a:t>Поддержка</a:t>
            </a:r>
            <a:endParaRPr 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Slide 28">
    <p:bg>
      <p:bgPr shadeToTitle="0">
        <a:solidFill>
          <a:srgbClr val="FBFBFB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45741580" name="2" descr="preencoded.png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164028162" name="1" descr="preencoded.png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7931" y="-59531"/>
            <a:ext cx="18280067" cy="10287000"/>
          </a:xfrm>
          <a:prstGeom prst="rect">
            <a:avLst/>
          </a:prstGeom>
        </p:spPr>
      </p:pic>
      <p:pic>
        <p:nvPicPr>
          <p:cNvPr id="1458958657" name="Frame 4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/>
        </p:blipFill>
        <p:spPr bwMode="auto">
          <a:xfrm>
            <a:off x="1143000" y="1428750"/>
            <a:ext cx="5248275" cy="771525"/>
          </a:xfrm>
          <a:prstGeom prst="rect">
            <a:avLst/>
          </a:prstGeom>
        </p:spPr>
      </p:pic>
      <p:pic>
        <p:nvPicPr>
          <p:cNvPr id="107451087" name="Frame 100" descr="preencoded.png"/>
          <p:cNvPicPr>
            <a:picLocks noChangeAspect="1"/>
          </p:cNvPicPr>
          <p:nvPr/>
        </p:nvPicPr>
        <p:blipFill>
          <a:blip r:embed="rId7"/>
          <a:stretch/>
        </p:blipFill>
        <p:spPr bwMode="auto">
          <a:xfrm>
            <a:off x="1143000" y="6572250"/>
            <a:ext cx="4752975" cy="1600200"/>
          </a:xfrm>
          <a:prstGeom prst="rect">
            <a:avLst/>
          </a:prstGeom>
        </p:spPr>
      </p:pic>
      <p:sp>
        <p:nvSpPr>
          <p:cNvPr id="377959009" name="Text 0"/>
          <p:cNvSpPr/>
          <p:nvPr/>
        </p:nvSpPr>
        <p:spPr bwMode="auto">
          <a:xfrm>
            <a:off x="11591924" y="6572250"/>
            <a:ext cx="5067300" cy="73342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775"/>
              </a:lnSpc>
              <a:buNone/>
              <a:defRPr/>
            </a:pPr>
            <a:r>
              <a:rPr lang="ru-RU" sz="4800"/>
              <a:t>Дегай Денис</a:t>
            </a:r>
            <a:endParaRPr lang="en-US" sz="4800"/>
          </a:p>
        </p:txBody>
      </p:sp>
      <p:sp>
        <p:nvSpPr>
          <p:cNvPr id="854231649" name="Product owner  223-"/>
          <p:cNvSpPr/>
          <p:nvPr/>
        </p:nvSpPr>
        <p:spPr bwMode="auto">
          <a:xfrm>
            <a:off x="11591924" y="7372350"/>
            <a:ext cx="49244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600"/>
              </a:lnSpc>
              <a:buNone/>
              <a:defRPr/>
            </a:pPr>
            <a:r>
              <a:rPr lang="ru-RU" sz="3000">
                <a:solidFill>
                  <a:srgbClr val="1B1F3B">
                    <a:alpha val="65000"/>
                  </a:srgbClr>
                </a:solidFill>
                <a:latin typeface="Museo Sans Cyrl 300"/>
                <a:ea typeface="Museo Sans Cyrl 300"/>
                <a:cs typeface="Museo Sans Cyrl 300"/>
              </a:rPr>
              <a:t>Представитель</a:t>
            </a:r>
            <a:endParaRPr lang="en-US" sz="3000">
              <a:solidFill>
                <a:srgbClr val="1B1F3B">
                  <a:alpha val="65000"/>
                </a:srgbClr>
              </a:solidFill>
              <a:latin typeface="Museo Sans Cyrl 300"/>
              <a:ea typeface="Museo Sans Cyrl 300"/>
              <a:cs typeface="Museo Sans Cyrl 300"/>
            </a:endParaRPr>
          </a:p>
          <a:p>
            <a:pPr marL="0" indent="0" algn="l">
              <a:lnSpc>
                <a:spcPts val="3598"/>
              </a:lnSpc>
              <a:buNone/>
              <a:defRPr/>
            </a:pPr>
            <a:r>
              <a:rPr lang="en-US" sz="3000">
                <a:solidFill>
                  <a:srgbClr val="1B1F3B">
                    <a:alpha val="65000"/>
                  </a:srgbClr>
                </a:solidFill>
                <a:latin typeface="Museo Sans Cyrl 300"/>
                <a:ea typeface="Museo Sans Cyrl 300"/>
                <a:cs typeface="Museo Sans Cyrl 300"/>
              </a:rPr>
              <a:t> ЭТП 223-ФЗ</a:t>
            </a:r>
            <a:endParaRPr lang="en-US" sz="3000"/>
          </a:p>
        </p:txBody>
      </p:sp>
      <p:sp>
        <p:nvSpPr>
          <p:cNvPr id="1135109341" name="Text 3"/>
          <p:cNvSpPr/>
          <p:nvPr/>
        </p:nvSpPr>
        <p:spPr bwMode="auto">
          <a:xfrm>
            <a:off x="1142999" y="3187698"/>
            <a:ext cx="9096375" cy="1104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320"/>
              </a:lnSpc>
              <a:buNone/>
              <a:defRPr/>
            </a:pPr>
            <a:r>
              <a:rPr lang="en-US" sz="4800">
                <a:solidFill>
                  <a:srgbClr val="007EEE"/>
                </a:solidFill>
                <a:latin typeface="Museo Sans Cyrl 700"/>
                <a:ea typeface="Museo Sans Cyrl 700"/>
                <a:cs typeface="Museo Sans Cyrl 700"/>
              </a:rPr>
              <a:t>Обратитесь за консультацией</a:t>
            </a:r>
            <a:br>
              <a:rPr lang="en-US" sz="4800">
                <a:solidFill>
                  <a:srgbClr val="007EEE"/>
                </a:solidFill>
                <a:latin typeface="Museo Sans Cyrl 700"/>
                <a:ea typeface="Museo Sans Cyrl 700"/>
                <a:cs typeface="Museo Sans Cyrl 700"/>
              </a:rPr>
            </a:br>
            <a:r>
              <a:rPr lang="en-US" sz="4800">
                <a:solidFill>
                  <a:srgbClr val="007EEE"/>
                </a:solidFill>
                <a:latin typeface="Museo Sans Cyrl 700"/>
                <a:ea typeface="Museo Sans Cyrl 700"/>
                <a:cs typeface="Museo Sans Cyrl 700"/>
              </a:rPr>
              <a:t>к нашему </a:t>
            </a:r>
            <a:r>
              <a:rPr lang="ru-RU" sz="4800">
                <a:solidFill>
                  <a:srgbClr val="007EEE"/>
                </a:solidFill>
                <a:latin typeface="Museo Sans Cyrl 700"/>
                <a:ea typeface="Museo Sans Cyrl 700"/>
                <a:cs typeface="Museo Sans Cyrl 700"/>
              </a:rPr>
              <a:t>представителю</a:t>
            </a:r>
            <a:r>
              <a:rPr lang="en-US" sz="4800">
                <a:solidFill>
                  <a:srgbClr val="007EEE"/>
                </a:solidFill>
                <a:latin typeface="Museo Sans Cyrl 700"/>
                <a:ea typeface="Museo Sans Cyrl 700"/>
                <a:cs typeface="Museo Sans Cyrl 700"/>
              </a:rPr>
              <a:t>:</a:t>
            </a:r>
            <a:endParaRPr lang="en-US" sz="4800"/>
          </a:p>
        </p:txBody>
      </p:sp>
      <p:sp>
        <p:nvSpPr>
          <p:cNvPr id="466441400" name="name_7 911 735 0640 7 812 777 5757  705 alekseevauction-houseru"/>
          <p:cNvSpPr/>
          <p:nvPr/>
        </p:nvSpPr>
        <p:spPr bwMode="auto">
          <a:xfrm flipH="0" flipV="0">
            <a:off x="1000124" y="6138861"/>
            <a:ext cx="7792687" cy="1600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200"/>
              </a:lnSpc>
              <a:buNone/>
              <a:defRPr/>
            </a:pPr>
            <a:r>
              <a:rPr lang="en-US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  <a:t>+7 </a:t>
            </a:r>
            <a:r>
              <a:rPr lang="ru-RU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  <a:t>967 246 37 12</a:t>
            </a:r>
            <a:br>
              <a:rPr lang="en-US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</a:br>
            <a:r>
              <a:rPr lang="en-US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  <a:t>+7 </a:t>
            </a:r>
            <a:r>
              <a:rPr lang="ru-RU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  <a:t>964 980 98 88 </a:t>
            </a:r>
            <a:endParaRPr sz="4000">
              <a:solidFill>
                <a:schemeClr val="tx1"/>
              </a:solidFill>
              <a:latin typeface="Museo Sans Cyrl 300"/>
              <a:ea typeface="Museo Sans Cyrl 300"/>
              <a:cs typeface="Museo Sans Cyrl 300"/>
            </a:endParaRPr>
          </a:p>
          <a:p>
            <a:pPr marL="0" indent="0" algn="l">
              <a:lnSpc>
                <a:spcPts val="4199"/>
              </a:lnSpc>
              <a:buNone/>
              <a:defRPr/>
            </a:pPr>
            <a:r>
              <a:rPr lang="en-US" sz="4000">
                <a:solidFill>
                  <a:schemeClr val="tx1"/>
                </a:solidFill>
                <a:latin typeface="Museo Sans Cyrl 300"/>
                <a:ea typeface="Museo Sans Cyrl 300"/>
                <a:cs typeface="Museo Sans Cyrl 300"/>
              </a:rPr>
              <a:t>degai@auction-house.ru</a:t>
            </a:r>
            <a:endParaRPr sz="3600">
              <a:solidFill>
                <a:schemeClr val="tx1"/>
              </a:solidFill>
            </a:endParaRPr>
          </a:p>
        </p:txBody>
      </p:sp>
      <p:pic>
        <p:nvPicPr>
          <p:cNvPr id="805174818" name=""/>
          <p:cNvPicPr>
            <a:picLocks noChangeAspect="1"/>
          </p:cNvPicPr>
          <p:nvPr/>
        </p:nvPicPr>
        <p:blipFill>
          <a:blip r:embed="rId8"/>
          <a:stretch/>
        </p:blipFill>
        <p:spPr bwMode="auto">
          <a:xfrm flipH="0" flipV="0">
            <a:off x="11660523" y="1545438"/>
            <a:ext cx="3601351" cy="459342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ONLYOFFICE/9.0.3.29</Application>
  <PresentationFormat>On-screen Show (4:3)</PresentationFormat>
  <Paragraphs>0</Paragraphs>
  <Slides>18</Slides>
  <Notes>18</Notes>
  <HiddenSlides>0</HiddenSlides>
  <MMClips>2</MMClips>
  <ScaleCrop>0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Theme 1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Company>PptxGenJS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/>
  <cp:revision>9</cp:revision>
  <dcterms:created xsi:type="dcterms:W3CDTF">2024-12-26T00:15:47Z</dcterms:created>
  <dcterms:modified xsi:type="dcterms:W3CDTF">2025-10-01T17:50:26Z</dcterms:modified>
</cp:coreProperties>
</file>