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9"/>
  </p:notesMasterIdLst>
  <p:handoutMasterIdLst>
    <p:handoutMasterId r:id="rId100"/>
  </p:handoutMasterIdLst>
  <p:sldIdLst>
    <p:sldId id="256" r:id="rId2"/>
    <p:sldId id="2990" r:id="rId3"/>
    <p:sldId id="2147473465" r:id="rId4"/>
    <p:sldId id="2147473662" r:id="rId5"/>
    <p:sldId id="2147473663" r:id="rId6"/>
    <p:sldId id="2147473664" r:id="rId7"/>
    <p:sldId id="2147473675" r:id="rId8"/>
    <p:sldId id="2147473666" r:id="rId9"/>
    <p:sldId id="2147473668" r:id="rId10"/>
    <p:sldId id="2147473669" r:id="rId11"/>
    <p:sldId id="2147473732" r:id="rId12"/>
    <p:sldId id="2147473670" r:id="rId13"/>
    <p:sldId id="2147473676" r:id="rId14"/>
    <p:sldId id="2147473671" r:id="rId15"/>
    <p:sldId id="2147473677" r:id="rId16"/>
    <p:sldId id="2147473678" r:id="rId17"/>
    <p:sldId id="2147473674" r:id="rId18"/>
    <p:sldId id="2147473679" r:id="rId19"/>
    <p:sldId id="2147473735" r:id="rId20"/>
    <p:sldId id="2147473681" r:id="rId21"/>
    <p:sldId id="2147473683" r:id="rId22"/>
    <p:sldId id="2147473736" r:id="rId23"/>
    <p:sldId id="2147473733" r:id="rId24"/>
    <p:sldId id="2147473734" r:id="rId25"/>
    <p:sldId id="2147473682" r:id="rId26"/>
    <p:sldId id="2147473727" r:id="rId27"/>
    <p:sldId id="2147473685" r:id="rId28"/>
    <p:sldId id="2147473684" r:id="rId29"/>
    <p:sldId id="2147473687" r:id="rId30"/>
    <p:sldId id="2147473686" r:id="rId31"/>
    <p:sldId id="2147473737" r:id="rId32"/>
    <p:sldId id="2147473339" r:id="rId33"/>
    <p:sldId id="2147473347" r:id="rId34"/>
    <p:sldId id="2147473701" r:id="rId35"/>
    <p:sldId id="2147473389" r:id="rId36"/>
    <p:sldId id="2147473325" r:id="rId37"/>
    <p:sldId id="2147473326" r:id="rId38"/>
    <p:sldId id="2147473697" r:id="rId39"/>
    <p:sldId id="2147473388" r:id="rId40"/>
    <p:sldId id="2147473738" r:id="rId41"/>
    <p:sldId id="2147473739" r:id="rId42"/>
    <p:sldId id="2147473740" r:id="rId43"/>
    <p:sldId id="2147473672" r:id="rId44"/>
    <p:sldId id="2147473741" r:id="rId45"/>
    <p:sldId id="2147473673" r:id="rId46"/>
    <p:sldId id="2147473743" r:id="rId47"/>
    <p:sldId id="2147473698" r:id="rId48"/>
    <p:sldId id="2147473699" r:id="rId49"/>
    <p:sldId id="2147473702" r:id="rId50"/>
    <p:sldId id="5617" r:id="rId51"/>
    <p:sldId id="2147473448" r:id="rId52"/>
    <p:sldId id="2147473357" r:id="rId53"/>
    <p:sldId id="2147473690" r:id="rId54"/>
    <p:sldId id="2147473691" r:id="rId55"/>
    <p:sldId id="2147473692" r:id="rId56"/>
    <p:sldId id="2147473457" r:id="rId57"/>
    <p:sldId id="2147473693" r:id="rId58"/>
    <p:sldId id="2147473327" r:id="rId59"/>
    <p:sldId id="2147473700" r:id="rId60"/>
    <p:sldId id="2147473706" r:id="rId61"/>
    <p:sldId id="2147473707" r:id="rId62"/>
    <p:sldId id="258" r:id="rId63"/>
    <p:sldId id="259" r:id="rId64"/>
    <p:sldId id="1469" r:id="rId65"/>
    <p:sldId id="1475" r:id="rId66"/>
    <p:sldId id="1470" r:id="rId67"/>
    <p:sldId id="1472" r:id="rId68"/>
    <p:sldId id="2147473708" r:id="rId69"/>
    <p:sldId id="2147473332" r:id="rId70"/>
    <p:sldId id="2147473537" r:id="rId71"/>
    <p:sldId id="2147473709" r:id="rId72"/>
    <p:sldId id="2147473710" r:id="rId73"/>
    <p:sldId id="2147473715" r:id="rId74"/>
    <p:sldId id="2147473716" r:id="rId75"/>
    <p:sldId id="2147473717" r:id="rId76"/>
    <p:sldId id="2147473718" r:id="rId77"/>
    <p:sldId id="2147473726" r:id="rId78"/>
    <p:sldId id="2147473719" r:id="rId79"/>
    <p:sldId id="2147473722" r:id="rId80"/>
    <p:sldId id="2147473721" r:id="rId81"/>
    <p:sldId id="2147473723" r:id="rId82"/>
    <p:sldId id="2147473724" r:id="rId83"/>
    <p:sldId id="2147473713" r:id="rId84"/>
    <p:sldId id="2147471969" r:id="rId85"/>
    <p:sldId id="2147473731" r:id="rId86"/>
    <p:sldId id="2147471867" r:id="rId87"/>
    <p:sldId id="2147473728" r:id="rId88"/>
    <p:sldId id="2147473536" r:id="rId89"/>
    <p:sldId id="2147471898" r:id="rId90"/>
    <p:sldId id="2147473742" r:id="rId91"/>
    <p:sldId id="2147473744" r:id="rId92"/>
    <p:sldId id="2147473620" r:id="rId93"/>
    <p:sldId id="2147473745" r:id="rId94"/>
    <p:sldId id="2147473747" r:id="rId95"/>
    <p:sldId id="2147473748" r:id="rId96"/>
    <p:sldId id="2147473746" r:id="rId97"/>
    <p:sldId id="283" r:id="rId98"/>
  </p:sldIdLst>
  <p:sldSz cx="18288000" cy="10287000"/>
  <p:notesSz cx="10287000" cy="1828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001965"/>
    <a:srgbClr val="007EEE"/>
    <a:srgbClr val="E2F0D9"/>
    <a:srgbClr val="F0F0F0"/>
    <a:srgbClr val="FF0000"/>
    <a:srgbClr val="0054A6"/>
    <a:srgbClr val="FFFFFF"/>
    <a:srgbClr val="3691D4"/>
    <a:srgbClr val="EB68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8" autoAdjust="0"/>
    <p:restoredTop sz="95199" autoAdjust="0"/>
  </p:normalViewPr>
  <p:slideViewPr>
    <p:cSldViewPr snapToGrid="0" snapToObjects="1">
      <p:cViewPr>
        <p:scale>
          <a:sx n="50" d="100"/>
          <a:sy n="50" d="100"/>
        </p:scale>
        <p:origin x="85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89B49F-2683-41AA-8ACA-5C84460BF782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55B084F-7C7C-474B-8298-1C6F42F708B7}">
      <dgm:prSet phldrT="[Текст]"/>
      <dgm:spPr/>
      <dgm:t>
        <a:bodyPr/>
        <a:lstStyle/>
        <a:p>
          <a:r>
            <a:rPr lang="ru-RU" b="1" cap="small" baseline="0" dirty="0"/>
            <a:t>Взаимо-заменяемость</a:t>
          </a:r>
        </a:p>
      </dgm:t>
    </dgm:pt>
    <dgm:pt modelId="{41E0CF48-1C20-4857-B0CC-6178A8312893}" type="parTrans" cxnId="{2979F2BE-4683-4286-83DB-3F2BD9AA2ED8}">
      <dgm:prSet/>
      <dgm:spPr/>
      <dgm:t>
        <a:bodyPr/>
        <a:lstStyle/>
        <a:p>
          <a:endParaRPr lang="ru-RU"/>
        </a:p>
      </dgm:t>
    </dgm:pt>
    <dgm:pt modelId="{2852E301-A09B-4B09-847B-4F7EEA00A7C9}" type="sibTrans" cxnId="{2979F2BE-4683-4286-83DB-3F2BD9AA2ED8}">
      <dgm:prSet/>
      <dgm:spPr/>
      <dgm:t>
        <a:bodyPr/>
        <a:lstStyle/>
        <a:p>
          <a:endParaRPr lang="ru-RU"/>
        </a:p>
      </dgm:t>
    </dgm:pt>
    <dgm:pt modelId="{7A6B15B2-0F6D-47E1-A07E-0BEB0F9E1A4D}">
      <dgm:prSet phldrT="[Текст]"/>
      <dgm:spPr/>
      <dgm:t>
        <a:bodyPr/>
        <a:lstStyle/>
        <a:p>
          <a:r>
            <a:rPr lang="ru-RU" b="1" cap="small" baseline="0" dirty="0"/>
            <a:t>Легальная (61-ФЗ)</a:t>
          </a:r>
        </a:p>
      </dgm:t>
    </dgm:pt>
    <dgm:pt modelId="{7FE9EF9D-3599-4986-9952-C1A4ACF3A4AB}" type="parTrans" cxnId="{1FE085EE-A07E-45AF-BB9F-5B1336774347}">
      <dgm:prSet/>
      <dgm:spPr/>
      <dgm:t>
        <a:bodyPr/>
        <a:lstStyle/>
        <a:p>
          <a:endParaRPr lang="ru-RU"/>
        </a:p>
      </dgm:t>
    </dgm:pt>
    <dgm:pt modelId="{622897B8-E178-4881-8AB4-637E066078D7}" type="sibTrans" cxnId="{1FE085EE-A07E-45AF-BB9F-5B1336774347}">
      <dgm:prSet/>
      <dgm:spPr/>
      <dgm:t>
        <a:bodyPr/>
        <a:lstStyle/>
        <a:p>
          <a:endParaRPr lang="ru-RU"/>
        </a:p>
      </dgm:t>
    </dgm:pt>
    <dgm:pt modelId="{8ABC8185-7142-43D4-888C-57EA9508521E}">
      <dgm:prSet phldrT="[Текст]"/>
      <dgm:spPr/>
      <dgm:t>
        <a:bodyPr/>
        <a:lstStyle/>
        <a:p>
          <a:r>
            <a:rPr lang="ru-RU" b="1" cap="small" baseline="0" dirty="0"/>
            <a:t>Техническая</a:t>
          </a:r>
        </a:p>
        <a:p>
          <a:r>
            <a:rPr lang="ru-RU" b="1" cap="small" baseline="0" dirty="0"/>
            <a:t>(ЕСКЛП)</a:t>
          </a:r>
        </a:p>
      </dgm:t>
    </dgm:pt>
    <dgm:pt modelId="{C6E2F677-4C46-4403-8928-F6A171312EBD}" type="parTrans" cxnId="{A85493FF-1138-428E-9344-FD9EC73F528B}">
      <dgm:prSet/>
      <dgm:spPr/>
      <dgm:t>
        <a:bodyPr/>
        <a:lstStyle/>
        <a:p>
          <a:endParaRPr lang="ru-RU"/>
        </a:p>
      </dgm:t>
    </dgm:pt>
    <dgm:pt modelId="{B27B3ABB-51D2-4C97-99E0-09FB25566AC1}" type="sibTrans" cxnId="{A85493FF-1138-428E-9344-FD9EC73F528B}">
      <dgm:prSet/>
      <dgm:spPr/>
      <dgm:t>
        <a:bodyPr/>
        <a:lstStyle/>
        <a:p>
          <a:endParaRPr lang="ru-RU"/>
        </a:p>
      </dgm:t>
    </dgm:pt>
    <dgm:pt modelId="{9133A185-FC78-40B1-837C-9573DDFEF9EF}">
      <dgm:prSet phldrT="[Текст]"/>
      <dgm:spPr/>
      <dgm:t>
        <a:bodyPr/>
        <a:lstStyle/>
        <a:p>
          <a:r>
            <a:rPr lang="ru-RU" b="1" cap="small" baseline="0" dirty="0"/>
            <a:t>Закупочная</a:t>
          </a:r>
        </a:p>
        <a:p>
          <a:r>
            <a:rPr lang="ru-RU" b="1" cap="small" baseline="0" dirty="0"/>
            <a:t>(ПП 1380)</a:t>
          </a:r>
        </a:p>
      </dgm:t>
    </dgm:pt>
    <dgm:pt modelId="{439504E8-1633-4B34-AC2B-A0A20D682600}" type="parTrans" cxnId="{AA3C82B3-5C17-4C2A-84FD-966059963634}">
      <dgm:prSet/>
      <dgm:spPr/>
      <dgm:t>
        <a:bodyPr/>
        <a:lstStyle/>
        <a:p>
          <a:endParaRPr lang="ru-RU"/>
        </a:p>
      </dgm:t>
    </dgm:pt>
    <dgm:pt modelId="{BCB4B3C9-51D5-401E-BFFA-5786CB523046}" type="sibTrans" cxnId="{AA3C82B3-5C17-4C2A-84FD-966059963634}">
      <dgm:prSet/>
      <dgm:spPr/>
      <dgm:t>
        <a:bodyPr/>
        <a:lstStyle/>
        <a:p>
          <a:endParaRPr lang="ru-RU"/>
        </a:p>
      </dgm:t>
    </dgm:pt>
    <dgm:pt modelId="{E847E387-9580-403F-845C-9EE5B208AC63}" type="pres">
      <dgm:prSet presAssocID="{5889B49F-2683-41AA-8ACA-5C84460BF782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67AF4BF-3BA6-4B8D-923D-88CDA3ECF60B}" type="pres">
      <dgm:prSet presAssocID="{A55B084F-7C7C-474B-8298-1C6F42F708B7}" presName="centerShape" presStyleLbl="node0" presStyleIdx="0" presStyleCnt="1"/>
      <dgm:spPr/>
    </dgm:pt>
    <dgm:pt modelId="{9BBDBC07-910B-473C-85B4-2995016696AB}" type="pres">
      <dgm:prSet presAssocID="{7A6B15B2-0F6D-47E1-A07E-0BEB0F9E1A4D}" presName="node" presStyleLbl="node1" presStyleIdx="0" presStyleCnt="3">
        <dgm:presLayoutVars>
          <dgm:bulletEnabled val="1"/>
        </dgm:presLayoutVars>
      </dgm:prSet>
      <dgm:spPr/>
    </dgm:pt>
    <dgm:pt modelId="{AE532021-8A1A-406A-8B81-8FFDB485B7ED}" type="pres">
      <dgm:prSet presAssocID="{7A6B15B2-0F6D-47E1-A07E-0BEB0F9E1A4D}" presName="dummy" presStyleCnt="0"/>
      <dgm:spPr/>
    </dgm:pt>
    <dgm:pt modelId="{2F58124C-5395-4777-B99B-BB11BD660BDD}" type="pres">
      <dgm:prSet presAssocID="{622897B8-E178-4881-8AB4-637E066078D7}" presName="sibTrans" presStyleLbl="sibTrans2D1" presStyleIdx="0" presStyleCnt="3"/>
      <dgm:spPr/>
    </dgm:pt>
    <dgm:pt modelId="{5BB6DC54-5790-4875-A871-CC6F038A0122}" type="pres">
      <dgm:prSet presAssocID="{8ABC8185-7142-43D4-888C-57EA9508521E}" presName="node" presStyleLbl="node1" presStyleIdx="1" presStyleCnt="3">
        <dgm:presLayoutVars>
          <dgm:bulletEnabled val="1"/>
        </dgm:presLayoutVars>
      </dgm:prSet>
      <dgm:spPr/>
    </dgm:pt>
    <dgm:pt modelId="{6F4777CF-1F89-4A51-AEEE-8A2E7C42C969}" type="pres">
      <dgm:prSet presAssocID="{8ABC8185-7142-43D4-888C-57EA9508521E}" presName="dummy" presStyleCnt="0"/>
      <dgm:spPr/>
    </dgm:pt>
    <dgm:pt modelId="{4C21065B-A3D9-4FBB-AEFF-C4EBA82C40E4}" type="pres">
      <dgm:prSet presAssocID="{B27B3ABB-51D2-4C97-99E0-09FB25566AC1}" presName="sibTrans" presStyleLbl="sibTrans2D1" presStyleIdx="1" presStyleCnt="3"/>
      <dgm:spPr/>
    </dgm:pt>
    <dgm:pt modelId="{0C45464F-D648-43C8-B7CC-ED85C75564E7}" type="pres">
      <dgm:prSet presAssocID="{9133A185-FC78-40B1-837C-9573DDFEF9EF}" presName="node" presStyleLbl="node1" presStyleIdx="2" presStyleCnt="3">
        <dgm:presLayoutVars>
          <dgm:bulletEnabled val="1"/>
        </dgm:presLayoutVars>
      </dgm:prSet>
      <dgm:spPr/>
    </dgm:pt>
    <dgm:pt modelId="{3913B9D2-2073-4028-8B81-86161C2C9CDD}" type="pres">
      <dgm:prSet presAssocID="{9133A185-FC78-40B1-837C-9573DDFEF9EF}" presName="dummy" presStyleCnt="0"/>
      <dgm:spPr/>
    </dgm:pt>
    <dgm:pt modelId="{F5F02961-29C8-46CF-BDF5-FD34158DB4CA}" type="pres">
      <dgm:prSet presAssocID="{BCB4B3C9-51D5-401E-BFFA-5786CB523046}" presName="sibTrans" presStyleLbl="sibTrans2D1" presStyleIdx="2" presStyleCnt="3"/>
      <dgm:spPr/>
    </dgm:pt>
  </dgm:ptLst>
  <dgm:cxnLst>
    <dgm:cxn modelId="{9CD7131E-CC91-40DC-A2B6-81FE7EF71119}" type="presOf" srcId="{622897B8-E178-4881-8AB4-637E066078D7}" destId="{2F58124C-5395-4777-B99B-BB11BD660BDD}" srcOrd="0" destOrd="0" presId="urn:microsoft.com/office/officeart/2005/8/layout/radial6"/>
    <dgm:cxn modelId="{7F18202F-C513-4609-9DE1-6E3E4B0533D1}" type="presOf" srcId="{8ABC8185-7142-43D4-888C-57EA9508521E}" destId="{5BB6DC54-5790-4875-A871-CC6F038A0122}" srcOrd="0" destOrd="0" presId="urn:microsoft.com/office/officeart/2005/8/layout/radial6"/>
    <dgm:cxn modelId="{B58F7C46-3EEA-4D9F-93B3-797189814F40}" type="presOf" srcId="{A55B084F-7C7C-474B-8298-1C6F42F708B7}" destId="{367AF4BF-3BA6-4B8D-923D-88CDA3ECF60B}" srcOrd="0" destOrd="0" presId="urn:microsoft.com/office/officeart/2005/8/layout/radial6"/>
    <dgm:cxn modelId="{28ABD89D-2297-4C3E-B094-B5A379367CCB}" type="presOf" srcId="{B27B3ABB-51D2-4C97-99E0-09FB25566AC1}" destId="{4C21065B-A3D9-4FBB-AEFF-C4EBA82C40E4}" srcOrd="0" destOrd="0" presId="urn:microsoft.com/office/officeart/2005/8/layout/radial6"/>
    <dgm:cxn modelId="{18AAC4AA-F2B1-40BB-8993-68BC9C10F3DD}" type="presOf" srcId="{BCB4B3C9-51D5-401E-BFFA-5786CB523046}" destId="{F5F02961-29C8-46CF-BDF5-FD34158DB4CA}" srcOrd="0" destOrd="0" presId="urn:microsoft.com/office/officeart/2005/8/layout/radial6"/>
    <dgm:cxn modelId="{AA3C82B3-5C17-4C2A-84FD-966059963634}" srcId="{A55B084F-7C7C-474B-8298-1C6F42F708B7}" destId="{9133A185-FC78-40B1-837C-9573DDFEF9EF}" srcOrd="2" destOrd="0" parTransId="{439504E8-1633-4B34-AC2B-A0A20D682600}" sibTransId="{BCB4B3C9-51D5-401E-BFFA-5786CB523046}"/>
    <dgm:cxn modelId="{2979F2BE-4683-4286-83DB-3F2BD9AA2ED8}" srcId="{5889B49F-2683-41AA-8ACA-5C84460BF782}" destId="{A55B084F-7C7C-474B-8298-1C6F42F708B7}" srcOrd="0" destOrd="0" parTransId="{41E0CF48-1C20-4857-B0CC-6178A8312893}" sibTransId="{2852E301-A09B-4B09-847B-4F7EEA00A7C9}"/>
    <dgm:cxn modelId="{CF9243CF-A719-49D9-A068-ABB61677EC72}" type="presOf" srcId="{7A6B15B2-0F6D-47E1-A07E-0BEB0F9E1A4D}" destId="{9BBDBC07-910B-473C-85B4-2995016696AB}" srcOrd="0" destOrd="0" presId="urn:microsoft.com/office/officeart/2005/8/layout/radial6"/>
    <dgm:cxn modelId="{1FE085EE-A07E-45AF-BB9F-5B1336774347}" srcId="{A55B084F-7C7C-474B-8298-1C6F42F708B7}" destId="{7A6B15B2-0F6D-47E1-A07E-0BEB0F9E1A4D}" srcOrd="0" destOrd="0" parTransId="{7FE9EF9D-3599-4986-9952-C1A4ACF3A4AB}" sibTransId="{622897B8-E178-4881-8AB4-637E066078D7}"/>
    <dgm:cxn modelId="{F1CED5FA-AFA3-4163-9893-57D5F17DD40D}" type="presOf" srcId="{5889B49F-2683-41AA-8ACA-5C84460BF782}" destId="{E847E387-9580-403F-845C-9EE5B208AC63}" srcOrd="0" destOrd="0" presId="urn:microsoft.com/office/officeart/2005/8/layout/radial6"/>
    <dgm:cxn modelId="{F58B32FF-0096-4133-B0C7-F74474C09296}" type="presOf" srcId="{9133A185-FC78-40B1-837C-9573DDFEF9EF}" destId="{0C45464F-D648-43C8-B7CC-ED85C75564E7}" srcOrd="0" destOrd="0" presId="urn:microsoft.com/office/officeart/2005/8/layout/radial6"/>
    <dgm:cxn modelId="{A85493FF-1138-428E-9344-FD9EC73F528B}" srcId="{A55B084F-7C7C-474B-8298-1C6F42F708B7}" destId="{8ABC8185-7142-43D4-888C-57EA9508521E}" srcOrd="1" destOrd="0" parTransId="{C6E2F677-4C46-4403-8928-F6A171312EBD}" sibTransId="{B27B3ABB-51D2-4C97-99E0-09FB25566AC1}"/>
    <dgm:cxn modelId="{0C5E7075-FB7D-44DF-8C49-FD5AF96A6438}" type="presParOf" srcId="{E847E387-9580-403F-845C-9EE5B208AC63}" destId="{367AF4BF-3BA6-4B8D-923D-88CDA3ECF60B}" srcOrd="0" destOrd="0" presId="urn:microsoft.com/office/officeart/2005/8/layout/radial6"/>
    <dgm:cxn modelId="{97B907FE-6836-4CE9-82D3-5F96895BB6F2}" type="presParOf" srcId="{E847E387-9580-403F-845C-9EE5B208AC63}" destId="{9BBDBC07-910B-473C-85B4-2995016696AB}" srcOrd="1" destOrd="0" presId="urn:microsoft.com/office/officeart/2005/8/layout/radial6"/>
    <dgm:cxn modelId="{8A22EC3E-4896-457C-A98A-46D7EE0B726D}" type="presParOf" srcId="{E847E387-9580-403F-845C-9EE5B208AC63}" destId="{AE532021-8A1A-406A-8B81-8FFDB485B7ED}" srcOrd="2" destOrd="0" presId="urn:microsoft.com/office/officeart/2005/8/layout/radial6"/>
    <dgm:cxn modelId="{2EFE75B1-AD59-4F40-95AF-2606E24E8505}" type="presParOf" srcId="{E847E387-9580-403F-845C-9EE5B208AC63}" destId="{2F58124C-5395-4777-B99B-BB11BD660BDD}" srcOrd="3" destOrd="0" presId="urn:microsoft.com/office/officeart/2005/8/layout/radial6"/>
    <dgm:cxn modelId="{39ABA106-32A7-47D5-A359-841E9A8A067A}" type="presParOf" srcId="{E847E387-9580-403F-845C-9EE5B208AC63}" destId="{5BB6DC54-5790-4875-A871-CC6F038A0122}" srcOrd="4" destOrd="0" presId="urn:microsoft.com/office/officeart/2005/8/layout/radial6"/>
    <dgm:cxn modelId="{93694024-411C-4E58-91ED-FE5AF5F3F1EC}" type="presParOf" srcId="{E847E387-9580-403F-845C-9EE5B208AC63}" destId="{6F4777CF-1F89-4A51-AEEE-8A2E7C42C969}" srcOrd="5" destOrd="0" presId="urn:microsoft.com/office/officeart/2005/8/layout/radial6"/>
    <dgm:cxn modelId="{B18FE8B0-16DC-4C7A-A401-5D1FDD4AB9D5}" type="presParOf" srcId="{E847E387-9580-403F-845C-9EE5B208AC63}" destId="{4C21065B-A3D9-4FBB-AEFF-C4EBA82C40E4}" srcOrd="6" destOrd="0" presId="urn:microsoft.com/office/officeart/2005/8/layout/radial6"/>
    <dgm:cxn modelId="{4CFE8C8E-62C7-4E76-B405-EBF1722E2929}" type="presParOf" srcId="{E847E387-9580-403F-845C-9EE5B208AC63}" destId="{0C45464F-D648-43C8-B7CC-ED85C75564E7}" srcOrd="7" destOrd="0" presId="urn:microsoft.com/office/officeart/2005/8/layout/radial6"/>
    <dgm:cxn modelId="{829868F3-139C-4996-A33E-D3DE59F3D0A4}" type="presParOf" srcId="{E847E387-9580-403F-845C-9EE5B208AC63}" destId="{3913B9D2-2073-4028-8B81-86161C2C9CDD}" srcOrd="8" destOrd="0" presId="urn:microsoft.com/office/officeart/2005/8/layout/radial6"/>
    <dgm:cxn modelId="{4BA6BF12-1E21-4990-A796-EACAC5A2DD0F}" type="presParOf" srcId="{E847E387-9580-403F-845C-9EE5B208AC63}" destId="{F5F02961-29C8-46CF-BDF5-FD34158DB4CA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0637CB-7345-114B-8872-DD97A479CB4D}" type="doc">
      <dgm:prSet loTypeId="urn:microsoft.com/office/officeart/2005/8/layout/hList1" loCatId="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2DEB8993-178D-9A4F-8E8F-6F71A110BB17}">
      <dgm:prSet phldrT="[Текст]"/>
      <dgm:spPr>
        <a:solidFill>
          <a:srgbClr val="007EEE"/>
        </a:solidFill>
      </dgm:spPr>
      <dgm:t>
        <a:bodyPr/>
        <a:lstStyle/>
        <a:p>
          <a:r>
            <a:rPr lang="ru-RU" dirty="0">
              <a:latin typeface="Calibri" panose="020F0502020204030204" pitchFamily="34" charset="0"/>
              <a:cs typeface="Calibri" panose="020F0502020204030204" pitchFamily="34" charset="0"/>
            </a:rPr>
            <a:t>01.10.2025</a:t>
          </a:r>
          <a:endParaRPr lang="ru-RU" dirty="0"/>
        </a:p>
      </dgm:t>
    </dgm:pt>
    <dgm:pt modelId="{C9A316E0-2F26-EB47-8C22-F24865F80F3F}" type="parTrans" cxnId="{456DD999-465E-334B-B5F8-53C2521B8E93}">
      <dgm:prSet/>
      <dgm:spPr/>
      <dgm:t>
        <a:bodyPr/>
        <a:lstStyle/>
        <a:p>
          <a:endParaRPr lang="ru-RU"/>
        </a:p>
      </dgm:t>
    </dgm:pt>
    <dgm:pt modelId="{6BEC094A-6F8C-B24F-BACA-CE10A520A737}" type="sibTrans" cxnId="{456DD999-465E-334B-B5F8-53C2521B8E93}">
      <dgm:prSet/>
      <dgm:spPr/>
      <dgm:t>
        <a:bodyPr/>
        <a:lstStyle/>
        <a:p>
          <a:endParaRPr lang="ru-RU"/>
        </a:p>
      </dgm:t>
    </dgm:pt>
    <dgm:pt modelId="{6DB87FD2-1DE4-7047-9DEC-A17645F1FA18}">
      <dgm:prSet phldrT="[Текст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ru-RU" dirty="0">
              <a:latin typeface="Calibri" panose="020F0502020204030204" pitchFamily="34" charset="0"/>
              <a:cs typeface="Calibri" panose="020F0502020204030204" pitchFamily="34" charset="0"/>
            </a:rPr>
            <a:t>дело А40-301763/2024</a:t>
          </a:r>
          <a:endParaRPr lang="ru-RU" dirty="0"/>
        </a:p>
      </dgm:t>
    </dgm:pt>
    <dgm:pt modelId="{FE52A242-858C-3640-8796-1E1C85A65303}" type="parTrans" cxnId="{3E089282-400B-C745-B4DD-F9500432B9DA}">
      <dgm:prSet/>
      <dgm:spPr/>
      <dgm:t>
        <a:bodyPr/>
        <a:lstStyle/>
        <a:p>
          <a:endParaRPr lang="ru-RU"/>
        </a:p>
      </dgm:t>
    </dgm:pt>
    <dgm:pt modelId="{5522C144-CE4B-FD4D-9F15-3A3C7B69F5D9}" type="sibTrans" cxnId="{3E089282-400B-C745-B4DD-F9500432B9DA}">
      <dgm:prSet/>
      <dgm:spPr/>
      <dgm:t>
        <a:bodyPr/>
        <a:lstStyle/>
        <a:p>
          <a:endParaRPr lang="ru-RU"/>
        </a:p>
      </dgm:t>
    </dgm:pt>
    <dgm:pt modelId="{00D64D95-F025-EC47-94F9-3EA7D021F856}">
      <dgm:prSet phldrT="[Текст]"/>
      <dgm:spPr>
        <a:solidFill>
          <a:srgbClr val="007EEE"/>
        </a:solidFill>
      </dgm:spPr>
      <dgm:t>
        <a:bodyPr/>
        <a:lstStyle/>
        <a:p>
          <a:r>
            <a:rPr lang="ru-RU" dirty="0">
              <a:latin typeface="Calibri" panose="020F0502020204030204" pitchFamily="34" charset="0"/>
              <a:cs typeface="Calibri" panose="020F0502020204030204" pitchFamily="34" charset="0"/>
            </a:rPr>
            <a:t>02.10.2025</a:t>
          </a:r>
          <a:endParaRPr lang="ru-RU" dirty="0"/>
        </a:p>
      </dgm:t>
    </dgm:pt>
    <dgm:pt modelId="{A6551B7E-53C2-2A40-AF7C-6453880596AE}" type="parTrans" cxnId="{4BFCB062-2E18-4E4C-9B6D-6594D8749686}">
      <dgm:prSet/>
      <dgm:spPr/>
      <dgm:t>
        <a:bodyPr/>
        <a:lstStyle/>
        <a:p>
          <a:endParaRPr lang="ru-RU"/>
        </a:p>
      </dgm:t>
    </dgm:pt>
    <dgm:pt modelId="{53A82114-84A7-4A45-87CE-8645BF8ADAE8}" type="sibTrans" cxnId="{4BFCB062-2E18-4E4C-9B6D-6594D8749686}">
      <dgm:prSet/>
      <dgm:spPr/>
      <dgm:t>
        <a:bodyPr/>
        <a:lstStyle/>
        <a:p>
          <a:endParaRPr lang="ru-RU"/>
        </a:p>
      </dgm:t>
    </dgm:pt>
    <dgm:pt modelId="{FA66E5B2-7CBC-874E-8487-27A141B55B42}">
      <dgm:prSet phldrT="[Текст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ru-RU" dirty="0">
              <a:latin typeface="Calibri" panose="020F0502020204030204" pitchFamily="34" charset="0"/>
              <a:cs typeface="Calibri" panose="020F0502020204030204" pitchFamily="34" charset="0"/>
            </a:rPr>
            <a:t>дело АПЛ25-255</a:t>
          </a:r>
          <a:endParaRPr lang="ru-RU" dirty="0"/>
        </a:p>
      </dgm:t>
    </dgm:pt>
    <dgm:pt modelId="{5FC6F423-2792-3240-90B8-DF8BEDCF07AC}" type="parTrans" cxnId="{595F4A5E-8C73-E94B-98EC-795E2384FB2E}">
      <dgm:prSet/>
      <dgm:spPr/>
      <dgm:t>
        <a:bodyPr/>
        <a:lstStyle/>
        <a:p>
          <a:endParaRPr lang="ru-RU"/>
        </a:p>
      </dgm:t>
    </dgm:pt>
    <dgm:pt modelId="{96AA6F65-4EBC-6744-8E97-D1B50BC8838B}" type="sibTrans" cxnId="{595F4A5E-8C73-E94B-98EC-795E2384FB2E}">
      <dgm:prSet/>
      <dgm:spPr/>
      <dgm:t>
        <a:bodyPr/>
        <a:lstStyle/>
        <a:p>
          <a:endParaRPr lang="ru-RU"/>
        </a:p>
      </dgm:t>
    </dgm:pt>
    <dgm:pt modelId="{29ACC529-245A-744D-BBBF-0B4CC61B4E00}">
      <dgm:prSet phldrT="[Текст]"/>
      <dgm:spPr>
        <a:solidFill>
          <a:srgbClr val="007EEE"/>
        </a:solidFill>
      </dgm:spPr>
      <dgm:t>
        <a:bodyPr/>
        <a:lstStyle/>
        <a:p>
          <a:r>
            <a:rPr lang="ru-RU" dirty="0">
              <a:latin typeface="Calibri" panose="020F0502020204030204" pitchFamily="34" charset="0"/>
              <a:cs typeface="Calibri" panose="020F0502020204030204" pitchFamily="34" charset="0"/>
            </a:rPr>
            <a:t>09.10.2025</a:t>
          </a:r>
          <a:endParaRPr lang="ru-RU" dirty="0"/>
        </a:p>
      </dgm:t>
    </dgm:pt>
    <dgm:pt modelId="{83FF6DE3-00AD-314D-8FA8-F3EA257A2C32}" type="parTrans" cxnId="{F23DD8CA-CD78-B041-84F7-CCBCCA548154}">
      <dgm:prSet/>
      <dgm:spPr/>
      <dgm:t>
        <a:bodyPr/>
        <a:lstStyle/>
        <a:p>
          <a:endParaRPr lang="ru-RU"/>
        </a:p>
      </dgm:t>
    </dgm:pt>
    <dgm:pt modelId="{6DAFF405-FFBB-3C40-86D8-797E3B3B037D}" type="sibTrans" cxnId="{F23DD8CA-CD78-B041-84F7-CCBCCA548154}">
      <dgm:prSet/>
      <dgm:spPr/>
      <dgm:t>
        <a:bodyPr/>
        <a:lstStyle/>
        <a:p>
          <a:endParaRPr lang="ru-RU"/>
        </a:p>
      </dgm:t>
    </dgm:pt>
    <dgm:pt modelId="{F73EEFC1-6D4E-FF4E-B7B7-1D7F7CE1BC94}">
      <dgm:prSet phldrT="[Текст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ru-RU" dirty="0">
              <a:latin typeface="Calibri" panose="020F0502020204030204" pitchFamily="34" charset="0"/>
              <a:cs typeface="Calibri" panose="020F0502020204030204" pitchFamily="34" charset="0"/>
            </a:rPr>
            <a:t>дело А40-31162/2025</a:t>
          </a:r>
          <a:endParaRPr lang="ru-RU" dirty="0"/>
        </a:p>
      </dgm:t>
    </dgm:pt>
    <dgm:pt modelId="{682D3A8A-AD8D-D942-A396-67238891B863}" type="parTrans" cxnId="{716AC208-BD48-E844-A8AB-27B1BFAC0457}">
      <dgm:prSet/>
      <dgm:spPr/>
      <dgm:t>
        <a:bodyPr/>
        <a:lstStyle/>
        <a:p>
          <a:endParaRPr lang="ru-RU"/>
        </a:p>
      </dgm:t>
    </dgm:pt>
    <dgm:pt modelId="{C1460AA8-A712-DD40-B44A-10B8BF4525B0}" type="sibTrans" cxnId="{716AC208-BD48-E844-A8AB-27B1BFAC0457}">
      <dgm:prSet/>
      <dgm:spPr/>
      <dgm:t>
        <a:bodyPr/>
        <a:lstStyle/>
        <a:p>
          <a:endParaRPr lang="ru-RU"/>
        </a:p>
      </dgm:t>
    </dgm:pt>
    <dgm:pt modelId="{73D52522-AA48-544B-AFFF-DD67A97F5723}">
      <dgm:prSet phldrT="[Текст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ru-RU" dirty="0">
              <a:latin typeface="Calibri" panose="020F0502020204030204" pitchFamily="34" charset="0"/>
              <a:cs typeface="Calibri" panose="020F0502020204030204" pitchFamily="34" charset="0"/>
            </a:rPr>
            <a:t>обжалование решения по </a:t>
          </a:r>
          <a:r>
            <a:rPr lang="ru-RU" dirty="0" err="1">
              <a:latin typeface="Calibri" panose="020F0502020204030204" pitchFamily="34" charset="0"/>
              <a:cs typeface="Calibri" panose="020F0502020204030204" pitchFamily="34" charset="0"/>
            </a:rPr>
            <a:t>Бозутинибу</a:t>
          </a:r>
          <a:endParaRPr lang="ru-RU" dirty="0"/>
        </a:p>
      </dgm:t>
    </dgm:pt>
    <dgm:pt modelId="{10B791B5-E12E-6640-A89B-CE55F5E3B833}" type="parTrans" cxnId="{7DAD9521-92E0-AC4F-B684-7EA9D0EBC3B0}">
      <dgm:prSet/>
      <dgm:spPr/>
      <dgm:t>
        <a:bodyPr/>
        <a:lstStyle/>
        <a:p>
          <a:endParaRPr lang="ru-RU"/>
        </a:p>
      </dgm:t>
    </dgm:pt>
    <dgm:pt modelId="{9BE21CAA-CEDE-C24B-9205-416E7F373094}" type="sibTrans" cxnId="{7DAD9521-92E0-AC4F-B684-7EA9D0EBC3B0}">
      <dgm:prSet/>
      <dgm:spPr/>
      <dgm:t>
        <a:bodyPr/>
        <a:lstStyle/>
        <a:p>
          <a:endParaRPr lang="ru-RU"/>
        </a:p>
      </dgm:t>
    </dgm:pt>
    <dgm:pt modelId="{9F006283-7764-A545-8820-AA9271813A78}">
      <dgm:prSet phldrT="[Текст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ru-RU" dirty="0" err="1">
              <a:latin typeface="Calibri" panose="020F0502020204030204" pitchFamily="34" charset="0"/>
              <a:cs typeface="Calibri" panose="020F0502020204030204" pitchFamily="34" charset="0"/>
            </a:rPr>
            <a:t>Аксельфарм</a:t>
          </a:r>
          <a:r>
            <a:rPr lang="ru-RU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dirty="0" err="1">
              <a:latin typeface="Calibri" panose="020F0502020204030204" pitchFamily="34" charset="0"/>
              <a:cs typeface="Calibri" panose="020F0502020204030204" pitchFamily="34" charset="0"/>
            </a:rPr>
            <a:t>vs</a:t>
          </a:r>
          <a:r>
            <a:rPr lang="ru-RU" dirty="0">
              <a:latin typeface="Calibri" panose="020F0502020204030204" pitchFamily="34" charset="0"/>
              <a:cs typeface="Calibri" panose="020F0502020204030204" pitchFamily="34" charset="0"/>
            </a:rPr>
            <a:t> ФАС России</a:t>
          </a:r>
          <a:endParaRPr lang="ru-RU" dirty="0"/>
        </a:p>
      </dgm:t>
    </dgm:pt>
    <dgm:pt modelId="{38345D3B-2824-D041-A8FF-7474A1C378D3}" type="parTrans" cxnId="{4F2336E4-55FE-2248-BB1A-CC1216D85693}">
      <dgm:prSet/>
      <dgm:spPr/>
      <dgm:t>
        <a:bodyPr/>
        <a:lstStyle/>
        <a:p>
          <a:endParaRPr lang="ru-RU"/>
        </a:p>
      </dgm:t>
    </dgm:pt>
    <dgm:pt modelId="{E3CD2DC1-2901-8C45-8CE7-3E0FA1F16454}" type="sibTrans" cxnId="{4F2336E4-55FE-2248-BB1A-CC1216D85693}">
      <dgm:prSet/>
      <dgm:spPr/>
      <dgm:t>
        <a:bodyPr/>
        <a:lstStyle/>
        <a:p>
          <a:endParaRPr lang="ru-RU"/>
        </a:p>
      </dgm:t>
    </dgm:pt>
    <dgm:pt modelId="{E3174711-C2A2-1E4F-A455-47DB5BA8B409}">
      <dgm:prSet phldrT="[Текст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ru-RU" dirty="0">
              <a:latin typeface="Calibri" panose="020F0502020204030204" pitchFamily="34" charset="0"/>
              <a:cs typeface="Calibri" panose="020F0502020204030204" pitchFamily="34" charset="0"/>
            </a:rPr>
            <a:t>суд первой инстанции встал на сторону ФАС России и полностью отказал </a:t>
          </a:r>
          <a:r>
            <a:rPr lang="ru-RU" dirty="0" err="1">
              <a:latin typeface="Calibri" panose="020F0502020204030204" pitchFamily="34" charset="0"/>
              <a:cs typeface="Calibri" panose="020F0502020204030204" pitchFamily="34" charset="0"/>
            </a:rPr>
            <a:t>Аксельфарму</a:t>
          </a:r>
          <a:r>
            <a:rPr lang="ru-RU" dirty="0">
              <a:latin typeface="Calibri" panose="020F0502020204030204" pitchFamily="34" charset="0"/>
              <a:cs typeface="Calibri" panose="020F0502020204030204" pitchFamily="34" charset="0"/>
            </a:rPr>
            <a:t> в требованиях</a:t>
          </a:r>
          <a:endParaRPr lang="ru-RU" dirty="0"/>
        </a:p>
      </dgm:t>
    </dgm:pt>
    <dgm:pt modelId="{FA710CA0-88F5-0E49-87F6-46521C658E95}" type="parTrans" cxnId="{2B51348F-1837-6F45-975A-3B9A52DC58FE}">
      <dgm:prSet/>
      <dgm:spPr/>
      <dgm:t>
        <a:bodyPr/>
        <a:lstStyle/>
        <a:p>
          <a:endParaRPr lang="ru-RU"/>
        </a:p>
      </dgm:t>
    </dgm:pt>
    <dgm:pt modelId="{07B08A1A-CC09-F846-8190-6846FFD69151}" type="sibTrans" cxnId="{2B51348F-1837-6F45-975A-3B9A52DC58FE}">
      <dgm:prSet/>
      <dgm:spPr/>
      <dgm:t>
        <a:bodyPr/>
        <a:lstStyle/>
        <a:p>
          <a:endParaRPr lang="ru-RU"/>
        </a:p>
      </dgm:t>
    </dgm:pt>
    <dgm:pt modelId="{8CE10CE7-3A51-324B-8259-90EB81E66A9E}">
      <dgm:prSet phldrT="[Текст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ru-RU" dirty="0">
              <a:latin typeface="Calibri" panose="020F0502020204030204" pitchFamily="34" charset="0"/>
              <a:cs typeface="Calibri" panose="020F0502020204030204" pitchFamily="34" charset="0"/>
            </a:rPr>
            <a:t>Акрихин </a:t>
          </a:r>
          <a:r>
            <a:rPr lang="ru-RU" dirty="0" err="1">
              <a:latin typeface="Calibri" panose="020F0502020204030204" pitchFamily="34" charset="0"/>
              <a:cs typeface="Calibri" panose="020F0502020204030204" pitchFamily="34" charset="0"/>
            </a:rPr>
            <a:t>vs</a:t>
          </a:r>
          <a:r>
            <a:rPr lang="ru-RU" dirty="0">
              <a:latin typeface="Calibri" panose="020F0502020204030204" pitchFamily="34" charset="0"/>
              <a:cs typeface="Calibri" panose="020F0502020204030204" pitchFamily="34" charset="0"/>
            </a:rPr>
            <a:t> ФАС России - о признании недействующим абз.8 письма ФАС России от 24.01.2025 № МШ/5676/25 «По вопросу рассмотрения заявок участников закупок, предложивших к поставке лекарственный препарат с использованием активного вещества Дапаглифлозин»</a:t>
          </a:r>
          <a:endParaRPr lang="ru-RU" dirty="0"/>
        </a:p>
      </dgm:t>
    </dgm:pt>
    <dgm:pt modelId="{8C552A6B-8D5D-6645-B247-E093847011DE}" type="parTrans" cxnId="{9B97435F-2688-054B-BBF8-31D97DCDE53A}">
      <dgm:prSet/>
      <dgm:spPr/>
      <dgm:t>
        <a:bodyPr/>
        <a:lstStyle/>
        <a:p>
          <a:endParaRPr lang="ru-RU"/>
        </a:p>
      </dgm:t>
    </dgm:pt>
    <dgm:pt modelId="{0E2B1E2D-A873-6243-9A64-BB8347BA6874}" type="sibTrans" cxnId="{9B97435F-2688-054B-BBF8-31D97DCDE53A}">
      <dgm:prSet/>
      <dgm:spPr/>
      <dgm:t>
        <a:bodyPr/>
        <a:lstStyle/>
        <a:p>
          <a:endParaRPr lang="ru-RU"/>
        </a:p>
      </dgm:t>
    </dgm:pt>
    <dgm:pt modelId="{D5A7BA66-92DA-7141-82E2-02D9D0039689}">
      <dgm:prSet phldrT="[Текст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ru-RU" dirty="0">
              <a:latin typeface="Calibri" panose="020F0502020204030204" pitchFamily="34" charset="0"/>
              <a:cs typeface="Calibri" panose="020F0502020204030204" pitchFamily="34" charset="0"/>
            </a:rPr>
            <a:t>в первой инстанции победа ФАС России, письмо устояло</a:t>
          </a:r>
          <a:endParaRPr lang="ru-RU" dirty="0"/>
        </a:p>
      </dgm:t>
    </dgm:pt>
    <dgm:pt modelId="{E05FD916-44E2-1842-9114-B332D704D128}" type="parTrans" cxnId="{6E8F9C80-63AB-5949-824D-A24EB733E4E7}">
      <dgm:prSet/>
      <dgm:spPr/>
      <dgm:t>
        <a:bodyPr/>
        <a:lstStyle/>
        <a:p>
          <a:endParaRPr lang="ru-RU"/>
        </a:p>
      </dgm:t>
    </dgm:pt>
    <dgm:pt modelId="{E87BD281-81FF-D54F-9A57-94ECE99D0EFF}" type="sibTrans" cxnId="{6E8F9C80-63AB-5949-824D-A24EB733E4E7}">
      <dgm:prSet/>
      <dgm:spPr/>
      <dgm:t>
        <a:bodyPr/>
        <a:lstStyle/>
        <a:p>
          <a:endParaRPr lang="ru-RU"/>
        </a:p>
      </dgm:t>
    </dgm:pt>
    <dgm:pt modelId="{AFD3C54A-1A23-8D46-AF80-941575D8F982}">
      <dgm:prSet phldrT="[Текст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ru-RU" dirty="0">
              <a:latin typeface="Calibri" panose="020F0502020204030204" pitchFamily="34" charset="0"/>
              <a:cs typeface="Calibri" panose="020F0502020204030204" pitchFamily="34" charset="0"/>
            </a:rPr>
            <a:t>апелляция</a:t>
          </a:r>
          <a:endParaRPr lang="ru-RU" dirty="0"/>
        </a:p>
      </dgm:t>
    </dgm:pt>
    <dgm:pt modelId="{195C380E-8E06-D54C-B39A-15B55F316ED1}" type="parTrans" cxnId="{24056A96-F110-EC4A-B989-CF13C501FAA1}">
      <dgm:prSet/>
      <dgm:spPr/>
      <dgm:t>
        <a:bodyPr/>
        <a:lstStyle/>
        <a:p>
          <a:endParaRPr lang="ru-RU"/>
        </a:p>
      </dgm:t>
    </dgm:pt>
    <dgm:pt modelId="{61D6D075-F4C3-834C-80E7-E0464AA49735}" type="sibTrans" cxnId="{24056A96-F110-EC4A-B989-CF13C501FAA1}">
      <dgm:prSet/>
      <dgm:spPr/>
      <dgm:t>
        <a:bodyPr/>
        <a:lstStyle/>
        <a:p>
          <a:endParaRPr lang="ru-RU"/>
        </a:p>
      </dgm:t>
    </dgm:pt>
    <dgm:pt modelId="{3DA85F8C-3B9B-5E45-8DA1-C829DE9515FF}">
      <dgm:prSet phldrT="[Текст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ru-RU" dirty="0">
              <a:latin typeface="Calibri" panose="020F0502020204030204" pitchFamily="34" charset="0"/>
              <a:cs typeface="Calibri" panose="020F0502020204030204" pitchFamily="34" charset="0"/>
            </a:rPr>
            <a:t>апелляция</a:t>
          </a:r>
          <a:endParaRPr lang="ru-RU" dirty="0"/>
        </a:p>
      </dgm:t>
    </dgm:pt>
    <dgm:pt modelId="{94EB6CD7-45EE-3347-92AE-FAFB008511F4}" type="parTrans" cxnId="{DCB3EE57-8ED3-5047-8EE4-723151F57852}">
      <dgm:prSet/>
      <dgm:spPr/>
      <dgm:t>
        <a:bodyPr/>
        <a:lstStyle/>
        <a:p>
          <a:endParaRPr lang="ru-RU"/>
        </a:p>
      </dgm:t>
    </dgm:pt>
    <dgm:pt modelId="{80BEAB97-9D73-304E-9616-67CAACF0258A}" type="sibTrans" cxnId="{DCB3EE57-8ED3-5047-8EE4-723151F57852}">
      <dgm:prSet/>
      <dgm:spPr/>
      <dgm:t>
        <a:bodyPr/>
        <a:lstStyle/>
        <a:p>
          <a:endParaRPr lang="ru-RU"/>
        </a:p>
      </dgm:t>
    </dgm:pt>
    <dgm:pt modelId="{371D478C-A980-9E4A-ACD0-D2C541B63922}">
      <dgm:prSet phldrT="[Текст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ru-RU" dirty="0">
              <a:latin typeface="Calibri" panose="020F0502020204030204" pitchFamily="34" charset="0"/>
              <a:cs typeface="Calibri" panose="020F0502020204030204" pitchFamily="34" charset="0"/>
            </a:rPr>
            <a:t>первая инстанция</a:t>
          </a:r>
          <a:endParaRPr lang="ru-RU" dirty="0"/>
        </a:p>
      </dgm:t>
    </dgm:pt>
    <dgm:pt modelId="{BB9D6B41-0168-9248-87C3-26FD99CE7822}" type="parTrans" cxnId="{E4E44162-9023-5240-B4AA-ED38949ABA1F}">
      <dgm:prSet/>
      <dgm:spPr/>
      <dgm:t>
        <a:bodyPr/>
        <a:lstStyle/>
        <a:p>
          <a:endParaRPr lang="ru-RU"/>
        </a:p>
      </dgm:t>
    </dgm:pt>
    <dgm:pt modelId="{60151BAC-FF92-5E45-9BA1-01574DB062F2}" type="sibTrans" cxnId="{E4E44162-9023-5240-B4AA-ED38949ABA1F}">
      <dgm:prSet/>
      <dgm:spPr/>
      <dgm:t>
        <a:bodyPr/>
        <a:lstStyle/>
        <a:p>
          <a:endParaRPr lang="ru-RU"/>
        </a:p>
      </dgm:t>
    </dgm:pt>
    <dgm:pt modelId="{C7A62151-92AE-FF46-8EB1-7737A1D35C50}">
      <dgm:prSet phldrT="[Текст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ru-RU" dirty="0" err="1">
              <a:latin typeface="Calibri" panose="020F0502020204030204" pitchFamily="34" charset="0"/>
              <a:cs typeface="Calibri" panose="020F0502020204030204" pitchFamily="34" charset="0"/>
            </a:rPr>
            <a:t>Аксельфарм</a:t>
          </a:r>
          <a:r>
            <a:rPr lang="ru-RU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dirty="0" err="1">
              <a:latin typeface="Calibri" panose="020F0502020204030204" pitchFamily="34" charset="0"/>
              <a:cs typeface="Calibri" panose="020F0502020204030204" pitchFamily="34" charset="0"/>
            </a:rPr>
            <a:t>vs</a:t>
          </a:r>
          <a:r>
            <a:rPr lang="ru-RU" dirty="0">
              <a:latin typeface="Calibri" panose="020F0502020204030204" pitchFamily="34" charset="0"/>
              <a:cs typeface="Calibri" panose="020F0502020204030204" pitchFamily="34" charset="0"/>
            </a:rPr>
            <a:t> ФАС России</a:t>
          </a:r>
          <a:endParaRPr lang="ru-RU" dirty="0"/>
        </a:p>
      </dgm:t>
    </dgm:pt>
    <dgm:pt modelId="{473FB5E3-7871-C245-AEC3-4E97FBF9DDB2}" type="parTrans" cxnId="{945D3CC6-AFB9-BB46-8BD7-C4890A18BF09}">
      <dgm:prSet/>
      <dgm:spPr/>
      <dgm:t>
        <a:bodyPr/>
        <a:lstStyle/>
        <a:p>
          <a:endParaRPr lang="ru-RU"/>
        </a:p>
      </dgm:t>
    </dgm:pt>
    <dgm:pt modelId="{20BE1F84-FF80-C840-B439-28E5B3462703}" type="sibTrans" cxnId="{945D3CC6-AFB9-BB46-8BD7-C4890A18BF09}">
      <dgm:prSet/>
      <dgm:spPr/>
      <dgm:t>
        <a:bodyPr/>
        <a:lstStyle/>
        <a:p>
          <a:endParaRPr lang="ru-RU"/>
        </a:p>
      </dgm:t>
    </dgm:pt>
    <dgm:pt modelId="{E364A434-A8B7-1142-93AD-85FADF548608}">
      <dgm:prSet phldrT="[Текст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ru-RU" dirty="0">
              <a:latin typeface="Calibri" panose="020F0502020204030204" pitchFamily="34" charset="0"/>
              <a:cs typeface="Calibri" panose="020F0502020204030204" pitchFamily="34" charset="0"/>
            </a:rPr>
            <a:t>обжалование решения по </a:t>
          </a:r>
          <a:r>
            <a:rPr lang="ru-RU" dirty="0" err="1">
              <a:latin typeface="Calibri" panose="020F0502020204030204" pitchFamily="34" charset="0"/>
              <a:cs typeface="Calibri" panose="020F0502020204030204" pitchFamily="34" charset="0"/>
            </a:rPr>
            <a:t>Руксолитинибу</a:t>
          </a:r>
          <a:endParaRPr lang="ru-RU" dirty="0"/>
        </a:p>
      </dgm:t>
    </dgm:pt>
    <dgm:pt modelId="{E1820FBA-53D1-0942-B3DA-53FBB9F34234}" type="parTrans" cxnId="{6E1D113B-05E5-B443-8D32-7C7F5F1F2B9A}">
      <dgm:prSet/>
      <dgm:spPr/>
      <dgm:t>
        <a:bodyPr/>
        <a:lstStyle/>
        <a:p>
          <a:endParaRPr lang="ru-RU"/>
        </a:p>
      </dgm:t>
    </dgm:pt>
    <dgm:pt modelId="{6C52D717-F88D-074C-A023-669AFB38F660}" type="sibTrans" cxnId="{6E1D113B-05E5-B443-8D32-7C7F5F1F2B9A}">
      <dgm:prSet/>
      <dgm:spPr/>
      <dgm:t>
        <a:bodyPr/>
        <a:lstStyle/>
        <a:p>
          <a:endParaRPr lang="ru-RU"/>
        </a:p>
      </dgm:t>
    </dgm:pt>
    <dgm:pt modelId="{059CDB6C-F4CA-454C-A8BA-70528410FA2F}">
      <dgm:prSet phldrT="[Текст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ru-RU" dirty="0">
              <a:latin typeface="Calibri" panose="020F0502020204030204" pitchFamily="34" charset="0"/>
              <a:cs typeface="Calibri" panose="020F0502020204030204" pitchFamily="34" charset="0"/>
            </a:rPr>
            <a:t>уже несколько раз откладывались «в целях соблюдения единообразия судебной практики»</a:t>
          </a:r>
          <a:endParaRPr lang="ru-RU" dirty="0"/>
        </a:p>
      </dgm:t>
    </dgm:pt>
    <dgm:pt modelId="{79A205D6-7316-3342-9B31-A784E9C4CDA6}" type="parTrans" cxnId="{A3F6E32F-85AE-074B-9BA6-290B260FC575}">
      <dgm:prSet/>
      <dgm:spPr/>
      <dgm:t>
        <a:bodyPr/>
        <a:lstStyle/>
        <a:p>
          <a:endParaRPr lang="ru-RU"/>
        </a:p>
      </dgm:t>
    </dgm:pt>
    <dgm:pt modelId="{9E42AD3D-FB21-FA40-AD83-BB2533EB2833}" type="sibTrans" cxnId="{A3F6E32F-85AE-074B-9BA6-290B260FC575}">
      <dgm:prSet/>
      <dgm:spPr/>
      <dgm:t>
        <a:bodyPr/>
        <a:lstStyle/>
        <a:p>
          <a:endParaRPr lang="ru-RU"/>
        </a:p>
      </dgm:t>
    </dgm:pt>
    <dgm:pt modelId="{FDA76294-09C4-4F4B-90D6-9954E1E211F7}">
      <dgm:prSet phldrT="[Текст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endParaRPr lang="ru-RU" dirty="0"/>
        </a:p>
      </dgm:t>
    </dgm:pt>
    <dgm:pt modelId="{200D1300-5471-8E42-B2A4-C65B500B8CE1}" type="parTrans" cxnId="{FDC66A8C-A480-1A4D-BF59-687F5FE77384}">
      <dgm:prSet/>
      <dgm:spPr/>
      <dgm:t>
        <a:bodyPr/>
        <a:lstStyle/>
        <a:p>
          <a:endParaRPr lang="ru-RU"/>
        </a:p>
      </dgm:t>
    </dgm:pt>
    <dgm:pt modelId="{549962E1-705C-484E-8BFD-595A0C32D2BF}" type="sibTrans" cxnId="{FDC66A8C-A480-1A4D-BF59-687F5FE77384}">
      <dgm:prSet/>
      <dgm:spPr/>
      <dgm:t>
        <a:bodyPr/>
        <a:lstStyle/>
        <a:p>
          <a:endParaRPr lang="ru-RU"/>
        </a:p>
      </dgm:t>
    </dgm:pt>
    <dgm:pt modelId="{34731E3E-BEC0-5E4B-B74A-2991F3DA06E5}">
      <dgm:prSet phldrT="[Текст]"/>
      <dgm:spPr>
        <a:solidFill>
          <a:srgbClr val="007EEE"/>
        </a:solidFill>
      </dgm:spPr>
      <dgm:t>
        <a:bodyPr/>
        <a:lstStyle/>
        <a:p>
          <a:r>
            <a:rPr lang="ru-RU" dirty="0">
              <a:latin typeface="Calibri" panose="020F0502020204030204" pitchFamily="34" charset="0"/>
              <a:cs typeface="Calibri" panose="020F0502020204030204" pitchFamily="34" charset="0"/>
            </a:rPr>
            <a:t>13.10.2025</a:t>
          </a:r>
          <a:endParaRPr lang="ru-RU" dirty="0"/>
        </a:p>
      </dgm:t>
    </dgm:pt>
    <dgm:pt modelId="{E5917DA3-14B3-9145-A38B-06ABB0BA997F}" type="parTrans" cxnId="{FB37957D-F3DE-5643-BB69-1B05DC13A125}">
      <dgm:prSet/>
      <dgm:spPr/>
      <dgm:t>
        <a:bodyPr/>
        <a:lstStyle/>
        <a:p>
          <a:endParaRPr lang="ru-RU"/>
        </a:p>
      </dgm:t>
    </dgm:pt>
    <dgm:pt modelId="{2BA99228-33C3-C346-BBE4-D47BE09E6E16}" type="sibTrans" cxnId="{FB37957D-F3DE-5643-BB69-1B05DC13A125}">
      <dgm:prSet/>
      <dgm:spPr/>
      <dgm:t>
        <a:bodyPr/>
        <a:lstStyle/>
        <a:p>
          <a:endParaRPr lang="ru-RU"/>
        </a:p>
      </dgm:t>
    </dgm:pt>
    <dgm:pt modelId="{CE5556B6-8185-E149-BD90-5F25F94524FF}">
      <dgm:prSet phldrT="[Текст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ru-RU" dirty="0">
              <a:latin typeface="Calibri" panose="020F0502020204030204" pitchFamily="34" charset="0"/>
              <a:cs typeface="Calibri" panose="020F0502020204030204" pitchFamily="34" charset="0"/>
            </a:rPr>
            <a:t>дело А40-315385/2024</a:t>
          </a:r>
          <a:endParaRPr lang="ru-RU" dirty="0"/>
        </a:p>
      </dgm:t>
    </dgm:pt>
    <dgm:pt modelId="{A9B8F007-EF46-0541-88C7-3874EC016C93}" type="parTrans" cxnId="{6D27E731-5C65-A040-816A-0FD9EAC67851}">
      <dgm:prSet/>
      <dgm:spPr/>
      <dgm:t>
        <a:bodyPr/>
        <a:lstStyle/>
        <a:p>
          <a:endParaRPr lang="ru-RU"/>
        </a:p>
      </dgm:t>
    </dgm:pt>
    <dgm:pt modelId="{EE46B5D9-1EEA-6D4C-8950-C9DF749D0170}" type="sibTrans" cxnId="{6D27E731-5C65-A040-816A-0FD9EAC67851}">
      <dgm:prSet/>
      <dgm:spPr/>
      <dgm:t>
        <a:bodyPr/>
        <a:lstStyle/>
        <a:p>
          <a:endParaRPr lang="ru-RU"/>
        </a:p>
      </dgm:t>
    </dgm:pt>
    <dgm:pt modelId="{1DF01A3B-618A-754C-8527-58D6D7B2E3B7}">
      <dgm:prSet phldrT="[Текст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ru-RU" dirty="0">
              <a:latin typeface="Calibri" panose="020F0502020204030204" pitchFamily="34" charset="0"/>
              <a:cs typeface="Calibri" panose="020F0502020204030204" pitchFamily="34" charset="0"/>
            </a:rPr>
            <a:t>апелляция</a:t>
          </a:r>
          <a:endParaRPr lang="ru-RU" dirty="0"/>
        </a:p>
      </dgm:t>
    </dgm:pt>
    <dgm:pt modelId="{6A38CB59-DB97-FD46-8BBB-534DD10FA917}" type="parTrans" cxnId="{99E4D9D8-4DD8-224F-8636-4E460E939311}">
      <dgm:prSet/>
      <dgm:spPr/>
      <dgm:t>
        <a:bodyPr/>
        <a:lstStyle/>
        <a:p>
          <a:endParaRPr lang="ru-RU"/>
        </a:p>
      </dgm:t>
    </dgm:pt>
    <dgm:pt modelId="{4E605F08-D7D4-874E-A56A-9E1489CBE972}" type="sibTrans" cxnId="{99E4D9D8-4DD8-224F-8636-4E460E939311}">
      <dgm:prSet/>
      <dgm:spPr/>
      <dgm:t>
        <a:bodyPr/>
        <a:lstStyle/>
        <a:p>
          <a:endParaRPr lang="ru-RU"/>
        </a:p>
      </dgm:t>
    </dgm:pt>
    <dgm:pt modelId="{B54D5689-8930-6C4D-A802-26A917166D69}">
      <dgm:prSet phldrT="[Текст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ru-RU" dirty="0" err="1">
              <a:latin typeface="Calibri" panose="020F0502020204030204" pitchFamily="34" charset="0"/>
              <a:cs typeface="Calibri" panose="020F0502020204030204" pitchFamily="34" charset="0"/>
            </a:rPr>
            <a:t>Аксельфарм</a:t>
          </a:r>
          <a:r>
            <a:rPr lang="ru-RU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dirty="0" err="1">
              <a:latin typeface="Calibri" panose="020F0502020204030204" pitchFamily="34" charset="0"/>
              <a:cs typeface="Calibri" panose="020F0502020204030204" pitchFamily="34" charset="0"/>
            </a:rPr>
            <a:t>vs</a:t>
          </a:r>
          <a:r>
            <a:rPr lang="ru-RU" dirty="0">
              <a:latin typeface="Calibri" panose="020F0502020204030204" pitchFamily="34" charset="0"/>
              <a:cs typeface="Calibri" panose="020F0502020204030204" pitchFamily="34" charset="0"/>
            </a:rPr>
            <a:t> ФАС России</a:t>
          </a:r>
          <a:endParaRPr lang="ru-RU" dirty="0"/>
        </a:p>
      </dgm:t>
    </dgm:pt>
    <dgm:pt modelId="{F5AEE8BF-ECA6-5A4C-ABB7-F9352D055C50}" type="parTrans" cxnId="{D73D4866-764E-194D-B8DB-A5A3709EFF28}">
      <dgm:prSet/>
      <dgm:spPr/>
      <dgm:t>
        <a:bodyPr/>
        <a:lstStyle/>
        <a:p>
          <a:endParaRPr lang="ru-RU"/>
        </a:p>
      </dgm:t>
    </dgm:pt>
    <dgm:pt modelId="{7648C372-0FDD-6246-99F7-B4A045A019A3}" type="sibTrans" cxnId="{D73D4866-764E-194D-B8DB-A5A3709EFF28}">
      <dgm:prSet/>
      <dgm:spPr/>
      <dgm:t>
        <a:bodyPr/>
        <a:lstStyle/>
        <a:p>
          <a:endParaRPr lang="ru-RU"/>
        </a:p>
      </dgm:t>
    </dgm:pt>
    <dgm:pt modelId="{37819657-CE69-004C-B5B4-6A2339279E82}">
      <dgm:prSet phldrT="[Текст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ru-RU" dirty="0">
              <a:latin typeface="Calibri" panose="020F0502020204030204" pitchFamily="34" charset="0"/>
              <a:cs typeface="Calibri" panose="020F0502020204030204" pitchFamily="34" charset="0"/>
            </a:rPr>
            <a:t>обжалование решения по </a:t>
          </a:r>
          <a:r>
            <a:rPr lang="ru-RU" dirty="0" err="1">
              <a:latin typeface="Calibri" panose="020F0502020204030204" pitchFamily="34" charset="0"/>
              <a:cs typeface="Calibri" panose="020F0502020204030204" pitchFamily="34" charset="0"/>
            </a:rPr>
            <a:t>Осимертинибу</a:t>
          </a:r>
          <a:endParaRPr lang="ru-RU" dirty="0"/>
        </a:p>
      </dgm:t>
    </dgm:pt>
    <dgm:pt modelId="{A88825FF-B6EE-694A-9FD0-00B73C8B731F}" type="parTrans" cxnId="{B07E58D9-A59C-F74B-A5BC-9CBD3F471E59}">
      <dgm:prSet/>
      <dgm:spPr/>
      <dgm:t>
        <a:bodyPr/>
        <a:lstStyle/>
        <a:p>
          <a:endParaRPr lang="ru-RU"/>
        </a:p>
      </dgm:t>
    </dgm:pt>
    <dgm:pt modelId="{8146BB40-2731-1646-A605-AC8FFE2C00B4}" type="sibTrans" cxnId="{B07E58D9-A59C-F74B-A5BC-9CBD3F471E59}">
      <dgm:prSet/>
      <dgm:spPr/>
      <dgm:t>
        <a:bodyPr/>
        <a:lstStyle/>
        <a:p>
          <a:endParaRPr lang="ru-RU"/>
        </a:p>
      </dgm:t>
    </dgm:pt>
    <dgm:pt modelId="{D86EE234-C8D0-0947-BFE8-826C5E9D39F9}">
      <dgm:prSet phldrT="[Текст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ru-RU" dirty="0">
              <a:latin typeface="Calibri" panose="020F0502020204030204" pitchFamily="34" charset="0"/>
              <a:cs typeface="Calibri" panose="020F0502020204030204" pitchFamily="34" charset="0"/>
            </a:rPr>
            <a:t>в первой инстанции </a:t>
          </a:r>
          <a:r>
            <a:rPr lang="ru-RU" dirty="0" err="1">
              <a:latin typeface="Calibri" panose="020F0502020204030204" pitchFamily="34" charset="0"/>
              <a:cs typeface="Calibri" panose="020F0502020204030204" pitchFamily="34" charset="0"/>
            </a:rPr>
            <a:t>Аксельфарм</a:t>
          </a:r>
          <a:r>
            <a:rPr lang="ru-RU" dirty="0">
              <a:latin typeface="Calibri" panose="020F0502020204030204" pitchFamily="34" charset="0"/>
              <a:cs typeface="Calibri" panose="020F0502020204030204" pitchFamily="34" charset="0"/>
            </a:rPr>
            <a:t> победил, решение ФАС России было признано незаконным</a:t>
          </a:r>
          <a:endParaRPr lang="ru-RU" dirty="0"/>
        </a:p>
      </dgm:t>
    </dgm:pt>
    <dgm:pt modelId="{8C4C3049-C226-6647-9B2D-6D44F3855BF0}" type="parTrans" cxnId="{AF60F140-51DD-D84F-9D8C-7A067B1C5508}">
      <dgm:prSet/>
      <dgm:spPr/>
      <dgm:t>
        <a:bodyPr/>
        <a:lstStyle/>
        <a:p>
          <a:endParaRPr lang="ru-RU"/>
        </a:p>
      </dgm:t>
    </dgm:pt>
    <dgm:pt modelId="{157FFC25-8D5E-1146-AD45-6B534742B423}" type="sibTrans" cxnId="{AF60F140-51DD-D84F-9D8C-7A067B1C5508}">
      <dgm:prSet/>
      <dgm:spPr/>
      <dgm:t>
        <a:bodyPr/>
        <a:lstStyle/>
        <a:p>
          <a:endParaRPr lang="ru-RU"/>
        </a:p>
      </dgm:t>
    </dgm:pt>
    <dgm:pt modelId="{AD485EED-4FB4-9144-952C-C0822D956248}" type="pres">
      <dgm:prSet presAssocID="{F10637CB-7345-114B-8872-DD97A479CB4D}" presName="Name0" presStyleCnt="0">
        <dgm:presLayoutVars>
          <dgm:dir/>
          <dgm:animLvl val="lvl"/>
          <dgm:resizeHandles val="exact"/>
        </dgm:presLayoutVars>
      </dgm:prSet>
      <dgm:spPr/>
    </dgm:pt>
    <dgm:pt modelId="{7A6566B2-7E07-8544-946E-725CE09B913C}" type="pres">
      <dgm:prSet presAssocID="{2DEB8993-178D-9A4F-8E8F-6F71A110BB17}" presName="composite" presStyleCnt="0"/>
      <dgm:spPr/>
    </dgm:pt>
    <dgm:pt modelId="{5B8E22A3-869C-6447-8565-8BA38E1560BF}" type="pres">
      <dgm:prSet presAssocID="{2DEB8993-178D-9A4F-8E8F-6F71A110BB17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741A88C7-3167-F64F-ACEF-5DF21FF6289C}" type="pres">
      <dgm:prSet presAssocID="{2DEB8993-178D-9A4F-8E8F-6F71A110BB17}" presName="desTx" presStyleLbl="alignAccFollowNode1" presStyleIdx="0" presStyleCnt="4">
        <dgm:presLayoutVars>
          <dgm:bulletEnabled val="1"/>
        </dgm:presLayoutVars>
      </dgm:prSet>
      <dgm:spPr/>
    </dgm:pt>
    <dgm:pt modelId="{37809ECA-8116-D04B-9E92-B02F79D37C57}" type="pres">
      <dgm:prSet presAssocID="{6BEC094A-6F8C-B24F-BACA-CE10A520A737}" presName="space" presStyleCnt="0"/>
      <dgm:spPr/>
    </dgm:pt>
    <dgm:pt modelId="{657B6544-1731-EF44-BB11-5A22D3EE641E}" type="pres">
      <dgm:prSet presAssocID="{00D64D95-F025-EC47-94F9-3EA7D021F856}" presName="composite" presStyleCnt="0"/>
      <dgm:spPr/>
    </dgm:pt>
    <dgm:pt modelId="{D4517C43-8FF0-9441-9E98-D60F3867962F}" type="pres">
      <dgm:prSet presAssocID="{00D64D95-F025-EC47-94F9-3EA7D021F856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BB9BB695-B863-AF4B-BF6E-8E91467BDC84}" type="pres">
      <dgm:prSet presAssocID="{00D64D95-F025-EC47-94F9-3EA7D021F856}" presName="desTx" presStyleLbl="alignAccFollowNode1" presStyleIdx="1" presStyleCnt="4">
        <dgm:presLayoutVars>
          <dgm:bulletEnabled val="1"/>
        </dgm:presLayoutVars>
      </dgm:prSet>
      <dgm:spPr/>
    </dgm:pt>
    <dgm:pt modelId="{36261CFA-2CD3-5C41-A3D4-AD800ABDDBD3}" type="pres">
      <dgm:prSet presAssocID="{53A82114-84A7-4A45-87CE-8645BF8ADAE8}" presName="space" presStyleCnt="0"/>
      <dgm:spPr/>
    </dgm:pt>
    <dgm:pt modelId="{F8E5796A-87AE-6142-A583-D189005819D9}" type="pres">
      <dgm:prSet presAssocID="{29ACC529-245A-744D-BBBF-0B4CC61B4E00}" presName="composite" presStyleCnt="0"/>
      <dgm:spPr/>
    </dgm:pt>
    <dgm:pt modelId="{D03A2E95-F761-CD4C-BFFC-B56EEE927BE6}" type="pres">
      <dgm:prSet presAssocID="{29ACC529-245A-744D-BBBF-0B4CC61B4E00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E313631E-69F2-3549-B86A-926CF6DFCB48}" type="pres">
      <dgm:prSet presAssocID="{29ACC529-245A-744D-BBBF-0B4CC61B4E00}" presName="desTx" presStyleLbl="alignAccFollowNode1" presStyleIdx="2" presStyleCnt="4">
        <dgm:presLayoutVars>
          <dgm:bulletEnabled val="1"/>
        </dgm:presLayoutVars>
      </dgm:prSet>
      <dgm:spPr/>
    </dgm:pt>
    <dgm:pt modelId="{1978B404-6518-D344-8312-0F79D477B9E1}" type="pres">
      <dgm:prSet presAssocID="{6DAFF405-FFBB-3C40-86D8-797E3B3B037D}" presName="space" presStyleCnt="0"/>
      <dgm:spPr/>
    </dgm:pt>
    <dgm:pt modelId="{9A2C435F-77EC-BF4A-A035-C0BB18D00F37}" type="pres">
      <dgm:prSet presAssocID="{34731E3E-BEC0-5E4B-B74A-2991F3DA06E5}" presName="composite" presStyleCnt="0"/>
      <dgm:spPr/>
    </dgm:pt>
    <dgm:pt modelId="{D90C8BF8-0348-2344-854E-5F42BE758AF7}" type="pres">
      <dgm:prSet presAssocID="{34731E3E-BEC0-5E4B-B74A-2991F3DA06E5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0ABAC1E2-707E-F449-AA45-95E0FB8CA320}" type="pres">
      <dgm:prSet presAssocID="{34731E3E-BEC0-5E4B-B74A-2991F3DA06E5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716AC208-BD48-E844-A8AB-27B1BFAC0457}" srcId="{29ACC529-245A-744D-BBBF-0B4CC61B4E00}" destId="{F73EEFC1-6D4E-FF4E-B7B7-1D7F7CE1BC94}" srcOrd="0" destOrd="0" parTransId="{682D3A8A-AD8D-D942-A396-67238891B863}" sibTransId="{C1460AA8-A712-DD40-B44A-10B8BF4525B0}"/>
    <dgm:cxn modelId="{A30A3212-50C0-8B45-A584-633232A85718}" type="presOf" srcId="{F10637CB-7345-114B-8872-DD97A479CB4D}" destId="{AD485EED-4FB4-9144-952C-C0822D956248}" srcOrd="0" destOrd="0" presId="urn:microsoft.com/office/officeart/2005/8/layout/hList1"/>
    <dgm:cxn modelId="{BA1F221B-02E8-D544-9C0B-2F392E1CB87A}" type="presOf" srcId="{3DA85F8C-3B9B-5E45-8DA1-C829DE9515FF}" destId="{E313631E-69F2-3549-B86A-926CF6DFCB48}" srcOrd="0" destOrd="1" presId="urn:microsoft.com/office/officeart/2005/8/layout/hList1"/>
    <dgm:cxn modelId="{E027741D-2A1E-BE4C-AEEE-7A9810541BF4}" type="presOf" srcId="{CE5556B6-8185-E149-BD90-5F25F94524FF}" destId="{0ABAC1E2-707E-F449-AA45-95E0FB8CA320}" srcOrd="0" destOrd="0" presId="urn:microsoft.com/office/officeart/2005/8/layout/hList1"/>
    <dgm:cxn modelId="{23FE6421-AA8F-3747-A354-2185ED5C0CF5}" type="presOf" srcId="{9F006283-7764-A545-8820-AA9271813A78}" destId="{E313631E-69F2-3549-B86A-926CF6DFCB48}" srcOrd="0" destOrd="2" presId="urn:microsoft.com/office/officeart/2005/8/layout/hList1"/>
    <dgm:cxn modelId="{7DAD9521-92E0-AC4F-B684-7EA9D0EBC3B0}" srcId="{29ACC529-245A-744D-BBBF-0B4CC61B4E00}" destId="{73D52522-AA48-544B-AFFF-DD67A97F5723}" srcOrd="3" destOrd="0" parTransId="{10B791B5-E12E-6640-A89B-CE55F5E3B833}" sibTransId="{9BE21CAA-CEDE-C24B-9205-416E7F373094}"/>
    <dgm:cxn modelId="{EBE9D627-61BC-5C42-BCBC-E26F326B43A8}" type="presOf" srcId="{2DEB8993-178D-9A4F-8E8F-6F71A110BB17}" destId="{5B8E22A3-869C-6447-8565-8BA38E1560BF}" srcOrd="0" destOrd="0" presId="urn:microsoft.com/office/officeart/2005/8/layout/hList1"/>
    <dgm:cxn modelId="{753F022E-D211-D04B-88E5-2FBB9C60E7B3}" type="presOf" srcId="{B54D5689-8930-6C4D-A802-26A917166D69}" destId="{0ABAC1E2-707E-F449-AA45-95E0FB8CA320}" srcOrd="0" destOrd="2" presId="urn:microsoft.com/office/officeart/2005/8/layout/hList1"/>
    <dgm:cxn modelId="{A3F6E32F-85AE-074B-9BA6-290B260FC575}" srcId="{2DEB8993-178D-9A4F-8E8F-6F71A110BB17}" destId="{059CDB6C-F4CA-454C-A8BA-70528410FA2F}" srcOrd="4" destOrd="0" parTransId="{79A205D6-7316-3342-9B31-A784E9C4CDA6}" sibTransId="{9E42AD3D-FB21-FA40-AD83-BB2533EB2833}"/>
    <dgm:cxn modelId="{6E754631-4307-AC42-B91C-3127B95ED793}" type="presOf" srcId="{8CE10CE7-3A51-324B-8259-90EB81E66A9E}" destId="{BB9BB695-B863-AF4B-BF6E-8E91467BDC84}" srcOrd="0" destOrd="2" presId="urn:microsoft.com/office/officeart/2005/8/layout/hList1"/>
    <dgm:cxn modelId="{6D27E731-5C65-A040-816A-0FD9EAC67851}" srcId="{34731E3E-BEC0-5E4B-B74A-2991F3DA06E5}" destId="{CE5556B6-8185-E149-BD90-5F25F94524FF}" srcOrd="0" destOrd="0" parTransId="{A9B8F007-EF46-0541-88C7-3874EC016C93}" sibTransId="{EE46B5D9-1EEA-6D4C-8950-C9DF749D0170}"/>
    <dgm:cxn modelId="{6E1D113B-05E5-B443-8D32-7C7F5F1F2B9A}" srcId="{2DEB8993-178D-9A4F-8E8F-6F71A110BB17}" destId="{E364A434-A8B7-1142-93AD-85FADF548608}" srcOrd="3" destOrd="0" parTransId="{E1820FBA-53D1-0942-B3DA-53FBB9F34234}" sibTransId="{6C52D717-F88D-074C-A023-669AFB38F660}"/>
    <dgm:cxn modelId="{55E5D03C-A87C-2B45-81FA-AEC968329430}" type="presOf" srcId="{F73EEFC1-6D4E-FF4E-B7B7-1D7F7CE1BC94}" destId="{E313631E-69F2-3549-B86A-926CF6DFCB48}" srcOrd="0" destOrd="0" presId="urn:microsoft.com/office/officeart/2005/8/layout/hList1"/>
    <dgm:cxn modelId="{AF60F140-51DD-D84F-9D8C-7A067B1C5508}" srcId="{34731E3E-BEC0-5E4B-B74A-2991F3DA06E5}" destId="{D86EE234-C8D0-0947-BFE8-826C5E9D39F9}" srcOrd="4" destOrd="0" parTransId="{8C4C3049-C226-6647-9B2D-6D44F3855BF0}" sibTransId="{157FFC25-8D5E-1146-AD45-6B534742B423}"/>
    <dgm:cxn modelId="{595F4A5E-8C73-E94B-98EC-795E2384FB2E}" srcId="{00D64D95-F025-EC47-94F9-3EA7D021F856}" destId="{FA66E5B2-7CBC-874E-8487-27A141B55B42}" srcOrd="0" destOrd="0" parTransId="{5FC6F423-2792-3240-90B8-DF8BEDCF07AC}" sibTransId="{96AA6F65-4EBC-6744-8E97-D1B50BC8838B}"/>
    <dgm:cxn modelId="{57DBF85E-DB7D-DF41-A928-A9C3D65DBAF6}" type="presOf" srcId="{6DB87FD2-1DE4-7047-9DEC-A17645F1FA18}" destId="{741A88C7-3167-F64F-ACEF-5DF21FF6289C}" srcOrd="0" destOrd="0" presId="urn:microsoft.com/office/officeart/2005/8/layout/hList1"/>
    <dgm:cxn modelId="{9B97435F-2688-054B-BBF8-31D97DCDE53A}" srcId="{00D64D95-F025-EC47-94F9-3EA7D021F856}" destId="{8CE10CE7-3A51-324B-8259-90EB81E66A9E}" srcOrd="2" destOrd="0" parTransId="{8C552A6B-8D5D-6645-B247-E093847011DE}" sibTransId="{0E2B1E2D-A873-6243-9A64-BB8347BA6874}"/>
    <dgm:cxn modelId="{A8FE0242-225B-F24D-B15B-431BF45830CD}" type="presOf" srcId="{AFD3C54A-1A23-8D46-AF80-941575D8F982}" destId="{BB9BB695-B863-AF4B-BF6E-8E91467BDC84}" srcOrd="0" destOrd="1" presId="urn:microsoft.com/office/officeart/2005/8/layout/hList1"/>
    <dgm:cxn modelId="{E4E44162-9023-5240-B4AA-ED38949ABA1F}" srcId="{2DEB8993-178D-9A4F-8E8F-6F71A110BB17}" destId="{371D478C-A980-9E4A-ACD0-D2C541B63922}" srcOrd="1" destOrd="0" parTransId="{BB9D6B41-0168-9248-87C3-26FD99CE7822}" sibTransId="{60151BAC-FF92-5E45-9BA1-01574DB062F2}"/>
    <dgm:cxn modelId="{4BFCB062-2E18-4E4C-9B6D-6594D8749686}" srcId="{F10637CB-7345-114B-8872-DD97A479CB4D}" destId="{00D64D95-F025-EC47-94F9-3EA7D021F856}" srcOrd="1" destOrd="0" parTransId="{A6551B7E-53C2-2A40-AF7C-6453880596AE}" sibTransId="{53A82114-84A7-4A45-87CE-8645BF8ADAE8}"/>
    <dgm:cxn modelId="{D73D4866-764E-194D-B8DB-A5A3709EFF28}" srcId="{34731E3E-BEC0-5E4B-B74A-2991F3DA06E5}" destId="{B54D5689-8930-6C4D-A802-26A917166D69}" srcOrd="2" destOrd="0" parTransId="{F5AEE8BF-ECA6-5A4C-ABB7-F9352D055C50}" sibTransId="{7648C372-0FDD-6246-99F7-B4A045A019A3}"/>
    <dgm:cxn modelId="{73525E49-4EA7-5A43-9EF3-F6A143D45DA2}" type="presOf" srcId="{059CDB6C-F4CA-454C-A8BA-70528410FA2F}" destId="{741A88C7-3167-F64F-ACEF-5DF21FF6289C}" srcOrd="0" destOrd="4" presId="urn:microsoft.com/office/officeart/2005/8/layout/hList1"/>
    <dgm:cxn modelId="{4420944B-BC08-6E45-BA88-FB36D97B91EE}" type="presOf" srcId="{29ACC529-245A-744D-BBBF-0B4CC61B4E00}" destId="{D03A2E95-F761-CD4C-BFFC-B56EEE927BE6}" srcOrd="0" destOrd="0" presId="urn:microsoft.com/office/officeart/2005/8/layout/hList1"/>
    <dgm:cxn modelId="{0FEEDC4C-EB7F-464E-94D0-C00998B22065}" type="presOf" srcId="{FA66E5B2-7CBC-874E-8487-27A141B55B42}" destId="{BB9BB695-B863-AF4B-BF6E-8E91467BDC84}" srcOrd="0" destOrd="0" presId="urn:microsoft.com/office/officeart/2005/8/layout/hList1"/>
    <dgm:cxn modelId="{7B41B953-26A9-7D4D-8B36-0BE3D7AB3DA0}" type="presOf" srcId="{00D64D95-F025-EC47-94F9-3EA7D021F856}" destId="{D4517C43-8FF0-9441-9E98-D60F3867962F}" srcOrd="0" destOrd="0" presId="urn:microsoft.com/office/officeart/2005/8/layout/hList1"/>
    <dgm:cxn modelId="{DCB3EE57-8ED3-5047-8EE4-723151F57852}" srcId="{29ACC529-245A-744D-BBBF-0B4CC61B4E00}" destId="{3DA85F8C-3B9B-5E45-8DA1-C829DE9515FF}" srcOrd="1" destOrd="0" parTransId="{94EB6CD7-45EE-3347-92AE-FAFB008511F4}" sibTransId="{80BEAB97-9D73-304E-9616-67CAACF0258A}"/>
    <dgm:cxn modelId="{FB37957D-F3DE-5643-BB69-1B05DC13A125}" srcId="{F10637CB-7345-114B-8872-DD97A479CB4D}" destId="{34731E3E-BEC0-5E4B-B74A-2991F3DA06E5}" srcOrd="3" destOrd="0" parTransId="{E5917DA3-14B3-9145-A38B-06ABB0BA997F}" sibTransId="{2BA99228-33C3-C346-BBE4-D47BE09E6E16}"/>
    <dgm:cxn modelId="{B0FCA67D-0C9E-AD4D-B09B-6C1FC7B045DF}" type="presOf" srcId="{1DF01A3B-618A-754C-8527-58D6D7B2E3B7}" destId="{0ABAC1E2-707E-F449-AA45-95E0FB8CA320}" srcOrd="0" destOrd="1" presId="urn:microsoft.com/office/officeart/2005/8/layout/hList1"/>
    <dgm:cxn modelId="{49EAD87E-D86B-FC42-99E8-8196A9B3B20B}" type="presOf" srcId="{D5A7BA66-92DA-7141-82E2-02D9D0039689}" destId="{BB9BB695-B863-AF4B-BF6E-8E91467BDC84}" srcOrd="0" destOrd="3" presId="urn:microsoft.com/office/officeart/2005/8/layout/hList1"/>
    <dgm:cxn modelId="{6E8F9C80-63AB-5949-824D-A24EB733E4E7}" srcId="{00D64D95-F025-EC47-94F9-3EA7D021F856}" destId="{D5A7BA66-92DA-7141-82E2-02D9D0039689}" srcOrd="3" destOrd="0" parTransId="{E05FD916-44E2-1842-9114-B332D704D128}" sibTransId="{E87BD281-81FF-D54F-9A57-94ECE99D0EFF}"/>
    <dgm:cxn modelId="{3E089282-400B-C745-B4DD-F9500432B9DA}" srcId="{2DEB8993-178D-9A4F-8E8F-6F71A110BB17}" destId="{6DB87FD2-1DE4-7047-9DEC-A17645F1FA18}" srcOrd="0" destOrd="0" parTransId="{FE52A242-858C-3640-8796-1E1C85A65303}" sibTransId="{5522C144-CE4B-FD4D-9F15-3A3C7B69F5D9}"/>
    <dgm:cxn modelId="{0DD5A188-AA28-7E40-8E74-CEF7D637FC3C}" type="presOf" srcId="{E3174711-C2A2-1E4F-A455-47DB5BA8B409}" destId="{E313631E-69F2-3549-B86A-926CF6DFCB48}" srcOrd="0" destOrd="4" presId="urn:microsoft.com/office/officeart/2005/8/layout/hList1"/>
    <dgm:cxn modelId="{FDC66A8C-A480-1A4D-BF59-687F5FE77384}" srcId="{29ACC529-245A-744D-BBBF-0B4CC61B4E00}" destId="{FDA76294-09C4-4F4B-90D6-9954E1E211F7}" srcOrd="5" destOrd="0" parTransId="{200D1300-5471-8E42-B2A4-C65B500B8CE1}" sibTransId="{549962E1-705C-484E-8BFD-595A0C32D2BF}"/>
    <dgm:cxn modelId="{3EE46F8E-32AF-E347-828F-3EBAEB1CB3A7}" type="presOf" srcId="{D86EE234-C8D0-0947-BFE8-826C5E9D39F9}" destId="{0ABAC1E2-707E-F449-AA45-95E0FB8CA320}" srcOrd="0" destOrd="4" presId="urn:microsoft.com/office/officeart/2005/8/layout/hList1"/>
    <dgm:cxn modelId="{2B51348F-1837-6F45-975A-3B9A52DC58FE}" srcId="{29ACC529-245A-744D-BBBF-0B4CC61B4E00}" destId="{E3174711-C2A2-1E4F-A455-47DB5BA8B409}" srcOrd="4" destOrd="0" parTransId="{FA710CA0-88F5-0E49-87F6-46521C658E95}" sibTransId="{07B08A1A-CC09-F846-8190-6846FFD69151}"/>
    <dgm:cxn modelId="{24056A96-F110-EC4A-B989-CF13C501FAA1}" srcId="{00D64D95-F025-EC47-94F9-3EA7D021F856}" destId="{AFD3C54A-1A23-8D46-AF80-941575D8F982}" srcOrd="1" destOrd="0" parTransId="{195C380E-8E06-D54C-B39A-15B55F316ED1}" sibTransId="{61D6D075-F4C3-834C-80E7-E0464AA49735}"/>
    <dgm:cxn modelId="{456DD999-465E-334B-B5F8-53C2521B8E93}" srcId="{F10637CB-7345-114B-8872-DD97A479CB4D}" destId="{2DEB8993-178D-9A4F-8E8F-6F71A110BB17}" srcOrd="0" destOrd="0" parTransId="{C9A316E0-2F26-EB47-8C22-F24865F80F3F}" sibTransId="{6BEC094A-6F8C-B24F-BACA-CE10A520A737}"/>
    <dgm:cxn modelId="{7DFCED9E-4E61-6D4C-907F-BC4C0411FCD8}" type="presOf" srcId="{73D52522-AA48-544B-AFFF-DD67A97F5723}" destId="{E313631E-69F2-3549-B86A-926CF6DFCB48}" srcOrd="0" destOrd="3" presId="urn:microsoft.com/office/officeart/2005/8/layout/hList1"/>
    <dgm:cxn modelId="{0CDE0EA6-F4BA-F446-A817-805B30082A7E}" type="presOf" srcId="{FDA76294-09C4-4F4B-90D6-9954E1E211F7}" destId="{E313631E-69F2-3549-B86A-926CF6DFCB48}" srcOrd="0" destOrd="5" presId="urn:microsoft.com/office/officeart/2005/8/layout/hList1"/>
    <dgm:cxn modelId="{FA19C8C5-E9F8-9445-844E-B43E9F57FE33}" type="presOf" srcId="{C7A62151-92AE-FF46-8EB1-7737A1D35C50}" destId="{741A88C7-3167-F64F-ACEF-5DF21FF6289C}" srcOrd="0" destOrd="2" presId="urn:microsoft.com/office/officeart/2005/8/layout/hList1"/>
    <dgm:cxn modelId="{945D3CC6-AFB9-BB46-8BD7-C4890A18BF09}" srcId="{2DEB8993-178D-9A4F-8E8F-6F71A110BB17}" destId="{C7A62151-92AE-FF46-8EB1-7737A1D35C50}" srcOrd="2" destOrd="0" parTransId="{473FB5E3-7871-C245-AEC3-4E97FBF9DDB2}" sibTransId="{20BE1F84-FF80-C840-B439-28E5B3462703}"/>
    <dgm:cxn modelId="{1360EAC7-31B2-BC49-98D1-FA709F9C973B}" type="presOf" srcId="{37819657-CE69-004C-B5B4-6A2339279E82}" destId="{0ABAC1E2-707E-F449-AA45-95E0FB8CA320}" srcOrd="0" destOrd="3" presId="urn:microsoft.com/office/officeart/2005/8/layout/hList1"/>
    <dgm:cxn modelId="{F23DD8CA-CD78-B041-84F7-CCBCCA548154}" srcId="{F10637CB-7345-114B-8872-DD97A479CB4D}" destId="{29ACC529-245A-744D-BBBF-0B4CC61B4E00}" srcOrd="2" destOrd="0" parTransId="{83FF6DE3-00AD-314D-8FA8-F3EA257A2C32}" sibTransId="{6DAFF405-FFBB-3C40-86D8-797E3B3B037D}"/>
    <dgm:cxn modelId="{300E68D5-3D5B-6A4E-B3AF-7B59187EAC53}" type="presOf" srcId="{371D478C-A980-9E4A-ACD0-D2C541B63922}" destId="{741A88C7-3167-F64F-ACEF-5DF21FF6289C}" srcOrd="0" destOrd="1" presId="urn:microsoft.com/office/officeart/2005/8/layout/hList1"/>
    <dgm:cxn modelId="{99E4D9D8-4DD8-224F-8636-4E460E939311}" srcId="{34731E3E-BEC0-5E4B-B74A-2991F3DA06E5}" destId="{1DF01A3B-618A-754C-8527-58D6D7B2E3B7}" srcOrd="1" destOrd="0" parTransId="{6A38CB59-DB97-FD46-8BBB-534DD10FA917}" sibTransId="{4E605F08-D7D4-874E-A56A-9E1489CBE972}"/>
    <dgm:cxn modelId="{B07E58D9-A59C-F74B-A5BC-9CBD3F471E59}" srcId="{34731E3E-BEC0-5E4B-B74A-2991F3DA06E5}" destId="{37819657-CE69-004C-B5B4-6A2339279E82}" srcOrd="3" destOrd="0" parTransId="{A88825FF-B6EE-694A-9FD0-00B73C8B731F}" sibTransId="{8146BB40-2731-1646-A605-AC8FFE2C00B4}"/>
    <dgm:cxn modelId="{4F2336E4-55FE-2248-BB1A-CC1216D85693}" srcId="{29ACC529-245A-744D-BBBF-0B4CC61B4E00}" destId="{9F006283-7764-A545-8820-AA9271813A78}" srcOrd="2" destOrd="0" parTransId="{38345D3B-2824-D041-A8FF-7474A1C378D3}" sibTransId="{E3CD2DC1-2901-8C45-8CE7-3E0FA1F16454}"/>
    <dgm:cxn modelId="{47A5D8F1-7569-F64E-9240-9B38A1DC4AF1}" type="presOf" srcId="{E364A434-A8B7-1142-93AD-85FADF548608}" destId="{741A88C7-3167-F64F-ACEF-5DF21FF6289C}" srcOrd="0" destOrd="3" presId="urn:microsoft.com/office/officeart/2005/8/layout/hList1"/>
    <dgm:cxn modelId="{EEC525F9-4D83-A743-A709-E58E463F48D5}" type="presOf" srcId="{34731E3E-BEC0-5E4B-B74A-2991F3DA06E5}" destId="{D90C8BF8-0348-2344-854E-5F42BE758AF7}" srcOrd="0" destOrd="0" presId="urn:microsoft.com/office/officeart/2005/8/layout/hList1"/>
    <dgm:cxn modelId="{FF17941F-EE7A-AE4A-A144-FEED7E13BD45}" type="presParOf" srcId="{AD485EED-4FB4-9144-952C-C0822D956248}" destId="{7A6566B2-7E07-8544-946E-725CE09B913C}" srcOrd="0" destOrd="0" presId="urn:microsoft.com/office/officeart/2005/8/layout/hList1"/>
    <dgm:cxn modelId="{DEE75CE7-15C7-DB42-B3E3-9ECBA888167B}" type="presParOf" srcId="{7A6566B2-7E07-8544-946E-725CE09B913C}" destId="{5B8E22A3-869C-6447-8565-8BA38E1560BF}" srcOrd="0" destOrd="0" presId="urn:microsoft.com/office/officeart/2005/8/layout/hList1"/>
    <dgm:cxn modelId="{F5682D91-E644-1C47-AA75-19C74204D18A}" type="presParOf" srcId="{7A6566B2-7E07-8544-946E-725CE09B913C}" destId="{741A88C7-3167-F64F-ACEF-5DF21FF6289C}" srcOrd="1" destOrd="0" presId="urn:microsoft.com/office/officeart/2005/8/layout/hList1"/>
    <dgm:cxn modelId="{7F034700-C2E7-ED44-A4E8-C3AA444C6513}" type="presParOf" srcId="{AD485EED-4FB4-9144-952C-C0822D956248}" destId="{37809ECA-8116-D04B-9E92-B02F79D37C57}" srcOrd="1" destOrd="0" presId="urn:microsoft.com/office/officeart/2005/8/layout/hList1"/>
    <dgm:cxn modelId="{201BBE90-8692-CF45-81CA-F174C20CC0C0}" type="presParOf" srcId="{AD485EED-4FB4-9144-952C-C0822D956248}" destId="{657B6544-1731-EF44-BB11-5A22D3EE641E}" srcOrd="2" destOrd="0" presId="urn:microsoft.com/office/officeart/2005/8/layout/hList1"/>
    <dgm:cxn modelId="{EB31BA41-F9E3-8A45-BE0F-AE58FF6E5A88}" type="presParOf" srcId="{657B6544-1731-EF44-BB11-5A22D3EE641E}" destId="{D4517C43-8FF0-9441-9E98-D60F3867962F}" srcOrd="0" destOrd="0" presId="urn:microsoft.com/office/officeart/2005/8/layout/hList1"/>
    <dgm:cxn modelId="{720B99C2-FF91-3440-BBCE-40A7BDB47AEC}" type="presParOf" srcId="{657B6544-1731-EF44-BB11-5A22D3EE641E}" destId="{BB9BB695-B863-AF4B-BF6E-8E91467BDC84}" srcOrd="1" destOrd="0" presId="urn:microsoft.com/office/officeart/2005/8/layout/hList1"/>
    <dgm:cxn modelId="{4B42A061-6D1A-AA4F-AAD3-E4EEAE9AAAE9}" type="presParOf" srcId="{AD485EED-4FB4-9144-952C-C0822D956248}" destId="{36261CFA-2CD3-5C41-A3D4-AD800ABDDBD3}" srcOrd="3" destOrd="0" presId="urn:microsoft.com/office/officeart/2005/8/layout/hList1"/>
    <dgm:cxn modelId="{4BB54E45-49E9-674D-AC64-DE36B4007D01}" type="presParOf" srcId="{AD485EED-4FB4-9144-952C-C0822D956248}" destId="{F8E5796A-87AE-6142-A583-D189005819D9}" srcOrd="4" destOrd="0" presId="urn:microsoft.com/office/officeart/2005/8/layout/hList1"/>
    <dgm:cxn modelId="{40E385F1-468B-5846-86CF-3879B755D5A5}" type="presParOf" srcId="{F8E5796A-87AE-6142-A583-D189005819D9}" destId="{D03A2E95-F761-CD4C-BFFC-B56EEE927BE6}" srcOrd="0" destOrd="0" presId="urn:microsoft.com/office/officeart/2005/8/layout/hList1"/>
    <dgm:cxn modelId="{899911E8-4407-8F47-A5EF-093C26A74469}" type="presParOf" srcId="{F8E5796A-87AE-6142-A583-D189005819D9}" destId="{E313631E-69F2-3549-B86A-926CF6DFCB48}" srcOrd="1" destOrd="0" presId="urn:microsoft.com/office/officeart/2005/8/layout/hList1"/>
    <dgm:cxn modelId="{DB2D9705-3664-774B-ACDE-3E9B4D328984}" type="presParOf" srcId="{AD485EED-4FB4-9144-952C-C0822D956248}" destId="{1978B404-6518-D344-8312-0F79D477B9E1}" srcOrd="5" destOrd="0" presId="urn:microsoft.com/office/officeart/2005/8/layout/hList1"/>
    <dgm:cxn modelId="{ADBD4C8B-3645-ED4F-BFA4-0F844D81052B}" type="presParOf" srcId="{AD485EED-4FB4-9144-952C-C0822D956248}" destId="{9A2C435F-77EC-BF4A-A035-C0BB18D00F37}" srcOrd="6" destOrd="0" presId="urn:microsoft.com/office/officeart/2005/8/layout/hList1"/>
    <dgm:cxn modelId="{961B401D-9D31-5C43-A694-2FDFF40B49D6}" type="presParOf" srcId="{9A2C435F-77EC-BF4A-A035-C0BB18D00F37}" destId="{D90C8BF8-0348-2344-854E-5F42BE758AF7}" srcOrd="0" destOrd="0" presId="urn:microsoft.com/office/officeart/2005/8/layout/hList1"/>
    <dgm:cxn modelId="{7E5CC9BB-0DE9-934E-B4EB-B90B2D9E3ACA}" type="presParOf" srcId="{9A2C435F-77EC-BF4A-A035-C0BB18D00F37}" destId="{0ABAC1E2-707E-F449-AA45-95E0FB8CA32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F02961-29C8-46CF-BDF5-FD34158DB4CA}">
      <dsp:nvSpPr>
        <dsp:cNvPr id="0" name=""/>
        <dsp:cNvSpPr/>
      </dsp:nvSpPr>
      <dsp:spPr>
        <a:xfrm>
          <a:off x="2975831" y="1084071"/>
          <a:ext cx="7217046" cy="7217046"/>
        </a:xfrm>
        <a:prstGeom prst="blockArc">
          <a:avLst>
            <a:gd name="adj1" fmla="val 9000000"/>
            <a:gd name="adj2" fmla="val 1620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21065B-A3D9-4FBB-AEFF-C4EBA82C40E4}">
      <dsp:nvSpPr>
        <dsp:cNvPr id="0" name=""/>
        <dsp:cNvSpPr/>
      </dsp:nvSpPr>
      <dsp:spPr>
        <a:xfrm>
          <a:off x="2975831" y="1084071"/>
          <a:ext cx="7217046" cy="7217046"/>
        </a:xfrm>
        <a:prstGeom prst="blockArc">
          <a:avLst>
            <a:gd name="adj1" fmla="val 1800000"/>
            <a:gd name="adj2" fmla="val 900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58124C-5395-4777-B99B-BB11BD660BDD}">
      <dsp:nvSpPr>
        <dsp:cNvPr id="0" name=""/>
        <dsp:cNvSpPr/>
      </dsp:nvSpPr>
      <dsp:spPr>
        <a:xfrm>
          <a:off x="2975831" y="1084071"/>
          <a:ext cx="7217046" cy="7217046"/>
        </a:xfrm>
        <a:prstGeom prst="blockArc">
          <a:avLst>
            <a:gd name="adj1" fmla="val 16200000"/>
            <a:gd name="adj2" fmla="val 180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7AF4BF-3BA6-4B8D-923D-88CDA3ECF60B}">
      <dsp:nvSpPr>
        <dsp:cNvPr id="0" name=""/>
        <dsp:cNvSpPr/>
      </dsp:nvSpPr>
      <dsp:spPr>
        <a:xfrm>
          <a:off x="4922190" y="3030431"/>
          <a:ext cx="3324327" cy="33243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b="1" kern="1200" cap="small" baseline="0" dirty="0"/>
            <a:t>Взаимо-заменяемость</a:t>
          </a:r>
        </a:p>
      </dsp:txBody>
      <dsp:txXfrm>
        <a:off x="5409026" y="3517267"/>
        <a:ext cx="2350655" cy="2350655"/>
      </dsp:txXfrm>
    </dsp:sp>
    <dsp:sp modelId="{9BBDBC07-910B-473C-85B4-2995016696AB}">
      <dsp:nvSpPr>
        <dsp:cNvPr id="0" name=""/>
        <dsp:cNvSpPr/>
      </dsp:nvSpPr>
      <dsp:spPr>
        <a:xfrm>
          <a:off x="5420839" y="4330"/>
          <a:ext cx="2327029" cy="23270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cap="small" baseline="0" dirty="0"/>
            <a:t>Легальная (61-ФЗ)</a:t>
          </a:r>
        </a:p>
      </dsp:txBody>
      <dsp:txXfrm>
        <a:off x="5761625" y="345116"/>
        <a:ext cx="1645457" cy="1645457"/>
      </dsp:txXfrm>
    </dsp:sp>
    <dsp:sp modelId="{5BB6DC54-5790-4875-A871-CC6F038A0122}">
      <dsp:nvSpPr>
        <dsp:cNvPr id="0" name=""/>
        <dsp:cNvSpPr/>
      </dsp:nvSpPr>
      <dsp:spPr>
        <a:xfrm>
          <a:off x="8473362" y="5291455"/>
          <a:ext cx="2327029" cy="23270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cap="small" baseline="0" dirty="0"/>
            <a:t>Техническая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cap="small" baseline="0" dirty="0"/>
            <a:t>(ЕСКЛП)</a:t>
          </a:r>
        </a:p>
      </dsp:txBody>
      <dsp:txXfrm>
        <a:off x="8814148" y="5632241"/>
        <a:ext cx="1645457" cy="1645457"/>
      </dsp:txXfrm>
    </dsp:sp>
    <dsp:sp modelId="{0C45464F-D648-43C8-B7CC-ED85C75564E7}">
      <dsp:nvSpPr>
        <dsp:cNvPr id="0" name=""/>
        <dsp:cNvSpPr/>
      </dsp:nvSpPr>
      <dsp:spPr>
        <a:xfrm>
          <a:off x="2368316" y="5291455"/>
          <a:ext cx="2327029" cy="23270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cap="small" baseline="0" dirty="0"/>
            <a:t>Закупочная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cap="small" baseline="0" dirty="0"/>
            <a:t>(ПП 1380)</a:t>
          </a:r>
        </a:p>
      </dsp:txBody>
      <dsp:txXfrm>
        <a:off x="2709102" y="5632241"/>
        <a:ext cx="1645457" cy="16454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8E22A3-869C-6447-8565-8BA38E1560BF}">
      <dsp:nvSpPr>
        <dsp:cNvPr id="0" name=""/>
        <dsp:cNvSpPr/>
      </dsp:nvSpPr>
      <dsp:spPr>
        <a:xfrm>
          <a:off x="6390" y="227770"/>
          <a:ext cx="3842847" cy="604800"/>
        </a:xfrm>
        <a:prstGeom prst="rect">
          <a:avLst/>
        </a:prstGeom>
        <a:solidFill>
          <a:srgbClr val="007EEE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latin typeface="Calibri" panose="020F0502020204030204" pitchFamily="34" charset="0"/>
              <a:cs typeface="Calibri" panose="020F0502020204030204" pitchFamily="34" charset="0"/>
            </a:rPr>
            <a:t>01.10.2025</a:t>
          </a:r>
          <a:endParaRPr lang="ru-RU" sz="2100" kern="1200" dirty="0"/>
        </a:p>
      </dsp:txBody>
      <dsp:txXfrm>
        <a:off x="6390" y="227770"/>
        <a:ext cx="3842847" cy="604800"/>
      </dsp:txXfrm>
    </dsp:sp>
    <dsp:sp modelId="{741A88C7-3167-F64F-ACEF-5DF21FF6289C}">
      <dsp:nvSpPr>
        <dsp:cNvPr id="0" name=""/>
        <dsp:cNvSpPr/>
      </dsp:nvSpPr>
      <dsp:spPr>
        <a:xfrm>
          <a:off x="6390" y="832570"/>
          <a:ext cx="3842847" cy="4571969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latin typeface="Calibri" panose="020F0502020204030204" pitchFamily="34" charset="0"/>
              <a:cs typeface="Calibri" panose="020F0502020204030204" pitchFamily="34" charset="0"/>
            </a:rPr>
            <a:t>дело А40-301763/2024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latin typeface="Calibri" panose="020F0502020204030204" pitchFamily="34" charset="0"/>
              <a:cs typeface="Calibri" panose="020F0502020204030204" pitchFamily="34" charset="0"/>
            </a:rPr>
            <a:t>первая инстанция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 err="1">
              <a:latin typeface="Calibri" panose="020F0502020204030204" pitchFamily="34" charset="0"/>
              <a:cs typeface="Calibri" panose="020F0502020204030204" pitchFamily="34" charset="0"/>
            </a:rPr>
            <a:t>Аксельфарм</a:t>
          </a:r>
          <a:r>
            <a:rPr lang="ru-RU" sz="21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2100" kern="1200" dirty="0" err="1">
              <a:latin typeface="Calibri" panose="020F0502020204030204" pitchFamily="34" charset="0"/>
              <a:cs typeface="Calibri" panose="020F0502020204030204" pitchFamily="34" charset="0"/>
            </a:rPr>
            <a:t>vs</a:t>
          </a:r>
          <a:r>
            <a:rPr lang="ru-RU" sz="2100" kern="1200" dirty="0">
              <a:latin typeface="Calibri" panose="020F0502020204030204" pitchFamily="34" charset="0"/>
              <a:cs typeface="Calibri" panose="020F0502020204030204" pitchFamily="34" charset="0"/>
            </a:rPr>
            <a:t> ФАС России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latin typeface="Calibri" panose="020F0502020204030204" pitchFamily="34" charset="0"/>
              <a:cs typeface="Calibri" panose="020F0502020204030204" pitchFamily="34" charset="0"/>
            </a:rPr>
            <a:t>обжалование решения по </a:t>
          </a:r>
          <a:r>
            <a:rPr lang="ru-RU" sz="2100" kern="1200" dirty="0" err="1">
              <a:latin typeface="Calibri" panose="020F0502020204030204" pitchFamily="34" charset="0"/>
              <a:cs typeface="Calibri" panose="020F0502020204030204" pitchFamily="34" charset="0"/>
            </a:rPr>
            <a:t>Руксолитинибу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latin typeface="Calibri" panose="020F0502020204030204" pitchFamily="34" charset="0"/>
              <a:cs typeface="Calibri" panose="020F0502020204030204" pitchFamily="34" charset="0"/>
            </a:rPr>
            <a:t>уже несколько раз откладывались «в целях соблюдения единообразия судебной практики»</a:t>
          </a:r>
          <a:endParaRPr lang="ru-RU" sz="2100" kern="1200" dirty="0"/>
        </a:p>
      </dsp:txBody>
      <dsp:txXfrm>
        <a:off x="6390" y="832570"/>
        <a:ext cx="3842847" cy="4571969"/>
      </dsp:txXfrm>
    </dsp:sp>
    <dsp:sp modelId="{D4517C43-8FF0-9441-9E98-D60F3867962F}">
      <dsp:nvSpPr>
        <dsp:cNvPr id="0" name=""/>
        <dsp:cNvSpPr/>
      </dsp:nvSpPr>
      <dsp:spPr>
        <a:xfrm>
          <a:off x="4387236" y="227770"/>
          <a:ext cx="3842847" cy="604800"/>
        </a:xfrm>
        <a:prstGeom prst="rect">
          <a:avLst/>
        </a:prstGeom>
        <a:solidFill>
          <a:srgbClr val="007EEE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latin typeface="Calibri" panose="020F0502020204030204" pitchFamily="34" charset="0"/>
              <a:cs typeface="Calibri" panose="020F0502020204030204" pitchFamily="34" charset="0"/>
            </a:rPr>
            <a:t>02.10.2025</a:t>
          </a:r>
          <a:endParaRPr lang="ru-RU" sz="2100" kern="1200" dirty="0"/>
        </a:p>
      </dsp:txBody>
      <dsp:txXfrm>
        <a:off x="4387236" y="227770"/>
        <a:ext cx="3842847" cy="604800"/>
      </dsp:txXfrm>
    </dsp:sp>
    <dsp:sp modelId="{BB9BB695-B863-AF4B-BF6E-8E91467BDC84}">
      <dsp:nvSpPr>
        <dsp:cNvPr id="0" name=""/>
        <dsp:cNvSpPr/>
      </dsp:nvSpPr>
      <dsp:spPr>
        <a:xfrm>
          <a:off x="4387236" y="832570"/>
          <a:ext cx="3842847" cy="4571969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latin typeface="Calibri" panose="020F0502020204030204" pitchFamily="34" charset="0"/>
              <a:cs typeface="Calibri" panose="020F0502020204030204" pitchFamily="34" charset="0"/>
            </a:rPr>
            <a:t>дело АПЛ25-255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latin typeface="Calibri" panose="020F0502020204030204" pitchFamily="34" charset="0"/>
              <a:cs typeface="Calibri" panose="020F0502020204030204" pitchFamily="34" charset="0"/>
            </a:rPr>
            <a:t>апелляция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latin typeface="Calibri" panose="020F0502020204030204" pitchFamily="34" charset="0"/>
              <a:cs typeface="Calibri" panose="020F0502020204030204" pitchFamily="34" charset="0"/>
            </a:rPr>
            <a:t>Акрихин </a:t>
          </a:r>
          <a:r>
            <a:rPr lang="ru-RU" sz="2100" kern="1200" dirty="0" err="1">
              <a:latin typeface="Calibri" panose="020F0502020204030204" pitchFamily="34" charset="0"/>
              <a:cs typeface="Calibri" panose="020F0502020204030204" pitchFamily="34" charset="0"/>
            </a:rPr>
            <a:t>vs</a:t>
          </a:r>
          <a:r>
            <a:rPr lang="ru-RU" sz="2100" kern="1200" dirty="0">
              <a:latin typeface="Calibri" panose="020F0502020204030204" pitchFamily="34" charset="0"/>
              <a:cs typeface="Calibri" panose="020F0502020204030204" pitchFamily="34" charset="0"/>
            </a:rPr>
            <a:t> ФАС России - о признании недействующим абз.8 письма ФАС России от 24.01.2025 № МШ/5676/25 «По вопросу рассмотрения заявок участников закупок, предложивших к поставке лекарственный препарат с использованием активного вещества Дапаглифлозин»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latin typeface="Calibri" panose="020F0502020204030204" pitchFamily="34" charset="0"/>
              <a:cs typeface="Calibri" panose="020F0502020204030204" pitchFamily="34" charset="0"/>
            </a:rPr>
            <a:t>в первой инстанции победа ФАС России, письмо устояло</a:t>
          </a:r>
          <a:endParaRPr lang="ru-RU" sz="2100" kern="1200" dirty="0"/>
        </a:p>
      </dsp:txBody>
      <dsp:txXfrm>
        <a:off x="4387236" y="832570"/>
        <a:ext cx="3842847" cy="4571969"/>
      </dsp:txXfrm>
    </dsp:sp>
    <dsp:sp modelId="{D03A2E95-F761-CD4C-BFFC-B56EEE927BE6}">
      <dsp:nvSpPr>
        <dsp:cNvPr id="0" name=""/>
        <dsp:cNvSpPr/>
      </dsp:nvSpPr>
      <dsp:spPr>
        <a:xfrm>
          <a:off x="8768082" y="227770"/>
          <a:ext cx="3842847" cy="604800"/>
        </a:xfrm>
        <a:prstGeom prst="rect">
          <a:avLst/>
        </a:prstGeom>
        <a:solidFill>
          <a:srgbClr val="007EEE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latin typeface="Calibri" panose="020F0502020204030204" pitchFamily="34" charset="0"/>
              <a:cs typeface="Calibri" panose="020F0502020204030204" pitchFamily="34" charset="0"/>
            </a:rPr>
            <a:t>09.10.2025</a:t>
          </a:r>
          <a:endParaRPr lang="ru-RU" sz="2100" kern="1200" dirty="0"/>
        </a:p>
      </dsp:txBody>
      <dsp:txXfrm>
        <a:off x="8768082" y="227770"/>
        <a:ext cx="3842847" cy="604800"/>
      </dsp:txXfrm>
    </dsp:sp>
    <dsp:sp modelId="{E313631E-69F2-3549-B86A-926CF6DFCB48}">
      <dsp:nvSpPr>
        <dsp:cNvPr id="0" name=""/>
        <dsp:cNvSpPr/>
      </dsp:nvSpPr>
      <dsp:spPr>
        <a:xfrm>
          <a:off x="8768082" y="832570"/>
          <a:ext cx="3842847" cy="4571969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latin typeface="Calibri" panose="020F0502020204030204" pitchFamily="34" charset="0"/>
              <a:cs typeface="Calibri" panose="020F0502020204030204" pitchFamily="34" charset="0"/>
            </a:rPr>
            <a:t>дело А40-31162/2025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latin typeface="Calibri" panose="020F0502020204030204" pitchFamily="34" charset="0"/>
              <a:cs typeface="Calibri" panose="020F0502020204030204" pitchFamily="34" charset="0"/>
            </a:rPr>
            <a:t>апелляция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 err="1">
              <a:latin typeface="Calibri" panose="020F0502020204030204" pitchFamily="34" charset="0"/>
              <a:cs typeface="Calibri" panose="020F0502020204030204" pitchFamily="34" charset="0"/>
            </a:rPr>
            <a:t>Аксельфарм</a:t>
          </a:r>
          <a:r>
            <a:rPr lang="ru-RU" sz="21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2100" kern="1200" dirty="0" err="1">
              <a:latin typeface="Calibri" panose="020F0502020204030204" pitchFamily="34" charset="0"/>
              <a:cs typeface="Calibri" panose="020F0502020204030204" pitchFamily="34" charset="0"/>
            </a:rPr>
            <a:t>vs</a:t>
          </a:r>
          <a:r>
            <a:rPr lang="ru-RU" sz="2100" kern="1200" dirty="0">
              <a:latin typeface="Calibri" panose="020F0502020204030204" pitchFamily="34" charset="0"/>
              <a:cs typeface="Calibri" panose="020F0502020204030204" pitchFamily="34" charset="0"/>
            </a:rPr>
            <a:t> ФАС России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latin typeface="Calibri" panose="020F0502020204030204" pitchFamily="34" charset="0"/>
              <a:cs typeface="Calibri" panose="020F0502020204030204" pitchFamily="34" charset="0"/>
            </a:rPr>
            <a:t>обжалование решения по </a:t>
          </a:r>
          <a:r>
            <a:rPr lang="ru-RU" sz="2100" kern="1200" dirty="0" err="1">
              <a:latin typeface="Calibri" panose="020F0502020204030204" pitchFamily="34" charset="0"/>
              <a:cs typeface="Calibri" panose="020F0502020204030204" pitchFamily="34" charset="0"/>
            </a:rPr>
            <a:t>Бозутинибу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latin typeface="Calibri" panose="020F0502020204030204" pitchFamily="34" charset="0"/>
              <a:cs typeface="Calibri" panose="020F0502020204030204" pitchFamily="34" charset="0"/>
            </a:rPr>
            <a:t>суд первой инстанции встал на сторону ФАС России и полностью отказал </a:t>
          </a:r>
          <a:r>
            <a:rPr lang="ru-RU" sz="2100" kern="1200" dirty="0" err="1">
              <a:latin typeface="Calibri" panose="020F0502020204030204" pitchFamily="34" charset="0"/>
              <a:cs typeface="Calibri" panose="020F0502020204030204" pitchFamily="34" charset="0"/>
            </a:rPr>
            <a:t>Аксельфарму</a:t>
          </a:r>
          <a:r>
            <a:rPr lang="ru-RU" sz="2100" kern="1200" dirty="0">
              <a:latin typeface="Calibri" panose="020F0502020204030204" pitchFamily="34" charset="0"/>
              <a:cs typeface="Calibri" panose="020F0502020204030204" pitchFamily="34" charset="0"/>
            </a:rPr>
            <a:t> в требованиях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100" kern="1200" dirty="0"/>
        </a:p>
      </dsp:txBody>
      <dsp:txXfrm>
        <a:off x="8768082" y="832570"/>
        <a:ext cx="3842847" cy="4571969"/>
      </dsp:txXfrm>
    </dsp:sp>
    <dsp:sp modelId="{D90C8BF8-0348-2344-854E-5F42BE758AF7}">
      <dsp:nvSpPr>
        <dsp:cNvPr id="0" name=""/>
        <dsp:cNvSpPr/>
      </dsp:nvSpPr>
      <dsp:spPr>
        <a:xfrm>
          <a:off x="13148927" y="227770"/>
          <a:ext cx="3842847" cy="604800"/>
        </a:xfrm>
        <a:prstGeom prst="rect">
          <a:avLst/>
        </a:prstGeom>
        <a:solidFill>
          <a:srgbClr val="007EEE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latin typeface="Calibri" panose="020F0502020204030204" pitchFamily="34" charset="0"/>
              <a:cs typeface="Calibri" panose="020F0502020204030204" pitchFamily="34" charset="0"/>
            </a:rPr>
            <a:t>13.10.2025</a:t>
          </a:r>
          <a:endParaRPr lang="ru-RU" sz="2100" kern="1200" dirty="0"/>
        </a:p>
      </dsp:txBody>
      <dsp:txXfrm>
        <a:off x="13148927" y="227770"/>
        <a:ext cx="3842847" cy="604800"/>
      </dsp:txXfrm>
    </dsp:sp>
    <dsp:sp modelId="{0ABAC1E2-707E-F449-AA45-95E0FB8CA320}">
      <dsp:nvSpPr>
        <dsp:cNvPr id="0" name=""/>
        <dsp:cNvSpPr/>
      </dsp:nvSpPr>
      <dsp:spPr>
        <a:xfrm>
          <a:off x="13148927" y="832570"/>
          <a:ext cx="3842847" cy="4571969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latin typeface="Calibri" panose="020F0502020204030204" pitchFamily="34" charset="0"/>
              <a:cs typeface="Calibri" panose="020F0502020204030204" pitchFamily="34" charset="0"/>
            </a:rPr>
            <a:t>дело А40-315385/2024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latin typeface="Calibri" panose="020F0502020204030204" pitchFamily="34" charset="0"/>
              <a:cs typeface="Calibri" panose="020F0502020204030204" pitchFamily="34" charset="0"/>
            </a:rPr>
            <a:t>апелляция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 err="1">
              <a:latin typeface="Calibri" panose="020F0502020204030204" pitchFamily="34" charset="0"/>
              <a:cs typeface="Calibri" panose="020F0502020204030204" pitchFamily="34" charset="0"/>
            </a:rPr>
            <a:t>Аксельфарм</a:t>
          </a:r>
          <a:r>
            <a:rPr lang="ru-RU" sz="21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2100" kern="1200" dirty="0" err="1">
              <a:latin typeface="Calibri" panose="020F0502020204030204" pitchFamily="34" charset="0"/>
              <a:cs typeface="Calibri" panose="020F0502020204030204" pitchFamily="34" charset="0"/>
            </a:rPr>
            <a:t>vs</a:t>
          </a:r>
          <a:r>
            <a:rPr lang="ru-RU" sz="2100" kern="1200" dirty="0">
              <a:latin typeface="Calibri" panose="020F0502020204030204" pitchFamily="34" charset="0"/>
              <a:cs typeface="Calibri" panose="020F0502020204030204" pitchFamily="34" charset="0"/>
            </a:rPr>
            <a:t> ФАС России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latin typeface="Calibri" panose="020F0502020204030204" pitchFamily="34" charset="0"/>
              <a:cs typeface="Calibri" panose="020F0502020204030204" pitchFamily="34" charset="0"/>
            </a:rPr>
            <a:t>обжалование решения по </a:t>
          </a:r>
          <a:r>
            <a:rPr lang="ru-RU" sz="2100" kern="1200" dirty="0" err="1">
              <a:latin typeface="Calibri" panose="020F0502020204030204" pitchFamily="34" charset="0"/>
              <a:cs typeface="Calibri" panose="020F0502020204030204" pitchFamily="34" charset="0"/>
            </a:rPr>
            <a:t>Осимертинибу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latin typeface="Calibri" panose="020F0502020204030204" pitchFamily="34" charset="0"/>
              <a:cs typeface="Calibri" panose="020F0502020204030204" pitchFamily="34" charset="0"/>
            </a:rPr>
            <a:t>в первой инстанции </a:t>
          </a:r>
          <a:r>
            <a:rPr lang="ru-RU" sz="2100" kern="1200" dirty="0" err="1">
              <a:latin typeface="Calibri" panose="020F0502020204030204" pitchFamily="34" charset="0"/>
              <a:cs typeface="Calibri" panose="020F0502020204030204" pitchFamily="34" charset="0"/>
            </a:rPr>
            <a:t>Аксельфарм</a:t>
          </a:r>
          <a:r>
            <a:rPr lang="ru-RU" sz="2100" kern="1200" dirty="0">
              <a:latin typeface="Calibri" panose="020F0502020204030204" pitchFamily="34" charset="0"/>
              <a:cs typeface="Calibri" panose="020F0502020204030204" pitchFamily="34" charset="0"/>
            </a:rPr>
            <a:t> победил, решение ФАС России было признано незаконным</a:t>
          </a:r>
          <a:endParaRPr lang="ru-RU" sz="2100" kern="1200" dirty="0"/>
        </a:p>
      </dsp:txBody>
      <dsp:txXfrm>
        <a:off x="13148927" y="832570"/>
        <a:ext cx="3842847" cy="45719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82FD6092-2522-4158-FBF7-D26386581F3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457700" cy="917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23388C4-D271-3B1F-FA5D-48432EBCA63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827713" y="0"/>
            <a:ext cx="4457700" cy="917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AEE89B-8E59-AF43-A5C7-95100F80B11E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CBD9A9-EA15-FFCF-AEE0-2C47F73B9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7372013"/>
            <a:ext cx="4457700" cy="915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919536C-E33C-9652-E5F6-2BC96096C83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827713" y="17372013"/>
            <a:ext cx="4457700" cy="915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C723EE-AE70-9A4F-9DAD-F126D69645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8898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03884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sultant.ru/document/cons_doc_LAW_482576/5bdc78bf7e3015a0ea0c0ea5bef708a6c79e2f0a/" TargetMode="External"/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25750" y="566738"/>
            <a:ext cx="5041900" cy="2836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7E596-E442-485A-80CF-1A0FC266505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018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8AD49-C80C-3C85-379C-C8BF01963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FEBD39E-BD4D-A53B-FBF7-AC63BC6AF9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6BA1FDB-A449-98FC-F034-A95093C2C5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89FB730-7945-901B-980F-60FE1D1C75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EF09-AD82-4C0C-AD00-503801E0DE0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886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Согласно ОФС 1.4.1.0001.15 к твердым лекарственным формам относятся:  Таблетки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 Капсулы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 Порошки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лиофилизаты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dirty="0"/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 Гранулы, драже, пастилки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 Тампоны, пленки, карандаши и т.д. </a:t>
            </a:r>
            <a:endParaRPr lang="ru-RU" dirty="0"/>
          </a:p>
          <a:p>
            <a:endParaRPr lang="ru-RU" dirty="0"/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Эквивалентными являются кратные дозировки с пересчетом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меньшую сторону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Например, если заказчику требуется ЛП с МНН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Линезолид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дозировке 400 мг, то предложить </a:t>
            </a:r>
            <a:endParaRPr lang="ru-RU" dirty="0"/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 поставке дозировку 600 мг нельзя. </a:t>
            </a:r>
            <a:endParaRPr lang="ru-RU" dirty="0"/>
          </a:p>
          <a:p>
            <a:endParaRPr lang="ru-RU" dirty="0"/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Согласно положениям Постановления </a:t>
            </a:r>
            <a:r>
              <a:rPr lang="e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No1380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заказчик обязан предусмотреть возможность поставки ЛП в </a:t>
            </a:r>
            <a:r>
              <a:rPr lang="ru-RU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кратнои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дозировке и </a:t>
            </a:r>
            <a:r>
              <a:rPr lang="ru-RU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двойном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количестве. </a:t>
            </a:r>
            <a:endParaRPr lang="ru-RU" dirty="0"/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Пересчет можно осуществить только в 2 раза </a:t>
            </a:r>
            <a:endParaRPr lang="ru-RU" dirty="0"/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Пример. Если заказчику требуются таблетки 150 мг, в заявке могут быть указаны только дозировки 150 мг и 75 мг </a:t>
            </a:r>
            <a:endParaRPr lang="ru-RU" dirty="0"/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Решение Калужского УФАС от 16.04.2018 по делу </a:t>
            </a:r>
            <a:r>
              <a:rPr lang="en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No70-03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з/2018 </a:t>
            </a:r>
            <a:endParaRPr lang="ru-RU" dirty="0"/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Можно осуществить </a:t>
            </a:r>
            <a:r>
              <a:rPr lang="ru-R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любои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</a:t>
            </a:r>
            <a:r>
              <a:rPr lang="ru-R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кратныи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пересчет с предложением товара в </a:t>
            </a:r>
            <a:r>
              <a:rPr lang="ru-R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двойном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количестве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ru-RU" dirty="0"/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Пример. Если требуются таблетки 750 мг, можно предложить таблетки 500 мг и 250 мг вместе (в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двойном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количестве) или 750 мг.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Письмо ФАС России от 26.11.2018 </a:t>
            </a:r>
            <a:r>
              <a:rPr lang="en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АЦ/96127/18 </a:t>
            </a:r>
            <a:endParaRPr lang="ru-RU" dirty="0"/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Иная позиция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решение Белгородского УФАС России от 06.11.2020 по закупке </a:t>
            </a:r>
            <a:r>
              <a:rPr lang="en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0126200000420003806 </a:t>
            </a:r>
            <a:endParaRPr lang="en" dirty="0"/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возможность пересчета не предусматривается, если аналогов не зарегистрировано!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Постановление 15 ААС от 12.04.2019 по делу </a:t>
            </a:r>
            <a:r>
              <a:rPr lang="en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А53-34467/2018 </a:t>
            </a:r>
            <a:endParaRPr lang="ru-RU" dirty="0"/>
          </a:p>
          <a:p>
            <a:endParaRPr lang="ru-RU" dirty="0"/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Заказчик вправе указать конкретную дозировку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(даже соответствующую ЛП единственного производителя). </a:t>
            </a:r>
            <a:endParaRPr lang="ru-RU" dirty="0"/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Решение Санкт-Петербургского УФАС от 09.07.2018 по делу </a:t>
            </a:r>
            <a:r>
              <a:rPr lang="en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No44-3312/18,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Постановление 15 ААС от 09.01.2019 по делу </a:t>
            </a:r>
            <a:r>
              <a:rPr lang="en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А53-21565/2018, Постановление ФАС Московского округа от 08.11.2019 по делу </a:t>
            </a:r>
            <a:r>
              <a:rPr lang="en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А40-298635/2018 </a:t>
            </a:r>
            <a:endParaRPr lang="ru-RU" dirty="0"/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НО: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должно быть обоснование в документации (!)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Решение Владимирского УФАС России от 22.01.2019 по закупке </a:t>
            </a:r>
            <a:r>
              <a:rPr lang="en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No0128200000118014355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Постановление АС ХМАО от 09.11.2018 по делу </a:t>
            </a:r>
            <a:r>
              <a:rPr lang="en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А75-14134/2018 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EF09-AD82-4C0C-AD00-503801E0DE0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890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000B6-EC17-6B61-8C34-A3896CE04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880875B-19BA-3E14-B710-95A4E052A8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7596A73-D48A-4936-3EE1-EA3D07964D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3130956-DD1B-63F0-2AE7-75757F306A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EF09-AD82-4C0C-AD00-503801E0DE0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282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 19.08.2024: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сдвиг ограничений сроков  принятия поправок в 44-ФЗ (было - октябрь, стало - ноябрь)</a:t>
            </a:r>
            <a:endParaRPr lang="ru-RU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Указан кворум приемочной комиссии – 50 % общего числа ее членов (ранее – не было такого положения)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Дополнена обязанность заказчиков проверять соответствие ЕП требованиям ч. 1 ст. 31 Закона № 44-ФЗ (в части требований, предусмотренных ч. 8 ст. 31 Закона № 44-ФЗ)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Сдвинуты сроки вступления в силу применения ЕИС при заключении ДС:</a:t>
            </a:r>
          </a:p>
          <a:p>
            <a:r>
              <a:rPr lang="ru-RU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«Безрезультатная» закупка – право не использовать ЕИС при заключении контракта до 30.06.2025</a:t>
            </a:r>
          </a:p>
          <a:p>
            <a:r>
              <a:rPr lang="ru-RU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Соглашение об изменении/расторжении контракта с использованием ЕИС – с 01.04.2025  (ч. 13 ст. 8, ч. 7 ст. 9 Закона № 360-ФЗ)</a:t>
            </a:r>
          </a:p>
          <a:p>
            <a:endParaRPr lang="ru-RU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Предусматривается переходный период с правом заказчика заключать контракты с ЕП  (кроме п. 46) с использованием ЕИС: с 1 января по 31.03.2025.</a:t>
            </a:r>
          </a:p>
          <a:p>
            <a:endParaRPr lang="ru-RU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4. Правительство РФ вправе установить особенности применения до 31.12.2025 мер, предусмотренных </a:t>
            </a:r>
            <a:r>
              <a:rPr lang="ru-RU" b="0" i="0" u="sng" dirty="0">
                <a:solidFill>
                  <a:srgbClr val="1A0DAB"/>
                </a:solidFill>
                <a:effectLst/>
                <a:latin typeface="Times New Roman" panose="02020603050405020304" pitchFamily="18" charset="0"/>
                <a:hlinkClick r:id="rId3"/>
              </a:rPr>
              <a:t>пунктом 1 части 2 статьи 3.1-4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 Федерального закона от 18 июля 2011 года </a:t>
            </a:r>
            <a:r>
              <a:rPr lang="en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N 223-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ФЗ "О закупках товаров, работ, услуг отдельными видами юридических лиц", пунктом 1 части 2 статьи 14 Федерального закона от 5 апреля 2013 года </a:t>
            </a:r>
            <a:r>
              <a:rPr lang="en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N 44-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ФЗ "О контрактной системе в сфере закупок товаров, работ, услуг для обеспечения государственных и муниципальных нужд" (в редакции настоящего Федерального закона), </a:t>
            </a:r>
            <a:r>
              <a:rPr lang="ru-RU" b="1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при осуществлении закупок лекарственных средств, медицинских изделий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</a:t>
            </a:r>
          </a:p>
          <a:p>
            <a:endParaRPr lang="ru-RU" b="0" i="0" u="none" strike="noStrike" dirty="0">
              <a:solidFill>
                <a:srgbClr val="00000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с 01.01.2025 в ЕИС не отображается информация об актах о нац. режиме</a:t>
            </a:r>
            <a:endParaRPr lang="ru-RU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EF09-AD82-4C0C-AD00-503801E0DE06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54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EF09-AD82-4C0C-AD00-503801E0DE06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703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EF09-AD82-4C0C-AD00-503801E0DE06}" type="slidenum">
              <a:rPr lang="ru-RU" smtClean="0"/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838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3EF09-AD82-4C0C-AD00-503801E0DE06}" type="slidenum">
              <a:rPr lang="ru-RU" smtClean="0"/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25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ame 4" descr="preencoded.png">
            <a:extLst>
              <a:ext uri="{FF2B5EF4-FFF2-40B4-BE49-F238E27FC236}">
                <a16:creationId xmlns:a16="http://schemas.microsoft.com/office/drawing/2014/main" id="{3BE400CF-DFA9-3853-D5E0-8720964D3E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8886" y="9473820"/>
            <a:ext cx="3110090" cy="457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714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Group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3">
            <a:extLst>
              <a:ext uri="{FF2B5EF4-FFF2-40B4-BE49-F238E27FC236}">
                <a16:creationId xmlns:a16="http://schemas.microsoft.com/office/drawing/2014/main" id="{773E50DF-3CB2-4C80-B398-A59F24D924E5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icture 96">
            <a:extLst>
              <a:ext uri="{FF2B5EF4-FFF2-40B4-BE49-F238E27FC236}">
                <a16:creationId xmlns:a16="http://schemas.microsoft.com/office/drawing/2014/main" id="{55406AF5-568C-409E-9F47-F266C5BF00CB}"/>
              </a:ext>
            </a:extLst>
          </p:cNvPr>
          <p:cNvPicPr/>
          <p:nvPr userDrawn="1"/>
        </p:nvPicPr>
        <p:blipFill>
          <a:blip r:embed="rId3"/>
          <a:stretch/>
        </p:blipFill>
        <p:spPr>
          <a:xfrm>
            <a:off x="15395714" y="178849"/>
            <a:ext cx="2500458" cy="109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40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Group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99">
            <a:extLst>
              <a:ext uri="{FF2B5EF4-FFF2-40B4-BE49-F238E27FC236}">
                <a16:creationId xmlns:a16="http://schemas.microsoft.com/office/drawing/2014/main" id="{FCC71A77-FF95-49ED-BC7F-5F5E40DE11BE}"/>
              </a:ext>
            </a:extLst>
          </p:cNvPr>
          <p:cNvSpPr/>
          <p:nvPr userDrawn="1"/>
        </p:nvSpPr>
        <p:spPr>
          <a:xfrm>
            <a:off x="233364" y="162662"/>
            <a:ext cx="17796942" cy="2192921"/>
          </a:xfrm>
          <a:prstGeom prst="roundRect">
            <a:avLst>
              <a:gd name="adj" fmla="val 18442"/>
            </a:avLst>
          </a:prstGeom>
          <a:solidFill>
            <a:srgbClr val="CBE6ED"/>
          </a:solidFill>
          <a:ln>
            <a:noFill/>
          </a:ln>
        </p:spPr>
        <p:txBody>
          <a:bodyPr lIns="137160" tIns="68580" rIns="137160" bIns="68580" anchor="ctr"/>
          <a:lstStyle/>
          <a:p>
            <a:pPr marL="0" indent="0" algn="ctr"/>
            <a:endParaRPr sz="27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96">
            <a:extLst>
              <a:ext uri="{FF2B5EF4-FFF2-40B4-BE49-F238E27FC236}">
                <a16:creationId xmlns:a16="http://schemas.microsoft.com/office/drawing/2014/main" id="{E119A66F-08B0-4230-A386-270AEBA3DCE4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15395714" y="178849"/>
            <a:ext cx="2500458" cy="109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6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582">
          <p15:clr>
            <a:srgbClr val="FBAE40"/>
          </p15:clr>
        </p15:guide>
        <p15:guide id="4" pos="9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gisp.gov.ru/pp719v2/pub/prod/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tenders_med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rnet.garant.ru/#/document/70650730/entry/21201" TargetMode="External"/><Relationship Id="rId2" Type="http://schemas.openxmlformats.org/officeDocument/2006/relationships/hyperlink" Target="https://internet.garant.ru/#/document/70650730/entry/21151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internet.garant.ru/#/document/70650730/entry/212023" TargetMode="External"/><Relationship Id="rId4" Type="http://schemas.openxmlformats.org/officeDocument/2006/relationships/hyperlink" Target="https://internet.garant.ru/#/document/70650730/entry/212021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sv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5.jpe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svg"/><Relationship Id="rId4" Type="http://schemas.openxmlformats.org/officeDocument/2006/relationships/image" Target="../media/image10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933" y="0"/>
            <a:ext cx="18280067" cy="10287000"/>
          </a:xfrm>
          <a:prstGeom prst="rect">
            <a:avLst/>
          </a:prstGeom>
        </p:spPr>
      </p:pic>
      <p:pic>
        <p:nvPicPr>
          <p:cNvPr id="4" name="Fram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143000" y="1428750"/>
            <a:ext cx="5248275" cy="771525"/>
          </a:xfrm>
          <a:prstGeom prst="rect">
            <a:avLst/>
          </a:prstGeom>
        </p:spPr>
      </p:pic>
      <p:sp>
        <p:nvSpPr>
          <p:cNvPr id="5" name="tenderlot-onlineru"/>
          <p:cNvSpPr/>
          <p:nvPr/>
        </p:nvSpPr>
        <p:spPr>
          <a:xfrm>
            <a:off x="1143000" y="3259931"/>
            <a:ext cx="450532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ru-RU" sz="3000" dirty="0">
                <a:solidFill>
                  <a:srgbClr val="1B1F3B">
                    <a:alpha val="40000"/>
                  </a:srgbClr>
                </a:solidFill>
                <a:ea typeface="Museo Sans Cyrl 500" pitchFamily="34" charset="-122"/>
                <a:cs typeface="Museo Sans Cyrl 500" pitchFamily="34" charset="-120"/>
              </a:rPr>
              <a:t>44-ФЗ</a:t>
            </a:r>
            <a:endParaRPr lang="en-US" sz="3000" dirty="0"/>
          </a:p>
        </p:txBody>
      </p:sp>
      <p:sp>
        <p:nvSpPr>
          <p:cNvPr id="6" name="2024     223-"/>
          <p:cNvSpPr/>
          <p:nvPr/>
        </p:nvSpPr>
        <p:spPr>
          <a:xfrm>
            <a:off x="997857" y="4018358"/>
            <a:ext cx="15869557" cy="456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5400" dirty="0">
                <a:solidFill>
                  <a:srgbClr val="000000"/>
                </a:solidFill>
              </a:rPr>
              <a:t>АКТУАЛЬНЫЕ ВОПРОСЫ ОСУЩЕСТВЛЕНИЯ </a:t>
            </a:r>
            <a:br>
              <a:rPr lang="ru-RU" sz="5400" dirty="0">
                <a:solidFill>
                  <a:srgbClr val="000000"/>
                </a:solidFill>
              </a:rPr>
            </a:br>
            <a:r>
              <a:rPr lang="ru-RU" sz="5400" dirty="0">
                <a:solidFill>
                  <a:srgbClr val="000000"/>
                </a:solidFill>
              </a:rPr>
              <a:t>ЗАКУПОК ЛЕКАРСТВЕННЫХ СРЕДСТВ </a:t>
            </a:r>
            <a:br>
              <a:rPr lang="ru-RU" sz="5400" dirty="0">
                <a:solidFill>
                  <a:srgbClr val="000000"/>
                </a:solidFill>
              </a:rPr>
            </a:br>
            <a:r>
              <a:rPr lang="ru-RU" sz="5400" dirty="0">
                <a:solidFill>
                  <a:srgbClr val="000000"/>
                </a:solidFill>
              </a:rPr>
              <a:t>В СООТВЕТСТВИИ С ЗАКОНОМ № 44-ФЗ</a:t>
            </a:r>
          </a:p>
          <a:p>
            <a:endParaRPr lang="ru-RU" sz="5000" dirty="0">
              <a:solidFill>
                <a:srgbClr val="000000"/>
              </a:solidFill>
            </a:endParaRPr>
          </a:p>
        </p:txBody>
      </p:sp>
      <p:sp>
        <p:nvSpPr>
          <p:cNvPr id="7" name="tenderlot-onlineru">
            <a:extLst>
              <a:ext uri="{FF2B5EF4-FFF2-40B4-BE49-F238E27FC236}">
                <a16:creationId xmlns:a16="http://schemas.microsoft.com/office/drawing/2014/main" id="{C6AAF13E-3390-6E71-92EF-F2D5D89ECC75}"/>
              </a:ext>
            </a:extLst>
          </p:cNvPr>
          <p:cNvSpPr/>
          <p:nvPr/>
        </p:nvSpPr>
        <p:spPr>
          <a:xfrm>
            <a:off x="997857" y="9450274"/>
            <a:ext cx="5910943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ru-RU" sz="3000" dirty="0">
                <a:solidFill>
                  <a:srgbClr val="1B1F3B">
                    <a:alpha val="40000"/>
                  </a:srgbClr>
                </a:solidFill>
                <a:ea typeface="Museo Sans Cyrl 500" pitchFamily="34" charset="-122"/>
              </a:rPr>
              <a:t>19.09.2025</a:t>
            </a:r>
            <a:endParaRPr lang="en-US" sz="3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">
            <a:extLst>
              <a:ext uri="{FF2B5EF4-FFF2-40B4-BE49-F238E27FC236}">
                <a16:creationId xmlns:a16="http://schemas.microsoft.com/office/drawing/2014/main" id="{FEAD4C6D-D760-3F05-8B4C-92D0F69DB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498" y="276745"/>
            <a:ext cx="16733812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4800" dirty="0">
                <a:solidFill>
                  <a:srgbClr val="007EEE"/>
                </a:solidFill>
                <a:ea typeface="Museo Sans Cyrl 700" pitchFamily="34" charset="-122"/>
                <a:cs typeface="+mj-cs"/>
              </a:rPr>
              <a:t>АНОНСИРОВАННЫЕ МПТ ПОПРАВКИ</a:t>
            </a: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C6A4C511-CB22-9170-7050-3CEEA1F097A4}"/>
              </a:ext>
            </a:extLst>
          </p:cNvPr>
          <p:cNvGrpSpPr/>
          <p:nvPr/>
        </p:nvGrpSpPr>
        <p:grpSpPr>
          <a:xfrm>
            <a:off x="740405" y="1822884"/>
            <a:ext cx="9456820" cy="3174489"/>
            <a:chOff x="4491790" y="1950605"/>
            <a:chExt cx="9456820" cy="3174489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B0CAB1F3-9598-02CD-9607-5C559367C2BA}"/>
                </a:ext>
              </a:extLst>
            </p:cNvPr>
            <p:cNvGrpSpPr/>
            <p:nvPr/>
          </p:nvGrpSpPr>
          <p:grpSpPr>
            <a:xfrm>
              <a:off x="4491790" y="1950605"/>
              <a:ext cx="4652210" cy="3166651"/>
              <a:chOff x="-785363" y="3106140"/>
              <a:chExt cx="4652210" cy="3166651"/>
            </a:xfrm>
          </p:grpSpPr>
          <p:sp>
            <p:nvSpPr>
              <p:cNvPr id="6" name="Rectangle 1">
                <a:extLst>
                  <a:ext uri="{FF2B5EF4-FFF2-40B4-BE49-F238E27FC236}">
                    <a16:creationId xmlns:a16="http://schemas.microsoft.com/office/drawing/2014/main" id="{7EBCCAB6-6978-C3FE-4377-3B7A3DE41F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785363" y="3106140"/>
                <a:ext cx="4652210" cy="430887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ru-RU" altLang="ru-RU" sz="2800" b="1" cap="small" dirty="0">
                    <a:solidFill>
                      <a:srgbClr val="007EEE"/>
                    </a:solidFill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ЖНВЛП +</a:t>
                </a:r>
                <a:r>
                  <a:rPr lang="en-US" altLang="ru-RU" sz="2800" b="1" cap="small" dirty="0">
                    <a:solidFill>
                      <a:srgbClr val="007EEE"/>
                    </a:solidFill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</a:t>
                </a:r>
                <a:r>
                  <a:rPr lang="ru-RU" altLang="ru-RU" sz="2800" b="1" cap="small" dirty="0">
                    <a:solidFill>
                      <a:srgbClr val="007EEE"/>
                    </a:solidFill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СЗЛС </a:t>
                </a:r>
                <a:r>
                  <a:rPr lang="ru-RU" altLang="ru-RU" sz="2800" b="1" cap="small" dirty="0">
                    <a:solidFill>
                      <a:srgbClr val="C00000"/>
                    </a:solidFill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1 раздела</a:t>
                </a:r>
                <a:endParaRPr lang="ru-RU" altLang="ru-RU" sz="2800" b="1" cap="small" dirty="0">
                  <a:solidFill>
                    <a:srgbClr val="007EEE"/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7" name="Группа 6">
                <a:extLst>
                  <a:ext uri="{FF2B5EF4-FFF2-40B4-BE49-F238E27FC236}">
                    <a16:creationId xmlns:a16="http://schemas.microsoft.com/office/drawing/2014/main" id="{DB82FE79-BAEE-05A9-DDA7-929BEE43323A}"/>
                  </a:ext>
                </a:extLst>
              </p:cNvPr>
              <p:cNvGrpSpPr/>
              <p:nvPr/>
            </p:nvGrpSpPr>
            <p:grpSpPr>
              <a:xfrm>
                <a:off x="-785363" y="4225684"/>
                <a:ext cx="3708400" cy="2047107"/>
                <a:chOff x="3492498" y="3983687"/>
                <a:chExt cx="3708400" cy="2047107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E168C60-47F3-1E58-DC31-B798BBE8A04E}"/>
                    </a:ext>
                  </a:extLst>
                </p:cNvPr>
                <p:cNvSpPr txBox="1"/>
                <p:nvPr/>
              </p:nvSpPr>
              <p:spPr>
                <a:xfrm>
                  <a:off x="3492498" y="3983687"/>
                  <a:ext cx="370839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2800" cap="small" dirty="0"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</a:rPr>
                    <a:t>Ограничения по ГЛФ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62D821E-52E7-C106-6BA2-70DC71638660}"/>
                    </a:ext>
                  </a:extLst>
                </p:cNvPr>
                <p:cNvSpPr txBox="1"/>
                <p:nvPr/>
              </p:nvSpPr>
              <p:spPr>
                <a:xfrm>
                  <a:off x="3492499" y="5076687"/>
                  <a:ext cx="3708399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2800" cap="small" dirty="0"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</a:rPr>
                    <a:t>Ограничения по «полному циклу»</a:t>
                  </a:r>
                </a:p>
              </p:txBody>
            </p:sp>
          </p:grpSp>
        </p:grp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03D7BF17-2E6D-9EC3-3738-C2862FE3F0E5}"/>
                </a:ext>
              </a:extLst>
            </p:cNvPr>
            <p:cNvCxnSpPr>
              <a:cxnSpLocks/>
            </p:cNvCxnSpPr>
            <p:nvPr/>
          </p:nvCxnSpPr>
          <p:spPr>
            <a:xfrm>
              <a:off x="8710851" y="2189364"/>
              <a:ext cx="0" cy="2684899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1">
              <a:extLst>
                <a:ext uri="{FF2B5EF4-FFF2-40B4-BE49-F238E27FC236}">
                  <a16:creationId xmlns:a16="http://schemas.microsoft.com/office/drawing/2014/main" id="{FCA03543-5DC2-F66D-1DBE-25663FB202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96400" y="1950605"/>
              <a:ext cx="4652210" cy="430887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ru-RU" altLang="ru-RU" sz="2800" b="1" cap="small" dirty="0">
                  <a:solidFill>
                    <a:srgbClr val="007EEE"/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ЖНВЛП +</a:t>
              </a:r>
              <a:r>
                <a:rPr lang="en-US" altLang="ru-RU" sz="2800" b="1" cap="small" dirty="0">
                  <a:solidFill>
                    <a:srgbClr val="007EEE"/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 </a:t>
              </a:r>
              <a:r>
                <a:rPr lang="ru-RU" altLang="ru-RU" sz="2800" b="1" cap="small" dirty="0">
                  <a:solidFill>
                    <a:srgbClr val="007EEE"/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СЗЛС </a:t>
              </a:r>
              <a:r>
                <a:rPr lang="ru-RU" altLang="ru-RU" sz="2800" b="1" cap="small" dirty="0">
                  <a:solidFill>
                    <a:srgbClr val="C00000"/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2 раздела</a:t>
              </a:r>
              <a:endParaRPr lang="ru-RU" altLang="ru-RU" sz="2800" b="1" cap="small" dirty="0">
                <a:solidFill>
                  <a:srgbClr val="007EEE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5E35B7E-FB7A-CA1C-DB5F-FB804A605C25}"/>
                </a:ext>
              </a:extLst>
            </p:cNvPr>
            <p:cNvSpPr txBox="1"/>
            <p:nvPr/>
          </p:nvSpPr>
          <p:spPr>
            <a:xfrm>
              <a:off x="9296400" y="3045099"/>
              <a:ext cx="37083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cap="small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Ограничения по ГЛФ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97D6575-7FA0-9928-765D-B6CCD796ED3F}"/>
                </a:ext>
              </a:extLst>
            </p:cNvPr>
            <p:cNvSpPr txBox="1"/>
            <p:nvPr/>
          </p:nvSpPr>
          <p:spPr>
            <a:xfrm>
              <a:off x="9296401" y="4170987"/>
              <a:ext cx="37083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cap="small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Преимущества </a:t>
              </a:r>
              <a:r>
                <a:rPr lang="ru-RU" sz="2800" b="1" cap="small" dirty="0">
                  <a:solidFill>
                    <a:srgbClr val="C00000"/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30% </a:t>
              </a:r>
              <a:br>
                <a:rPr lang="ru-RU" sz="2800" cap="small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</a:br>
              <a:r>
                <a:rPr lang="ru-RU" sz="2800" cap="small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по «полному циклу»</a:t>
              </a:r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99A87B77-D0FA-C911-91AE-8D1E405D28D6}"/>
              </a:ext>
            </a:extLst>
          </p:cNvPr>
          <p:cNvGrpSpPr/>
          <p:nvPr/>
        </p:nvGrpSpPr>
        <p:grpSpPr>
          <a:xfrm>
            <a:off x="507498" y="5538486"/>
            <a:ext cx="17350821" cy="3381735"/>
            <a:chOff x="78285" y="5441430"/>
            <a:chExt cx="17350821" cy="3381735"/>
          </a:xfrm>
        </p:grpSpPr>
        <p:sp>
          <p:nvSpPr>
            <p:cNvPr id="36" name="Rectangle 1">
              <a:extLst>
                <a:ext uri="{FF2B5EF4-FFF2-40B4-BE49-F238E27FC236}">
                  <a16:creationId xmlns:a16="http://schemas.microsoft.com/office/drawing/2014/main" id="{22ADB561-6597-A7CA-0E60-2523096586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85" y="5441430"/>
              <a:ext cx="16733812" cy="738664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ru-RU" altLang="ru-RU" sz="4800" dirty="0">
                  <a:solidFill>
                    <a:srgbClr val="007EEE"/>
                  </a:solidFill>
                  <a:ea typeface="Museo Sans Cyrl 700" pitchFamily="34" charset="-122"/>
                  <a:cs typeface="+mj-cs"/>
                </a:rPr>
                <a:t>Классификация в случае принятия новой концепции СЗЛС</a:t>
              </a:r>
            </a:p>
          </p:txBody>
        </p:sp>
        <p:sp>
          <p:nvSpPr>
            <p:cNvPr id="37" name="Скругленный прямоугольник 3">
              <a:extLst>
                <a:ext uri="{FF2B5EF4-FFF2-40B4-BE49-F238E27FC236}">
                  <a16:creationId xmlns:a16="http://schemas.microsoft.com/office/drawing/2014/main" id="{0E6DE229-F39C-37F9-43AE-1416005E0F88}"/>
                </a:ext>
              </a:extLst>
            </p:cNvPr>
            <p:cNvSpPr/>
            <p:nvPr/>
          </p:nvSpPr>
          <p:spPr>
            <a:xfrm>
              <a:off x="167830" y="6558977"/>
              <a:ext cx="2767876" cy="2264182"/>
            </a:xfrm>
            <a:prstGeom prst="roundRect">
              <a:avLst>
                <a:gd name="adj" fmla="val 726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2200" b="1" cap="all" dirty="0">
                  <a:solidFill>
                    <a:srgbClr val="FFFF00"/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Группа 1</a:t>
              </a:r>
            </a:p>
            <a:p>
              <a:pPr algn="ctr"/>
              <a:br>
                <a:rPr lang="ru-RU" sz="2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</a:br>
              <a:r>
                <a:rPr lang="ru-RU" sz="2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ЖНВЛП, </a:t>
              </a:r>
              <a:r>
                <a:rPr lang="ru-RU" sz="2200" b="1" u="sng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включенные</a:t>
              </a:r>
              <a:r>
                <a:rPr lang="ru-RU" sz="2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 </a:t>
              </a:r>
              <a:br>
                <a:rPr lang="ru-RU" sz="2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</a:br>
              <a:r>
                <a:rPr lang="ru-RU" sz="2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в СЗЛС </a:t>
              </a:r>
              <a:r>
                <a:rPr lang="ru-RU" sz="2200" b="1" u="sng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1 раздела</a:t>
              </a:r>
              <a:br>
                <a:rPr lang="ru-RU" sz="2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</a:br>
              <a:r>
                <a:rPr lang="ru-RU" sz="2200" b="1" u="sng" dirty="0">
                  <a:solidFill>
                    <a:srgbClr val="FFFF00"/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до 01.01.2025</a:t>
              </a:r>
            </a:p>
          </p:txBody>
        </p:sp>
        <p:sp>
          <p:nvSpPr>
            <p:cNvPr id="38" name="Скругленный прямоугольник 4">
              <a:extLst>
                <a:ext uri="{FF2B5EF4-FFF2-40B4-BE49-F238E27FC236}">
                  <a16:creationId xmlns:a16="http://schemas.microsoft.com/office/drawing/2014/main" id="{B66ED5B4-B6D7-6D51-D324-F9A405C55E6D}"/>
                </a:ext>
              </a:extLst>
            </p:cNvPr>
            <p:cNvSpPr/>
            <p:nvPr/>
          </p:nvSpPr>
          <p:spPr>
            <a:xfrm>
              <a:off x="3066510" y="6558971"/>
              <a:ext cx="2767876" cy="2264182"/>
            </a:xfrm>
            <a:prstGeom prst="roundRect">
              <a:avLst>
                <a:gd name="adj" fmla="val 5168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2200" b="1" dirty="0">
                  <a:solidFill>
                    <a:srgbClr val="FFFF00"/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ГРУППА 2</a:t>
              </a:r>
            </a:p>
            <a:p>
              <a:pPr algn="ctr"/>
              <a:br>
                <a:rPr lang="ru-RU" sz="2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</a:br>
              <a:r>
                <a:rPr lang="ru-RU" sz="2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ЖНВЛП, </a:t>
              </a:r>
              <a:r>
                <a:rPr lang="ru-RU" sz="2200" b="1" u="sng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включенные</a:t>
              </a:r>
              <a:r>
                <a:rPr lang="ru-RU" sz="2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 </a:t>
              </a:r>
              <a:br>
                <a:rPr lang="ru-RU" sz="2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</a:br>
              <a:r>
                <a:rPr lang="ru-RU" sz="2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в СЗЛС </a:t>
              </a:r>
              <a:r>
                <a:rPr lang="ru-RU" sz="2200" b="1" u="sng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1 раздела</a:t>
              </a:r>
              <a:br>
                <a:rPr lang="ru-RU" sz="2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</a:br>
              <a:r>
                <a:rPr lang="ru-RU" sz="2200" b="1" u="sng" dirty="0">
                  <a:solidFill>
                    <a:srgbClr val="FFFF00"/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после 01.01.2025</a:t>
              </a:r>
            </a:p>
          </p:txBody>
        </p:sp>
        <p:sp>
          <p:nvSpPr>
            <p:cNvPr id="39" name="Скругленный прямоугольник 5">
              <a:extLst>
                <a:ext uri="{FF2B5EF4-FFF2-40B4-BE49-F238E27FC236}">
                  <a16:creationId xmlns:a16="http://schemas.microsoft.com/office/drawing/2014/main" id="{FF29560B-C0EC-F7EB-CE1B-B848D5F2AE96}"/>
                </a:ext>
              </a:extLst>
            </p:cNvPr>
            <p:cNvSpPr/>
            <p:nvPr/>
          </p:nvSpPr>
          <p:spPr>
            <a:xfrm>
              <a:off x="11762550" y="6558984"/>
              <a:ext cx="2767876" cy="2264170"/>
            </a:xfrm>
            <a:prstGeom prst="roundRect">
              <a:avLst>
                <a:gd name="adj" fmla="val 6213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2200" b="1" dirty="0">
                  <a:solidFill>
                    <a:srgbClr val="FFFF00"/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ГРУППА 5</a:t>
              </a:r>
            </a:p>
            <a:p>
              <a:pPr algn="ctr"/>
              <a:br>
                <a:rPr lang="ru-RU" sz="2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</a:br>
              <a:r>
                <a:rPr lang="ru-RU" sz="2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ЖНВЛП, </a:t>
              </a:r>
              <a:br>
                <a:rPr lang="ru-RU" sz="2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</a:br>
              <a:r>
                <a:rPr lang="ru-RU" sz="2200" b="1" dirty="0">
                  <a:solidFill>
                    <a:srgbClr val="FFFF00"/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НЕ</a:t>
              </a:r>
              <a:r>
                <a:rPr lang="ru-RU" sz="2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 включенные в СЗЛС</a:t>
              </a:r>
            </a:p>
          </p:txBody>
        </p:sp>
        <p:sp>
          <p:nvSpPr>
            <p:cNvPr id="40" name="Скругленный прямоугольник 5">
              <a:extLst>
                <a:ext uri="{FF2B5EF4-FFF2-40B4-BE49-F238E27FC236}">
                  <a16:creationId xmlns:a16="http://schemas.microsoft.com/office/drawing/2014/main" id="{FD629136-1DCA-B28C-2B52-37852942E758}"/>
                </a:ext>
              </a:extLst>
            </p:cNvPr>
            <p:cNvSpPr/>
            <p:nvPr/>
          </p:nvSpPr>
          <p:spPr>
            <a:xfrm>
              <a:off x="14661230" y="6558971"/>
              <a:ext cx="2767876" cy="2264182"/>
            </a:xfrm>
            <a:prstGeom prst="roundRect">
              <a:avLst>
                <a:gd name="adj" fmla="val 6213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2200" b="1" dirty="0">
                  <a:solidFill>
                    <a:srgbClr val="FFFF00"/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ГРУППА 6</a:t>
              </a:r>
            </a:p>
            <a:p>
              <a:pPr algn="ctr"/>
              <a:br>
                <a:rPr lang="ru-RU" sz="2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</a:br>
              <a:r>
                <a:rPr lang="ru-RU" sz="2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НЕ ЖНВЛП</a:t>
              </a:r>
            </a:p>
            <a:p>
              <a:pPr algn="ctr"/>
              <a:endParaRPr lang="ru-RU" sz="22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45" name="Скругленный прямоугольник 3">
              <a:extLst>
                <a:ext uri="{FF2B5EF4-FFF2-40B4-BE49-F238E27FC236}">
                  <a16:creationId xmlns:a16="http://schemas.microsoft.com/office/drawing/2014/main" id="{689D91FB-8BD3-81E9-2F44-52476C85286E}"/>
                </a:ext>
              </a:extLst>
            </p:cNvPr>
            <p:cNvSpPr/>
            <p:nvPr/>
          </p:nvSpPr>
          <p:spPr>
            <a:xfrm>
              <a:off x="5965190" y="6558983"/>
              <a:ext cx="2767876" cy="2264182"/>
            </a:xfrm>
            <a:prstGeom prst="roundRect">
              <a:avLst>
                <a:gd name="adj" fmla="val 726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2200" b="1" cap="all" dirty="0">
                  <a:solidFill>
                    <a:srgbClr val="FFFF00"/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Группа 3</a:t>
              </a:r>
            </a:p>
            <a:p>
              <a:pPr algn="ctr"/>
              <a:br>
                <a:rPr lang="ru-RU" sz="2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</a:br>
              <a:r>
                <a:rPr lang="ru-RU" sz="2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ЖНВЛП, </a:t>
              </a:r>
              <a:r>
                <a:rPr lang="ru-RU" sz="2200" b="1" u="sng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включенные</a:t>
              </a:r>
              <a:r>
                <a:rPr lang="ru-RU" sz="2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 </a:t>
              </a:r>
              <a:br>
                <a:rPr lang="ru-RU" sz="2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</a:br>
              <a:r>
                <a:rPr lang="ru-RU" sz="2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в СЗЛС </a:t>
              </a:r>
              <a:r>
                <a:rPr lang="ru-RU" sz="2200" b="1" u="sng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2 раздела</a:t>
              </a:r>
              <a:br>
                <a:rPr lang="ru-RU" sz="2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</a:br>
              <a:r>
                <a:rPr lang="ru-RU" sz="2200" b="1" u="sng" dirty="0">
                  <a:solidFill>
                    <a:srgbClr val="FFFF00"/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до 01.01.2025</a:t>
              </a:r>
            </a:p>
          </p:txBody>
        </p:sp>
        <p:sp>
          <p:nvSpPr>
            <p:cNvPr id="46" name="Скругленный прямоугольник 4">
              <a:extLst>
                <a:ext uri="{FF2B5EF4-FFF2-40B4-BE49-F238E27FC236}">
                  <a16:creationId xmlns:a16="http://schemas.microsoft.com/office/drawing/2014/main" id="{BA33C85D-2409-CB80-B2BF-05E4FDB77FFF}"/>
                </a:ext>
              </a:extLst>
            </p:cNvPr>
            <p:cNvSpPr/>
            <p:nvPr/>
          </p:nvSpPr>
          <p:spPr>
            <a:xfrm>
              <a:off x="8863870" y="6558977"/>
              <a:ext cx="2767876" cy="2264182"/>
            </a:xfrm>
            <a:prstGeom prst="roundRect">
              <a:avLst>
                <a:gd name="adj" fmla="val 5168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2200" b="1" dirty="0">
                  <a:solidFill>
                    <a:srgbClr val="FFFF00"/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ГРУППА 4</a:t>
              </a:r>
            </a:p>
            <a:p>
              <a:pPr algn="ctr"/>
              <a:br>
                <a:rPr lang="ru-RU" sz="2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</a:br>
              <a:r>
                <a:rPr lang="ru-RU" sz="2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ЖНВЛП, </a:t>
              </a:r>
              <a:r>
                <a:rPr lang="ru-RU" sz="2200" b="1" u="sng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включенные</a:t>
              </a:r>
              <a:r>
                <a:rPr lang="ru-RU" sz="2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 </a:t>
              </a:r>
              <a:br>
                <a:rPr lang="ru-RU" sz="2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</a:br>
              <a:r>
                <a:rPr lang="ru-RU" sz="2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в СЗЛС </a:t>
              </a:r>
              <a:r>
                <a:rPr lang="ru-RU" sz="2200" b="1" u="sng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2 раздела</a:t>
              </a:r>
              <a:br>
                <a:rPr lang="ru-RU" sz="2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</a:br>
              <a:r>
                <a:rPr lang="ru-RU" sz="2200" b="1" u="sng" dirty="0">
                  <a:solidFill>
                    <a:srgbClr val="FFFF00"/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после 01.01.2025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768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D65407-D0E7-EE2E-663C-D69A26D13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498" y="276745"/>
            <a:ext cx="16733812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4800" dirty="0">
                <a:solidFill>
                  <a:srgbClr val="007EEE"/>
                </a:solidFill>
                <a:ea typeface="Museo Sans Cyrl 700" pitchFamily="34" charset="-122"/>
                <a:cs typeface="+mj-cs"/>
              </a:rPr>
              <a:t>КОГДА ЖДАТЬ?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3CD207-4850-4328-E820-2956059A0D26}"/>
              </a:ext>
            </a:extLst>
          </p:cNvPr>
          <p:cNvSpPr txBox="1"/>
          <p:nvPr/>
        </p:nvSpPr>
        <p:spPr>
          <a:xfrm>
            <a:off x="734518" y="1633927"/>
            <a:ext cx="15574780" cy="7879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49580" algn="just">
              <a:buNone/>
            </a:pPr>
            <a:r>
              <a:rPr lang="ru-RU" sz="22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3. Министерству здравоохранения Российской Федерации:</a:t>
            </a:r>
          </a:p>
          <a:p>
            <a:pPr marL="0" marR="0" indent="449580" algn="just">
              <a:buNone/>
            </a:pPr>
            <a:endParaRPr lang="ru-RU" sz="2200" b="0" i="0" dirty="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indent="450215" algn="just">
              <a:buNone/>
            </a:pPr>
            <a:r>
              <a:rPr lang="ru-RU" sz="2200" b="1" i="0" dirty="0">
                <a:solidFill>
                  <a:srgbClr val="00196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обеспечить рассмотрение на первом заседании комиссии </a:t>
            </a:r>
            <a:r>
              <a:rPr lang="ru-RU" sz="22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 формированию перечня стратегически значимых лекарственных средств (далее – комиссия), но </a:t>
            </a:r>
            <a:r>
              <a:rPr lang="ru-RU" sz="22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 позднее 20 ноября 2025 г</a:t>
            </a:r>
            <a:r>
              <a:rPr lang="ru-RU" sz="2200" b="0" i="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., </a:t>
            </a:r>
            <a:r>
              <a:rPr lang="ru-RU" sz="2200" b="1" i="0" dirty="0">
                <a:solidFill>
                  <a:srgbClr val="00196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соответствие лекарственных препаратов</a:t>
            </a:r>
            <a:r>
              <a:rPr lang="ru-RU" sz="2200" b="1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22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для медицинского применения (далее – лекарственный препарат), </a:t>
            </a:r>
            <a:r>
              <a:rPr lang="ru-RU" sz="2200" b="1" i="0" dirty="0">
                <a:solidFill>
                  <a:srgbClr val="00196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содержащихся в перечне стратегически значимых лекарственных средств</a:t>
            </a:r>
            <a:r>
              <a:rPr lang="ru-RU" sz="22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производство которых должно быть обеспечено на территории Российской Федерации, утвержденном распоряжением Правительства Российской Федерации от 6 июля 2010 г. № 1141-р, </a:t>
            </a:r>
            <a:r>
              <a:rPr lang="ru-RU" sz="2200" b="1" i="0" dirty="0">
                <a:solidFill>
                  <a:srgbClr val="00196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критериям формирования перечня </a:t>
            </a:r>
            <a:r>
              <a:rPr lang="ru-RU" sz="22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стратегически значимых лекарственных средств, установленным пунктами 4-7 Порядка и критериев, а также критерию согласно которому по состоянию на дату рассмотрения комиссией вопроса о включении лекарственного препарата в перечень стратегически значимых лекарственных средств, в отношении такого лекарственного препарата обеспечена технологическая возможность производства на территории государств - членов Евразийского экономического союза на всех стадиях производства (в том числе синтез молекулы действующего вещества при производстве фармацевтических субстанций) и (или) оказаны меры государственной поддержки, направленные на организацию производства такого лекарственного препарата на территории государств - членов Евразийского экономического союза на всех стадиях производства, без прохождения процедур, предусмотренных пунктами 12-14 Порядка и критериев, </a:t>
            </a:r>
            <a:r>
              <a:rPr lang="ru-RU" sz="2200" b="1" i="0" dirty="0">
                <a:solidFill>
                  <a:srgbClr val="00196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для целей включения лекарственных препаратов, соответствующих указанным критериям, в соответствующий раздел перечня стратегически значимых лекарственных средств, сформированный в соответствии с настоящим постановлением</a:t>
            </a:r>
            <a:r>
              <a:rPr lang="ru-RU" sz="22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;</a:t>
            </a:r>
          </a:p>
          <a:p>
            <a:pPr marL="0" marR="0" indent="450215" algn="just">
              <a:buNone/>
            </a:pPr>
            <a:endParaRPr lang="ru-RU" sz="2200" b="0" i="0" dirty="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indent="450215" algn="just">
              <a:buNone/>
            </a:pPr>
            <a:r>
              <a:rPr lang="ru-RU" sz="2200" b="1" i="0" dirty="0">
                <a:solidFill>
                  <a:srgbClr val="00196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внести</a:t>
            </a:r>
            <a:r>
              <a:rPr lang="ru-RU" sz="2200" b="1" i="0" dirty="0">
                <a:solidFill>
                  <a:srgbClr val="7030A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22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 позднее 1 декабря 2025 г</a:t>
            </a:r>
            <a:r>
              <a:rPr lang="ru-RU" sz="2200" b="1" i="0" dirty="0">
                <a:solidFill>
                  <a:srgbClr val="00196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в Правительство Российской Федерации </a:t>
            </a:r>
            <a:r>
              <a:rPr lang="ru-RU" sz="22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установленном порядке </a:t>
            </a:r>
            <a:r>
              <a:rPr lang="ru-RU" sz="2200" b="1" i="0" dirty="0">
                <a:solidFill>
                  <a:srgbClr val="00196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проект акта </a:t>
            </a:r>
            <a:r>
              <a:rPr lang="ru-RU" sz="22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Правительства Российской Федерации об утверждении перечня стратегически значимых лекарственных средств с учетом абзаца второго пункта 3 настоящего постановления.</a:t>
            </a:r>
            <a:endParaRPr lang="ru-RU" sz="2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563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8F60067-4963-D3D7-23E3-F62ED0056357}"/>
              </a:ext>
            </a:extLst>
          </p:cNvPr>
          <p:cNvSpPr txBox="1"/>
          <p:nvPr/>
        </p:nvSpPr>
        <p:spPr>
          <a:xfrm>
            <a:off x="460410" y="3172504"/>
            <a:ext cx="9963750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 Согласно подпункту "р" пункта 4 Постановления № 1875 предусмотренное пунктом 1 указанного постановления ограничение в отношении лекарственных препаратов, указанных в позиции 433 приложения № 2 к Постановлению № 1875, применяется при осуществлении закупок лекарственных препаратов, включенных в перечень жизненно необходимых и важнейших лекарственных препаратов для медицинского применения, утвержденный распоряжением Правительства Российской Федерации от 12.10.2019 № 2406-р (далее - Перечень).</a:t>
            </a:r>
          </a:p>
          <a:p>
            <a:pPr algn="just"/>
            <a:r>
              <a:rPr lang="ru-RU" sz="1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Учитывая изложенное, </a:t>
            </a:r>
            <a:r>
              <a:rPr lang="ru-RU" sz="1700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 осуществлении закупок лекарственных препаратов, </a:t>
            </a:r>
            <a:r>
              <a:rPr lang="ru-RU" sz="1700" b="1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 включенных в Перечень</a:t>
            </a:r>
            <a:r>
              <a:rPr lang="ru-RU" sz="1700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ru-RU" sz="1700" b="1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ограничение</a:t>
            </a:r>
            <a:r>
              <a:rPr lang="ru-RU" sz="1700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предусмотренное пунктом 1 Постановления № 1875, </a:t>
            </a:r>
            <a:r>
              <a:rPr lang="ru-RU" sz="1700" b="1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 применяется</a:t>
            </a:r>
            <a:r>
              <a:rPr lang="ru-RU" sz="1700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в связи с чем </a:t>
            </a:r>
            <a:r>
              <a:rPr lang="ru-RU" sz="1700" b="1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 закупке таких лекарственных препаратов </a:t>
            </a:r>
            <a:r>
              <a:rPr lang="ru-RU" sz="17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применяется</a:t>
            </a:r>
            <a:r>
              <a:rPr lang="ru-RU" sz="1700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предусмотренное пунктом 1 Постановления № 1875 </a:t>
            </a:r>
            <a:r>
              <a:rPr lang="ru-RU" sz="17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преимущество</a:t>
            </a:r>
            <a:r>
              <a:rPr lang="ru-RU" sz="1700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8C7BFB-D793-3B6B-DD5D-AC6AF0F0E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681" y="6341886"/>
            <a:ext cx="2418335" cy="28573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CBD235-8712-7BCE-B183-32EB12230345}"/>
              </a:ext>
            </a:extLst>
          </p:cNvPr>
          <p:cNvSpPr txBox="1"/>
          <p:nvPr/>
        </p:nvSpPr>
        <p:spPr>
          <a:xfrm>
            <a:off x="9560358" y="6568984"/>
            <a:ext cx="810359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&lt;…&gt; </a:t>
            </a:r>
            <a:r>
              <a:rPr lang="ru-RU" sz="1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поскольку</a:t>
            </a:r>
            <a:r>
              <a:rPr lang="en-US" sz="1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преимущество</a:t>
            </a:r>
            <a:r>
              <a:rPr lang="en-US" sz="1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применяется</a:t>
            </a:r>
            <a:r>
              <a:rPr lang="en-US" sz="1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</a:t>
            </a:r>
            <a:r>
              <a:rPr lang="en-US" sz="1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случае,</a:t>
            </a:r>
            <a:r>
              <a:rPr lang="en-US" sz="1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если</a:t>
            </a:r>
            <a:r>
              <a:rPr lang="en-US" sz="1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объект</a:t>
            </a:r>
            <a:r>
              <a:rPr lang="en-US" sz="1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закупки (предмет закупки) включает хотя бы один товар, не указанный в приложении №1 к Постановлению №1875 и приложении №2 к Постановлению № 1875, а приложение №2 к Постановлению №1875 содержит позицию «Препараты лекарственные», то предусмотренное пунктом 1 Постановления №1875 </a:t>
            </a:r>
            <a:r>
              <a:rPr lang="ru-RU" sz="1800" b="1" i="0" u="none" strike="noStrike" baseline="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преимущество не распространяется </a:t>
            </a:r>
            <a:r>
              <a:rPr lang="ru-RU" sz="1800" b="1" i="0" u="none" strike="noStrike" baseline="0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 лекарственные препараты, не включенные в перечень ЖНВЛП</a:t>
            </a:r>
            <a:r>
              <a:rPr lang="ru-RU" sz="1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классифицируемые кодами по Общероссийскому Классификатору продукции по видам экономической деятельности ОК034-2014 (КПЕС2008) 21.10.51, 21.20.1, 21.20.21, 21.20.23.</a:t>
            </a:r>
            <a:endPara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654507-BE4F-ED64-44F9-3D805B715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47" y="276745"/>
            <a:ext cx="6164235" cy="2738283"/>
          </a:xfrm>
          <a:prstGeom prst="rect">
            <a:avLst/>
          </a:pr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A4861C33-044D-9C41-A70D-D00040588358}"/>
              </a:ext>
            </a:extLst>
          </p:cNvPr>
          <p:cNvSpPr/>
          <p:nvPr/>
        </p:nvSpPr>
        <p:spPr>
          <a:xfrm>
            <a:off x="284440" y="276745"/>
            <a:ext cx="10370374" cy="5758081"/>
          </a:xfrm>
          <a:prstGeom prst="roundRect">
            <a:avLst>
              <a:gd name="adj" fmla="val 791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386687-9A21-4A24-C1F9-C622ADED6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7703" y="483697"/>
            <a:ext cx="6311924" cy="2727146"/>
          </a:xfrm>
          <a:prstGeom prst="rect">
            <a:avLst/>
          </a:prstGeom>
        </p:spPr>
      </p:pic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841202B4-430D-2C98-D00C-E205E563C5A6}"/>
              </a:ext>
            </a:extLst>
          </p:cNvPr>
          <p:cNvSpPr/>
          <p:nvPr/>
        </p:nvSpPr>
        <p:spPr>
          <a:xfrm>
            <a:off x="11468578" y="287703"/>
            <a:ext cx="6311924" cy="5758081"/>
          </a:xfrm>
          <a:prstGeom prst="roundRect">
            <a:avLst>
              <a:gd name="adj" fmla="val 791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106834EB-7FBF-4DDF-B45A-7EAC3A60997A}"/>
              </a:ext>
            </a:extLst>
          </p:cNvPr>
          <p:cNvSpPr/>
          <p:nvPr/>
        </p:nvSpPr>
        <p:spPr>
          <a:xfrm>
            <a:off x="6656832" y="6193399"/>
            <a:ext cx="11123669" cy="3444377"/>
          </a:xfrm>
          <a:prstGeom prst="roundRect">
            <a:avLst>
              <a:gd name="adj" fmla="val 791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284131-FEED-0469-24D5-C8076F6D70EF}"/>
              </a:ext>
            </a:extLst>
          </p:cNvPr>
          <p:cNvSpPr txBox="1"/>
          <p:nvPr/>
        </p:nvSpPr>
        <p:spPr>
          <a:xfrm>
            <a:off x="11612880" y="3290129"/>
            <a:ext cx="616762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ФАС России сообщает, что по вопросам, касающимся применения национального режима при осуществлении закупок лекарственных препаратов, не включенных в перечень жизненно необходимых и важнейших лекарственных препаратов для медицинского применения, </a:t>
            </a:r>
            <a:r>
              <a:rPr lang="ru-RU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поддерживает позицию Минфина России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изложенную в письме от 25.07.2025 № 24-06-06/72099.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011906-B593-1362-2800-C1BD0FF84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440" y="7031921"/>
            <a:ext cx="5469809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r">
              <a:spcBef>
                <a:spcPct val="0"/>
              </a:spcBef>
            </a:pPr>
            <a:r>
              <a:rPr lang="ru-RU" altLang="ru-RU" sz="4800" dirty="0">
                <a:solidFill>
                  <a:srgbClr val="007EEE"/>
                </a:solidFill>
                <a:ea typeface="Museo Sans Cyrl 700" pitchFamily="34" charset="-122"/>
                <a:cs typeface="+mj-cs"/>
              </a:rPr>
              <a:t>Группа</a:t>
            </a:r>
            <a:r>
              <a:rPr lang="en-US" altLang="ru-RU" sz="4800" dirty="0">
                <a:solidFill>
                  <a:srgbClr val="007EEE"/>
                </a:solidFill>
                <a:ea typeface="Museo Sans Cyrl 700" pitchFamily="34" charset="-122"/>
                <a:cs typeface="+mj-cs"/>
              </a:rPr>
              <a:t> 4 - </a:t>
            </a:r>
            <a:r>
              <a:rPr lang="ru-RU" altLang="ru-RU" sz="4800" dirty="0" err="1">
                <a:solidFill>
                  <a:srgbClr val="FF0000"/>
                </a:solidFill>
                <a:ea typeface="Museo Sans Cyrl 700" pitchFamily="34" charset="-122"/>
                <a:cs typeface="+mj-cs"/>
              </a:rPr>
              <a:t>не</a:t>
            </a:r>
            <a:r>
              <a:rPr lang="ru-RU" altLang="ru-RU" sz="4800" dirty="0" err="1">
                <a:solidFill>
                  <a:srgbClr val="007EEE"/>
                </a:solidFill>
                <a:ea typeface="Museo Sans Cyrl 700" pitchFamily="34" charset="-122"/>
                <a:cs typeface="+mj-cs"/>
              </a:rPr>
              <a:t>ЖНВЛП</a:t>
            </a:r>
            <a:endParaRPr lang="ru-RU" altLang="ru-RU" sz="4800" dirty="0">
              <a:solidFill>
                <a:srgbClr val="007EEE"/>
              </a:solidFill>
              <a:ea typeface="Museo Sans Cyrl 700" pitchFamily="34" charset="-122"/>
              <a:cs typeface="+mj-cs"/>
            </a:endParaRPr>
          </a:p>
        </p:txBody>
      </p:sp>
      <p:pic>
        <p:nvPicPr>
          <p:cNvPr id="14" name="Рисунок 13" descr="Добавить со сплошной заливкой">
            <a:extLst>
              <a:ext uri="{FF2B5EF4-FFF2-40B4-BE49-F238E27FC236}">
                <a16:creationId xmlns:a16="http://schemas.microsoft.com/office/drawing/2014/main" id="{5EE4A4FE-E382-35D6-FD88-2338BBD7DB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64507" y="2837134"/>
            <a:ext cx="637302" cy="63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04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28604B-F99B-2026-5B82-8DDF06D7E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466" y="128337"/>
            <a:ext cx="7212430" cy="1011614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3C3BEBF-21A0-7478-B8C9-6612D0B053E9}"/>
              </a:ext>
            </a:extLst>
          </p:cNvPr>
          <p:cNvGrpSpPr/>
          <p:nvPr/>
        </p:nvGrpSpPr>
        <p:grpSpPr>
          <a:xfrm>
            <a:off x="3639051" y="1348098"/>
            <a:ext cx="11649076" cy="8938902"/>
            <a:chOff x="6638925" y="1348098"/>
            <a:chExt cx="11649076" cy="8938902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0C84B1A-82F1-B391-34B1-CD03630DD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38925" y="1348098"/>
              <a:ext cx="11649075" cy="4573694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00B3C10C-8CB2-CBFE-7C8F-E3114A52E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38926" y="5915025"/>
              <a:ext cx="11649075" cy="4371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3531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28540A-E098-765C-2BC1-2DA0A7D21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35" y="1611444"/>
            <a:ext cx="15589402" cy="8507328"/>
          </a:xfrm>
          <a:prstGeom prst="rect">
            <a:avLst/>
          </a:prstGeom>
          <a:ln w="38100"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D1AFB1-5F81-F7CE-B5B8-6585783F1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3" y="165404"/>
            <a:ext cx="16724551" cy="147732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sz="3300" b="1" i="0">
                <a:solidFill>
                  <a:srgbClr val="1E2586"/>
                </a:solidFill>
                <a:latin typeface="Open Sans" panose="020B0606030504020204" pitchFamily="34" charset="0"/>
                <a:ea typeface="+mj-ea"/>
                <a:cs typeface="Open Sans" panose="020B0606030504020204" pitchFamily="34" charset="0"/>
              </a:defRPr>
            </a:lvl1pPr>
          </a:lstStyle>
          <a:p>
            <a:pPr>
              <a:spcBef>
                <a:spcPts val="451"/>
              </a:spcBef>
            </a:pPr>
            <a:r>
              <a:rPr lang="ru-RU" sz="4800" b="0" dirty="0">
                <a:solidFill>
                  <a:srgbClr val="007EEE"/>
                </a:solidFill>
                <a:latin typeface="+mj-lt"/>
              </a:rPr>
              <a:t>Совещание ФАС России с ТО ФАС России </a:t>
            </a:r>
            <a:br>
              <a:rPr lang="ru-RU" sz="4800" b="0" dirty="0">
                <a:solidFill>
                  <a:srgbClr val="007EEE"/>
                </a:solidFill>
                <a:latin typeface="+mj-lt"/>
              </a:rPr>
            </a:br>
            <a:r>
              <a:rPr lang="ru-RU" sz="4800" b="0" dirty="0">
                <a:solidFill>
                  <a:srgbClr val="007EEE"/>
                </a:solidFill>
                <a:latin typeface="+mj-lt"/>
              </a:rPr>
              <a:t>и уполномоченными органами субъектов РФ</a:t>
            </a:r>
            <a:endParaRPr lang="ru-RU" sz="4800" b="0" dirty="0">
              <a:solidFill>
                <a:srgbClr val="007EEE"/>
              </a:solidFill>
              <a:latin typeface="+mj-lt"/>
              <a:ea typeface="Open Sans" panose="020B060603050402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2327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DF3105-9CB8-64F1-EC57-E522F9FC2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498" y="276745"/>
            <a:ext cx="16744182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r">
              <a:spcBef>
                <a:spcPct val="0"/>
              </a:spcBef>
            </a:pPr>
            <a:r>
              <a:rPr lang="ru-RU" altLang="ru-RU" sz="4800" dirty="0">
                <a:solidFill>
                  <a:srgbClr val="007EEE"/>
                </a:solidFill>
                <a:ea typeface="Museo Sans Cyrl 700" pitchFamily="34" charset="-122"/>
                <a:cs typeface="+mj-cs"/>
              </a:rPr>
              <a:t>Группа</a:t>
            </a:r>
            <a:r>
              <a:rPr lang="en-US" altLang="ru-RU" sz="4800" dirty="0">
                <a:solidFill>
                  <a:srgbClr val="007EEE"/>
                </a:solidFill>
                <a:ea typeface="Museo Sans Cyrl 700" pitchFamily="34" charset="-122"/>
                <a:cs typeface="+mj-cs"/>
              </a:rPr>
              <a:t> 4</a:t>
            </a:r>
            <a:r>
              <a:rPr lang="ru-RU" altLang="ru-RU" sz="4800" dirty="0">
                <a:solidFill>
                  <a:srgbClr val="007EEE"/>
                </a:solidFill>
                <a:ea typeface="Museo Sans Cyrl 700" pitchFamily="34" charset="-122"/>
                <a:cs typeface="+mj-cs"/>
              </a:rPr>
              <a:t>,5</a:t>
            </a:r>
            <a:r>
              <a:rPr lang="en-US" altLang="ru-RU" sz="4800" dirty="0">
                <a:solidFill>
                  <a:srgbClr val="007EEE"/>
                </a:solidFill>
                <a:ea typeface="Museo Sans Cyrl 700" pitchFamily="34" charset="-122"/>
                <a:cs typeface="+mj-cs"/>
              </a:rPr>
              <a:t> – </a:t>
            </a:r>
            <a:r>
              <a:rPr lang="ru-RU" altLang="ru-RU" sz="4800" dirty="0">
                <a:solidFill>
                  <a:srgbClr val="C00000"/>
                </a:solidFill>
                <a:ea typeface="Museo Sans Cyrl 700" pitchFamily="34" charset="-122"/>
                <a:cs typeface="+mj-cs"/>
              </a:rPr>
              <a:t>НЕ</a:t>
            </a:r>
            <a:r>
              <a:rPr lang="ru-RU" altLang="ru-RU" sz="4800" dirty="0">
                <a:solidFill>
                  <a:srgbClr val="007EEE"/>
                </a:solidFill>
                <a:ea typeface="Museo Sans Cyrl 700" pitchFamily="34" charset="-122"/>
                <a:cs typeface="+mj-cs"/>
              </a:rPr>
              <a:t>ЖНВЛП, включенные в СЗЛС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3C8D2D-6D97-643D-2B08-A6BA20C1B0D7}"/>
              </a:ext>
            </a:extLst>
          </p:cNvPr>
          <p:cNvSpPr txBox="1"/>
          <p:nvPr/>
        </p:nvSpPr>
        <p:spPr>
          <a:xfrm>
            <a:off x="753979" y="1941095"/>
            <a:ext cx="45559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0019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ПРИМЕР: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C73A44-953E-16DB-913D-51ED72D80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3972"/>
            <a:ext cx="12640349" cy="1316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1113D5-7907-8DE0-4A63-AF693A404220}"/>
              </a:ext>
            </a:extLst>
          </p:cNvPr>
          <p:cNvSpPr txBox="1"/>
          <p:nvPr/>
        </p:nvSpPr>
        <p:spPr>
          <a:xfrm>
            <a:off x="4170947" y="2946991"/>
            <a:ext cx="3577390" cy="523220"/>
          </a:xfrm>
          <a:prstGeom prst="rect">
            <a:avLst/>
          </a:prstGeom>
          <a:solidFill>
            <a:srgbClr val="007EEE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ЖНВЛП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51AD84-8592-8626-D2E4-224E314E2604}"/>
              </a:ext>
            </a:extLst>
          </p:cNvPr>
          <p:cNvSpPr txBox="1"/>
          <p:nvPr/>
        </p:nvSpPr>
        <p:spPr>
          <a:xfrm>
            <a:off x="14526126" y="2883947"/>
            <a:ext cx="3577390" cy="523220"/>
          </a:xfrm>
          <a:prstGeom prst="rect">
            <a:avLst/>
          </a:prstGeom>
          <a:solidFill>
            <a:srgbClr val="007EEE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СЗЛС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5C4AE2B-C6A8-71AB-346A-900D3A0F284D}"/>
              </a:ext>
            </a:extLst>
          </p:cNvPr>
          <p:cNvGrpSpPr/>
          <p:nvPr/>
        </p:nvGrpSpPr>
        <p:grpSpPr>
          <a:xfrm>
            <a:off x="507498" y="336258"/>
            <a:ext cx="5107239" cy="584775"/>
            <a:chOff x="507498" y="336258"/>
            <a:chExt cx="5107239" cy="584775"/>
          </a:xfrm>
        </p:grpSpPr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id="{1AB96150-7109-03BD-3732-6BFA4F776BB0}"/>
                </a:ext>
              </a:extLst>
            </p:cNvPr>
            <p:cNvCxnSpPr>
              <a:cxnSpLocks/>
            </p:cNvCxnSpPr>
            <p:nvPr/>
          </p:nvCxnSpPr>
          <p:spPr>
            <a:xfrm>
              <a:off x="4507832" y="646077"/>
              <a:ext cx="1106905" cy="0"/>
            </a:xfrm>
            <a:prstGeom prst="straightConnector1">
              <a:avLst/>
            </a:prstGeom>
            <a:ln w="57150">
              <a:solidFill>
                <a:srgbClr val="00196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D85AEE8-507B-CFE9-20A5-2CE9A96547A6}"/>
                </a:ext>
              </a:extLst>
            </p:cNvPr>
            <p:cNvSpPr txBox="1"/>
            <p:nvPr/>
          </p:nvSpPr>
          <p:spPr>
            <a:xfrm>
              <a:off x="507498" y="336258"/>
              <a:ext cx="40426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i="1" dirty="0">
                  <a:solidFill>
                    <a:srgbClr val="001965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Временное явление</a:t>
              </a:r>
            </a:p>
          </p:txBody>
        </p: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65B757C-D741-F430-602D-4087D8350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4205" y="3475992"/>
            <a:ext cx="3567744" cy="4308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A36DDE9-989D-BFD9-8133-3B4989FF183B}"/>
              </a:ext>
            </a:extLst>
          </p:cNvPr>
          <p:cNvSpPr txBox="1"/>
          <p:nvPr/>
        </p:nvSpPr>
        <p:spPr>
          <a:xfrm>
            <a:off x="4170947" y="5441778"/>
            <a:ext cx="3577390" cy="523220"/>
          </a:xfrm>
          <a:prstGeom prst="rect">
            <a:avLst/>
          </a:prstGeom>
          <a:solidFill>
            <a:srgbClr val="007EEE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ГРЛС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68277E3-22B5-CDBE-600F-350E6F75E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21" y="9235121"/>
            <a:ext cx="14682831" cy="77513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E02120E-92AF-9FF8-832D-0D7AEFDCCF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184" y="6641356"/>
            <a:ext cx="14682831" cy="259376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1ADC9EC-1C68-2B05-8BEF-6A65F0C6FB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22" y="6084772"/>
            <a:ext cx="14682831" cy="73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5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34108CE-77C5-6554-32D9-8C1752C3C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146" y="271227"/>
            <a:ext cx="16724551" cy="147732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sz="3300" b="1" i="0">
                <a:solidFill>
                  <a:srgbClr val="1E2586"/>
                </a:solidFill>
                <a:latin typeface="Open Sans" panose="020B0606030504020204" pitchFamily="34" charset="0"/>
                <a:ea typeface="+mj-ea"/>
                <a:cs typeface="Open Sans" panose="020B0606030504020204" pitchFamily="34" charset="0"/>
              </a:defRPr>
            </a:lvl1pPr>
          </a:lstStyle>
          <a:p>
            <a:pPr>
              <a:spcBef>
                <a:spcPts val="451"/>
              </a:spcBef>
            </a:pPr>
            <a:r>
              <a:rPr lang="ru-RU" sz="4800" b="0" dirty="0">
                <a:solidFill>
                  <a:srgbClr val="007EEE"/>
                </a:solidFill>
                <a:latin typeface="+mj-lt"/>
              </a:rPr>
              <a:t>ПРАВИЛА ФОРМИРОВАНИЯ ЛОТОВ С УЧЕТОМ ПП 1875 </a:t>
            </a:r>
            <a:br>
              <a:rPr lang="ru-RU" sz="4800" b="0" dirty="0">
                <a:solidFill>
                  <a:srgbClr val="007EEE"/>
                </a:solidFill>
                <a:latin typeface="+mj-lt"/>
              </a:rPr>
            </a:br>
            <a:r>
              <a:rPr lang="ru-RU" sz="4800" b="0" dirty="0">
                <a:solidFill>
                  <a:srgbClr val="007EEE"/>
                </a:solidFill>
                <a:latin typeface="+mj-lt"/>
              </a:rPr>
              <a:t>(подп. «г» п. 4)</a:t>
            </a:r>
            <a:endParaRPr lang="ru-RU" sz="4800" b="0" dirty="0">
              <a:solidFill>
                <a:srgbClr val="007EEE"/>
              </a:solidFill>
              <a:latin typeface="+mj-lt"/>
              <a:ea typeface="Open Sans" panose="020B0606030504020204" pitchFamily="34" charset="0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D24E03-36BA-1694-09E2-BFCA17EE45B0}"/>
              </a:ext>
            </a:extLst>
          </p:cNvPr>
          <p:cNvSpPr txBox="1"/>
          <p:nvPr/>
        </p:nvSpPr>
        <p:spPr>
          <a:xfrm>
            <a:off x="651253" y="1974902"/>
            <a:ext cx="168186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0" cap="small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не могут быть включены в предмет одного контракта (одного лота), </a:t>
            </a:r>
            <a:r>
              <a:rPr lang="ru-RU" sz="2800" b="1" i="0" cap="small" dirty="0">
                <a:solidFill>
                  <a:srgbClr val="22272F"/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одного договора (одного лота):</a:t>
            </a:r>
            <a:endParaRPr lang="ru-RU" sz="2800" b="1" cap="small" dirty="0"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ADE8BB-185C-23DB-BFF2-4172BC1B1CD6}"/>
              </a:ext>
            </a:extLst>
          </p:cNvPr>
          <p:cNvSpPr txBox="1"/>
          <p:nvPr/>
        </p:nvSpPr>
        <p:spPr>
          <a:xfrm>
            <a:off x="818146" y="2817304"/>
            <a:ext cx="7636042" cy="3583495"/>
          </a:xfrm>
          <a:prstGeom prst="roundRect">
            <a:avLst>
              <a:gd name="adj" fmla="val 1160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90000">
            <a:noAutofit/>
          </a:bodyPr>
          <a:lstStyle/>
          <a:p>
            <a:pPr marL="342900" indent="-342900" algn="just"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</a:pPr>
            <a:r>
              <a:rPr lang="ru-RU" sz="2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указанные в позиции 433 приложения № 2 </a:t>
            </a:r>
            <a:r>
              <a:rPr lang="ru-RU" sz="22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лекарственные препараты, включенные в перечень ЖНВЛП</a:t>
            </a:r>
            <a:r>
              <a:rPr lang="ru-RU" sz="2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(</a:t>
            </a:r>
            <a:r>
              <a:rPr lang="ru-RU" sz="2200" b="1" dirty="0">
                <a:solidFill>
                  <a:srgbClr val="007EEE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за исключением лекарственных препаратов, включенных в перечень СЗЛС</a:t>
            </a:r>
            <a:r>
              <a:rPr lang="ru-RU" sz="2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), </a:t>
            </a:r>
            <a:r>
              <a:rPr lang="ru-RU" sz="2200" b="1" dirty="0">
                <a:solidFill>
                  <a:srgbClr val="C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и не включенные в такой перечень </a:t>
            </a: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r>
              <a:rPr lang="ru-RU" sz="2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(если в соответствии с Законом № 44-ФЗ, Законом № 223-ФЗ и принятыми в соответствии с ними НПА допускается включение в предмет одного контракта (одного лота), одного договора (одного лота) лекарственных препаратов с различными МНН или при отсутствии таких наименований с химическими, группировочными наименованиями)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200" dirty="0"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861F96-7E19-0EEF-7D12-749DECF6ADEE}"/>
              </a:ext>
            </a:extLst>
          </p:cNvPr>
          <p:cNvSpPr txBox="1"/>
          <p:nvPr/>
        </p:nvSpPr>
        <p:spPr>
          <a:xfrm>
            <a:off x="9739762" y="2817305"/>
            <a:ext cx="7636042" cy="3583495"/>
          </a:xfrm>
          <a:prstGeom prst="roundRect">
            <a:avLst>
              <a:gd name="adj" fmla="val 2230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90000">
            <a:noAutofit/>
          </a:bodyPr>
          <a:lstStyle/>
          <a:p>
            <a:pPr marL="342900" indent="-342900" algn="just"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</a:pPr>
            <a:r>
              <a:rPr lang="ru-RU" sz="2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указанные в позиции 433 приложения № 2 </a:t>
            </a:r>
            <a:r>
              <a:rPr lang="ru-RU" sz="22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лекарственные препараты, включенные в перечень СЗЛС</a:t>
            </a:r>
            <a:r>
              <a:rPr lang="ru-RU" sz="2200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, </a:t>
            </a:r>
            <a:r>
              <a:rPr lang="ru-RU" sz="22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и не включенные в такой перечень </a:t>
            </a: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r>
              <a:rPr lang="ru-RU" sz="2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(если в соответствии с Законом № 44-ФЗ, Законом № 223-ФЗ и принятыми в соответствии с ними нормативными правовыми актами допускается включение в предмет одного контракта (одного лота), одного договора (одного лота) лекарственных препаратов с различными МНН или при отсутствии таких наименований с химическими, группировочными наименованиями)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883EA70-36D3-E9A3-DB9E-FA828459195C}"/>
              </a:ext>
            </a:extLst>
          </p:cNvPr>
          <p:cNvGrpSpPr/>
          <p:nvPr/>
        </p:nvGrpSpPr>
        <p:grpSpPr>
          <a:xfrm>
            <a:off x="4290905" y="7099413"/>
            <a:ext cx="10037878" cy="1212685"/>
            <a:chOff x="8410073" y="8371491"/>
            <a:chExt cx="10037878" cy="121268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C69B776-B047-2748-E9E8-385E31C0A56B}"/>
                </a:ext>
              </a:extLst>
            </p:cNvPr>
            <p:cNvSpPr txBox="1"/>
            <p:nvPr/>
          </p:nvSpPr>
          <p:spPr>
            <a:xfrm>
              <a:off x="10030325" y="8562334"/>
              <a:ext cx="84176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cap="small" dirty="0">
                  <a:solidFill>
                    <a:srgbClr val="007EEE"/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можно</a:t>
              </a:r>
              <a:r>
                <a:rPr lang="ru-RU" sz="2400" cap="small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 включить в один лот </a:t>
              </a:r>
              <a:br>
                <a:rPr lang="ru-RU" sz="24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</a:br>
              <a:r>
                <a:rPr lang="ru-RU" sz="24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СЗЛС-ЖНВЛП </a:t>
              </a:r>
              <a:r>
                <a:rPr lang="ru-RU" sz="2400" cap="small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и</a:t>
              </a:r>
              <a:r>
                <a:rPr lang="ru-RU" sz="24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 СЗЛС-НЕЖНВЛП </a:t>
              </a:r>
              <a:r>
                <a:rPr lang="ru-RU" sz="2400" cap="small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при соблюдении </a:t>
              </a:r>
              <a:r>
                <a:rPr lang="ru-RU" sz="24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ПП 929</a:t>
              </a:r>
            </a:p>
          </p:txBody>
        </p:sp>
        <p:sp>
          <p:nvSpPr>
            <p:cNvPr id="12" name="Равно 11">
              <a:extLst>
                <a:ext uri="{FF2B5EF4-FFF2-40B4-BE49-F238E27FC236}">
                  <a16:creationId xmlns:a16="http://schemas.microsoft.com/office/drawing/2014/main" id="{2E394383-6E62-5211-B034-9A29C63FBC24}"/>
                </a:ext>
              </a:extLst>
            </p:cNvPr>
            <p:cNvSpPr/>
            <p:nvPr/>
          </p:nvSpPr>
          <p:spPr>
            <a:xfrm>
              <a:off x="8410073" y="8371491"/>
              <a:ext cx="1620252" cy="1212685"/>
            </a:xfrm>
            <a:prstGeom prst="mathEqual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0174F84-9C79-597D-A79A-FDDFC27D78CA}"/>
              </a:ext>
            </a:extLst>
          </p:cNvPr>
          <p:cNvSpPr txBox="1"/>
          <p:nvPr/>
        </p:nvSpPr>
        <p:spPr>
          <a:xfrm>
            <a:off x="7881458" y="8487489"/>
            <a:ext cx="2358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7EEE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НО ЗАЧЕМ?</a:t>
            </a:r>
          </a:p>
        </p:txBody>
      </p:sp>
    </p:spTree>
    <p:extLst>
      <p:ext uri="{BB962C8B-B14F-4D97-AF65-F5344CB8AC3E}">
        <p14:creationId xmlns:p14="http://schemas.microsoft.com/office/powerpoint/2010/main" val="240805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F34C1-7ADA-2DBE-AFD2-34287DCD7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A391E6BE-1B29-D0F7-ED81-188AC67F0311}"/>
              </a:ext>
            </a:extLst>
          </p:cNvPr>
          <p:cNvSpPr txBox="1">
            <a:spLocks/>
          </p:cNvSpPr>
          <p:nvPr/>
        </p:nvSpPr>
        <p:spPr>
          <a:xfrm>
            <a:off x="644916" y="331096"/>
            <a:ext cx="16734729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spcBef>
                <a:spcPct val="0"/>
              </a:spcBef>
              <a:buNone/>
              <a:defRPr sz="4800">
                <a:solidFill>
                  <a:srgbClr val="007EEE"/>
                </a:solidFill>
                <a:ea typeface="Museo Sans Cyrl 700" pitchFamily="34" charset="-122"/>
                <a:cs typeface="+mj-cs"/>
              </a:defRPr>
            </a:lvl1pPr>
          </a:lstStyle>
          <a:p>
            <a:r>
              <a:rPr lang="ru-RU" dirty="0"/>
              <a:t>ПРИМЕНЕНИЕ НАЦ. РЕЖИМА</a:t>
            </a:r>
          </a:p>
        </p:txBody>
      </p: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6D4A1E43-4F1C-FB93-F744-69DA8277B3E4}"/>
              </a:ext>
            </a:extLst>
          </p:cNvPr>
          <p:cNvGrpSpPr/>
          <p:nvPr/>
        </p:nvGrpSpPr>
        <p:grpSpPr>
          <a:xfrm>
            <a:off x="644916" y="1700462"/>
            <a:ext cx="15236768" cy="6978317"/>
            <a:chOff x="647451" y="1700462"/>
            <a:chExt cx="14953291" cy="482559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699F0F8-0F6A-C5B3-2936-24FEF937A459}"/>
                </a:ext>
              </a:extLst>
            </p:cNvPr>
            <p:cNvSpPr txBox="1"/>
            <p:nvPr/>
          </p:nvSpPr>
          <p:spPr>
            <a:xfrm>
              <a:off x="647451" y="3624223"/>
              <a:ext cx="2051433" cy="489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РП РФ 1141-р – </a:t>
              </a:r>
              <a:br>
                <a:rPr lang="ru-RU" sz="20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ru-RU" sz="20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только МНН</a:t>
              </a:r>
            </a:p>
          </p:txBody>
        </p:sp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id="{E352A2C0-5A4D-8305-44C9-9982547E923B}"/>
                </a:ext>
              </a:extLst>
            </p:cNvPr>
            <p:cNvGrpSpPr/>
            <p:nvPr/>
          </p:nvGrpSpPr>
          <p:grpSpPr>
            <a:xfrm>
              <a:off x="2698883" y="1700462"/>
              <a:ext cx="12901859" cy="4825599"/>
              <a:chOff x="2698883" y="1700462"/>
              <a:chExt cx="12901859" cy="4825599"/>
            </a:xfrm>
          </p:grpSpPr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166DF189-0192-C802-CEC4-1DBB341C68F0}"/>
                  </a:ext>
                </a:extLst>
              </p:cNvPr>
              <p:cNvSpPr/>
              <p:nvPr/>
            </p:nvSpPr>
            <p:spPr>
              <a:xfrm>
                <a:off x="6176211" y="1700462"/>
                <a:ext cx="3994484" cy="994611"/>
              </a:xfrm>
              <a:prstGeom prst="rect">
                <a:avLst/>
              </a:prstGeom>
              <a:solidFill>
                <a:srgbClr val="00196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000" cap="small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Проверяем наличие в перечне ЖНВЛП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0FDA3C5-265D-2C17-1079-483EA833C4FD}"/>
                  </a:ext>
                </a:extLst>
              </p:cNvPr>
              <p:cNvSpPr txBox="1"/>
              <p:nvPr/>
            </p:nvSpPr>
            <p:spPr>
              <a:xfrm>
                <a:off x="6176211" y="2646298"/>
                <a:ext cx="3994484" cy="489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РП РФ 2406-р (прил.1) – </a:t>
                </a:r>
                <a:br>
                  <a:rPr lang="ru-RU" sz="20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</a:br>
                <a:r>
                  <a:rPr lang="ru-RU" sz="20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МНН + лекарственная форма</a:t>
                </a:r>
              </a:p>
            </p:txBody>
          </p:sp>
          <p:cxnSp>
            <p:nvCxnSpPr>
              <p:cNvPr id="14" name="Прямая со стрелкой 13">
                <a:extLst>
                  <a:ext uri="{FF2B5EF4-FFF2-40B4-BE49-F238E27FC236}">
                    <a16:creationId xmlns:a16="http://schemas.microsoft.com/office/drawing/2014/main" id="{8BE52D55-BC79-5D74-00F8-C18F4FB7B2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50858" y="2202133"/>
                <a:ext cx="1125353" cy="0"/>
              </a:xfrm>
              <a:prstGeom prst="straightConnector1">
                <a:avLst/>
              </a:prstGeom>
              <a:ln w="57150">
                <a:solidFill>
                  <a:srgbClr val="00196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8E6DF51-968E-88FC-B871-FAC4035F3CF6}"/>
                  </a:ext>
                </a:extLst>
              </p:cNvPr>
              <p:cNvSpPr txBox="1"/>
              <p:nvPr/>
            </p:nvSpPr>
            <p:spPr>
              <a:xfrm>
                <a:off x="5165157" y="1862790"/>
                <a:ext cx="1051560" cy="276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ДА</a:t>
                </a:r>
              </a:p>
            </p:txBody>
          </p:sp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D16DDBDC-CDF9-C206-71A5-DF00962A1CD3}"/>
                  </a:ext>
                </a:extLst>
              </p:cNvPr>
              <p:cNvSpPr/>
              <p:nvPr/>
            </p:nvSpPr>
            <p:spPr>
              <a:xfrm>
                <a:off x="2698884" y="1700462"/>
                <a:ext cx="2331720" cy="994602"/>
              </a:xfrm>
              <a:prstGeom prst="rect">
                <a:avLst/>
              </a:prstGeom>
              <a:solidFill>
                <a:srgbClr val="007EE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000" cap="small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Ставим </a:t>
                </a:r>
                <a:r>
                  <a:rPr lang="ru-RU" sz="2000" u="sng" cap="small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ограничение</a:t>
                </a:r>
                <a:r>
                  <a:rPr lang="ru-RU" sz="2000" cap="small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по ГЛФ</a:t>
                </a:r>
              </a:p>
            </p:txBody>
          </p:sp>
          <p:cxnSp>
            <p:nvCxnSpPr>
              <p:cNvPr id="19" name="Прямая со стрелкой 18">
                <a:extLst>
                  <a:ext uri="{FF2B5EF4-FFF2-40B4-BE49-F238E27FC236}">
                    <a16:creationId xmlns:a16="http://schemas.microsoft.com/office/drawing/2014/main" id="{DFBCD065-1CBF-ADC9-90BB-01157C9DC9A9}"/>
                  </a:ext>
                </a:extLst>
              </p:cNvPr>
              <p:cNvCxnSpPr>
                <a:cxnSpLocks/>
                <a:stCxn id="18" idx="2"/>
              </p:cNvCxnSpPr>
              <p:nvPr/>
            </p:nvCxnSpPr>
            <p:spPr>
              <a:xfrm>
                <a:off x="3864744" y="2695064"/>
                <a:ext cx="0" cy="710474"/>
              </a:xfrm>
              <a:prstGeom prst="straightConnector1">
                <a:avLst/>
              </a:prstGeom>
              <a:ln w="57150">
                <a:solidFill>
                  <a:srgbClr val="00196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E9BAC3AB-6DA2-FBF9-7E89-BCC68D3B19D7}"/>
                  </a:ext>
                </a:extLst>
              </p:cNvPr>
              <p:cNvSpPr/>
              <p:nvPr/>
            </p:nvSpPr>
            <p:spPr>
              <a:xfrm>
                <a:off x="2698884" y="3442064"/>
                <a:ext cx="2331720" cy="994611"/>
              </a:xfrm>
              <a:prstGeom prst="rect">
                <a:avLst/>
              </a:prstGeom>
              <a:solidFill>
                <a:srgbClr val="00196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000" cap="small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Проверяем наличие в перечне СЗЛС</a:t>
                </a:r>
              </a:p>
            </p:txBody>
          </p:sp>
          <p:cxnSp>
            <p:nvCxnSpPr>
              <p:cNvPr id="24" name="Прямая со стрелкой 23">
                <a:extLst>
                  <a:ext uri="{FF2B5EF4-FFF2-40B4-BE49-F238E27FC236}">
                    <a16:creationId xmlns:a16="http://schemas.microsoft.com/office/drawing/2014/main" id="{54382D10-C126-0A79-D962-B10E9231A9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64744" y="4436675"/>
                <a:ext cx="0" cy="710474"/>
              </a:xfrm>
              <a:prstGeom prst="straightConnector1">
                <a:avLst/>
              </a:prstGeom>
              <a:ln w="57150">
                <a:solidFill>
                  <a:srgbClr val="00196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97D2C96-1D1E-229D-9B62-477B2C143BBA}"/>
                  </a:ext>
                </a:extLst>
              </p:cNvPr>
              <p:cNvSpPr txBox="1"/>
              <p:nvPr/>
            </p:nvSpPr>
            <p:spPr>
              <a:xfrm>
                <a:off x="3669108" y="4610378"/>
                <a:ext cx="1051560" cy="276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НЕТ</a:t>
                </a:r>
              </a:p>
            </p:txBody>
          </p:sp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BF065572-73EB-2D7D-7DE9-8A656BA121A8}"/>
                  </a:ext>
                </a:extLst>
              </p:cNvPr>
              <p:cNvSpPr/>
              <p:nvPr/>
            </p:nvSpPr>
            <p:spPr>
              <a:xfrm>
                <a:off x="2698883" y="5147149"/>
                <a:ext cx="2331720" cy="1365881"/>
              </a:xfrm>
              <a:prstGeom prst="rect">
                <a:avLst/>
              </a:prstGeom>
              <a:solidFill>
                <a:srgbClr val="007EE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000" cap="small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В дополнение к ограничению по ГЛФ ставим </a:t>
                </a:r>
                <a:r>
                  <a:rPr lang="ru-RU" sz="2000" u="sng" cap="small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преимущество</a:t>
                </a:r>
                <a:r>
                  <a:rPr lang="ru-RU" sz="2000" cap="small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для «полного цикла»</a:t>
                </a:r>
              </a:p>
            </p:txBody>
          </p:sp>
          <p:cxnSp>
            <p:nvCxnSpPr>
              <p:cNvPr id="27" name="Прямая со стрелкой 26">
                <a:extLst>
                  <a:ext uri="{FF2B5EF4-FFF2-40B4-BE49-F238E27FC236}">
                    <a16:creationId xmlns:a16="http://schemas.microsoft.com/office/drawing/2014/main" id="{3259CE5E-0FB0-2D11-B2AC-3077F965C0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06741" y="3947389"/>
                <a:ext cx="1213585" cy="0"/>
              </a:xfrm>
              <a:prstGeom prst="straightConnector1">
                <a:avLst/>
              </a:prstGeom>
              <a:ln w="57150">
                <a:solidFill>
                  <a:srgbClr val="00196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5C163C6-788A-1AAA-7FC2-5BDDB95ECF17}"/>
                  </a:ext>
                </a:extLst>
              </p:cNvPr>
              <p:cNvSpPr txBox="1"/>
              <p:nvPr/>
            </p:nvSpPr>
            <p:spPr>
              <a:xfrm>
                <a:off x="5006741" y="3570036"/>
                <a:ext cx="1051560" cy="276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ДА</a:t>
                </a:r>
              </a:p>
            </p:txBody>
          </p:sp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id="{7684C824-C56F-3FC8-9E1E-AA5BC7BFA38D}"/>
                  </a:ext>
                </a:extLst>
              </p:cNvPr>
              <p:cNvSpPr/>
              <p:nvPr/>
            </p:nvSpPr>
            <p:spPr>
              <a:xfrm>
                <a:off x="6196463" y="3450083"/>
                <a:ext cx="2331720" cy="994611"/>
              </a:xfrm>
              <a:prstGeom prst="rect">
                <a:avLst/>
              </a:prstGeom>
              <a:solidFill>
                <a:srgbClr val="00196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000" cap="small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Извещение размещено ДО 01.01.2026</a:t>
                </a:r>
              </a:p>
            </p:txBody>
          </p:sp>
          <p:cxnSp>
            <p:nvCxnSpPr>
              <p:cNvPr id="30" name="Прямая со стрелкой 29">
                <a:extLst>
                  <a:ext uri="{FF2B5EF4-FFF2-40B4-BE49-F238E27FC236}">
                    <a16:creationId xmlns:a16="http://schemas.microsoft.com/office/drawing/2014/main" id="{0D665782-1B63-FD64-D20E-02266D00A6E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50858" y="5895046"/>
                <a:ext cx="2311465" cy="0"/>
              </a:xfrm>
              <a:prstGeom prst="straightConnector1">
                <a:avLst/>
              </a:prstGeom>
              <a:ln w="57150">
                <a:solidFill>
                  <a:srgbClr val="00196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89A7903-753C-95AE-EF92-57F25DC26B44}"/>
                  </a:ext>
                </a:extLst>
              </p:cNvPr>
              <p:cNvSpPr txBox="1"/>
              <p:nvPr/>
            </p:nvSpPr>
            <p:spPr>
              <a:xfrm>
                <a:off x="7331922" y="4608309"/>
                <a:ext cx="1051560" cy="276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ДО</a:t>
                </a:r>
              </a:p>
            </p:txBody>
          </p:sp>
          <p:cxnSp>
            <p:nvCxnSpPr>
              <p:cNvPr id="35" name="Прямая соединительная линия 34">
                <a:extLst>
                  <a:ext uri="{FF2B5EF4-FFF2-40B4-BE49-F238E27FC236}">
                    <a16:creationId xmlns:a16="http://schemas.microsoft.com/office/drawing/2014/main" id="{06AD58C9-4AD4-76A2-73A8-63D244721B7F}"/>
                  </a:ext>
                </a:extLst>
              </p:cNvPr>
              <p:cNvCxnSpPr>
                <a:stCxn id="29" idx="2"/>
              </p:cNvCxnSpPr>
              <p:nvPr/>
            </p:nvCxnSpPr>
            <p:spPr>
              <a:xfrm>
                <a:off x="7362323" y="4444694"/>
                <a:ext cx="0" cy="1450352"/>
              </a:xfrm>
              <a:prstGeom prst="line">
                <a:avLst/>
              </a:prstGeom>
              <a:ln w="57150">
                <a:solidFill>
                  <a:srgbClr val="00196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 стрелкой 40">
                <a:extLst>
                  <a:ext uri="{FF2B5EF4-FFF2-40B4-BE49-F238E27FC236}">
                    <a16:creationId xmlns:a16="http://schemas.microsoft.com/office/drawing/2014/main" id="{64066053-D8C2-ABA4-EB65-50D41BD333C4}"/>
                  </a:ext>
                </a:extLst>
              </p:cNvPr>
              <p:cNvCxnSpPr>
                <a:cxnSpLocks/>
                <a:stCxn id="29" idx="3"/>
                <a:endCxn id="43" idx="1"/>
              </p:cNvCxnSpPr>
              <p:nvPr/>
            </p:nvCxnSpPr>
            <p:spPr>
              <a:xfrm>
                <a:off x="8528183" y="3947389"/>
                <a:ext cx="1231636" cy="6294"/>
              </a:xfrm>
              <a:prstGeom prst="straightConnector1">
                <a:avLst/>
              </a:prstGeom>
              <a:ln w="57150">
                <a:solidFill>
                  <a:srgbClr val="00196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7252593-A5F2-85D4-165D-9B7ADEE95AE8}"/>
                  </a:ext>
                </a:extLst>
              </p:cNvPr>
              <p:cNvSpPr txBox="1"/>
              <p:nvPr/>
            </p:nvSpPr>
            <p:spPr>
              <a:xfrm>
                <a:off x="8564285" y="3570036"/>
                <a:ext cx="1051560" cy="276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ПОСЛЕ</a:t>
                </a:r>
              </a:p>
            </p:txBody>
          </p:sp>
          <p:cxnSp>
            <p:nvCxnSpPr>
              <p:cNvPr id="44" name="Прямая со стрелкой 43">
                <a:extLst>
                  <a:ext uri="{FF2B5EF4-FFF2-40B4-BE49-F238E27FC236}">
                    <a16:creationId xmlns:a16="http://schemas.microsoft.com/office/drawing/2014/main" id="{3B88EEAC-5E6C-03F9-0564-0FE7238583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47473" y="4436675"/>
                <a:ext cx="0" cy="710474"/>
              </a:xfrm>
              <a:prstGeom prst="straightConnector1">
                <a:avLst/>
              </a:prstGeom>
              <a:ln w="57150">
                <a:solidFill>
                  <a:srgbClr val="00196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0" name="Группа 59">
                <a:extLst>
                  <a:ext uri="{FF2B5EF4-FFF2-40B4-BE49-F238E27FC236}">
                    <a16:creationId xmlns:a16="http://schemas.microsoft.com/office/drawing/2014/main" id="{B944DCBB-B450-5C5F-7F6F-39C590D8B9F8}"/>
                  </a:ext>
                </a:extLst>
              </p:cNvPr>
              <p:cNvGrpSpPr/>
              <p:nvPr/>
            </p:nvGrpSpPr>
            <p:grpSpPr>
              <a:xfrm>
                <a:off x="9741768" y="1700462"/>
                <a:ext cx="5858974" cy="4825599"/>
                <a:chOff x="9741768" y="1700462"/>
                <a:chExt cx="5858974" cy="4825599"/>
              </a:xfrm>
            </p:grpSpPr>
            <p:cxnSp>
              <p:nvCxnSpPr>
                <p:cNvPr id="8" name="Прямая со стрелкой 7">
                  <a:extLst>
                    <a:ext uri="{FF2B5EF4-FFF2-40B4-BE49-F238E27FC236}">
                      <a16:creationId xmlns:a16="http://schemas.microsoft.com/office/drawing/2014/main" id="{CF7BC148-F1C5-75EC-85CB-6DC2432B1324}"/>
                    </a:ext>
                  </a:extLst>
                </p:cNvPr>
                <p:cNvCxnSpPr>
                  <a:cxnSpLocks/>
                  <a:stCxn id="3" idx="3"/>
                </p:cNvCxnSpPr>
                <p:nvPr/>
              </p:nvCxnSpPr>
              <p:spPr>
                <a:xfrm>
                  <a:off x="10170695" y="2197768"/>
                  <a:ext cx="1213585" cy="0"/>
                </a:xfrm>
                <a:prstGeom prst="straightConnector1">
                  <a:avLst/>
                </a:prstGeom>
                <a:ln w="57150">
                  <a:solidFill>
                    <a:srgbClr val="001965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3D33F63E-A39D-87B8-19B0-3543863F5A60}"/>
                    </a:ext>
                  </a:extLst>
                </p:cNvPr>
                <p:cNvSpPr txBox="1"/>
                <p:nvPr/>
              </p:nvSpPr>
              <p:spPr>
                <a:xfrm>
                  <a:off x="10651837" y="4610378"/>
                  <a:ext cx="1051560" cy="2766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2000" dirty="0"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ДА</a:t>
                  </a:r>
                </a:p>
              </p:txBody>
            </p:sp>
            <p:sp>
              <p:nvSpPr>
                <p:cNvPr id="46" name="Прямоугольник 45">
                  <a:extLst>
                    <a:ext uri="{FF2B5EF4-FFF2-40B4-BE49-F238E27FC236}">
                      <a16:creationId xmlns:a16="http://schemas.microsoft.com/office/drawing/2014/main" id="{25609B2D-DC00-5AC3-CE32-37E5DC2E4A6D}"/>
                    </a:ext>
                  </a:extLst>
                </p:cNvPr>
                <p:cNvSpPr/>
                <p:nvPr/>
              </p:nvSpPr>
              <p:spPr>
                <a:xfrm>
                  <a:off x="9741768" y="5160180"/>
                  <a:ext cx="2331720" cy="1365881"/>
                </a:xfrm>
                <a:prstGeom prst="rect">
                  <a:avLst/>
                </a:prstGeom>
                <a:solidFill>
                  <a:srgbClr val="007EE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2000" cap="small" dirty="0"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В дополнение к ограничению по ГЛФ ставим </a:t>
                  </a:r>
                  <a:r>
                    <a:rPr lang="ru-RU" sz="2000" u="sng" cap="small" dirty="0"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ограничение</a:t>
                  </a:r>
                  <a:r>
                    <a:rPr lang="ru-RU" sz="2000" cap="small" dirty="0"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 для «полного цикла»</a:t>
                  </a:r>
                </a:p>
              </p:txBody>
            </p:sp>
            <p:grpSp>
              <p:nvGrpSpPr>
                <p:cNvPr id="59" name="Группа 58">
                  <a:extLst>
                    <a:ext uri="{FF2B5EF4-FFF2-40B4-BE49-F238E27FC236}">
                      <a16:creationId xmlns:a16="http://schemas.microsoft.com/office/drawing/2014/main" id="{753B3291-88A3-757B-F12B-B3092B89FBF8}"/>
                    </a:ext>
                  </a:extLst>
                </p:cNvPr>
                <p:cNvGrpSpPr/>
                <p:nvPr/>
              </p:nvGrpSpPr>
              <p:grpSpPr>
                <a:xfrm>
                  <a:off x="9759819" y="1700462"/>
                  <a:ext cx="5840923" cy="2882849"/>
                  <a:chOff x="9759819" y="1700462"/>
                  <a:chExt cx="5840923" cy="2882849"/>
                </a:xfrm>
              </p:grpSpPr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85E0C988-4AB3-E0F6-E100-DBDE8C57130E}"/>
                      </a:ext>
                    </a:extLst>
                  </p:cNvPr>
                  <p:cNvSpPr txBox="1"/>
                  <p:nvPr/>
                </p:nvSpPr>
                <p:spPr>
                  <a:xfrm>
                    <a:off x="10251707" y="1828435"/>
                    <a:ext cx="1051560" cy="27668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20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a:t>НЕТ</a:t>
                    </a:r>
                  </a:p>
                </p:txBody>
              </p:sp>
              <p:sp>
                <p:nvSpPr>
                  <p:cNvPr id="13" name="Прямоугольник 12">
                    <a:extLst>
                      <a:ext uri="{FF2B5EF4-FFF2-40B4-BE49-F238E27FC236}">
                        <a16:creationId xmlns:a16="http://schemas.microsoft.com/office/drawing/2014/main" id="{CB36C139-8661-CDE9-1CB1-165B572F9E91}"/>
                      </a:ext>
                    </a:extLst>
                  </p:cNvPr>
                  <p:cNvSpPr/>
                  <p:nvPr/>
                </p:nvSpPr>
                <p:spPr>
                  <a:xfrm>
                    <a:off x="11384280" y="1700462"/>
                    <a:ext cx="2331720" cy="994602"/>
                  </a:xfrm>
                  <a:prstGeom prst="rect">
                    <a:avLst/>
                  </a:prstGeom>
                  <a:solidFill>
                    <a:srgbClr val="007EE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2000" cap="small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a:t>Ставим </a:t>
                    </a:r>
                    <a:r>
                      <a:rPr lang="ru-RU" sz="2000" u="sng" cap="small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a:t>преимущество</a:t>
                    </a:r>
                  </a:p>
                </p:txBody>
              </p:sp>
              <p:sp>
                <p:nvSpPr>
                  <p:cNvPr id="43" name="Прямоугольник 42">
                    <a:extLst>
                      <a:ext uri="{FF2B5EF4-FFF2-40B4-BE49-F238E27FC236}">
                        <a16:creationId xmlns:a16="http://schemas.microsoft.com/office/drawing/2014/main" id="{743E5727-5345-BFA6-2FFB-2968A62315D6}"/>
                      </a:ext>
                    </a:extLst>
                  </p:cNvPr>
                  <p:cNvSpPr/>
                  <p:nvPr/>
                </p:nvSpPr>
                <p:spPr>
                  <a:xfrm>
                    <a:off x="9759819" y="3456377"/>
                    <a:ext cx="2331720" cy="994611"/>
                  </a:xfrm>
                  <a:prstGeom prst="rect">
                    <a:avLst/>
                  </a:prstGeom>
                  <a:solidFill>
                    <a:srgbClr val="00196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2000" cap="small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a:t>Препарат был в «старом» перечне СЗЛС?</a:t>
                    </a:r>
                  </a:p>
                </p:txBody>
              </p:sp>
              <p:cxnSp>
                <p:nvCxnSpPr>
                  <p:cNvPr id="47" name="Прямая со стрелкой 46">
                    <a:extLst>
                      <a:ext uri="{FF2B5EF4-FFF2-40B4-BE49-F238E27FC236}">
                        <a16:creationId xmlns:a16="http://schemas.microsoft.com/office/drawing/2014/main" id="{B34CBDF5-CEB2-FC49-F306-0D79AA9FEE37}"/>
                      </a:ext>
                    </a:extLst>
                  </p:cNvPr>
                  <p:cNvCxnSpPr>
                    <a:cxnSpLocks/>
                    <a:stCxn id="43" idx="3"/>
                    <a:endCxn id="49" idx="1"/>
                  </p:cNvCxnSpPr>
                  <p:nvPr/>
                </p:nvCxnSpPr>
                <p:spPr>
                  <a:xfrm>
                    <a:off x="12091539" y="3953683"/>
                    <a:ext cx="1177483" cy="0"/>
                  </a:xfrm>
                  <a:prstGeom prst="straightConnector1">
                    <a:avLst/>
                  </a:prstGeom>
                  <a:ln w="57150">
                    <a:solidFill>
                      <a:srgbClr val="001965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2E986662-3D2C-FE03-F600-B10ADEAE26A7}"/>
                      </a:ext>
                    </a:extLst>
                  </p:cNvPr>
                  <p:cNvSpPr txBox="1"/>
                  <p:nvPr/>
                </p:nvSpPr>
                <p:spPr>
                  <a:xfrm>
                    <a:off x="12073488" y="3603409"/>
                    <a:ext cx="1051560" cy="27668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20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a:t>НЕТ</a:t>
                    </a:r>
                  </a:p>
                </p:txBody>
              </p:sp>
              <p:sp>
                <p:nvSpPr>
                  <p:cNvPr id="49" name="Прямоугольник 48">
                    <a:extLst>
                      <a:ext uri="{FF2B5EF4-FFF2-40B4-BE49-F238E27FC236}">
                        <a16:creationId xmlns:a16="http://schemas.microsoft.com/office/drawing/2014/main" id="{ABF72EB3-BBD3-98A3-256D-D85036AEF289}"/>
                      </a:ext>
                    </a:extLst>
                  </p:cNvPr>
                  <p:cNvSpPr/>
                  <p:nvPr/>
                </p:nvSpPr>
                <p:spPr>
                  <a:xfrm>
                    <a:off x="13269022" y="3324054"/>
                    <a:ext cx="2331720" cy="1259257"/>
                  </a:xfrm>
                  <a:prstGeom prst="rect">
                    <a:avLst/>
                  </a:prstGeom>
                  <a:solidFill>
                    <a:srgbClr val="007EE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2000" cap="small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a:t>Оставляем только ограничения по ГЛФ, мер для полного цикла нет до 09.2027/8 года</a:t>
                    </a:r>
                  </a:p>
                </p:txBody>
              </p:sp>
            </p:grpSp>
          </p:grpSp>
        </p:grp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FA1ED2C0-844D-0ADB-039F-1A7606B649FB}"/>
              </a:ext>
            </a:extLst>
          </p:cNvPr>
          <p:cNvSpPr txBox="1"/>
          <p:nvPr/>
        </p:nvSpPr>
        <p:spPr>
          <a:xfrm>
            <a:off x="14539915" y="8300171"/>
            <a:ext cx="32725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i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При изменении концепции СЗЛС будем проверять, в какой раздел СЗЛС включено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28B059-5128-C8F3-3810-AA591832C332}"/>
              </a:ext>
            </a:extLst>
          </p:cNvPr>
          <p:cNvSpPr txBox="1"/>
          <p:nvPr/>
        </p:nvSpPr>
        <p:spPr>
          <a:xfrm>
            <a:off x="15747938" y="331096"/>
            <a:ext cx="22144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rgbClr val="007EEE"/>
                </a:solidFill>
                <a:ea typeface="Museo Sans Cyrl 700" pitchFamily="34" charset="-122"/>
                <a:cs typeface="+mj-cs"/>
              </a:rPr>
              <a:t>Шаг 1</a:t>
            </a:r>
          </a:p>
        </p:txBody>
      </p:sp>
    </p:spTree>
    <p:extLst>
      <p:ext uri="{BB962C8B-B14F-4D97-AF65-F5344CB8AC3E}">
        <p14:creationId xmlns:p14="http://schemas.microsoft.com/office/powerpoint/2010/main" val="244910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93207-57BC-9839-2E02-F6EFABB45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7C4C8224-3B4C-1FF7-63CE-36B4B010C81A}"/>
              </a:ext>
            </a:extLst>
          </p:cNvPr>
          <p:cNvSpPr txBox="1">
            <a:spLocks/>
          </p:cNvSpPr>
          <p:nvPr/>
        </p:nvSpPr>
        <p:spPr>
          <a:xfrm>
            <a:off x="644916" y="377263"/>
            <a:ext cx="16734729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spcBef>
                <a:spcPct val="0"/>
              </a:spcBef>
              <a:buNone/>
              <a:defRPr sz="4800">
                <a:solidFill>
                  <a:srgbClr val="007EEE"/>
                </a:solidFill>
                <a:ea typeface="Museo Sans Cyrl 700" pitchFamily="34" charset="-122"/>
                <a:cs typeface="+mj-cs"/>
              </a:defRPr>
            </a:lvl1pPr>
          </a:lstStyle>
          <a:p>
            <a:r>
              <a:rPr lang="ru-RU" dirty="0"/>
              <a:t>ПРИМЕНЕНИЕ НАЦ. РЕЖИМА</a:t>
            </a:r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44B8EEB8-4F22-6B5F-C107-722470ACD7F2}"/>
              </a:ext>
            </a:extLst>
          </p:cNvPr>
          <p:cNvGrpSpPr/>
          <p:nvPr/>
        </p:nvGrpSpPr>
        <p:grpSpPr>
          <a:xfrm>
            <a:off x="294142" y="1566095"/>
            <a:ext cx="14683814" cy="5963053"/>
            <a:chOff x="1273349" y="1714507"/>
            <a:chExt cx="14683814" cy="5963053"/>
          </a:xfrm>
        </p:grpSpPr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C32343E9-4179-775E-CE08-B6061D578569}"/>
                </a:ext>
              </a:extLst>
            </p:cNvPr>
            <p:cNvGrpSpPr/>
            <p:nvPr/>
          </p:nvGrpSpPr>
          <p:grpSpPr>
            <a:xfrm>
              <a:off x="1273349" y="1714507"/>
              <a:ext cx="14683814" cy="5963053"/>
              <a:chOff x="1273349" y="1714507"/>
              <a:chExt cx="14683814" cy="5963053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A1E80B7C-A400-8C0C-ED4C-0688A765DAC6}"/>
                  </a:ext>
                </a:extLst>
              </p:cNvPr>
              <p:cNvSpPr/>
              <p:nvPr/>
            </p:nvSpPr>
            <p:spPr>
              <a:xfrm>
                <a:off x="6580151" y="4182542"/>
                <a:ext cx="4070210" cy="960958"/>
              </a:xfrm>
              <a:prstGeom prst="rect">
                <a:avLst/>
              </a:prstGeom>
              <a:solidFill>
                <a:srgbClr val="00196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000" cap="small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Удивляемся, проверяем соответствие характеристик в ООЗ данным в ГРЛС, </a:t>
                </a:r>
                <a:r>
                  <a:rPr lang="ru-RU" sz="2000" i="1" cap="small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РЛС ЕЭАС</a:t>
                </a:r>
              </a:p>
            </p:txBody>
          </p:sp>
          <p:grpSp>
            <p:nvGrpSpPr>
              <p:cNvPr id="54" name="Группа 53">
                <a:extLst>
                  <a:ext uri="{FF2B5EF4-FFF2-40B4-BE49-F238E27FC236}">
                    <a16:creationId xmlns:a16="http://schemas.microsoft.com/office/drawing/2014/main" id="{27823664-CA60-8523-F608-C3977FFCBA28}"/>
                  </a:ext>
                </a:extLst>
              </p:cNvPr>
              <p:cNvGrpSpPr/>
              <p:nvPr/>
            </p:nvGrpSpPr>
            <p:grpSpPr>
              <a:xfrm>
                <a:off x="1273349" y="1714507"/>
                <a:ext cx="14683814" cy="5963053"/>
                <a:chOff x="1273349" y="1714507"/>
                <a:chExt cx="14683814" cy="5963053"/>
              </a:xfrm>
            </p:grpSpPr>
            <p:sp>
              <p:nvSpPr>
                <p:cNvPr id="5" name="Прямоугольник 4">
                  <a:extLst>
                    <a:ext uri="{FF2B5EF4-FFF2-40B4-BE49-F238E27FC236}">
                      <a16:creationId xmlns:a16="http://schemas.microsoft.com/office/drawing/2014/main" id="{EAA531EF-3526-3C5D-1775-B9F976DDA91F}"/>
                    </a:ext>
                  </a:extLst>
                </p:cNvPr>
                <p:cNvSpPr/>
                <p:nvPr/>
              </p:nvSpPr>
              <p:spPr>
                <a:xfrm>
                  <a:off x="6580151" y="1738320"/>
                  <a:ext cx="4070210" cy="1438311"/>
                </a:xfrm>
                <a:prstGeom prst="rect">
                  <a:avLst/>
                </a:prstGeom>
                <a:solidFill>
                  <a:srgbClr val="00196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2000" cap="small" dirty="0"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Проверяем наличие препарата, соответствующего ООЗ, в Реестре российской промышленной продукции</a:t>
                  </a:r>
                  <a:r>
                    <a:rPr lang="en-US" sz="2000" cap="small" dirty="0"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 </a:t>
                  </a:r>
                  <a:r>
                    <a:rPr lang="en-US" sz="2000" cap="small" dirty="0">
                      <a:solidFill>
                        <a:srgbClr val="FFFF00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(</a:t>
                  </a:r>
                  <a:r>
                    <a:rPr lang="ru-RU" sz="2000" cap="small" dirty="0">
                      <a:solidFill>
                        <a:srgbClr val="FFFF00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МНН, л/ф, дозировка) </a:t>
                  </a:r>
                </a:p>
              </p:txBody>
            </p:sp>
            <p:grpSp>
              <p:nvGrpSpPr>
                <p:cNvPr id="53" name="Группа 52">
                  <a:extLst>
                    <a:ext uri="{FF2B5EF4-FFF2-40B4-BE49-F238E27FC236}">
                      <a16:creationId xmlns:a16="http://schemas.microsoft.com/office/drawing/2014/main" id="{58584B05-DEB2-BBF5-D56F-0C0F9C325C89}"/>
                    </a:ext>
                  </a:extLst>
                </p:cNvPr>
                <p:cNvGrpSpPr/>
                <p:nvPr/>
              </p:nvGrpSpPr>
              <p:grpSpPr>
                <a:xfrm>
                  <a:off x="1273349" y="1714507"/>
                  <a:ext cx="14683814" cy="5963053"/>
                  <a:chOff x="1273349" y="1714507"/>
                  <a:chExt cx="14683814" cy="5963053"/>
                </a:xfrm>
              </p:grpSpPr>
              <p:grpSp>
                <p:nvGrpSpPr>
                  <p:cNvPr id="61" name="Группа 60">
                    <a:extLst>
                      <a:ext uri="{FF2B5EF4-FFF2-40B4-BE49-F238E27FC236}">
                        <a16:creationId xmlns:a16="http://schemas.microsoft.com/office/drawing/2014/main" id="{28FAB14C-D7C2-902D-E4DA-30785009E835}"/>
                      </a:ext>
                    </a:extLst>
                  </p:cNvPr>
                  <p:cNvGrpSpPr/>
                  <p:nvPr/>
                </p:nvGrpSpPr>
                <p:grpSpPr>
                  <a:xfrm>
                    <a:off x="1273349" y="1729119"/>
                    <a:ext cx="11100721" cy="5948441"/>
                    <a:chOff x="114907" y="1183747"/>
                    <a:chExt cx="10894194" cy="4113426"/>
                  </a:xfrm>
                </p:grpSpPr>
                <p:sp>
                  <p:nvSpPr>
                    <p:cNvPr id="3" name="Прямоугольник 2">
                      <a:extLst>
                        <a:ext uri="{FF2B5EF4-FFF2-40B4-BE49-F238E27FC236}">
                          <a16:creationId xmlns:a16="http://schemas.microsoft.com/office/drawing/2014/main" id="{A7D508FB-6F3F-5F90-B732-8FDAA11E8D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907" y="1183747"/>
                      <a:ext cx="3994484" cy="994611"/>
                    </a:xfrm>
                    <a:prstGeom prst="rect">
                      <a:avLst/>
                    </a:prstGeom>
                    <a:solidFill>
                      <a:srgbClr val="00196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ru-RU" sz="2000" cap="small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Формируем ООЗ на основании </a:t>
                      </a:r>
                      <a:br>
                        <a:rPr lang="ru-RU" sz="2000" cap="small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</a:br>
                      <a:r>
                        <a:rPr lang="ru-RU" sz="2000" cap="small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ПП 1380</a:t>
                      </a:r>
                    </a:p>
                  </p:txBody>
                </p:sp>
                <p:cxnSp>
                  <p:nvCxnSpPr>
                    <p:cNvPr id="19" name="Прямая со стрелкой 18">
                      <a:extLst>
                        <a:ext uri="{FF2B5EF4-FFF2-40B4-BE49-F238E27FC236}">
                          <a16:creationId xmlns:a16="http://schemas.microsoft.com/office/drawing/2014/main" id="{38DAE9F2-76BB-7AD9-B427-5C26584F3E1C}"/>
                        </a:ext>
                      </a:extLst>
                    </p:cNvPr>
                    <p:cNvCxnSpPr>
                      <a:cxnSpLocks/>
                      <a:stCxn id="5" idx="2"/>
                    </p:cNvCxnSpPr>
                    <p:nvPr/>
                  </p:nvCxnSpPr>
                  <p:spPr>
                    <a:xfrm>
                      <a:off x="7320219" y="2184721"/>
                      <a:ext cx="0" cy="704111"/>
                    </a:xfrm>
                    <a:prstGeom prst="straightConnector1">
                      <a:avLst/>
                    </a:prstGeom>
                    <a:ln w="57150">
                      <a:solidFill>
                        <a:srgbClr val="001965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Прямая со стрелкой 23">
                      <a:extLst>
                        <a:ext uri="{FF2B5EF4-FFF2-40B4-BE49-F238E27FC236}">
                          <a16:creationId xmlns:a16="http://schemas.microsoft.com/office/drawing/2014/main" id="{A99DE864-8D08-E5E5-62D2-3AB07F0757D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843241" y="4006686"/>
                      <a:ext cx="0" cy="710474"/>
                    </a:xfrm>
                    <a:prstGeom prst="straightConnector1">
                      <a:avLst/>
                    </a:prstGeom>
                    <a:ln w="57150">
                      <a:solidFill>
                        <a:srgbClr val="001965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4436C810-5335-EE14-B253-E8AD0C0F4B7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84076" y="2338433"/>
                      <a:ext cx="1199406" cy="27668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ru-RU" sz="20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ЕСТЬ</a:t>
                      </a:r>
                    </a:p>
                  </p:txBody>
                </p:sp>
                <p:cxnSp>
                  <p:nvCxnSpPr>
                    <p:cNvPr id="35" name="Прямая соединительная линия 34">
                      <a:extLst>
                        <a:ext uri="{FF2B5EF4-FFF2-40B4-BE49-F238E27FC236}">
                          <a16:creationId xmlns:a16="http://schemas.microsoft.com/office/drawing/2014/main" id="{FBC44881-B503-9792-270F-E696FCCE5AF4}"/>
                        </a:ext>
                      </a:extLst>
                    </p:cNvPr>
                    <p:cNvCxnSpPr>
                      <a:cxnSpLocks/>
                      <a:stCxn id="12" idx="2"/>
                    </p:cNvCxnSpPr>
                    <p:nvPr/>
                  </p:nvCxnSpPr>
                  <p:spPr>
                    <a:xfrm>
                      <a:off x="7320219" y="3544837"/>
                      <a:ext cx="3240" cy="467017"/>
                    </a:xfrm>
                    <a:prstGeom prst="line">
                      <a:avLst/>
                    </a:prstGeom>
                    <a:ln w="57150">
                      <a:solidFill>
                        <a:srgbClr val="001965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60" name="Группа 59">
                      <a:extLst>
                        <a:ext uri="{FF2B5EF4-FFF2-40B4-BE49-F238E27FC236}">
                          <a16:creationId xmlns:a16="http://schemas.microsoft.com/office/drawing/2014/main" id="{829E5729-C9D7-79B2-D209-54A89D24D71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109391" y="1394268"/>
                      <a:ext cx="6899710" cy="3902905"/>
                      <a:chOff x="4109391" y="1394268"/>
                      <a:chExt cx="6899710" cy="3902905"/>
                    </a:xfrm>
                  </p:grpSpPr>
                  <p:cxnSp>
                    <p:nvCxnSpPr>
                      <p:cNvPr id="8" name="Прямая со стрелкой 7">
                        <a:extLst>
                          <a:ext uri="{FF2B5EF4-FFF2-40B4-BE49-F238E27FC236}">
                            <a16:creationId xmlns:a16="http://schemas.microsoft.com/office/drawing/2014/main" id="{E7A61D61-7FC6-AEC5-0FC6-550D4538C112}"/>
                          </a:ext>
                        </a:extLst>
                      </p:cNvPr>
                      <p:cNvCxnSpPr>
                        <a:cxnSpLocks/>
                        <a:stCxn id="3" idx="3"/>
                        <a:endCxn id="5" idx="1"/>
                      </p:cNvCxnSpPr>
                      <p:nvPr/>
                    </p:nvCxnSpPr>
                    <p:spPr>
                      <a:xfrm>
                        <a:off x="4109391" y="1681053"/>
                        <a:ext cx="1213585" cy="6363"/>
                      </a:xfrm>
                      <a:prstGeom prst="straightConnector1">
                        <a:avLst/>
                      </a:prstGeom>
                      <a:ln w="57150">
                        <a:solidFill>
                          <a:srgbClr val="001965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59" name="Группа 58">
                        <a:extLst>
                          <a:ext uri="{FF2B5EF4-FFF2-40B4-BE49-F238E27FC236}">
                            <a16:creationId xmlns:a16="http://schemas.microsoft.com/office/drawing/2014/main" id="{89F82570-49D8-129F-C734-75B9EAF4E7C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677381" y="1394268"/>
                        <a:ext cx="2331720" cy="3902905"/>
                        <a:chOff x="8677381" y="1394268"/>
                        <a:chExt cx="2331720" cy="3902905"/>
                      </a:xfrm>
                    </p:grpSpPr>
                    <p:sp>
                      <p:nvSpPr>
                        <p:cNvPr id="10" name="TextBox 9">
                          <a:extLst>
                            <a:ext uri="{FF2B5EF4-FFF2-40B4-BE49-F238E27FC236}">
                              <a16:creationId xmlns:a16="http://schemas.microsoft.com/office/drawing/2014/main" id="{A23A8B17-D98F-7201-0F18-0ACD3F4DE792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9317461" y="1394268"/>
                          <a:ext cx="1051560" cy="27668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ru-RU" sz="2000" dirty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НЕТ</a:t>
                          </a:r>
                        </a:p>
                      </p:txBody>
                    </p:sp>
                    <p:sp>
                      <p:nvSpPr>
                        <p:cNvPr id="13" name="Прямоугольник 12">
                          <a:extLst>
                            <a:ext uri="{FF2B5EF4-FFF2-40B4-BE49-F238E27FC236}">
                              <a16:creationId xmlns:a16="http://schemas.microsoft.com/office/drawing/2014/main" id="{51BAEB5A-C723-015E-C3A4-579BEDA58A0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77381" y="4722328"/>
                          <a:ext cx="2331720" cy="574845"/>
                        </a:xfrm>
                        <a:prstGeom prst="rect">
                          <a:avLst/>
                        </a:prstGeom>
                        <a:solidFill>
                          <a:srgbClr val="007EEE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ru-RU" sz="2000" cap="small" dirty="0">
                              <a:latin typeface="Roboto" panose="02000000000000000000" pitchFamily="2" charset="0"/>
                              <a:ea typeface="Roboto" panose="02000000000000000000" pitchFamily="2" charset="0"/>
                              <a:cs typeface="Roboto" panose="02000000000000000000" pitchFamily="2" charset="0"/>
                            </a:rPr>
                            <a:t>Объявляем закупку</a:t>
                          </a:r>
                        </a:p>
                      </p:txBody>
                    </p:sp>
                  </p:grpSp>
                </p:grpSp>
              </p:grpSp>
              <p:cxnSp>
                <p:nvCxnSpPr>
                  <p:cNvPr id="20" name="Прямая со стрелкой 19">
                    <a:extLst>
                      <a:ext uri="{FF2B5EF4-FFF2-40B4-BE49-F238E27FC236}">
                        <a16:creationId xmlns:a16="http://schemas.microsoft.com/office/drawing/2014/main" id="{DAF3E80E-1A43-4876-10CE-5EAD557AE33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650361" y="2455893"/>
                    <a:ext cx="1236592" cy="9202"/>
                  </a:xfrm>
                  <a:prstGeom prst="straightConnector1">
                    <a:avLst/>
                  </a:prstGeom>
                  <a:ln w="57150">
                    <a:solidFill>
                      <a:srgbClr val="001965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" name="Прямоугольник 20">
                    <a:extLst>
                      <a:ext uri="{FF2B5EF4-FFF2-40B4-BE49-F238E27FC236}">
                        <a16:creationId xmlns:a16="http://schemas.microsoft.com/office/drawing/2014/main" id="{597540EE-21D2-84C5-9A6D-9979F47A27C2}"/>
                      </a:ext>
                    </a:extLst>
                  </p:cNvPr>
                  <p:cNvSpPr/>
                  <p:nvPr/>
                </p:nvSpPr>
                <p:spPr>
                  <a:xfrm>
                    <a:off x="11886953" y="1714507"/>
                    <a:ext cx="4070210" cy="1438311"/>
                  </a:xfrm>
                  <a:prstGeom prst="rect">
                    <a:avLst/>
                  </a:prstGeom>
                  <a:solidFill>
                    <a:srgbClr val="00196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2000" cap="small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a:t>Направляем в МПТ уведомление об отсутствии товара с требуемыми характеристиками в РРПП</a:t>
                    </a:r>
                  </a:p>
                </p:txBody>
              </p:sp>
            </p:grpSp>
          </p:grp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A29687A-8A09-068A-2958-30F71581DD71}"/>
                </a:ext>
              </a:extLst>
            </p:cNvPr>
            <p:cNvSpPr txBox="1"/>
            <p:nvPr/>
          </p:nvSpPr>
          <p:spPr>
            <a:xfrm rot="18502229">
              <a:off x="10140213" y="3798624"/>
              <a:ext cx="26362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НЕ СООТВЕТСТВУЮТ</a:t>
              </a:r>
            </a:p>
          </p:txBody>
        </p:sp>
        <p:cxnSp>
          <p:nvCxnSpPr>
            <p:cNvPr id="39" name="Прямая со стрелкой 38">
              <a:extLst>
                <a:ext uri="{FF2B5EF4-FFF2-40B4-BE49-F238E27FC236}">
                  <a16:creationId xmlns:a16="http://schemas.microsoft.com/office/drawing/2014/main" id="{35B84564-8707-6D56-0737-26960402F00B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 flipV="1">
              <a:off x="10650361" y="3152818"/>
              <a:ext cx="1236592" cy="1510203"/>
            </a:xfrm>
            <a:prstGeom prst="straightConnector1">
              <a:avLst/>
            </a:prstGeom>
            <a:ln w="57150">
              <a:solidFill>
                <a:srgbClr val="00196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E46825A6-7702-4A68-3AA1-653C42051E88}"/>
              </a:ext>
            </a:extLst>
          </p:cNvPr>
          <p:cNvSpPr txBox="1"/>
          <p:nvPr/>
        </p:nvSpPr>
        <p:spPr>
          <a:xfrm>
            <a:off x="15143053" y="1566095"/>
            <a:ext cx="29835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Через сервис </a:t>
            </a:r>
            <a:r>
              <a:rPr lang="en-US" dirty="0">
                <a:latin typeface="+mj-lt"/>
                <a:ea typeface="Roboto" panose="02000000000000000000" pitchFamily="2" charset="0"/>
                <a:cs typeface="Roboto" panose="02000000000000000000" pitchFamily="2" charset="0"/>
                <a:hlinkClick r:id="rId2"/>
              </a:rPr>
              <a:t>https://gisp.gov.ru/pp719v2/pub/prod/</a:t>
            </a:r>
            <a:r>
              <a:rPr lang="ru-RU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либо в свободной форме с указанием сведений о заказчике (место нахождения, почтовый адрес, телефон, эл. почта) и о товаре (наименование, ОКПД2, ТН ВЭД ЕАЭС, характеристики)</a:t>
            </a:r>
          </a:p>
        </p:txBody>
      </p: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6A432BB0-E8D2-9402-C197-EAC958631E18}"/>
              </a:ext>
            </a:extLst>
          </p:cNvPr>
          <p:cNvCxnSpPr>
            <a:cxnSpLocks/>
            <a:stCxn id="21" idx="2"/>
            <a:endCxn id="71" idx="0"/>
          </p:cNvCxnSpPr>
          <p:nvPr/>
        </p:nvCxnSpPr>
        <p:spPr>
          <a:xfrm flipH="1">
            <a:off x="12942850" y="3004406"/>
            <a:ext cx="1" cy="1037197"/>
          </a:xfrm>
          <a:prstGeom prst="straightConnector1">
            <a:avLst/>
          </a:prstGeom>
          <a:ln w="57150">
            <a:solidFill>
              <a:srgbClr val="0019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39BD0F6B-96BE-E409-28B8-FFC96220F7B4}"/>
              </a:ext>
            </a:extLst>
          </p:cNvPr>
          <p:cNvSpPr/>
          <p:nvPr/>
        </p:nvSpPr>
        <p:spPr>
          <a:xfrm>
            <a:off x="294142" y="3258270"/>
            <a:ext cx="4070210" cy="960958"/>
          </a:xfrm>
          <a:prstGeom prst="rect">
            <a:avLst/>
          </a:prstGeom>
          <a:solidFill>
            <a:srgbClr val="0019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cap="small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Определяем НМЦ по 1064н</a:t>
            </a: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189573D2-F719-0028-08AB-B5A2608428A0}"/>
              </a:ext>
            </a:extLst>
          </p:cNvPr>
          <p:cNvSpPr/>
          <p:nvPr/>
        </p:nvSpPr>
        <p:spPr>
          <a:xfrm>
            <a:off x="10907745" y="4041603"/>
            <a:ext cx="4070210" cy="960958"/>
          </a:xfrm>
          <a:prstGeom prst="rect">
            <a:avLst/>
          </a:prstGeom>
          <a:solidFill>
            <a:srgbClr val="0019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cap="small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Копия уведомления включается в извещение</a:t>
            </a:r>
          </a:p>
        </p:txBody>
      </p: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5F9B8044-4AFC-3273-01E4-E7AC90DEEB24}"/>
              </a:ext>
            </a:extLst>
          </p:cNvPr>
          <p:cNvCxnSpPr>
            <a:cxnSpLocks/>
            <a:stCxn id="71" idx="2"/>
          </p:cNvCxnSpPr>
          <p:nvPr/>
        </p:nvCxnSpPr>
        <p:spPr>
          <a:xfrm>
            <a:off x="12942850" y="5002561"/>
            <a:ext cx="1" cy="675355"/>
          </a:xfrm>
          <a:prstGeom prst="line">
            <a:avLst/>
          </a:prstGeom>
          <a:ln w="57150">
            <a:solidFill>
              <a:srgbClr val="001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id="{BB047FE0-9753-6C3C-1287-5C23C2FEABF6}"/>
              </a:ext>
            </a:extLst>
          </p:cNvPr>
          <p:cNvCxnSpPr>
            <a:cxnSpLocks/>
          </p:cNvCxnSpPr>
          <p:nvPr/>
        </p:nvCxnSpPr>
        <p:spPr>
          <a:xfrm>
            <a:off x="7639350" y="5662970"/>
            <a:ext cx="2035105" cy="7473"/>
          </a:xfrm>
          <a:prstGeom prst="line">
            <a:avLst/>
          </a:prstGeom>
          <a:ln w="57150">
            <a:solidFill>
              <a:srgbClr val="001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7ED5C967-7DB4-2A90-C9A8-45D72DDAA3BC}"/>
              </a:ext>
            </a:extLst>
          </p:cNvPr>
          <p:cNvCxnSpPr>
            <a:cxnSpLocks/>
          </p:cNvCxnSpPr>
          <p:nvPr/>
        </p:nvCxnSpPr>
        <p:spPr>
          <a:xfrm>
            <a:off x="9670427" y="5670443"/>
            <a:ext cx="3272424" cy="14946"/>
          </a:xfrm>
          <a:prstGeom prst="line">
            <a:avLst/>
          </a:prstGeom>
          <a:ln w="57150">
            <a:solidFill>
              <a:srgbClr val="001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2C9DF7B-787A-219D-1DFC-377C2452BBB3}"/>
              </a:ext>
            </a:extLst>
          </p:cNvPr>
          <p:cNvSpPr txBox="1"/>
          <p:nvPr/>
        </p:nvSpPr>
        <p:spPr>
          <a:xfrm>
            <a:off x="15747938" y="331096"/>
            <a:ext cx="22144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rgbClr val="007EEE"/>
                </a:solidFill>
                <a:ea typeface="Museo Sans Cyrl 700" pitchFamily="34" charset="-122"/>
                <a:cs typeface="+mj-cs"/>
              </a:rPr>
              <a:t>Шаг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77889C-AB57-A00A-AEE7-A2437322B781}"/>
              </a:ext>
            </a:extLst>
          </p:cNvPr>
          <p:cNvSpPr txBox="1"/>
          <p:nvPr/>
        </p:nvSpPr>
        <p:spPr>
          <a:xfrm>
            <a:off x="5240699" y="5150701"/>
            <a:ext cx="2508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СООТВЕТСТВУЮТ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2A1D50-1A3D-C401-F99D-7B3C1B029365}"/>
              </a:ext>
            </a:extLst>
          </p:cNvPr>
          <p:cNvSpPr txBox="1"/>
          <p:nvPr/>
        </p:nvSpPr>
        <p:spPr>
          <a:xfrm>
            <a:off x="5533374" y="8544393"/>
            <a:ext cx="95121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Можно ли использовать 1 уведомление несколько раз?</a:t>
            </a:r>
          </a:p>
        </p:txBody>
      </p:sp>
    </p:spTree>
    <p:extLst>
      <p:ext uri="{BB962C8B-B14F-4D97-AF65-F5344CB8AC3E}">
        <p14:creationId xmlns:p14="http://schemas.microsoft.com/office/powerpoint/2010/main" val="95596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E0BE0-1BD5-D650-BFED-2F65579B8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10B9AD26-710D-9867-4F4F-2DA922AD68A9}"/>
              </a:ext>
            </a:extLst>
          </p:cNvPr>
          <p:cNvSpPr txBox="1">
            <a:spLocks/>
          </p:cNvSpPr>
          <p:nvPr/>
        </p:nvSpPr>
        <p:spPr>
          <a:xfrm>
            <a:off x="644916" y="276265"/>
            <a:ext cx="16734729" cy="129266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spcBef>
                <a:spcPct val="0"/>
              </a:spcBef>
              <a:buNone/>
              <a:defRPr sz="4800">
                <a:solidFill>
                  <a:srgbClr val="007EEE"/>
                </a:solidFill>
                <a:ea typeface="Museo Sans Cyrl 700" pitchFamily="34" charset="-122"/>
                <a:cs typeface="+mj-cs"/>
              </a:defRPr>
            </a:lvl1pPr>
          </a:lstStyle>
          <a:p>
            <a:r>
              <a:rPr lang="ru-RU" sz="4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Нужна ли декларация отсутствия в РРПП </a:t>
            </a:r>
            <a:br>
              <a:rPr lang="ru-RU" sz="4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ru-RU" sz="4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 составе </a:t>
            </a:r>
            <a:r>
              <a:rPr lang="ru-RU" sz="42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обоснования НМЦК</a:t>
            </a:r>
            <a:r>
              <a:rPr lang="ru-RU" sz="4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6E4560-9EC9-EB32-A531-64332E6B1E69}"/>
              </a:ext>
            </a:extLst>
          </p:cNvPr>
          <p:cNvSpPr txBox="1"/>
          <p:nvPr/>
        </p:nvSpPr>
        <p:spPr>
          <a:xfrm>
            <a:off x="644916" y="2057386"/>
            <a:ext cx="17003004" cy="5686782"/>
          </a:xfrm>
          <a:prstGeom prst="roundRect">
            <a:avLst>
              <a:gd name="adj" fmla="val 1835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7. Установить, что для целей осуществлении закупок в соответствии с Федеральным законом "О контрактной системе в сфере закупок товаров, работ, услуг для обеспечения государственных и муниципальных нужд":</a:t>
            </a:r>
          </a:p>
          <a:p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&lt;…&gt;</a:t>
            </a: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г) </a:t>
            </a:r>
            <a:r>
              <a:rPr lang="ru-RU" sz="2000" b="1" u="sng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особенности, предусмотренные подпунктом "в" </a:t>
            </a:r>
            <a:r>
              <a:rPr lang="ru-RU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настоящего пункта, </a:t>
            </a:r>
            <a:r>
              <a:rPr lang="ru-RU" sz="2000" b="1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 применяются </a:t>
            </a:r>
            <a:r>
              <a:rPr lang="ru-RU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 наступлении </a:t>
            </a:r>
            <a:r>
              <a:rPr lang="ru-RU" sz="2000" b="1" u="sng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одного из следующих случаев</a:t>
            </a:r>
            <a:r>
              <a:rPr lang="ru-RU" sz="2000" b="1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  <a:endParaRPr lang="en-US" sz="2000" b="1" dirty="0">
              <a:solidFill>
                <a:srgbClr val="007EE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ru-RU" sz="2000" b="1" dirty="0">
              <a:solidFill>
                <a:srgbClr val="007EE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осуществляется закупка товара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включенного в объект закупки, </a:t>
            </a:r>
            <a:r>
              <a:rPr lang="ru-RU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отношении которого 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соответствии с </a:t>
            </a:r>
            <a:r>
              <a:rPr lang="ru-RU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ч.ч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21 и 22 ст. 22 Закона № 44-ФЗ </a:t>
            </a:r>
            <a:r>
              <a:rPr lang="ru-RU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установлены 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соответственно</a:t>
            </a:r>
            <a:r>
              <a:rPr lang="ru-RU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особенности определения НМЦК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цены контракта, заключаемого с единственным поставщиком (подрядчиком, исполнителем), начальной цены единицы товара, работы, услуги при осуществлении включаемых в состав государственного оборонного заказа закупок товаров, работ, услуг для обеспечения федеральных нужд, порядок определения начальной (максимальной) цены контракта, цены контракта, заключаемого с единственным поставщиком (подрядчиком, исполнителем), начальной цены единицы товара; - </a:t>
            </a:r>
            <a:r>
              <a:rPr lang="ru-RU" sz="20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абзац второй</a:t>
            </a: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&lt;…&gt;</a:t>
            </a: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если в РРПП отсутствуют указанные в поз.  1 - 433 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приложения № 2 </a:t>
            </a:r>
            <a:r>
              <a:rPr lang="ru-RU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товары с характеристиками, соответствующими потребности заказчика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отсутствует производство на территории РФ товаров, указанных в поз. 434 - 465 приложения № 2, </a:t>
            </a:r>
            <a:r>
              <a:rPr lang="ru-RU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которые декларируются в обосновании НМЦК, цены контракта, заключаемого с единственным поставщиком (подрядчиком, исполнителем), начальной цены единицы товара 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(в том числе товаров, поставляемых при выполнении закупаемых работ, оказании закупаемых услуг), начальной цены единицы работы, услуги. </a:t>
            </a:r>
            <a:r>
              <a:rPr lang="ru-RU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случаях, при которых такое обоснование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в соответствии с Законом № 44-ФЗ </a:t>
            </a:r>
            <a:r>
              <a:rPr lang="ru-RU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 составляется, отсутствие производства такого товара на территории РФ декларируется в контракте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;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- </a:t>
            </a:r>
            <a:r>
              <a:rPr lang="ru-RU" sz="20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абзац шестой</a:t>
            </a:r>
          </a:p>
        </p:txBody>
      </p:sp>
    </p:spTree>
    <p:extLst>
      <p:ext uri="{BB962C8B-B14F-4D97-AF65-F5344CB8AC3E}">
        <p14:creationId xmlns:p14="http://schemas.microsoft.com/office/powerpoint/2010/main" val="2605779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01DE131-E912-4014-860B-A4137DDEAC1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66928" y="1211262"/>
            <a:ext cx="16972507" cy="8030709"/>
          </a:xfrm>
          <a:prstGeom prst="rect">
            <a:avLst/>
          </a:prstGeom>
        </p:spPr>
        <p:txBody>
          <a:bodyPr>
            <a:noAutofit/>
          </a:bodyPr>
          <a:lstStyle/>
          <a:p>
            <a:pPr marL="4167378" indent="-388669" algn="just">
              <a:spcBef>
                <a:spcPts val="544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pitchFamily="2" charset="2"/>
              <a:buChar char="§"/>
              <a:tabLst>
                <a:tab pos="392986" algn="l"/>
                <a:tab pos="4519341" algn="l"/>
              </a:tabLst>
            </a:pPr>
            <a:r>
              <a:rPr lang="ru-RU" sz="23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Практический и преподавательский опыт в юриспруденции и сфере закупок </a:t>
            </a:r>
            <a:br>
              <a:rPr lang="ru-RU" sz="23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3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более 20 лет</a:t>
            </a:r>
          </a:p>
          <a:p>
            <a:pPr marL="4167378" indent="-388669" algn="just">
              <a:spcBef>
                <a:spcPts val="544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pitchFamily="2" charset="2"/>
              <a:buChar char="§"/>
              <a:tabLst>
                <a:tab pos="392986" algn="l"/>
                <a:tab pos="4519341" algn="l"/>
              </a:tabLst>
            </a:pPr>
            <a:r>
              <a:rPr lang="ru-RU" sz="2300" b="1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Награжден</a:t>
            </a:r>
            <a:r>
              <a:rPr lang="ru-RU" sz="23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Почетной грамотой ФАС России (2019), Благодарностью ФАС России (2015</a:t>
            </a:r>
            <a:r>
              <a:rPr lang="en-US" sz="23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  <a:endParaRPr lang="ru-RU" sz="2300" dirty="0"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167378" indent="-388669" algn="just">
              <a:spcBef>
                <a:spcPts val="544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pitchFamily="2" charset="2"/>
              <a:buChar char="§"/>
              <a:tabLst>
                <a:tab pos="392986" algn="l"/>
                <a:tab pos="4519341" algn="l"/>
              </a:tabLst>
            </a:pPr>
            <a:r>
              <a:rPr lang="ru-RU" sz="2300" b="1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Директор</a:t>
            </a:r>
            <a:r>
              <a:rPr lang="ru-RU" sz="23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ООО «Исследовательский центр надлежащих закупочных практик»</a:t>
            </a:r>
          </a:p>
          <a:p>
            <a:pPr marL="4167378" indent="-388669" algn="just">
              <a:spcBef>
                <a:spcPts val="544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pitchFamily="2" charset="2"/>
              <a:buChar char="§"/>
              <a:tabLst>
                <a:tab pos="392986" algn="l"/>
                <a:tab pos="4519341" algn="l"/>
              </a:tabLst>
            </a:pPr>
            <a:r>
              <a:rPr lang="ru-RU" sz="2300" b="1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Эксперт</a:t>
            </a:r>
            <a:r>
              <a:rPr lang="ru-RU" sz="23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marL="4836972" lvl="5" indent="-276386" algn="just">
              <a:spcBef>
                <a:spcPts val="544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tabLst>
                <a:tab pos="392986" algn="l"/>
                <a:tab pos="4519341" algn="l"/>
              </a:tabLst>
            </a:pPr>
            <a:r>
              <a:rPr lang="ru-RU" sz="23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Всероссийского союза пациентов</a:t>
            </a:r>
          </a:p>
          <a:p>
            <a:pPr marL="4836972" lvl="5" indent="-276386" algn="just">
              <a:spcBef>
                <a:spcPts val="544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tabLst>
                <a:tab pos="392986" algn="l"/>
                <a:tab pos="4519341" algn="l"/>
              </a:tabLst>
            </a:pPr>
            <a:r>
              <a:rPr lang="ru-RU" sz="23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Национального аналитико-экспертного центра здравоохранения</a:t>
            </a:r>
          </a:p>
          <a:p>
            <a:pPr marL="4836972" lvl="5" indent="-276386" algn="just">
              <a:spcBef>
                <a:spcPts val="544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tabLst>
                <a:tab pos="392986" algn="l"/>
                <a:tab pos="4519341" algn="l"/>
              </a:tabLst>
            </a:pPr>
            <a:r>
              <a:rPr lang="ru-RU" sz="23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Бюро расследований Народного фронта</a:t>
            </a:r>
          </a:p>
          <a:p>
            <a:pPr marL="4836972" lvl="5" indent="-276386" algn="just">
              <a:spcBef>
                <a:spcPts val="544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tabLst>
                <a:tab pos="392986" algn="l"/>
                <a:tab pos="4519341" algn="l"/>
              </a:tabLst>
            </a:pPr>
            <a:r>
              <a:rPr lang="ru-RU" sz="23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Информационно-образовательной платформы «Медицинское право»</a:t>
            </a:r>
          </a:p>
          <a:p>
            <a:pPr marL="509587" indent="-388669" algn="just">
              <a:spcBef>
                <a:spcPts val="544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pitchFamily="2" charset="2"/>
              <a:buChar char="§"/>
              <a:tabLst>
                <a:tab pos="392986" algn="l"/>
                <a:tab pos="4031346" algn="l"/>
              </a:tabLst>
            </a:pPr>
            <a:r>
              <a:rPr lang="ru-RU" sz="2300" b="1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Преподаватель</a:t>
            </a:r>
            <a:r>
              <a:rPr lang="ru-RU" sz="23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программ повышения квалификации Первого МГМУ имени И.М. Сеченова, НИУ ВШЭ, Юридического института «М-Логос», ГК «Ростех» </a:t>
            </a:r>
          </a:p>
          <a:p>
            <a:pPr marL="509587" indent="-388669" algn="just">
              <a:spcBef>
                <a:spcPts val="544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pitchFamily="2" charset="2"/>
              <a:buChar char="§"/>
              <a:tabLst>
                <a:tab pos="392986" algn="l"/>
                <a:tab pos="4031346" algn="l"/>
              </a:tabLst>
            </a:pPr>
            <a:r>
              <a:rPr lang="ru-RU" sz="2300" b="1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Автор</a:t>
            </a:r>
            <a:r>
              <a:rPr lang="ru-RU" sz="23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более 90 статей по тематике закупок и лекарственного обеспечения в России в юридических и специализированных печатных СМИ, экспертных комментариев для федеральных СМИ (Российская газета, Известия, </a:t>
            </a:r>
            <a:r>
              <a:rPr lang="ru-RU" sz="2300" dirty="0" err="1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КоммерсантЪ</a:t>
            </a:r>
            <a:r>
              <a:rPr lang="ru-RU" sz="23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, РБК, Ведомости, Фармацевтический вестник, Медицинский вестник, </a:t>
            </a:r>
            <a:r>
              <a:rPr lang="ru-RU" sz="2300" dirty="0" err="1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Vademecum</a:t>
            </a:r>
            <a:r>
              <a:rPr lang="ru-RU" sz="23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, Здравоохранение, Московские аптеки, Медицинские технологии. Оценка и выбор)</a:t>
            </a:r>
          </a:p>
          <a:p>
            <a:pPr marL="509587" indent="-388669" algn="just">
              <a:spcBef>
                <a:spcPts val="544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pitchFamily="2" charset="2"/>
              <a:buChar char="§"/>
              <a:tabLst>
                <a:tab pos="393453" algn="l"/>
              </a:tabLst>
            </a:pPr>
            <a:r>
              <a:rPr lang="ru-RU" sz="2300" b="1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Соавтор</a:t>
            </a:r>
            <a:r>
              <a:rPr lang="ru-RU" sz="23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более 10 книг («Книга контрактного управляющего», «Госзакупки в сфере медицины. Справочник заказчика и поставщика», «Управление закупками по Закону 223-ФЗ. Практическое руководство», «</a:t>
            </a:r>
            <a:r>
              <a:rPr lang="ru-RU" sz="2300" dirty="0">
                <a:solidFill>
                  <a:srgbClr val="333333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Закупки строительных работ. Проектирование, строительство и ремонт по законам 44-ФЗ и 223-ФЗ (практическое руководство)»</a:t>
            </a:r>
          </a:p>
          <a:p>
            <a:pPr marL="509587" indent="-388669" algn="just">
              <a:spcBef>
                <a:spcPts val="544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pitchFamily="2" charset="2"/>
              <a:buChar char="§"/>
              <a:tabLst>
                <a:tab pos="393453" algn="l"/>
              </a:tabLst>
            </a:pPr>
            <a:r>
              <a:rPr lang="ru-RU" sz="2300" dirty="0">
                <a:solidFill>
                  <a:srgbClr val="333333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ТГ-канал </a:t>
            </a:r>
            <a:r>
              <a:rPr lang="en-US" sz="2300" b="1" dirty="0">
                <a:solidFill>
                  <a:srgbClr val="333333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https://t.me/tenders_med</a:t>
            </a:r>
            <a:r>
              <a:rPr lang="ru-RU" sz="2300" b="1" dirty="0">
                <a:solidFill>
                  <a:srgbClr val="333333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marL="509587" indent="-388669" algn="just">
              <a:spcBef>
                <a:spcPts val="544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pitchFamily="2" charset="2"/>
              <a:buChar char="§"/>
              <a:tabLst>
                <a:tab pos="393453" algn="l"/>
              </a:tabLst>
            </a:pPr>
            <a:endParaRPr lang="ru-RU" sz="2400" dirty="0"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B69F5D-6482-4859-9CBB-3D992377A20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6928" y="408383"/>
            <a:ext cx="12550775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l" rtl="0"/>
            <a:r>
              <a:rPr lang="ru-RU" sz="4800" dirty="0">
                <a:solidFill>
                  <a:srgbClr val="007EEE"/>
                </a:solidFill>
                <a:latin typeface="+mn-lt"/>
                <a:ea typeface="Museo Sans Cyrl 700" pitchFamily="34" charset="-122"/>
              </a:rPr>
              <a:t>АЛЕКСЕЙ ФЕДОРОВ </a:t>
            </a:r>
          </a:p>
        </p:txBody>
      </p:sp>
      <p:pic>
        <p:nvPicPr>
          <p:cNvPr id="7" name="Рисунок 6" descr="Изображение выглядит как человек, мужчина, костюм, одет&#10;&#10;Автоматически созданное описание">
            <a:extLst>
              <a:ext uri="{FF2B5EF4-FFF2-40B4-BE49-F238E27FC236}">
                <a16:creationId xmlns:a16="http://schemas.microsoft.com/office/drawing/2014/main" id="{7434FE53-32C5-407C-AA8C-A317A1840F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50" r="3" b="15752"/>
          <a:stretch/>
        </p:blipFill>
        <p:spPr>
          <a:xfrm>
            <a:off x="928447" y="1630987"/>
            <a:ext cx="2902125" cy="2902126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76336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AA1AC-9AEC-24F6-E7E3-D6F1C3372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>
            <a:extLst>
              <a:ext uri="{FF2B5EF4-FFF2-40B4-BE49-F238E27FC236}">
                <a16:creationId xmlns:a16="http://schemas.microsoft.com/office/drawing/2014/main" id="{66ECECB3-161E-301B-F8D8-11FF074FE4D7}"/>
              </a:ext>
            </a:extLst>
          </p:cNvPr>
          <p:cNvSpPr txBox="1">
            <a:spLocks/>
          </p:cNvSpPr>
          <p:nvPr/>
        </p:nvSpPr>
        <p:spPr>
          <a:xfrm>
            <a:off x="640080" y="233296"/>
            <a:ext cx="16734729" cy="129266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spcBef>
                <a:spcPct val="0"/>
              </a:spcBef>
              <a:buNone/>
              <a:defRPr sz="4800">
                <a:solidFill>
                  <a:srgbClr val="007EEE"/>
                </a:solidFill>
                <a:ea typeface="Museo Sans Cyrl 700" pitchFamily="34" charset="-122"/>
                <a:cs typeface="+mj-cs"/>
              </a:defRPr>
            </a:lvl1pPr>
          </a:lstStyle>
          <a:p>
            <a:r>
              <a:rPr lang="ru-RU" sz="4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Нужна ли декларация/уведомление если основной вариант поставки ЛП отсутствует в РРПП, а альтернативный - есть?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AECCF0-AB8D-319F-688D-4C45CFB30D66}"/>
              </a:ext>
            </a:extLst>
          </p:cNvPr>
          <p:cNvSpPr txBox="1"/>
          <p:nvPr/>
        </p:nvSpPr>
        <p:spPr>
          <a:xfrm>
            <a:off x="642498" y="2195716"/>
            <a:ext cx="17003004" cy="5686782"/>
          </a:xfrm>
          <a:prstGeom prst="roundRect">
            <a:avLst>
              <a:gd name="adj" fmla="val 1835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7. Установить, что для целей осуществлении закупок в соответствии с Федеральным законом "О контрактной системе в сфере закупок товаров, работ, услуг для обеспечения государственных и муниципальных нужд":</a:t>
            </a:r>
          </a:p>
          <a:p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&lt;…&gt;</a:t>
            </a: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а) особенностями описания объекта закупки, являющегося товаром (в том числе поставляемым при выполнении закупаемых работ, оказании закупаемых услуг), производство которого на территории Российской Федерации отсутствует, являются:</a:t>
            </a:r>
          </a:p>
          <a:p>
            <a:endParaRPr lang="ru-RU" sz="2000" b="1" dirty="0">
              <a:solidFill>
                <a:srgbClr val="007EE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/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 осуществлении закупки товаров, указанных в позициях 1 - 433 приложения N 2 к настоящему постановлению, - декларирование в извещении об осуществлении закупки или в приглашении принять участие в определении поставщика (подрядчика, исполнителя) </a:t>
            </a:r>
            <a:r>
              <a:rPr lang="ru-RU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факта отсутствия в реестре российской промышленной продукции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такого </a:t>
            </a:r>
            <a:r>
              <a:rPr lang="ru-RU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товара с характеристиками, соответствующими потребности заказчика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указание в описании объекта закупки характеристик товара, потребность в котором имеется у заказчика и который отсутствует в реестре российской промышленной продукции, а также включение в описание объекта закупки копии направленного до начала осуществления закупки в Министерство промышленности и торговли Российской Федерации уведомления об отсутствии закупаемого товара в реестре российской промышленной продукции, которое должно содержать информацию о заказчике (место нахождения, почтовый адрес, адрес электронной почты, номер контактного телефона) и о товаре, потребность в котором имеется у заказчика и который отсутствует в реестре российской промышленной продукции (наименование товара, код товара по Общероссийскому классификатору продукции по видам экономической деятельности ОК 034-2014 (КПЕС 2008), код товара по единой Товарной номенклатуре внешнеэкономической деятельности Евразийского экономического союза, предусмотренной правом Евразийского экономического союза, и характеристики такого товара);</a:t>
            </a:r>
            <a:endParaRPr lang="ru-RU" sz="2000" i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6C63CC33-4849-A5FF-AAB3-E976080E5D67}"/>
              </a:ext>
            </a:extLst>
          </p:cNvPr>
          <p:cNvSpPr txBox="1">
            <a:spLocks/>
          </p:cNvSpPr>
          <p:nvPr/>
        </p:nvSpPr>
        <p:spPr>
          <a:xfrm>
            <a:off x="776635" y="7908430"/>
            <a:ext cx="16734729" cy="129266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spcBef>
                <a:spcPct val="0"/>
              </a:spcBef>
              <a:buNone/>
              <a:defRPr sz="4800">
                <a:solidFill>
                  <a:srgbClr val="007EEE"/>
                </a:solidFill>
                <a:ea typeface="Museo Sans Cyrl 700" pitchFamily="34" charset="-122"/>
                <a:cs typeface="+mj-cs"/>
              </a:defRPr>
            </a:lvl1pPr>
          </a:lstStyle>
          <a:p>
            <a:r>
              <a:rPr lang="ru-RU" sz="4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А альтернативные варианты надо указывать в декларации/уведомлении? </a:t>
            </a:r>
          </a:p>
        </p:txBody>
      </p:sp>
    </p:spTree>
    <p:extLst>
      <p:ext uri="{BB962C8B-B14F-4D97-AF65-F5344CB8AC3E}">
        <p14:creationId xmlns:p14="http://schemas.microsoft.com/office/powerpoint/2010/main" val="304747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BA50F-5186-E169-2780-44D6D2FFB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104D5472-86C7-2C4F-25E8-8C7959991177}"/>
              </a:ext>
            </a:extLst>
          </p:cNvPr>
          <p:cNvSpPr txBox="1">
            <a:spLocks/>
          </p:cNvSpPr>
          <p:nvPr/>
        </p:nvSpPr>
        <p:spPr>
          <a:xfrm>
            <a:off x="644916" y="377263"/>
            <a:ext cx="16734729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spcBef>
                <a:spcPct val="0"/>
              </a:spcBef>
              <a:buNone/>
              <a:defRPr sz="4800">
                <a:solidFill>
                  <a:srgbClr val="007EEE"/>
                </a:solidFill>
                <a:ea typeface="Museo Sans Cyrl 700" pitchFamily="34" charset="-122"/>
                <a:cs typeface="+mj-cs"/>
              </a:defRPr>
            </a:lvl1pPr>
          </a:lstStyle>
          <a:p>
            <a:r>
              <a:rPr lang="ru-RU" dirty="0"/>
              <a:t>ПОДТВЕРЖДЕНИЕ СТРАНЫ ПРОИСХОЖДЕНИЯ </a:t>
            </a:r>
            <a:r>
              <a:rPr lang="ru-RU" dirty="0">
                <a:solidFill>
                  <a:srgbClr val="FF0000"/>
                </a:solidFill>
              </a:rPr>
              <a:t>ГЛФ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3831E1-48FE-567C-C6B2-CD266B8CF1FB}"/>
              </a:ext>
            </a:extLst>
          </p:cNvPr>
          <p:cNvSpPr txBox="1"/>
          <p:nvPr/>
        </p:nvSpPr>
        <p:spPr>
          <a:xfrm>
            <a:off x="621030" y="6583366"/>
            <a:ext cx="49453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cap="small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79DB061-A609-DAF6-3E6F-4E1D2FB8586C}"/>
              </a:ext>
            </a:extLst>
          </p:cNvPr>
          <p:cNvGrpSpPr/>
          <p:nvPr/>
        </p:nvGrpSpPr>
        <p:grpSpPr>
          <a:xfrm>
            <a:off x="621030" y="1811746"/>
            <a:ext cx="16758614" cy="4340618"/>
            <a:chOff x="929642" y="1486977"/>
            <a:chExt cx="16758614" cy="4340618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C73A8709-519E-693A-6BE1-04F3C57C5911}"/>
                </a:ext>
              </a:extLst>
            </p:cNvPr>
            <p:cNvSpPr/>
            <p:nvPr/>
          </p:nvSpPr>
          <p:spPr>
            <a:xfrm>
              <a:off x="929642" y="2397095"/>
              <a:ext cx="4556760" cy="15849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200" dirty="0">
                  <a:solidFill>
                    <a:srgbClr val="FFFF00"/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НОМЕР РЕЕСТРОВОЙ ЗАПИСИ ИЗ РРПП </a:t>
              </a:r>
              <a:br>
                <a:rPr lang="ru-RU" sz="2200" dirty="0">
                  <a:solidFill>
                    <a:srgbClr val="FFFF00"/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</a:br>
              <a:r>
                <a:rPr lang="ru-RU" sz="22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(</a:t>
              </a:r>
              <a:r>
                <a:rPr lang="ru-RU" sz="2200" u="sng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со сведениями о баллах</a:t>
              </a:r>
              <a:r>
                <a:rPr lang="ru-RU" sz="22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, если предусмотрено в ПП 719)</a:t>
              </a: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135C0201-2C4A-C867-0EB2-2F3A00B8DD09}"/>
                </a:ext>
              </a:extLst>
            </p:cNvPr>
            <p:cNvSpPr/>
            <p:nvPr/>
          </p:nvSpPr>
          <p:spPr>
            <a:xfrm>
              <a:off x="929642" y="4093642"/>
              <a:ext cx="4556760" cy="173395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200" dirty="0">
                  <a:solidFill>
                    <a:srgbClr val="FFFF00"/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НОМЕР РЕЕСТРОВОЙ ЗАПИСИ ИЗ РРПП </a:t>
              </a:r>
              <a:r>
                <a:rPr lang="ru-RU" sz="22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+ справка, подтверждающая наличие СПИК, заверенная стороной СПИК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BED10D-0FDA-3D79-4541-8D59C01FB5C5}"/>
                </a:ext>
              </a:extLst>
            </p:cNvPr>
            <p:cNvSpPr txBox="1"/>
            <p:nvPr/>
          </p:nvSpPr>
          <p:spPr>
            <a:xfrm>
              <a:off x="953528" y="1486977"/>
              <a:ext cx="9249653" cy="46166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/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ДЛЯ РОССИЙСКИХ ЛЕКАРСТВЕННЫХ ПРЕПАРАТОВ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5BA24A-711E-057D-C493-5B12073CEFD3}"/>
                </a:ext>
              </a:extLst>
            </p:cNvPr>
            <p:cNvSpPr txBox="1"/>
            <p:nvPr/>
          </p:nvSpPr>
          <p:spPr>
            <a:xfrm>
              <a:off x="10946133" y="1486977"/>
              <a:ext cx="6742123" cy="461665"/>
            </a:xfrm>
            <a:prstGeom prst="rect">
              <a:avLst/>
            </a:prstGeom>
            <a:solidFill>
              <a:srgbClr val="007EE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/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ДЛЯ ЕВРАЗИЙСКИХ ЛЕКАРСТВЕННЫХ ПРЕПАРАТОВ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5F8EB1AB-021F-C074-2EC8-BC81729F7AD4}"/>
                </a:ext>
              </a:extLst>
            </p:cNvPr>
            <p:cNvSpPr/>
            <p:nvPr/>
          </p:nvSpPr>
          <p:spPr>
            <a:xfrm>
              <a:off x="10946132" y="2409023"/>
              <a:ext cx="6742123" cy="21031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200" b="1" dirty="0">
                  <a:solidFill>
                    <a:srgbClr val="FFFF00"/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СТ-1</a:t>
              </a:r>
            </a:p>
            <a:p>
              <a:pPr algn="ctr"/>
              <a:r>
                <a:rPr lang="ru-RU" sz="22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ДО ВНЕСЕНИЯ ИЗМЕНЕНИЙ В ПРАВО ЕАЭС В ЧАСТИ ПОДТВЕРЖДЕНИЯ СТРАНЫ ПРОИСХОЖДЕНИЙ СВЕДЕНИЯМИ ИЗ ЕАРПП</a:t>
              </a: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87C03FE0-28D4-400B-4045-D342C14AED00}"/>
                </a:ext>
              </a:extLst>
            </p:cNvPr>
            <p:cNvSpPr/>
            <p:nvPr/>
          </p:nvSpPr>
          <p:spPr>
            <a:xfrm>
              <a:off x="5646421" y="4093641"/>
              <a:ext cx="4556760" cy="173395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200" b="1" dirty="0">
                  <a:solidFill>
                    <a:srgbClr val="FFFF00"/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СТ-1</a:t>
              </a:r>
            </a:p>
            <a:p>
              <a:pPr algn="ctr"/>
              <a:r>
                <a:rPr lang="ru-RU" sz="2200" cap="small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если извещение размещено </a:t>
              </a:r>
              <a:br>
                <a:rPr lang="ru-RU" sz="2200" cap="small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</a:br>
              <a:r>
                <a:rPr lang="ru-RU" sz="2200" cap="small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не позднее 31.12.2025</a:t>
              </a:r>
              <a:endParaRPr lang="ru-RU" sz="2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39BE0DD4-C357-228B-81D3-42C3DF23E7C2}"/>
                </a:ext>
              </a:extLst>
            </p:cNvPr>
            <p:cNvSpPr/>
            <p:nvPr/>
          </p:nvSpPr>
          <p:spPr>
            <a:xfrm>
              <a:off x="5646421" y="2397095"/>
              <a:ext cx="4556760" cy="15849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200" dirty="0">
                  <a:solidFill>
                    <a:srgbClr val="FFFF00"/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ДЕКЛАРАЦИЯ СТРАНЫ ПО ОКСМ </a:t>
              </a:r>
              <a:r>
                <a:rPr lang="ru-RU" sz="22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(если в извещении есть декларация об отсутствии товара в РРПП + не было заявок с реестровым товаром</a:t>
              </a:r>
              <a:r>
                <a:rPr lang="ru-RU" sz="2200" u="sng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)</a:t>
              </a:r>
              <a:endParaRPr lang="ru-RU" sz="2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2046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29598FBC-7BE0-C057-C7BE-A54B7AFCFAB6}"/>
              </a:ext>
            </a:extLst>
          </p:cNvPr>
          <p:cNvSpPr txBox="1">
            <a:spLocks/>
          </p:cNvSpPr>
          <p:nvPr/>
        </p:nvSpPr>
        <p:spPr>
          <a:xfrm>
            <a:off x="644916" y="377263"/>
            <a:ext cx="16734729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spcBef>
                <a:spcPct val="0"/>
              </a:spcBef>
              <a:buNone/>
              <a:defRPr sz="4800">
                <a:solidFill>
                  <a:srgbClr val="007EEE"/>
                </a:solidFill>
                <a:ea typeface="Museo Sans Cyrl 700" pitchFamily="34" charset="-122"/>
                <a:cs typeface="+mj-cs"/>
              </a:defRPr>
            </a:lvl1pPr>
          </a:lstStyle>
          <a:p>
            <a:r>
              <a:rPr lang="ru-RU" dirty="0"/>
              <a:t>ОСОБЕННОСТИ ДЛЯ ЕАЭС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9AACD2-FB9F-7D17-9566-0F95D295F968}"/>
              </a:ext>
            </a:extLst>
          </p:cNvPr>
          <p:cNvSpPr txBox="1"/>
          <p:nvPr/>
        </p:nvSpPr>
        <p:spPr>
          <a:xfrm>
            <a:off x="7081402" y="1785920"/>
            <a:ext cx="105616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Для товаров из ЕАЭС «декларация» не подтверждает страну происхождения даже при наличии в извещении декларации об отсутствии товара в РРПП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6ECC3C-BAAB-15DE-0A0D-7A0002580B6B}"/>
              </a:ext>
            </a:extLst>
          </p:cNvPr>
          <p:cNvSpPr txBox="1"/>
          <p:nvPr/>
        </p:nvSpPr>
        <p:spPr>
          <a:xfrm>
            <a:off x="644916" y="1785921"/>
            <a:ext cx="6025707" cy="769441"/>
          </a:xfrm>
          <a:prstGeom prst="rect">
            <a:avLst/>
          </a:prstGeom>
          <a:solidFill>
            <a:srgbClr val="E2F0D9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Пункт 2 письма Минфина России </a:t>
            </a:r>
            <a:br>
              <a:rPr lang="ru-RU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 25 июля 2025 г. N 24-06-06/72389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6FE69B-E683-349A-965C-916683A860D4}"/>
              </a:ext>
            </a:extLst>
          </p:cNvPr>
          <p:cNvSpPr txBox="1"/>
          <p:nvPr/>
        </p:nvSpPr>
        <p:spPr>
          <a:xfrm>
            <a:off x="381031" y="3802343"/>
            <a:ext cx="72698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Сведениями из ЕАРПП подтверждается страна происхождения только «отдельных видов промышленных товаров» из Приложений 1 и 1.1 к Решению Совета ЕЭК от 23 ноября 2020 г. N 105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C143D360-F185-FFB1-164A-101FFB57A375}"/>
              </a:ext>
            </a:extLst>
          </p:cNvPr>
          <p:cNvCxnSpPr/>
          <p:nvPr/>
        </p:nvCxnSpPr>
        <p:spPr>
          <a:xfrm>
            <a:off x="547310" y="3162925"/>
            <a:ext cx="17193379" cy="0"/>
          </a:xfrm>
          <a:prstGeom prst="line">
            <a:avLst/>
          </a:prstGeom>
          <a:ln w="38100">
            <a:solidFill>
              <a:srgbClr val="007E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EB93C85D-C5A0-189A-0044-6671E352FE10}"/>
              </a:ext>
            </a:extLst>
          </p:cNvPr>
          <p:cNvSpPr/>
          <p:nvPr/>
        </p:nvSpPr>
        <p:spPr>
          <a:xfrm>
            <a:off x="7737756" y="3865590"/>
            <a:ext cx="2047713" cy="1277910"/>
          </a:xfrm>
          <a:prstGeom prst="rightArrow">
            <a:avLst/>
          </a:prstGeom>
          <a:solidFill>
            <a:srgbClr val="007EEE"/>
          </a:solidFill>
          <a:ln>
            <a:solidFill>
              <a:srgbClr val="007E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0B02FA-AB74-51CB-6788-72F85A838A09}"/>
              </a:ext>
            </a:extLst>
          </p:cNvPr>
          <p:cNvSpPr txBox="1"/>
          <p:nvPr/>
        </p:nvSpPr>
        <p:spPr>
          <a:xfrm>
            <a:off x="9872303" y="4140897"/>
            <a:ext cx="726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Лекарственных препаратов </a:t>
            </a:r>
            <a:r>
              <a:rPr lang="ru-RU" sz="22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нет</a:t>
            </a:r>
            <a:r>
              <a:rPr lang="ru-RU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в Приложениях </a:t>
            </a:r>
            <a:br>
              <a:rPr lang="ru-RU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 Решению Совета ЕЭК от 23 ноября 2020 г. N 105</a:t>
            </a: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FEC35B12-11CA-EF66-029C-AC61C04C8782}"/>
              </a:ext>
            </a:extLst>
          </p:cNvPr>
          <p:cNvSpPr/>
          <p:nvPr/>
        </p:nvSpPr>
        <p:spPr>
          <a:xfrm rot="5400000">
            <a:off x="12785395" y="5260332"/>
            <a:ext cx="1572093" cy="1338429"/>
          </a:xfrm>
          <a:prstGeom prst="rightArrow">
            <a:avLst/>
          </a:prstGeom>
          <a:solidFill>
            <a:srgbClr val="007EEE"/>
          </a:solidFill>
          <a:ln>
            <a:solidFill>
              <a:srgbClr val="007E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8F5C90-3CB1-7802-0932-06BA636B5FED}"/>
              </a:ext>
            </a:extLst>
          </p:cNvPr>
          <p:cNvSpPr txBox="1"/>
          <p:nvPr/>
        </p:nvSpPr>
        <p:spPr>
          <a:xfrm>
            <a:off x="644916" y="6931418"/>
            <a:ext cx="16734729" cy="3139321"/>
          </a:xfrm>
          <a:prstGeom prst="rect">
            <a:avLst/>
          </a:prstGeom>
          <a:solidFill>
            <a:srgbClr val="E2F0D9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10. Установить, что:</a:t>
            </a:r>
          </a:p>
          <a:p>
            <a:r>
              <a:rPr lang="ru-RU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д) </a:t>
            </a:r>
            <a:r>
              <a:rPr lang="ru-RU" sz="2200" b="1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до внесения изменений в право Евразийского экономического союза</a:t>
            </a:r>
            <a:r>
              <a:rPr lang="ru-RU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предусматривающих подтверждение страны происхождения товаров, указанных в приложениях N 1 - 3 к настоящему постановлению, путем предоставления информации из евразийского реестра промышленных товаров, </a:t>
            </a:r>
            <a:r>
              <a:rPr lang="ru-RU" sz="2200" b="1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документом, подтверждающим происхождение таких товаров из государств - членов Евразийского экономического союза</a:t>
            </a:r>
            <a:r>
              <a:rPr lang="ru-RU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за исключением Российской Федерации</a:t>
            </a:r>
            <a:r>
              <a:rPr lang="ru-RU" sz="2200" b="1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является сертификат о происхождении товара</a:t>
            </a:r>
            <a:r>
              <a:rPr lang="ru-RU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выданный уполномоченным органом (организацией) государства - члена Евразийского экономического союза по форме, установленной Правилами определения страны происхождения товаров, и в соответствии с критериями определения страны происхождения товаров, предусмотренными Правилами определения страны происхождения товаров;</a:t>
            </a:r>
          </a:p>
        </p:txBody>
      </p:sp>
    </p:spTree>
    <p:extLst>
      <p:ext uri="{BB962C8B-B14F-4D97-AF65-F5344CB8AC3E}">
        <p14:creationId xmlns:p14="http://schemas.microsoft.com/office/powerpoint/2010/main" val="340246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BD0B4-6FF0-5D18-93D7-4A7D2738C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E2BFCD2F-CBAF-1800-BCC5-2670A3216007}"/>
              </a:ext>
            </a:extLst>
          </p:cNvPr>
          <p:cNvSpPr txBox="1">
            <a:spLocks/>
          </p:cNvSpPr>
          <p:nvPr/>
        </p:nvSpPr>
        <p:spPr>
          <a:xfrm>
            <a:off x="644916" y="377263"/>
            <a:ext cx="16734729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spcBef>
                <a:spcPct val="0"/>
              </a:spcBef>
              <a:buNone/>
              <a:defRPr sz="4800">
                <a:solidFill>
                  <a:srgbClr val="007EEE"/>
                </a:solidFill>
                <a:ea typeface="Museo Sans Cyrl 700" pitchFamily="34" charset="-122"/>
                <a:cs typeface="+mj-cs"/>
              </a:defRPr>
            </a:lvl1pPr>
          </a:lstStyle>
          <a:p>
            <a:r>
              <a:rPr lang="ru-RU" dirty="0"/>
              <a:t>СПРАВКА, ПОДТВЕРЖДАЮЩАЯ НАЛИЧИЕ СПИК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202607-9997-E1E3-4BAD-9A8F3EC3BCB2}"/>
              </a:ext>
            </a:extLst>
          </p:cNvPr>
          <p:cNvSpPr txBox="1"/>
          <p:nvPr/>
        </p:nvSpPr>
        <p:spPr>
          <a:xfrm>
            <a:off x="621030" y="6583366"/>
            <a:ext cx="49453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cap="small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BAB36152-E0D6-70C6-8502-B04046B8DF0D}"/>
              </a:ext>
            </a:extLst>
          </p:cNvPr>
          <p:cNvGrpSpPr/>
          <p:nvPr/>
        </p:nvGrpSpPr>
        <p:grpSpPr>
          <a:xfrm>
            <a:off x="621030" y="1511907"/>
            <a:ext cx="17454938" cy="4675478"/>
            <a:chOff x="621030" y="2070096"/>
            <a:chExt cx="17454938" cy="4675478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002A7F6-115B-7E22-5715-5FFE2BFA0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1030" y="2070096"/>
              <a:ext cx="13590238" cy="467547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A37E4905-A76A-3A75-52DC-1B5D4ACAE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211267" y="2070096"/>
              <a:ext cx="3864701" cy="4675478"/>
            </a:xfrm>
            <a:prstGeom prst="rect">
              <a:avLst/>
            </a:prstGeom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856A35A7-E551-90F6-A5BC-EDFF00086E0A}"/>
                </a:ext>
              </a:extLst>
            </p:cNvPr>
            <p:cNvSpPr/>
            <p:nvPr/>
          </p:nvSpPr>
          <p:spPr>
            <a:xfrm>
              <a:off x="10118361" y="4107305"/>
              <a:ext cx="1289154" cy="2638269"/>
            </a:xfrm>
            <a:prstGeom prst="rect">
              <a:avLst/>
            </a:prstGeom>
            <a:noFill/>
            <a:ln w="3810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31B20E44-C887-D028-69A2-D3277FC2554E}"/>
                </a:ext>
              </a:extLst>
            </p:cNvPr>
            <p:cNvSpPr/>
            <p:nvPr/>
          </p:nvSpPr>
          <p:spPr>
            <a:xfrm>
              <a:off x="14209887" y="4107305"/>
              <a:ext cx="1289154" cy="2638269"/>
            </a:xfrm>
            <a:prstGeom prst="rect">
              <a:avLst/>
            </a:prstGeom>
            <a:noFill/>
            <a:ln w="3810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E4C5947-94A8-349B-41F8-AA2E06DDB7F0}"/>
              </a:ext>
            </a:extLst>
          </p:cNvPr>
          <p:cNvSpPr txBox="1"/>
          <p:nvPr/>
        </p:nvSpPr>
        <p:spPr>
          <a:xfrm>
            <a:off x="621030" y="6345519"/>
            <a:ext cx="1745493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b="0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1.1. </a:t>
            </a:r>
            <a:r>
              <a:rPr lang="ru-RU" b="1" i="0" dirty="0">
                <a:solidFill>
                  <a:srgbClr val="007EE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Подтверждением наличия специального инвестиционного контракта является представление справки (в свободной форме), заверенной руководителем организации </a:t>
            </a:r>
            <a:r>
              <a:rPr lang="ru-RU" b="0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(индивидуальным предпринимателем), </a:t>
            </a:r>
            <a:r>
              <a:rPr lang="ru-RU" b="1" i="0" dirty="0">
                <a:solidFill>
                  <a:srgbClr val="007EE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являющейся стороной специального инвестиционного контракта</a:t>
            </a:r>
            <a:r>
              <a:rPr lang="ru-RU" b="0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с указанием следующих сведений:</a:t>
            </a:r>
          </a:p>
          <a:p>
            <a:pPr algn="just">
              <a:buNone/>
            </a:pPr>
            <a:r>
              <a:rPr lang="ru-RU" b="0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а) </a:t>
            </a:r>
            <a:r>
              <a:rPr lang="ru-RU" b="1" i="0" dirty="0">
                <a:solidFill>
                  <a:srgbClr val="007EE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реквизиты специального инвестиционного контракта</a:t>
            </a:r>
            <a:r>
              <a:rPr lang="ru-RU" b="0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;</a:t>
            </a:r>
          </a:p>
          <a:p>
            <a:pPr algn="just">
              <a:buNone/>
            </a:pPr>
            <a:r>
              <a:rPr lang="ru-RU" b="0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б) </a:t>
            </a:r>
            <a:r>
              <a:rPr lang="ru-RU" b="1" i="0" dirty="0">
                <a:solidFill>
                  <a:srgbClr val="007EE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реквизиты заключения о выполнении (полном, частичном) или невыполнении инвестором обязательств</a:t>
            </a:r>
            <a:r>
              <a:rPr lang="ru-RU" b="0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принятых в соответствии с </a:t>
            </a:r>
            <a:r>
              <a:rPr lang="ru-RU" b="0" i="0" u="none" strike="noStrike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подпунктом "а" пункта 1</a:t>
            </a:r>
            <a:r>
              <a:rPr lang="ru-RU" b="0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настоящего постановления в рамках специального инвестиционного контракта, и достижении (полном, частичном) </a:t>
            </a:r>
            <a:r>
              <a:rPr lang="ru-RU" b="1" i="0" dirty="0">
                <a:solidFill>
                  <a:srgbClr val="007EE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или недостижении предусмотренных специальным инвестиционным контрактом соответствующих показателей за отчетный период, выдаваемого Министерством промышленности и торговли Российской Федерации </a:t>
            </a:r>
            <a:r>
              <a:rPr lang="ru-RU" b="0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установленном порядке (</a:t>
            </a:r>
            <a:r>
              <a:rPr lang="ru-RU" b="0" i="1" u="sng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 требуется</a:t>
            </a:r>
            <a:r>
              <a:rPr lang="ru-RU" b="0" i="1" u="sng" dirty="0">
                <a:solidFill>
                  <a:srgbClr val="007EE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если на дату вступления в силу специального инвестиционного контракта </a:t>
            </a:r>
            <a:r>
              <a:rPr lang="ru-RU" b="0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 производстве промышленной продукции в рамках специального инвестиционного контракта </a:t>
            </a:r>
            <a:r>
              <a:rPr lang="ru-RU" b="0" i="1" u="sng" dirty="0">
                <a:solidFill>
                  <a:srgbClr val="007EE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выполняется хотя бы одно из указанных в специальном инвестиционном контракте требований, предусмотренных </a:t>
            </a:r>
            <a:r>
              <a:rPr lang="ru-RU" b="0" i="1" u="sng" strike="noStrike" dirty="0">
                <a:solidFill>
                  <a:srgbClr val="007EE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приложением</a:t>
            </a:r>
            <a:r>
              <a:rPr lang="ru-RU" b="0" i="1" u="sng" dirty="0">
                <a:solidFill>
                  <a:srgbClr val="007EE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к настоящему постановлению</a:t>
            </a:r>
            <a:r>
              <a:rPr lang="ru-RU" b="0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а в случае отсутствия такой продукции в указанном приложении - согласно </a:t>
            </a:r>
            <a:r>
              <a:rPr lang="ru-RU" b="0" i="0" u="none" strike="noStrike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приложению 1</a:t>
            </a:r>
            <a:r>
              <a:rPr lang="ru-RU" b="0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к Правилам определения страны происхождения товаров в Содружестве Независимых Государств, являющимся неотъемлемой частью </a:t>
            </a:r>
            <a:r>
              <a:rPr lang="ru-RU" b="0" i="0" u="none" strike="noStrike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Соглашения</a:t>
            </a:r>
            <a:r>
              <a:rPr lang="ru-RU" b="0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35A4C3-A75F-504A-E921-763DCCEEFB29}"/>
              </a:ext>
            </a:extLst>
          </p:cNvPr>
          <p:cNvSpPr txBox="1"/>
          <p:nvPr/>
        </p:nvSpPr>
        <p:spPr>
          <a:xfrm>
            <a:off x="6790544" y="9484840"/>
            <a:ext cx="108764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 как узнать, требуется или не требуется?</a:t>
            </a:r>
          </a:p>
        </p:txBody>
      </p:sp>
    </p:spTree>
    <p:extLst>
      <p:ext uri="{BB962C8B-B14F-4D97-AF65-F5344CB8AC3E}">
        <p14:creationId xmlns:p14="http://schemas.microsoft.com/office/powerpoint/2010/main" val="284650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D2AD0-D8B6-9579-4BCF-0C2A7096F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DB15B099-598C-11C6-727E-A504FBF17959}"/>
              </a:ext>
            </a:extLst>
          </p:cNvPr>
          <p:cNvSpPr txBox="1">
            <a:spLocks/>
          </p:cNvSpPr>
          <p:nvPr/>
        </p:nvSpPr>
        <p:spPr>
          <a:xfrm>
            <a:off x="644916" y="377263"/>
            <a:ext cx="16734729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spcBef>
                <a:spcPct val="0"/>
              </a:spcBef>
              <a:buNone/>
              <a:defRPr sz="4800">
                <a:solidFill>
                  <a:srgbClr val="007EEE"/>
                </a:solidFill>
                <a:ea typeface="Museo Sans Cyrl 700" pitchFamily="34" charset="-122"/>
                <a:cs typeface="+mj-cs"/>
              </a:defRPr>
            </a:lvl1pPr>
          </a:lstStyle>
          <a:p>
            <a:r>
              <a:rPr lang="ru-RU" dirty="0"/>
              <a:t>ЕСЛИ БЫЛА ДЕКЛАРАЦИЯ ОТСУТСТВИЯ В РРПП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297719-8D33-75F8-ED1B-7A3E36FFF4C2}"/>
              </a:ext>
            </a:extLst>
          </p:cNvPr>
          <p:cNvSpPr txBox="1"/>
          <p:nvPr/>
        </p:nvSpPr>
        <p:spPr>
          <a:xfrm>
            <a:off x="621030" y="6583366"/>
            <a:ext cx="49453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cap="small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CB4799-AD03-B8CC-D777-0FDA8928E013}"/>
              </a:ext>
            </a:extLst>
          </p:cNvPr>
          <p:cNvSpPr txBox="1"/>
          <p:nvPr/>
        </p:nvSpPr>
        <p:spPr>
          <a:xfrm>
            <a:off x="644916" y="1787563"/>
            <a:ext cx="17003004" cy="5313878"/>
          </a:xfrm>
          <a:prstGeom prst="roundRect">
            <a:avLst>
              <a:gd name="adj" fmla="val 1835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Письмо Минфина России от 25 июля 2025 г. № 24-06-06/72389</a:t>
            </a:r>
          </a:p>
          <a:p>
            <a:endParaRPr lang="ru-RU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3. 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&lt;…&gt;</a:t>
            </a:r>
            <a:endParaRPr lang="ru-RU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…</a:t>
            </a:r>
            <a:r>
              <a:rPr lang="ru-RU" sz="2400" b="1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наличие сертификата по форме СТ-1 подтверждает исключительно происхождение товаров</a:t>
            </a:r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указанных в позициях 362 - 399 и 433 приложения N 2 к Постановлению N 1875, из государств - членов ЕАЭС, в том числе из Российской Федерации</a:t>
            </a:r>
            <a:r>
              <a:rPr lang="ru-RU" sz="2400" b="1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и не подтверждает их наличие в вышеуказанных реестрах.</a:t>
            </a:r>
          </a:p>
          <a:p>
            <a:endParaRPr lang="ru-RU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Учитывая изложенное, при осуществлении закупки товаров, указанных в позициях 362 - 399 и 433 приложения N 2 к Постановлению N 1875, </a:t>
            </a:r>
            <a:r>
              <a:rPr lang="ru-RU" sz="2400" b="1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наличие в числе заявок на участие в закупке заявки</a:t>
            </a:r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признанной по результатам ее рассмотрения соответствующей установленным в соответствии с Законом N 44-ФЗ требованиям и </a:t>
            </a:r>
            <a:r>
              <a:rPr lang="ru-RU" sz="2400" b="1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содержащей сертификат по форме СТ-1 </a:t>
            </a:r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качестве подтверждения страны происхождения товара, </a:t>
            </a:r>
            <a:r>
              <a:rPr lang="ru-RU" sz="2400" b="1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 является основанием для приравнивания заявки </a:t>
            </a:r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 участие в такой закупке, </a:t>
            </a:r>
            <a:r>
              <a:rPr lang="ru-RU" sz="2400" b="1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содержащей</a:t>
            </a:r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предусмотренное абзацем третьим подпункта "з" пункта 3 Постановления N 1875 </a:t>
            </a:r>
            <a:r>
              <a:rPr lang="ru-RU" sz="2400" b="1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указание наименования страны происхождения товара</a:t>
            </a:r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ru-RU" sz="2400" b="1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 заявке </a:t>
            </a:r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 участие в закупке, </a:t>
            </a:r>
            <a:r>
              <a:rPr lang="ru-RU" sz="2400" b="1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которой содержится предложение о поставке товара, происходящего из иностранного государства</a:t>
            </a:r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ru-RU" sz="2400" i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650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E3D9338-E019-CB4B-C164-0AB754096F0E}"/>
              </a:ext>
            </a:extLst>
          </p:cNvPr>
          <p:cNvSpPr/>
          <p:nvPr/>
        </p:nvSpPr>
        <p:spPr>
          <a:xfrm>
            <a:off x="782076" y="996332"/>
            <a:ext cx="6624564" cy="3298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Заказчик продекларировал отсутствие в РРПП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DCE09A3C-FC57-3F03-4888-7A2D626BE3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798120"/>
              </p:ext>
            </p:extLst>
          </p:nvPr>
        </p:nvGraphicFramePr>
        <p:xfrm>
          <a:off x="771671" y="1556155"/>
          <a:ext cx="7325604" cy="1483360"/>
        </p:xfrm>
        <a:graphic>
          <a:graphicData uri="http://schemas.openxmlformats.org/drawingml/2006/table">
            <a:tbl>
              <a:tblPr bandRow="1">
                <a:tableStyleId>{5FD0F851-EC5A-4D38-B0AD-8093EC10F338}</a:tableStyleId>
              </a:tblPr>
              <a:tblGrid>
                <a:gridCol w="1199124">
                  <a:extLst>
                    <a:ext uri="{9D8B030D-6E8A-4147-A177-3AD203B41FA5}">
                      <a16:colId xmlns:a16="http://schemas.microsoft.com/office/drawing/2014/main" val="226031045"/>
                    </a:ext>
                  </a:extLst>
                </a:gridCol>
                <a:gridCol w="2712720">
                  <a:extLst>
                    <a:ext uri="{9D8B030D-6E8A-4147-A177-3AD203B41FA5}">
                      <a16:colId xmlns:a16="http://schemas.microsoft.com/office/drawing/2014/main" val="541142930"/>
                    </a:ext>
                  </a:extLst>
                </a:gridCol>
                <a:gridCol w="3413760">
                  <a:extLst>
                    <a:ext uri="{9D8B030D-6E8A-4147-A177-3AD203B41FA5}">
                      <a16:colId xmlns:a16="http://schemas.microsoft.com/office/drawing/2014/main" val="39246524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Заявка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Декларация РФ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Допуск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296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Заявка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СТ-1 РФ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Допуск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017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Заявка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Декларация Казахстан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Отклонение – второй лишний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065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Заявка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СТ-1 Беларусь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Допуск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094333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A725E780-EC1F-FE6C-E4DA-EB18BC20D8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154872"/>
              </p:ext>
            </p:extLst>
          </p:nvPr>
        </p:nvGraphicFramePr>
        <p:xfrm>
          <a:off x="782076" y="3347351"/>
          <a:ext cx="7325604" cy="1483360"/>
        </p:xfrm>
        <a:graphic>
          <a:graphicData uri="http://schemas.openxmlformats.org/drawingml/2006/table">
            <a:tbl>
              <a:tblPr bandRow="1">
                <a:tableStyleId>{5FD0F851-EC5A-4D38-B0AD-8093EC10F338}</a:tableStyleId>
              </a:tblPr>
              <a:tblGrid>
                <a:gridCol w="1199124">
                  <a:extLst>
                    <a:ext uri="{9D8B030D-6E8A-4147-A177-3AD203B41FA5}">
                      <a16:colId xmlns:a16="http://schemas.microsoft.com/office/drawing/2014/main" val="226031045"/>
                    </a:ext>
                  </a:extLst>
                </a:gridCol>
                <a:gridCol w="2712720">
                  <a:extLst>
                    <a:ext uri="{9D8B030D-6E8A-4147-A177-3AD203B41FA5}">
                      <a16:colId xmlns:a16="http://schemas.microsoft.com/office/drawing/2014/main" val="541142930"/>
                    </a:ext>
                  </a:extLst>
                </a:gridCol>
                <a:gridCol w="3413760">
                  <a:extLst>
                    <a:ext uri="{9D8B030D-6E8A-4147-A177-3AD203B41FA5}">
                      <a16:colId xmlns:a16="http://schemas.microsoft.com/office/drawing/2014/main" val="39246524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Заявка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Декларация РФ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Отклонение – второй лишний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296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Заявка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СТ-1 РФ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Допуск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017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Заявка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Реестр РРП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Допуск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065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Заявка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Индия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Отклонение - второй лишний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094333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548CE41-FCF3-F6A9-7E58-62DE4CC2906C}"/>
              </a:ext>
            </a:extLst>
          </p:cNvPr>
          <p:cNvSpPr/>
          <p:nvPr/>
        </p:nvSpPr>
        <p:spPr>
          <a:xfrm>
            <a:off x="9915671" y="996332"/>
            <a:ext cx="6624564" cy="3298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Заказчик </a:t>
            </a:r>
            <a:r>
              <a:rPr lang="ru-RU" sz="2200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</a:t>
            </a:r>
            <a:r>
              <a:rPr lang="ru-RU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декларировал отсутствие в РРПП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0257C8D1-D2E7-C359-7850-9AAD67425B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1191"/>
              </p:ext>
            </p:extLst>
          </p:nvPr>
        </p:nvGraphicFramePr>
        <p:xfrm>
          <a:off x="9915671" y="1556155"/>
          <a:ext cx="7325604" cy="1483360"/>
        </p:xfrm>
        <a:graphic>
          <a:graphicData uri="http://schemas.openxmlformats.org/drawingml/2006/table">
            <a:tbl>
              <a:tblPr bandRow="1">
                <a:tableStyleId>{5FD0F851-EC5A-4D38-B0AD-8093EC10F338}</a:tableStyleId>
              </a:tblPr>
              <a:tblGrid>
                <a:gridCol w="1199124">
                  <a:extLst>
                    <a:ext uri="{9D8B030D-6E8A-4147-A177-3AD203B41FA5}">
                      <a16:colId xmlns:a16="http://schemas.microsoft.com/office/drawing/2014/main" val="226031045"/>
                    </a:ext>
                  </a:extLst>
                </a:gridCol>
                <a:gridCol w="2712720">
                  <a:extLst>
                    <a:ext uri="{9D8B030D-6E8A-4147-A177-3AD203B41FA5}">
                      <a16:colId xmlns:a16="http://schemas.microsoft.com/office/drawing/2014/main" val="541142930"/>
                    </a:ext>
                  </a:extLst>
                </a:gridCol>
                <a:gridCol w="3413760">
                  <a:extLst>
                    <a:ext uri="{9D8B030D-6E8A-4147-A177-3AD203B41FA5}">
                      <a16:colId xmlns:a16="http://schemas.microsoft.com/office/drawing/2014/main" val="39246524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Заявка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Декларация РФ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Отклонение - второй лишний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296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Заявка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СТ-1 РФ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Допуск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017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Заявка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Декларация Казахстан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Отклонение - второй лишний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065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Заявка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СТ-1 Беларусь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Допуск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094333"/>
                  </a:ext>
                </a:extLst>
              </a:tr>
            </a:tbl>
          </a:graphicData>
        </a:graphic>
      </p:graphicFrame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8A7AE3A6-0539-8478-32F0-112E8F881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7753185"/>
              </p:ext>
            </p:extLst>
          </p:nvPr>
        </p:nvGraphicFramePr>
        <p:xfrm>
          <a:off x="9915671" y="3347351"/>
          <a:ext cx="7325604" cy="1483360"/>
        </p:xfrm>
        <a:graphic>
          <a:graphicData uri="http://schemas.openxmlformats.org/drawingml/2006/table">
            <a:tbl>
              <a:tblPr bandRow="1">
                <a:tableStyleId>{5FD0F851-EC5A-4D38-B0AD-8093EC10F338}</a:tableStyleId>
              </a:tblPr>
              <a:tblGrid>
                <a:gridCol w="1199124">
                  <a:extLst>
                    <a:ext uri="{9D8B030D-6E8A-4147-A177-3AD203B41FA5}">
                      <a16:colId xmlns:a16="http://schemas.microsoft.com/office/drawing/2014/main" val="226031045"/>
                    </a:ext>
                  </a:extLst>
                </a:gridCol>
                <a:gridCol w="2712720">
                  <a:extLst>
                    <a:ext uri="{9D8B030D-6E8A-4147-A177-3AD203B41FA5}">
                      <a16:colId xmlns:a16="http://schemas.microsoft.com/office/drawing/2014/main" val="541142930"/>
                    </a:ext>
                  </a:extLst>
                </a:gridCol>
                <a:gridCol w="3413760">
                  <a:extLst>
                    <a:ext uri="{9D8B030D-6E8A-4147-A177-3AD203B41FA5}">
                      <a16:colId xmlns:a16="http://schemas.microsoft.com/office/drawing/2014/main" val="39246524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Заявка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Декларация РФ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Отклонение – второй лишний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296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Заявка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СТ-1 РФ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Допуск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017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Заявка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Реестр РРП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Допуск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065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Заявка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Индия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Отклонение - второй лишний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094333"/>
                  </a:ext>
                </a:extLst>
              </a:tr>
            </a:tbl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AB2CAD4-33D5-8437-18D5-E7CDC4F5D595}"/>
              </a:ext>
            </a:extLst>
          </p:cNvPr>
          <p:cNvSpPr/>
          <p:nvPr/>
        </p:nvSpPr>
        <p:spPr>
          <a:xfrm>
            <a:off x="644916" y="304800"/>
            <a:ext cx="998220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ИЗВЕЩЕНИЕ РАЗМЕЩЕНО ДО 31.12.2025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D74E264-EF9B-EEEF-1750-E522F6A20900}"/>
              </a:ext>
            </a:extLst>
          </p:cNvPr>
          <p:cNvSpPr/>
          <p:nvPr/>
        </p:nvSpPr>
        <p:spPr>
          <a:xfrm>
            <a:off x="644916" y="5413784"/>
            <a:ext cx="998220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ИЗВЕЩЕНИЕ РАЗМЕЩЕНО С 01.01.2026</a:t>
            </a: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A4BE831F-6E81-B194-32F2-043DC1886D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724517"/>
              </p:ext>
            </p:extLst>
          </p:nvPr>
        </p:nvGraphicFramePr>
        <p:xfrm>
          <a:off x="761266" y="6012138"/>
          <a:ext cx="7325604" cy="1483360"/>
        </p:xfrm>
        <a:graphic>
          <a:graphicData uri="http://schemas.openxmlformats.org/drawingml/2006/table">
            <a:tbl>
              <a:tblPr bandRow="1">
                <a:tableStyleId>{5FD0F851-EC5A-4D38-B0AD-8093EC10F338}</a:tableStyleId>
              </a:tblPr>
              <a:tblGrid>
                <a:gridCol w="1199124">
                  <a:extLst>
                    <a:ext uri="{9D8B030D-6E8A-4147-A177-3AD203B41FA5}">
                      <a16:colId xmlns:a16="http://schemas.microsoft.com/office/drawing/2014/main" val="226031045"/>
                    </a:ext>
                  </a:extLst>
                </a:gridCol>
                <a:gridCol w="2712720">
                  <a:extLst>
                    <a:ext uri="{9D8B030D-6E8A-4147-A177-3AD203B41FA5}">
                      <a16:colId xmlns:a16="http://schemas.microsoft.com/office/drawing/2014/main" val="541142930"/>
                    </a:ext>
                  </a:extLst>
                </a:gridCol>
                <a:gridCol w="3413760">
                  <a:extLst>
                    <a:ext uri="{9D8B030D-6E8A-4147-A177-3AD203B41FA5}">
                      <a16:colId xmlns:a16="http://schemas.microsoft.com/office/drawing/2014/main" val="39246524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Заявка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Декларация РФ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Допуск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296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Заявка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СТ-1 РФ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cap="small" baseline="0" dirty="0">
                          <a:solidFill>
                            <a:srgbClr val="FF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Допуск?</a:t>
                      </a:r>
                      <a:r>
                        <a:rPr lang="ru-RU" cap="small" baseline="0" dirty="0">
                          <a:solidFill>
                            <a:srgbClr val="FF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017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Заявка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Декларация Казахстан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Отклонение – второй лишний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065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Заявка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СТ-1 Беларусь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cap="small" baseline="0" dirty="0">
                          <a:solidFill>
                            <a:srgbClr val="FF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Допуск??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094333"/>
                  </a:ext>
                </a:extLst>
              </a:tr>
            </a:tbl>
          </a:graphicData>
        </a:graphic>
      </p:graphicFrame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C0D0D645-DA33-743D-05B5-7A5A225675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612484"/>
              </p:ext>
            </p:extLst>
          </p:nvPr>
        </p:nvGraphicFramePr>
        <p:xfrm>
          <a:off x="771671" y="7803334"/>
          <a:ext cx="7325604" cy="1483360"/>
        </p:xfrm>
        <a:graphic>
          <a:graphicData uri="http://schemas.openxmlformats.org/drawingml/2006/table">
            <a:tbl>
              <a:tblPr bandRow="1">
                <a:tableStyleId>{5FD0F851-EC5A-4D38-B0AD-8093EC10F338}</a:tableStyleId>
              </a:tblPr>
              <a:tblGrid>
                <a:gridCol w="1199124">
                  <a:extLst>
                    <a:ext uri="{9D8B030D-6E8A-4147-A177-3AD203B41FA5}">
                      <a16:colId xmlns:a16="http://schemas.microsoft.com/office/drawing/2014/main" val="226031045"/>
                    </a:ext>
                  </a:extLst>
                </a:gridCol>
                <a:gridCol w="2712720">
                  <a:extLst>
                    <a:ext uri="{9D8B030D-6E8A-4147-A177-3AD203B41FA5}">
                      <a16:colId xmlns:a16="http://schemas.microsoft.com/office/drawing/2014/main" val="541142930"/>
                    </a:ext>
                  </a:extLst>
                </a:gridCol>
                <a:gridCol w="3413760">
                  <a:extLst>
                    <a:ext uri="{9D8B030D-6E8A-4147-A177-3AD203B41FA5}">
                      <a16:colId xmlns:a16="http://schemas.microsoft.com/office/drawing/2014/main" val="39246524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Заявка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Декларация РФ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Отклонение – второй лишний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296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Заявка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СТ-1 РФ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Отклонение – второй лишний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017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Заявка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Реестр РРП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Допуск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065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Заявка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Индия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Отклонение - второй лишний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094333"/>
                  </a:ext>
                </a:extLst>
              </a:tr>
            </a:tbl>
          </a:graphicData>
        </a:graphic>
      </p:graphicFrame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2F06E289-9505-9D86-3F9B-AE3669F2DC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595662"/>
              </p:ext>
            </p:extLst>
          </p:nvPr>
        </p:nvGraphicFramePr>
        <p:xfrm>
          <a:off x="9915671" y="6012138"/>
          <a:ext cx="7325604" cy="1483360"/>
        </p:xfrm>
        <a:graphic>
          <a:graphicData uri="http://schemas.openxmlformats.org/drawingml/2006/table">
            <a:tbl>
              <a:tblPr bandRow="1">
                <a:tableStyleId>{5FD0F851-EC5A-4D38-B0AD-8093EC10F338}</a:tableStyleId>
              </a:tblPr>
              <a:tblGrid>
                <a:gridCol w="1199124">
                  <a:extLst>
                    <a:ext uri="{9D8B030D-6E8A-4147-A177-3AD203B41FA5}">
                      <a16:colId xmlns:a16="http://schemas.microsoft.com/office/drawing/2014/main" val="226031045"/>
                    </a:ext>
                  </a:extLst>
                </a:gridCol>
                <a:gridCol w="2712720">
                  <a:extLst>
                    <a:ext uri="{9D8B030D-6E8A-4147-A177-3AD203B41FA5}">
                      <a16:colId xmlns:a16="http://schemas.microsoft.com/office/drawing/2014/main" val="541142930"/>
                    </a:ext>
                  </a:extLst>
                </a:gridCol>
                <a:gridCol w="3413760">
                  <a:extLst>
                    <a:ext uri="{9D8B030D-6E8A-4147-A177-3AD203B41FA5}">
                      <a16:colId xmlns:a16="http://schemas.microsoft.com/office/drawing/2014/main" val="39246524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Заявка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Декларация РФ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kern="1200" cap="small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Допуск</a:t>
                      </a:r>
                      <a:endParaRPr lang="ru-RU" cap="small" baseline="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296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Заявка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СТ-1 РФ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kern="1200" cap="small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Допуск</a:t>
                      </a:r>
                      <a:endParaRPr lang="ru-RU" cap="small" baseline="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017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Заявка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Декларация Казахстан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kern="1200" cap="small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Допуск</a:t>
                      </a:r>
                      <a:endParaRPr lang="ru-RU" cap="small" baseline="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065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Заявка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Индия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kern="1200" cap="small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Допуск</a:t>
                      </a:r>
                      <a:endParaRPr lang="ru-RU" cap="small" baseline="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094333"/>
                  </a:ext>
                </a:extLst>
              </a:tr>
            </a:tbl>
          </a:graphicData>
        </a:graphic>
      </p:graphicFrame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CEEE527B-C200-5688-CB6A-C4076B7780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511604"/>
              </p:ext>
            </p:extLst>
          </p:nvPr>
        </p:nvGraphicFramePr>
        <p:xfrm>
          <a:off x="9915671" y="7803334"/>
          <a:ext cx="7325604" cy="1483360"/>
        </p:xfrm>
        <a:graphic>
          <a:graphicData uri="http://schemas.openxmlformats.org/drawingml/2006/table">
            <a:tbl>
              <a:tblPr bandRow="1">
                <a:tableStyleId>{5FD0F851-EC5A-4D38-B0AD-8093EC10F338}</a:tableStyleId>
              </a:tblPr>
              <a:tblGrid>
                <a:gridCol w="1199124">
                  <a:extLst>
                    <a:ext uri="{9D8B030D-6E8A-4147-A177-3AD203B41FA5}">
                      <a16:colId xmlns:a16="http://schemas.microsoft.com/office/drawing/2014/main" val="226031045"/>
                    </a:ext>
                  </a:extLst>
                </a:gridCol>
                <a:gridCol w="2712720">
                  <a:extLst>
                    <a:ext uri="{9D8B030D-6E8A-4147-A177-3AD203B41FA5}">
                      <a16:colId xmlns:a16="http://schemas.microsoft.com/office/drawing/2014/main" val="541142930"/>
                    </a:ext>
                  </a:extLst>
                </a:gridCol>
                <a:gridCol w="3413760">
                  <a:extLst>
                    <a:ext uri="{9D8B030D-6E8A-4147-A177-3AD203B41FA5}">
                      <a16:colId xmlns:a16="http://schemas.microsoft.com/office/drawing/2014/main" val="39246524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Заявка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Декларация РФ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Отклонение – второй лишний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296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Заявка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СТ-1 РФ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Отклонение – второй лишний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017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Заявка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Реестр РРП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Допуск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065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Заявка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Индия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cap="small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Отклонение - второй лишний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094333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C4761EB1-9783-704E-BF88-AA4238FB7899}"/>
              </a:ext>
            </a:extLst>
          </p:cNvPr>
          <p:cNvSpPr txBox="1"/>
          <p:nvPr/>
        </p:nvSpPr>
        <p:spPr>
          <a:xfrm>
            <a:off x="9387107" y="3176523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102D91-8D4C-364F-57C1-E7380F4DE451}"/>
              </a:ext>
            </a:extLst>
          </p:cNvPr>
          <p:cNvSpPr txBox="1"/>
          <p:nvPr/>
        </p:nvSpPr>
        <p:spPr>
          <a:xfrm>
            <a:off x="169692" y="3176524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783605-DBD4-81EF-2539-9F061C8364AC}"/>
              </a:ext>
            </a:extLst>
          </p:cNvPr>
          <p:cNvSpPr txBox="1"/>
          <p:nvPr/>
        </p:nvSpPr>
        <p:spPr>
          <a:xfrm>
            <a:off x="9387107" y="1389174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C51ABE-74C7-4C4D-9B7E-8381B06B5F66}"/>
              </a:ext>
            </a:extLst>
          </p:cNvPr>
          <p:cNvSpPr txBox="1"/>
          <p:nvPr/>
        </p:nvSpPr>
        <p:spPr>
          <a:xfrm>
            <a:off x="169692" y="1503527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B9F816-A1F4-EF3C-4CF2-3CF432CBC565}"/>
              </a:ext>
            </a:extLst>
          </p:cNvPr>
          <p:cNvSpPr txBox="1"/>
          <p:nvPr/>
        </p:nvSpPr>
        <p:spPr>
          <a:xfrm>
            <a:off x="169692" y="5776056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6A9E27-644B-D730-4347-AD0DBA6ABF81}"/>
              </a:ext>
            </a:extLst>
          </p:cNvPr>
          <p:cNvSpPr txBox="1"/>
          <p:nvPr/>
        </p:nvSpPr>
        <p:spPr>
          <a:xfrm>
            <a:off x="169692" y="7670923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38DD52-9CFE-EE23-E10B-5C5F15A7AF66}"/>
              </a:ext>
            </a:extLst>
          </p:cNvPr>
          <p:cNvSpPr txBox="1"/>
          <p:nvPr/>
        </p:nvSpPr>
        <p:spPr>
          <a:xfrm>
            <a:off x="9382271" y="5869240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B3FB4A-3516-F901-897E-DEFA1D7C3126}"/>
              </a:ext>
            </a:extLst>
          </p:cNvPr>
          <p:cNvSpPr txBox="1"/>
          <p:nvPr/>
        </p:nvSpPr>
        <p:spPr>
          <a:xfrm>
            <a:off x="9382271" y="7586806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6906203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E4C0E4-851C-472D-5899-7D6BF9F67B4D}"/>
              </a:ext>
            </a:extLst>
          </p:cNvPr>
          <p:cNvSpPr txBox="1"/>
          <p:nvPr/>
        </p:nvSpPr>
        <p:spPr>
          <a:xfrm>
            <a:off x="644916" y="1692069"/>
            <a:ext cx="16593261" cy="2854940"/>
          </a:xfrm>
          <a:prstGeom prst="roundRect">
            <a:avLst>
              <a:gd name="adj" fmla="val 408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800" b="1" i="0" u="none" strike="noStrike" dirty="0">
                <a:solidFill>
                  <a:srgbClr val="007EE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lang="ru-RU" sz="2800" b="1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заявке не указывается информация о совокупном количестве баллов </a:t>
            </a:r>
            <a:r>
              <a:rPr lang="ru-RU" sz="2800" dirty="0">
                <a:solidFill>
                  <a:srgbClr val="22272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соответствии с ПП 719, в т.ч.:</a:t>
            </a:r>
          </a:p>
          <a:p>
            <a:pPr algn="just"/>
            <a:endParaRPr lang="ru-RU" sz="2400" b="0" i="0" u="none" strike="noStrike" dirty="0">
              <a:solidFill>
                <a:srgbClr val="22272F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 algn="just"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</a:pPr>
            <a:r>
              <a:rPr lang="ru-RU" sz="2400" b="0" i="0" u="none" strike="noStrike" dirty="0">
                <a:solidFill>
                  <a:srgbClr val="22272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для подтверждения происхождения из РФ </a:t>
            </a:r>
            <a:r>
              <a:rPr lang="ru-RU" sz="2400" dirty="0">
                <a:solidFill>
                  <a:srgbClr val="22272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товаров, указанных в т.ч. в поз. 433 приложения №</a:t>
            </a:r>
            <a:r>
              <a:rPr lang="en" sz="2400" dirty="0">
                <a:solidFill>
                  <a:srgbClr val="22272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2 </a:t>
            </a:r>
            <a:r>
              <a:rPr lang="ru-RU" sz="2400" dirty="0">
                <a:solidFill>
                  <a:srgbClr val="22272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 </a:t>
            </a:r>
            <a:r>
              <a:rPr lang="ru-RU" sz="2400" b="1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реестровые записи в РРПП в отношении которых сформированы по 31.12.2025</a:t>
            </a:r>
            <a:r>
              <a:rPr lang="ru-RU" sz="2400" dirty="0">
                <a:solidFill>
                  <a:srgbClr val="22272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включительно, при осуществлении закупок</a:t>
            </a:r>
            <a:r>
              <a:rPr lang="ru-RU" sz="2400" b="0" i="0" u="none" strike="noStrike" dirty="0">
                <a:solidFill>
                  <a:srgbClr val="22272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извещения об осуществлении которых размещены в ЕИС либо контракты (договоры) с ЕП при осуществлении которых заключены </a:t>
            </a:r>
            <a:r>
              <a:rPr lang="ru-RU" sz="2400" b="1" i="0" u="none" strike="noStrike" dirty="0">
                <a:solidFill>
                  <a:srgbClr val="007EE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 30.06.2026 включительно (подп. «н» п. 10 ПП 1975)</a:t>
            </a:r>
            <a:endParaRPr lang="ru-RU" sz="2400" b="1" dirty="0">
              <a:solidFill>
                <a:srgbClr val="007EE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8E6AC19-4BC2-B80D-7E7E-203B919A8A23}"/>
              </a:ext>
            </a:extLst>
          </p:cNvPr>
          <p:cNvSpPr txBox="1">
            <a:spLocks/>
          </p:cNvSpPr>
          <p:nvPr/>
        </p:nvSpPr>
        <p:spPr>
          <a:xfrm>
            <a:off x="644916" y="331096"/>
            <a:ext cx="16734729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spcBef>
                <a:spcPct val="0"/>
              </a:spcBef>
              <a:buNone/>
              <a:defRPr sz="4800">
                <a:solidFill>
                  <a:srgbClr val="007EEE"/>
                </a:solidFill>
                <a:ea typeface="Museo Sans Cyrl 700" pitchFamily="34" charset="-122"/>
                <a:cs typeface="+mj-cs"/>
              </a:defRPr>
            </a:lvl1pPr>
          </a:lstStyle>
          <a:p>
            <a:r>
              <a:rPr lang="ru-RU" dirty="0"/>
              <a:t>ПЕРЕХОДНЫЙ ПЕРИОД ДЛЯ БАЛЛЬНОЙ СИСТЕМЫ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1B218F-A114-8DCB-1DF9-11AEF441DF4F}"/>
              </a:ext>
            </a:extLst>
          </p:cNvPr>
          <p:cNvSpPr txBox="1"/>
          <p:nvPr/>
        </p:nvSpPr>
        <p:spPr>
          <a:xfrm>
            <a:off x="14418972" y="515762"/>
            <a:ext cx="3224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EEE"/>
                </a:solidFill>
              </a:rPr>
              <a:t>ПП РФ от 29.08.2025 № </a:t>
            </a:r>
            <a:r>
              <a:rPr lang="en" b="0" i="0" u="none" strike="noStrike" dirty="0">
                <a:solidFill>
                  <a:srgbClr val="007EEE"/>
                </a:solidFill>
                <a:effectLst/>
              </a:rPr>
              <a:t>1326</a:t>
            </a:r>
            <a:endParaRPr lang="ru-RU" dirty="0">
              <a:solidFill>
                <a:srgbClr val="007EE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9470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259F1-2BA7-6FEF-6BC2-465CC307E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1C67EB-41D9-9B3E-028E-4271176BE969}"/>
              </a:ext>
            </a:extLst>
          </p:cNvPr>
          <p:cNvSpPr txBox="1"/>
          <p:nvPr/>
        </p:nvSpPr>
        <p:spPr>
          <a:xfrm>
            <a:off x="553150" y="197107"/>
            <a:ext cx="15650751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spcBef>
                <a:spcPct val="0"/>
              </a:spcBef>
              <a:defRPr sz="4800">
                <a:solidFill>
                  <a:srgbClr val="007EEE"/>
                </a:solidFill>
                <a:ea typeface="Museo Sans Cyrl 700" pitchFamily="34" charset="-122"/>
                <a:cs typeface="+mj-cs"/>
              </a:defRPr>
            </a:lvl1pPr>
          </a:lstStyle>
          <a:p>
            <a:r>
              <a:rPr lang="ru-RU" dirty="0"/>
              <a:t>Балльная система по лекарственным препаратам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A9448FC7-8DA1-5EA0-7B43-0A03053348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73500"/>
              </p:ext>
            </p:extLst>
          </p:nvPr>
        </p:nvGraphicFramePr>
        <p:xfrm>
          <a:off x="702129" y="1184834"/>
          <a:ext cx="11856564" cy="7493586"/>
        </p:xfrm>
        <a:graphic>
          <a:graphicData uri="http://schemas.openxmlformats.org/drawingml/2006/table">
            <a:tbl>
              <a:tblPr/>
              <a:tblGrid>
                <a:gridCol w="2128433">
                  <a:extLst>
                    <a:ext uri="{9D8B030D-6E8A-4147-A177-3AD203B41FA5}">
                      <a16:colId xmlns:a16="http://schemas.microsoft.com/office/drawing/2014/main" val="4083106275"/>
                    </a:ext>
                  </a:extLst>
                </a:gridCol>
                <a:gridCol w="2239774">
                  <a:extLst>
                    <a:ext uri="{9D8B030D-6E8A-4147-A177-3AD203B41FA5}">
                      <a16:colId xmlns:a16="http://schemas.microsoft.com/office/drawing/2014/main" val="371413862"/>
                    </a:ext>
                  </a:extLst>
                </a:gridCol>
                <a:gridCol w="7488357">
                  <a:extLst>
                    <a:ext uri="{9D8B030D-6E8A-4147-A177-3AD203B41FA5}">
                      <a16:colId xmlns:a16="http://schemas.microsoft.com/office/drawing/2014/main" val="109538700"/>
                    </a:ext>
                  </a:extLst>
                </a:gridCol>
              </a:tblGrid>
              <a:tr h="7386312">
                <a:tc>
                  <a:txBody>
                    <a:bodyPr/>
                    <a:lstStyle/>
                    <a:p>
                      <a:pPr marL="45720" indent="-9144" algn="just" rtl="0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из 21.10.51,</a:t>
                      </a:r>
                      <a:endParaRPr lang="ru-RU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45720" indent="-9144" algn="just" rtl="0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из 21.20.1,</a:t>
                      </a:r>
                      <a:endParaRPr lang="ru-RU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45720" indent="-9144" algn="just" rtl="0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из 21.20.21,</a:t>
                      </a:r>
                      <a:endParaRPr lang="ru-RU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45720" indent="-9144" algn="just" rtl="0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из 21.20.23</a:t>
                      </a:r>
                      <a:endParaRPr lang="ru-RU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209" marR="65209" marT="43473" marB="4347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" indent="-9144" algn="l" rtl="0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Препараты лекарственные; сыворотки и вакцины</a:t>
                      </a:r>
                      <a:endParaRPr lang="ru-RU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209" marR="65209" marT="43473" marB="4347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" indent="-9144" algn="just" rtl="0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регистрация ЛП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в установленном порядке </a:t>
                      </a:r>
                      <a:r>
                        <a:rPr lang="ru-RU" sz="1800" b="1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в соответствии с законодательством РФ и (или) ЕАЭС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45720" indent="-9144" algn="just" rtl="0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45720" indent="-9144" algn="just" rtl="0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осуществление производства готового ЛП 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‎на территориях стран - членов ЕАЭС ‎(</a:t>
                      </a:r>
                      <a:r>
                        <a:rPr lang="ru-RU" sz="1800" b="1" i="0" dirty="0">
                          <a:solidFill>
                            <a:srgbClr val="007EEE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50 баллов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)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45720" indent="-9144" algn="just" rtl="0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45720" indent="-9144" algn="just" rtl="0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осуществление производства фармацевтической субстанции 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на территориях стран - членов ЕАЭС (выполнение всех следующих технологических процессов на территориях стран - членов ЕАЭС в зависимости от способа получения фармацевтической субстанции):</a:t>
                      </a:r>
                      <a:endParaRPr lang="ru-RU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45720" indent="-9144" algn="just" rtl="0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для фармацевтических субстанций, получаемых методами химического синтеза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:</a:t>
                      </a:r>
                      <a:endParaRPr lang="ru-RU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45720" indent="-9144" algn="just" rtl="0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производство промежуточных продуктов фармацевтической субстанции ‎и (или) производство неочищенной (необработанной) фармацевтической субстанции (</a:t>
                      </a:r>
                      <a:r>
                        <a:rPr lang="ru-RU" sz="1800" b="1" i="0" kern="1200" dirty="0">
                          <a:solidFill>
                            <a:srgbClr val="007EEE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50 баллов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);</a:t>
                      </a:r>
                      <a:endParaRPr lang="ru-RU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45720" indent="-9144" algn="just" rtl="0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для фармацевтических субстанций, получаемых методами выделения</a:t>
                      </a: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ru-RU" sz="1800" b="1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‎из природных источников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:</a:t>
                      </a:r>
                      <a:endParaRPr lang="ru-RU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45720" indent="-9144" algn="just" rtl="0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выделение фармацевтических субстанций из источников растительного происхождения или животного происхождения или минерального происхождения или из органов (тканей) человека и (или) производство неочищенной фармацевтической субстанции из природных источников (</a:t>
                      </a:r>
                      <a:r>
                        <a:rPr lang="ru-RU" sz="1800" b="1" i="0" kern="1200" dirty="0">
                          <a:solidFill>
                            <a:srgbClr val="007EEE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50 баллов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);</a:t>
                      </a:r>
                      <a:endParaRPr lang="ru-RU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45720" indent="-9144" algn="just" rtl="0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для фармацевтических субстанций, получаемых с использованием биологических процессов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:</a:t>
                      </a:r>
                      <a:endParaRPr lang="ru-RU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45720" indent="-9144" algn="just" rtl="0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создание и поддержание главного и (или) рабочего банков клеток (вирусов), ферментация и выделение (очистка) (</a:t>
                      </a:r>
                      <a:r>
                        <a:rPr lang="ru-RU" sz="1800" b="1" i="0" kern="1200" dirty="0">
                          <a:solidFill>
                            <a:srgbClr val="007EEE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50 баллов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).</a:t>
                      </a:r>
                      <a:endParaRPr lang="ru-RU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5209" marR="65209" marT="43473" marB="4347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2036058"/>
                  </a:ext>
                </a:extLst>
              </a:tr>
            </a:tbl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2F967242-2FD5-C2E1-BAB3-FCCB5879B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530" y="1525973"/>
            <a:ext cx="15263153" cy="502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4377" tIns="62188" rIns="124377" bIns="62188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2448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5399D3-A45A-2C0A-3A49-57FC8734EE9D}"/>
              </a:ext>
            </a:extLst>
          </p:cNvPr>
          <p:cNvSpPr txBox="1"/>
          <p:nvPr/>
        </p:nvSpPr>
        <p:spPr>
          <a:xfrm>
            <a:off x="14418972" y="515762"/>
            <a:ext cx="3224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EEE"/>
                </a:solidFill>
              </a:rPr>
              <a:t>Вступает в силу с 01.01.2026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7BA79A-9DE3-4D75-E77C-075DB7269B99}"/>
              </a:ext>
            </a:extLst>
          </p:cNvPr>
          <p:cNvSpPr txBox="1"/>
          <p:nvPr/>
        </p:nvSpPr>
        <p:spPr>
          <a:xfrm>
            <a:off x="12949190" y="1311166"/>
            <a:ext cx="4693894" cy="4190224"/>
          </a:xfrm>
          <a:prstGeom prst="roundRect">
            <a:avLst>
              <a:gd name="adj" fmla="val 3956"/>
            </a:avLst>
          </a:prstGeom>
          <a:solidFill>
            <a:srgbClr val="007EEE"/>
          </a:solidFill>
        </p:spPr>
        <p:txBody>
          <a:bodyPr wrap="square" lIns="90000">
            <a:noAutofit/>
          </a:bodyPr>
          <a:lstStyle>
            <a:lvl1pPr algn="just"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ru-RU" dirty="0"/>
              <a:t>63. Фармацевтическая продукция, включенная в раздел </a:t>
            </a:r>
            <a:r>
              <a:rPr lang="en" dirty="0"/>
              <a:t>VIII </a:t>
            </a:r>
            <a:r>
              <a:rPr lang="ru-RU" dirty="0"/>
              <a:t>настоящего приложения, </a:t>
            </a:r>
            <a:r>
              <a:rPr lang="ru-RU" b="1" dirty="0"/>
              <a:t>может быть отнесена к российской промышленной продукции </a:t>
            </a:r>
            <a:r>
              <a:rPr lang="ru-RU" b="1" u="sng" dirty="0"/>
              <a:t>при условии достижения не менее 50 баллов</a:t>
            </a:r>
            <a:r>
              <a:rPr lang="ru-RU" b="1" dirty="0"/>
              <a:t> </a:t>
            </a:r>
            <a:r>
              <a:rPr lang="ru-RU" dirty="0"/>
              <a:t>за выполнение на территориях государств - членов ЕАЭС указанных в разделе </a:t>
            </a:r>
            <a:r>
              <a:rPr lang="en" dirty="0"/>
              <a:t>VIII </a:t>
            </a:r>
            <a:r>
              <a:rPr lang="ru-RU" dirty="0"/>
              <a:t>настоящего приложения технологических процессов для каждой единицы промышленной продукции.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FB2C8E-AB55-07AD-3CAE-80CB3B36811F}"/>
              </a:ext>
            </a:extLst>
          </p:cNvPr>
          <p:cNvSpPr txBox="1"/>
          <p:nvPr/>
        </p:nvSpPr>
        <p:spPr>
          <a:xfrm>
            <a:off x="702129" y="8743008"/>
            <a:ext cx="165651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0" i="0" u="none" strike="noStrike" dirty="0">
                <a:solidFill>
                  <a:srgbClr val="007EE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ПП РФ от 10.09.2025 №</a:t>
            </a:r>
            <a:r>
              <a:rPr lang="en" sz="1600" b="0" i="0" u="none" strike="noStrike" dirty="0">
                <a:solidFill>
                  <a:srgbClr val="007EE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1392 "</a:t>
            </a:r>
            <a:r>
              <a:rPr lang="ru-RU" sz="1600" b="0" i="0" u="none" strike="noStrike" dirty="0">
                <a:solidFill>
                  <a:srgbClr val="007EE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 внесении изменений в постановление Правительства Российской Федерации от 17 июля 2015 г. № </a:t>
            </a:r>
            <a:r>
              <a:rPr lang="en" sz="1600" b="0" i="0" u="none" strike="noStrike" dirty="0">
                <a:solidFill>
                  <a:srgbClr val="007EE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719"</a:t>
            </a:r>
            <a:endParaRPr lang="ru-RU" sz="1600" dirty="0">
              <a:solidFill>
                <a:srgbClr val="007EE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7497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ECEF83B7-BB55-5736-FB89-C4F312FA9D57}"/>
              </a:ext>
            </a:extLst>
          </p:cNvPr>
          <p:cNvSpPr txBox="1">
            <a:spLocks/>
          </p:cNvSpPr>
          <p:nvPr/>
        </p:nvSpPr>
        <p:spPr>
          <a:xfrm>
            <a:off x="644916" y="377263"/>
            <a:ext cx="16734729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spcBef>
                <a:spcPct val="0"/>
              </a:spcBef>
              <a:buNone/>
              <a:defRPr sz="4800">
                <a:solidFill>
                  <a:srgbClr val="007EEE"/>
                </a:solidFill>
                <a:ea typeface="Museo Sans Cyrl 700" pitchFamily="34" charset="-122"/>
                <a:cs typeface="+mj-cs"/>
              </a:defRPr>
            </a:lvl1pPr>
          </a:lstStyle>
          <a:p>
            <a:r>
              <a:rPr lang="ru-RU" dirty="0"/>
              <a:t>ПОДТВЕРЖДЕНИЕ «ПОЛНОГО ЦИКЛА»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54C479-8EB2-40A2-993D-289D263CBE47}"/>
              </a:ext>
            </a:extLst>
          </p:cNvPr>
          <p:cNvSpPr txBox="1"/>
          <p:nvPr/>
        </p:nvSpPr>
        <p:spPr>
          <a:xfrm>
            <a:off x="644916" y="1563499"/>
            <a:ext cx="16622004" cy="1957745"/>
          </a:xfrm>
          <a:prstGeom prst="roundRect">
            <a:avLst>
              <a:gd name="adj" fmla="val 1798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7EEE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Пункт 3</a:t>
            </a:r>
          </a:p>
          <a:p>
            <a:pPr algn="just"/>
            <a:r>
              <a:rPr lang="ru-RU" sz="20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в) для подтверждения осуществления всех стадий производства (в том числе синтеза молекулы действующего вещества при производстве фармацевтических субстанций) ЛП на территориях государств - членов ЕАЭС в целях подп. "у" и "ф" п. 4 ПП 1875 </a:t>
            </a:r>
            <a:r>
              <a:rPr lang="ru-RU" sz="2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в дополнение к информации и документам, предусмотренным настоящим постановлением, - </a:t>
            </a:r>
            <a:r>
              <a:rPr lang="ru-RU" sz="2000" b="1" u="sng" dirty="0">
                <a:solidFill>
                  <a:srgbClr val="007EEE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документ</a:t>
            </a:r>
            <a:r>
              <a:rPr lang="ru-RU" sz="2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, </a:t>
            </a:r>
            <a:r>
              <a:rPr lang="ru-RU" sz="2000" b="1" dirty="0">
                <a:solidFill>
                  <a:srgbClr val="007EEE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содержащий сведения </a:t>
            </a:r>
            <a:r>
              <a:rPr lang="ru-RU" sz="2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о стадиях технологического процесса </a:t>
            </a:r>
            <a:r>
              <a:rPr lang="ru-RU" sz="20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производства ЛП для медицинского применения, осуществляемых на территории ЕАЭС </a:t>
            </a:r>
            <a:r>
              <a:rPr lang="ru-RU" sz="2000" b="1" dirty="0">
                <a:solidFill>
                  <a:srgbClr val="007EEE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(в том числе о стадиях производства молекулы </a:t>
            </a:r>
            <a:r>
              <a:rPr lang="ru-RU" sz="20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действующего вещества фармацевтической субстанции), выданный Минпромторгом России в установленном им порядке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7E7327F-BCB6-156E-CDD0-370900C8F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467" y="4242772"/>
            <a:ext cx="8429625" cy="258127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E98FD7-84BF-A799-0363-06ADC858B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467" y="6948675"/>
            <a:ext cx="5499100" cy="1193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58634F-33C5-C30A-B9D5-31EC28946EA1}"/>
              </a:ext>
            </a:extLst>
          </p:cNvPr>
          <p:cNvSpPr txBox="1"/>
          <p:nvPr/>
        </p:nvSpPr>
        <p:spPr>
          <a:xfrm>
            <a:off x="3976576" y="3912781"/>
            <a:ext cx="10122195" cy="4229694"/>
          </a:xfrm>
          <a:prstGeom prst="roundRect">
            <a:avLst>
              <a:gd name="adj" fmla="val 2087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90000" rtlCol="0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09375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4CDFC-72E1-F2DD-3AE5-107A722BB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94192E-3998-FCC0-815A-C4012A1501C7}"/>
              </a:ext>
            </a:extLst>
          </p:cNvPr>
          <p:cNvSpPr txBox="1"/>
          <p:nvPr/>
        </p:nvSpPr>
        <p:spPr>
          <a:xfrm>
            <a:off x="644916" y="1446028"/>
            <a:ext cx="17239047" cy="4827181"/>
          </a:xfrm>
          <a:prstGeom prst="roundRect">
            <a:avLst>
              <a:gd name="adj" fmla="val 1689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90000" rtlCol="0">
            <a:noAutofit/>
          </a:bodyPr>
          <a:lstStyle/>
          <a:p>
            <a:endParaRPr lang="ru-RU" dirty="0"/>
          </a:p>
        </p:txBody>
      </p:sp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32F08FB6-1DA6-A482-8347-BDB39B1F6713}"/>
              </a:ext>
            </a:extLst>
          </p:cNvPr>
          <p:cNvSpPr txBox="1">
            <a:spLocks/>
          </p:cNvSpPr>
          <p:nvPr/>
        </p:nvSpPr>
        <p:spPr>
          <a:xfrm>
            <a:off x="644916" y="377263"/>
            <a:ext cx="16734729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spcBef>
                <a:spcPct val="0"/>
              </a:spcBef>
              <a:buNone/>
              <a:defRPr sz="4800">
                <a:solidFill>
                  <a:srgbClr val="007EEE"/>
                </a:solidFill>
                <a:ea typeface="Museo Sans Cyrl 700" pitchFamily="34" charset="-122"/>
                <a:cs typeface="+mj-cs"/>
              </a:defRPr>
            </a:lvl1pPr>
          </a:lstStyle>
          <a:p>
            <a:r>
              <a:rPr lang="ru-RU" dirty="0"/>
              <a:t>ПОДТВЕРЖДЕНИЕ «ПОЛНОГО ЦИКЛА»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F323BF0-D23C-C14C-3E92-435C39661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996" y="1972627"/>
            <a:ext cx="3095625" cy="3638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79E211-1B6C-DD1D-1351-629496D5E2B0}"/>
              </a:ext>
            </a:extLst>
          </p:cNvPr>
          <p:cNvSpPr txBox="1"/>
          <p:nvPr/>
        </p:nvSpPr>
        <p:spPr>
          <a:xfrm>
            <a:off x="4472109" y="1714410"/>
            <a:ext cx="1293936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…прочерк в подпункте 2.А.1. «Стадии производства до получения молекулы» документа СП, в случае производства фармацевтической субстанции методом химического синтеза или методом биотехнологического синтеза (производство фармацевтической субстанции с использованием биологических процессов) означает, что заявитель не указал в заявлении на выдачу документа СП стадию производства фармацевтической субстанции до получения молекулы либо не подтвердил прилагаемыми к заявлению документами, что стадии, необходимые для получения молекулы фармацевтической субстанции, осуществляются на территории Союза. В этом случае документ СП не подтверждает, что все стадии производства лекарственного препарата, в том числе синтез молекулы действующего вещества при производстве фармацевтической субстанции, осуществлены на территории Союза. </a:t>
            </a:r>
          </a:p>
        </p:txBody>
      </p:sp>
    </p:spTree>
    <p:extLst>
      <p:ext uri="{BB962C8B-B14F-4D97-AF65-F5344CB8AC3E}">
        <p14:creationId xmlns:p14="http://schemas.microsoft.com/office/powerpoint/2010/main" val="2808785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D7B8F-A7A1-EC09-69FE-04E8AD0EB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0C493A7-1D86-ED20-54E9-CE10F9DE39F7}"/>
              </a:ext>
            </a:extLst>
          </p:cNvPr>
          <p:cNvSpPr txBox="1">
            <a:spLocks/>
          </p:cNvSpPr>
          <p:nvPr/>
        </p:nvSpPr>
        <p:spPr>
          <a:xfrm>
            <a:off x="1092020" y="2998381"/>
            <a:ext cx="16103960" cy="3035026"/>
          </a:xfrm>
          <a:prstGeom prst="rect">
            <a:avLst/>
          </a:prstGeom>
        </p:spPr>
        <p:txBody>
          <a:bodyPr vert="horz" lIns="93283" tIns="46641" rIns="93283" bIns="46641" numCol="1" rtlCol="0" anchor="b" anchorCtr="0" compatLnSpc="1">
            <a:prstTxWarp prst="textNoShape">
              <a:avLst/>
            </a:prstTxWarp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dirty="0">
                <a:solidFill>
                  <a:srgbClr val="007EEE"/>
                </a:solidFill>
                <a:latin typeface="+mn-lt"/>
                <a:ea typeface="Museo Sans Cyrl 700" pitchFamily="34" charset="-122"/>
              </a:rPr>
              <a:t>НАЦИОНАЛЬНЫЙ РЕЖИМ – 2025  </a:t>
            </a:r>
            <a:br>
              <a:rPr lang="ru-RU" sz="6000" dirty="0">
                <a:solidFill>
                  <a:srgbClr val="007EEE"/>
                </a:solidFill>
                <a:latin typeface="+mn-lt"/>
                <a:ea typeface="Museo Sans Cyrl 700" pitchFamily="34" charset="-122"/>
              </a:rPr>
            </a:br>
            <a:endParaRPr lang="ru-RU" sz="6000" dirty="0">
              <a:solidFill>
                <a:srgbClr val="007EEE"/>
              </a:solidFill>
              <a:latin typeface="+mn-lt"/>
              <a:ea typeface="Museo Sans Cyrl 700" pitchFamily="34" charset="-122"/>
            </a:endParaRPr>
          </a:p>
        </p:txBody>
      </p:sp>
      <p:pic>
        <p:nvPicPr>
          <p:cNvPr id="2" name="Рисунок 1" descr="Медведь контур">
            <a:extLst>
              <a:ext uri="{FF2B5EF4-FFF2-40B4-BE49-F238E27FC236}">
                <a16:creationId xmlns:a16="http://schemas.microsoft.com/office/drawing/2014/main" id="{C248BB44-7D65-71B3-7593-EB682E1B7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90695" y="5186030"/>
            <a:ext cx="3906610" cy="390661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softEdge">
            <a:bevelT/>
          </a:sp3d>
        </p:spPr>
      </p:pic>
    </p:spTree>
    <p:extLst>
      <p:ext uri="{BB962C8B-B14F-4D97-AF65-F5344CB8AC3E}">
        <p14:creationId xmlns:p14="http://schemas.microsoft.com/office/powerpoint/2010/main" val="267091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7CA78C-4CAC-6BF1-0CE4-8B012903B0B6}"/>
              </a:ext>
            </a:extLst>
          </p:cNvPr>
          <p:cNvSpPr txBox="1"/>
          <p:nvPr/>
        </p:nvSpPr>
        <p:spPr>
          <a:xfrm>
            <a:off x="774805" y="254741"/>
            <a:ext cx="7050758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ru-RU"/>
            </a:defPPr>
            <a:lvl1pPr>
              <a:spcBef>
                <a:spcPct val="0"/>
              </a:spcBef>
              <a:defRPr sz="4800">
                <a:solidFill>
                  <a:srgbClr val="007EEE"/>
                </a:solidFill>
                <a:ea typeface="Museo Sans Cyrl 700" pitchFamily="34" charset="-122"/>
                <a:cs typeface="+mj-cs"/>
              </a:defRPr>
            </a:lvl1pPr>
          </a:lstStyle>
          <a:p>
            <a:r>
              <a:rPr lang="ru-RU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О будущем…</a:t>
            </a:r>
            <a:endParaRPr lang="en-US" dirty="0">
              <a:latin typeface="Calibri" panose="020F0502020204030204" pitchFamily="34" charset="0"/>
              <a:ea typeface="Lato" panose="020F0502020204030203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A46571-8958-3145-391A-AEE966A9E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5" y="1191511"/>
            <a:ext cx="6178888" cy="30773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39BEEC-0B31-C02E-3549-56D254D6A8A5}"/>
              </a:ext>
            </a:extLst>
          </p:cNvPr>
          <p:cNvSpPr txBox="1"/>
          <p:nvPr/>
        </p:nvSpPr>
        <p:spPr>
          <a:xfrm>
            <a:off x="774805" y="4466932"/>
            <a:ext cx="17172953" cy="4826663"/>
          </a:xfrm>
          <a:prstGeom prst="roundRect">
            <a:avLst>
              <a:gd name="adj" fmla="val 1046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90000">
            <a:noAutofit/>
          </a:bodyPr>
          <a:lstStyle/>
          <a:p>
            <a:pPr algn="just"/>
            <a:r>
              <a:rPr lang="ru-RU" sz="20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7. </a:t>
            </a:r>
            <a:r>
              <a:rPr lang="ru-RU" sz="2050" u="sng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Пункт 7 </a:t>
            </a:r>
            <a:r>
              <a:rPr lang="ru-RU" sz="20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постановления Правительства РФ ‎от 23 декабря 2024 г. № 1875 </a:t>
            </a:r>
            <a:r>
              <a:rPr lang="en-US" sz="20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&lt;…&gt; </a:t>
            </a:r>
            <a:r>
              <a:rPr lang="ru-RU" sz="20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дополнить подпунктом «д» следующего содержания:</a:t>
            </a:r>
          </a:p>
          <a:p>
            <a:pPr algn="just"/>
            <a:endParaRPr lang="ru-RU" sz="20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/>
            <a:r>
              <a:rPr lang="ru-RU" sz="20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«д) устанавливаются следующие типовые условия контрактов, подлежащие применению заказчиками при осуществлении закупок:</a:t>
            </a:r>
          </a:p>
          <a:p>
            <a:pPr algn="just"/>
            <a:endParaRPr lang="ru-RU" sz="20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/>
            <a:r>
              <a:rPr lang="ru-RU" sz="20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случае если предметом контракта является поставка ЛП при условии заключения контракта </a:t>
            </a:r>
            <a:r>
              <a:rPr lang="ru-RU" sz="2050" u="sng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 результатам применения подп. «ф» п. 4 </a:t>
            </a:r>
            <a:r>
              <a:rPr lang="ru-RU" sz="20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настоящего постановления, поставщик обязан ‎в рамках исполнения контракта осуществить поставку серии ЛП, прошедших подтверждение ГИС мониторинга за оборотом товаров, подлежащих обязательной маркировке средствами идентификации, страны происхождения лекарственного средства и осуществления всех стадий производства ЛП для медицинского применения ‎(в том числе синтеза молекулы действующего вещества при производстве фармацевтических субстанций) на территориях государств - членов ЕАЭС</a:t>
            </a:r>
          </a:p>
          <a:p>
            <a:pPr algn="just"/>
            <a:endParaRPr lang="ru-RU" sz="20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/>
            <a:r>
              <a:rPr lang="ru-RU" sz="20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случае если предметом контракта является поставка ЛП при условии заключения контракта</a:t>
            </a:r>
            <a:r>
              <a:rPr lang="ru-RU" sz="2050" u="sng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по результатам применения подп. «ф» п. 4</a:t>
            </a:r>
            <a:r>
              <a:rPr lang="ru-RU" sz="20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настоящего постановления, поставщик обязан одновременно с поставкой такого ЛП предоставить информацию о размещении сведений о серии ЛП, все стадии производства которого осуществлены на территории ЕАЭС и подтверждены ГИС мониторинга за оборотом товаров, подлежащих обязательной маркировке средствами идентификации, на официальном сайте Минпромторга России в «Интернет»</a:t>
            </a:r>
          </a:p>
        </p:txBody>
      </p:sp>
    </p:spTree>
    <p:extLst>
      <p:ext uri="{BB962C8B-B14F-4D97-AF65-F5344CB8AC3E}">
        <p14:creationId xmlns:p14="http://schemas.microsoft.com/office/powerpoint/2010/main" val="38857262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A06B5-193C-2FDC-F4D4-AC5537717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84927B-13B5-161F-1155-A8363559C74C}"/>
              </a:ext>
            </a:extLst>
          </p:cNvPr>
          <p:cNvSpPr txBox="1"/>
          <p:nvPr/>
        </p:nvSpPr>
        <p:spPr>
          <a:xfrm>
            <a:off x="774805" y="254741"/>
            <a:ext cx="7050758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ru-RU"/>
            </a:defPPr>
            <a:lvl1pPr>
              <a:spcBef>
                <a:spcPct val="0"/>
              </a:spcBef>
              <a:defRPr sz="4800">
                <a:solidFill>
                  <a:srgbClr val="007EEE"/>
                </a:solidFill>
                <a:ea typeface="Museo Sans Cyrl 700" pitchFamily="34" charset="-122"/>
                <a:cs typeface="+mj-cs"/>
              </a:defRPr>
            </a:lvl1pPr>
          </a:lstStyle>
          <a:p>
            <a:r>
              <a:rPr lang="ru-RU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О будущем…</a:t>
            </a:r>
            <a:endParaRPr lang="en-US" dirty="0">
              <a:latin typeface="Calibri" panose="020F0502020204030204" pitchFamily="34" charset="0"/>
              <a:ea typeface="Lato" panose="020F0502020204030203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137C1A-610A-118E-4DA5-D00A1BA9F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59" y="1162283"/>
            <a:ext cx="17616516" cy="23753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E55307-CDF1-114F-3E62-0762099B9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59" y="3537678"/>
            <a:ext cx="12291934" cy="61459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C0ED6E0-4977-C2E2-F1C6-FF263ADB4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59" y="9683645"/>
            <a:ext cx="12594316" cy="47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395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BD38F8FB-CDFA-B843-83A5-60A456255840}"/>
              </a:ext>
            </a:extLst>
          </p:cNvPr>
          <p:cNvSpPr txBox="1">
            <a:spLocks/>
          </p:cNvSpPr>
          <p:nvPr/>
        </p:nvSpPr>
        <p:spPr>
          <a:xfrm>
            <a:off x="1339999" y="3798948"/>
            <a:ext cx="11090267" cy="1658358"/>
          </a:xfrm>
          <a:prstGeom prst="rect">
            <a:avLst/>
          </a:prstGeom>
        </p:spPr>
        <p:txBody>
          <a:bodyPr vert="horz" lIns="93287" tIns="46643" rIns="93287" bIns="46643" numCol="1" rtlCol="0" anchor="t" anchorCtr="0" compatLnSpc="1">
            <a:prstTxWarp prst="textNoShape">
              <a:avLst/>
            </a:prstTxWarp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spcAft>
                <a:spcPts val="612"/>
              </a:spcAft>
              <a:defRPr sz="5400">
                <a:solidFill>
                  <a:srgbClr val="007EEE"/>
                </a:solidFill>
                <a:ea typeface="Museo Sans Cyrl 700" pitchFamily="34" charset="-122"/>
                <a:cs typeface="+mj-cs"/>
              </a:defRPr>
            </a:lvl1pPr>
          </a:lstStyle>
          <a:p>
            <a:r>
              <a:rPr lang="ru-RU" dirty="0"/>
              <a:t>ОТДЕЛЬНЫЕ ВОПРОСЫ </a:t>
            </a:r>
            <a:br>
              <a:rPr lang="ru-RU" dirty="0"/>
            </a:br>
            <a:r>
              <a:rPr lang="ru-RU" dirty="0"/>
              <a:t>ОПИСАНИЯ ОБЪЕКТА ЗАКУПКИ </a:t>
            </a:r>
          </a:p>
        </p:txBody>
      </p:sp>
      <p:pic>
        <p:nvPicPr>
          <p:cNvPr id="3" name="Рисунок 2" descr="Пещерный рисунок контур">
            <a:extLst>
              <a:ext uri="{FF2B5EF4-FFF2-40B4-BE49-F238E27FC236}">
                <a16:creationId xmlns:a16="http://schemas.microsoft.com/office/drawing/2014/main" id="{DB5736B9-A5AF-41C5-03F8-79D7167FD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82528" y="1805093"/>
            <a:ext cx="6219015" cy="621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327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2">
            <a:extLst>
              <a:ext uri="{FF2B5EF4-FFF2-40B4-BE49-F238E27FC236}">
                <a16:creationId xmlns:a16="http://schemas.microsoft.com/office/drawing/2014/main" id="{8E0C0DCE-E79E-4340-94E4-87FA0E28A62F}"/>
              </a:ext>
            </a:extLst>
          </p:cNvPr>
          <p:cNvSpPr txBox="1">
            <a:spLocks/>
          </p:cNvSpPr>
          <p:nvPr/>
        </p:nvSpPr>
        <p:spPr>
          <a:xfrm>
            <a:off x="852290" y="2932826"/>
            <a:ext cx="4668753" cy="579024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>
            <a:noAutofit/>
          </a:bodyPr>
          <a:lstStyle>
            <a:lvl1pPr marL="0">
              <a:defRPr lang="ru-RU" dirty="0" smtClean="0"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1pPr>
            <a:lvl2pPr marL="457200">
              <a:defRPr>
                <a:latin typeface="PTSansPro-CaptionBold" panose="020B0703020203020204" pitchFamily="34" charset="-52"/>
                <a:ea typeface="+mn-ea"/>
                <a:cs typeface="+mn-cs"/>
              </a:defRPr>
            </a:lvl2pPr>
            <a:lvl3pPr marL="914400">
              <a:defRPr>
                <a:latin typeface="PTSansPro-CaptionBold" panose="020B0703020203020204" pitchFamily="34" charset="-52"/>
                <a:ea typeface="+mn-ea"/>
                <a:cs typeface="+mn-cs"/>
              </a:defRPr>
            </a:lvl3pPr>
            <a:lvl4pPr marL="1371600">
              <a:defRPr>
                <a:latin typeface="PTSansPro-CaptionBold" panose="020B0703020203020204" pitchFamily="34" charset="-52"/>
                <a:ea typeface="+mn-ea"/>
                <a:cs typeface="+mn-cs"/>
              </a:defRPr>
            </a:lvl4pPr>
            <a:lvl5pPr marL="1828800">
              <a:defRPr>
                <a:latin typeface="PTSansPro-CaptionBold" panose="020B0703020203020204" pitchFamily="34" charset="-52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816"/>
              </a:spcBef>
              <a:spcAft>
                <a:spcPts val="612"/>
              </a:spcAft>
            </a:pPr>
            <a:r>
              <a:rPr lang="ru-RU" sz="1904" b="1" kern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ЛЕКАРСТВЕННАЯ ФОРМА</a:t>
            </a:r>
          </a:p>
          <a:p>
            <a:pPr marL="349785" indent="-349785" algn="ctr">
              <a:spcBef>
                <a:spcPts val="816"/>
              </a:spcBef>
              <a:spcAft>
                <a:spcPts val="612"/>
              </a:spcAft>
              <a:buFont typeface="Arial" panose="020B0604020202020204" pitchFamily="34" charset="0"/>
              <a:buChar char="•"/>
            </a:pPr>
            <a:endParaRPr lang="ru-RU" sz="1904" b="1" kern="0" dirty="0">
              <a:solidFill>
                <a:srgbClr val="FF00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8C81E6A-1CC9-3B47-85B6-6D0726224CE8}"/>
              </a:ext>
            </a:extLst>
          </p:cNvPr>
          <p:cNvSpPr/>
          <p:nvPr/>
        </p:nvSpPr>
        <p:spPr>
          <a:xfrm>
            <a:off x="817741" y="2439273"/>
            <a:ext cx="9406604" cy="636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32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 </a:t>
            </a:r>
            <a:r>
              <a:rPr lang="ru-RU" sz="1904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ОПИСАНИИ </a:t>
            </a:r>
            <a:r>
              <a:rPr lang="ru-RU" sz="1904" b="1" dirty="0">
                <a:solidFill>
                  <a:srgbClr val="007EEE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ДОЛЖНЫ БЫТЬ УКАЗАНЫ (ОБЩИЕ ТРЕБОВАНИЯ)</a:t>
            </a:r>
          </a:p>
          <a:p>
            <a:endParaRPr lang="ru-RU" sz="1632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9D801DC7-A4DF-B947-BDE2-4403AA3FBB40}"/>
              </a:ext>
            </a:extLst>
          </p:cNvPr>
          <p:cNvSpPr/>
          <p:nvPr/>
        </p:nvSpPr>
        <p:spPr>
          <a:xfrm>
            <a:off x="1360487" y="1515338"/>
            <a:ext cx="4818438" cy="499466"/>
          </a:xfrm>
          <a:prstGeom prst="roundRect">
            <a:avLst/>
          </a:prstGeom>
          <a:noFill/>
          <a:ln>
            <a:noFill/>
          </a:ln>
        </p:spPr>
        <p:txBody>
          <a:bodyPr/>
          <a:lstStyle/>
          <a:p>
            <a:r>
              <a:rPr lang="ru-RU" sz="2448" dirty="0">
                <a:solidFill>
                  <a:srgbClr val="007EEE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ПП РФ от 15.11.2017 </a:t>
            </a:r>
            <a:r>
              <a:rPr lang="en" sz="2448" dirty="0">
                <a:solidFill>
                  <a:srgbClr val="007EEE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№ 1380</a:t>
            </a:r>
            <a:endParaRPr lang="ru-RU" sz="2448" dirty="0">
              <a:solidFill>
                <a:srgbClr val="007EEE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9A63303-EC6E-1A4B-AB2C-C91659D41049}"/>
              </a:ext>
            </a:extLst>
          </p:cNvPr>
          <p:cNvSpPr/>
          <p:nvPr/>
        </p:nvSpPr>
        <p:spPr>
          <a:xfrm>
            <a:off x="6138227" y="2936857"/>
            <a:ext cx="3834952" cy="1096967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349785" indent="-349785">
              <a:spcBef>
                <a:spcPts val="816"/>
              </a:spcBef>
              <a:spcAft>
                <a:spcPts val="612"/>
              </a:spcAft>
              <a:buFont typeface="Arial" panose="020B0604020202020204" pitchFamily="34" charset="0"/>
              <a:buChar char="•"/>
            </a:pPr>
            <a:r>
              <a:rPr lang="ru-RU" sz="1632" kern="0" dirty="0">
                <a:solidFill>
                  <a:sysClr val="windowText" lastClr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нужно указать все эквивалентные лек. формы,  кроме ЛФ и ее характеристик, указывающих на конкретного производителя 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A771DB8C-4C4C-8544-B4D4-5A5ECFE971E6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5521043" y="3075794"/>
            <a:ext cx="657882" cy="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37C7422-2B2C-D14F-9F33-ECA3DA3368B3}"/>
              </a:ext>
            </a:extLst>
          </p:cNvPr>
          <p:cNvSpPr/>
          <p:nvPr/>
        </p:nvSpPr>
        <p:spPr>
          <a:xfrm>
            <a:off x="6138228" y="4881615"/>
            <a:ext cx="3834952" cy="38393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19017" lvl="1" indent="-306061">
              <a:spcAft>
                <a:spcPts val="612"/>
              </a:spcAft>
              <a:buFont typeface="Arial" panose="020B0604020202020204" pitchFamily="34" charset="0"/>
              <a:buChar char="•"/>
            </a:pPr>
            <a:r>
              <a:rPr lang="ru-RU" sz="1632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запрет на эквивалентные дозировки с необходимостью деления твердой лекарственной формы</a:t>
            </a:r>
          </a:p>
          <a:p>
            <a:pPr marL="319017" lvl="1" indent="-306061">
              <a:spcAft>
                <a:spcPts val="612"/>
              </a:spcAft>
              <a:buFont typeface="Arial" panose="020B0604020202020204" pitchFamily="34" charset="0"/>
              <a:buChar char="•"/>
            </a:pPr>
            <a:r>
              <a:rPr lang="ru-RU" sz="1632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 возможностью поставки ЛП </a:t>
            </a:r>
            <a:r>
              <a:rPr lang="ru-RU" sz="1632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 кратной дозировке и </a:t>
            </a:r>
            <a:r>
              <a:rPr lang="ru-RU" sz="1632" b="1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двойном</a:t>
            </a:r>
            <a:r>
              <a:rPr lang="ru-RU" sz="1632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количестве</a:t>
            </a:r>
            <a:endParaRPr lang="ru-RU" sz="1632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319017" lvl="1" indent="-306061">
              <a:spcAft>
                <a:spcPts val="612"/>
              </a:spcAft>
              <a:buFont typeface="Arial" panose="020B0604020202020204" pitchFamily="34" charset="0"/>
              <a:buChar char="•"/>
            </a:pPr>
            <a:r>
              <a:rPr lang="ru-RU" sz="1632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 возможностью поставки ЛП в </a:t>
            </a:r>
            <a:r>
              <a:rPr lang="ru-RU" sz="1632" b="1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некратных</a:t>
            </a:r>
            <a:r>
              <a:rPr lang="ru-RU" sz="1632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ru-RU" sz="1632" b="1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эквивалентных</a:t>
            </a:r>
            <a:r>
              <a:rPr lang="ru-RU" sz="1632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дозировках</a:t>
            </a:r>
            <a:r>
              <a:rPr lang="ru-RU" sz="1632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позволяющих достичь </a:t>
            </a:r>
            <a:r>
              <a:rPr lang="ru-RU" sz="1632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одинакового терапевтического эффекта </a:t>
            </a:r>
            <a:r>
              <a:rPr lang="ru-RU" sz="1632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(например, флаконы 2,5 мг, или 2 3 мг, или 3,5 мг)</a:t>
            </a:r>
          </a:p>
          <a:p>
            <a:pPr marL="319017" lvl="1" indent="-306061">
              <a:spcAft>
                <a:spcPts val="612"/>
              </a:spcAft>
              <a:buFont typeface="Arial" panose="020B0604020202020204" pitchFamily="34" charset="0"/>
              <a:buChar char="•"/>
            </a:pPr>
            <a:r>
              <a:rPr lang="ru-RU" sz="1632" b="1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допускается указание концентрации </a:t>
            </a:r>
            <a:r>
              <a:rPr lang="ru-RU" sz="1632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ЛП </a:t>
            </a:r>
            <a:r>
              <a:rPr lang="ru-RU" sz="1632" b="1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без </a:t>
            </a:r>
            <a:r>
              <a:rPr lang="ru-RU" sz="1632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установления </a:t>
            </a:r>
            <a:r>
              <a:rPr lang="ru-RU" sz="1632" b="1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кратности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5184A27B-613B-E648-BE78-12714EA06574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5521044" y="5164496"/>
            <a:ext cx="617183" cy="4023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бъект 2">
            <a:extLst>
              <a:ext uri="{FF2B5EF4-FFF2-40B4-BE49-F238E27FC236}">
                <a16:creationId xmlns:a16="http://schemas.microsoft.com/office/drawing/2014/main" id="{E98B93E2-5F74-BD4B-9F91-1D2632BFE854}"/>
              </a:ext>
            </a:extLst>
          </p:cNvPr>
          <p:cNvSpPr txBox="1">
            <a:spLocks/>
          </p:cNvSpPr>
          <p:nvPr/>
        </p:nvSpPr>
        <p:spPr>
          <a:xfrm>
            <a:off x="852292" y="6043703"/>
            <a:ext cx="4668753" cy="789813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>
            <a:noAutofit/>
          </a:bodyPr>
          <a:lstStyle>
            <a:lvl1pPr marL="0">
              <a:defRPr lang="ru-RU" dirty="0" smtClean="0"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1pPr>
            <a:lvl2pPr marL="457200">
              <a:defRPr>
                <a:latin typeface="PTSansPro-CaptionBold" panose="020B0703020203020204" pitchFamily="34" charset="-52"/>
                <a:ea typeface="+mn-ea"/>
                <a:cs typeface="+mn-cs"/>
              </a:defRPr>
            </a:lvl2pPr>
            <a:lvl3pPr marL="914400">
              <a:defRPr>
                <a:latin typeface="PTSansPro-CaptionBold" panose="020B0703020203020204" pitchFamily="34" charset="-52"/>
                <a:ea typeface="+mn-ea"/>
                <a:cs typeface="+mn-cs"/>
              </a:defRPr>
            </a:lvl3pPr>
            <a:lvl4pPr marL="1371600">
              <a:defRPr>
                <a:latin typeface="PTSansPro-CaptionBold" panose="020B0703020203020204" pitchFamily="34" charset="-52"/>
                <a:ea typeface="+mn-ea"/>
                <a:cs typeface="+mn-cs"/>
              </a:defRPr>
            </a:lvl4pPr>
            <a:lvl5pPr marL="1828800">
              <a:defRPr>
                <a:latin typeface="PTSansPro-CaptionBold" panose="020B0703020203020204" pitchFamily="34" charset="-52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816"/>
              </a:spcBef>
              <a:spcAft>
                <a:spcPts val="612"/>
              </a:spcAft>
            </a:pPr>
            <a:r>
              <a:rPr lang="ru-RU" sz="1904" b="1" kern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ОСТАТОЧНЫЙ СРОК ГОДНОСТИ </a:t>
            </a:r>
            <a:br>
              <a:rPr lang="ru-RU" sz="1904" b="1" kern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r>
              <a:rPr lang="ru-RU" sz="1904" kern="0" dirty="0">
                <a:solidFill>
                  <a:sysClr val="windowText" lastClr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 единицах измерения времени</a:t>
            </a:r>
            <a:endParaRPr lang="ru-RU" sz="1904" b="1" kern="0" dirty="0">
              <a:solidFill>
                <a:srgbClr val="FF00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D1E97F8B-95E6-204B-A2CE-F8406A73618D}"/>
              </a:ext>
            </a:extLst>
          </p:cNvPr>
          <p:cNvSpPr txBox="1">
            <a:spLocks/>
          </p:cNvSpPr>
          <p:nvPr/>
        </p:nvSpPr>
        <p:spPr>
          <a:xfrm>
            <a:off x="852290" y="4883850"/>
            <a:ext cx="4668753" cy="561293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>
            <a:noAutofit/>
          </a:bodyPr>
          <a:lstStyle>
            <a:defPPr>
              <a:defRPr lang="ru-RU"/>
            </a:defPPr>
            <a:lvl1pPr algn="ctr">
              <a:spcBef>
                <a:spcPts val="600"/>
              </a:spcBef>
              <a:spcAft>
                <a:spcPts val="450"/>
              </a:spcAft>
              <a:defRPr sz="1600" b="1" kern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PTSansPro-CaptionBold" panose="020B0703020203020204" pitchFamily="34" charset="-52"/>
              </a:defRPr>
            </a:lvl2pPr>
            <a:lvl3pPr>
              <a:defRPr>
                <a:latin typeface="PTSansPro-CaptionBold" panose="020B0703020203020204" pitchFamily="34" charset="-52"/>
              </a:defRPr>
            </a:lvl3pPr>
            <a:lvl4pPr>
              <a:defRPr>
                <a:latin typeface="PTSansPro-CaptionBold" panose="020B0703020203020204" pitchFamily="34" charset="-52"/>
              </a:defRPr>
            </a:lvl4pPr>
            <a:lvl5pPr>
              <a:defRPr>
                <a:latin typeface="PTSansPro-CaptionBold" panose="020B0703020203020204" pitchFamily="34" charset="-52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904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ДОЗИРОВКА ЛП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1DA73A8-BC15-904C-B207-EFF638FDFA2F}"/>
              </a:ext>
            </a:extLst>
          </p:cNvPr>
          <p:cNvSpPr/>
          <p:nvPr/>
        </p:nvSpPr>
        <p:spPr>
          <a:xfrm>
            <a:off x="864192" y="7423743"/>
            <a:ext cx="4668753" cy="845809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388677" indent="-388677">
              <a:buFont typeface="Arial" panose="020B0604020202020204" pitchFamily="34" charset="0"/>
              <a:buChar char="•"/>
            </a:pPr>
            <a:r>
              <a:rPr lang="ru-RU" sz="1632" kern="0" dirty="0">
                <a:solidFill>
                  <a:sysClr val="windowText" lastClr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например, "не ранее 1 января 2020 г." или "не менее 12 месяцев с даты заключения контракта" и др.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9B592535-E355-4642-A617-16C2EFBFEF0F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3186668" y="6833515"/>
            <a:ext cx="0" cy="590227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Заголовок 3">
            <a:extLst>
              <a:ext uri="{FF2B5EF4-FFF2-40B4-BE49-F238E27FC236}">
                <a16:creationId xmlns:a16="http://schemas.microsoft.com/office/drawing/2014/main" id="{0C69C466-862F-7F11-316C-77E5A1601959}"/>
              </a:ext>
            </a:extLst>
          </p:cNvPr>
          <p:cNvSpPr txBox="1">
            <a:spLocks/>
          </p:cNvSpPr>
          <p:nvPr/>
        </p:nvSpPr>
        <p:spPr>
          <a:xfrm>
            <a:off x="673800" y="478025"/>
            <a:ext cx="9299379" cy="66479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0" i="0">
                <a:solidFill>
                  <a:srgbClr val="525BA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ru-RU" sz="4800" dirty="0">
                <a:solidFill>
                  <a:srgbClr val="007EE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ПРАВИЛА ОПИСАНИЯ ЛЕКАРСТВ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B3E45DD-7AA8-C67C-55F3-487025491D08}"/>
              </a:ext>
            </a:extLst>
          </p:cNvPr>
          <p:cNvSpPr/>
          <p:nvPr/>
        </p:nvSpPr>
        <p:spPr>
          <a:xfrm>
            <a:off x="10949529" y="1609680"/>
            <a:ext cx="6306214" cy="678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4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 ОПИСАНИИ </a:t>
            </a:r>
            <a:r>
              <a:rPr lang="ru-RU" sz="1904" b="1" dirty="0">
                <a:solidFill>
                  <a:srgbClr val="007EEE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ДОЛЖНЫ БЫТЬ УКАЗАНЫ (СПЕЦИАЛЬНЫЕ ТРЕБОВАНИЯ)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43FF258-6790-5FE5-C301-4BE7A483D451}"/>
              </a:ext>
            </a:extLst>
          </p:cNvPr>
          <p:cNvSpPr/>
          <p:nvPr/>
        </p:nvSpPr>
        <p:spPr>
          <a:xfrm>
            <a:off x="10398080" y="7295929"/>
            <a:ext cx="7374864" cy="14250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612"/>
              </a:spcAft>
            </a:pPr>
            <a:r>
              <a:rPr lang="ru-RU" sz="1632" dirty="0">
                <a:solidFill>
                  <a:srgbClr val="007EEE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МОГУТ БЫТЬ УКАЗАНЫ:</a:t>
            </a:r>
          </a:p>
          <a:p>
            <a:pPr marL="291487" indent="-291487">
              <a:buFont typeface="Arial" panose="020B0604020202020204" pitchFamily="34" charset="0"/>
              <a:buChar char="•"/>
            </a:pPr>
            <a:r>
              <a:rPr lang="ru-RU" sz="1632" b="1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при закупке по решению ВК </a:t>
            </a:r>
            <a:r>
              <a:rPr lang="ru-RU" sz="1632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торговые наименования</a:t>
            </a:r>
          </a:p>
          <a:p>
            <a:pPr marL="291487" indent="-291487">
              <a:buFont typeface="Arial" panose="020B0604020202020204" pitchFamily="34" charset="0"/>
              <a:buChar char="•"/>
            </a:pPr>
            <a:r>
              <a:rPr lang="ru-RU" sz="1632" b="1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для инъекционных ЛП </a:t>
            </a:r>
            <a:r>
              <a:rPr lang="ru-RU" sz="1632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путь введения ЛП (инъекции/</a:t>
            </a:r>
            <a:r>
              <a:rPr lang="ru-RU" sz="1632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инфузии</a:t>
            </a:r>
            <a:r>
              <a:rPr lang="ru-RU" sz="1632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) </a:t>
            </a:r>
          </a:p>
          <a:p>
            <a:pPr marL="291487" indent="-291487">
              <a:buFont typeface="Arial" panose="020B0604020202020204" pitchFamily="34" charset="0"/>
              <a:buChar char="•"/>
            </a:pPr>
            <a:r>
              <a:rPr lang="ru-RU" sz="1632" b="1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для препаратов для использования </a:t>
            </a:r>
            <a:r>
              <a:rPr lang="ru-RU" sz="1632" b="1" u="sng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исключительно</a:t>
            </a:r>
            <a:r>
              <a:rPr lang="ru-RU" sz="1632" b="1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в педиатрической практике</a:t>
            </a:r>
            <a:r>
              <a:rPr lang="ru-RU" sz="1632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- указание на возраст ребенка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14C0EFCD-A286-B4B3-C00A-F0DBD6BC1D4A}"/>
              </a:ext>
            </a:extLst>
          </p:cNvPr>
          <p:cNvSpPr txBox="1">
            <a:spLocks/>
          </p:cNvSpPr>
          <p:nvPr/>
        </p:nvSpPr>
        <p:spPr>
          <a:xfrm>
            <a:off x="10578462" y="2439273"/>
            <a:ext cx="7048349" cy="4194249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91509" indent="-291509">
              <a:spcAft>
                <a:spcPts val="1094"/>
              </a:spcAft>
              <a:buFont typeface="Wingdings" pitchFamily="2" charset="2"/>
              <a:buChar char="§"/>
            </a:pPr>
            <a:r>
              <a:rPr lang="ru-RU" sz="1904" b="1" kern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по ЛП в картриджах или в иных л/ф, совместимых с определёнными устройствами введения </a:t>
            </a:r>
            <a:r>
              <a:rPr lang="ru-RU" sz="1904" kern="0" dirty="0">
                <a:solidFill>
                  <a:sysClr val="windowText" lastClr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указание на возможность поставки ЛП с условием безвозмездной передачи пациентам совместимых устройств</a:t>
            </a:r>
          </a:p>
          <a:p>
            <a:pPr marL="291509" indent="-291509">
              <a:spcAft>
                <a:spcPts val="1094"/>
              </a:spcAft>
              <a:buFont typeface="Wingdings" pitchFamily="2" charset="2"/>
              <a:buChar char="§"/>
            </a:pPr>
            <a:r>
              <a:rPr lang="ru-RU" sz="1904" b="1" kern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по многокомпонентным (комбинированным) препаратам</a:t>
            </a:r>
            <a:r>
              <a:rPr lang="ru-RU" sz="1904" kern="0" dirty="0">
                <a:solidFill>
                  <a:sysClr val="windowText" lastClr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и наборам – указание на возможность поставки </a:t>
            </a:r>
            <a:r>
              <a:rPr lang="ru-RU" sz="1904" kern="0" dirty="0" err="1">
                <a:solidFill>
                  <a:sysClr val="windowText" lastClr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монопрепаратов</a:t>
            </a:r>
            <a:endParaRPr lang="ru-RU" sz="1904" kern="0" dirty="0">
              <a:solidFill>
                <a:sysClr val="windowText" lastClr="0000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91509" indent="-291509">
              <a:spcAft>
                <a:spcPts val="1094"/>
              </a:spcAft>
              <a:buFont typeface="Wingdings" pitchFamily="2" charset="2"/>
              <a:buChar char="§"/>
            </a:pPr>
            <a:r>
              <a:rPr lang="ru-RU" sz="1904" b="1" kern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по ЛП, к которым могут быть установлены требования к комплектации растворителем, </a:t>
            </a:r>
            <a:r>
              <a:rPr lang="ru-RU" sz="1904" b="1" kern="0" dirty="0" err="1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медизделиями</a:t>
            </a:r>
            <a:r>
              <a:rPr lang="ru-RU" sz="1904" b="1" kern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ru-RU" sz="1904" kern="0" dirty="0">
                <a:solidFill>
                  <a:sysClr val="windowText" lastClr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– возможность поставки отдельных компонентов</a:t>
            </a:r>
          </a:p>
          <a:p>
            <a:pPr marL="291509" indent="-291509">
              <a:spcAft>
                <a:spcPts val="1094"/>
              </a:spcAft>
              <a:buFont typeface="Wingdings" pitchFamily="2" charset="2"/>
              <a:buChar char="§"/>
            </a:pPr>
            <a:r>
              <a:rPr lang="ru-RU" sz="1904" b="1" kern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шприц, </a:t>
            </a:r>
            <a:r>
              <a:rPr lang="ru-RU" sz="1904" b="1" kern="0" dirty="0" err="1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преднаполненный</a:t>
            </a:r>
            <a:r>
              <a:rPr lang="ru-RU" sz="1904" b="1" kern="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шприц, шприц-тюбик, шприц-ручка</a:t>
            </a:r>
            <a:r>
              <a:rPr lang="ru-RU" sz="1904" kern="0" dirty="0">
                <a:solidFill>
                  <a:sysClr val="windowText" lastClr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 - возможность отдельной поставки устройства введения (за исключением случаев, когда есть обоснование необходимости закупки ЛП конкретной формы выпуска)</a:t>
            </a:r>
          </a:p>
          <a:p>
            <a:pPr marL="317208" indent="-317208">
              <a:spcAft>
                <a:spcPts val="555"/>
              </a:spcAft>
              <a:buFont typeface="Wingdings" panose="05000000000000000000" pitchFamily="2" charset="2"/>
              <a:buChar char="Ø"/>
            </a:pPr>
            <a:endParaRPr lang="ru-RU" sz="1428" kern="0" dirty="0">
              <a:solidFill>
                <a:sysClr val="windowText" lastClr="0000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pic>
        <p:nvPicPr>
          <p:cNvPr id="4" name="Graphic 18">
            <a:extLst>
              <a:ext uri="{FF2B5EF4-FFF2-40B4-BE49-F238E27FC236}">
                <a16:creationId xmlns:a16="http://schemas.microsoft.com/office/drawing/2014/main" id="{97009F66-B764-6313-B77B-F2438CCE88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6129"/>
          <a:stretch/>
        </p:blipFill>
        <p:spPr>
          <a:xfrm>
            <a:off x="635304" y="1343498"/>
            <a:ext cx="1036474" cy="869302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3BE21CC4-691F-6532-6EBA-48F2CE0F4DFC}"/>
              </a:ext>
            </a:extLst>
          </p:cNvPr>
          <p:cNvCxnSpPr>
            <a:cxnSpLocks/>
          </p:cNvCxnSpPr>
          <p:nvPr/>
        </p:nvCxnSpPr>
        <p:spPr>
          <a:xfrm>
            <a:off x="10224345" y="1388166"/>
            <a:ext cx="0" cy="7332833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1761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16804-0A7B-28DF-007C-1C8CD5A60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нак запрета со сплошной заливкой">
            <a:extLst>
              <a:ext uri="{FF2B5EF4-FFF2-40B4-BE49-F238E27FC236}">
                <a16:creationId xmlns:a16="http://schemas.microsoft.com/office/drawing/2014/main" id="{F2538410-7AC4-AB28-CB82-4090A7AC7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522494" y="425921"/>
            <a:ext cx="1059416" cy="1059416"/>
          </a:xfrm>
          <a:prstGeom prst="rect">
            <a:avLst/>
          </a:prstGeom>
        </p:spPr>
      </p:pic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317B593F-C5BB-3EE0-4A72-4404132E0A05}"/>
              </a:ext>
            </a:extLst>
          </p:cNvPr>
          <p:cNvSpPr/>
          <p:nvPr/>
        </p:nvSpPr>
        <p:spPr>
          <a:xfrm>
            <a:off x="682966" y="1846408"/>
            <a:ext cx="5268622" cy="1129762"/>
          </a:xfrm>
          <a:prstGeom prst="roundRect">
            <a:avLst>
              <a:gd name="adj" fmla="val 8573"/>
            </a:avLst>
          </a:pr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1999" tIns="72555" rIns="135433" bIns="72555" numCol="1" spcCol="1270" anchor="ctr" anchorCtr="0">
            <a:noAutofit/>
          </a:bodyPr>
          <a:lstStyle/>
          <a:p>
            <a:pPr defTabSz="84645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а) эквивалентные дозировки, предусматривающие необходимость деления твердой лекарственной формы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6722F02E-0F17-7923-12DF-8ADE53AB0AA0}"/>
              </a:ext>
            </a:extLst>
          </p:cNvPr>
          <p:cNvSpPr/>
          <p:nvPr/>
        </p:nvSpPr>
        <p:spPr>
          <a:xfrm>
            <a:off x="12148078" y="1846408"/>
            <a:ext cx="5222788" cy="862966"/>
          </a:xfrm>
          <a:prstGeom prst="roundRect">
            <a:avLst>
              <a:gd name="adj" fmla="val 8190"/>
            </a:avLst>
          </a:pr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6000" tIns="72555" rIns="72000" bIns="72555" numCol="1" spcCol="1270" anchor="ctr" anchorCtr="0">
            <a:noAutofit/>
          </a:bodyPr>
          <a:lstStyle/>
          <a:p>
            <a:pPr defTabSz="84645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в) объем наполнения первичной упаковки (кроме растворов для </a:t>
            </a:r>
            <a:r>
              <a:rPr lang="ru-RU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инфузий</a:t>
            </a: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)</a:t>
            </a:r>
          </a:p>
        </p:txBody>
      </p:sp>
      <p:sp>
        <p:nvSpPr>
          <p:cNvPr id="19" name="Полилиния 18">
            <a:extLst>
              <a:ext uri="{FF2B5EF4-FFF2-40B4-BE49-F238E27FC236}">
                <a16:creationId xmlns:a16="http://schemas.microsoft.com/office/drawing/2014/main" id="{CEB08BE7-4E2B-5511-1FCF-97027AC3AD65}"/>
              </a:ext>
            </a:extLst>
          </p:cNvPr>
          <p:cNvSpPr/>
          <p:nvPr/>
        </p:nvSpPr>
        <p:spPr>
          <a:xfrm>
            <a:off x="695847" y="3228655"/>
            <a:ext cx="5222788" cy="862964"/>
          </a:xfrm>
          <a:prstGeom prst="roundRect">
            <a:avLst>
              <a:gd name="adj" fmla="val 6071"/>
            </a:avLst>
          </a:pr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1999" tIns="72555" rIns="135433" bIns="72553" numCol="1" spcCol="1270" anchor="ctr" anchorCtr="0">
            <a:noAutofit/>
          </a:bodyPr>
          <a:lstStyle/>
          <a:p>
            <a:pPr defTabSz="84645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г) наличие (отсутствие) вспомогательных веществ </a:t>
            </a:r>
          </a:p>
        </p:txBody>
      </p:sp>
      <p:sp>
        <p:nvSpPr>
          <p:cNvPr id="21" name="Полилиния 20">
            <a:extLst>
              <a:ext uri="{FF2B5EF4-FFF2-40B4-BE49-F238E27FC236}">
                <a16:creationId xmlns:a16="http://schemas.microsoft.com/office/drawing/2014/main" id="{4D1C9CE7-9BF4-1A94-B850-482BEB4FBACE}"/>
              </a:ext>
            </a:extLst>
          </p:cNvPr>
          <p:cNvSpPr/>
          <p:nvPr/>
        </p:nvSpPr>
        <p:spPr>
          <a:xfrm>
            <a:off x="6257550" y="3468093"/>
            <a:ext cx="5589343" cy="726701"/>
          </a:xfrm>
          <a:prstGeom prst="roundRect">
            <a:avLst>
              <a:gd name="adj" fmla="val 8573"/>
            </a:avLst>
          </a:pr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1999" tIns="72555" rIns="135433" bIns="72553" numCol="1" spcCol="1270" anchor="ctr" anchorCtr="0">
            <a:noAutofit/>
          </a:bodyPr>
          <a:lstStyle/>
          <a:p>
            <a:pPr defTabSz="84645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д) фиксированный температурный режим хранения препаратов при наличии альтернативного </a:t>
            </a:r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4B5DBA8A-305F-A930-986C-6C9E7112AF53}"/>
              </a:ext>
            </a:extLst>
          </p:cNvPr>
          <p:cNvSpPr txBox="1">
            <a:spLocks/>
          </p:cNvSpPr>
          <p:nvPr/>
        </p:nvSpPr>
        <p:spPr>
          <a:xfrm>
            <a:off x="750204" y="686690"/>
            <a:ext cx="6790558" cy="50231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0" i="0">
                <a:solidFill>
                  <a:srgbClr val="007EEE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НЕЛЬЗЯ УКАЗЫВАТЬ</a:t>
            </a:r>
          </a:p>
        </p:txBody>
      </p:sp>
      <p:sp>
        <p:nvSpPr>
          <p:cNvPr id="30" name="Полилиния 24">
            <a:extLst>
              <a:ext uri="{FF2B5EF4-FFF2-40B4-BE49-F238E27FC236}">
                <a16:creationId xmlns:a16="http://schemas.microsoft.com/office/drawing/2014/main" id="{193EC9D2-3843-5EE5-DD39-CC4D2CD6C0FA}"/>
              </a:ext>
            </a:extLst>
          </p:cNvPr>
          <p:cNvSpPr/>
          <p:nvPr/>
        </p:nvSpPr>
        <p:spPr>
          <a:xfrm>
            <a:off x="672063" y="4286286"/>
            <a:ext cx="5268622" cy="1329536"/>
          </a:xfrm>
          <a:prstGeom prst="roundRect">
            <a:avLst>
              <a:gd name="adj" fmla="val 5663"/>
            </a:avLst>
          </a:pr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1999" tIns="72555" rIns="135433" bIns="72553" numCol="1" spcCol="1270" anchor="ctr" anchorCtr="0">
            <a:noAutofit/>
          </a:bodyPr>
          <a:lstStyle/>
          <a:p>
            <a:pPr defTabSz="84645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ж) количество единиц (таблеток, ампул) ЛП во вторичной упаковке, а также требование поставки конкретного количества упаковок вместо количества ЛП </a:t>
            </a:r>
          </a:p>
        </p:txBody>
      </p:sp>
      <p:sp>
        <p:nvSpPr>
          <p:cNvPr id="31" name="Полилиния 26">
            <a:extLst>
              <a:ext uri="{FF2B5EF4-FFF2-40B4-BE49-F238E27FC236}">
                <a16:creationId xmlns:a16="http://schemas.microsoft.com/office/drawing/2014/main" id="{36723E62-5EDC-443E-D40E-BEE110D9BA52}"/>
              </a:ext>
            </a:extLst>
          </p:cNvPr>
          <p:cNvSpPr/>
          <p:nvPr/>
        </p:nvSpPr>
        <p:spPr>
          <a:xfrm>
            <a:off x="6241869" y="4338989"/>
            <a:ext cx="5605024" cy="1260694"/>
          </a:xfrm>
          <a:prstGeom prst="roundRect">
            <a:avLst>
              <a:gd name="adj" fmla="val 8414"/>
            </a:avLst>
          </a:pr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1999" tIns="72555" rIns="135434" bIns="72553" numCol="1" spcCol="1270" anchor="ctr" anchorCtr="0">
            <a:noAutofit/>
          </a:bodyPr>
          <a:lstStyle/>
          <a:p>
            <a:pPr defTabSz="84645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з) требования к показателям </a:t>
            </a:r>
            <a:r>
              <a:rPr lang="ru-RU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фармакодинамики</a:t>
            </a: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и (или) фармакокинетики ЛП (например, время начала действия, проявление максимального эффекта, продолжительность действия ЛП) </a:t>
            </a:r>
          </a:p>
        </p:txBody>
      </p:sp>
      <p:sp>
        <p:nvSpPr>
          <p:cNvPr id="32" name="Полилиния 28">
            <a:extLst>
              <a:ext uri="{FF2B5EF4-FFF2-40B4-BE49-F238E27FC236}">
                <a16:creationId xmlns:a16="http://schemas.microsoft.com/office/drawing/2014/main" id="{1FB79D50-8B57-EAE8-CF70-601CA7A42015}"/>
              </a:ext>
            </a:extLst>
          </p:cNvPr>
          <p:cNvSpPr/>
          <p:nvPr/>
        </p:nvSpPr>
        <p:spPr>
          <a:xfrm>
            <a:off x="12148077" y="4280679"/>
            <a:ext cx="5222789" cy="1319004"/>
          </a:xfrm>
          <a:prstGeom prst="roundRect">
            <a:avLst>
              <a:gd name="adj" fmla="val 7039"/>
            </a:avLst>
          </a:pr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6000" tIns="0" rIns="72000" bIns="36000" numCol="1" spcCol="1270" anchor="ctr" anchorCtr="0">
            <a:noAutofit/>
          </a:bodyPr>
          <a:lstStyle/>
          <a:p>
            <a:pPr defTabSz="84645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и) иные характеристики ЛП, содержащиеся в инструкциях по применению ЛП, указывающие на конкретного производителя</a:t>
            </a:r>
          </a:p>
        </p:txBody>
      </p:sp>
      <p:sp>
        <p:nvSpPr>
          <p:cNvPr id="2" name="Полилиния 22">
            <a:extLst>
              <a:ext uri="{FF2B5EF4-FFF2-40B4-BE49-F238E27FC236}">
                <a16:creationId xmlns:a16="http://schemas.microsoft.com/office/drawing/2014/main" id="{7BBE8397-2D2D-4E39-98A0-12D678468749}"/>
              </a:ext>
            </a:extLst>
          </p:cNvPr>
          <p:cNvSpPr/>
          <p:nvPr/>
        </p:nvSpPr>
        <p:spPr>
          <a:xfrm>
            <a:off x="12148078" y="2874478"/>
            <a:ext cx="5222788" cy="1217141"/>
          </a:xfrm>
          <a:prstGeom prst="roundRect">
            <a:avLst>
              <a:gd name="adj" fmla="val 6149"/>
            </a:avLst>
          </a:pr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6000" tIns="72555" rIns="72000" bIns="72553" numCol="1" spcCol="1270" anchor="ctr" anchorCtr="0">
            <a:noAutofit/>
          </a:bodyPr>
          <a:lstStyle/>
          <a:p>
            <a:pPr defTabSz="84645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е) форму выпуска (первичной упаковки) ЛП </a:t>
            </a:r>
          </a:p>
        </p:txBody>
      </p:sp>
      <p:sp>
        <p:nvSpPr>
          <p:cNvPr id="3" name="Полилиния 14">
            <a:extLst>
              <a:ext uri="{FF2B5EF4-FFF2-40B4-BE49-F238E27FC236}">
                <a16:creationId xmlns:a16="http://schemas.microsoft.com/office/drawing/2014/main" id="{FAF19717-6642-482E-FC27-6052BCFFA3B8}"/>
              </a:ext>
            </a:extLst>
          </p:cNvPr>
          <p:cNvSpPr/>
          <p:nvPr/>
        </p:nvSpPr>
        <p:spPr>
          <a:xfrm>
            <a:off x="6232244" y="1846408"/>
            <a:ext cx="5589343" cy="1445481"/>
          </a:xfrm>
          <a:prstGeom prst="roundRect">
            <a:avLst>
              <a:gd name="adj" fmla="val 5280"/>
            </a:avLst>
          </a:pr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1999" tIns="72555" rIns="135433" bIns="72555" numCol="1" spcCol="1270" anchor="ctr" anchorCtr="0">
            <a:noAutofit/>
          </a:bodyPr>
          <a:lstStyle/>
          <a:p>
            <a:pPr defTabSz="84645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б) дозировку ЛП в определенных единицах измерения при возможности конвертирования в иные единицы измерения (например, "МЕ" (международная единица) может быть конвертирована в "мг" или «%» в "мг/мл" и т.д.)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37ED3EB5-143E-C7B4-2687-19839F797566}"/>
              </a:ext>
            </a:extLst>
          </p:cNvPr>
          <p:cNvGrpSpPr/>
          <p:nvPr/>
        </p:nvGrpSpPr>
        <p:grpSpPr>
          <a:xfrm>
            <a:off x="9820883" y="6483249"/>
            <a:ext cx="7549983" cy="3442670"/>
            <a:chOff x="618490" y="3329453"/>
            <a:chExt cx="9409843" cy="3374667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0760D21B-EEAA-C301-A235-4634150B395B}"/>
                </a:ext>
              </a:extLst>
            </p:cNvPr>
            <p:cNvSpPr/>
            <p:nvPr/>
          </p:nvSpPr>
          <p:spPr>
            <a:xfrm>
              <a:off x="618490" y="3329453"/>
              <a:ext cx="8957700" cy="3374667"/>
            </a:xfrm>
            <a:prstGeom prst="rect">
              <a:avLst/>
            </a:prstGeom>
            <a:noFill/>
          </p:spPr>
          <p:txBody>
            <a:bodyPr/>
            <a:lstStyle/>
            <a:p>
              <a:endParaRPr lang="ru-RU" sz="2448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7" name="Полилиния: фигура 9">
              <a:extLst>
                <a:ext uri="{FF2B5EF4-FFF2-40B4-BE49-F238E27FC236}">
                  <a16:creationId xmlns:a16="http://schemas.microsoft.com/office/drawing/2014/main" id="{69B141BE-9F29-C10A-B7AE-23AF51EE75CE}"/>
                </a:ext>
              </a:extLst>
            </p:cNvPr>
            <p:cNvSpPr/>
            <p:nvPr/>
          </p:nvSpPr>
          <p:spPr>
            <a:xfrm>
              <a:off x="1841499" y="3403353"/>
              <a:ext cx="8174134" cy="778825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736" tIns="77736" rIns="77736" bIns="77736" numCol="1" spcCol="1270" anchor="ctr" anchorCtr="0">
              <a:noAutofit/>
            </a:bodyPr>
            <a:lstStyle/>
            <a:p>
              <a:pPr algn="just" defTabSz="90684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32" b="1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ОБОСНОВАНИЕ</a:t>
              </a:r>
              <a:r>
                <a:rPr lang="ru-RU" sz="1632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необходимости указания таких характеристик </a:t>
              </a:r>
            </a:p>
          </p:txBody>
        </p:sp>
        <p:sp>
          <p:nvSpPr>
            <p:cNvPr id="8" name="Полилиния: фигура 12">
              <a:extLst>
                <a:ext uri="{FF2B5EF4-FFF2-40B4-BE49-F238E27FC236}">
                  <a16:creationId xmlns:a16="http://schemas.microsoft.com/office/drawing/2014/main" id="{BFD9B668-B2EB-E801-1535-5FA5F56D14DF}"/>
                </a:ext>
              </a:extLst>
            </p:cNvPr>
            <p:cNvSpPr/>
            <p:nvPr/>
          </p:nvSpPr>
          <p:spPr>
            <a:xfrm>
              <a:off x="1854198" y="4596157"/>
              <a:ext cx="8174135" cy="130327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736" tIns="77736" rIns="77736" bIns="77736" numCol="1" spcCol="1270" anchor="ctr" anchorCtr="0">
              <a:noAutofit/>
            </a:bodyPr>
            <a:lstStyle/>
            <a:p>
              <a:pPr algn="just" defTabSz="90684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32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показатели, позволяющие определить соответствие закупаемых ЛП установленным характеристикам и максимальные и (или) минимальные значения таких показателей, а также значения показателей, которые не могут изменяться</a:t>
              </a:r>
            </a:p>
          </p:txBody>
        </p:sp>
      </p:grpSp>
      <p:pic>
        <p:nvPicPr>
          <p:cNvPr id="9" name="Рисунок 8" descr="Флажок со сплошной заливкой">
            <a:extLst>
              <a:ext uri="{FF2B5EF4-FFF2-40B4-BE49-F238E27FC236}">
                <a16:creationId xmlns:a16="http://schemas.microsoft.com/office/drawing/2014/main" id="{742E608F-1241-F3B1-1868-F62C882B6B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6223" y="6344349"/>
            <a:ext cx="932826" cy="93282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A62CF2C-4C6C-78C4-8674-C39521F18813}"/>
              </a:ext>
            </a:extLst>
          </p:cNvPr>
          <p:cNvSpPr/>
          <p:nvPr/>
        </p:nvSpPr>
        <p:spPr>
          <a:xfrm>
            <a:off x="10169552" y="6566321"/>
            <a:ext cx="503664" cy="76219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4353" b="1" dirty="0">
                <a:solidFill>
                  <a:srgbClr val="007EE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ru-RU" sz="4353" b="1" dirty="0">
              <a:solidFill>
                <a:srgbClr val="007EE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A7107B6-C6F1-609F-DE4F-F4B654774AB6}"/>
              </a:ext>
            </a:extLst>
          </p:cNvPr>
          <p:cNvSpPr/>
          <p:nvPr/>
        </p:nvSpPr>
        <p:spPr>
          <a:xfrm>
            <a:off x="10169552" y="7827406"/>
            <a:ext cx="503664" cy="76219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ru-RU" sz="4353" b="1" dirty="0">
                <a:solidFill>
                  <a:srgbClr val="007EE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33E01B2A-FFAE-3184-0353-7F5562A1FFED}"/>
              </a:ext>
            </a:extLst>
          </p:cNvPr>
          <p:cNvSpPr txBox="1">
            <a:spLocks/>
          </p:cNvSpPr>
          <p:nvPr/>
        </p:nvSpPr>
        <p:spPr>
          <a:xfrm>
            <a:off x="1961587" y="6423073"/>
            <a:ext cx="6790560" cy="1352406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904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Описание объекта закупки </a:t>
            </a:r>
            <a:r>
              <a:rPr lang="ru-RU" sz="1904" b="1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МОЖЕТ СОДЕРЖАТЬ УКАЗАНИЕ НА ХАРАКТЕРИСТИКИ, ПРЕДУСМОТРЕННЫЕ ПОДПУНКТАМИ "В" - "И" ПУНКТА 5</a:t>
            </a:r>
            <a:r>
              <a:rPr lang="ru-RU" sz="1904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в случае, </a:t>
            </a:r>
          </a:p>
          <a:p>
            <a:pPr algn="ctr">
              <a:spcAft>
                <a:spcPts val="555"/>
              </a:spcAft>
            </a:pPr>
            <a:br>
              <a:rPr lang="ru-RU" sz="952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ru-RU" sz="1904" b="1" kern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spcAft>
                <a:spcPts val="555"/>
              </a:spcAft>
            </a:pPr>
            <a:r>
              <a:rPr lang="ru-RU" sz="1904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940D3C1-CA58-EE56-B46E-E77936EA7B37}"/>
              </a:ext>
            </a:extLst>
          </p:cNvPr>
          <p:cNvSpPr/>
          <p:nvPr/>
        </p:nvSpPr>
        <p:spPr>
          <a:xfrm>
            <a:off x="11837279" y="6050027"/>
            <a:ext cx="3845925" cy="385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555"/>
              </a:spcAft>
            </a:pPr>
            <a:r>
              <a:rPr lang="ru-RU" sz="1904" b="1" kern="0" dirty="0">
                <a:solidFill>
                  <a:srgbClr val="007EE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 ЭТОМ НУЖНО УКАЗАТЬ: </a:t>
            </a: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1AAD7FDF-F5C0-DC81-A8D2-EF518673E6CB}"/>
              </a:ext>
            </a:extLst>
          </p:cNvPr>
          <p:cNvSpPr/>
          <p:nvPr/>
        </p:nvSpPr>
        <p:spPr>
          <a:xfrm>
            <a:off x="1946376" y="7919673"/>
            <a:ext cx="6779825" cy="632541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32" b="1" kern="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ЕСЛИ НЕ ИМЕЕТСЯ ИНОЙ ВОЗМОЖНОСТИ ОПИСАТЬ ЛЕКАРСТВЕННЫЕ ПРЕПАРАТЫ</a:t>
            </a:r>
            <a:endParaRPr lang="ru-RU" sz="1632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076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28CC01-FAD6-1D0B-F0B1-295718F0CA00}"/>
              </a:ext>
            </a:extLst>
          </p:cNvPr>
          <p:cNvSpPr txBox="1"/>
          <p:nvPr/>
        </p:nvSpPr>
        <p:spPr>
          <a:xfrm>
            <a:off x="221770" y="583016"/>
            <a:ext cx="17844461" cy="4427896"/>
          </a:xfrm>
          <a:prstGeom prst="roundRect">
            <a:avLst>
              <a:gd name="adj" fmla="val 313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lIns="122418">
            <a:noAutofit/>
          </a:bodyPr>
          <a:lstStyle/>
          <a:p>
            <a:pPr algn="just">
              <a:tabLst>
                <a:tab pos="1102116" algn="l"/>
              </a:tabLst>
            </a:pPr>
            <a:endParaRPr lang="ru-RU" sz="2992" kern="0" dirty="0">
              <a:solidFill>
                <a:srgbClr val="007EE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9696CA-0803-7D32-EE1E-859894777E44}"/>
              </a:ext>
            </a:extLst>
          </p:cNvPr>
          <p:cNvSpPr txBox="1"/>
          <p:nvPr/>
        </p:nvSpPr>
        <p:spPr>
          <a:xfrm>
            <a:off x="6390713" y="785863"/>
            <a:ext cx="11451107" cy="4023881"/>
          </a:xfrm>
          <a:prstGeom prst="roundRect">
            <a:avLst>
              <a:gd name="adj" fmla="val 1998"/>
            </a:avLst>
          </a:prstGeom>
          <a:solidFill>
            <a:schemeClr val="bg1"/>
          </a:solidFill>
        </p:spPr>
        <p:txBody>
          <a:bodyPr wrap="square" lIns="122418">
            <a:noAutofit/>
          </a:bodyPr>
          <a:lstStyle>
            <a:lvl1pPr>
              <a:buNone/>
              <a:defRPr sz="1600" b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466413" indent="-466413" algn="just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2000" b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соответствии с подп. «а» п. 1 Постановления № 871 «Об утверждении Правил формирования перечней лекарственных препаратов для медицинского применения и минимального ассортимента лекарственных препаратов, необходимых для оказания медицинской помощи» установлен порядок формирования перечня жизненно необходимых и важнейших лекарственных препаратов для медицинского применения, который утвержден распоряжением Правительства Российской Федерации № 2406-р</a:t>
            </a:r>
          </a:p>
          <a:p>
            <a:pPr marL="466413" indent="-466413" algn="just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2000" b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установленном перечне ЖНВЛП представлены конкретные лекарственные формы препаратов.</a:t>
            </a:r>
          </a:p>
          <a:p>
            <a:pPr marL="466413" indent="-466413" algn="just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2000" b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 этом важно отметить, что 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если какая-либо лекарственная форма препарата отсутствует в данном перечне, она не может считаться эквивалентной той форме этого же препарата, которая включена в перечень ЖНВЛП</a:t>
            </a:r>
          </a:p>
          <a:p>
            <a:pPr marL="466413" indent="-466413" algn="just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2000" b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Таким образом, каждая форма препарата должна быть отдельно утверждена в перечне ЖНВЛП для признания её эквивалентности другим формам этого же препарата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5B05A5-27A3-1294-1068-CDD4EB4A4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48" y="810328"/>
            <a:ext cx="5788585" cy="324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961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10B26D0B-C14F-E596-67EF-A6BB4EA6CF78}"/>
              </a:ext>
            </a:extLst>
          </p:cNvPr>
          <p:cNvSpPr txBox="1">
            <a:spLocks/>
          </p:cNvSpPr>
          <p:nvPr/>
        </p:nvSpPr>
        <p:spPr>
          <a:xfrm>
            <a:off x="644916" y="377263"/>
            <a:ext cx="16734729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spcBef>
                <a:spcPct val="0"/>
              </a:spcBef>
              <a:buNone/>
              <a:defRPr sz="4800">
                <a:solidFill>
                  <a:srgbClr val="007EEE"/>
                </a:solidFill>
                <a:ea typeface="Museo Sans Cyrl 700" pitchFamily="34" charset="-122"/>
                <a:cs typeface="+mj-cs"/>
              </a:defRPr>
            </a:lvl1pPr>
          </a:lstStyle>
          <a:p>
            <a:r>
              <a:rPr lang="ru-RU" dirty="0"/>
              <a:t>Наличие в перечне ЖНВЛП, как характеристика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3A2AD8-CB4C-03D7-C267-894FC1081930}"/>
              </a:ext>
            </a:extLst>
          </p:cNvPr>
          <p:cNvSpPr txBox="1"/>
          <p:nvPr/>
        </p:nvSpPr>
        <p:spPr>
          <a:xfrm>
            <a:off x="630881" y="1484831"/>
            <a:ext cx="17026238" cy="6375801"/>
          </a:xfrm>
          <a:prstGeom prst="roundRect">
            <a:avLst>
              <a:gd name="adj" fmla="val 1114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90000">
            <a:noAutofit/>
          </a:bodyPr>
          <a:lstStyle>
            <a:lvl1pPr algn="just">
              <a:defRPr sz="2400">
                <a:solidFill>
                  <a:srgbClr val="22272F"/>
                </a:solidFill>
              </a:defRPr>
            </a:lvl1pPr>
          </a:lstStyle>
          <a:p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ходе изучения Перечня ЖНВЛП, утвержденного распоряжением Правительства РФ от 12.10.2019 № 2406-р, установлено, что ЛП с МНН </a:t>
            </a:r>
            <a:r>
              <a:rPr lang="ru-RU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Метформин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включен в Перечень ЖНВЛП в следующих лекарственных формах:</a:t>
            </a:r>
          </a:p>
          <a:p>
            <a:pPr marL="342900" indent="-342900">
              <a:buClr>
                <a:srgbClr val="007EEE"/>
              </a:buClr>
              <a:buFont typeface="Wingdings" pitchFamily="2" charset="2"/>
              <a:buChar char="§"/>
            </a:pP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таблетки</a:t>
            </a:r>
          </a:p>
          <a:p>
            <a:pPr marL="342900" indent="-342900">
              <a:buClr>
                <a:srgbClr val="007EEE"/>
              </a:buClr>
              <a:buFont typeface="Wingdings" pitchFamily="2" charset="2"/>
              <a:buChar char="§"/>
            </a:pP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таблетки, покрытые пленочной оболочкой</a:t>
            </a:r>
          </a:p>
          <a:p>
            <a:pPr marL="342900" indent="-342900">
              <a:buClr>
                <a:srgbClr val="007EEE"/>
              </a:buClr>
              <a:buFont typeface="Wingdings" pitchFamily="2" charset="2"/>
              <a:buChar char="§"/>
            </a:pP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таблетки пролонгированного действия</a:t>
            </a:r>
          </a:p>
          <a:p>
            <a:pPr marL="342900" indent="-342900">
              <a:buClr>
                <a:srgbClr val="007EEE"/>
              </a:buClr>
              <a:buFont typeface="Wingdings" pitchFamily="2" charset="2"/>
              <a:buChar char="§"/>
            </a:pP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таблетки пролонгированного действия, покрытые пленочной оболочкой</a:t>
            </a:r>
          </a:p>
          <a:p>
            <a:pPr marL="342900" indent="-342900">
              <a:buClr>
                <a:srgbClr val="007EEE"/>
              </a:buClr>
              <a:buFont typeface="Wingdings" pitchFamily="2" charset="2"/>
              <a:buChar char="§"/>
            </a:pP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таблетки с пролонгированным высвобождением</a:t>
            </a:r>
          </a:p>
          <a:p>
            <a:pPr marL="342900" indent="-342900">
              <a:buClr>
                <a:srgbClr val="007EEE"/>
              </a:buClr>
              <a:buFont typeface="Wingdings" pitchFamily="2" charset="2"/>
              <a:buChar char="§"/>
            </a:pP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таблетки с пролонгированным высвобождением, покрытые пленочной оболочкой.</a:t>
            </a:r>
          </a:p>
          <a:p>
            <a:endPara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 этом лекарственная форма "таблетки, покрытые оболочкой", которая в ЕСКЛП включена в одну группу взаимозаменяемости с лекарственной формой "таблетки", отсутствует в указанном перечне.</a:t>
            </a:r>
          </a:p>
          <a:p>
            <a:endPara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силу положений Приказа Минздрава России от 27.07.2016 № 538н "Об утверждении Перечня наименований лекарственных форм лекарственных препаратов для медицинского применения", лекарственные формы "таблетки, покрытые оболочкой" и "таблетки, покрытые пленочной оболочкой" не являются идентичными:</a:t>
            </a:r>
          </a:p>
          <a:p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 учетом того, что эквивалентная лекарственная форма отсутствует в Перечне ЖНВЛП, заказчик не мог указать в описании объекта закупки такую эквивалентную лекарственную форму.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BBBE6D-48B3-2996-4045-B1C7CF02E137}"/>
              </a:ext>
            </a:extLst>
          </p:cNvPr>
          <p:cNvSpPr txBox="1"/>
          <p:nvPr/>
        </p:nvSpPr>
        <p:spPr>
          <a:xfrm>
            <a:off x="630881" y="7995016"/>
            <a:ext cx="16998166" cy="469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dirty="0">
                <a:solidFill>
                  <a:srgbClr val="007EEE"/>
                </a:solidFill>
                <a:highlight>
                  <a:srgbClr val="FFFFFF"/>
                </a:highlight>
                <a:latin typeface="+mj-lt"/>
              </a:rPr>
              <a:t>Решение Пензенского УФАС России № 058/06/106-354/2024</a:t>
            </a:r>
            <a:endParaRPr lang="ru-RU" sz="2400" dirty="0">
              <a:solidFill>
                <a:srgbClr val="007EE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037084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7A5767-9C66-96E5-0106-149F05654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17" y="5936242"/>
            <a:ext cx="17064566" cy="5985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86636B2-DC5B-A1AC-5D5D-D444BA84F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17" y="6661138"/>
            <a:ext cx="17064566" cy="71690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EA0BB5-F9A2-2A64-D494-0B4CA5E8E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717" y="7540697"/>
            <a:ext cx="17064566" cy="4157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26361D-7291-A302-A646-2B85B24F2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904" y="1046852"/>
            <a:ext cx="10344656" cy="46692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ADDCB0-2409-F688-6A06-E7E3B808FF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980" y="492325"/>
            <a:ext cx="4516919" cy="43905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FB82B7-84A9-1291-5546-7887652DC729}"/>
              </a:ext>
            </a:extLst>
          </p:cNvPr>
          <p:cNvSpPr txBox="1"/>
          <p:nvPr/>
        </p:nvSpPr>
        <p:spPr>
          <a:xfrm>
            <a:off x="611717" y="8119121"/>
            <a:ext cx="13577804" cy="469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48" i="1" dirty="0">
                <a:solidFill>
                  <a:srgbClr val="7030A0"/>
                </a:solidFill>
              </a:rPr>
              <a:t>Это не другая лекарственная форма, а другое написание той же лекарственной формы!</a:t>
            </a:r>
          </a:p>
        </p:txBody>
      </p:sp>
    </p:spTree>
    <p:extLst>
      <p:ext uri="{BB962C8B-B14F-4D97-AF65-F5344CB8AC3E}">
        <p14:creationId xmlns:p14="http://schemas.microsoft.com/office/powerpoint/2010/main" val="17988373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9DD69-C1A5-2D93-4D3C-9FB45331A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02EEE8-3CCA-FC73-49C4-F317ADC1D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107" y="4495505"/>
            <a:ext cx="12152652" cy="2021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2F4690-5248-722B-9443-1C3807BB5347}"/>
              </a:ext>
            </a:extLst>
          </p:cNvPr>
          <p:cNvSpPr txBox="1"/>
          <p:nvPr/>
        </p:nvSpPr>
        <p:spPr>
          <a:xfrm>
            <a:off x="875244" y="200273"/>
            <a:ext cx="17412756" cy="2649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088"/>
              </a:spcAft>
            </a:pPr>
            <a:r>
              <a:rPr lang="ru-RU" sz="2448" i="1" dirty="0">
                <a:solidFill>
                  <a:srgbClr val="0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«</a:t>
            </a:r>
            <a:r>
              <a:rPr lang="ru-RU" sz="2448" b="1" i="1" dirty="0" err="1">
                <a:solidFill>
                  <a:srgbClr val="007EEE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Пирибедил</a:t>
            </a:r>
            <a:r>
              <a:rPr lang="ru-RU" sz="2448" i="1" dirty="0">
                <a:solidFill>
                  <a:srgbClr val="0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» таблетки с </a:t>
            </a:r>
            <a:r>
              <a:rPr lang="ru-RU" sz="2448" i="1" u="sng" dirty="0">
                <a:solidFill>
                  <a:srgbClr val="0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пролонгированным</a:t>
            </a:r>
            <a:r>
              <a:rPr lang="ru-RU" sz="2448" i="1" dirty="0">
                <a:solidFill>
                  <a:srgbClr val="0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высвобождением покрытые оболочкой </a:t>
            </a:r>
          </a:p>
          <a:p>
            <a:pPr algn="just">
              <a:lnSpc>
                <a:spcPct val="107000"/>
              </a:lnSpc>
              <a:spcAft>
                <a:spcPts val="1088"/>
              </a:spcAft>
            </a:pPr>
            <a:r>
              <a:rPr lang="ru-RU" sz="2448" b="1" dirty="0">
                <a:solidFill>
                  <a:srgbClr val="0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В ЖНВЛП есть л/ф «таблетки с </a:t>
            </a:r>
            <a:r>
              <a:rPr lang="ru-RU" sz="2448" b="1" u="sng" dirty="0">
                <a:solidFill>
                  <a:srgbClr val="0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контролируемым</a:t>
            </a:r>
            <a:r>
              <a:rPr lang="ru-RU" sz="2448" b="1" dirty="0">
                <a:solidFill>
                  <a:srgbClr val="0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высвобождением, покрытые оболочкой»</a:t>
            </a:r>
          </a:p>
          <a:p>
            <a:pPr algn="just">
              <a:lnSpc>
                <a:spcPct val="107000"/>
              </a:lnSpc>
              <a:spcAft>
                <a:spcPts val="1088"/>
              </a:spcAft>
            </a:pPr>
            <a:r>
              <a:rPr lang="ru-RU" sz="2448" i="1" dirty="0">
                <a:solidFill>
                  <a:srgbClr val="0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«</a:t>
            </a:r>
            <a:r>
              <a:rPr lang="ru-RU" sz="2448" b="1" i="1" dirty="0" err="1">
                <a:solidFill>
                  <a:srgbClr val="007EEE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Карбамазепин</a:t>
            </a:r>
            <a:r>
              <a:rPr lang="ru-RU" sz="2448" i="1" dirty="0">
                <a:solidFill>
                  <a:srgbClr val="0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» таблетки </a:t>
            </a:r>
            <a:r>
              <a:rPr lang="ru-RU" sz="2448" i="1" u="sng" dirty="0">
                <a:solidFill>
                  <a:srgbClr val="0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с пролонгированным высвобождение</a:t>
            </a:r>
            <a:r>
              <a:rPr lang="ru-RU" sz="2448" i="1" dirty="0">
                <a:solidFill>
                  <a:srgbClr val="0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м покрытые пленочной оболочкой</a:t>
            </a:r>
          </a:p>
          <a:p>
            <a:pPr algn="just">
              <a:lnSpc>
                <a:spcPct val="107000"/>
              </a:lnSpc>
              <a:spcAft>
                <a:spcPts val="1088"/>
              </a:spcAft>
            </a:pPr>
            <a:r>
              <a:rPr lang="ru-RU" sz="2448" b="1" dirty="0">
                <a:solidFill>
                  <a:srgbClr val="0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В ЖНВЛП есть л/ф «таблетки </a:t>
            </a:r>
            <a:r>
              <a:rPr lang="ru-RU" sz="2448" b="1" u="sng" dirty="0">
                <a:solidFill>
                  <a:srgbClr val="0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пролонгированного действия</a:t>
            </a:r>
            <a:r>
              <a:rPr lang="ru-RU" sz="2448" b="1" dirty="0">
                <a:solidFill>
                  <a:srgbClr val="0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, покрытые пленочной оболочкой»</a:t>
            </a:r>
          </a:p>
          <a:p>
            <a:pPr algn="just">
              <a:lnSpc>
                <a:spcPct val="107000"/>
              </a:lnSpc>
              <a:spcAft>
                <a:spcPts val="1088"/>
              </a:spcAft>
            </a:pPr>
            <a:endParaRPr lang="ru-RU" sz="2448" i="1" dirty="0">
              <a:solidFill>
                <a:srgbClr val="00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B22E32-2CD1-7535-78E5-DDC66FCB5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51" y="6516628"/>
            <a:ext cx="12191520" cy="557105"/>
          </a:xfrm>
          <a:prstGeom prst="rect">
            <a:avLst/>
          </a:prstGeom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91E66E0B-329B-B9E6-91DE-3E79F099F9A7}"/>
              </a:ext>
            </a:extLst>
          </p:cNvPr>
          <p:cNvCxnSpPr>
            <a:cxnSpLocks/>
          </p:cNvCxnSpPr>
          <p:nvPr/>
        </p:nvCxnSpPr>
        <p:spPr>
          <a:xfrm flipH="1">
            <a:off x="12838759" y="6091767"/>
            <a:ext cx="584633" cy="0"/>
          </a:xfrm>
          <a:prstGeom prst="straightConnector1">
            <a:avLst/>
          </a:prstGeom>
          <a:ln w="571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0CA5D99F-7EF0-FF63-AFF8-16AA5D00868F}"/>
              </a:ext>
            </a:extLst>
          </p:cNvPr>
          <p:cNvCxnSpPr>
            <a:cxnSpLocks/>
          </p:cNvCxnSpPr>
          <p:nvPr/>
        </p:nvCxnSpPr>
        <p:spPr>
          <a:xfrm flipV="1">
            <a:off x="13423392" y="2282861"/>
            <a:ext cx="0" cy="3808906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1E19E34C-6E31-ADB1-71B0-54DCE7B08170}"/>
              </a:ext>
            </a:extLst>
          </p:cNvPr>
          <p:cNvCxnSpPr>
            <a:cxnSpLocks/>
          </p:cNvCxnSpPr>
          <p:nvPr/>
        </p:nvCxnSpPr>
        <p:spPr>
          <a:xfrm flipH="1">
            <a:off x="13014199" y="6770215"/>
            <a:ext cx="3001897" cy="0"/>
          </a:xfrm>
          <a:prstGeom prst="straightConnector1">
            <a:avLst/>
          </a:prstGeom>
          <a:ln w="571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27854822-5D31-DC55-BF98-61DA7DCD9C29}"/>
              </a:ext>
            </a:extLst>
          </p:cNvPr>
          <p:cNvCxnSpPr>
            <a:cxnSpLocks/>
          </p:cNvCxnSpPr>
          <p:nvPr/>
        </p:nvCxnSpPr>
        <p:spPr>
          <a:xfrm flipV="1">
            <a:off x="16016096" y="923858"/>
            <a:ext cx="0" cy="5846357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3AF0A210-8C61-223C-8F38-83C4522E051E}"/>
              </a:ext>
            </a:extLst>
          </p:cNvPr>
          <p:cNvCxnSpPr>
            <a:cxnSpLocks/>
          </p:cNvCxnSpPr>
          <p:nvPr/>
        </p:nvCxnSpPr>
        <p:spPr>
          <a:xfrm>
            <a:off x="13423392" y="923858"/>
            <a:ext cx="2592704" cy="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7622D381-39F5-ECDE-8891-13DA78ACA98D}"/>
              </a:ext>
            </a:extLst>
          </p:cNvPr>
          <p:cNvSpPr txBox="1">
            <a:spLocks/>
          </p:cNvSpPr>
          <p:nvPr/>
        </p:nvSpPr>
        <p:spPr>
          <a:xfrm>
            <a:off x="774060" y="7997145"/>
            <a:ext cx="16734729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spcBef>
                <a:spcPct val="0"/>
              </a:spcBef>
              <a:buNone/>
              <a:defRPr sz="4800">
                <a:solidFill>
                  <a:srgbClr val="007EEE"/>
                </a:solidFill>
                <a:ea typeface="Museo Sans Cyrl 700" pitchFamily="34" charset="-122"/>
                <a:cs typeface="+mj-cs"/>
              </a:defRPr>
            </a:lvl1pPr>
          </a:lstStyle>
          <a:p>
            <a:pPr algn="r"/>
            <a:r>
              <a: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ПРИМЕРЫ</a:t>
            </a:r>
          </a:p>
        </p:txBody>
      </p:sp>
    </p:spTree>
    <p:extLst>
      <p:ext uri="{BB962C8B-B14F-4D97-AF65-F5344CB8AC3E}">
        <p14:creationId xmlns:p14="http://schemas.microsoft.com/office/powerpoint/2010/main" val="36740920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480238-6D4F-3277-1BEA-8A65145E49E1}"/>
              </a:ext>
            </a:extLst>
          </p:cNvPr>
          <p:cNvSpPr txBox="1"/>
          <p:nvPr/>
        </p:nvSpPr>
        <p:spPr>
          <a:xfrm>
            <a:off x="748567" y="1659852"/>
            <a:ext cx="16790869" cy="2729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48" b="1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Письмо Министерства здравоохранения РФ от 14 февраля 2018 г. N 418/25-5</a:t>
            </a:r>
          </a:p>
          <a:p>
            <a:endParaRPr lang="ru-RU" sz="2448" dirty="0">
              <a:solidFill>
                <a:srgbClr val="22272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2448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6. </a:t>
            </a:r>
            <a:r>
              <a:rPr lang="en-US" sz="2448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&lt;…&gt; </a:t>
            </a:r>
            <a:r>
              <a:rPr lang="ru-RU" sz="2448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ФГБУ "НЦЭСМП" Минздрава России проведена работа по унификации международных непатентованных наименований, наименований лекарственных форм и значений дозировок лекарственных средств на основе рекомендаций ВОЗ, данных государственного реестра лекарственных средств и приказа Минздрава России от 27 июля 2016 N 538н "Об утверждении Перечня наименований лекарственных форм лекарственных препаратов для медицинского применения" (прилагается "</a:t>
            </a:r>
            <a:r>
              <a:rPr lang="ru-RU" sz="2448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Таблица приведенных значений</a:t>
            </a:r>
            <a:r>
              <a:rPr lang="ru-RU" sz="2448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").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A51783-9BA6-2920-78EC-C3DA94D92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80" y="4886794"/>
            <a:ext cx="17098274" cy="16217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D3B593-A558-23B2-8511-B9FAB4FDD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79" y="6227780"/>
            <a:ext cx="17098276" cy="38306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F01D34-840C-AC72-74DA-0E865766DDFC}"/>
              </a:ext>
            </a:extLst>
          </p:cNvPr>
          <p:cNvSpPr txBox="1"/>
          <p:nvPr/>
        </p:nvSpPr>
        <p:spPr>
          <a:xfrm>
            <a:off x="748564" y="416944"/>
            <a:ext cx="1641811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i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«</a:t>
            </a:r>
            <a:r>
              <a:rPr lang="ru-RU" sz="2200" b="1" i="1" dirty="0" err="1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Микофеноловая</a:t>
            </a:r>
            <a:r>
              <a:rPr lang="ru-RU" sz="2200" b="1" i="1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кислота</a:t>
            </a:r>
            <a:r>
              <a:rPr lang="ru-RU" sz="2200" i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» в лекарственной форме таблетки кишечнорастворимые, </a:t>
            </a:r>
            <a:r>
              <a:rPr lang="ru-RU" sz="2200" i="1" u="sng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покрытые пленочной оболочкой</a:t>
            </a:r>
          </a:p>
          <a:p>
            <a:r>
              <a:rPr lang="ru-RU" sz="2200" b="1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ЖНВЛП есть л/ф «таблетки кишечнорастворимые, </a:t>
            </a:r>
            <a:r>
              <a:rPr lang="ru-RU" sz="2200" b="1" i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покрытые оболочкой</a:t>
            </a:r>
            <a:r>
              <a:rPr lang="ru-RU" sz="2200" b="1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»; «таблетки, </a:t>
            </a:r>
            <a:r>
              <a:rPr lang="ru-RU" sz="2200" b="1" i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покрытые кишечнорастворимой оболочкой</a:t>
            </a:r>
            <a:r>
              <a:rPr lang="ru-RU" sz="2200" b="1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805048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>
            <a:extLst>
              <a:ext uri="{FF2B5EF4-FFF2-40B4-BE49-F238E27FC236}">
                <a16:creationId xmlns:a16="http://schemas.microsoft.com/office/drawing/2014/main" id="{86695B73-03A6-A26C-1CC6-455A8D327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498" y="276745"/>
            <a:ext cx="16733812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4800" dirty="0">
                <a:solidFill>
                  <a:srgbClr val="007EEE"/>
                </a:solidFill>
                <a:ea typeface="Museo Sans Cyrl 700" pitchFamily="34" charset="-122"/>
                <a:cs typeface="+mj-cs"/>
              </a:rPr>
              <a:t>КЛАССИФИКАЦИЯ ДЛЯ ЗАКУПОК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D749C648-FB2D-FEB6-E2BF-6DCE8D342F7C}"/>
              </a:ext>
            </a:extLst>
          </p:cNvPr>
          <p:cNvGrpSpPr/>
          <p:nvPr/>
        </p:nvGrpSpPr>
        <p:grpSpPr>
          <a:xfrm>
            <a:off x="14508363" y="2786251"/>
            <a:ext cx="3136117" cy="3725301"/>
            <a:chOff x="14508363" y="2786251"/>
            <a:chExt cx="3136117" cy="3725301"/>
          </a:xfrm>
        </p:grpSpPr>
        <p:sp>
          <p:nvSpPr>
            <p:cNvPr id="19" name="Скругленный прямоугольник 5">
              <a:extLst>
                <a:ext uri="{FF2B5EF4-FFF2-40B4-BE49-F238E27FC236}">
                  <a16:creationId xmlns:a16="http://schemas.microsoft.com/office/drawing/2014/main" id="{5351D779-9F44-4E14-DF5A-05E48292CFBC}"/>
                </a:ext>
              </a:extLst>
            </p:cNvPr>
            <p:cNvSpPr/>
            <p:nvPr/>
          </p:nvSpPr>
          <p:spPr>
            <a:xfrm>
              <a:off x="14508363" y="2786251"/>
              <a:ext cx="3013687" cy="2478629"/>
            </a:xfrm>
            <a:prstGeom prst="roundRect">
              <a:avLst>
                <a:gd name="adj" fmla="val 6213"/>
              </a:avLst>
            </a:prstGeom>
            <a:solidFill>
              <a:srgbClr val="001965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2200" b="1" dirty="0">
                  <a:solidFill>
                    <a:srgbClr val="FFFF00"/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ГРУППА 5</a:t>
              </a:r>
            </a:p>
            <a:p>
              <a:pPr algn="ctr"/>
              <a:br>
                <a:rPr lang="ru-RU" sz="2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</a:br>
              <a:r>
                <a:rPr lang="ru-RU" sz="2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Препараты с кодами ОКПД2, отличными от указанных в п.433 Приложения 2 </a:t>
              </a:r>
            </a:p>
            <a:p>
              <a:pPr algn="ctr"/>
              <a:endParaRPr lang="ru-RU" sz="22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7D53AE1-5AEA-3F43-6792-52E867AE12C6}"/>
                </a:ext>
              </a:extLst>
            </p:cNvPr>
            <p:cNvSpPr txBox="1"/>
            <p:nvPr/>
          </p:nvSpPr>
          <p:spPr>
            <a:xfrm>
              <a:off x="14508363" y="6080665"/>
              <a:ext cx="313611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i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«Фантомная» группа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8DAB737D-88DD-A079-6547-6FEFBC646906}"/>
              </a:ext>
            </a:extLst>
          </p:cNvPr>
          <p:cNvGrpSpPr/>
          <p:nvPr/>
        </p:nvGrpSpPr>
        <p:grpSpPr>
          <a:xfrm>
            <a:off x="1193542" y="2786248"/>
            <a:ext cx="12965469" cy="3725305"/>
            <a:chOff x="1193542" y="2786248"/>
            <a:chExt cx="12965469" cy="3725305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3A7F6851-F120-9340-0DE8-EEDA7703F955}"/>
                </a:ext>
              </a:extLst>
            </p:cNvPr>
            <p:cNvGrpSpPr/>
            <p:nvPr/>
          </p:nvGrpSpPr>
          <p:grpSpPr>
            <a:xfrm>
              <a:off x="1193542" y="2786250"/>
              <a:ext cx="12965469" cy="3725303"/>
              <a:chOff x="1012319" y="2533637"/>
              <a:chExt cx="14467569" cy="3523080"/>
            </a:xfrm>
          </p:grpSpPr>
          <p:grpSp>
            <p:nvGrpSpPr>
              <p:cNvPr id="14" name="Группа 13">
                <a:extLst>
                  <a:ext uri="{FF2B5EF4-FFF2-40B4-BE49-F238E27FC236}">
                    <a16:creationId xmlns:a16="http://schemas.microsoft.com/office/drawing/2014/main" id="{86779DA5-D06D-6E58-FEE1-E51731747167}"/>
                  </a:ext>
                </a:extLst>
              </p:cNvPr>
              <p:cNvGrpSpPr/>
              <p:nvPr/>
            </p:nvGrpSpPr>
            <p:grpSpPr>
              <a:xfrm>
                <a:off x="1012319" y="2533637"/>
                <a:ext cx="14467569" cy="3042649"/>
                <a:chOff x="1956700" y="1169532"/>
                <a:chExt cx="14467569" cy="3042649"/>
              </a:xfrm>
            </p:grpSpPr>
            <p:grpSp>
              <p:nvGrpSpPr>
                <p:cNvPr id="2" name="Группа 1">
                  <a:extLst>
                    <a:ext uri="{FF2B5EF4-FFF2-40B4-BE49-F238E27FC236}">
                      <a16:creationId xmlns:a16="http://schemas.microsoft.com/office/drawing/2014/main" id="{B1298A3E-C3A1-C7C3-57D2-28548D9D3F5E}"/>
                    </a:ext>
                  </a:extLst>
                </p:cNvPr>
                <p:cNvGrpSpPr/>
                <p:nvPr/>
              </p:nvGrpSpPr>
              <p:grpSpPr>
                <a:xfrm>
                  <a:off x="1956700" y="1169532"/>
                  <a:ext cx="10714902" cy="2344081"/>
                  <a:chOff x="1971314" y="1831285"/>
                  <a:chExt cx="11842068" cy="1840578"/>
                </a:xfrm>
              </p:grpSpPr>
              <p:sp>
                <p:nvSpPr>
                  <p:cNvPr id="6" name="Скругленный прямоугольник 3">
                    <a:extLst>
                      <a:ext uri="{FF2B5EF4-FFF2-40B4-BE49-F238E27FC236}">
                        <a16:creationId xmlns:a16="http://schemas.microsoft.com/office/drawing/2014/main" id="{32A14907-40F4-7382-62E0-585F15BAD336}"/>
                      </a:ext>
                    </a:extLst>
                  </p:cNvPr>
                  <p:cNvSpPr/>
                  <p:nvPr/>
                </p:nvSpPr>
                <p:spPr>
                  <a:xfrm>
                    <a:off x="1971314" y="1831285"/>
                    <a:ext cx="3693005" cy="1840576"/>
                  </a:xfrm>
                  <a:prstGeom prst="roundRect">
                    <a:avLst>
                      <a:gd name="adj" fmla="val 7266"/>
                    </a:avLst>
                  </a:prstGeom>
                  <a:solidFill>
                    <a:srgbClr val="00196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r>
                      <a:rPr lang="ru-RU" sz="2200" b="1" cap="all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  <a:t>Группа 1</a:t>
                    </a:r>
                  </a:p>
                  <a:p>
                    <a:pPr algn="ctr"/>
                    <a:br>
                      <a:rPr lang="ru-RU" sz="2200" b="1" dirty="0"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</a:br>
                    <a:r>
                      <a:rPr lang="ru-RU" sz="2200" b="1" dirty="0"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  <a:t>ЖНВЛП, </a:t>
                    </a:r>
                    <a:r>
                      <a:rPr lang="ru-RU" sz="2200" b="1" u="sng" dirty="0"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  <a:t>включенные</a:t>
                    </a:r>
                    <a:r>
                      <a:rPr lang="ru-RU" sz="2200" b="1" dirty="0"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  <a:t> </a:t>
                    </a:r>
                    <a:br>
                      <a:rPr lang="ru-RU" sz="2200" b="1" dirty="0"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</a:br>
                    <a:r>
                      <a:rPr lang="ru-RU" sz="2200" b="1" dirty="0"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  <a:t>в СЗЛС </a:t>
                    </a:r>
                    <a:br>
                      <a:rPr lang="ru-RU" sz="2200" b="1" dirty="0"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</a:br>
                    <a:r>
                      <a:rPr lang="ru-RU" sz="2200" b="1" u="sng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  <a:t>до 01.01.2025</a:t>
                    </a:r>
                  </a:p>
                </p:txBody>
              </p:sp>
              <p:sp>
                <p:nvSpPr>
                  <p:cNvPr id="7" name="Скругленный прямоугольник 4">
                    <a:extLst>
                      <a:ext uri="{FF2B5EF4-FFF2-40B4-BE49-F238E27FC236}">
                        <a16:creationId xmlns:a16="http://schemas.microsoft.com/office/drawing/2014/main" id="{5F80A400-4113-E178-EB6C-3ABC13188A01}"/>
                      </a:ext>
                    </a:extLst>
                  </p:cNvPr>
                  <p:cNvSpPr/>
                  <p:nvPr/>
                </p:nvSpPr>
                <p:spPr>
                  <a:xfrm>
                    <a:off x="6022258" y="1831286"/>
                    <a:ext cx="3716593" cy="1840577"/>
                  </a:xfrm>
                  <a:prstGeom prst="roundRect">
                    <a:avLst>
                      <a:gd name="adj" fmla="val 5168"/>
                    </a:avLst>
                  </a:prstGeom>
                  <a:solidFill>
                    <a:srgbClr val="00196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r>
                      <a:rPr lang="ru-RU" sz="2200" b="1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  <a:t>ГРУППА 2</a:t>
                    </a:r>
                  </a:p>
                  <a:p>
                    <a:pPr algn="ctr"/>
                    <a:br>
                      <a:rPr lang="ru-RU" sz="2200" b="1" dirty="0"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</a:br>
                    <a:r>
                      <a:rPr lang="ru-RU" sz="2200" b="1" dirty="0"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  <a:t>ЖНВЛП, </a:t>
                    </a:r>
                    <a:r>
                      <a:rPr lang="ru-RU" sz="2200" b="1" u="sng" dirty="0"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  <a:t>включенные</a:t>
                    </a:r>
                    <a:r>
                      <a:rPr lang="ru-RU" sz="2200" b="1" dirty="0"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  <a:t> </a:t>
                    </a:r>
                    <a:br>
                      <a:rPr lang="ru-RU" sz="2200" b="1" dirty="0"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</a:br>
                    <a:r>
                      <a:rPr lang="ru-RU" sz="2200" b="1" dirty="0"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  <a:t>в СЗЛС </a:t>
                    </a:r>
                    <a:br>
                      <a:rPr lang="ru-RU" sz="2200" b="1" dirty="0"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</a:br>
                    <a:r>
                      <a:rPr lang="ru-RU" sz="2200" b="1" u="sng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  <a:t>после 01.01.2025</a:t>
                    </a:r>
                  </a:p>
                </p:txBody>
              </p:sp>
              <p:sp>
                <p:nvSpPr>
                  <p:cNvPr id="8" name="Скругленный прямоугольник 5">
                    <a:extLst>
                      <a:ext uri="{FF2B5EF4-FFF2-40B4-BE49-F238E27FC236}">
                        <a16:creationId xmlns:a16="http://schemas.microsoft.com/office/drawing/2014/main" id="{F60257D5-3931-CB12-2081-BDE4DDCFC1E1}"/>
                      </a:ext>
                    </a:extLst>
                  </p:cNvPr>
                  <p:cNvSpPr/>
                  <p:nvPr/>
                </p:nvSpPr>
                <p:spPr>
                  <a:xfrm>
                    <a:off x="10096790" y="1831285"/>
                    <a:ext cx="3716592" cy="1840577"/>
                  </a:xfrm>
                  <a:prstGeom prst="roundRect">
                    <a:avLst>
                      <a:gd name="adj" fmla="val 6213"/>
                    </a:avLst>
                  </a:prstGeom>
                  <a:solidFill>
                    <a:srgbClr val="00196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r>
                      <a:rPr lang="ru-RU" sz="2200" b="1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  <a:t>ГРУППА 3</a:t>
                    </a:r>
                  </a:p>
                  <a:p>
                    <a:pPr algn="ctr"/>
                    <a:br>
                      <a:rPr lang="ru-RU" sz="2200" b="1" dirty="0"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</a:br>
                    <a:r>
                      <a:rPr lang="ru-RU" sz="2200" b="1" dirty="0"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  <a:t>ЖНВЛП, </a:t>
                    </a:r>
                    <a:br>
                      <a:rPr lang="ru-RU" sz="2200" b="1" dirty="0"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</a:br>
                    <a:r>
                      <a:rPr lang="ru-RU" sz="2200" b="1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  <a:t>НЕ</a:t>
                    </a:r>
                    <a:r>
                      <a:rPr lang="ru-RU" sz="2200" b="1" dirty="0"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  <a:t> включенные в СЗЛС</a:t>
                    </a:r>
                  </a:p>
                </p:txBody>
              </p:sp>
            </p:grpSp>
            <p:sp>
              <p:nvSpPr>
                <p:cNvPr id="13" name="Левая фигурная скобка 12">
                  <a:extLst>
                    <a:ext uri="{FF2B5EF4-FFF2-40B4-BE49-F238E27FC236}">
                      <a16:creationId xmlns:a16="http://schemas.microsoft.com/office/drawing/2014/main" id="{C62F8F3E-064F-E7DA-3B21-2D8097EDB360}"/>
                    </a:ext>
                  </a:extLst>
                </p:cNvPr>
                <p:cNvSpPr/>
                <p:nvPr/>
              </p:nvSpPr>
              <p:spPr>
                <a:xfrm rot="16200000">
                  <a:off x="8841202" y="-3370886"/>
                  <a:ext cx="698567" cy="14467567"/>
                </a:xfrm>
                <a:prstGeom prst="leftBrac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F71E7DB-57F6-C14E-F1D9-8A12BB6BCADB}"/>
                  </a:ext>
                </a:extLst>
              </p:cNvPr>
              <p:cNvSpPr txBox="1"/>
              <p:nvPr/>
            </p:nvSpPr>
            <p:spPr>
              <a:xfrm>
                <a:off x="1344888" y="5649220"/>
                <a:ext cx="13980776" cy="407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2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Классификация для целей определения мер по предоставлению национального режима</a:t>
                </a:r>
              </a:p>
            </p:txBody>
          </p:sp>
        </p:grpSp>
        <p:sp>
          <p:nvSpPr>
            <p:cNvPr id="23" name="Скругленный прямоугольник 5">
              <a:extLst>
                <a:ext uri="{FF2B5EF4-FFF2-40B4-BE49-F238E27FC236}">
                  <a16:creationId xmlns:a16="http://schemas.microsoft.com/office/drawing/2014/main" id="{A0456A85-D742-B3C3-821F-37875FEEEE71}"/>
                </a:ext>
              </a:extLst>
            </p:cNvPr>
            <p:cNvSpPr/>
            <p:nvPr/>
          </p:nvSpPr>
          <p:spPr>
            <a:xfrm>
              <a:off x="11145321" y="2786248"/>
              <a:ext cx="3013687" cy="2478629"/>
            </a:xfrm>
            <a:prstGeom prst="roundRect">
              <a:avLst>
                <a:gd name="adj" fmla="val 6213"/>
              </a:avLst>
            </a:prstGeom>
            <a:solidFill>
              <a:srgbClr val="0019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2200" b="1" dirty="0">
                  <a:solidFill>
                    <a:srgbClr val="FFFF00"/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ГРУППА 4</a:t>
              </a:r>
            </a:p>
            <a:p>
              <a:pPr algn="ctr"/>
              <a:br>
                <a:rPr lang="ru-RU" sz="2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</a:br>
              <a:r>
                <a:rPr lang="ru-RU" sz="2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НЕ ЖНВЛП</a:t>
              </a:r>
            </a:p>
            <a:p>
              <a:pPr algn="ctr"/>
              <a:endParaRPr lang="ru-RU" sz="22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902FD1D-F657-9245-8DB9-A9A800D58298}"/>
              </a:ext>
            </a:extLst>
          </p:cNvPr>
          <p:cNvGrpSpPr/>
          <p:nvPr/>
        </p:nvGrpSpPr>
        <p:grpSpPr>
          <a:xfrm>
            <a:off x="6818824" y="5264877"/>
            <a:ext cx="7689539" cy="4164678"/>
            <a:chOff x="6818824" y="5264877"/>
            <a:chExt cx="7689539" cy="4164678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A11E710F-C860-D60F-0EA5-0088565C2467}"/>
                </a:ext>
              </a:extLst>
            </p:cNvPr>
            <p:cNvGrpSpPr/>
            <p:nvPr/>
          </p:nvGrpSpPr>
          <p:grpSpPr>
            <a:xfrm>
              <a:off x="6818824" y="7643803"/>
              <a:ext cx="7689539" cy="1785752"/>
              <a:chOff x="13198230" y="2405166"/>
              <a:chExt cx="6212281" cy="1785752"/>
            </a:xfrm>
          </p:grpSpPr>
          <p:sp>
            <p:nvSpPr>
              <p:cNvPr id="17" name="Скругленный прямоугольник 5">
                <a:extLst>
                  <a:ext uri="{FF2B5EF4-FFF2-40B4-BE49-F238E27FC236}">
                    <a16:creationId xmlns:a16="http://schemas.microsoft.com/office/drawing/2014/main" id="{D6758E1F-CB3F-4EEF-0769-565A9F6C0CE7}"/>
                  </a:ext>
                </a:extLst>
              </p:cNvPr>
              <p:cNvSpPr/>
              <p:nvPr/>
            </p:nvSpPr>
            <p:spPr>
              <a:xfrm>
                <a:off x="16396824" y="2405166"/>
                <a:ext cx="3013687" cy="1785752"/>
              </a:xfrm>
              <a:prstGeom prst="roundRect">
                <a:avLst>
                  <a:gd name="adj" fmla="val 6213"/>
                </a:avLst>
              </a:prstGeom>
              <a:solidFill>
                <a:srgbClr val="001965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200" b="1" dirty="0">
                    <a:solidFill>
                      <a:srgbClr val="FFFF00"/>
                    </a:solidFill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ГРУППА 4,5</a:t>
                </a:r>
              </a:p>
              <a:p>
                <a:pPr algn="ctr"/>
                <a:br>
                  <a:rPr lang="ru-RU" sz="2200" b="1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</a:br>
                <a:r>
                  <a:rPr lang="ru-RU" sz="2200" b="1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НЕ ЖНВЛП, </a:t>
                </a:r>
                <a:br>
                  <a:rPr lang="ru-RU" sz="2200" b="1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</a:br>
                <a:r>
                  <a:rPr lang="ru-RU" sz="2200" b="1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включенные в СЗЛС</a:t>
                </a:r>
              </a:p>
              <a:p>
                <a:pPr algn="ctr"/>
                <a:endParaRPr lang="ru-RU" sz="2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7185B8-F190-2D4F-E0F4-F155A408731A}"/>
                  </a:ext>
                </a:extLst>
              </p:cNvPr>
              <p:cNvSpPr txBox="1"/>
              <p:nvPr/>
            </p:nvSpPr>
            <p:spPr>
              <a:xfrm>
                <a:off x="13198230" y="2426773"/>
                <a:ext cx="3136117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2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Выделение группы </a:t>
                </a:r>
                <a:r>
                  <a:rPr lang="ru-RU" sz="2200" i="1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может</a:t>
                </a:r>
                <a:r>
                  <a:rPr lang="ru-RU" sz="22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иметь значение только для формирования лотов</a:t>
                </a:r>
              </a:p>
            </p:txBody>
          </p:sp>
        </p:grpSp>
        <p:cxnSp>
          <p:nvCxnSpPr>
            <p:cNvPr id="4" name="Прямая со стрелкой 3">
              <a:extLst>
                <a:ext uri="{FF2B5EF4-FFF2-40B4-BE49-F238E27FC236}">
                  <a16:creationId xmlns:a16="http://schemas.microsoft.com/office/drawing/2014/main" id="{0AAECD83-3CE5-EA32-B35A-A7B853C5F6C5}"/>
                </a:ext>
              </a:extLst>
            </p:cNvPr>
            <p:cNvCxnSpPr>
              <a:cxnSpLocks/>
              <a:stCxn id="23" idx="2"/>
              <a:endCxn id="17" idx="0"/>
            </p:cNvCxnSpPr>
            <p:nvPr/>
          </p:nvCxnSpPr>
          <p:spPr>
            <a:xfrm flipH="1">
              <a:off x="12643198" y="5264877"/>
              <a:ext cx="8967" cy="2378926"/>
            </a:xfrm>
            <a:prstGeom prst="straightConnector1">
              <a:avLst/>
            </a:prstGeom>
            <a:ln w="28575"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789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D2DB754C-0D05-4095-FA62-1F442F1479CC}"/>
              </a:ext>
            </a:extLst>
          </p:cNvPr>
          <p:cNvSpPr txBox="1">
            <a:spLocks/>
          </p:cNvSpPr>
          <p:nvPr/>
        </p:nvSpPr>
        <p:spPr>
          <a:xfrm>
            <a:off x="774060" y="458288"/>
            <a:ext cx="16734729" cy="64633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spcBef>
                <a:spcPct val="0"/>
              </a:spcBef>
              <a:buNone/>
              <a:defRPr sz="4800">
                <a:solidFill>
                  <a:srgbClr val="007EEE"/>
                </a:solidFill>
                <a:ea typeface="Museo Sans Cyrl 700" pitchFamily="34" charset="-122"/>
                <a:cs typeface="+mj-cs"/>
              </a:defRPr>
            </a:lvl1pPr>
          </a:lstStyle>
          <a:p>
            <a:r>
              <a:rPr lang="ru-RU" sz="4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САМАЯ «НЕОДНОЗНАЧНАЯ» ГРУППА ПРЕПАРАТОВ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34BE8A-0C71-206A-5AB9-B56578F70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710" y="1708019"/>
            <a:ext cx="15211425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4793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0C719-A9B1-11A8-821F-904B6B668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E79ED8-3618-64CA-7F3E-2746F50D3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608" y="1656010"/>
            <a:ext cx="13833077" cy="1692001"/>
          </a:xfrm>
          <a:prstGeom prst="rect">
            <a:avLst/>
          </a:prstGeom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B235112D-1BFF-9791-8727-F42F2FFA0F57}"/>
              </a:ext>
            </a:extLst>
          </p:cNvPr>
          <p:cNvSpPr txBox="1">
            <a:spLocks/>
          </p:cNvSpPr>
          <p:nvPr/>
        </p:nvSpPr>
        <p:spPr>
          <a:xfrm>
            <a:off x="564608" y="682530"/>
            <a:ext cx="16734729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spcBef>
                <a:spcPct val="0"/>
              </a:spcBef>
              <a:buNone/>
              <a:defRPr sz="4800">
                <a:solidFill>
                  <a:srgbClr val="007EEE"/>
                </a:solidFill>
                <a:ea typeface="Museo Sans Cyrl 700" pitchFamily="34" charset="-122"/>
                <a:cs typeface="+mj-cs"/>
              </a:defRPr>
            </a:lvl1pPr>
          </a:lstStyle>
          <a:p>
            <a:r>
              <a:rPr lang="ru-RU" dirty="0"/>
              <a:t>ЖНВЛП</a:t>
            </a:r>
          </a:p>
        </p:txBody>
      </p: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77D64B10-0CE4-41CA-EC90-B2A211E9AE7E}"/>
              </a:ext>
            </a:extLst>
          </p:cNvPr>
          <p:cNvSpPr txBox="1">
            <a:spLocks/>
          </p:cNvSpPr>
          <p:nvPr/>
        </p:nvSpPr>
        <p:spPr>
          <a:xfrm>
            <a:off x="564608" y="3556622"/>
            <a:ext cx="16734729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spcBef>
                <a:spcPct val="0"/>
              </a:spcBef>
              <a:buNone/>
              <a:defRPr sz="4800">
                <a:solidFill>
                  <a:srgbClr val="007EEE"/>
                </a:solidFill>
                <a:ea typeface="Museo Sans Cyrl 700" pitchFamily="34" charset="-122"/>
                <a:cs typeface="+mj-cs"/>
              </a:defRPr>
            </a:lvl1pPr>
          </a:lstStyle>
          <a:p>
            <a:r>
              <a:rPr lang="ru-RU" dirty="0"/>
              <a:t>ГРЛС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D6676C2-2E7C-1A6D-81DE-83F3B22F0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08" y="9373979"/>
            <a:ext cx="16734729" cy="460982"/>
          </a:xfrm>
          <a:prstGeom prst="rect">
            <a:avLst/>
          </a:prstGeom>
          <a:ln w="57150">
            <a:solidFill>
              <a:srgbClr val="FF0000"/>
            </a:solidFill>
            <a:prstDash val="dash"/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09FC65E-5FD9-B0BA-3E12-4BC73E489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17" y="4357864"/>
            <a:ext cx="18068925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354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76301-289C-F1E2-F19C-253C245D4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2D9187E2-CE4B-B58F-A6B4-444AA3DA0BFA}"/>
              </a:ext>
            </a:extLst>
          </p:cNvPr>
          <p:cNvSpPr txBox="1">
            <a:spLocks/>
          </p:cNvSpPr>
          <p:nvPr/>
        </p:nvSpPr>
        <p:spPr>
          <a:xfrm>
            <a:off x="958747" y="561193"/>
            <a:ext cx="16734729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spcBef>
                <a:spcPct val="0"/>
              </a:spcBef>
              <a:buNone/>
              <a:defRPr sz="4800">
                <a:solidFill>
                  <a:srgbClr val="007EEE"/>
                </a:solidFill>
                <a:ea typeface="Museo Sans Cyrl 700" pitchFamily="34" charset="-122"/>
                <a:cs typeface="+mj-cs"/>
              </a:defRPr>
            </a:lvl1pPr>
          </a:lstStyle>
          <a:p>
            <a:r>
              <a:rPr lang="ru-RU" dirty="0"/>
              <a:t>ГРПОЦ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A21018-F8D4-012A-3265-4BED74D07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6435"/>
            <a:ext cx="18288000" cy="234315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45F5A87-4D3E-AFE1-C014-9A09C224F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846940"/>
            <a:ext cx="18178130" cy="2121417"/>
          </a:xfrm>
          <a:prstGeom prst="rect">
            <a:avLst/>
          </a:prstGeom>
        </p:spPr>
      </p:pic>
      <p:sp>
        <p:nvSpPr>
          <p:cNvPr id="15" name="Заголовок 3">
            <a:extLst>
              <a:ext uri="{FF2B5EF4-FFF2-40B4-BE49-F238E27FC236}">
                <a16:creationId xmlns:a16="http://schemas.microsoft.com/office/drawing/2014/main" id="{5DD1A2EE-B8B0-128D-21FE-524DF3BCBD9A}"/>
              </a:ext>
            </a:extLst>
          </p:cNvPr>
          <p:cNvSpPr txBox="1">
            <a:spLocks/>
          </p:cNvSpPr>
          <p:nvPr/>
        </p:nvSpPr>
        <p:spPr>
          <a:xfrm>
            <a:off x="958747" y="3883931"/>
            <a:ext cx="16734729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spcBef>
                <a:spcPct val="0"/>
              </a:spcBef>
              <a:buNone/>
              <a:defRPr sz="4800">
                <a:solidFill>
                  <a:srgbClr val="007EEE"/>
                </a:solidFill>
                <a:ea typeface="Museo Sans Cyrl 700" pitchFamily="34" charset="-122"/>
                <a:cs typeface="+mj-cs"/>
              </a:defRPr>
            </a:lvl1pPr>
          </a:lstStyle>
          <a:p>
            <a:r>
              <a:rPr lang="ru-RU" dirty="0"/>
              <a:t>ЕСКЛП</a:t>
            </a:r>
          </a:p>
        </p:txBody>
      </p:sp>
    </p:spTree>
    <p:extLst>
      <p:ext uri="{BB962C8B-B14F-4D97-AF65-F5344CB8AC3E}">
        <p14:creationId xmlns:p14="http://schemas.microsoft.com/office/powerpoint/2010/main" val="35739045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B7BBC-7B72-01B3-71C2-5E64C57B9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BEE292DF-40E8-0191-B961-C4657FA8BA21}"/>
              </a:ext>
            </a:extLst>
          </p:cNvPr>
          <p:cNvSpPr txBox="1">
            <a:spLocks/>
          </p:cNvSpPr>
          <p:nvPr/>
        </p:nvSpPr>
        <p:spPr>
          <a:xfrm>
            <a:off x="644916" y="377263"/>
            <a:ext cx="16734729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spcBef>
                <a:spcPct val="0"/>
              </a:spcBef>
              <a:buNone/>
              <a:defRPr sz="4800">
                <a:solidFill>
                  <a:srgbClr val="007EEE"/>
                </a:solidFill>
                <a:ea typeface="Museo Sans Cyrl 700" pitchFamily="34" charset="-122"/>
                <a:cs typeface="+mj-cs"/>
              </a:defRPr>
            </a:lvl1pPr>
          </a:lstStyle>
          <a:p>
            <a:r>
              <a:rPr lang="ru-RU" dirty="0"/>
              <a:t>Реформа Перечня ЖНВЛП (ждем реализации в текущем году)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A073C8-4260-3AAA-8CB1-048E0807E716}"/>
              </a:ext>
            </a:extLst>
          </p:cNvPr>
          <p:cNvSpPr txBox="1"/>
          <p:nvPr/>
        </p:nvSpPr>
        <p:spPr>
          <a:xfrm>
            <a:off x="8786818" y="2132375"/>
            <a:ext cx="8959912" cy="6235546"/>
          </a:xfrm>
          <a:prstGeom prst="roundRect">
            <a:avLst>
              <a:gd name="adj" fmla="val 1879"/>
            </a:avLst>
          </a:prstGeom>
          <a:solidFill>
            <a:srgbClr val="F2F2F2">
              <a:alpha val="50196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noAutofit/>
          </a:bodyPr>
          <a:lstStyle/>
          <a:p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63C566-928D-1488-CCDF-4BD92BC3E949}"/>
              </a:ext>
            </a:extLst>
          </p:cNvPr>
          <p:cNvSpPr txBox="1"/>
          <p:nvPr/>
        </p:nvSpPr>
        <p:spPr>
          <a:xfrm>
            <a:off x="513386" y="2132375"/>
            <a:ext cx="7905084" cy="6235546"/>
          </a:xfrm>
          <a:prstGeom prst="roundRect">
            <a:avLst>
              <a:gd name="adj" fmla="val 1879"/>
            </a:avLst>
          </a:prstGeom>
          <a:solidFill>
            <a:srgbClr val="F2F2F2">
              <a:alpha val="50196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noAutofit/>
          </a:bodyPr>
          <a:lstStyle/>
          <a:p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8151A7-DBC0-5B55-F0E3-B3B0B80D554C}"/>
              </a:ext>
            </a:extLst>
          </p:cNvPr>
          <p:cNvSpPr txBox="1"/>
          <p:nvPr/>
        </p:nvSpPr>
        <p:spPr>
          <a:xfrm>
            <a:off x="8988528" y="2183349"/>
            <a:ext cx="1969300" cy="469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48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СТАЛО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04672B-2972-1E37-93EB-C797DEE7E2E3}"/>
              </a:ext>
            </a:extLst>
          </p:cNvPr>
          <p:cNvSpPr txBox="1"/>
          <p:nvPr/>
        </p:nvSpPr>
        <p:spPr>
          <a:xfrm>
            <a:off x="562500" y="2181239"/>
            <a:ext cx="1969300" cy="469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48" b="1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БЫЛО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CE2DA1-4533-9E92-AF75-78216E7EAC27}"/>
              </a:ext>
            </a:extLst>
          </p:cNvPr>
          <p:cNvSpPr txBox="1"/>
          <p:nvPr/>
        </p:nvSpPr>
        <p:spPr>
          <a:xfrm>
            <a:off x="644916" y="2735610"/>
            <a:ext cx="753388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Перечень важнейших лекарственных препаратов формируется по международным непатентованным наименованиям </a:t>
            </a:r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этих лекарственных препаратов (при отсутствии таких наименований - по группировочным или химическим наименованиям), в том числе с учетом стандартов медицинской помощи, результатов клинической апробации методов профилактики, диагностики, лечения и реабилитации и клинических рекомендаций по вопросам оказания медицинской помощи, из лекарственных препаратов для медицинского применения (далее - лекарственные препараты)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8DDBDC-58F5-976B-08B2-CFDE71FC5545}"/>
              </a:ext>
            </a:extLst>
          </p:cNvPr>
          <p:cNvSpPr txBox="1"/>
          <p:nvPr/>
        </p:nvSpPr>
        <p:spPr>
          <a:xfrm>
            <a:off x="8971078" y="2735610"/>
            <a:ext cx="853798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Перечень важнейших лекарственных препаратов формируется </a:t>
            </a:r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из лекарственных препаратов для медицинского применения (далее - лекарственные препараты) </a:t>
            </a:r>
            <a:r>
              <a:rPr lang="ru-RU" sz="2400" b="1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 международным непатентованным наименованиям </a:t>
            </a:r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этих лекарственных препаратов (при отсутствии таких наименований - по группировочным или химическим наименованиям), в том числе с учетом стандартов медицинской помощи, результатов клинической апробации методов профилактики, диагностики, лечения и реабилитации и клинических рекомендаций, </a:t>
            </a:r>
            <a:r>
              <a:rPr lang="ru-RU" sz="2400" b="1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 указанием способа и (или) пути введения лекарственного препарата, а также основного элемента или дополнительного элемента лекарственных форм, в том числе типа высвобождения действующего вещества (при наличии)</a:t>
            </a:r>
            <a:endParaRPr lang="ru-RU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494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F65713-832E-306D-C8C5-3A107D6FC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0152" y="187379"/>
            <a:ext cx="4022555" cy="36351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08E930-4718-D22F-7644-9129164B2E0C}"/>
              </a:ext>
            </a:extLst>
          </p:cNvPr>
          <p:cNvSpPr txBox="1"/>
          <p:nvPr/>
        </p:nvSpPr>
        <p:spPr>
          <a:xfrm>
            <a:off x="494675" y="359764"/>
            <a:ext cx="13221325" cy="615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2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Критерии, используемые при формировании перечня агрегированных лекарственных форм лекарственных препаратов, ранее включенных в перечни и минимальный ассортимент.</a:t>
            </a:r>
          </a:p>
          <a:p>
            <a:pPr>
              <a:spcAft>
                <a:spcPts val="600"/>
              </a:spcAft>
            </a:pPr>
            <a:endParaRPr lang="ru-RU" sz="2200" b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just">
              <a:spcAft>
                <a:spcPts val="600"/>
              </a:spcAft>
            </a:pPr>
            <a:r>
              <a:rPr lang="ru-RU" sz="2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За основу механизма агрегирования лекарственных форм приняты классификационные признаки лекарственных форм по агрегатному состоянию, по пути (способу) введения, по типу высвобождения, установленные Общей фармакопейной статьей «Лекарственные формы» (ОФС.1.4.1.0001.15).</a:t>
            </a:r>
          </a:p>
          <a:p>
            <a:pPr algn="just">
              <a:spcAft>
                <a:spcPts val="600"/>
              </a:spcAft>
            </a:pPr>
            <a:r>
              <a:rPr lang="ru-RU" sz="2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Формирование перечня ЖНВЛП и минимального ассортимента осуществляется по международным непатентованным наименованиям лекарственных препаратов (при отсутствии таких наименований – по группировочным или химическим наименованиям), с указанием способа и (или) пути введения ЛП, а также основного элемента или дополнительного элемента лекарственных форм (при необходимости), в том числе типа высвобождения действующего вещества (при наличии).</a:t>
            </a:r>
          </a:p>
          <a:p>
            <a:pPr algn="just">
              <a:spcAft>
                <a:spcPts val="600"/>
              </a:spcAft>
            </a:pPr>
            <a:r>
              <a:rPr lang="ru-RU" sz="2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Вместе с тем в целях исключения рисков включения лекарственных форм лекарственных препаратов, не эквивалентных включенным лекарственным формам лекарственных препаратов, проработаны дополнительные механизмы наименования агрегированных лекарственных форм при необходимости в части более детального указания пути введения лекарственных препаратов, например, «</a:t>
            </a:r>
            <a:r>
              <a:rPr lang="ru-RU" sz="2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ингаляционно</a:t>
            </a:r>
            <a:r>
              <a:rPr lang="ru-RU" sz="2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» или «назально», а также указания основного и (или) дополнительного элемента конкретных лекарственных форм, например, «за исключением таблеток диспергированных».</a:t>
            </a:r>
          </a:p>
        </p:txBody>
      </p:sp>
    </p:spTree>
    <p:extLst>
      <p:ext uri="{BB962C8B-B14F-4D97-AF65-F5344CB8AC3E}">
        <p14:creationId xmlns:p14="http://schemas.microsoft.com/office/powerpoint/2010/main" val="17555487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11A38-5FC6-B7DB-5C0B-67507A69D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F4862C9-C520-CBE5-9EB2-4019B265023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7613313" y="17445038"/>
            <a:ext cx="674687" cy="68738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ru-RU" smtClean="0"/>
              <a:pPr/>
              <a:t>45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60ED29-E1EF-8D60-41F4-55C209311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67" y="178432"/>
            <a:ext cx="8172450" cy="2181225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9FD735F-0C61-0BD6-D811-D67C70FDD5D5}"/>
              </a:ext>
            </a:extLst>
          </p:cNvPr>
          <p:cNvGrpSpPr/>
          <p:nvPr/>
        </p:nvGrpSpPr>
        <p:grpSpPr>
          <a:xfrm>
            <a:off x="211016" y="2389638"/>
            <a:ext cx="14305768" cy="7718930"/>
            <a:chOff x="242733" y="2839525"/>
            <a:chExt cx="13404663" cy="6792198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455385ED-C2A3-359E-C49D-A993821EEBE1}"/>
                </a:ext>
              </a:extLst>
            </p:cNvPr>
            <p:cNvGrpSpPr/>
            <p:nvPr/>
          </p:nvGrpSpPr>
          <p:grpSpPr>
            <a:xfrm>
              <a:off x="242733" y="2839525"/>
              <a:ext cx="13404663" cy="4743226"/>
              <a:chOff x="242733" y="2839525"/>
              <a:chExt cx="13404663" cy="4743226"/>
            </a:xfrm>
          </p:grpSpPr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id="{AED33DBE-03F5-B011-6BBE-183C533E31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2733" y="2839525"/>
                <a:ext cx="13394610" cy="2912346"/>
              </a:xfrm>
              <a:prstGeom prst="rect">
                <a:avLst/>
              </a:prstGeom>
            </p:spPr>
          </p:pic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5FC59A79-8D0E-A8FC-3253-1A9D33803B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2733" y="5751870"/>
                <a:ext cx="13404663" cy="1830881"/>
              </a:xfrm>
              <a:prstGeom prst="rect">
                <a:avLst/>
              </a:prstGeom>
            </p:spPr>
          </p:pic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E581CFC-D336-A51F-A594-CA0E58B0B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2733" y="7582751"/>
              <a:ext cx="13394610" cy="20489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06562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435E0E-4222-5EEB-5E82-CEDF1843F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39" y="2384451"/>
            <a:ext cx="11906250" cy="70770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B2668F-EC1B-F16B-80B4-9E4839D83DF0}"/>
              </a:ext>
            </a:extLst>
          </p:cNvPr>
          <p:cNvSpPr txBox="1"/>
          <p:nvPr/>
        </p:nvSpPr>
        <p:spPr>
          <a:xfrm>
            <a:off x="807438" y="124229"/>
            <a:ext cx="1655117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200" dirty="0">
                <a:solidFill>
                  <a:srgbClr val="007EE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ПРОЕКТ НОВОГО ПЕРЕЧНЯ УЖЕ </a:t>
            </a:r>
            <a:br>
              <a:rPr lang="ru-RU" sz="4200" dirty="0">
                <a:solidFill>
                  <a:srgbClr val="007EE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ru-RU" sz="4200" dirty="0">
                <a:solidFill>
                  <a:srgbClr val="007EE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 САЙТЕ МИНЗДРАВА РОССИИ</a:t>
            </a:r>
          </a:p>
        </p:txBody>
      </p:sp>
    </p:spTree>
    <p:extLst>
      <p:ext uri="{BB962C8B-B14F-4D97-AF65-F5344CB8AC3E}">
        <p14:creationId xmlns:p14="http://schemas.microsoft.com/office/powerpoint/2010/main" val="3269335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CBC58-346A-8529-2338-D3F78F98D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A76FC7C4-AF8C-A1AB-8958-5AF98E2AD4E7}"/>
              </a:ext>
            </a:extLst>
          </p:cNvPr>
          <p:cNvSpPr txBox="1">
            <a:spLocks/>
          </p:cNvSpPr>
          <p:nvPr/>
        </p:nvSpPr>
        <p:spPr>
          <a:xfrm>
            <a:off x="852211" y="139415"/>
            <a:ext cx="16894519" cy="123110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sz="2475" b="1" i="0">
                <a:solidFill>
                  <a:srgbClr val="006384"/>
                </a:solidFill>
                <a:latin typeface="Open Sans" panose="020B0606030504020204" pitchFamily="34" charset="0"/>
                <a:ea typeface="+mj-ea"/>
                <a:cs typeface="Open Sans" panose="020B0606030504020204" pitchFamily="34" charset="0"/>
              </a:defRPr>
            </a:lvl1pPr>
          </a:lstStyle>
          <a:p>
            <a:r>
              <a:rPr lang="ru-RU" sz="4000" b="0" dirty="0">
                <a:solidFill>
                  <a:srgbClr val="007EEE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УЧЕТА СВЕДЕНИЙ ИЗ ЕСКЛП НЕДОСТАТОЧНО, РАВНО КАК МОГУТ БЫТЬ НЕДОСТАТОЧНЫМИ СВЕДЕНИЯ ИЗ ПЕРЕЧНЯ ВЗП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E80F9EE3-2CE1-1B62-D6E0-227F808901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181726"/>
              </p:ext>
            </p:extLst>
          </p:nvPr>
        </p:nvGraphicFramePr>
        <p:xfrm>
          <a:off x="696738" y="4700802"/>
          <a:ext cx="17049992" cy="3106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24996">
                  <a:extLst>
                    <a:ext uri="{9D8B030D-6E8A-4147-A177-3AD203B41FA5}">
                      <a16:colId xmlns:a16="http://schemas.microsoft.com/office/drawing/2014/main" val="170505535"/>
                    </a:ext>
                  </a:extLst>
                </a:gridCol>
                <a:gridCol w="8524996">
                  <a:extLst>
                    <a:ext uri="{9D8B030D-6E8A-4147-A177-3AD203B41FA5}">
                      <a16:colId xmlns:a16="http://schemas.microsoft.com/office/drawing/2014/main" val="2987222590"/>
                    </a:ext>
                  </a:extLst>
                </a:gridCol>
              </a:tblGrid>
              <a:tr h="790469">
                <a:tc>
                  <a:txBody>
                    <a:bodyPr/>
                    <a:lstStyle/>
                    <a:p>
                      <a:r>
                        <a:rPr lang="ru-RU" sz="2400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Стелара</a:t>
                      </a:r>
                      <a:endParaRPr lang="ru-RU" sz="2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124377" marR="124377" marT="62188" marB="62188">
                    <a:solidFill>
                      <a:srgbClr val="007E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Стилейкин</a:t>
                      </a:r>
                      <a:endParaRPr lang="ru-RU" sz="2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124377" marR="124377" marT="62188" marB="62188">
                    <a:solidFill>
                      <a:srgbClr val="007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437237"/>
                  </a:ext>
                </a:extLst>
              </a:tr>
              <a:tr h="2316361">
                <a:tc>
                  <a:txBody>
                    <a:bodyPr/>
                    <a:lstStyle/>
                    <a:p>
                      <a:r>
                        <a:rPr lang="ru-RU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Показания</a:t>
                      </a:r>
                      <a:r>
                        <a:rPr lang="ru-RU" sz="2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:</a:t>
                      </a:r>
                    </a:p>
                    <a:p>
                      <a:r>
                        <a:rPr lang="ru-RU" sz="2400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Бляшечный</a:t>
                      </a:r>
                      <a:r>
                        <a:rPr lang="ru-RU" sz="2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псориаз</a:t>
                      </a:r>
                    </a:p>
                    <a:p>
                      <a:r>
                        <a:rPr lang="ru-RU" sz="2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Псориатический артрит</a:t>
                      </a:r>
                    </a:p>
                    <a:p>
                      <a:r>
                        <a:rPr lang="ru-RU" sz="2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Болезнь Крона</a:t>
                      </a:r>
                    </a:p>
                    <a:p>
                      <a:r>
                        <a:rPr lang="ru-RU" sz="2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Язвенный колит</a:t>
                      </a:r>
                    </a:p>
                  </a:txBody>
                  <a:tcPr marL="124377" marR="124377" marT="62188" marB="62188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Показания</a:t>
                      </a:r>
                      <a:r>
                        <a:rPr lang="ru-RU" sz="2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:</a:t>
                      </a:r>
                    </a:p>
                    <a:p>
                      <a:r>
                        <a:rPr lang="ru-RU" sz="2400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Бляшечный</a:t>
                      </a:r>
                      <a:r>
                        <a:rPr lang="ru-RU" sz="2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псориаз</a:t>
                      </a:r>
                    </a:p>
                    <a:p>
                      <a:r>
                        <a:rPr lang="ru-RU" sz="2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Псориатический артрит</a:t>
                      </a:r>
                    </a:p>
                  </a:txBody>
                  <a:tcPr marL="124377" marR="124377" marT="62188" marB="62188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81543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B94EC6C-11B6-753F-D577-7E6ACC085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39" y="1747506"/>
            <a:ext cx="17205461" cy="253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086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94D6B-C5A8-8BD8-231B-985078E42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F529F450-EF32-9E61-9497-FDDB1D7DBB30}"/>
              </a:ext>
            </a:extLst>
          </p:cNvPr>
          <p:cNvSpPr txBox="1">
            <a:spLocks/>
          </p:cNvSpPr>
          <p:nvPr/>
        </p:nvSpPr>
        <p:spPr>
          <a:xfrm>
            <a:off x="833426" y="294196"/>
            <a:ext cx="10321756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sz="2475" b="1" i="0">
                <a:solidFill>
                  <a:srgbClr val="006384"/>
                </a:solidFill>
                <a:latin typeface="Open Sans" panose="020B0606030504020204" pitchFamily="34" charset="0"/>
                <a:ea typeface="+mj-ea"/>
                <a:cs typeface="Open Sans" panose="020B0606030504020204" pitchFamily="34" charset="0"/>
              </a:defRPr>
            </a:lvl1pPr>
          </a:lstStyle>
          <a:p>
            <a:r>
              <a:rPr lang="ru-RU" sz="4800" b="0" dirty="0">
                <a:solidFill>
                  <a:srgbClr val="007EEE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РАЗЛИЧИЯ В ИМП (примеры)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8E7AEA0-3BA5-3C00-ED5D-650CF9C4E4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209407"/>
              </p:ext>
            </p:extLst>
          </p:nvPr>
        </p:nvGraphicFramePr>
        <p:xfrm>
          <a:off x="833426" y="1461071"/>
          <a:ext cx="16272635" cy="69651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4212">
                  <a:extLst>
                    <a:ext uri="{9D8B030D-6E8A-4147-A177-3AD203B41FA5}">
                      <a16:colId xmlns:a16="http://schemas.microsoft.com/office/drawing/2014/main" val="2341353494"/>
                    </a:ext>
                  </a:extLst>
                </a:gridCol>
                <a:gridCol w="3282166">
                  <a:extLst>
                    <a:ext uri="{9D8B030D-6E8A-4147-A177-3AD203B41FA5}">
                      <a16:colId xmlns:a16="http://schemas.microsoft.com/office/drawing/2014/main" val="2791367670"/>
                    </a:ext>
                  </a:extLst>
                </a:gridCol>
                <a:gridCol w="7566257">
                  <a:extLst>
                    <a:ext uri="{9D8B030D-6E8A-4147-A177-3AD203B41FA5}">
                      <a16:colId xmlns:a16="http://schemas.microsoft.com/office/drawing/2014/main" val="2931150467"/>
                    </a:ext>
                  </a:extLst>
                </a:gridCol>
              </a:tblGrid>
              <a:tr h="870638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Иммуноглобулин человека нормальный (10%)</a:t>
                      </a:r>
                    </a:p>
                  </a:txBody>
                  <a:tcPr marL="124377" marR="124377" marT="62188" marB="62188">
                    <a:solidFill>
                      <a:srgbClr val="007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Возраст</a:t>
                      </a:r>
                    </a:p>
                  </a:txBody>
                  <a:tcPr marL="124377" marR="124377" marT="62188" marB="62188">
                    <a:solidFill>
                      <a:srgbClr val="007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Показания</a:t>
                      </a:r>
                    </a:p>
                  </a:txBody>
                  <a:tcPr marL="124377" marR="124377" marT="62188" marB="62188">
                    <a:solidFill>
                      <a:srgbClr val="007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87684"/>
                  </a:ext>
                </a:extLst>
              </a:tr>
              <a:tr h="1990029">
                <a:tc>
                  <a:txBody>
                    <a:bodyPr/>
                    <a:lstStyle/>
                    <a:p>
                      <a:r>
                        <a:rPr lang="ru-RU" sz="2400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Привиджен</a:t>
                      </a:r>
                      <a:endParaRPr lang="ru-RU" sz="2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124377" marR="124377" marT="62188" marB="62188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0-18 лет</a:t>
                      </a:r>
                    </a:p>
                  </a:txBody>
                  <a:tcPr marL="124377" marR="124377" marT="62188" marB="62188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ПИД, вторичные иммунодефициты, врожденная ВИЧ-инфекция, ИТП, синдром </a:t>
                      </a:r>
                      <a:r>
                        <a:rPr lang="ru-RU" sz="2400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Гийенна</a:t>
                      </a:r>
                      <a:r>
                        <a:rPr lang="ru-RU" sz="2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-Барре, болезнь Кавасаки, хроническая воспалительная </a:t>
                      </a:r>
                      <a:r>
                        <a:rPr lang="ru-RU" sz="2400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димиелинизирующая</a:t>
                      </a:r>
                      <a:r>
                        <a:rPr lang="ru-RU" sz="2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ru-RU" sz="2400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полирадикулонейропатия</a:t>
                      </a:r>
                      <a:r>
                        <a:rPr lang="ru-RU" sz="2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(ХВДП)</a:t>
                      </a:r>
                    </a:p>
                  </a:txBody>
                  <a:tcPr marL="124377" marR="124377" marT="62188" marB="62188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8033422"/>
                  </a:ext>
                </a:extLst>
              </a:tr>
              <a:tr h="1243768">
                <a:tc>
                  <a:txBody>
                    <a:bodyPr/>
                    <a:lstStyle/>
                    <a:p>
                      <a:r>
                        <a:rPr lang="ru-RU" sz="2400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БиоГам</a:t>
                      </a:r>
                      <a:endParaRPr lang="ru-RU" sz="2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124377" marR="124377" marT="62188" marB="62188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18+</a:t>
                      </a:r>
                    </a:p>
                  </a:txBody>
                  <a:tcPr marL="124377" marR="124377" marT="62188" marB="62188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ПИД, вторичные иммунодефициты, ИТП, синдром </a:t>
                      </a:r>
                      <a:r>
                        <a:rPr lang="ru-RU" sz="2400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Гийенна</a:t>
                      </a:r>
                      <a:r>
                        <a:rPr lang="ru-RU" sz="2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-Барре, болезнь Кавасаки, ХВДП, мультифокальная моторная нейропатия (ММН)</a:t>
                      </a:r>
                    </a:p>
                  </a:txBody>
                  <a:tcPr marL="124377" marR="124377" marT="62188" marB="62188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6674659"/>
                  </a:ext>
                </a:extLst>
              </a:tr>
              <a:tr h="1243768">
                <a:tc>
                  <a:txBody>
                    <a:bodyPr/>
                    <a:lstStyle/>
                    <a:p>
                      <a:r>
                        <a:rPr lang="ru-RU" sz="2400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Октагам</a:t>
                      </a:r>
                      <a:endParaRPr lang="ru-RU" sz="2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124377" marR="124377" marT="62188" marB="62188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0-18 лет</a:t>
                      </a:r>
                    </a:p>
                  </a:txBody>
                  <a:tcPr marL="124377" marR="124377" marT="62188" marB="62188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ПИД, миелома и ХЛЛ, врожденная ВИЧ-инфекция, ИТП, синдром </a:t>
                      </a:r>
                      <a:r>
                        <a:rPr lang="ru-RU" sz="2400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Гийенна</a:t>
                      </a:r>
                      <a:r>
                        <a:rPr lang="ru-RU" sz="2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-Барре, болезнь Кавасаки, 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АТКМ</a:t>
                      </a:r>
                    </a:p>
                  </a:txBody>
                  <a:tcPr marL="124377" marR="124377" marT="62188" marB="62188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817441"/>
                  </a:ext>
                </a:extLst>
              </a:tr>
              <a:tr h="1616899">
                <a:tc>
                  <a:txBody>
                    <a:bodyPr/>
                    <a:lstStyle/>
                    <a:p>
                      <a:r>
                        <a:rPr lang="ru-RU" sz="2400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Панзига</a:t>
                      </a:r>
                      <a:endParaRPr lang="ru-RU" sz="2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124377" marR="124377" marT="62188" marB="62188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0-18 лет</a:t>
                      </a:r>
                    </a:p>
                  </a:txBody>
                  <a:tcPr marL="124377" marR="124377" marT="62188" marB="62188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ПИД, вторичный иммунодефицит, врожденная ВИЧ-инфекция, ИТП, синдром </a:t>
                      </a:r>
                      <a:r>
                        <a:rPr lang="ru-RU" sz="2400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Гийенна</a:t>
                      </a:r>
                      <a:r>
                        <a:rPr lang="ru-RU" sz="2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-Барре, болезнь Кавасаки, ХВДП, 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мультифокальная моторная нейропатия (ММН)</a:t>
                      </a:r>
                    </a:p>
                  </a:txBody>
                  <a:tcPr marL="124377" marR="124377" marT="62188" marB="62188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860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64932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209A0-A500-1E06-324C-D20532980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1296F3-1833-05D8-7441-F57395873511}"/>
              </a:ext>
            </a:extLst>
          </p:cNvPr>
          <p:cNvSpPr txBox="1"/>
          <p:nvPr/>
        </p:nvSpPr>
        <p:spPr>
          <a:xfrm>
            <a:off x="837935" y="1590289"/>
            <a:ext cx="8306065" cy="5526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9785" algn="just">
              <a:spcAft>
                <a:spcPts val="612"/>
              </a:spcAft>
            </a:pPr>
            <a:r>
              <a:rPr lang="ru-RU" sz="2176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7. </a:t>
            </a:r>
            <a:r>
              <a:rPr lang="ru-RU" sz="2176" b="1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При описании ЛП</a:t>
            </a:r>
            <a:r>
              <a:rPr lang="ru-RU" sz="2176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не включенных в перечень ЛП, закупка которых осуществляется в соответствии с их торговыми наименованиями</a:t>
            </a:r>
            <a:r>
              <a:rPr lang="ru-RU" sz="2176" b="1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заказчики должны </a:t>
            </a:r>
            <a:r>
              <a:rPr lang="ru-RU" sz="2176" b="1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использовать информацию о взаимозаменяемости</a:t>
            </a:r>
            <a:r>
              <a:rPr lang="ru-RU" sz="2176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ru-RU" sz="2176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ЛП для медицинского применения, </a:t>
            </a:r>
            <a:r>
              <a:rPr lang="ru-RU" sz="2176" b="1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содержащаяся в перечне взаимозаменяемых ЛП</a:t>
            </a:r>
            <a:r>
              <a:rPr lang="ru-RU" sz="2176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размещенном на официальном сайте Минздрава РФ в сети "Интернет".</a:t>
            </a:r>
          </a:p>
          <a:p>
            <a:pPr indent="349785" algn="just">
              <a:spcAft>
                <a:spcPts val="612"/>
              </a:spcAft>
            </a:pPr>
            <a:r>
              <a:rPr lang="ru-RU" sz="2176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При описании объекта закупки ЛП, информация о взаимозаменяемости которых содержится в указанном перечне, </a:t>
            </a:r>
            <a:r>
              <a:rPr lang="ru-RU" sz="2176" b="1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не допускается устанавливать требования </a:t>
            </a:r>
            <a:r>
              <a:rPr lang="ru-RU" sz="2176" b="1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к критериям взаимозаменяемости лекарственных препаратов,</a:t>
            </a:r>
            <a:r>
              <a:rPr lang="ru-RU" sz="2176" b="1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предусмотренным </a:t>
            </a:r>
            <a:r>
              <a:rPr lang="ru-RU" sz="2176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ч. 2 ст. 27.1</a:t>
            </a:r>
            <a:r>
              <a:rPr lang="ru-RU" sz="2176" b="1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 </a:t>
            </a:r>
            <a:r>
              <a:rPr lang="ru-RU" sz="2176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Федерального закона "Об обращении лекарственных средств", </a:t>
            </a:r>
            <a:r>
              <a:rPr lang="ru-RU" sz="2176" b="1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если такие требования влекут за собой несоответствие описанию объекта закупки одного или нескольких лекарственных препаратов, включенных в одну группу </a:t>
            </a:r>
            <a:r>
              <a:rPr lang="ru-RU" sz="2176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взаимозаменяемости </a:t>
            </a:r>
            <a:r>
              <a:rPr lang="ru-RU" sz="2176" b="1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 ЛП, соответствующими описанию объекта закупки</a:t>
            </a:r>
            <a:r>
              <a:rPr lang="ru-RU" sz="2176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E777A8-DE63-1D44-018F-7F2DB4ACDCAC}"/>
              </a:ext>
            </a:extLst>
          </p:cNvPr>
          <p:cNvSpPr txBox="1">
            <a:spLocks/>
          </p:cNvSpPr>
          <p:nvPr/>
        </p:nvSpPr>
        <p:spPr>
          <a:xfrm>
            <a:off x="10064193" y="2354147"/>
            <a:ext cx="7385872" cy="4339261"/>
          </a:xfrm>
          <a:prstGeom prst="roundRect">
            <a:avLst>
              <a:gd name="adj" fmla="val 1915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9785" indent="-349785">
              <a:spcBef>
                <a:spcPts val="612"/>
              </a:spcBef>
              <a:buFont typeface="+mj-lt"/>
              <a:buAutoNum type="arabicParenR"/>
            </a:pPr>
            <a:r>
              <a:rPr lang="ru-RU" sz="2176" kern="0" dirty="0">
                <a:solidFill>
                  <a:sysClr val="windowText" lastClr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эквивалентность (для </a:t>
            </a:r>
            <a:r>
              <a:rPr lang="ru-RU" sz="2176" kern="0" dirty="0" err="1">
                <a:solidFill>
                  <a:sysClr val="windowText" lastClr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биоаналоговых</a:t>
            </a:r>
            <a:r>
              <a:rPr lang="ru-RU" sz="2176" kern="0" dirty="0">
                <a:solidFill>
                  <a:sysClr val="windowText" lastClr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(</a:t>
            </a:r>
            <a:r>
              <a:rPr lang="ru-RU" sz="2176" kern="0" dirty="0" err="1">
                <a:solidFill>
                  <a:sysClr val="windowText" lastClr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биоподобных</a:t>
            </a:r>
            <a:r>
              <a:rPr lang="ru-RU" sz="2176" kern="0" dirty="0">
                <a:solidFill>
                  <a:sysClr val="windowText" lastClr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) ЛП (</a:t>
            </a:r>
            <a:r>
              <a:rPr lang="ru-RU" sz="2176" kern="0" dirty="0" err="1">
                <a:solidFill>
                  <a:sysClr val="windowText" lastClr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биоаналогов</a:t>
            </a:r>
            <a:r>
              <a:rPr lang="ru-RU" sz="2176" kern="0" dirty="0">
                <a:solidFill>
                  <a:sysClr val="windowText" lastClr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) - сопоставимость) </a:t>
            </a:r>
            <a:r>
              <a:rPr lang="ru-RU" sz="2176" b="1" kern="0" dirty="0">
                <a:solidFill>
                  <a:sysClr val="windowText" lastClr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качественных и количественных характеристик фармацевтических субстанций </a:t>
            </a:r>
            <a:r>
              <a:rPr lang="ru-RU" sz="2176" kern="0" dirty="0">
                <a:solidFill>
                  <a:sysClr val="windowText" lastClr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или сопоставимость антигенного состава вакцин </a:t>
            </a:r>
          </a:p>
          <a:p>
            <a:pPr marL="349785" indent="-349785">
              <a:spcBef>
                <a:spcPts val="612"/>
              </a:spcBef>
              <a:buFont typeface="+mj-lt"/>
              <a:buAutoNum type="arabicParenR"/>
            </a:pPr>
            <a:r>
              <a:rPr lang="ru-RU" sz="2176" kern="0" dirty="0">
                <a:solidFill>
                  <a:sysClr val="windowText" lastClr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эквивалентность </a:t>
            </a:r>
            <a:r>
              <a:rPr lang="ru-RU" sz="2176" b="1" kern="0" dirty="0">
                <a:solidFill>
                  <a:sysClr val="windowText" lastClr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лекарственной формы</a:t>
            </a:r>
          </a:p>
          <a:p>
            <a:pPr marL="349785" indent="-349785">
              <a:spcBef>
                <a:spcPts val="612"/>
              </a:spcBef>
              <a:buFont typeface="+mj-lt"/>
              <a:buAutoNum type="arabicParenR"/>
            </a:pPr>
            <a:r>
              <a:rPr lang="ru-RU" sz="2176" kern="0" dirty="0">
                <a:solidFill>
                  <a:sysClr val="windowText" lastClr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эквивалентность или сопоставимость состава </a:t>
            </a:r>
            <a:r>
              <a:rPr lang="ru-RU" sz="2176" b="1" kern="0" dirty="0">
                <a:solidFill>
                  <a:sysClr val="windowText" lastClr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вспомогательных веществ</a:t>
            </a:r>
            <a:r>
              <a:rPr lang="ru-RU" sz="2176" kern="0" dirty="0">
                <a:solidFill>
                  <a:sysClr val="windowText" lastClr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ЛП для медицинского применения</a:t>
            </a:r>
          </a:p>
          <a:p>
            <a:pPr marL="349785" indent="-349785">
              <a:spcBef>
                <a:spcPts val="612"/>
              </a:spcBef>
              <a:buFont typeface="+mj-lt"/>
              <a:buAutoNum type="arabicParenR"/>
            </a:pPr>
            <a:r>
              <a:rPr lang="ru-RU" sz="2176" kern="0" dirty="0">
                <a:solidFill>
                  <a:sysClr val="windowText" lastClr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идентичность </a:t>
            </a:r>
            <a:r>
              <a:rPr lang="ru-RU" sz="2176" b="1" kern="0" dirty="0">
                <a:solidFill>
                  <a:sysClr val="windowText" lastClr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способа введения и способа применения</a:t>
            </a:r>
          </a:p>
          <a:p>
            <a:pPr marL="349785" indent="-349785">
              <a:spcBef>
                <a:spcPts val="612"/>
              </a:spcBef>
              <a:buFont typeface="+mj-lt"/>
              <a:buAutoNum type="arabicParenR"/>
            </a:pPr>
            <a:r>
              <a:rPr lang="ru-RU" sz="2176" kern="0" dirty="0">
                <a:solidFill>
                  <a:sysClr val="windowText" lastClr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соответствие производителя правилам </a:t>
            </a:r>
            <a:r>
              <a:rPr lang="en-US" sz="2176" kern="0" dirty="0">
                <a:solidFill>
                  <a:sysClr val="windowText" lastClr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GMP</a:t>
            </a:r>
            <a:endParaRPr lang="ru-RU" sz="2176" kern="0" dirty="0">
              <a:solidFill>
                <a:sysClr val="windowText" lastClr="0000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4" name="Скругленный прямоугольник 4">
            <a:extLst>
              <a:ext uri="{FF2B5EF4-FFF2-40B4-BE49-F238E27FC236}">
                <a16:creationId xmlns:a16="http://schemas.microsoft.com/office/drawing/2014/main" id="{04ECF6EE-5F67-90F4-27AE-1F28078830D0}"/>
              </a:ext>
            </a:extLst>
          </p:cNvPr>
          <p:cNvSpPr/>
          <p:nvPr/>
        </p:nvSpPr>
        <p:spPr>
          <a:xfrm>
            <a:off x="11646204" y="1590289"/>
            <a:ext cx="3617684" cy="47261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176" b="1" dirty="0">
                <a:solidFill>
                  <a:srgbClr val="007EEE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ч. 2 ст. 27.1 Закона № 61-ФЗ</a:t>
            </a:r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1829A7FA-869C-E0E2-05CC-F6E33D90B3CB}"/>
              </a:ext>
            </a:extLst>
          </p:cNvPr>
          <p:cNvSpPr txBox="1">
            <a:spLocks/>
          </p:cNvSpPr>
          <p:nvPr/>
        </p:nvSpPr>
        <p:spPr>
          <a:xfrm>
            <a:off x="837935" y="427947"/>
            <a:ext cx="10646929" cy="66479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0" i="0">
                <a:solidFill>
                  <a:srgbClr val="525BA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ru-RU" sz="4800" dirty="0">
                <a:solidFill>
                  <a:srgbClr val="007EEE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П. 7 ОСОБЕННОСТЕЙ ОПИСАНИЯ ЛП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004ABD-50F7-9150-FA52-932996C659D4}"/>
              </a:ext>
            </a:extLst>
          </p:cNvPr>
          <p:cNvSpPr txBox="1"/>
          <p:nvPr/>
        </p:nvSpPr>
        <p:spPr>
          <a:xfrm>
            <a:off x="837935" y="7343585"/>
            <a:ext cx="16805148" cy="12224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48" b="1" dirty="0">
                <a:solidFill>
                  <a:srgbClr val="007EEE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Признание препаратов взаимозаменяемыми не всегда свидетельствует о равном соответствии потребности заказчика и наоборот – потребности заказчика могут в равной мере соответствовать препараты, не включенные в одну группу взаимозаменяемости.</a:t>
            </a:r>
          </a:p>
        </p:txBody>
      </p:sp>
    </p:spTree>
    <p:extLst>
      <p:ext uri="{BB962C8B-B14F-4D97-AF65-F5344CB8AC3E}">
        <p14:creationId xmlns:p14="http://schemas.microsoft.com/office/powerpoint/2010/main" val="94144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4ABFC-3CC8-59F4-7B72-6AA9E92EB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Таблица 24">
            <a:extLst>
              <a:ext uri="{FF2B5EF4-FFF2-40B4-BE49-F238E27FC236}">
                <a16:creationId xmlns:a16="http://schemas.microsoft.com/office/drawing/2014/main" id="{9FB2EAD7-4CBA-4678-1A4F-B2BCADEAFE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012756"/>
              </p:ext>
            </p:extLst>
          </p:nvPr>
        </p:nvGraphicFramePr>
        <p:xfrm>
          <a:off x="4369637" y="1879380"/>
          <a:ext cx="9406328" cy="365760"/>
        </p:xfrm>
        <a:graphic>
          <a:graphicData uri="http://schemas.openxmlformats.org/drawingml/2006/table">
            <a:tbl>
              <a:tblPr/>
              <a:tblGrid>
                <a:gridCol w="932158">
                  <a:extLst>
                    <a:ext uri="{9D8B030D-6E8A-4147-A177-3AD203B41FA5}">
                      <a16:colId xmlns:a16="http://schemas.microsoft.com/office/drawing/2014/main" val="1939752710"/>
                    </a:ext>
                  </a:extLst>
                </a:gridCol>
                <a:gridCol w="3442214">
                  <a:extLst>
                    <a:ext uri="{9D8B030D-6E8A-4147-A177-3AD203B41FA5}">
                      <a16:colId xmlns:a16="http://schemas.microsoft.com/office/drawing/2014/main" val="1954595200"/>
                    </a:ext>
                  </a:extLst>
                </a:gridCol>
                <a:gridCol w="5031956">
                  <a:extLst>
                    <a:ext uri="{9D8B030D-6E8A-4147-A177-3AD203B41FA5}">
                      <a16:colId xmlns:a16="http://schemas.microsoft.com/office/drawing/2014/main" val="23333631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433.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Препараты лекарственные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u="none" strike="noStrike" dirty="0">
                          <a:solidFill>
                            <a:srgbClr val="3272C0"/>
                          </a:solidFill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  <a:hlinkClick r:id="rId2"/>
                        </a:rPr>
                        <a:t>21.10.51</a:t>
                      </a:r>
                      <a:r>
                        <a:rPr lang="ru-RU" u="none" strike="noStrike" dirty="0">
                          <a:solidFill>
                            <a:srgbClr val="3272C0"/>
                          </a:solidFill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ru-RU" u="none" strike="noStrike" dirty="0">
                          <a:solidFill>
                            <a:srgbClr val="3272C0"/>
                          </a:solidFill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  <a:hlinkClick r:id="rId3"/>
                        </a:rPr>
                        <a:t>21.20.1</a:t>
                      </a:r>
                      <a:r>
                        <a:rPr lang="ru-RU" u="none" strike="noStrike" dirty="0">
                          <a:solidFill>
                            <a:srgbClr val="3272C0"/>
                          </a:solidFill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ru-RU" u="none" strike="noStrike" dirty="0">
                          <a:solidFill>
                            <a:srgbClr val="3272C0"/>
                          </a:solidFill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  <a:hlinkClick r:id="rId4"/>
                        </a:rPr>
                        <a:t>21.20.21</a:t>
                      </a:r>
                      <a:r>
                        <a:rPr lang="ru-RU" u="none" strike="noStrike" dirty="0">
                          <a:solidFill>
                            <a:srgbClr val="3272C0"/>
                          </a:solidFill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ru-RU" u="none" strike="noStrike" dirty="0">
                          <a:solidFill>
                            <a:srgbClr val="3272C0"/>
                          </a:solidFill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  <a:hlinkClick r:id="rId5"/>
                        </a:rPr>
                        <a:t>21.20.23</a:t>
                      </a:r>
                      <a:endParaRPr lang="ru-RU" dirty="0">
                        <a:effectLst/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355040"/>
                  </a:ext>
                </a:extLst>
              </a:tr>
            </a:tbl>
          </a:graphicData>
        </a:graphic>
      </p:graphicFrame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1A7B94C-0DD0-CDD0-BE4A-FE4BEAEC84BB}"/>
              </a:ext>
            </a:extLst>
          </p:cNvPr>
          <p:cNvSpPr/>
          <p:nvPr/>
        </p:nvSpPr>
        <p:spPr>
          <a:xfrm>
            <a:off x="4369636" y="1739693"/>
            <a:ext cx="9406328" cy="645134"/>
          </a:xfrm>
          <a:prstGeom prst="rect">
            <a:avLst/>
          </a:prstGeom>
          <a:noFill/>
          <a:ln w="38100">
            <a:solidFill>
              <a:srgbClr val="3691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8" name="Таблица 27">
            <a:extLst>
              <a:ext uri="{FF2B5EF4-FFF2-40B4-BE49-F238E27FC236}">
                <a16:creationId xmlns:a16="http://schemas.microsoft.com/office/drawing/2014/main" id="{49736147-3DBD-AEB9-B9E7-42DAF624C8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654561"/>
              </p:ext>
            </p:extLst>
          </p:nvPr>
        </p:nvGraphicFramePr>
        <p:xfrm>
          <a:off x="457200" y="3965852"/>
          <a:ext cx="16818964" cy="4991413"/>
        </p:xfrm>
        <a:graphic>
          <a:graphicData uri="http://schemas.openxmlformats.org/drawingml/2006/table">
            <a:tbl>
              <a:tblPr/>
              <a:tblGrid>
                <a:gridCol w="1094282">
                  <a:extLst>
                    <a:ext uri="{9D8B030D-6E8A-4147-A177-3AD203B41FA5}">
                      <a16:colId xmlns:a16="http://schemas.microsoft.com/office/drawing/2014/main" val="1050235494"/>
                    </a:ext>
                  </a:extLst>
                </a:gridCol>
                <a:gridCol w="15724682">
                  <a:extLst>
                    <a:ext uri="{9D8B030D-6E8A-4147-A177-3AD203B41FA5}">
                      <a16:colId xmlns:a16="http://schemas.microsoft.com/office/drawing/2014/main" val="3597944808"/>
                    </a:ext>
                  </a:extLst>
                </a:gridCol>
              </a:tblGrid>
              <a:tr h="45355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b="1" cap="small" baseline="0" dirty="0"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21</a:t>
                      </a:r>
                      <a:endParaRPr lang="ru-RU" sz="1800" cap="small" baseline="0" dirty="0">
                        <a:effectLst/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5937" marR="65937" marT="32969" marB="32969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b="1" cap="small" baseline="0" dirty="0"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Средства лекарственные и материалы, применяемые в медицинских целях</a:t>
                      </a:r>
                      <a:endParaRPr lang="ru-RU" sz="1800" cap="small" baseline="0" dirty="0">
                        <a:effectLst/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5937" marR="65937" marT="32969" marB="32969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450019"/>
                  </a:ext>
                </a:extLst>
              </a:tr>
              <a:tr h="2537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cap="small" baseline="0"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21.1</a:t>
                      </a:r>
                    </a:p>
                  </a:txBody>
                  <a:tcPr marL="65937" marR="65937" marT="32969" marB="32969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cap="small" baseline="0" dirty="0"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Субстанции фармацевтические</a:t>
                      </a:r>
                    </a:p>
                  </a:txBody>
                  <a:tcPr marL="65937" marR="65937" marT="32969" marB="32969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547044"/>
                  </a:ext>
                </a:extLst>
              </a:tr>
              <a:tr h="29366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cap="small" baseline="0"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21.10</a:t>
                      </a:r>
                    </a:p>
                  </a:txBody>
                  <a:tcPr marL="65937" marR="65937" marT="32969" marB="32969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cap="small" baseline="0" dirty="0"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Субстанции фармацевтические</a:t>
                      </a:r>
                    </a:p>
                  </a:txBody>
                  <a:tcPr marL="65937" marR="65937" marT="32969" marB="32969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1622678"/>
                  </a:ext>
                </a:extLst>
              </a:tr>
              <a:tr h="34340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cap="small" baseline="0"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21.10.1</a:t>
                      </a: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cap="small" baseline="0" dirty="0"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Кислота салициловая, кислота О-ацетилсалициловая, их соли и эфиры сложные</a:t>
                      </a: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727965"/>
                  </a:ext>
                </a:extLst>
              </a:tr>
              <a:tr h="38262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cap="small" baseline="0" dirty="0"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21.10.2</a:t>
                      </a: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cap="small" baseline="0" dirty="0"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Лизин, кислота глутаминовая и их соли; соли четвертичные и гидроксиды аммония; </a:t>
                      </a:r>
                      <a:r>
                        <a:rPr lang="ru-RU" sz="1800" cap="small" baseline="0" dirty="0" err="1"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фосфоаминолипиды</a:t>
                      </a:r>
                      <a:r>
                        <a:rPr lang="ru-RU" sz="1800" cap="small" baseline="0" dirty="0"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; амиды, их производные и соли</a:t>
                      </a: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5119368"/>
                  </a:ext>
                </a:extLst>
              </a:tr>
              <a:tr h="48138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cap="small" baseline="0"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21.10.3</a:t>
                      </a: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cap="small" baseline="0" dirty="0"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Лактоны, не включенные в другие группировки; соединения гетероциклические только с гетероатомом(</a:t>
                      </a:r>
                      <a:r>
                        <a:rPr lang="ru-RU" sz="1800" cap="small" baseline="0" dirty="0" err="1"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ами</a:t>
                      </a:r>
                      <a:r>
                        <a:rPr lang="ru-RU" sz="1800" cap="small" baseline="0" dirty="0"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) азота, содержащие неконденсированное </a:t>
                      </a:r>
                      <a:r>
                        <a:rPr lang="ru-RU" sz="1800" cap="small" baseline="0" dirty="0" err="1"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пиразольное</a:t>
                      </a:r>
                      <a:r>
                        <a:rPr lang="ru-RU" sz="1800" cap="small" baseline="0" dirty="0"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 кольцо, пиримидиновое кольцо, </a:t>
                      </a:r>
                      <a:r>
                        <a:rPr lang="ru-RU" sz="1800" cap="small" baseline="0" dirty="0" err="1"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пиперазиновое</a:t>
                      </a:r>
                      <a:r>
                        <a:rPr lang="ru-RU" sz="1800" cap="small" baseline="0" dirty="0"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 кольцо, неконденсированное триазиновое кольцо или </a:t>
                      </a:r>
                      <a:r>
                        <a:rPr lang="ru-RU" sz="1800" cap="small" baseline="0" dirty="0" err="1"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фенотиазиновую</a:t>
                      </a:r>
                      <a:r>
                        <a:rPr lang="ru-RU" sz="1800" cap="small" baseline="0" dirty="0"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 кольцевую систему без дальнейшей конденсации; </a:t>
                      </a:r>
                      <a:r>
                        <a:rPr lang="ru-RU" sz="1800" cap="small" baseline="0" dirty="0" err="1"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гидантоин</a:t>
                      </a:r>
                      <a:r>
                        <a:rPr lang="ru-RU" sz="1800" cap="small" baseline="0" dirty="0"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 и его производные; сульфаниламиды (сульфамиды)</a:t>
                      </a: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525984"/>
                  </a:ext>
                </a:extLst>
              </a:tr>
              <a:tr h="3005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cap="small" baseline="0"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21.10.4</a:t>
                      </a: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cap="small" baseline="0" dirty="0"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Сахара химически чистые, не включенные в другие группировки, эфиры сахаров простые и сложные и их соли, не включенные в другие группировки</a:t>
                      </a: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1505914"/>
                  </a:ext>
                </a:extLst>
              </a:tr>
              <a:tr h="29480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cap="small" baseline="0"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21.10.52</a:t>
                      </a: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cap="small" baseline="0" dirty="0"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Гормоны, их производные; прочие стероиды, используемые преимущественно как гормоны</a:t>
                      </a: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126968"/>
                  </a:ext>
                </a:extLst>
              </a:tr>
              <a:tr h="29480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cap="small" baseline="0" dirty="0"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21.10.53</a:t>
                      </a: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cap="small" baseline="0" dirty="0"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Гликозиды, алкалоиды растительного происхождения, их соли, простые и сложные эфиры и прочие производные</a:t>
                      </a: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519474"/>
                  </a:ext>
                </a:extLst>
              </a:tr>
              <a:tr h="29480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cap="small" baseline="0"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21.10.54</a:t>
                      </a: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cap="small" baseline="0" dirty="0"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Антибиотики</a:t>
                      </a: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11532"/>
                  </a:ext>
                </a:extLst>
              </a:tr>
              <a:tr h="29480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cap="small" baseline="0"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21.10.6</a:t>
                      </a: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cap="small" baseline="0" dirty="0"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Железы и прочие органы; их экстракты и прочие вещества человеческого или животного происхождения, не включенные в другие группировки</a:t>
                      </a: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857514"/>
                  </a:ext>
                </a:extLst>
              </a:tr>
              <a:tr h="29480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cap="small" baseline="0"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21.20.22</a:t>
                      </a: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cap="small" baseline="0" dirty="0"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Средства химические контрацептивные на основе гормонов или </a:t>
                      </a:r>
                      <a:r>
                        <a:rPr lang="ru-RU" sz="1800" cap="small" baseline="0" dirty="0" err="1"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сперматоцидов</a:t>
                      </a:r>
                      <a:endParaRPr lang="ru-RU" sz="1800" cap="small" baseline="0" dirty="0">
                        <a:effectLst/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092747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63961ABA-16E9-1891-5A37-429B03F5A3FF}"/>
              </a:ext>
            </a:extLst>
          </p:cNvPr>
          <p:cNvSpPr txBox="1"/>
          <p:nvPr/>
        </p:nvSpPr>
        <p:spPr>
          <a:xfrm>
            <a:off x="389744" y="1846816"/>
            <a:ext cx="42572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rgbClr val="007EEE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Приложение № 2 к ПП 1875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9ED760-4429-F905-19BD-6C8AA8EAA599}"/>
              </a:ext>
            </a:extLst>
          </p:cNvPr>
          <p:cNvSpPr txBox="1"/>
          <p:nvPr/>
        </p:nvSpPr>
        <p:spPr>
          <a:xfrm>
            <a:off x="457200" y="3487717"/>
            <a:ext cx="42572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rgbClr val="007EEE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ОКПД2</a:t>
            </a:r>
          </a:p>
        </p:txBody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id="{20B4B59B-08BA-A93B-C432-D1C03FFC1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498" y="276745"/>
            <a:ext cx="16733812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4800" dirty="0">
                <a:solidFill>
                  <a:srgbClr val="007EEE"/>
                </a:solidFill>
                <a:ea typeface="Museo Sans Cyrl 700" pitchFamily="34" charset="-122"/>
                <a:cs typeface="+mj-cs"/>
              </a:rPr>
              <a:t>ПРО ГРУППУ 5</a:t>
            </a:r>
          </a:p>
        </p:txBody>
      </p:sp>
    </p:spTree>
    <p:extLst>
      <p:ext uri="{BB962C8B-B14F-4D97-AF65-F5344CB8AC3E}">
        <p14:creationId xmlns:p14="http://schemas.microsoft.com/office/powerpoint/2010/main" val="11423750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D106983-7BF3-32A3-7B3A-2ECE28FEA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270" y="333096"/>
            <a:ext cx="16733812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ru-RU" altLang="ru-RU" sz="4800" kern="0" dirty="0">
                <a:solidFill>
                  <a:srgbClr val="007EEE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ТРИХОТОМИЯ НАЦИОНАЛЬНОЙ ВЗАИМОЗАМЕНЯЕМОСТИ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56C33BA0-489E-5DED-DB78-7CFF8C9E4C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2719372"/>
              </p:ext>
            </p:extLst>
          </p:nvPr>
        </p:nvGraphicFramePr>
        <p:xfrm>
          <a:off x="2103375" y="1315452"/>
          <a:ext cx="13168709" cy="8775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784480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586600-A41A-66F2-2010-87F06BD8F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618" y="361222"/>
            <a:ext cx="16733812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ru-RU" altLang="ru-RU" sz="4800" kern="0" dirty="0">
                <a:solidFill>
                  <a:srgbClr val="007EEE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ВЗАИМОЗАМЕНЯЕМОСТЬ ПО ЗАКОНУ 61-ФЗ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F805225-C911-CC26-1C19-7D60E72E6535}"/>
              </a:ext>
            </a:extLst>
          </p:cNvPr>
          <p:cNvGrpSpPr/>
          <p:nvPr/>
        </p:nvGrpSpPr>
        <p:grpSpPr>
          <a:xfrm>
            <a:off x="1046618" y="1788300"/>
            <a:ext cx="13787700" cy="4930615"/>
            <a:chOff x="354369" y="1561709"/>
            <a:chExt cx="12322714" cy="1834155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AF86B7C4-BF14-515A-AC67-A6AC24DE9AC1}"/>
                </a:ext>
              </a:extLst>
            </p:cNvPr>
            <p:cNvSpPr/>
            <p:nvPr/>
          </p:nvSpPr>
          <p:spPr>
            <a:xfrm>
              <a:off x="374633" y="1800559"/>
              <a:ext cx="12302450" cy="1595305"/>
            </a:xfrm>
            <a:prstGeom prst="rect">
              <a:avLst/>
            </a:prstGeom>
            <a:solidFill>
              <a:srgbClr val="0054A6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816"/>
                </a:spcAft>
              </a:pPr>
              <a:r>
                <a:rPr lang="ru-RU" sz="2584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взаимозаменяемый лекарственный препарат</a:t>
              </a:r>
              <a:r>
                <a:rPr lang="ru-RU" sz="2584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 - лекарственный препарат </a:t>
              </a:r>
            </a:p>
            <a:p>
              <a:pPr marL="466413" indent="-466413">
                <a:spcAft>
                  <a:spcPts val="816"/>
                </a:spcAft>
                <a:buAutoNum type="arabicParenBoth"/>
              </a:pPr>
              <a:r>
                <a:rPr lang="ru-RU" sz="2584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с доказанной терапевтической эквивалентностью или биоэквивалентностью в отношении референтного лекарственного препарата</a:t>
              </a:r>
            </a:p>
            <a:p>
              <a:pPr marL="466413" indent="-466413" algn="just">
                <a:spcAft>
                  <a:spcPts val="816"/>
                </a:spcAft>
                <a:buAutoNum type="arabicParenBoth"/>
              </a:pPr>
              <a:r>
                <a:rPr lang="ru-RU" sz="2584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имеющий эквивалентные ему </a:t>
              </a:r>
            </a:p>
            <a:p>
              <a:pPr marL="466413" indent="-466413" algn="just">
                <a:spcAft>
                  <a:spcPts val="816"/>
                </a:spcAft>
                <a:buFont typeface="Wingdings" panose="05000000000000000000" pitchFamily="2" charset="2"/>
                <a:buChar char="ü"/>
              </a:pPr>
              <a:r>
                <a:rPr lang="ru-RU" sz="2584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качественный состав и количественный состав действующих веществ</a:t>
              </a:r>
            </a:p>
            <a:p>
              <a:pPr marL="466413" indent="-466413" algn="just">
                <a:spcAft>
                  <a:spcPts val="816"/>
                </a:spcAft>
                <a:buFont typeface="Wingdings" panose="05000000000000000000" pitchFamily="2" charset="2"/>
                <a:buChar char="ü"/>
              </a:pPr>
              <a:r>
                <a:rPr lang="ru-RU" sz="2584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состав вспомогательных веществ</a:t>
              </a:r>
            </a:p>
            <a:p>
              <a:pPr marL="466413" indent="-466413" algn="just">
                <a:spcAft>
                  <a:spcPts val="816"/>
                </a:spcAft>
                <a:buFont typeface="Wingdings" panose="05000000000000000000" pitchFamily="2" charset="2"/>
                <a:buChar char="ü"/>
              </a:pPr>
              <a:r>
                <a:rPr lang="ru-RU" sz="2584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лекарственную форму </a:t>
              </a:r>
            </a:p>
            <a:p>
              <a:pPr marL="466413" indent="-466413" algn="just">
                <a:spcAft>
                  <a:spcPts val="816"/>
                </a:spcAft>
                <a:buFont typeface="Wingdings" panose="05000000000000000000" pitchFamily="2" charset="2"/>
                <a:buChar char="ü"/>
              </a:pPr>
              <a:r>
                <a:rPr lang="ru-RU" sz="2584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способ введения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36CBEE-6306-7AA0-C753-4C7C64C137CB}"/>
                </a:ext>
              </a:extLst>
            </p:cNvPr>
            <p:cNvSpPr txBox="1"/>
            <p:nvPr/>
          </p:nvSpPr>
          <p:spPr>
            <a:xfrm>
              <a:off x="354369" y="1561709"/>
              <a:ext cx="3053730" cy="1822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ru-RU" sz="2584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Статья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08503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1E0436E2-DD6B-4EA1-534C-DFE8C9003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918" y="200969"/>
            <a:ext cx="16733812" cy="110799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ru-RU" altLang="ru-RU" sz="3600" kern="0" dirty="0">
                <a:solidFill>
                  <a:srgbClr val="007EE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Формат перечня </a:t>
            </a:r>
            <a:r>
              <a:rPr lang="ru-RU" altLang="ru-RU" sz="3600" b="1" kern="0" dirty="0">
                <a:solidFill>
                  <a:srgbClr val="007EE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не</a:t>
            </a:r>
            <a:r>
              <a:rPr lang="ru-RU" altLang="ru-RU" sz="3600" kern="0" dirty="0">
                <a:solidFill>
                  <a:srgbClr val="007EE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позволяет его полноценно использовать в «ручном режиме»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8FE77D-68C7-AF47-5435-AE0A2FCBE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918" y="1510129"/>
            <a:ext cx="16283691" cy="793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748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92AAEEF-7E95-84AF-CD70-A9B480AFBB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59186"/>
              </p:ext>
            </p:extLst>
          </p:nvPr>
        </p:nvGraphicFramePr>
        <p:xfrm>
          <a:off x="823735" y="1674055"/>
          <a:ext cx="16687223" cy="6426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21079">
                  <a:extLst>
                    <a:ext uri="{9D8B030D-6E8A-4147-A177-3AD203B41FA5}">
                      <a16:colId xmlns:a16="http://schemas.microsoft.com/office/drawing/2014/main" val="882531562"/>
                    </a:ext>
                  </a:extLst>
                </a:gridCol>
                <a:gridCol w="1797762">
                  <a:extLst>
                    <a:ext uri="{9D8B030D-6E8A-4147-A177-3AD203B41FA5}">
                      <a16:colId xmlns:a16="http://schemas.microsoft.com/office/drawing/2014/main" val="1364061772"/>
                    </a:ext>
                  </a:extLst>
                </a:gridCol>
                <a:gridCol w="8135558">
                  <a:extLst>
                    <a:ext uri="{9D8B030D-6E8A-4147-A177-3AD203B41FA5}">
                      <a16:colId xmlns:a16="http://schemas.microsoft.com/office/drawing/2014/main" val="2359802313"/>
                    </a:ext>
                  </a:extLst>
                </a:gridCol>
                <a:gridCol w="2332824">
                  <a:extLst>
                    <a:ext uri="{9D8B030D-6E8A-4147-A177-3AD203B41FA5}">
                      <a16:colId xmlns:a16="http://schemas.microsoft.com/office/drawing/2014/main" val="1034232253"/>
                    </a:ext>
                  </a:extLst>
                </a:gridCol>
              </a:tblGrid>
              <a:tr h="321307"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 err="1">
                          <a:effectLst/>
                        </a:rPr>
                        <a:t>Золедроновая</a:t>
                      </a:r>
                      <a:r>
                        <a:rPr lang="ru-RU" sz="2000" u="none" strike="noStrike" dirty="0">
                          <a:effectLst/>
                        </a:rPr>
                        <a:t> кислота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65" marR="10365" marT="1036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 err="1">
                          <a:effectLst/>
                        </a:rPr>
                        <a:t>Зомета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65" marR="10365" marT="1036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>
                          <a:effectLst/>
                        </a:rPr>
                        <a:t>раствор для инфузий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65" marR="10365" marT="1036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>
                          <a:effectLst/>
                        </a:rPr>
                        <a:t>4 мг/100 мл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65" marR="10365" marT="1036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0034648"/>
                  </a:ext>
                </a:extLst>
              </a:tr>
              <a:tr h="3213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>
                          <a:effectLst/>
                        </a:rPr>
                        <a:t>Зомета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65" marR="10365" marT="1036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>
                          <a:effectLst/>
                        </a:rPr>
                        <a:t>концентрат для приготовления раствора для инфузий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65" marR="10365" marT="1036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effectLst/>
                        </a:rPr>
                        <a:t>4 мг/5 мл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65" marR="10365" marT="1036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24936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D5EBAE8-E20C-B656-1A25-4058F07702D8}"/>
              </a:ext>
            </a:extLst>
          </p:cNvPr>
          <p:cNvSpPr txBox="1"/>
          <p:nvPr/>
        </p:nvSpPr>
        <p:spPr>
          <a:xfrm>
            <a:off x="720087" y="1179142"/>
            <a:ext cx="10882972" cy="469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48" dirty="0">
                <a:solidFill>
                  <a:schemeClr val="bg2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Вкладка 2 – взаимозаменяемые референтные препараты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BF9A85-C115-6176-D796-C4E9BE81FAFC}"/>
              </a:ext>
            </a:extLst>
          </p:cNvPr>
          <p:cNvSpPr txBox="1"/>
          <p:nvPr/>
        </p:nvSpPr>
        <p:spPr>
          <a:xfrm>
            <a:off x="693840" y="2405602"/>
            <a:ext cx="10882972" cy="469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48" dirty="0">
                <a:solidFill>
                  <a:schemeClr val="bg2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Вкладка 4 – взаимозаменяемые препараты по ст.27.1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91471F0-B932-FFA3-2538-B72249E126B6}"/>
              </a:ext>
            </a:extLst>
          </p:cNvPr>
          <p:cNvSpPr txBox="1">
            <a:spLocks/>
          </p:cNvSpPr>
          <p:nvPr/>
        </p:nvSpPr>
        <p:spPr>
          <a:xfrm>
            <a:off x="780211" y="514345"/>
            <a:ext cx="8390908" cy="66479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0" i="0">
                <a:solidFill>
                  <a:srgbClr val="525BA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ru-RU" sz="4800" dirty="0">
                <a:solidFill>
                  <a:srgbClr val="007EE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ПРИМЕР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C3769CA-5BB5-7225-3160-E5BE51DF48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638342"/>
              </p:ext>
            </p:extLst>
          </p:nvPr>
        </p:nvGraphicFramePr>
        <p:xfrm>
          <a:off x="780211" y="2938199"/>
          <a:ext cx="17113690" cy="66467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90598">
                  <a:extLst>
                    <a:ext uri="{9D8B030D-6E8A-4147-A177-3AD203B41FA5}">
                      <a16:colId xmlns:a16="http://schemas.microsoft.com/office/drawing/2014/main" val="2518207933"/>
                    </a:ext>
                  </a:extLst>
                </a:gridCol>
                <a:gridCol w="1658358">
                  <a:extLst>
                    <a:ext uri="{9D8B030D-6E8A-4147-A177-3AD203B41FA5}">
                      <a16:colId xmlns:a16="http://schemas.microsoft.com/office/drawing/2014/main" val="1309918559"/>
                    </a:ext>
                  </a:extLst>
                </a:gridCol>
                <a:gridCol w="2923999">
                  <a:extLst>
                    <a:ext uri="{9D8B030D-6E8A-4147-A177-3AD203B41FA5}">
                      <a16:colId xmlns:a16="http://schemas.microsoft.com/office/drawing/2014/main" val="2681686750"/>
                    </a:ext>
                  </a:extLst>
                </a:gridCol>
                <a:gridCol w="3188886">
                  <a:extLst>
                    <a:ext uri="{9D8B030D-6E8A-4147-A177-3AD203B41FA5}">
                      <a16:colId xmlns:a16="http://schemas.microsoft.com/office/drawing/2014/main" val="1457036050"/>
                    </a:ext>
                  </a:extLst>
                </a:gridCol>
                <a:gridCol w="1700739">
                  <a:extLst>
                    <a:ext uri="{9D8B030D-6E8A-4147-A177-3AD203B41FA5}">
                      <a16:colId xmlns:a16="http://schemas.microsoft.com/office/drawing/2014/main" val="2774162768"/>
                    </a:ext>
                  </a:extLst>
                </a:gridCol>
                <a:gridCol w="2551110">
                  <a:extLst>
                    <a:ext uri="{9D8B030D-6E8A-4147-A177-3AD203B41FA5}">
                      <a16:colId xmlns:a16="http://schemas.microsoft.com/office/drawing/2014/main" val="135134102"/>
                    </a:ext>
                  </a:extLst>
                </a:gridCol>
              </a:tblGrid>
              <a:tr h="2591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Референтный препарат</a:t>
                      </a:r>
                    </a:p>
                  </a:txBody>
                  <a:tcPr marL="10365" marR="10365" marT="103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МНН</a:t>
                      </a:r>
                    </a:p>
                  </a:txBody>
                  <a:tcPr marL="10365" marR="10365" marT="103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Торговое наименование</a:t>
                      </a:r>
                    </a:p>
                  </a:txBody>
                  <a:tcPr marL="10365" marR="10365" marT="103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Лекарственная форма</a:t>
                      </a:r>
                    </a:p>
                  </a:txBody>
                  <a:tcPr marL="10365" marR="10365" marT="103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Дозировка</a:t>
                      </a:r>
                    </a:p>
                  </a:txBody>
                  <a:tcPr marL="10365" marR="10365" marT="103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Владелец РУ</a:t>
                      </a:r>
                    </a:p>
                  </a:txBody>
                  <a:tcPr marL="10365" marR="10365" marT="103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609463"/>
                  </a:ext>
                </a:extLst>
              </a:tr>
              <a:tr h="259038">
                <a:tc rowSpan="12"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1) </a:t>
                      </a:r>
                      <a:r>
                        <a:rPr lang="ru-RU" sz="1600" u="none" strike="noStrike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Зомета</a:t>
                      </a:r>
                      <a:r>
                        <a:rPr lang="ru-RU" sz="16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(концентрат для приготовления раствора для инфузий, 4 мг/5 мл; </a:t>
                      </a:r>
                      <a:r>
                        <a:rPr lang="ru-RU" sz="1600" u="none" strike="noStrike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Новартис</a:t>
                      </a:r>
                      <a:r>
                        <a:rPr lang="ru-RU" sz="16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Фарма АГ, Швейцария); 2) </a:t>
                      </a:r>
                      <a:r>
                        <a:rPr lang="ru-RU" sz="1600" u="none" strike="noStrike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Зомета</a:t>
                      </a:r>
                      <a:r>
                        <a:rPr lang="ru-RU" sz="16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(раствор для инфузий, 4 мг/100 мл; </a:t>
                      </a:r>
                      <a:r>
                        <a:rPr lang="ru-RU" sz="1600" u="none" strike="noStrike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Новартис</a:t>
                      </a:r>
                      <a:r>
                        <a:rPr lang="ru-RU" sz="16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Фарма АГ, Швейцария)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3"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Золедроновая</a:t>
                      </a:r>
                      <a:r>
                        <a:rPr lang="ru-RU" sz="16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кислота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Золедрэкс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лиофилизат</a:t>
                      </a:r>
                      <a:r>
                        <a:rPr lang="ru-RU" sz="16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для приготовления раствора для инфузий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 мг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Анстар АГ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996042"/>
                  </a:ext>
                </a:extLst>
              </a:tr>
              <a:tr h="2590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Золендроник</a:t>
                      </a:r>
                      <a:r>
                        <a:rPr lang="ru-RU" sz="16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-Рус 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 мг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ООО "Манас Мед"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6644187"/>
                  </a:ext>
                </a:extLst>
              </a:tr>
              <a:tr h="3093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Резорба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 мг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АО "Фарм-Синтез"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0297742"/>
                  </a:ext>
                </a:extLst>
              </a:tr>
              <a:tr h="2590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Верокласт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 мг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ООО "ВЕРОФАРМ"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8567869"/>
                  </a:ext>
                </a:extLst>
              </a:tr>
              <a:tr h="10052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ЗОЛЕНТА РОМФАРМ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лиофилизат</a:t>
                      </a:r>
                      <a:r>
                        <a:rPr lang="ru-RU" sz="16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для приготовления концентрата для приготовления раствора для инфузий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 мг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К.О.Ромфарм Компани С.Р.Л.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8647987"/>
                  </a:ext>
                </a:extLst>
              </a:tr>
              <a:tr h="3093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Золерикс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концентрат для приготовления раствора для инфузий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0.8 мг/мл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ЗАО "БИОКАД"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3839265"/>
                  </a:ext>
                </a:extLst>
              </a:tr>
              <a:tr h="5077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Золедронат-Тева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 мг/5 мл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Тева Фармацевтические Предприятия Лтд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3996890"/>
                  </a:ext>
                </a:extLst>
              </a:tr>
              <a:tr h="2590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Золедроновая кислота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 мг/5 мл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ООО "Мир-Фарм"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3994433"/>
                  </a:ext>
                </a:extLst>
              </a:tr>
              <a:tr h="2812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Золера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 мг/5 мл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АО "</a:t>
                      </a:r>
                      <a:r>
                        <a:rPr lang="ru-RU" sz="1600" u="none" strike="noStrike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Фармасинтез</a:t>
                      </a:r>
                      <a:r>
                        <a:rPr lang="ru-RU" sz="16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-Норд"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3327869"/>
                  </a:ext>
                </a:extLst>
              </a:tr>
              <a:tr h="5077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Золедроновая</a:t>
                      </a:r>
                      <a:r>
                        <a:rPr lang="ru-RU" sz="16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кислота-Ферейн®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 мг/5 мл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АО "Брынцалов-А"</a:t>
                      </a:r>
                      <a:br>
                        <a:rPr lang="ru-RU" sz="16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3311757"/>
                  </a:ext>
                </a:extLst>
              </a:tr>
              <a:tr h="5077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Золедроновая</a:t>
                      </a:r>
                      <a:r>
                        <a:rPr lang="ru-RU" sz="16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кислота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 мг/5 мл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ООО "</a:t>
                      </a:r>
                      <a:r>
                        <a:rPr lang="ru-RU" sz="1600" u="none" strike="noStrike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Лайф</a:t>
                      </a:r>
                      <a:r>
                        <a:rPr lang="ru-RU" sz="16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600" u="none" strike="noStrike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Сайнсес</a:t>
                      </a:r>
                      <a:r>
                        <a:rPr lang="ru-RU" sz="16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ОХФК"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6176966"/>
                  </a:ext>
                </a:extLst>
              </a:tr>
              <a:tr h="269807">
                <a:tc vMerge="1">
                  <a:txBody>
                    <a:bodyPr/>
                    <a:lstStyle/>
                    <a:p>
                      <a:r>
                        <a:rPr lang="ru-RU" sz="12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1) </a:t>
                      </a:r>
                      <a:r>
                        <a:rPr lang="ru-RU" sz="1200" u="none" strike="noStrike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Зомета</a:t>
                      </a:r>
                      <a:r>
                        <a:rPr lang="ru-RU" sz="12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(концентрат для приготовления раствора для инфузий, 4 мг/5 мл; </a:t>
                      </a:r>
                      <a:r>
                        <a:rPr lang="ru-RU" sz="1200" u="none" strike="noStrike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Новартис</a:t>
                      </a:r>
                      <a:r>
                        <a:rPr lang="ru-RU" sz="12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Фарма АГ, Швейцария); 2) </a:t>
                      </a:r>
                      <a:r>
                        <a:rPr lang="ru-RU" sz="1200" u="none" strike="noStrike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Зомета</a:t>
                      </a:r>
                      <a:r>
                        <a:rPr lang="ru-RU" sz="12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(раствор для инфузий, 4 мг/100 мл; </a:t>
                      </a:r>
                      <a:r>
                        <a:rPr lang="ru-RU" sz="1200" u="none" strike="noStrike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Новартис</a:t>
                      </a:r>
                      <a:r>
                        <a:rPr lang="ru-RU" sz="12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Фарма АГ, Швейцария); 3) </a:t>
                      </a:r>
                      <a:r>
                        <a:rPr lang="ru-RU" sz="1200" u="none" strike="noStrike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Акласта</a:t>
                      </a:r>
                      <a:r>
                        <a:rPr lang="ru-RU" sz="12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® (раствор для инфузий, 5 мг/100 мл; </a:t>
                      </a:r>
                      <a:r>
                        <a:rPr lang="ru-RU" sz="1200" u="none" strike="noStrike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Сандоз</a:t>
                      </a:r>
                      <a:r>
                        <a:rPr lang="ru-RU" sz="12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д.д</a:t>
                      </a:r>
                      <a:r>
                        <a:rPr lang="ru-RU" sz="12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., Словения)</a:t>
                      </a:r>
                      <a:endParaRPr lang="ru-RU" dirty="0"/>
                    </a:p>
                  </a:txBody>
                  <a:tcPr marL="7561" marR="7561" marT="7561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Золедроновая кислота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раствор для инфузий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 мг/100 мл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ООО ХФК "МИР"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8456228"/>
                  </a:ext>
                </a:extLst>
              </a:tr>
              <a:tr h="1652959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1) </a:t>
                      </a:r>
                      <a:r>
                        <a:rPr lang="ru-RU" sz="1600" u="none" strike="noStrike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Зомета</a:t>
                      </a:r>
                      <a:r>
                        <a:rPr lang="ru-RU" sz="16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(концентрат для приготовления раствора для инфузий, 4 мг/5 мл; </a:t>
                      </a:r>
                      <a:r>
                        <a:rPr lang="ru-RU" sz="1600" u="none" strike="noStrike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Новартис</a:t>
                      </a:r>
                      <a:r>
                        <a:rPr lang="ru-RU" sz="16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Фарма АГ, Швейцария); 2) </a:t>
                      </a:r>
                      <a:r>
                        <a:rPr lang="ru-RU" sz="1600" u="none" strike="noStrike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Зомета</a:t>
                      </a:r>
                      <a:r>
                        <a:rPr lang="ru-RU" sz="16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(раствор для инфузий, 4 мг/100 мл; </a:t>
                      </a:r>
                      <a:r>
                        <a:rPr lang="ru-RU" sz="1600" u="none" strike="noStrike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Новартис</a:t>
                      </a:r>
                      <a:r>
                        <a:rPr lang="ru-RU" sz="16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Фарма АГ, Швейцария); 3) </a:t>
                      </a:r>
                      <a:r>
                        <a:rPr lang="ru-RU" sz="1600" u="none" strike="noStrike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Акласта</a:t>
                      </a:r>
                      <a:r>
                        <a:rPr lang="ru-RU" sz="16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® (раствор для инфузий, 5 мг/100 мл; </a:t>
                      </a:r>
                      <a:r>
                        <a:rPr lang="ru-RU" sz="1600" u="none" strike="noStrike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Сандоз</a:t>
                      </a:r>
                      <a:r>
                        <a:rPr lang="ru-RU" sz="16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600" u="none" strike="noStrike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д.д</a:t>
                      </a:r>
                      <a:r>
                        <a:rPr lang="ru-RU" sz="16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., Словения)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Резокластин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концентрат для приготовления раствора для инфузий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 мг/5 мл, 5 мг/6.25 мл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ОАО "Фармстандарт-</a:t>
                      </a:r>
                      <a:r>
                        <a:rPr lang="ru-RU" sz="1600" u="none" strike="noStrike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УфаВИТА</a:t>
                      </a:r>
                      <a:r>
                        <a:rPr lang="ru-RU" sz="16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"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4" marR="10284" marT="102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48000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78799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0B0F770-9A9E-7509-0935-3A406AA0C3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8197456"/>
              </p:ext>
            </p:extLst>
          </p:nvPr>
        </p:nvGraphicFramePr>
        <p:xfrm>
          <a:off x="620213" y="1979198"/>
          <a:ext cx="16790871" cy="360692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787414">
                  <a:extLst>
                    <a:ext uri="{9D8B030D-6E8A-4147-A177-3AD203B41FA5}">
                      <a16:colId xmlns:a16="http://schemas.microsoft.com/office/drawing/2014/main" val="2458191219"/>
                    </a:ext>
                  </a:extLst>
                </a:gridCol>
                <a:gridCol w="2506033">
                  <a:extLst>
                    <a:ext uri="{9D8B030D-6E8A-4147-A177-3AD203B41FA5}">
                      <a16:colId xmlns:a16="http://schemas.microsoft.com/office/drawing/2014/main" val="1800981000"/>
                    </a:ext>
                  </a:extLst>
                </a:gridCol>
                <a:gridCol w="4437561">
                  <a:extLst>
                    <a:ext uri="{9D8B030D-6E8A-4147-A177-3AD203B41FA5}">
                      <a16:colId xmlns:a16="http://schemas.microsoft.com/office/drawing/2014/main" val="1973879195"/>
                    </a:ext>
                  </a:extLst>
                </a:gridCol>
                <a:gridCol w="1998913">
                  <a:extLst>
                    <a:ext uri="{9D8B030D-6E8A-4147-A177-3AD203B41FA5}">
                      <a16:colId xmlns:a16="http://schemas.microsoft.com/office/drawing/2014/main" val="2150468854"/>
                    </a:ext>
                  </a:extLst>
                </a:gridCol>
                <a:gridCol w="4060950">
                  <a:extLst>
                    <a:ext uri="{9D8B030D-6E8A-4147-A177-3AD203B41FA5}">
                      <a16:colId xmlns:a16="http://schemas.microsoft.com/office/drawing/2014/main" val="3521024428"/>
                    </a:ext>
                  </a:extLst>
                </a:gridCol>
              </a:tblGrid>
              <a:tr h="881003">
                <a:tc>
                  <a:txBody>
                    <a:bodyPr/>
                    <a:lstStyle/>
                    <a:p>
                      <a:pPr algn="l" fontAlgn="t"/>
                      <a:r>
                        <a:rPr lang="ru-RU" sz="1900" u="none" strike="noStrike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Золедроновая</a:t>
                      </a:r>
                      <a:r>
                        <a:rPr lang="ru-RU" sz="1900" u="none" strike="noStrike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кислота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0365" marR="10365" marT="1036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900" u="none" strike="noStrike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Золера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0365" marR="10365" marT="1036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900" u="none" strike="noStrike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лиофилизат</a:t>
                      </a:r>
                      <a:r>
                        <a:rPr lang="ru-RU" sz="1900" u="none" strike="noStrike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для приготовления раствора для инфузий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0365" marR="10365" marT="1036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900" u="none" strike="noStrike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4 мг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0365" marR="10365" marT="1036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900" u="none" strike="noStrike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Акционерное общество "</a:t>
                      </a:r>
                      <a:r>
                        <a:rPr lang="ru-RU" sz="1900" u="none" strike="noStrike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Фармасинтез</a:t>
                      </a:r>
                      <a:r>
                        <a:rPr lang="ru-RU" sz="1900" u="none" strike="noStrike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-Норд" (АО "</a:t>
                      </a:r>
                      <a:r>
                        <a:rPr lang="ru-RU" sz="1900" u="none" strike="noStrike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Фармасинтез</a:t>
                      </a:r>
                      <a:r>
                        <a:rPr lang="ru-RU" sz="1900" u="none" strike="noStrike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-Норд")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0365" marR="10365" marT="1036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764110"/>
                  </a:ext>
                </a:extLst>
              </a:tr>
              <a:tr h="300577">
                <a:tc>
                  <a:txBody>
                    <a:bodyPr/>
                    <a:lstStyle/>
                    <a:p>
                      <a:pPr algn="l" fontAlgn="t"/>
                      <a:r>
                        <a:rPr lang="ru-RU" sz="1900" u="none" strike="noStrike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Золедроновая кислота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0365" marR="10365" marT="103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900" u="none" strike="noStrike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Остеостатикс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0365" marR="10365" marT="103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900" u="none" strike="noStrike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раствор для инфузий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0365" marR="10365" marT="103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900" u="none" strike="noStrike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5 мг/100 мл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0365" marR="10365" marT="103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900" u="none" strike="noStrike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ООО "Фарм-Синтез"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0365" marR="10365" marT="10365" marB="0"/>
                </a:tc>
                <a:extLst>
                  <a:ext uri="{0D108BD9-81ED-4DB2-BD59-A6C34878D82A}">
                    <a16:rowId xmlns:a16="http://schemas.microsoft.com/office/drawing/2014/main" val="1818781403"/>
                  </a:ext>
                </a:extLst>
              </a:tr>
              <a:tr h="300577">
                <a:tc>
                  <a:txBody>
                    <a:bodyPr/>
                    <a:lstStyle/>
                    <a:p>
                      <a:pPr algn="l" fontAlgn="t"/>
                      <a:r>
                        <a:rPr lang="ru-RU" sz="1900" u="none" strike="noStrike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Золедроновая</a:t>
                      </a:r>
                      <a:r>
                        <a:rPr lang="ru-RU" sz="1900" u="none" strike="noStrike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кислота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0365" marR="10365" marT="1036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900" u="none" strike="noStrike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Метастазол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0365" marR="10365" marT="1036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900" u="none" strike="noStrike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раствор для инфузий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0365" marR="10365" marT="1036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900" u="none" strike="noStrike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4 мг/100 мл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0365" marR="10365" marT="1036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900" u="none" strike="noStrike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ООО "Фарм-Синтез"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0365" marR="10365" marT="1036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34990"/>
                  </a:ext>
                </a:extLst>
              </a:tr>
              <a:tr h="621884">
                <a:tc>
                  <a:txBody>
                    <a:bodyPr/>
                    <a:lstStyle/>
                    <a:p>
                      <a:pPr algn="l" fontAlgn="t"/>
                      <a:r>
                        <a:rPr lang="ru-RU" sz="1900" u="none" strike="noStrike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Золедроновая кислота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0365" marR="10365" marT="103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900" u="none" strike="noStrike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Таргезол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0365" marR="10365" marT="103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900" u="none" strike="noStrike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концентрат для приготовления раствора для инфузий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0365" marR="10365" marT="103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900" u="none" strike="noStrike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0.8 мг/мл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0365" marR="10365" marT="103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900" u="none" strike="noStrike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ООО "Фарм-Синтез"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0365" marR="10365" marT="10365" marB="0"/>
                </a:tc>
                <a:extLst>
                  <a:ext uri="{0D108BD9-81ED-4DB2-BD59-A6C34878D82A}">
                    <a16:rowId xmlns:a16="http://schemas.microsoft.com/office/drawing/2014/main" val="607057130"/>
                  </a:ext>
                </a:extLst>
              </a:tr>
              <a:tr h="621884">
                <a:tc>
                  <a:txBody>
                    <a:bodyPr/>
                    <a:lstStyle/>
                    <a:p>
                      <a:pPr algn="l" fontAlgn="t"/>
                      <a:r>
                        <a:rPr lang="ru-RU" sz="1900" u="none" strike="noStrike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Золедроновая</a:t>
                      </a:r>
                      <a:r>
                        <a:rPr lang="ru-RU" sz="1900" u="none" strike="noStrike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кислота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0365" marR="10365" marT="1036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900" u="none" strike="noStrike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ЗОЛЕДРОНОВАЯ КИСЛОТА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0365" marR="10365" marT="1036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900" u="none" strike="noStrike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концентрат для приготовления раствора для инфузий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0365" marR="10365" marT="1036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900" u="none" strike="noStrike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0.8 мг/мл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0365" marR="10365" marT="1036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900" u="none" strike="noStrike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ООО "</a:t>
                      </a:r>
                      <a:r>
                        <a:rPr lang="ru-RU" sz="1900" u="none" strike="noStrike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Фармэра</a:t>
                      </a:r>
                      <a:r>
                        <a:rPr lang="ru-RU" sz="1900" u="none" strike="noStrike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"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0365" marR="10365" marT="1036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505499"/>
                  </a:ext>
                </a:extLst>
              </a:tr>
              <a:tr h="881003">
                <a:tc>
                  <a:txBody>
                    <a:bodyPr/>
                    <a:lstStyle/>
                    <a:p>
                      <a:pPr algn="l" fontAlgn="t"/>
                      <a:r>
                        <a:rPr lang="ru-RU" sz="1900" u="none" strike="noStrike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Золедроновая кислота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0365" marR="10365" marT="103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900" u="none" strike="noStrike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Золедроновая кислота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0365" marR="10365" marT="103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900" u="none" strike="noStrike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лиофилизат для приготовления концентрата для приготовления раствора для инфузий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0365" marR="10365" marT="103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900" u="none" strike="noStrike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4 мг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0365" marR="10365" marT="103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900" u="none" strike="noStrike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РУП "Белмедпрепараты"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0365" marR="10365" marT="10365" marB="0"/>
                </a:tc>
                <a:extLst>
                  <a:ext uri="{0D108BD9-81ED-4DB2-BD59-A6C34878D82A}">
                    <a16:rowId xmlns:a16="http://schemas.microsoft.com/office/drawing/2014/main" val="339144443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FA27A8B-B691-0489-0341-8DC7B442A5D0}"/>
              </a:ext>
            </a:extLst>
          </p:cNvPr>
          <p:cNvSpPr txBox="1"/>
          <p:nvPr/>
        </p:nvSpPr>
        <p:spPr>
          <a:xfrm>
            <a:off x="620212" y="1489765"/>
            <a:ext cx="17101814" cy="845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sz="2448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Вкладка 5 – Препараты, признанные взаимозаменяемыми с референтными при их регистрации до 2021 года</a:t>
            </a:r>
          </a:p>
          <a:p>
            <a:endParaRPr lang="ru-RU" sz="2448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43C6147-4D1E-9672-BFA9-056D1B5146F7}"/>
              </a:ext>
            </a:extLst>
          </p:cNvPr>
          <p:cNvSpPr txBox="1">
            <a:spLocks/>
          </p:cNvSpPr>
          <p:nvPr/>
        </p:nvSpPr>
        <p:spPr>
          <a:xfrm>
            <a:off x="780211" y="514345"/>
            <a:ext cx="8390908" cy="66479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0" i="0">
                <a:solidFill>
                  <a:srgbClr val="525BA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ru-RU" sz="4800" dirty="0">
                <a:solidFill>
                  <a:srgbClr val="007EE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ПРИМЕР</a:t>
            </a:r>
          </a:p>
        </p:txBody>
      </p:sp>
    </p:spTree>
    <p:extLst>
      <p:ext uri="{BB962C8B-B14F-4D97-AF65-F5344CB8AC3E}">
        <p14:creationId xmlns:p14="http://schemas.microsoft.com/office/powerpoint/2010/main" val="35878492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487EEF-A824-03AC-8D90-C02CE630C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942" y="504375"/>
            <a:ext cx="8140352" cy="9278250"/>
          </a:xfrm>
          <a:prstGeom prst="rect">
            <a:avLst/>
          </a:prstGeom>
          <a:ln>
            <a:solidFill>
              <a:srgbClr val="007EEE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814F09-546D-2D38-0EFE-315A06EE9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55" y="1619490"/>
            <a:ext cx="8563155" cy="4145894"/>
          </a:xfrm>
          <a:prstGeom prst="rect">
            <a:avLst/>
          </a:prstGeom>
          <a:ln>
            <a:solidFill>
              <a:srgbClr val="007EEE"/>
            </a:solidFill>
          </a:ln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2FD44319-9661-C335-7090-CA16438E4F87}"/>
              </a:ext>
            </a:extLst>
          </p:cNvPr>
          <p:cNvSpPr/>
          <p:nvPr/>
        </p:nvSpPr>
        <p:spPr>
          <a:xfrm>
            <a:off x="9662237" y="2345021"/>
            <a:ext cx="2591184" cy="31094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48"/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142170EC-3545-7E52-2EEC-004D88D5C55C}"/>
              </a:ext>
            </a:extLst>
          </p:cNvPr>
          <p:cNvSpPr/>
          <p:nvPr/>
        </p:nvSpPr>
        <p:spPr>
          <a:xfrm>
            <a:off x="9662237" y="4158850"/>
            <a:ext cx="2591184" cy="31094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48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0402C696-5CD9-57D6-6274-4A8470ACED89}"/>
              </a:ext>
            </a:extLst>
          </p:cNvPr>
          <p:cNvSpPr/>
          <p:nvPr/>
        </p:nvSpPr>
        <p:spPr>
          <a:xfrm>
            <a:off x="9696786" y="5989953"/>
            <a:ext cx="2591184" cy="31094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48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199F6EED-F101-BA97-C579-7A98B7F90BF2}"/>
              </a:ext>
            </a:extLst>
          </p:cNvPr>
          <p:cNvSpPr/>
          <p:nvPr/>
        </p:nvSpPr>
        <p:spPr>
          <a:xfrm>
            <a:off x="9662237" y="8391117"/>
            <a:ext cx="2591184" cy="31094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48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8713EA35-C5A7-DE60-49FA-24868A4EE97D}"/>
              </a:ext>
            </a:extLst>
          </p:cNvPr>
          <p:cNvSpPr txBox="1">
            <a:spLocks/>
          </p:cNvSpPr>
          <p:nvPr/>
        </p:nvSpPr>
        <p:spPr>
          <a:xfrm>
            <a:off x="780211" y="514345"/>
            <a:ext cx="8390908" cy="66479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0" i="0">
                <a:solidFill>
                  <a:srgbClr val="525BA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ru-RU" sz="4800" dirty="0">
                <a:solidFill>
                  <a:srgbClr val="007EE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ПРИМЕР</a:t>
            </a:r>
          </a:p>
        </p:txBody>
      </p:sp>
    </p:spTree>
    <p:extLst>
      <p:ext uri="{BB962C8B-B14F-4D97-AF65-F5344CB8AC3E}">
        <p14:creationId xmlns:p14="http://schemas.microsoft.com/office/powerpoint/2010/main" val="11035379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DA6317-EDB8-2C9C-B928-3253D78E6FFB}"/>
              </a:ext>
            </a:extLst>
          </p:cNvPr>
          <p:cNvSpPr txBox="1"/>
          <p:nvPr/>
        </p:nvSpPr>
        <p:spPr>
          <a:xfrm>
            <a:off x="931854" y="1339090"/>
            <a:ext cx="16697778" cy="5037762"/>
          </a:xfrm>
          <a:prstGeom prst="roundRect">
            <a:avLst>
              <a:gd name="adj" fmla="val 2053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48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Комиссия Управления отмечает, что в ЕСКЛП присутствуют сведения о лекарственном препарате ТН "</a:t>
            </a:r>
            <a:r>
              <a:rPr lang="ru-RU" sz="2448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Ингастин</a:t>
            </a:r>
            <a:r>
              <a:rPr lang="ru-RU" sz="2448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", однако в группу взаимозаменяемости лекарственного препарата МНН "</a:t>
            </a:r>
            <a:r>
              <a:rPr lang="ru-RU" sz="2448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Колистиметат</a:t>
            </a:r>
            <a:r>
              <a:rPr lang="ru-RU" sz="2448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натрия", в раздел "Эквивалентные лекарственные формы и дозировки" лекарственная форма такого препарата не включена, что свидетельствует об отсутствии эквивалентности лекарственных форм "</a:t>
            </a:r>
            <a:r>
              <a:rPr lang="ru-RU" sz="2448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лиофилизат</a:t>
            </a:r>
            <a:r>
              <a:rPr lang="ru-RU" sz="2448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для приготовления раствора для инъекций, инфузий и ингаляций", "порошок для приготовления раствора для инъекций, инфузий и ингаляций" с лекарственной формой "порошок для приготовления раствора для внутривенного введения и ингаляций". </a:t>
            </a:r>
          </a:p>
          <a:p>
            <a:pPr algn="just"/>
            <a:endParaRPr lang="ru-RU" sz="2448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/>
            <a:r>
              <a:rPr lang="ru-RU" sz="2448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Вместе с этим Комиссия Управления отмечает, что п.7 Особенностей указывает на размещенный в ГРЛС Перечень препаратов, однако </a:t>
            </a:r>
            <a:r>
              <a:rPr lang="ru-RU" sz="2448" u="sng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рамках Перечня препаратов указывается на взаимозаменяемость тех или иных препаратов, а не на эквивалентность лекарственных форм таких препаратов, ввиду чего при определении эквивалентных лекарственных форм препарата необходимо руководствоваться сведениями ЕСКЛП, что сделано Заказчиком в настоящем случае</a:t>
            </a:r>
            <a:r>
              <a:rPr lang="ru-RU" sz="2448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959C98A-AE7C-A15D-7298-3354173937D1}"/>
              </a:ext>
            </a:extLst>
          </p:cNvPr>
          <p:cNvSpPr txBox="1">
            <a:spLocks/>
          </p:cNvSpPr>
          <p:nvPr/>
        </p:nvSpPr>
        <p:spPr>
          <a:xfrm>
            <a:off x="931854" y="501098"/>
            <a:ext cx="8469870" cy="66479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0" i="0">
                <a:solidFill>
                  <a:srgbClr val="007EEE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Бывают такие решения УФАС </a:t>
            </a:r>
          </a:p>
        </p:txBody>
      </p:sp>
    </p:spTree>
    <p:extLst>
      <p:ext uri="{BB962C8B-B14F-4D97-AF65-F5344CB8AC3E}">
        <p14:creationId xmlns:p14="http://schemas.microsoft.com/office/powerpoint/2010/main" val="1653088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2">
            <a:extLst>
              <a:ext uri="{FF2B5EF4-FFF2-40B4-BE49-F238E27FC236}">
                <a16:creationId xmlns:a16="http://schemas.microsoft.com/office/drawing/2014/main" id="{72F10A85-39CC-334B-8AD8-FAD5FC38A340}"/>
              </a:ext>
            </a:extLst>
          </p:cNvPr>
          <p:cNvSpPr txBox="1">
            <a:spLocks/>
          </p:cNvSpPr>
          <p:nvPr/>
        </p:nvSpPr>
        <p:spPr>
          <a:xfrm>
            <a:off x="2877765" y="2880661"/>
            <a:ext cx="12118033" cy="3865679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</a:pPr>
            <a:endParaRPr lang="ru-RU" sz="2176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270AD00-06F4-B34D-B9DB-3C9376F3312D}"/>
              </a:ext>
            </a:extLst>
          </p:cNvPr>
          <p:cNvSpPr/>
          <p:nvPr/>
        </p:nvSpPr>
        <p:spPr>
          <a:xfrm>
            <a:off x="847353" y="4311265"/>
            <a:ext cx="16593294" cy="5438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8677" indent="-388677" algn="just">
              <a:spcBef>
                <a:spcPts val="816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</a:pPr>
            <a:r>
              <a:rPr lang="ru-RU" sz="2176" kern="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состав сведений ЕСКЛП включена информация о группах ЛП, объединенных по принципам эквивалентности лекарственных форм и кратности дозировок. </a:t>
            </a:r>
            <a:r>
              <a:rPr lang="ru-RU" sz="2176" b="1" u="sng" kern="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Данная информация носит справочный характер и может применяться </a:t>
            </a:r>
            <a:r>
              <a:rPr lang="ru-RU" sz="2176" kern="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заказчиками при осуществлении закупок ЛП в рамках реализации норм подпунктов «а», «б» пункта 2 Особенностей, утвержденных ПП РФ от 15.11.2017 № 1380. </a:t>
            </a:r>
          </a:p>
          <a:p>
            <a:pPr marL="388677" indent="-388677" algn="just">
              <a:spcBef>
                <a:spcPts val="816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</a:pPr>
            <a:r>
              <a:rPr lang="ru-RU" sz="2176" b="1" kern="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Функции автоматизированного применения сведений о группах ЛП позволяет </a:t>
            </a:r>
            <a:r>
              <a:rPr lang="ru-RU" sz="2176" kern="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заказчику </a:t>
            </a:r>
            <a:r>
              <a:rPr lang="ru-RU" sz="2176" b="1" kern="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 свое усмотрение </a:t>
            </a:r>
            <a:r>
              <a:rPr lang="ru-RU" sz="2176" kern="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 формировании объекта закупки в извещении </a:t>
            </a:r>
            <a:r>
              <a:rPr lang="ru-RU" sz="2176" b="1" kern="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внести сведения </a:t>
            </a:r>
            <a:r>
              <a:rPr lang="ru-RU" sz="2176" kern="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 ЛП с учетом сведений о группах ЛП </a:t>
            </a:r>
            <a:r>
              <a:rPr lang="ru-RU" sz="2176" b="1" kern="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воспользовавшись рекомендованным составом лекарственных препаратов каждой такой группы из ЕСКЛП, либо же самостоятельно выбрать все необходимые варианты поставки</a:t>
            </a:r>
            <a:r>
              <a:rPr lang="ru-RU" sz="2176" kern="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388677" indent="-388677" algn="just">
              <a:spcBef>
                <a:spcPts val="816"/>
              </a:spcBef>
              <a:spcAft>
                <a:spcPts val="555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</a:pPr>
            <a:r>
              <a:rPr lang="ru-RU" sz="2176" b="1" kern="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Объект закупки определяется заказчиками самостоятельно</a:t>
            </a:r>
            <a:r>
              <a:rPr lang="ru-RU" sz="2176" kern="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исходя из целей осуществления закупок, вследствие чего при внесении сведений об объекте закупки в ЕИС при размещении извещения с использованием сведений о группах ЛП </a:t>
            </a:r>
            <a:r>
              <a:rPr lang="ru-RU" sz="2176" b="1" kern="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ряде случаев может потребоваться расширение или сокращение состава групп ЛП </a:t>
            </a:r>
            <a:r>
              <a:rPr lang="ru-RU" sz="2176" kern="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 учетом норм Особенностей описания объектов закупок. В данных случаях </a:t>
            </a:r>
            <a:r>
              <a:rPr lang="ru-RU" sz="2176" b="1" kern="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заказчик, выбирая группу ЛП на основании ЕСКЛП, сможет внести корректировки в перечень лекарственных препаратов, представленных в группе ЛП, добавляя или удаляя любой лекарственный препарат </a:t>
            </a:r>
            <a:r>
              <a:rPr lang="ru-RU" sz="2176" kern="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 эквивалентной лекарственной формой или кратной дозировкой. 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endParaRPr lang="ru-RU" sz="2448" dirty="0">
              <a:solidFill>
                <a:schemeClr val="accent3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BA54CD-2F65-0840-A7B9-FC9031F46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515" y="782088"/>
            <a:ext cx="4959374" cy="3389395"/>
          </a:xfrm>
          <a:prstGeom prst="rect">
            <a:avLst/>
          </a:prstGeom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6322DA27-88FB-498A-E6D9-699EA7FCEC2C}"/>
              </a:ext>
            </a:extLst>
          </p:cNvPr>
          <p:cNvSpPr txBox="1">
            <a:spLocks/>
          </p:cNvSpPr>
          <p:nvPr/>
        </p:nvSpPr>
        <p:spPr>
          <a:xfrm>
            <a:off x="10721743" y="588246"/>
            <a:ext cx="7566257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sz="2475" b="1" i="0">
                <a:solidFill>
                  <a:srgbClr val="006384"/>
                </a:solidFill>
                <a:latin typeface="Open Sans" panose="020B0606030504020204" pitchFamily="34" charset="0"/>
                <a:ea typeface="+mj-ea"/>
                <a:cs typeface="Open Sans" panose="020B0606030504020204" pitchFamily="34" charset="0"/>
              </a:defRPr>
            </a:lvl1pPr>
          </a:lstStyle>
          <a:p>
            <a:r>
              <a:rPr lang="ru-RU" sz="4800" b="0" dirty="0">
                <a:solidFill>
                  <a:srgbClr val="007EEE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Использование ЕСКЛП</a:t>
            </a:r>
          </a:p>
        </p:txBody>
      </p:sp>
    </p:spTree>
    <p:extLst>
      <p:ext uri="{BB962C8B-B14F-4D97-AF65-F5344CB8AC3E}">
        <p14:creationId xmlns:p14="http://schemas.microsoft.com/office/powerpoint/2010/main" val="21153006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01A4347-3BB5-2F04-929D-3AFE083A078B}"/>
              </a:ext>
            </a:extLst>
          </p:cNvPr>
          <p:cNvSpPr txBox="1"/>
          <p:nvPr/>
        </p:nvSpPr>
        <p:spPr>
          <a:xfrm>
            <a:off x="644917" y="7112800"/>
            <a:ext cx="17205461" cy="1599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48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198</a:t>
            </a:r>
            <a:r>
              <a:rPr lang="ru-RU" sz="2448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2448" dirty="0">
                <a:highlight>
                  <a:srgbClr val="00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Технические характеристики должны содержать количественные и </a:t>
            </a:r>
            <a:r>
              <a:rPr lang="ru-RU" sz="2448" b="1" dirty="0">
                <a:solidFill>
                  <a:srgbClr val="FF0000"/>
                </a:solidFill>
                <a:highlight>
                  <a:srgbClr val="00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качественные характеристики </a:t>
            </a:r>
            <a:r>
              <a:rPr lang="ru-RU" sz="2448" dirty="0">
                <a:highlight>
                  <a:srgbClr val="00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Товара, </a:t>
            </a:r>
            <a:r>
              <a:rPr lang="ru-RU" sz="2448" b="1" dirty="0">
                <a:highlight>
                  <a:srgbClr val="00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том числе</a:t>
            </a:r>
            <a:r>
              <a:rPr lang="ru-RU" sz="2448" dirty="0">
                <a:highlight>
                  <a:srgbClr val="00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ru-RU" sz="2448" dirty="0">
                <a:solidFill>
                  <a:srgbClr val="FF0000"/>
                </a:solidFill>
                <a:highlight>
                  <a:srgbClr val="00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обоснованный </a:t>
            </a:r>
            <a:r>
              <a:rPr lang="ru-RU" sz="2448" b="1" dirty="0">
                <a:solidFill>
                  <a:srgbClr val="FF0000"/>
                </a:solidFill>
                <a:highlight>
                  <a:srgbClr val="00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остаточный срок годности</a:t>
            </a:r>
            <a:r>
              <a:rPr lang="ru-RU" sz="2448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определенный конкретным периодом (в годах, месяцах, днях), в течении которого Товар сохраняет свою пригодность или конкретной датой, до которой Товар может быть использован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F066B1-92DD-EE50-0489-4FC45068B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507" y="3899732"/>
            <a:ext cx="15521191" cy="2021123"/>
          </a:xfrm>
          <a:prstGeom prst="rect">
            <a:avLst/>
          </a:prstGeom>
        </p:spPr>
      </p:pic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0BBA185F-D6C7-DAFC-9445-2ED56EEC7456}"/>
              </a:ext>
            </a:extLst>
          </p:cNvPr>
          <p:cNvSpPr txBox="1">
            <a:spLocks/>
          </p:cNvSpPr>
          <p:nvPr/>
        </p:nvSpPr>
        <p:spPr>
          <a:xfrm>
            <a:off x="776635" y="327199"/>
            <a:ext cx="16734729" cy="147732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ru-RU" sz="4800" kern="0" dirty="0">
                <a:solidFill>
                  <a:srgbClr val="007EEE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Является ли остаточный срок годности «характеристикой» лекарственного препарата?</a:t>
            </a:r>
          </a:p>
        </p:txBody>
      </p:sp>
    </p:spTree>
    <p:extLst>
      <p:ext uri="{BB962C8B-B14F-4D97-AF65-F5344CB8AC3E}">
        <p14:creationId xmlns:p14="http://schemas.microsoft.com/office/powerpoint/2010/main" val="24807853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D9E580B6-CB71-C84E-ED31-777A8E4415EB}"/>
              </a:ext>
            </a:extLst>
          </p:cNvPr>
          <p:cNvSpPr txBox="1">
            <a:spLocks/>
          </p:cNvSpPr>
          <p:nvPr/>
        </p:nvSpPr>
        <p:spPr>
          <a:xfrm>
            <a:off x="1131175" y="3929941"/>
            <a:ext cx="16242425" cy="1658358"/>
          </a:xfrm>
          <a:prstGeom prst="rect">
            <a:avLst/>
          </a:prstGeom>
        </p:spPr>
        <p:txBody>
          <a:bodyPr vert="horz" lIns="93287" tIns="46643" rIns="93287" bIns="46643" numCol="1" rtlCol="0" anchor="t" anchorCtr="0" compatLnSpc="1">
            <a:prstTxWarp prst="textNoShape">
              <a:avLst/>
            </a:prstTxWarp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spcAft>
                <a:spcPts val="612"/>
              </a:spcAft>
              <a:defRPr sz="5400">
                <a:solidFill>
                  <a:srgbClr val="007EEE"/>
                </a:solidFill>
                <a:ea typeface="Museo Sans Cyrl 700" pitchFamily="34" charset="-122"/>
                <a:cs typeface="+mj-cs"/>
              </a:defRPr>
            </a:lvl1pPr>
          </a:lstStyle>
          <a:p>
            <a:r>
              <a:rPr lang="ru-RU" dirty="0"/>
              <a:t>ОТДЕЛЬНЫЕ ВОПРОСЫ ВЫБОРА СПОСОБА ЗАКУПКИ </a:t>
            </a:r>
            <a:br>
              <a:rPr lang="ru-RU" dirty="0"/>
            </a:br>
            <a:r>
              <a:rPr lang="ru-RU" dirty="0"/>
              <a:t>И ТИПИЧНЫЕ ПРОБЛЕМЫ</a:t>
            </a:r>
          </a:p>
        </p:txBody>
      </p:sp>
    </p:spTree>
    <p:extLst>
      <p:ext uri="{BB962C8B-B14F-4D97-AF65-F5344CB8AC3E}">
        <p14:creationId xmlns:p14="http://schemas.microsoft.com/office/powerpoint/2010/main" val="2571948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ADDCBA-0C65-7CF5-6661-378B92862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498" y="276745"/>
            <a:ext cx="16733812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4800" dirty="0">
                <a:solidFill>
                  <a:srgbClr val="007EEE"/>
                </a:solidFill>
                <a:ea typeface="Museo Sans Cyrl 700" pitchFamily="34" charset="-122"/>
                <a:cs typeface="+mj-cs"/>
              </a:rPr>
              <a:t>ЕСКЛП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740802-4702-71EC-16A8-F5EE8BB15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55" y="1436669"/>
            <a:ext cx="8328052" cy="74725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C5A72A-5EBF-23EA-6585-E762E43A3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4842" y="1450156"/>
            <a:ext cx="8448404" cy="741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059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537D7C-2027-B087-751D-4A8BE2FB2A24}"/>
              </a:ext>
            </a:extLst>
          </p:cNvPr>
          <p:cNvSpPr txBox="1"/>
          <p:nvPr/>
        </p:nvSpPr>
        <p:spPr>
          <a:xfrm>
            <a:off x="1005839" y="1280159"/>
            <a:ext cx="16495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7EEE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ПЛАНОВАЯ ЗАКУПКА: АУКЦИОН ИЛИ ЗАПРОС КОТИРОВОК? КРИТЕРИИ ВЫБОРА?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A27E35-17FA-34D3-4DDC-009895DF4955}"/>
              </a:ext>
            </a:extLst>
          </p:cNvPr>
          <p:cNvSpPr txBox="1"/>
          <p:nvPr/>
        </p:nvSpPr>
        <p:spPr>
          <a:xfrm>
            <a:off x="1005839" y="2305492"/>
            <a:ext cx="164953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7EEE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БЕЗОБЪЕМНЫЕ ЗАКУПКИ (ч.24 ст.22) – есть ли польза?</a:t>
            </a:r>
          </a:p>
          <a:p>
            <a:endParaRPr lang="ru-RU" sz="3600" dirty="0">
              <a:solidFill>
                <a:srgbClr val="007EEE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r>
              <a:rPr lang="ru-RU" sz="3600" dirty="0">
                <a:solidFill>
                  <a:srgbClr val="007EEE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НУЖНО ЛИ РЕШЕНИЕ ВРАЧЕБНОЙ КОМИССИИ ДЛЯ ЗАКУПКИ ПРЕПАРАТОВ, НАЗНАЧАЕМЫХ ПО РЕШЕНИЮ ВРАЧЕБНОЙ КОМИССИИ?</a:t>
            </a:r>
          </a:p>
        </p:txBody>
      </p:sp>
    </p:spTree>
    <p:extLst>
      <p:ext uri="{BB962C8B-B14F-4D97-AF65-F5344CB8AC3E}">
        <p14:creationId xmlns:p14="http://schemas.microsoft.com/office/powerpoint/2010/main" val="18978855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C8ADCA0-64E0-DB5D-A3EF-B02BAB0F3BD0}"/>
              </a:ext>
            </a:extLst>
          </p:cNvPr>
          <p:cNvGrpSpPr/>
          <p:nvPr/>
        </p:nvGrpSpPr>
        <p:grpSpPr>
          <a:xfrm>
            <a:off x="13326197" y="2207643"/>
            <a:ext cx="4604212" cy="3162384"/>
            <a:chOff x="9174597" y="2085041"/>
            <a:chExt cx="4117556" cy="2165404"/>
          </a:xfrm>
        </p:grpSpPr>
        <p:sp>
          <p:nvSpPr>
            <p:cNvPr id="3" name="Google Shape;676;p32">
              <a:extLst>
                <a:ext uri="{FF2B5EF4-FFF2-40B4-BE49-F238E27FC236}">
                  <a16:creationId xmlns:a16="http://schemas.microsoft.com/office/drawing/2014/main" id="{EF2E6505-E06E-08CE-89F4-E7562FE229E2}"/>
                </a:ext>
              </a:extLst>
            </p:cNvPr>
            <p:cNvSpPr txBox="1"/>
            <p:nvPr/>
          </p:nvSpPr>
          <p:spPr>
            <a:xfrm>
              <a:off x="9174597" y="2085041"/>
              <a:ext cx="3689887" cy="5426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432" tIns="25216" rIns="50432" bIns="25216" anchor="ctr" anchorCtr="0">
              <a:noAutofit/>
            </a:bodyPr>
            <a:lstStyle/>
            <a:p>
              <a:pPr algn="ctr"/>
              <a:r>
                <a:rPr lang="ru-RU" sz="2400" b="1" dirty="0">
                  <a:solidFill>
                    <a:srgbClr val="0054A6"/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  <a:sym typeface="Fira Sans Extra Condensed Medium"/>
                </a:rPr>
                <a:t>Факторы повышенного риска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6E479F3-4B22-C567-0D34-955CB8A919A1}"/>
                </a:ext>
              </a:extLst>
            </p:cNvPr>
            <p:cNvSpPr txBox="1"/>
            <p:nvPr/>
          </p:nvSpPr>
          <p:spPr>
            <a:xfrm>
              <a:off x="9244014" y="2669848"/>
              <a:ext cx="4048139" cy="1580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§"/>
              </a:pPr>
              <a:r>
                <a:rPr lang="ru-RU" sz="24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Уникальные поставщики/производители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24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Дефицит на рынке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24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Иностранное производство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24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Отсутствие терапевтических аналогов</a:t>
              </a: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E15D175-E005-2B18-CD4A-2205D114CF54}"/>
              </a:ext>
            </a:extLst>
          </p:cNvPr>
          <p:cNvGrpSpPr/>
          <p:nvPr/>
        </p:nvGrpSpPr>
        <p:grpSpPr>
          <a:xfrm>
            <a:off x="580053" y="404037"/>
            <a:ext cx="13114681" cy="9060003"/>
            <a:chOff x="580054" y="1038260"/>
            <a:chExt cx="8952829" cy="5769449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80A08D8B-B443-0B47-48B2-38E70DE82E09}"/>
                </a:ext>
              </a:extLst>
            </p:cNvPr>
            <p:cNvGrpSpPr/>
            <p:nvPr/>
          </p:nvGrpSpPr>
          <p:grpSpPr>
            <a:xfrm>
              <a:off x="580054" y="1038260"/>
              <a:ext cx="8952829" cy="5769449"/>
              <a:chOff x="2330391" y="1349408"/>
              <a:chExt cx="8551555" cy="5540884"/>
            </a:xfrm>
          </p:grpSpPr>
          <p:sp>
            <p:nvSpPr>
              <p:cNvPr id="11" name="Google Shape;668;p32">
                <a:extLst>
                  <a:ext uri="{FF2B5EF4-FFF2-40B4-BE49-F238E27FC236}">
                    <a16:creationId xmlns:a16="http://schemas.microsoft.com/office/drawing/2014/main" id="{F0BCCDD0-3A43-5BE0-DCD5-73E7FDEC024E}"/>
                  </a:ext>
                </a:extLst>
              </p:cNvPr>
              <p:cNvSpPr/>
              <p:nvPr/>
            </p:nvSpPr>
            <p:spPr>
              <a:xfrm>
                <a:off x="3000042" y="6158851"/>
                <a:ext cx="7881904" cy="412423"/>
              </a:xfrm>
              <a:prstGeom prst="rightArrow">
                <a:avLst>
                  <a:gd name="adj1" fmla="val 100000"/>
                  <a:gd name="adj2" fmla="val 67241"/>
                </a:avLst>
              </a:prstGeom>
              <a:solidFill>
                <a:srgbClr val="001965"/>
              </a:solidFill>
              <a:ln>
                <a:noFill/>
              </a:ln>
            </p:spPr>
            <p:txBody>
              <a:bodyPr spcFirstLastPara="1" wrap="square" lIns="50432" tIns="25216" rIns="50432" bIns="25216" anchor="ctr" anchorCtr="0">
                <a:noAutofit/>
              </a:bodyPr>
              <a:lstStyle/>
              <a:p>
                <a:pPr algn="ctr"/>
                <a:endParaRPr sz="2800">
                  <a:solidFill>
                    <a:schemeClr val="lt1"/>
                  </a:solidFill>
                  <a:latin typeface="Calibri" panose="020F0502020204030204" pitchFamily="34" charset="0"/>
                  <a:ea typeface="Lato Light"/>
                  <a:cs typeface="Calibri" panose="020F0502020204030204" pitchFamily="34" charset="0"/>
                  <a:sym typeface="Lato Light"/>
                </a:endParaRPr>
              </a:p>
            </p:txBody>
          </p:sp>
          <p:sp>
            <p:nvSpPr>
              <p:cNvPr id="12" name="Google Shape;669;p32">
                <a:extLst>
                  <a:ext uri="{FF2B5EF4-FFF2-40B4-BE49-F238E27FC236}">
                    <a16:creationId xmlns:a16="http://schemas.microsoft.com/office/drawing/2014/main" id="{FC5AD1B1-70A8-06E2-6134-F9AEE67ED2E3}"/>
                  </a:ext>
                </a:extLst>
              </p:cNvPr>
              <p:cNvSpPr/>
              <p:nvPr/>
            </p:nvSpPr>
            <p:spPr>
              <a:xfrm rot="-5400000">
                <a:off x="595640" y="3753810"/>
                <a:ext cx="5222109" cy="413305"/>
              </a:xfrm>
              <a:prstGeom prst="rightArrow">
                <a:avLst>
                  <a:gd name="adj1" fmla="val 100000"/>
                  <a:gd name="adj2" fmla="val 67241"/>
                </a:avLst>
              </a:prstGeom>
              <a:solidFill>
                <a:srgbClr val="001965"/>
              </a:solidFill>
              <a:ln>
                <a:noFill/>
              </a:ln>
            </p:spPr>
            <p:txBody>
              <a:bodyPr spcFirstLastPara="1" wrap="square" lIns="50432" tIns="25216" rIns="50432" bIns="25216" anchor="ctr" anchorCtr="0">
                <a:noAutofit/>
              </a:bodyPr>
              <a:lstStyle/>
              <a:p>
                <a:pPr algn="ctr"/>
                <a:endParaRPr sz="2800">
                  <a:solidFill>
                    <a:schemeClr val="lt1"/>
                  </a:solidFill>
                  <a:latin typeface="Calibri" panose="020F0502020204030204" pitchFamily="34" charset="0"/>
                  <a:ea typeface="Lato Light"/>
                  <a:cs typeface="Calibri" panose="020F0502020204030204" pitchFamily="34" charset="0"/>
                  <a:sym typeface="Lato Light"/>
                </a:endParaRPr>
              </a:p>
            </p:txBody>
          </p:sp>
          <p:sp>
            <p:nvSpPr>
              <p:cNvPr id="13" name="Google Shape;676;p32">
                <a:extLst>
                  <a:ext uri="{FF2B5EF4-FFF2-40B4-BE49-F238E27FC236}">
                    <a16:creationId xmlns:a16="http://schemas.microsoft.com/office/drawing/2014/main" id="{16E5879D-815D-F8CD-F50B-87FD942C0D5D}"/>
                  </a:ext>
                </a:extLst>
              </p:cNvPr>
              <p:cNvSpPr txBox="1"/>
              <p:nvPr/>
            </p:nvSpPr>
            <p:spPr>
              <a:xfrm>
                <a:off x="4436270" y="6641019"/>
                <a:ext cx="5029200" cy="2492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432" tIns="25216" rIns="50432" bIns="25216" anchor="ctr" anchorCtr="0">
                <a:noAutofit/>
              </a:bodyPr>
              <a:lstStyle/>
              <a:p>
                <a:pPr algn="ctr"/>
                <a:r>
                  <a:rPr lang="ru-RU" sz="2800" dirty="0">
                    <a:latin typeface="Calibri" panose="020F0502020204030204" pitchFamily="34" charset="0"/>
                    <a:ea typeface="Fira Sans Extra Condensed Medium"/>
                    <a:cs typeface="Calibri" panose="020F0502020204030204" pitchFamily="34" charset="0"/>
                    <a:sym typeface="Fira Sans Extra Condensed Medium"/>
                  </a:rPr>
                  <a:t>Риски при поставках</a:t>
                </a:r>
                <a:endParaRPr sz="1400" dirty="0">
                  <a:latin typeface="Calibri" panose="020F0502020204030204" pitchFamily="34" charset="0"/>
                  <a:ea typeface="Fira Sans Extra Condensed Medium"/>
                  <a:cs typeface="Calibri" panose="020F0502020204030204" pitchFamily="34" charset="0"/>
                  <a:sym typeface="Fira Sans Extra Condensed Medium"/>
                </a:endParaRPr>
              </a:p>
            </p:txBody>
          </p:sp>
          <p:sp>
            <p:nvSpPr>
              <p:cNvPr id="14" name="Google Shape;677;p32">
                <a:extLst>
                  <a:ext uri="{FF2B5EF4-FFF2-40B4-BE49-F238E27FC236}">
                    <a16:creationId xmlns:a16="http://schemas.microsoft.com/office/drawing/2014/main" id="{158FC9B7-497E-FAD4-F81C-141AE1AC8D6B}"/>
                  </a:ext>
                </a:extLst>
              </p:cNvPr>
              <p:cNvSpPr txBox="1"/>
              <p:nvPr/>
            </p:nvSpPr>
            <p:spPr>
              <a:xfrm rot="-5400000">
                <a:off x="479643" y="4018373"/>
                <a:ext cx="4114802" cy="4133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432" tIns="25216" rIns="50432" bIns="25216" anchor="ctr" anchorCtr="0">
                <a:noAutofit/>
              </a:bodyPr>
              <a:lstStyle/>
              <a:p>
                <a:pPr algn="ctr"/>
                <a:r>
                  <a:rPr lang="ru-RU" sz="2800" dirty="0">
                    <a:latin typeface="Calibri" panose="020F0502020204030204" pitchFamily="34" charset="0"/>
                    <a:ea typeface="Fira Sans Extra Condensed Medium"/>
                    <a:cs typeface="Calibri" panose="020F0502020204030204" pitchFamily="34" charset="0"/>
                    <a:sym typeface="Fira Sans Extra Condensed Medium"/>
                  </a:rPr>
                  <a:t>Влияние на финансовый результат (</a:t>
                </a:r>
                <a:r>
                  <a:rPr lang="en-US" sz="2800" dirty="0">
                    <a:latin typeface="Calibri" panose="020F0502020204030204" pitchFamily="34" charset="0"/>
                    <a:ea typeface="Fira Sans Extra Condensed Medium"/>
                    <a:cs typeface="Calibri" panose="020F0502020204030204" pitchFamily="34" charset="0"/>
                    <a:sym typeface="Fira Sans Extra Condensed Medium"/>
                  </a:rPr>
                  <a:t>ABC</a:t>
                </a:r>
                <a:r>
                  <a:rPr lang="ru-RU" sz="2800" dirty="0">
                    <a:latin typeface="Calibri" panose="020F0502020204030204" pitchFamily="34" charset="0"/>
                    <a:ea typeface="Fira Sans Extra Condensed Medium"/>
                    <a:cs typeface="Calibri" panose="020F0502020204030204" pitchFamily="34" charset="0"/>
                    <a:sym typeface="Fira Sans Extra Condensed Medium"/>
                  </a:rPr>
                  <a:t>/</a:t>
                </a:r>
                <a:r>
                  <a:rPr lang="en-US" sz="2800" dirty="0">
                    <a:latin typeface="Calibri" panose="020F0502020204030204" pitchFamily="34" charset="0"/>
                    <a:ea typeface="Fira Sans Extra Condensed Medium"/>
                    <a:cs typeface="Calibri" panose="020F0502020204030204" pitchFamily="34" charset="0"/>
                    <a:sym typeface="Fira Sans Extra Condensed Medium"/>
                  </a:rPr>
                  <a:t>VEN)</a:t>
                </a:r>
                <a:endParaRPr sz="1400" dirty="0">
                  <a:latin typeface="Calibri" panose="020F0502020204030204" pitchFamily="34" charset="0"/>
                  <a:ea typeface="Fira Sans Extra Condensed Medium"/>
                  <a:cs typeface="Calibri" panose="020F0502020204030204" pitchFamily="34" charset="0"/>
                  <a:sym typeface="Fira Sans Extra Condensed Medium"/>
                </a:endParaRPr>
              </a:p>
            </p:txBody>
          </p:sp>
          <p:grpSp>
            <p:nvGrpSpPr>
              <p:cNvPr id="15" name="Группа 14">
                <a:extLst>
                  <a:ext uri="{FF2B5EF4-FFF2-40B4-BE49-F238E27FC236}">
                    <a16:creationId xmlns:a16="http://schemas.microsoft.com/office/drawing/2014/main" id="{84E65587-4DBF-645C-A1C0-91F7E898D4F0}"/>
                  </a:ext>
                </a:extLst>
              </p:cNvPr>
              <p:cNvGrpSpPr/>
              <p:nvPr/>
            </p:nvGrpSpPr>
            <p:grpSpPr>
              <a:xfrm>
                <a:off x="3694304" y="1711393"/>
                <a:ext cx="6702746" cy="4175709"/>
                <a:chOff x="3694304" y="1711393"/>
                <a:chExt cx="4531793" cy="2779003"/>
              </a:xfrm>
            </p:grpSpPr>
            <p:sp>
              <p:nvSpPr>
                <p:cNvPr id="16" name="Google Shape;659;p32">
                  <a:extLst>
                    <a:ext uri="{FF2B5EF4-FFF2-40B4-BE49-F238E27FC236}">
                      <a16:creationId xmlns:a16="http://schemas.microsoft.com/office/drawing/2014/main" id="{B542AFD5-B671-1110-23E4-D70779454C7F}"/>
                    </a:ext>
                  </a:extLst>
                </p:cNvPr>
                <p:cNvSpPr/>
                <p:nvPr/>
              </p:nvSpPr>
              <p:spPr>
                <a:xfrm>
                  <a:off x="3694304" y="1711393"/>
                  <a:ext cx="2265899" cy="1389445"/>
                </a:xfrm>
                <a:prstGeom prst="rect">
                  <a:avLst/>
                </a:prstGeom>
                <a:solidFill>
                  <a:srgbClr val="002060"/>
                </a:solidFill>
                <a:ln w="3810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50432" tIns="25216" rIns="50432" bIns="25216" anchor="ctr" anchorCtr="0">
                  <a:noAutofit/>
                </a:bodyPr>
                <a:lstStyle/>
                <a:p>
                  <a:pPr algn="ctr"/>
                  <a:endParaRPr sz="2800">
                    <a:solidFill>
                      <a:schemeClr val="lt1"/>
                    </a:solidFill>
                    <a:latin typeface="Calibri" panose="020F0502020204030204" pitchFamily="34" charset="0"/>
                    <a:ea typeface="Lato Light"/>
                    <a:cs typeface="Calibri" panose="020F0502020204030204" pitchFamily="34" charset="0"/>
                    <a:sym typeface="Lato Light"/>
                  </a:endParaRPr>
                </a:p>
              </p:txBody>
            </p:sp>
            <p:sp>
              <p:nvSpPr>
                <p:cNvPr id="17" name="Google Shape;660;p32">
                  <a:extLst>
                    <a:ext uri="{FF2B5EF4-FFF2-40B4-BE49-F238E27FC236}">
                      <a16:creationId xmlns:a16="http://schemas.microsoft.com/office/drawing/2014/main" id="{2A744391-A0CD-00A2-07D8-5D91EA10CE82}"/>
                    </a:ext>
                  </a:extLst>
                </p:cNvPr>
                <p:cNvSpPr/>
                <p:nvPr/>
              </p:nvSpPr>
              <p:spPr>
                <a:xfrm>
                  <a:off x="5960198" y="1711393"/>
                  <a:ext cx="2265899" cy="1389445"/>
                </a:xfrm>
                <a:prstGeom prst="rect">
                  <a:avLst/>
                </a:prstGeom>
                <a:solidFill>
                  <a:srgbClr val="0070C0"/>
                </a:solidFill>
                <a:ln w="3810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50432" tIns="25216" rIns="50432" bIns="25216" anchor="ctr" anchorCtr="0">
                  <a:noAutofit/>
                </a:bodyPr>
                <a:lstStyle/>
                <a:p>
                  <a:pPr algn="ctr"/>
                  <a:endParaRPr sz="2800">
                    <a:solidFill>
                      <a:schemeClr val="lt1"/>
                    </a:solidFill>
                    <a:latin typeface="Calibri" panose="020F0502020204030204" pitchFamily="34" charset="0"/>
                    <a:ea typeface="Lato Light"/>
                    <a:cs typeface="Calibri" panose="020F0502020204030204" pitchFamily="34" charset="0"/>
                    <a:sym typeface="Lato Light"/>
                  </a:endParaRPr>
                </a:p>
              </p:txBody>
            </p:sp>
            <p:sp>
              <p:nvSpPr>
                <p:cNvPr id="18" name="Google Shape;662;p32">
                  <a:extLst>
                    <a:ext uri="{FF2B5EF4-FFF2-40B4-BE49-F238E27FC236}">
                      <a16:creationId xmlns:a16="http://schemas.microsoft.com/office/drawing/2014/main" id="{2288D5A0-5785-9E1D-50E9-4A806DAE2EE9}"/>
                    </a:ext>
                  </a:extLst>
                </p:cNvPr>
                <p:cNvSpPr/>
                <p:nvPr/>
              </p:nvSpPr>
              <p:spPr>
                <a:xfrm>
                  <a:off x="3694304" y="3100951"/>
                  <a:ext cx="2265899" cy="1389445"/>
                </a:xfrm>
                <a:prstGeom prst="rect">
                  <a:avLst/>
                </a:prstGeom>
                <a:solidFill>
                  <a:srgbClr val="0054A6"/>
                </a:solidFill>
                <a:ln w="3810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50432" tIns="25216" rIns="50432" bIns="25216" anchor="ctr" anchorCtr="0">
                  <a:noAutofit/>
                </a:bodyPr>
                <a:lstStyle/>
                <a:p>
                  <a:pPr algn="ctr"/>
                  <a:endParaRPr sz="2800">
                    <a:solidFill>
                      <a:schemeClr val="lt1"/>
                    </a:solidFill>
                    <a:latin typeface="Calibri" panose="020F0502020204030204" pitchFamily="34" charset="0"/>
                    <a:ea typeface="Lato Light"/>
                    <a:cs typeface="Calibri" panose="020F0502020204030204" pitchFamily="34" charset="0"/>
                    <a:sym typeface="Lato Light"/>
                  </a:endParaRPr>
                </a:p>
              </p:txBody>
            </p:sp>
            <p:sp>
              <p:nvSpPr>
                <p:cNvPr id="19" name="Google Shape;663;p32">
                  <a:extLst>
                    <a:ext uri="{FF2B5EF4-FFF2-40B4-BE49-F238E27FC236}">
                      <a16:creationId xmlns:a16="http://schemas.microsoft.com/office/drawing/2014/main" id="{D02EBB93-0681-BAFE-0FB6-B2421F827764}"/>
                    </a:ext>
                  </a:extLst>
                </p:cNvPr>
                <p:cNvSpPr/>
                <p:nvPr/>
              </p:nvSpPr>
              <p:spPr>
                <a:xfrm>
                  <a:off x="5960198" y="3100951"/>
                  <a:ext cx="2265899" cy="1389445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3810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50432" tIns="25216" rIns="50432" bIns="25216" anchor="ctr" anchorCtr="0">
                  <a:noAutofit/>
                </a:bodyPr>
                <a:lstStyle/>
                <a:p>
                  <a:pPr algn="ctr"/>
                  <a:endParaRPr sz="2800">
                    <a:solidFill>
                      <a:schemeClr val="lt1"/>
                    </a:solidFill>
                    <a:latin typeface="Calibri" panose="020F0502020204030204" pitchFamily="34" charset="0"/>
                    <a:ea typeface="Lato Light"/>
                    <a:cs typeface="Calibri" panose="020F0502020204030204" pitchFamily="34" charset="0"/>
                    <a:sym typeface="Lato Light"/>
                  </a:endParaRPr>
                </a:p>
              </p:txBody>
            </p:sp>
            <p:sp>
              <p:nvSpPr>
                <p:cNvPr id="20" name="Google Shape;679;p32">
                  <a:extLst>
                    <a:ext uri="{FF2B5EF4-FFF2-40B4-BE49-F238E27FC236}">
                      <a16:creationId xmlns:a16="http://schemas.microsoft.com/office/drawing/2014/main" id="{FF39A445-392D-6CD6-4193-B7B169399E18}"/>
                    </a:ext>
                  </a:extLst>
                </p:cNvPr>
                <p:cNvSpPr txBox="1"/>
                <p:nvPr/>
              </p:nvSpPr>
              <p:spPr>
                <a:xfrm>
                  <a:off x="6110604" y="1711393"/>
                  <a:ext cx="1995612" cy="138944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0432" tIns="25216" rIns="50432" bIns="25216" anchor="ctr" anchorCtr="0">
                  <a:noAutofit/>
                </a:bodyPr>
                <a:lstStyle/>
                <a:p>
                  <a:pPr marL="285750" indent="-285750">
                    <a:buClr>
                      <a:schemeClr val="lt1"/>
                    </a:buClr>
                    <a:buSzPts val="900"/>
                    <a:buFont typeface="Arial" panose="020B0604020202020204" pitchFamily="34" charset="0"/>
                    <a:buChar char="•"/>
                  </a:pPr>
                  <a:r>
                    <a:rPr lang="ru-RU" sz="2400" cap="small" dirty="0">
                      <a:solidFill>
                        <a:schemeClr val="lt1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  <a:sym typeface="Roboto"/>
                    </a:rPr>
                    <a:t>прямой контакт с производителем</a:t>
                  </a:r>
                </a:p>
                <a:p>
                  <a:pPr marL="285750" indent="-285750">
                    <a:buClr>
                      <a:schemeClr val="lt1"/>
                    </a:buClr>
                    <a:buSzPts val="900"/>
                    <a:buFont typeface="Arial" panose="020B0604020202020204" pitchFamily="34" charset="0"/>
                    <a:buChar char="•"/>
                  </a:pPr>
                  <a:r>
                    <a:rPr lang="ru-RU" sz="2400" cap="small" dirty="0">
                      <a:solidFill>
                        <a:schemeClr val="lt1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  <a:sym typeface="Roboto"/>
                    </a:rPr>
                    <a:t>поиск доп. поставщиков</a:t>
                  </a:r>
                </a:p>
                <a:p>
                  <a:pPr marL="285750" indent="-285750">
                    <a:buClr>
                      <a:schemeClr val="lt1"/>
                    </a:buClr>
                    <a:buSzPts val="900"/>
                    <a:buFont typeface="Arial" panose="020B0604020202020204" pitchFamily="34" charset="0"/>
                    <a:buChar char="•"/>
                  </a:pPr>
                  <a:r>
                    <a:rPr lang="ru-RU" sz="2400" b="1" cap="small" dirty="0">
                      <a:solidFill>
                        <a:schemeClr val="lt1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  <a:sym typeface="Roboto"/>
                    </a:rPr>
                    <a:t>долгосрочные контракты</a:t>
                  </a:r>
                </a:p>
                <a:p>
                  <a:pPr marL="285750" indent="-285750">
                    <a:buClr>
                      <a:schemeClr val="lt1"/>
                    </a:buClr>
                    <a:buSzPts val="900"/>
                    <a:buFont typeface="Arial" panose="020B0604020202020204" pitchFamily="34" charset="0"/>
                    <a:buChar char="•"/>
                  </a:pPr>
                  <a:r>
                    <a:rPr lang="ru-RU" sz="2400" cap="small" dirty="0">
                      <a:solidFill>
                        <a:schemeClr val="lt1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  <a:sym typeface="Roboto"/>
                    </a:rPr>
                    <a:t>«</a:t>
                  </a:r>
                  <a:r>
                    <a:rPr lang="ru-RU" sz="2400" cap="small" dirty="0" err="1">
                      <a:solidFill>
                        <a:schemeClr val="lt1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  <a:sym typeface="Roboto"/>
                    </a:rPr>
                    <a:t>задвоение</a:t>
                  </a:r>
                  <a:r>
                    <a:rPr lang="ru-RU" sz="2400" cap="small" dirty="0">
                      <a:solidFill>
                        <a:schemeClr val="lt1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  <a:sym typeface="Roboto"/>
                    </a:rPr>
                    <a:t>» контрактов + финансовый резерв (V!)</a:t>
                  </a:r>
                </a:p>
                <a:p>
                  <a:pPr marL="285750" indent="-285750">
                    <a:buClr>
                      <a:schemeClr val="lt1"/>
                    </a:buClr>
                    <a:buSzPts val="900"/>
                    <a:buFont typeface="Arial" panose="020B0604020202020204" pitchFamily="34" charset="0"/>
                    <a:buChar char="•"/>
                  </a:pPr>
                  <a:r>
                    <a:rPr lang="ru-RU" sz="2400" cap="small" dirty="0">
                      <a:solidFill>
                        <a:schemeClr val="lt1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  <a:sym typeface="Roboto"/>
                    </a:rPr>
                    <a:t>формирование </a:t>
                  </a:r>
                  <a:r>
                    <a:rPr lang="ru-RU" sz="2400" b="1" cap="small" dirty="0">
                      <a:solidFill>
                        <a:schemeClr val="lt1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  <a:sym typeface="Roboto"/>
                    </a:rPr>
                    <a:t>товарных запасов </a:t>
                  </a:r>
                  <a:r>
                    <a:rPr lang="ru-RU" sz="2400" cap="small" dirty="0">
                      <a:solidFill>
                        <a:schemeClr val="lt1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  <a:sym typeface="Roboto"/>
                    </a:rPr>
                    <a:t>(или «юридического» запаса)</a:t>
                  </a:r>
                </a:p>
                <a:p>
                  <a:pPr marL="285750" indent="-285750">
                    <a:buClr>
                      <a:schemeClr val="lt1"/>
                    </a:buClr>
                    <a:buSzPts val="900"/>
                    <a:buFont typeface="Arial" panose="020B0604020202020204" pitchFamily="34" charset="0"/>
                    <a:buChar char="•"/>
                  </a:pPr>
                  <a:r>
                    <a:rPr lang="ru-RU" sz="2400" cap="small" dirty="0">
                      <a:solidFill>
                        <a:schemeClr val="lt1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  <a:sym typeface="Roboto"/>
                    </a:rPr>
                    <a:t>закупки </a:t>
                  </a:r>
                  <a:r>
                    <a:rPr lang="ru-RU" sz="2400" cap="small" dirty="0" err="1">
                      <a:solidFill>
                        <a:schemeClr val="lt1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  <a:sym typeface="Roboto"/>
                    </a:rPr>
                    <a:t>неЖВ</a:t>
                  </a:r>
                  <a:r>
                    <a:rPr lang="ru-RU" sz="2400" cap="small" dirty="0">
                      <a:solidFill>
                        <a:schemeClr val="lt1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  <a:sym typeface="Roboto"/>
                    </a:rPr>
                    <a:t> без решения ВК</a:t>
                  </a:r>
                  <a:endParaRPr lang="ru-RU" sz="2400" cap="small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  <a:sym typeface="Roboto"/>
                  </a:endParaRPr>
                </a:p>
              </p:txBody>
            </p:sp>
            <p:sp>
              <p:nvSpPr>
                <p:cNvPr id="21" name="Google Shape;680;p32">
                  <a:extLst>
                    <a:ext uri="{FF2B5EF4-FFF2-40B4-BE49-F238E27FC236}">
                      <a16:creationId xmlns:a16="http://schemas.microsoft.com/office/drawing/2014/main" id="{AADB1816-389E-1CCC-C973-3719D1FE78C8}"/>
                    </a:ext>
                  </a:extLst>
                </p:cNvPr>
                <p:cNvSpPr txBox="1"/>
                <p:nvPr/>
              </p:nvSpPr>
              <p:spPr>
                <a:xfrm>
                  <a:off x="3826825" y="1711393"/>
                  <a:ext cx="2084190" cy="138944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0432" tIns="25216" rIns="50432" bIns="25216" anchor="ctr" anchorCtr="0">
                  <a:noAutofit/>
                </a:bodyPr>
                <a:lstStyle/>
                <a:p>
                  <a:pPr marL="285750" indent="-285750">
                    <a:buClr>
                      <a:schemeClr val="lt1"/>
                    </a:buClr>
                    <a:buSzPts val="900"/>
                    <a:buFont typeface="Arial" panose="020B0604020202020204" pitchFamily="34" charset="0"/>
                    <a:buChar char="•"/>
                  </a:pPr>
                  <a:r>
                    <a:rPr lang="ru-RU" sz="2400" cap="small" dirty="0">
                      <a:solidFill>
                        <a:schemeClr val="lt1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  <a:sym typeface="Roboto"/>
                    </a:rPr>
                    <a:t>Равномерные плановые аукционы</a:t>
                  </a:r>
                </a:p>
                <a:p>
                  <a:pPr marL="285750" indent="-285750">
                    <a:buClr>
                      <a:schemeClr val="lt1"/>
                    </a:buClr>
                    <a:buSzPts val="900"/>
                    <a:buFont typeface="Arial" panose="020B0604020202020204" pitchFamily="34" charset="0"/>
                    <a:buChar char="•"/>
                  </a:pPr>
                  <a:r>
                    <a:rPr lang="ru-RU" sz="2400" cap="small" dirty="0">
                      <a:solidFill>
                        <a:schemeClr val="lt1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  <a:sym typeface="Roboto"/>
                    </a:rPr>
                    <a:t>Среднесрочные контракты  </a:t>
                  </a:r>
                </a:p>
                <a:p>
                  <a:pPr marL="285750" indent="-285750">
                    <a:buClr>
                      <a:schemeClr val="lt1"/>
                    </a:buClr>
                    <a:buSzPts val="900"/>
                    <a:buFont typeface="Arial" panose="020B0604020202020204" pitchFamily="34" charset="0"/>
                    <a:buChar char="•"/>
                  </a:pPr>
                  <a:r>
                    <a:rPr lang="ru-RU" sz="2400" cap="small" dirty="0">
                      <a:solidFill>
                        <a:schemeClr val="lt1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  <a:sym typeface="Roboto"/>
                    </a:rPr>
                    <a:t>Долгосрочные - только при ценовых предложениях ниже рыночных или достоверной информации о будущем повышении цен</a:t>
                  </a:r>
                </a:p>
                <a:p>
                  <a:pPr marL="285750" indent="-285750">
                    <a:buClr>
                      <a:schemeClr val="lt1"/>
                    </a:buClr>
                    <a:buSzPts val="900"/>
                    <a:buFont typeface="Arial" panose="020B0604020202020204" pitchFamily="34" charset="0"/>
                    <a:buChar char="•"/>
                  </a:pPr>
                  <a:r>
                    <a:rPr lang="ru-RU" sz="2400" cap="small" dirty="0">
                      <a:solidFill>
                        <a:schemeClr val="lt1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  <a:sym typeface="Roboto"/>
                    </a:rPr>
                    <a:t>Глубокий ценовой анализ</a:t>
                  </a:r>
                  <a:endParaRPr lang="ru-RU" sz="2400" cap="small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  <a:sym typeface="Roboto"/>
                  </a:endParaRPr>
                </a:p>
              </p:txBody>
            </p:sp>
            <p:sp>
              <p:nvSpPr>
                <p:cNvPr id="22" name="Google Shape;682;p32">
                  <a:extLst>
                    <a:ext uri="{FF2B5EF4-FFF2-40B4-BE49-F238E27FC236}">
                      <a16:creationId xmlns:a16="http://schemas.microsoft.com/office/drawing/2014/main" id="{35B629A5-B8E9-FAE2-ABB7-A09AB7C7EA99}"/>
                    </a:ext>
                  </a:extLst>
                </p:cNvPr>
                <p:cNvSpPr txBox="1"/>
                <p:nvPr/>
              </p:nvSpPr>
              <p:spPr>
                <a:xfrm>
                  <a:off x="6110600" y="3100951"/>
                  <a:ext cx="1995611" cy="138944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0432" tIns="25216" rIns="50432" bIns="25216" anchor="ctr" anchorCtr="0">
                  <a:noAutofit/>
                </a:bodyPr>
                <a:lstStyle/>
                <a:p>
                  <a:pPr marL="285750" indent="-285750">
                    <a:buClr>
                      <a:schemeClr val="lt1"/>
                    </a:buClr>
                    <a:buSzPts val="900"/>
                    <a:buFont typeface="Arial" panose="020B0604020202020204" pitchFamily="34" charset="0"/>
                    <a:buChar char="•"/>
                  </a:pPr>
                  <a:r>
                    <a:rPr lang="ru-RU" sz="2400" cap="small" dirty="0">
                      <a:solidFill>
                        <a:schemeClr val="lt1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  <a:sym typeface="Roboto"/>
                    </a:rPr>
                    <a:t>прямой контакт с производителем</a:t>
                  </a:r>
                </a:p>
                <a:p>
                  <a:pPr marL="285750" indent="-285750">
                    <a:buClr>
                      <a:schemeClr val="lt1"/>
                    </a:buClr>
                    <a:buSzPts val="900"/>
                    <a:buFont typeface="Arial" panose="020B0604020202020204" pitchFamily="34" charset="0"/>
                    <a:buChar char="•"/>
                  </a:pPr>
                  <a:r>
                    <a:rPr lang="ru-RU" sz="2400" cap="small" dirty="0">
                      <a:solidFill>
                        <a:schemeClr val="lt1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  <a:sym typeface="Roboto"/>
                    </a:rPr>
                    <a:t>поиск </a:t>
                  </a:r>
                  <a:r>
                    <a:rPr lang="ru-RU" sz="2400" cap="small" dirty="0" err="1">
                      <a:solidFill>
                        <a:schemeClr val="lt1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  <a:sym typeface="Roboto"/>
                    </a:rPr>
                    <a:t>доп.поставщиков</a:t>
                  </a:r>
                  <a:r>
                    <a:rPr lang="ru-RU" sz="2400" cap="small" dirty="0">
                      <a:solidFill>
                        <a:schemeClr val="lt1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  <a:sym typeface="Roboto"/>
                    </a:rPr>
                    <a:t> в своем и соседних регионах</a:t>
                  </a:r>
                </a:p>
                <a:p>
                  <a:pPr marL="285750" indent="-285750">
                    <a:buClr>
                      <a:schemeClr val="lt1"/>
                    </a:buClr>
                    <a:buSzPts val="900"/>
                    <a:buFont typeface="Arial" panose="020B0604020202020204" pitchFamily="34" charset="0"/>
                    <a:buChar char="•"/>
                  </a:pPr>
                  <a:r>
                    <a:rPr lang="ru-RU" sz="2400" cap="small" dirty="0">
                      <a:solidFill>
                        <a:schemeClr val="lt1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  <a:sym typeface="Roboto"/>
                    </a:rPr>
                    <a:t>прямые разовые контракты (п.4, 5, 9, 28)</a:t>
                  </a:r>
                </a:p>
                <a:p>
                  <a:pPr marL="285750" indent="-285750">
                    <a:buClr>
                      <a:schemeClr val="lt1"/>
                    </a:buClr>
                    <a:buSzPts val="900"/>
                    <a:buFont typeface="Arial" panose="020B0604020202020204" pitchFamily="34" charset="0"/>
                    <a:buChar char="•"/>
                  </a:pPr>
                  <a:r>
                    <a:rPr lang="ru-RU" sz="2400" cap="small" dirty="0">
                      <a:solidFill>
                        <a:schemeClr val="lt1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  <a:sym typeface="Roboto"/>
                    </a:rPr>
                    <a:t>закупка </a:t>
                  </a:r>
                  <a:r>
                    <a:rPr lang="ru-RU" sz="2400" cap="small" dirty="0" err="1">
                      <a:solidFill>
                        <a:schemeClr val="lt1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  <a:sym typeface="Roboto"/>
                    </a:rPr>
                    <a:t>неЖВ</a:t>
                  </a:r>
                  <a:r>
                    <a:rPr lang="ru-RU" sz="2400" cap="small" dirty="0">
                      <a:solidFill>
                        <a:schemeClr val="lt1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  <a:sym typeface="Roboto"/>
                    </a:rPr>
                    <a:t> после решения ВК</a:t>
                  </a:r>
                </a:p>
              </p:txBody>
            </p:sp>
            <p:sp>
              <p:nvSpPr>
                <p:cNvPr id="23" name="Google Shape;683;p32">
                  <a:extLst>
                    <a:ext uri="{FF2B5EF4-FFF2-40B4-BE49-F238E27FC236}">
                      <a16:creationId xmlns:a16="http://schemas.microsoft.com/office/drawing/2014/main" id="{B476DA55-BF42-9C58-3716-5912E505DB91}"/>
                    </a:ext>
                  </a:extLst>
                </p:cNvPr>
                <p:cNvSpPr txBox="1"/>
                <p:nvPr/>
              </p:nvSpPr>
              <p:spPr>
                <a:xfrm>
                  <a:off x="3851419" y="3100951"/>
                  <a:ext cx="2084190" cy="138944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0432" tIns="25216" rIns="50432" bIns="25216" anchor="ctr" anchorCtr="0">
                  <a:noAutofit/>
                </a:bodyPr>
                <a:lstStyle/>
                <a:p>
                  <a:pPr marL="285750" indent="-285750">
                    <a:buClr>
                      <a:schemeClr val="lt1"/>
                    </a:buClr>
                    <a:buSzPts val="900"/>
                    <a:buFont typeface="Arial" panose="020B0604020202020204" pitchFamily="34" charset="0"/>
                    <a:buChar char="•"/>
                  </a:pPr>
                  <a:r>
                    <a:rPr lang="ru-RU" sz="2400" cap="small" dirty="0">
                      <a:solidFill>
                        <a:schemeClr val="lt1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  <a:sym typeface="Roboto"/>
                    </a:rPr>
                    <a:t>не требует специальной </a:t>
                  </a:r>
                  <a:br>
                    <a:rPr lang="ru-RU" sz="2400" cap="small" dirty="0">
                      <a:solidFill>
                        <a:schemeClr val="lt1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  <a:sym typeface="Roboto"/>
                    </a:rPr>
                  </a:br>
                  <a:r>
                    <a:rPr lang="ru-RU" sz="2400" cap="small" dirty="0">
                      <a:solidFill>
                        <a:schemeClr val="lt1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  <a:sym typeface="Roboto"/>
                    </a:rPr>
                    <a:t>закупочной стратегии </a:t>
                  </a:r>
                </a:p>
                <a:p>
                  <a:pPr marL="285750" indent="-285750">
                    <a:buClr>
                      <a:schemeClr val="lt1"/>
                    </a:buClr>
                    <a:buSzPts val="900"/>
                    <a:buFont typeface="Arial" panose="020B0604020202020204" pitchFamily="34" charset="0"/>
                    <a:buChar char="•"/>
                  </a:pPr>
                  <a:r>
                    <a:rPr lang="ru-RU" sz="2400" cap="small" dirty="0">
                      <a:solidFill>
                        <a:schemeClr val="lt1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  <a:sym typeface="Roboto"/>
                    </a:rPr>
                    <a:t>Ситуативное реагирование</a:t>
                  </a:r>
                </a:p>
                <a:p>
                  <a:pPr marL="285750" indent="-285750">
                    <a:buClr>
                      <a:schemeClr val="lt1"/>
                    </a:buClr>
                    <a:buSzPts val="900"/>
                    <a:buFont typeface="Arial" panose="020B0604020202020204" pitchFamily="34" charset="0"/>
                    <a:buChar char="•"/>
                  </a:pPr>
                  <a:r>
                    <a:rPr lang="ru-RU" sz="2400" cap="small" dirty="0">
                      <a:solidFill>
                        <a:schemeClr val="lt1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  <a:sym typeface="Roboto"/>
                    </a:rPr>
                    <a:t>Небольшие составные лоты с поставкой по </a:t>
                  </a:r>
                  <a:r>
                    <a:rPr lang="ru-RU" sz="2400" cap="small" dirty="0" err="1">
                      <a:solidFill>
                        <a:schemeClr val="lt1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  <a:sym typeface="Roboto"/>
                    </a:rPr>
                    <a:t>завякам</a:t>
                  </a:r>
                  <a:endParaRPr lang="ru-RU" sz="2400" cap="small" dirty="0">
                    <a:solidFill>
                      <a:schemeClr val="lt1"/>
                    </a:solidFill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  <a:sym typeface="Roboto"/>
                  </a:endParaRPr>
                </a:p>
                <a:p>
                  <a:pPr marL="285750" indent="-285750">
                    <a:buClr>
                      <a:schemeClr val="lt1"/>
                    </a:buClr>
                    <a:buSzPts val="900"/>
                    <a:buFont typeface="Arial" panose="020B0604020202020204" pitchFamily="34" charset="0"/>
                    <a:buChar char="•"/>
                  </a:pPr>
                  <a:r>
                    <a:rPr lang="ru-RU" sz="2400" cap="small" dirty="0">
                      <a:solidFill>
                        <a:schemeClr val="lt1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  <a:sym typeface="Roboto"/>
                    </a:rPr>
                    <a:t>конкурентные процедуры и п.4, 5</a:t>
                  </a:r>
                  <a:endParaRPr lang="ru-RU" sz="2400" cap="small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  <a:sym typeface="Roboto"/>
                  </a:endParaRPr>
                </a:p>
              </p:txBody>
            </p:sp>
          </p:grpSp>
        </p:grpSp>
        <p:sp>
          <p:nvSpPr>
            <p:cNvPr id="7" name="Google Shape;675;p32">
              <a:extLst>
                <a:ext uri="{FF2B5EF4-FFF2-40B4-BE49-F238E27FC236}">
                  <a16:creationId xmlns:a16="http://schemas.microsoft.com/office/drawing/2014/main" id="{7CC8CA75-DE53-64B1-D785-07AB9DD0647D}"/>
                </a:ext>
              </a:extLst>
            </p:cNvPr>
            <p:cNvSpPr txBox="1"/>
            <p:nvPr/>
          </p:nvSpPr>
          <p:spPr>
            <a:xfrm>
              <a:off x="1228012" y="1054101"/>
              <a:ext cx="516749" cy="25712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wordArtVert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rgbClr val="FFC000"/>
                  </a:solidFill>
                  <a:latin typeface="Calibri" panose="020F0502020204030204" pitchFamily="34" charset="0"/>
                  <a:ea typeface="Fira Sans Extra Condensed Medium"/>
                  <a:cs typeface="Calibri" panose="020F0502020204030204" pitchFamily="34" charset="0"/>
                  <a:sym typeface="Fira Sans Extra Condensed Medium"/>
                </a:rPr>
                <a:t>V</a:t>
              </a:r>
              <a:r>
                <a:rPr lang="ru-RU" sz="2400" dirty="0">
                  <a:solidFill>
                    <a:srgbClr val="FFC000"/>
                  </a:solidFill>
                  <a:latin typeface="Calibri" panose="020F0502020204030204" pitchFamily="34" charset="0"/>
                  <a:ea typeface="Fira Sans Extra Condensed Medium"/>
                  <a:cs typeface="Calibri" panose="020F0502020204030204" pitchFamily="34" charset="0"/>
                  <a:sym typeface="Fira Sans Extra Condensed Medium"/>
                </a:rPr>
                <a:t>-</a:t>
              </a:r>
              <a:r>
                <a:rPr lang="en-US" sz="2400" dirty="0">
                  <a:solidFill>
                    <a:srgbClr val="FFC000"/>
                  </a:solidFill>
                  <a:latin typeface="Calibri" panose="020F0502020204030204" pitchFamily="34" charset="0"/>
                  <a:ea typeface="Fira Sans Extra Condensed Medium"/>
                  <a:cs typeface="Calibri" panose="020F0502020204030204" pitchFamily="34" charset="0"/>
                  <a:sym typeface="Fira Sans Extra Condensed Medium"/>
                </a:rPr>
                <a:t>AE</a:t>
              </a:r>
              <a:r>
                <a:rPr lang="ru-RU" sz="2400" dirty="0">
                  <a:solidFill>
                    <a:srgbClr val="FFC000"/>
                  </a:solidFill>
                  <a:latin typeface="Calibri" panose="020F0502020204030204" pitchFamily="34" charset="0"/>
                  <a:ea typeface="Fira Sans Extra Condensed Medium"/>
                  <a:cs typeface="Calibri" panose="020F0502020204030204" pitchFamily="34" charset="0"/>
                  <a:sym typeface="Fira Sans Extra Condensed Medium"/>
                </a:rPr>
                <a:t>-</a:t>
              </a:r>
              <a:r>
                <a:rPr lang="en-US" sz="2400" dirty="0">
                  <a:solidFill>
                    <a:srgbClr val="FFC000"/>
                  </a:solidFill>
                  <a:latin typeface="Calibri" panose="020F0502020204030204" pitchFamily="34" charset="0"/>
                  <a:ea typeface="Fira Sans Extra Condensed Medium"/>
                  <a:cs typeface="Calibri" panose="020F0502020204030204" pitchFamily="34" charset="0"/>
                  <a:sym typeface="Fira Sans Extra Condensed Medium"/>
                </a:rPr>
                <a:t>BE</a:t>
              </a:r>
              <a:endParaRPr sz="900" dirty="0">
                <a:solidFill>
                  <a:srgbClr val="FFC000"/>
                </a:solidFill>
                <a:latin typeface="Calibri" panose="020F0502020204030204" pitchFamily="34" charset="0"/>
                <a:ea typeface="Fira Sans Extra Condensed Medium"/>
                <a:cs typeface="Calibri" panose="020F0502020204030204" pitchFamily="34" charset="0"/>
                <a:sym typeface="Fira Sans Extra Condensed Medium"/>
              </a:endParaRPr>
            </a:p>
          </p:txBody>
        </p:sp>
        <p:sp>
          <p:nvSpPr>
            <p:cNvPr id="8" name="Google Shape;675;p32">
              <a:extLst>
                <a:ext uri="{FF2B5EF4-FFF2-40B4-BE49-F238E27FC236}">
                  <a16:creationId xmlns:a16="http://schemas.microsoft.com/office/drawing/2014/main" id="{8C03D3F8-96AE-E59B-0155-8F269493F4E7}"/>
                </a:ext>
              </a:extLst>
            </p:cNvPr>
            <p:cNvSpPr txBox="1"/>
            <p:nvPr/>
          </p:nvSpPr>
          <p:spPr>
            <a:xfrm>
              <a:off x="1235153" y="3450456"/>
              <a:ext cx="516749" cy="25712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wordArtVert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rgbClr val="00B0F0"/>
                  </a:solidFill>
                  <a:latin typeface="Calibri" panose="020F0502020204030204" pitchFamily="34" charset="0"/>
                  <a:ea typeface="Fira Sans Extra Condensed Medium"/>
                  <a:cs typeface="Calibri" panose="020F0502020204030204" pitchFamily="34" charset="0"/>
                  <a:sym typeface="Fira Sans Extra Condensed Medium"/>
                </a:rPr>
                <a:t>N</a:t>
              </a:r>
              <a:r>
                <a:rPr lang="ru-RU" sz="2400" dirty="0">
                  <a:solidFill>
                    <a:srgbClr val="00B0F0"/>
                  </a:solidFill>
                  <a:latin typeface="Calibri" panose="020F0502020204030204" pitchFamily="34" charset="0"/>
                  <a:ea typeface="Fira Sans Extra Condensed Medium"/>
                  <a:cs typeface="Calibri" panose="020F0502020204030204" pitchFamily="34" charset="0"/>
                  <a:sym typeface="Fira Sans Extra Condensed Medium"/>
                </a:rPr>
                <a:t>-</a:t>
              </a:r>
              <a:r>
                <a:rPr lang="en-US" sz="2400" dirty="0">
                  <a:solidFill>
                    <a:srgbClr val="00B0F0"/>
                  </a:solidFill>
                  <a:latin typeface="Calibri" panose="020F0502020204030204" pitchFamily="34" charset="0"/>
                  <a:ea typeface="Fira Sans Extra Condensed Medium"/>
                  <a:cs typeface="Calibri" panose="020F0502020204030204" pitchFamily="34" charset="0"/>
                  <a:sym typeface="Fira Sans Extra Condensed Medium"/>
                </a:rPr>
                <a:t>BE-CE</a:t>
              </a:r>
              <a:endParaRPr sz="900" dirty="0">
                <a:solidFill>
                  <a:srgbClr val="00B0F0"/>
                </a:solidFill>
                <a:latin typeface="Calibri" panose="020F0502020204030204" pitchFamily="34" charset="0"/>
                <a:ea typeface="Fira Sans Extra Condensed Medium"/>
                <a:cs typeface="Calibri" panose="020F0502020204030204" pitchFamily="34" charset="0"/>
                <a:sym typeface="Fira Sans Extra Condensed Medium"/>
              </a:endParaRPr>
            </a:p>
          </p:txBody>
        </p:sp>
        <p:sp>
          <p:nvSpPr>
            <p:cNvPr id="9" name="Google Shape;672;p32">
              <a:extLst>
                <a:ext uri="{FF2B5EF4-FFF2-40B4-BE49-F238E27FC236}">
                  <a16:creationId xmlns:a16="http://schemas.microsoft.com/office/drawing/2014/main" id="{7F7A4BDF-3942-1B95-1C01-5B7C9C140E14}"/>
                </a:ext>
              </a:extLst>
            </p:cNvPr>
            <p:cNvSpPr txBox="1"/>
            <p:nvPr/>
          </p:nvSpPr>
          <p:spPr>
            <a:xfrm>
              <a:off x="1845469" y="6119768"/>
              <a:ext cx="1342846" cy="2607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dirty="0">
                  <a:solidFill>
                    <a:schemeClr val="lt1"/>
                  </a:solidFill>
                  <a:latin typeface="Calibri" panose="020F0502020204030204" pitchFamily="34" charset="0"/>
                  <a:ea typeface="Fira Sans Extra Condensed Medium"/>
                  <a:cs typeface="Calibri" panose="020F0502020204030204" pitchFamily="34" charset="0"/>
                  <a:sym typeface="Fira Sans Extra Condensed Medium"/>
                </a:rPr>
                <a:t>НИЗКИЙ</a:t>
              </a:r>
              <a:endParaRPr sz="900" dirty="0">
                <a:latin typeface="Calibri" panose="020F0502020204030204" pitchFamily="34" charset="0"/>
                <a:ea typeface="Fira Sans Extra Condensed Medium"/>
                <a:cs typeface="Calibri" panose="020F0502020204030204" pitchFamily="34" charset="0"/>
                <a:sym typeface="Fira Sans Extra Condensed Medium"/>
              </a:endParaRPr>
            </a:p>
          </p:txBody>
        </p:sp>
        <p:sp>
          <p:nvSpPr>
            <p:cNvPr id="10" name="Google Shape;672;p32">
              <a:extLst>
                <a:ext uri="{FF2B5EF4-FFF2-40B4-BE49-F238E27FC236}">
                  <a16:creationId xmlns:a16="http://schemas.microsoft.com/office/drawing/2014/main" id="{47926F95-72EA-10E8-C021-498C785A623D}"/>
                </a:ext>
              </a:extLst>
            </p:cNvPr>
            <p:cNvSpPr txBox="1"/>
            <p:nvPr/>
          </p:nvSpPr>
          <p:spPr>
            <a:xfrm>
              <a:off x="7654591" y="6112005"/>
              <a:ext cx="1342846" cy="2607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dirty="0">
                  <a:solidFill>
                    <a:schemeClr val="lt1"/>
                  </a:solidFill>
                  <a:latin typeface="Calibri" panose="020F0502020204030204" pitchFamily="34" charset="0"/>
                  <a:ea typeface="Fira Sans Extra Condensed Medium"/>
                  <a:cs typeface="Calibri" panose="020F0502020204030204" pitchFamily="34" charset="0"/>
                  <a:sym typeface="Fira Sans Extra Condensed Medium"/>
                </a:rPr>
                <a:t>ВЫСОКИЙ</a:t>
              </a:r>
              <a:endParaRPr sz="900" dirty="0">
                <a:latin typeface="Calibri" panose="020F0502020204030204" pitchFamily="34" charset="0"/>
                <a:ea typeface="Fira Sans Extra Condensed Medium"/>
                <a:cs typeface="Calibri" panose="020F0502020204030204" pitchFamily="34" charset="0"/>
                <a:sym typeface="Fira Sans Extra Condensed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60852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616854" y="435551"/>
            <a:ext cx="13293456" cy="1643799"/>
          </a:xfrm>
          <a:prstGeom prst="rect">
            <a:avLst/>
          </a:prstGeom>
        </p:spPr>
        <p:txBody>
          <a:bodyPr vert="horz" lIns="137160" tIns="68580" rIns="137160" bIns="68580" anchor="t">
            <a:noAutofit/>
          </a:bodyPr>
          <a:lstStyle>
            <a:defPPr/>
            <a:lvl1pPr marL="0" lvl="0" indent="0" algn="l">
              <a:lnSpc>
                <a:spcPct val="90000"/>
              </a:lnSpc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200" dirty="0">
                <a:solidFill>
                  <a:srgbClr val="007EE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Зачем нужны «</a:t>
            </a:r>
            <a:r>
              <a:rPr lang="ru-RU" sz="4200" dirty="0" err="1">
                <a:solidFill>
                  <a:srgbClr val="007EE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безобъёмники</a:t>
            </a:r>
            <a:r>
              <a:rPr lang="ru-RU" sz="4200" dirty="0">
                <a:solidFill>
                  <a:srgbClr val="007EE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»?</a:t>
            </a:r>
            <a:endParaRPr sz="4200" dirty="0">
              <a:solidFill>
                <a:srgbClr val="007EE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20691ED-F946-857E-EB24-A5A8F0819A80}"/>
              </a:ext>
            </a:extLst>
          </p:cNvPr>
          <p:cNvGrpSpPr/>
          <p:nvPr/>
        </p:nvGrpSpPr>
        <p:grpSpPr>
          <a:xfrm>
            <a:off x="875037" y="2557631"/>
            <a:ext cx="6040773" cy="5825264"/>
            <a:chOff x="583358" y="2000923"/>
            <a:chExt cx="4027182" cy="3883509"/>
          </a:xfrm>
        </p:grpSpPr>
        <p:sp>
          <p:nvSpPr>
            <p:cNvPr id="97" name="Shape 97"/>
            <p:cNvSpPr/>
            <p:nvPr/>
          </p:nvSpPr>
          <p:spPr>
            <a:xfrm>
              <a:off x="583358" y="2000923"/>
              <a:ext cx="4027180" cy="914400"/>
            </a:xfrm>
            <a:prstGeom prst="roundRect">
              <a:avLst>
                <a:gd name="adj" fmla="val 5751"/>
              </a:avLst>
            </a:prstGeom>
            <a:solidFill>
              <a:srgbClr val="E2F0D9"/>
            </a:solidFill>
            <a:ln>
              <a:noFill/>
            </a:ln>
          </p:spPr>
          <p:txBody>
            <a:bodyPr lIns="137160" tIns="68580" rIns="137160" bIns="68580" anchor="ctr"/>
            <a:lstStyle/>
            <a:p>
              <a:pPr algn="ctr"/>
              <a:r>
                <a:rPr lang="ru-RU" sz="27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Нет конкретного количества товара по позициям</a:t>
              </a:r>
              <a:endParaRPr sz="2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" name="Стрелка: вниз 1">
              <a:extLst>
                <a:ext uri="{FF2B5EF4-FFF2-40B4-BE49-F238E27FC236}">
                  <a16:creationId xmlns:a16="http://schemas.microsoft.com/office/drawing/2014/main" id="{C173727B-0F89-40F1-7B2A-339AF7139673}"/>
                </a:ext>
              </a:extLst>
            </p:cNvPr>
            <p:cNvSpPr/>
            <p:nvPr/>
          </p:nvSpPr>
          <p:spPr>
            <a:xfrm>
              <a:off x="2274217" y="2915324"/>
              <a:ext cx="645459" cy="570154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7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" name="Shape 97">
              <a:extLst>
                <a:ext uri="{FF2B5EF4-FFF2-40B4-BE49-F238E27FC236}">
                  <a16:creationId xmlns:a16="http://schemas.microsoft.com/office/drawing/2014/main" id="{641C09EE-E1FF-D6DF-974A-6A10A1928858}"/>
                </a:ext>
              </a:extLst>
            </p:cNvPr>
            <p:cNvSpPr/>
            <p:nvPr/>
          </p:nvSpPr>
          <p:spPr>
            <a:xfrm>
              <a:off x="583360" y="3485478"/>
              <a:ext cx="4027180" cy="914400"/>
            </a:xfrm>
            <a:prstGeom prst="roundRect">
              <a:avLst>
                <a:gd name="adj" fmla="val 5751"/>
              </a:avLst>
            </a:prstGeom>
            <a:solidFill>
              <a:srgbClr val="E2F0D9"/>
            </a:solidFill>
            <a:ln>
              <a:noFill/>
            </a:ln>
          </p:spPr>
          <p:txBody>
            <a:bodyPr lIns="137160" tIns="68580" rIns="137160" bIns="68580" anchor="ctr"/>
            <a:lstStyle/>
            <a:p>
              <a:pPr algn="ctr"/>
              <a:r>
                <a:rPr lang="ru-RU" sz="27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Исполнение контракта по заявкам в течение срока его действия</a:t>
              </a:r>
              <a:endParaRPr sz="2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4" name="Стрелка: вниз 3">
              <a:extLst>
                <a:ext uri="{FF2B5EF4-FFF2-40B4-BE49-F238E27FC236}">
                  <a16:creationId xmlns:a16="http://schemas.microsoft.com/office/drawing/2014/main" id="{606B446D-2BBD-3167-6175-B86C081EFA3E}"/>
                </a:ext>
              </a:extLst>
            </p:cNvPr>
            <p:cNvSpPr/>
            <p:nvPr/>
          </p:nvSpPr>
          <p:spPr>
            <a:xfrm>
              <a:off x="2274217" y="4399878"/>
              <a:ext cx="645459" cy="570154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7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5" name="Shape 97">
              <a:extLst>
                <a:ext uri="{FF2B5EF4-FFF2-40B4-BE49-F238E27FC236}">
                  <a16:creationId xmlns:a16="http://schemas.microsoft.com/office/drawing/2014/main" id="{8FC05720-6B61-C62C-944C-4840E619BD7D}"/>
                </a:ext>
              </a:extLst>
            </p:cNvPr>
            <p:cNvSpPr/>
            <p:nvPr/>
          </p:nvSpPr>
          <p:spPr>
            <a:xfrm>
              <a:off x="583358" y="4970032"/>
              <a:ext cx="4027180" cy="914400"/>
            </a:xfrm>
            <a:prstGeom prst="roundRect">
              <a:avLst>
                <a:gd name="adj" fmla="val 5751"/>
              </a:avLst>
            </a:prstGeom>
            <a:solidFill>
              <a:srgbClr val="E2F0D9"/>
            </a:solidFill>
            <a:ln>
              <a:noFill/>
            </a:ln>
          </p:spPr>
          <p:txBody>
            <a:bodyPr lIns="137160" tIns="68580" rIns="137160" bIns="68580" anchor="ctr"/>
            <a:lstStyle/>
            <a:p>
              <a:pPr algn="ctr"/>
              <a:r>
                <a:rPr lang="ru-RU" sz="27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Гибкое и быстрое управление доступным бюджетом в условиях меняющейся потребности</a:t>
              </a:r>
              <a:endParaRPr sz="2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6" name="Shape 97">
            <a:extLst>
              <a:ext uri="{FF2B5EF4-FFF2-40B4-BE49-F238E27FC236}">
                <a16:creationId xmlns:a16="http://schemas.microsoft.com/office/drawing/2014/main" id="{11DAD8C1-B488-600F-7F0D-494E8C9F0A87}"/>
              </a:ext>
            </a:extLst>
          </p:cNvPr>
          <p:cNvSpPr/>
          <p:nvPr/>
        </p:nvSpPr>
        <p:spPr>
          <a:xfrm>
            <a:off x="8835903" y="2420471"/>
            <a:ext cx="8833533" cy="6099585"/>
          </a:xfrm>
          <a:prstGeom prst="roundRect">
            <a:avLst>
              <a:gd name="adj" fmla="val 575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lIns="137160" tIns="68580" rIns="137160" bIns="68580" anchor="t"/>
          <a:lstStyle/>
          <a:p>
            <a:r>
              <a:rPr lang="ru-RU" sz="27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Примеры продукции:</a:t>
            </a:r>
          </a:p>
          <a:p>
            <a:endParaRPr lang="ru-RU" sz="27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28625" indent="-428625">
              <a:spcAft>
                <a:spcPts val="1800"/>
              </a:spcAft>
              <a:buFontTx/>
              <a:buChar char="-"/>
            </a:pPr>
            <a:r>
              <a:rPr lang="ru-RU" sz="2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Имплантируемые мед. изделия с различными типоразмерами (стенты, эндопротезы и их компоненты)</a:t>
            </a:r>
          </a:p>
          <a:p>
            <a:pPr marL="428625" indent="-428625">
              <a:spcAft>
                <a:spcPts val="1800"/>
              </a:spcAft>
              <a:buFontTx/>
              <a:buChar char="-"/>
            </a:pPr>
            <a:r>
              <a:rPr lang="ru-RU" sz="2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Различные лекарственные препараты одной терапевтической подгруппы (</a:t>
            </a:r>
            <a:r>
              <a:rPr lang="ru-RU" sz="27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антитромботические</a:t>
            </a:r>
            <a:r>
              <a:rPr lang="ru-RU" sz="2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средства, противомикробные препараты, противогрибковые препараты и проч.)</a:t>
            </a:r>
          </a:p>
          <a:p>
            <a:pPr marL="428625" indent="-428625">
              <a:spcAft>
                <a:spcPts val="1800"/>
              </a:spcAft>
              <a:buFontTx/>
              <a:buChar char="-"/>
            </a:pPr>
            <a:r>
              <a:rPr lang="ru-RU" sz="2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Различные лекарственные формы или дозировки одного МНН </a:t>
            </a:r>
            <a:endParaRPr sz="27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B8F838-4503-9AFA-FDE1-A5541AA664C2}"/>
              </a:ext>
            </a:extLst>
          </p:cNvPr>
          <p:cNvSpPr txBox="1"/>
          <p:nvPr/>
        </p:nvSpPr>
        <p:spPr>
          <a:xfrm>
            <a:off x="875040" y="8784867"/>
            <a:ext cx="16794399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50" b="1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 проще ли проводить отдельные закупки под разные ЛП/МИ?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94">
            <a:extLst>
              <a:ext uri="{FF2B5EF4-FFF2-40B4-BE49-F238E27FC236}">
                <a16:creationId xmlns:a16="http://schemas.microsoft.com/office/drawing/2014/main" id="{5CDC51B0-7CB7-42EA-B0A5-65E0893E4FC2}"/>
              </a:ext>
            </a:extLst>
          </p:cNvPr>
          <p:cNvSpPr txBox="1"/>
          <p:nvPr/>
        </p:nvSpPr>
        <p:spPr>
          <a:xfrm>
            <a:off x="616855" y="435551"/>
            <a:ext cx="16486922" cy="1643799"/>
          </a:xfrm>
          <a:prstGeom prst="rect">
            <a:avLst/>
          </a:prstGeom>
        </p:spPr>
        <p:txBody>
          <a:bodyPr vert="horz" lIns="137160" tIns="68580" rIns="137160" bIns="68580" anchor="t">
            <a:noAutofit/>
          </a:bodyPr>
          <a:lstStyle>
            <a:defPPr/>
            <a:lvl1pPr marL="0" lvl="0" indent="0" algn="l">
              <a:lnSpc>
                <a:spcPct val="90000"/>
              </a:lnSpc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200" dirty="0">
                <a:solidFill>
                  <a:srgbClr val="007EE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Пример препарата, для которого «</a:t>
            </a:r>
            <a:r>
              <a:rPr lang="ru-RU" sz="4200" dirty="0" err="1">
                <a:solidFill>
                  <a:srgbClr val="007EE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безобъёмник</a:t>
            </a:r>
            <a:r>
              <a:rPr lang="ru-RU" sz="4200" dirty="0">
                <a:solidFill>
                  <a:srgbClr val="007EE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» </a:t>
            </a:r>
            <a:r>
              <a:rPr lang="ru-RU" sz="4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необходим</a:t>
            </a:r>
            <a:endParaRPr sz="4200" b="1" dirty="0">
              <a:solidFill>
                <a:srgbClr val="FF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BC672C7-83AA-7C1C-6AC0-211F2787BACF}"/>
              </a:ext>
            </a:extLst>
          </p:cNvPr>
          <p:cNvGrpSpPr/>
          <p:nvPr/>
        </p:nvGrpSpPr>
        <p:grpSpPr>
          <a:xfrm>
            <a:off x="616854" y="2872292"/>
            <a:ext cx="14099607" cy="3637262"/>
            <a:chOff x="282052" y="3006090"/>
            <a:chExt cx="8855952" cy="228028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BB98F062-7316-A0E7-D70E-A5CFB188D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61279" y="3006090"/>
              <a:ext cx="4276725" cy="19431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4E96177D-A614-BF47-A3B6-2844CFF38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2052" y="3250808"/>
              <a:ext cx="4655708" cy="203556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59D7B83-4B59-394A-72E9-A76914B8130A}"/>
              </a:ext>
            </a:extLst>
          </p:cNvPr>
          <p:cNvSpPr txBox="1"/>
          <p:nvPr/>
        </p:nvSpPr>
        <p:spPr>
          <a:xfrm>
            <a:off x="616854" y="6899901"/>
            <a:ext cx="131350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 почему нельзя обойтись только 200 мг, раз уж тут кратные дозировки?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75FA2B-5715-E1A2-0859-A0542ADA0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39" y="404734"/>
            <a:ext cx="13877954" cy="8749466"/>
          </a:xfrm>
          <a:prstGeom prst="rect">
            <a:avLst/>
          </a:prstGeom>
        </p:spPr>
      </p:pic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76E4FBB0-4C45-3960-0290-74F54DFCA4F5}"/>
              </a:ext>
            </a:extLst>
          </p:cNvPr>
          <p:cNvCxnSpPr>
            <a:cxnSpLocks/>
          </p:cNvCxnSpPr>
          <p:nvPr/>
        </p:nvCxnSpPr>
        <p:spPr>
          <a:xfrm flipV="1">
            <a:off x="7059750" y="2394899"/>
            <a:ext cx="5922086" cy="193638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47851DA9-E402-74C7-B237-DDB1A8AEE6EC}"/>
              </a:ext>
            </a:extLst>
          </p:cNvPr>
          <p:cNvCxnSpPr>
            <a:cxnSpLocks/>
          </p:cNvCxnSpPr>
          <p:nvPr/>
        </p:nvCxnSpPr>
        <p:spPr>
          <a:xfrm flipV="1">
            <a:off x="7059750" y="5899202"/>
            <a:ext cx="5922086" cy="193638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9421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94">
            <a:extLst>
              <a:ext uri="{FF2B5EF4-FFF2-40B4-BE49-F238E27FC236}">
                <a16:creationId xmlns:a16="http://schemas.microsoft.com/office/drawing/2014/main" id="{D85D4DDA-9403-0B6A-C795-31148F8738C7}"/>
              </a:ext>
            </a:extLst>
          </p:cNvPr>
          <p:cNvSpPr txBox="1"/>
          <p:nvPr/>
        </p:nvSpPr>
        <p:spPr>
          <a:xfrm>
            <a:off x="616854" y="435551"/>
            <a:ext cx="13293456" cy="1643799"/>
          </a:xfrm>
          <a:prstGeom prst="rect">
            <a:avLst/>
          </a:prstGeom>
        </p:spPr>
        <p:txBody>
          <a:bodyPr vert="horz" lIns="137160" tIns="68580" rIns="137160" bIns="68580" anchor="t">
            <a:noAutofit/>
          </a:bodyPr>
          <a:lstStyle>
            <a:defPPr/>
            <a:lvl1pPr marL="0" lvl="0" indent="0" algn="l">
              <a:lnSpc>
                <a:spcPct val="90000"/>
              </a:lnSpc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>
                <a:solidFill>
                  <a:srgbClr val="007EEE"/>
                </a:solidFill>
              </a:rPr>
              <a:t>Дополнительные риски и возможности</a:t>
            </a:r>
            <a:endParaRPr sz="5400" dirty="0">
              <a:solidFill>
                <a:srgbClr val="007EEE"/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CC6E0A03-1216-DAD1-6AA0-7A852C0B0451}"/>
              </a:ext>
            </a:extLst>
          </p:cNvPr>
          <p:cNvGrpSpPr/>
          <p:nvPr/>
        </p:nvGrpSpPr>
        <p:grpSpPr>
          <a:xfrm>
            <a:off x="745945" y="2912633"/>
            <a:ext cx="15535754" cy="5349239"/>
            <a:chOff x="583358" y="1705087"/>
            <a:chExt cx="8523876" cy="2420472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42DE9E14-79EB-6AF1-2E64-5EB6A1DB0C32}"/>
                </a:ext>
              </a:extLst>
            </p:cNvPr>
            <p:cNvGrpSpPr/>
            <p:nvPr/>
          </p:nvGrpSpPr>
          <p:grpSpPr>
            <a:xfrm>
              <a:off x="583358" y="1705087"/>
              <a:ext cx="8523876" cy="2420472"/>
              <a:chOff x="583358" y="2000923"/>
              <a:chExt cx="8523876" cy="2420472"/>
            </a:xfrm>
          </p:grpSpPr>
          <p:sp>
            <p:nvSpPr>
              <p:cNvPr id="4" name="Shape 97">
                <a:extLst>
                  <a:ext uri="{FF2B5EF4-FFF2-40B4-BE49-F238E27FC236}">
                    <a16:creationId xmlns:a16="http://schemas.microsoft.com/office/drawing/2014/main" id="{C6FD5B57-1C3F-6C30-B60C-A5E2BEBD3C78}"/>
                  </a:ext>
                </a:extLst>
              </p:cNvPr>
              <p:cNvSpPr/>
              <p:nvPr/>
            </p:nvSpPr>
            <p:spPr>
              <a:xfrm>
                <a:off x="583358" y="2000923"/>
                <a:ext cx="4027180" cy="914400"/>
              </a:xfrm>
              <a:prstGeom prst="roundRect">
                <a:avLst>
                  <a:gd name="adj" fmla="val 5751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lIns="137160" tIns="68580" rIns="137160" bIns="68580" anchor="ctr"/>
              <a:lstStyle/>
              <a:p>
                <a:pPr algn="ctr"/>
                <a:r>
                  <a:rPr lang="ru-RU" sz="315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Риск полной выборки по наименее выгодным позициям</a:t>
                </a:r>
                <a:endParaRPr sz="315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5" name="Стрелка: вниз 4">
                <a:extLst>
                  <a:ext uri="{FF2B5EF4-FFF2-40B4-BE49-F238E27FC236}">
                    <a16:creationId xmlns:a16="http://schemas.microsoft.com/office/drawing/2014/main" id="{3283F37E-F266-8815-71ED-0E993A1C7D04}"/>
                  </a:ext>
                </a:extLst>
              </p:cNvPr>
              <p:cNvSpPr/>
              <p:nvPr/>
            </p:nvSpPr>
            <p:spPr>
              <a:xfrm>
                <a:off x="2274217" y="2915324"/>
                <a:ext cx="645459" cy="570154"/>
              </a:xfrm>
              <a:prstGeom prst="downArrow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15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6" name="Shape 97">
                <a:extLst>
                  <a:ext uri="{FF2B5EF4-FFF2-40B4-BE49-F238E27FC236}">
                    <a16:creationId xmlns:a16="http://schemas.microsoft.com/office/drawing/2014/main" id="{2F61B565-EE79-3AFA-9ABC-823A949F944F}"/>
                  </a:ext>
                </a:extLst>
              </p:cNvPr>
              <p:cNvSpPr/>
              <p:nvPr/>
            </p:nvSpPr>
            <p:spPr>
              <a:xfrm>
                <a:off x="1740983" y="3506995"/>
                <a:ext cx="6202809" cy="914400"/>
              </a:xfrm>
              <a:prstGeom prst="roundRect">
                <a:avLst>
                  <a:gd name="adj" fmla="val 5751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lIns="137160" tIns="68580" rIns="137160" bIns="68580" anchor="ctr"/>
              <a:lstStyle/>
              <a:p>
                <a:pPr algn="ctr"/>
                <a:r>
                  <a:rPr lang="ru-RU" sz="315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Среднестатистически цены в многопозиционных «</a:t>
                </a:r>
                <a:r>
                  <a:rPr lang="ru-RU" sz="315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безобъемниках</a:t>
                </a:r>
                <a:r>
                  <a:rPr lang="ru-RU" sz="315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» выше рынка, а конкуренция ниже</a:t>
                </a:r>
                <a:endParaRPr sz="315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8" name="Shape 97">
                <a:extLst>
                  <a:ext uri="{FF2B5EF4-FFF2-40B4-BE49-F238E27FC236}">
                    <a16:creationId xmlns:a16="http://schemas.microsoft.com/office/drawing/2014/main" id="{6DBB1745-DC0F-4821-71CA-2DB04B1197D3}"/>
                  </a:ext>
                </a:extLst>
              </p:cNvPr>
              <p:cNvSpPr/>
              <p:nvPr/>
            </p:nvSpPr>
            <p:spPr>
              <a:xfrm>
                <a:off x="5080054" y="2000923"/>
                <a:ext cx="4027180" cy="914400"/>
              </a:xfrm>
              <a:prstGeom prst="roundRect">
                <a:avLst>
                  <a:gd name="adj" fmla="val 5751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lIns="137160" tIns="68580" rIns="137160" bIns="68580" anchor="ctr"/>
              <a:lstStyle/>
              <a:p>
                <a:pPr algn="ctr"/>
                <a:r>
                  <a:rPr lang="ru-RU" sz="315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Повышенные возможности антиконкурентного «управления результатом» заказчиком</a:t>
                </a:r>
                <a:endParaRPr sz="315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p:grpSp>
        <p:sp>
          <p:nvSpPr>
            <p:cNvPr id="9" name="Стрелка: вниз 8">
              <a:extLst>
                <a:ext uri="{FF2B5EF4-FFF2-40B4-BE49-F238E27FC236}">
                  <a16:creationId xmlns:a16="http://schemas.microsoft.com/office/drawing/2014/main" id="{E88B4951-2B98-F932-0856-D19D1DA2D174}"/>
                </a:ext>
              </a:extLst>
            </p:cNvPr>
            <p:cNvSpPr/>
            <p:nvPr/>
          </p:nvSpPr>
          <p:spPr>
            <a:xfrm>
              <a:off x="6770914" y="2619488"/>
              <a:ext cx="645459" cy="570154"/>
            </a:xfrm>
            <a:prstGeom prst="down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15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25117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E8265-45FC-C680-5BA9-FADE32960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94">
            <a:extLst>
              <a:ext uri="{FF2B5EF4-FFF2-40B4-BE49-F238E27FC236}">
                <a16:creationId xmlns:a16="http://schemas.microsoft.com/office/drawing/2014/main" id="{AB01FB22-5545-7C06-3970-2E183B720063}"/>
              </a:ext>
            </a:extLst>
          </p:cNvPr>
          <p:cNvSpPr txBox="1"/>
          <p:nvPr/>
        </p:nvSpPr>
        <p:spPr>
          <a:xfrm>
            <a:off x="14466903" y="4321601"/>
            <a:ext cx="3821097" cy="1643799"/>
          </a:xfrm>
          <a:prstGeom prst="rect">
            <a:avLst/>
          </a:prstGeom>
        </p:spPr>
        <p:txBody>
          <a:bodyPr vert="horz" lIns="137160" tIns="68580" rIns="137160" bIns="68580" anchor="ctr">
            <a:noAutofit/>
          </a:bodyPr>
          <a:lstStyle>
            <a:defPPr/>
            <a:lvl1pPr marL="0" lvl="0" indent="0" algn="l">
              <a:lnSpc>
                <a:spcPct val="90000"/>
              </a:lnSpc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5400" dirty="0">
                <a:solidFill>
                  <a:srgbClr val="007EEE"/>
                </a:solidFill>
              </a:rPr>
              <a:t>Пример</a:t>
            </a:r>
            <a:endParaRPr sz="5400" dirty="0">
              <a:solidFill>
                <a:srgbClr val="007EEE"/>
              </a:solidFill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343954F-9BA0-4831-0CAD-651697FF4413}"/>
              </a:ext>
            </a:extLst>
          </p:cNvPr>
          <p:cNvGrpSpPr/>
          <p:nvPr/>
        </p:nvGrpSpPr>
        <p:grpSpPr>
          <a:xfrm>
            <a:off x="339055" y="164682"/>
            <a:ext cx="14127848" cy="9238109"/>
            <a:chOff x="350275" y="501141"/>
            <a:chExt cx="9007153" cy="5930138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AE157259-69AA-B1C9-5875-F96963827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0275" y="1902114"/>
              <a:ext cx="9007153" cy="4529165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F4A4CEBB-D17F-0F2D-C97B-B98FF6EE5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276" y="501141"/>
              <a:ext cx="9004935" cy="22211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46290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94">
            <a:extLst>
              <a:ext uri="{FF2B5EF4-FFF2-40B4-BE49-F238E27FC236}">
                <a16:creationId xmlns:a16="http://schemas.microsoft.com/office/drawing/2014/main" id="{D48DDAB8-510C-5C2A-9CAB-A7EDF3616A34}"/>
              </a:ext>
            </a:extLst>
          </p:cNvPr>
          <p:cNvSpPr txBox="1"/>
          <p:nvPr/>
        </p:nvSpPr>
        <p:spPr>
          <a:xfrm>
            <a:off x="616854" y="435551"/>
            <a:ext cx="13195965" cy="1643799"/>
          </a:xfrm>
          <a:prstGeom prst="rect">
            <a:avLst/>
          </a:prstGeom>
        </p:spPr>
        <p:txBody>
          <a:bodyPr vert="horz" lIns="137160" tIns="68580" rIns="137160" bIns="68580" anchor="t">
            <a:noAutofit/>
          </a:bodyPr>
          <a:lstStyle>
            <a:defPPr/>
            <a:lvl1pPr marL="0" lvl="0" indent="0" algn="l">
              <a:lnSpc>
                <a:spcPct val="90000"/>
              </a:lnSpc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200" dirty="0">
                <a:solidFill>
                  <a:srgbClr val="007EE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Возможные предпосылки «</a:t>
            </a:r>
            <a:r>
              <a:rPr lang="ru-RU" sz="4200" dirty="0" err="1">
                <a:solidFill>
                  <a:srgbClr val="007EE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безобъёмника</a:t>
            </a:r>
            <a:r>
              <a:rPr lang="ru-RU" sz="4200" dirty="0">
                <a:solidFill>
                  <a:srgbClr val="007EE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» в </a:t>
            </a:r>
            <a:r>
              <a:rPr lang="ru-RU" sz="4200" b="1" dirty="0" err="1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моно</a:t>
            </a:r>
            <a:r>
              <a:rPr lang="ru-RU" sz="4200" dirty="0" err="1">
                <a:solidFill>
                  <a:srgbClr val="007EE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позиционной</a:t>
            </a:r>
            <a:r>
              <a:rPr lang="ru-RU" sz="4200" dirty="0">
                <a:solidFill>
                  <a:srgbClr val="007EE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закупке</a:t>
            </a:r>
            <a:endParaRPr sz="4200" b="1" dirty="0">
              <a:solidFill>
                <a:srgbClr val="007EE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CA9617-F5C4-0E10-5014-2C2C693D4883}"/>
              </a:ext>
            </a:extLst>
          </p:cNvPr>
          <p:cNvSpPr txBox="1"/>
          <p:nvPr/>
        </p:nvSpPr>
        <p:spPr>
          <a:xfrm>
            <a:off x="616853" y="2314542"/>
            <a:ext cx="1645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>
              <a:buFont typeface="Wingdings" panose="05000000000000000000" pitchFamily="2" charset="2"/>
              <a:buChar char="ü"/>
            </a:pPr>
            <a:r>
              <a:rPr lang="ru-RU" sz="2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Ожидание значимого снижения цены</a:t>
            </a:r>
          </a:p>
          <a:p>
            <a:pPr marL="428625" indent="-428625">
              <a:buFont typeface="Wingdings" panose="05000000000000000000" pitchFamily="2" charset="2"/>
              <a:buChar char="ü"/>
            </a:pPr>
            <a:r>
              <a:rPr lang="ru-RU" sz="2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Высокий риск </a:t>
            </a:r>
            <a:r>
              <a:rPr lang="ru-RU" sz="27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невыборки</a:t>
            </a:r>
            <a:r>
              <a:rPr lang="ru-RU" sz="2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</a:t>
            </a:r>
            <a:r>
              <a:rPr lang="ru-RU" sz="2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при наличии в регионе отрицательной судебной практики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3F8B6D-A6C8-49B5-AD70-B6DB76CF530F}"/>
              </a:ext>
            </a:extLst>
          </p:cNvPr>
          <p:cNvSpPr txBox="1"/>
          <p:nvPr/>
        </p:nvSpPr>
        <p:spPr>
          <a:xfrm>
            <a:off x="616854" y="3924713"/>
            <a:ext cx="16878749" cy="5193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50" b="1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Постановление Арбитражного суда Уральского округа от 22.06.2023 г. по делу № А71-3818/2021</a:t>
            </a:r>
          </a:p>
          <a:p>
            <a:endParaRPr lang="ru-RU" sz="2550" b="1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ru-RU" sz="25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Закупка больницей 210 протезов синовиальной жидкости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ru-RU" sz="25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Поставка по заявкам в течение 10 </a:t>
            </a:r>
            <a:r>
              <a:rPr lang="ru-RU" sz="255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раб.дней</a:t>
            </a:r>
            <a:r>
              <a:rPr lang="ru-RU" sz="25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с даты подачи заявки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ru-RU" sz="25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течение срока действия контракта заявки не подавались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ru-RU" sz="25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 2 недели до истечения срока действия договора поставщик отправил всю партию заказчику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ru-RU" sz="25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Заказчик отказал в приемке и предложил расторгнуть договор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ru-RU" sz="25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Суды посчитали ненаправление заявок нарушением договора и взыскали с заказчика реальный ущерб в размере стоимости товара, по которой он был приобретен поставщиком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endParaRPr lang="ru-RU" sz="25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ru-RU" sz="2550" b="1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55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NB: </a:t>
            </a:r>
            <a:r>
              <a:rPr lang="ru-RU" sz="255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Чаще суды придерживаются позиции об отсутствии у заказчика обязанности подачи заявок и, соответственно, отсутствии оснований для понуждения к приемке или взыскания убытков </a:t>
            </a:r>
          </a:p>
        </p:txBody>
      </p:sp>
    </p:spTree>
    <p:extLst>
      <p:ext uri="{BB962C8B-B14F-4D97-AF65-F5344CB8AC3E}">
        <p14:creationId xmlns:p14="http://schemas.microsoft.com/office/powerpoint/2010/main" val="109791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753A2FE-F716-7289-B86F-D3E706EA3174}"/>
              </a:ext>
            </a:extLst>
          </p:cNvPr>
          <p:cNvSpPr/>
          <p:nvPr/>
        </p:nvSpPr>
        <p:spPr>
          <a:xfrm>
            <a:off x="758526" y="2106804"/>
            <a:ext cx="5181062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1179" lvl="1" indent="-388677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EB681F"/>
              </a:buClr>
              <a:buSzPct val="105000"/>
              <a:buFont typeface="Wingdings" pitchFamily="2" charset="2"/>
              <a:buChar char="§"/>
              <a:tabLst>
                <a:tab pos="242049" algn="l"/>
                <a:tab pos="242618" algn="l"/>
              </a:tabLst>
              <a:defRPr/>
            </a:pP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для оказания </a:t>
            </a:r>
            <a:r>
              <a:rPr lang="ru-RU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медицинской помощи в неотложной или экстренной форме</a:t>
            </a:r>
          </a:p>
          <a:p>
            <a:pPr marL="401179" lvl="1" indent="-388677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EB681F"/>
              </a:buClr>
              <a:buSzPct val="105000"/>
              <a:buFont typeface="Wingdings" pitchFamily="2" charset="2"/>
              <a:buChar char="§"/>
              <a:tabLst>
                <a:tab pos="242049" algn="l"/>
                <a:tab pos="242618" algn="l"/>
              </a:tabLst>
              <a:defRPr/>
            </a:pP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01179" lvl="1" indent="-388677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EB681F"/>
              </a:buClr>
              <a:buSzPct val="105000"/>
              <a:buFont typeface="Wingdings" pitchFamily="2" charset="2"/>
              <a:buChar char="§"/>
              <a:tabLst>
                <a:tab pos="242049" algn="l"/>
                <a:tab pos="242618" algn="l"/>
              </a:tabLst>
              <a:defRPr/>
            </a:pP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вследствие </a:t>
            </a:r>
            <a:r>
              <a:rPr lang="ru-RU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аварии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ru-RU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обстоятельств непреодолимой силы</a:t>
            </a:r>
          </a:p>
          <a:p>
            <a:pPr marL="401179" lvl="1" indent="-388677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EB681F"/>
              </a:buClr>
              <a:buSzPct val="105000"/>
              <a:buFont typeface="Wingdings" pitchFamily="2" charset="2"/>
              <a:buChar char="§"/>
              <a:tabLst>
                <a:tab pos="242049" algn="l"/>
                <a:tab pos="242618" algn="l"/>
              </a:tabLst>
              <a:defRPr/>
            </a:pP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01179" lvl="1" indent="-388677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EB681F"/>
              </a:buClr>
              <a:buSzPct val="105000"/>
              <a:buFont typeface="Wingdings" pitchFamily="2" charset="2"/>
              <a:buChar char="§"/>
              <a:tabLst>
                <a:tab pos="242049" algn="l"/>
                <a:tab pos="242618" algn="l"/>
              </a:tabLst>
              <a:defRPr/>
            </a:pP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для предупреждения (при введении режима повышенной готовности) и (или) ликвидации чрезвычайной ситуации</a:t>
            </a:r>
          </a:p>
          <a:p>
            <a:pPr marL="401179" lvl="1" indent="-388677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EB681F"/>
              </a:buClr>
              <a:buSzPct val="105000"/>
              <a:buFont typeface="Wingdings" pitchFamily="2" charset="2"/>
              <a:buChar char="§"/>
              <a:tabLst>
                <a:tab pos="242049" algn="l"/>
                <a:tab pos="242618" algn="l"/>
              </a:tabLst>
              <a:defRPr/>
            </a:pP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01179" lvl="1" indent="-388677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EB681F"/>
              </a:buClr>
              <a:buSzPct val="105000"/>
              <a:buFont typeface="Wingdings" pitchFamily="2" charset="2"/>
              <a:buChar char="§"/>
              <a:tabLst>
                <a:tab pos="242049" algn="l"/>
                <a:tab pos="242618" algn="l"/>
              </a:tabLst>
              <a:defRPr/>
            </a:pP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для оказания гуманитарной помощи</a:t>
            </a:r>
            <a:endPara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7530872-1177-FD76-1326-D21EA6EDE667}"/>
              </a:ext>
            </a:extLst>
          </p:cNvPr>
          <p:cNvSpPr/>
          <p:nvPr/>
        </p:nvSpPr>
        <p:spPr>
          <a:xfrm>
            <a:off x="6395875" y="2122080"/>
            <a:ext cx="4961393" cy="4487767"/>
          </a:xfrm>
          <a:prstGeom prst="rect">
            <a:avLst/>
          </a:prstGeom>
          <a:solidFill>
            <a:schemeClr val="accent3">
              <a:lumMod val="60000"/>
              <a:lumOff val="40000"/>
              <a:alpha val="23922"/>
            </a:schemeClr>
          </a:solidFill>
          <a:ln>
            <a:solidFill>
              <a:srgbClr val="25847C"/>
            </a:solidFill>
          </a:ln>
        </p:spPr>
        <p:txBody>
          <a:bodyPr wrap="square">
            <a:spAutoFit/>
          </a:bodyPr>
          <a:lstStyle/>
          <a:p>
            <a:r>
              <a:rPr lang="ru-RU" sz="1904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 этом заказчик вправе осуществить закупку ТРУ</a:t>
            </a:r>
          </a:p>
          <a:p>
            <a:pPr marL="466422" indent="-466422">
              <a:buAutoNum type="arabicParenBoth"/>
            </a:pPr>
            <a:r>
              <a:rPr lang="ru-RU" sz="1904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количестве, объеме</a:t>
            </a:r>
            <a:r>
              <a:rPr lang="ru-RU" sz="1904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ru-RU" sz="1904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которые необходимы для оказания </a:t>
            </a:r>
            <a:r>
              <a:rPr lang="ru-RU" sz="1904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такой медицинской помощи </a:t>
            </a:r>
            <a:r>
              <a:rPr lang="ru-RU" sz="1904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либо</a:t>
            </a:r>
            <a:r>
              <a:rPr lang="ru-RU" sz="1904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904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вследствие</a:t>
            </a:r>
            <a:r>
              <a:rPr lang="ru-RU" sz="1904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таких аварии, </a:t>
            </a:r>
            <a:r>
              <a:rPr lang="ru-RU" sz="1904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обстоятельств непреодолимой силы, </a:t>
            </a:r>
            <a:r>
              <a:rPr lang="ru-RU" sz="1904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для предупреждения и (или) ликвидации </a:t>
            </a:r>
            <a:r>
              <a:rPr lang="ru-RU" sz="1904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чрезвычайной ситуации</a:t>
            </a:r>
            <a:r>
              <a:rPr lang="ru-RU" sz="1904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для оказания гуманитарной помощи, </a:t>
            </a:r>
          </a:p>
          <a:p>
            <a:pPr marL="466422" indent="-466422">
              <a:buAutoNum type="arabicParenBoth"/>
            </a:pPr>
            <a:endParaRPr lang="ru-RU" sz="1904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66422" indent="-466422">
              <a:buAutoNum type="arabicParenBoth"/>
            </a:pPr>
            <a:r>
              <a:rPr lang="ru-RU" sz="1904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если применение конкурентных способов определения поставщика, требующих затрат времени, нецелесообразно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BB26C9D-1E52-FEA5-8BF2-526077B2CC10}"/>
              </a:ext>
            </a:extLst>
          </p:cNvPr>
          <p:cNvSpPr txBox="1">
            <a:spLocks/>
          </p:cNvSpPr>
          <p:nvPr/>
        </p:nvSpPr>
        <p:spPr>
          <a:xfrm>
            <a:off x="748564" y="344927"/>
            <a:ext cx="15268676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4800">
                <a:solidFill>
                  <a:srgbClr val="007EEE"/>
                </a:solidFill>
                <a:ea typeface="Museo Sans Cyrl 700" pitchFamily="34" charset="-122"/>
                <a:cs typeface="+mj-cs"/>
              </a:defRPr>
            </a:lvl1pPr>
          </a:lstStyle>
          <a:p>
            <a:r>
              <a:rPr lang="ru-RU" dirty="0"/>
              <a:t>СКРЫТЫЕ РИСКИ В ПРИВЫЧНЫХ ЗАКУПКАХ (п. 9 ч. 1 ст. 93)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EDEDCDDC-2681-A0C9-1E41-2C66E878300F}"/>
              </a:ext>
            </a:extLst>
          </p:cNvPr>
          <p:cNvSpPr txBox="1">
            <a:spLocks/>
          </p:cNvSpPr>
          <p:nvPr/>
        </p:nvSpPr>
        <p:spPr>
          <a:xfrm>
            <a:off x="748564" y="1599435"/>
            <a:ext cx="5844058" cy="496644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342900">
              <a:defRPr>
                <a:latin typeface="+mn-lt"/>
                <a:ea typeface="+mn-ea"/>
                <a:cs typeface="+mn-cs"/>
              </a:defRPr>
            </a:lvl2pPr>
            <a:lvl3pPr marL="685800">
              <a:defRPr>
                <a:latin typeface="+mn-lt"/>
                <a:ea typeface="+mn-ea"/>
                <a:cs typeface="+mn-cs"/>
              </a:defRPr>
            </a:lvl3pPr>
            <a:lvl4pPr marL="1028700">
              <a:defRPr>
                <a:latin typeface="+mn-lt"/>
                <a:ea typeface="+mn-ea"/>
                <a:cs typeface="+mn-cs"/>
              </a:defRPr>
            </a:lvl4pPr>
            <a:lvl5pPr marL="1371600">
              <a:defRPr>
                <a:latin typeface="+mn-lt"/>
                <a:ea typeface="+mn-ea"/>
                <a:cs typeface="+mn-cs"/>
              </a:defRPr>
            </a:lvl5pPr>
            <a:lvl6pPr marL="1714500">
              <a:defRPr>
                <a:latin typeface="+mn-lt"/>
                <a:ea typeface="+mn-ea"/>
                <a:cs typeface="+mn-cs"/>
              </a:defRPr>
            </a:lvl6pPr>
            <a:lvl7pPr marL="2057400">
              <a:defRPr>
                <a:latin typeface="+mn-lt"/>
                <a:ea typeface="+mn-ea"/>
                <a:cs typeface="+mn-cs"/>
              </a:defRPr>
            </a:lvl7pPr>
            <a:lvl8pPr marL="2400300">
              <a:defRPr>
                <a:latin typeface="+mn-lt"/>
                <a:ea typeface="+mn-ea"/>
                <a:cs typeface="+mn-cs"/>
              </a:defRPr>
            </a:lvl8pPr>
            <a:lvl9pPr marL="27432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kern="0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ЗАКУПКИ ТОВАРОВ, РАБОТ, УСЛУГ: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8D0955-615D-8EFA-D3C5-43FBE2E8B242}"/>
              </a:ext>
            </a:extLst>
          </p:cNvPr>
          <p:cNvSpPr txBox="1"/>
          <p:nvPr/>
        </p:nvSpPr>
        <p:spPr>
          <a:xfrm>
            <a:off x="758527" y="5923870"/>
            <a:ext cx="5181061" cy="2143536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88677" indent="-388677">
              <a:buClr>
                <a:srgbClr val="EB681F"/>
              </a:buClr>
              <a:buFont typeface="Wingdings" pitchFamily="2" charset="2"/>
              <a:buChar char="§"/>
            </a:pPr>
            <a:r>
              <a:rPr lang="ru-RU" sz="1904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Обоснование НМЦК  при закупке МИ </a:t>
            </a:r>
            <a:r>
              <a:rPr lang="ru-RU" sz="1904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по приказу № 450н, ЛП – по приказу № 1064н</a:t>
            </a:r>
          </a:p>
          <a:p>
            <a:pPr marL="388677" indent="-388677">
              <a:buClr>
                <a:srgbClr val="EB681F"/>
              </a:buClr>
              <a:buFont typeface="Wingdings" pitchFamily="2" charset="2"/>
              <a:buChar char="§"/>
            </a:pPr>
            <a:r>
              <a:rPr lang="ru-RU" sz="1904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после заключения контракта в течение 1 раб. дня </a:t>
            </a:r>
            <a:r>
              <a:rPr lang="ru-RU" sz="1904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уведомление в контрольный </a:t>
            </a:r>
            <a:r>
              <a:rPr lang="ru-RU" sz="1904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орган </a:t>
            </a:r>
            <a:r>
              <a:rPr lang="ru-RU" sz="1904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 обоснованием заключения контракта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BECCA4-2E0D-667D-EE93-3178C92BF02E}"/>
              </a:ext>
            </a:extLst>
          </p:cNvPr>
          <p:cNvSpPr txBox="1"/>
          <p:nvPr/>
        </p:nvSpPr>
        <p:spPr>
          <a:xfrm>
            <a:off x="11921147" y="2131486"/>
            <a:ext cx="6034993" cy="1557478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EB681F"/>
              </a:buClr>
            </a:pPr>
            <a:r>
              <a:rPr lang="ru-RU" sz="1904" b="1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ЧАСТЫЕ СЛУЧАИ ПРИМЕНЕНИЯ:</a:t>
            </a:r>
          </a:p>
          <a:p>
            <a:pPr marL="342900" indent="-342900">
              <a:buClr>
                <a:srgbClr val="EB681F"/>
              </a:buClr>
              <a:buFontTx/>
              <a:buChar char="-"/>
            </a:pPr>
            <a:r>
              <a:rPr lang="ru-RU" sz="1904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закупка не состоялась</a:t>
            </a:r>
          </a:p>
          <a:p>
            <a:pPr marL="342900" indent="-342900">
              <a:buClr>
                <a:srgbClr val="EB681F"/>
              </a:buClr>
              <a:buFontTx/>
              <a:buChar char="-"/>
            </a:pPr>
            <a:r>
              <a:rPr lang="ru-RU" sz="1904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срочно необходим товар (ЛП/МИ), в </a:t>
            </a:r>
            <a:r>
              <a:rPr lang="ru-RU" sz="1904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т.ч.для</a:t>
            </a:r>
            <a:r>
              <a:rPr lang="ru-RU" sz="1904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исполнения судебного решения</a:t>
            </a:r>
          </a:p>
          <a:p>
            <a:pPr marL="342900" indent="-342900">
              <a:buClr>
                <a:srgbClr val="EB681F"/>
              </a:buClr>
              <a:buFontTx/>
              <a:buChar char="-"/>
            </a:pPr>
            <a:r>
              <a:rPr lang="ru-RU" sz="1904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предыдущий контракт не исполнен</a:t>
            </a:r>
          </a:p>
        </p:txBody>
      </p:sp>
    </p:spTree>
    <p:extLst>
      <p:ext uri="{BB962C8B-B14F-4D97-AF65-F5344CB8AC3E}">
        <p14:creationId xmlns:p14="http://schemas.microsoft.com/office/powerpoint/2010/main" val="37548732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CF8F8E0C-1012-5757-DEAF-EE5B78CDE225}"/>
              </a:ext>
            </a:extLst>
          </p:cNvPr>
          <p:cNvSpPr txBox="1">
            <a:spLocks/>
          </p:cNvSpPr>
          <p:nvPr/>
        </p:nvSpPr>
        <p:spPr>
          <a:xfrm>
            <a:off x="763567" y="503809"/>
            <a:ext cx="16734729" cy="50231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ru-RU" sz="3264" kern="0" dirty="0">
                <a:solidFill>
                  <a:srgbClr val="007EEE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Статья 32 Закона № 323-ФЗ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96BB2C-BF52-039D-0612-1F0963744930}"/>
              </a:ext>
            </a:extLst>
          </p:cNvPr>
          <p:cNvSpPr txBox="1"/>
          <p:nvPr/>
        </p:nvSpPr>
        <p:spPr>
          <a:xfrm>
            <a:off x="763567" y="1448817"/>
            <a:ext cx="15946690" cy="4612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48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4. Формами оказания медицинской помощи являются:</a:t>
            </a:r>
          </a:p>
          <a:p>
            <a:endParaRPr lang="ru-RU" sz="2448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2448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1) </a:t>
            </a:r>
            <a:r>
              <a:rPr lang="ru-RU" sz="2448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экстренная</a:t>
            </a:r>
            <a:r>
              <a:rPr lang="ru-RU" sz="2448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- медицинская помощь, оказываемая при внезапных острых заболеваниях, состояниях, обострении хронических заболеваний, </a:t>
            </a:r>
            <a:r>
              <a:rPr lang="ru-RU" sz="2448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представляющих угрозу жизни пациента</a:t>
            </a:r>
          </a:p>
          <a:p>
            <a:endParaRPr lang="ru-RU" sz="2448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2448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2) </a:t>
            </a:r>
            <a:r>
              <a:rPr lang="ru-RU" sz="2448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неотложная</a:t>
            </a:r>
            <a:r>
              <a:rPr lang="ru-RU" sz="2448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- медицинская помощь, оказываемая</a:t>
            </a:r>
            <a:r>
              <a:rPr lang="ru-RU" sz="2448" dirty="0">
                <a:solidFill>
                  <a:srgbClr val="4663A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2448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 внезапных острых заболеваниях, состояниях, обострении хронических заболеваний без явных признаков угрозы жизни</a:t>
            </a:r>
            <a:r>
              <a:rPr lang="ru-RU" sz="2448" dirty="0">
                <a:solidFill>
                  <a:srgbClr val="4663A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2448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пациента</a:t>
            </a:r>
          </a:p>
          <a:p>
            <a:endParaRPr lang="ru-RU" sz="2448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2448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3) </a:t>
            </a:r>
            <a:r>
              <a:rPr lang="ru-RU" sz="2448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плановая</a:t>
            </a:r>
            <a:r>
              <a:rPr lang="ru-RU" sz="2448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- медицинская помощь, которая оказывается при проведении профилактических мероприятий, </a:t>
            </a:r>
            <a:r>
              <a:rPr lang="ru-RU" sz="2448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 заболеваниях и состояниях, не сопровождающихся угрозой жизни пациента, </a:t>
            </a:r>
            <a:r>
              <a:rPr lang="ru-RU" sz="2448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 требующих экстренной и неотложной медицинской помощи, </a:t>
            </a:r>
            <a:r>
              <a:rPr lang="ru-RU" sz="2448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 отсрочка оказания которой на определенное время не повлечет за собой ухудшение состояния пациента, угрозу его жизни и здоровью.</a:t>
            </a:r>
          </a:p>
        </p:txBody>
      </p:sp>
    </p:spTree>
    <p:extLst>
      <p:ext uri="{BB962C8B-B14F-4D97-AF65-F5344CB8AC3E}">
        <p14:creationId xmlns:p14="http://schemas.microsoft.com/office/powerpoint/2010/main" val="963222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5595C-DC43-2FFB-1A48-E9B9296A1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C3A9D99E-9F8F-5F1C-58ED-AE0B4E6E5CAE}"/>
              </a:ext>
            </a:extLst>
          </p:cNvPr>
          <p:cNvGrpSpPr/>
          <p:nvPr/>
        </p:nvGrpSpPr>
        <p:grpSpPr>
          <a:xfrm>
            <a:off x="5247458" y="-20761"/>
            <a:ext cx="5519988" cy="1211620"/>
            <a:chOff x="6769939" y="749339"/>
            <a:chExt cx="5519988" cy="1211620"/>
          </a:xfrm>
        </p:grpSpPr>
        <p:pic>
          <p:nvPicPr>
            <p:cNvPr id="3074" name="Picture 2" descr="Picture background">
              <a:extLst>
                <a:ext uri="{FF2B5EF4-FFF2-40B4-BE49-F238E27FC236}">
                  <a16:creationId xmlns:a16="http://schemas.microsoft.com/office/drawing/2014/main" id="{DA38F94A-7D84-15AB-52B0-5BC004D826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9939" y="749339"/>
              <a:ext cx="1211620" cy="12116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2B10C3-923E-B66D-9C69-3CDF4D10EC0F}"/>
                </a:ext>
              </a:extLst>
            </p:cNvPr>
            <p:cNvSpPr txBox="1"/>
            <p:nvPr/>
          </p:nvSpPr>
          <p:spPr>
            <a:xfrm>
              <a:off x="8038770" y="1149036"/>
              <a:ext cx="42511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solidFill>
                    <a:srgbClr val="007EEE"/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ИЗВЕЩЕНИЕ РАЗМЕЩЕНО</a:t>
              </a: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E7C0C30-0295-9331-DFE9-74995CE57852}"/>
              </a:ext>
            </a:extLst>
          </p:cNvPr>
          <p:cNvGrpSpPr/>
          <p:nvPr/>
        </p:nvGrpSpPr>
        <p:grpSpPr>
          <a:xfrm>
            <a:off x="332656" y="1754784"/>
            <a:ext cx="17724079" cy="5614616"/>
            <a:chOff x="385011" y="2086783"/>
            <a:chExt cx="17724079" cy="5614616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095CE09E-3D76-1580-49BD-149F831BA6AA}"/>
                </a:ext>
              </a:extLst>
            </p:cNvPr>
            <p:cNvGrpSpPr/>
            <p:nvPr/>
          </p:nvGrpSpPr>
          <p:grpSpPr>
            <a:xfrm>
              <a:off x="385011" y="2086783"/>
              <a:ext cx="15538288" cy="2513986"/>
              <a:chOff x="-4892142" y="3242318"/>
              <a:chExt cx="15538288" cy="2513986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BD8737C-496E-2FC6-C48B-507553E9C4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892142" y="3242318"/>
                <a:ext cx="4652210" cy="861774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ru-RU" altLang="ru-RU" sz="2800" b="1" cap="small" dirty="0">
                    <a:solidFill>
                      <a:srgbClr val="007EEE"/>
                    </a:solidFill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ГРУППА </a:t>
                </a:r>
                <a:r>
                  <a:rPr lang="en-US" altLang="ru-RU" sz="2800" b="1" cap="small" dirty="0">
                    <a:solidFill>
                      <a:srgbClr val="007EEE"/>
                    </a:solidFill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1 </a:t>
                </a:r>
                <a:br>
                  <a:rPr lang="ru-RU" altLang="ru-RU" sz="2800" b="1" cap="small" dirty="0">
                    <a:solidFill>
                      <a:srgbClr val="007EEE"/>
                    </a:solidFill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</a:br>
                <a:r>
                  <a:rPr lang="en-US" altLang="ru-RU" sz="2800" b="1" cap="small" dirty="0">
                    <a:solidFill>
                      <a:srgbClr val="007EEE"/>
                    </a:solidFill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(</a:t>
                </a:r>
                <a:r>
                  <a:rPr lang="ru-RU" altLang="ru-RU" sz="2800" b="1" cap="small" dirty="0">
                    <a:solidFill>
                      <a:srgbClr val="007EEE"/>
                    </a:solidFill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ЖНВЛП -</a:t>
                </a:r>
                <a:r>
                  <a:rPr lang="en-US" altLang="ru-RU" sz="2800" b="1" cap="small" dirty="0">
                    <a:solidFill>
                      <a:srgbClr val="007EEE"/>
                    </a:solidFill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</a:t>
                </a:r>
                <a:r>
                  <a:rPr lang="ru-RU" altLang="ru-RU" sz="2800" b="1" cap="small" dirty="0">
                    <a:solidFill>
                      <a:srgbClr val="007EEE"/>
                    </a:solidFill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«</a:t>
                </a:r>
                <a:r>
                  <a:rPr lang="ru-RU" altLang="ru-RU" sz="2800" b="1" cap="small" dirty="0">
                    <a:solidFill>
                      <a:srgbClr val="C00000"/>
                    </a:solidFill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старые</a:t>
                </a:r>
                <a:r>
                  <a:rPr lang="ru-RU" altLang="ru-RU" sz="2800" b="1" cap="small" dirty="0">
                    <a:solidFill>
                      <a:srgbClr val="007EEE"/>
                    </a:solidFill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» СЗЛС)</a:t>
                </a:r>
              </a:p>
            </p:txBody>
          </p:sp>
          <p:grpSp>
            <p:nvGrpSpPr>
              <p:cNvPr id="15" name="Группа 14">
                <a:extLst>
                  <a:ext uri="{FF2B5EF4-FFF2-40B4-BE49-F238E27FC236}">
                    <a16:creationId xmlns:a16="http://schemas.microsoft.com/office/drawing/2014/main" id="{9DDB5C93-948F-FDA7-0CA9-DF02BE7D1ECE}"/>
                  </a:ext>
                </a:extLst>
              </p:cNvPr>
              <p:cNvGrpSpPr/>
              <p:nvPr/>
            </p:nvGrpSpPr>
            <p:grpSpPr>
              <a:xfrm>
                <a:off x="507497" y="3242318"/>
                <a:ext cx="10138649" cy="2513986"/>
                <a:chOff x="4785358" y="3000321"/>
                <a:chExt cx="10138649" cy="2513986"/>
              </a:xfrm>
            </p:grpSpPr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383159E2-48DD-2DB0-ED65-2DEF48BDB021}"/>
                    </a:ext>
                  </a:extLst>
                </p:cNvPr>
                <p:cNvSpPr txBox="1"/>
                <p:nvPr/>
              </p:nvSpPr>
              <p:spPr>
                <a:xfrm>
                  <a:off x="5419669" y="3000321"/>
                  <a:ext cx="2410425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2800" b="1" cap="small" dirty="0"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</a:rPr>
                    <a:t>с 01.01.2025</a:t>
                  </a:r>
                </a:p>
                <a:p>
                  <a:pPr algn="ctr"/>
                  <a:r>
                    <a:rPr lang="ru-RU" sz="2800" b="1" cap="small" dirty="0"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</a:rPr>
                    <a:t>по 31.</a:t>
                  </a:r>
                  <a:r>
                    <a:rPr lang="ru-RU" sz="2800" b="1" cap="small" dirty="0">
                      <a:solidFill>
                        <a:srgbClr val="FF0000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</a:rPr>
                    <a:t>12</a:t>
                  </a:r>
                  <a:r>
                    <a:rPr lang="ru-RU" sz="2800" b="1" cap="small" dirty="0"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</a:rPr>
                    <a:t>.2025</a:t>
                  </a:r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E35C59C-EA57-151C-A719-575A2FA6CDF6}"/>
                    </a:ext>
                  </a:extLst>
                </p:cNvPr>
                <p:cNvSpPr txBox="1"/>
                <p:nvPr/>
              </p:nvSpPr>
              <p:spPr>
                <a:xfrm>
                  <a:off x="11864592" y="3000321"/>
                  <a:ext cx="241042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2800" b="1" cap="small" dirty="0"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</a:rPr>
                    <a:t>с </a:t>
                  </a:r>
                  <a:r>
                    <a:rPr lang="ru-RU" sz="2800" b="1" cap="small" dirty="0">
                      <a:solidFill>
                        <a:srgbClr val="FF0000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</a:rPr>
                    <a:t>01.01.2026</a:t>
                  </a: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9E0289E-2376-9239-8C0F-5249BAEEAE65}"/>
                    </a:ext>
                  </a:extLst>
                </p:cNvPr>
                <p:cNvSpPr txBox="1"/>
                <p:nvPr/>
              </p:nvSpPr>
              <p:spPr>
                <a:xfrm>
                  <a:off x="4860946" y="3966036"/>
                  <a:ext cx="370839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2800" cap="small" dirty="0"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</a:rPr>
                    <a:t>Ограничения по ГЛФ</a:t>
                  </a: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7E7CEC1-BCBB-E8BF-B6B2-95E092ABE458}"/>
                    </a:ext>
                  </a:extLst>
                </p:cNvPr>
                <p:cNvSpPr txBox="1"/>
                <p:nvPr/>
              </p:nvSpPr>
              <p:spPr>
                <a:xfrm>
                  <a:off x="11215608" y="3966997"/>
                  <a:ext cx="370839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2800" cap="small" dirty="0"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</a:rPr>
                    <a:t>Ограничения по ГЛФ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5686167-ECFC-A004-5D74-3D5A420BA6E3}"/>
                    </a:ext>
                  </a:extLst>
                </p:cNvPr>
                <p:cNvSpPr txBox="1"/>
                <p:nvPr/>
              </p:nvSpPr>
              <p:spPr>
                <a:xfrm>
                  <a:off x="11215608" y="4499123"/>
                  <a:ext cx="3708399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2800" cap="small" dirty="0"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</a:rPr>
                    <a:t>Ограничения по «полному циклу»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DC3120C-C481-8601-D3A2-117E10AEBAF1}"/>
                    </a:ext>
                  </a:extLst>
                </p:cNvPr>
                <p:cNvSpPr txBox="1"/>
                <p:nvPr/>
              </p:nvSpPr>
              <p:spPr>
                <a:xfrm>
                  <a:off x="4785358" y="4560200"/>
                  <a:ext cx="3708399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2800" cap="small" dirty="0"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</a:rPr>
                    <a:t>Преимущества по «полному циклу»</a:t>
                  </a:r>
                </a:p>
              </p:txBody>
            </p:sp>
          </p:grpSp>
        </p:grp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1BBA6C15-C327-685B-6210-50A5326B12C9}"/>
                </a:ext>
              </a:extLst>
            </p:cNvPr>
            <p:cNvGrpSpPr/>
            <p:nvPr/>
          </p:nvGrpSpPr>
          <p:grpSpPr>
            <a:xfrm>
              <a:off x="387811" y="4775662"/>
              <a:ext cx="17721279" cy="2925737"/>
              <a:chOff x="897387" y="5079480"/>
              <a:chExt cx="17721279" cy="2925737"/>
            </a:xfrm>
          </p:grpSpPr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id="{142CF316-65C6-8837-59AC-E131163FCD09}"/>
                  </a:ext>
                </a:extLst>
              </p:cNvPr>
              <p:cNvGrpSpPr/>
              <p:nvPr/>
            </p:nvGrpSpPr>
            <p:grpSpPr>
              <a:xfrm>
                <a:off x="897387" y="5079480"/>
                <a:ext cx="17182523" cy="2907175"/>
                <a:chOff x="-8157424" y="2081979"/>
                <a:chExt cx="17182523" cy="2907175"/>
              </a:xfrm>
            </p:grpSpPr>
            <p:sp>
              <p:nvSpPr>
                <p:cNvPr id="19" name="Rectangle 1">
                  <a:extLst>
                    <a:ext uri="{FF2B5EF4-FFF2-40B4-BE49-F238E27FC236}">
                      <a16:creationId xmlns:a16="http://schemas.microsoft.com/office/drawing/2014/main" id="{3172C7B7-B077-8C3C-6E86-1B9E2416BC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8157424" y="2365402"/>
                  <a:ext cx="5719635" cy="861774"/>
                </a:xfrm>
                <a:prstGeom prst="rect">
                  <a:avLst/>
                </a:prstGeom>
              </p:spPr>
              <p:txBody>
                <a:bodyPr wrap="square" lIns="0" tIns="0" rIns="0" bIns="0" anchor="ctr"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ru-RU" altLang="ru-RU" sz="2800" b="1" cap="small" dirty="0">
                      <a:solidFill>
                        <a:srgbClr val="007EEE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</a:rPr>
                    <a:t>ГРУППА 2</a:t>
                  </a:r>
                  <a:r>
                    <a:rPr lang="en-US" altLang="ru-RU" sz="2800" b="1" cap="small" dirty="0">
                      <a:solidFill>
                        <a:srgbClr val="007EEE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</a:rPr>
                    <a:t> </a:t>
                  </a:r>
                  <a:br>
                    <a:rPr lang="ru-RU" altLang="ru-RU" sz="2800" b="1" cap="small" dirty="0">
                      <a:solidFill>
                        <a:srgbClr val="007EEE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</a:rPr>
                  </a:br>
                  <a:r>
                    <a:rPr lang="en-US" altLang="ru-RU" sz="2800" b="1" cap="small" dirty="0">
                      <a:solidFill>
                        <a:srgbClr val="007EEE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</a:rPr>
                    <a:t>(</a:t>
                  </a:r>
                  <a:r>
                    <a:rPr lang="ru-RU" altLang="ru-RU" sz="2800" b="1" cap="small" dirty="0">
                      <a:solidFill>
                        <a:srgbClr val="007EEE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</a:rPr>
                    <a:t>ЖНВЛП -</a:t>
                  </a:r>
                  <a:r>
                    <a:rPr lang="en-US" altLang="ru-RU" sz="2800" b="1" cap="small" dirty="0">
                      <a:solidFill>
                        <a:srgbClr val="007EEE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</a:rPr>
                    <a:t> </a:t>
                  </a:r>
                  <a:r>
                    <a:rPr lang="ru-RU" altLang="ru-RU" sz="2800" b="1" cap="small" dirty="0">
                      <a:solidFill>
                        <a:srgbClr val="007EEE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</a:rPr>
                    <a:t>«</a:t>
                  </a:r>
                  <a:r>
                    <a:rPr lang="ru-RU" altLang="ru-RU" sz="2800" b="1" cap="small" dirty="0">
                      <a:solidFill>
                        <a:srgbClr val="C00000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</a:rPr>
                    <a:t>новые</a:t>
                  </a:r>
                  <a:r>
                    <a:rPr lang="ru-RU" altLang="ru-RU" sz="2800" b="1" cap="small" dirty="0">
                      <a:solidFill>
                        <a:srgbClr val="007EEE"/>
                      </a:solidFill>
                      <a:latin typeface="Calibri" panose="020F0502020204030204" pitchFamily="34" charset="0"/>
                      <a:ea typeface="Roboto" panose="02000000000000000000" pitchFamily="2" charset="0"/>
                      <a:cs typeface="Calibri" panose="020F0502020204030204" pitchFamily="34" charset="0"/>
                    </a:rPr>
                    <a:t>» СЗЛС)</a:t>
                  </a:r>
                </a:p>
              </p:txBody>
            </p:sp>
            <p:grpSp>
              <p:nvGrpSpPr>
                <p:cNvPr id="20" name="Группа 19">
                  <a:extLst>
                    <a:ext uri="{FF2B5EF4-FFF2-40B4-BE49-F238E27FC236}">
                      <a16:creationId xmlns:a16="http://schemas.microsoft.com/office/drawing/2014/main" id="{DD6927E9-0B23-C4A3-CC9B-5B41D7F54C15}"/>
                    </a:ext>
                  </a:extLst>
                </p:cNvPr>
                <p:cNvGrpSpPr/>
                <p:nvPr/>
              </p:nvGrpSpPr>
              <p:grpSpPr>
                <a:xfrm>
                  <a:off x="-2760585" y="2081979"/>
                  <a:ext cx="11785684" cy="2907175"/>
                  <a:chOff x="1517276" y="1839982"/>
                  <a:chExt cx="11785684" cy="2907175"/>
                </a:xfrm>
              </p:grpSpPr>
              <p:cxnSp>
                <p:nvCxnSpPr>
                  <p:cNvPr id="21" name="Прямая соединительная линия 20">
                    <a:extLst>
                      <a:ext uri="{FF2B5EF4-FFF2-40B4-BE49-F238E27FC236}">
                        <a16:creationId xmlns:a16="http://schemas.microsoft.com/office/drawing/2014/main" id="{152D0AD1-AD10-EC0F-C413-2CA25C2FDF4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773789" y="1839982"/>
                    <a:ext cx="11529171" cy="0"/>
                  </a:xfrm>
                  <a:prstGeom prst="line">
                    <a:avLst/>
                  </a:prstGeom>
                  <a:ln w="571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3935D8A4-08AF-BAB7-BC48-DF61D08C9DB5}"/>
                      </a:ext>
                    </a:extLst>
                  </p:cNvPr>
                  <p:cNvSpPr txBox="1"/>
                  <p:nvPr/>
                </p:nvSpPr>
                <p:spPr>
                  <a:xfrm>
                    <a:off x="2166262" y="2136885"/>
                    <a:ext cx="2410425" cy="9541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2800" b="1" cap="small" dirty="0"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  <a:t>с 01.01.2025</a:t>
                    </a:r>
                  </a:p>
                  <a:p>
                    <a:pPr algn="ctr"/>
                    <a:r>
                      <a:rPr lang="ru-RU" sz="2800" b="1" cap="small" dirty="0"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  <a:t>по 31.</a:t>
                    </a:r>
                    <a:r>
                      <a:rPr lang="ru-RU" sz="2800" b="1" cap="small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  <a:t>12</a:t>
                    </a:r>
                    <a:r>
                      <a:rPr lang="ru-RU" sz="2800" b="1" cap="small" dirty="0"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  <a:t>.2025</a:t>
                    </a:r>
                  </a:p>
                </p:txBody>
              </p:sp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6DC326AB-0A60-3B01-99F5-A498C0C247D8}"/>
                      </a:ext>
                    </a:extLst>
                  </p:cNvPr>
                  <p:cNvSpPr txBox="1"/>
                  <p:nvPr/>
                </p:nvSpPr>
                <p:spPr>
                  <a:xfrm>
                    <a:off x="6552427" y="2136884"/>
                    <a:ext cx="2410425" cy="9541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2800" b="1" cap="small" dirty="0"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  <a:t>с </a:t>
                    </a:r>
                    <a:r>
                      <a:rPr lang="ru-RU" sz="2800" b="1" cap="small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  <a:t>01.01.2026</a:t>
                    </a:r>
                    <a:r>
                      <a:rPr lang="ru-RU" sz="2800" b="1" cap="small" dirty="0"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  <a:t> по 31.08.2027</a:t>
                    </a:r>
                  </a:p>
                </p:txBody>
              </p:sp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C0E7BD0E-71E8-F0A7-5BE0-882087A60B2C}"/>
                      </a:ext>
                    </a:extLst>
                  </p:cNvPr>
                  <p:cNvSpPr txBox="1"/>
                  <p:nvPr/>
                </p:nvSpPr>
                <p:spPr>
                  <a:xfrm>
                    <a:off x="1517276" y="3144558"/>
                    <a:ext cx="3708399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2800" i="1" cap="small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  <a:t>Ограничения по ГЛФ</a:t>
                    </a:r>
                  </a:p>
                </p:txBody>
              </p:sp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2C762D02-E1BC-47BE-C400-66C47BCEBF98}"/>
                      </a:ext>
                    </a:extLst>
                  </p:cNvPr>
                  <p:cNvSpPr txBox="1"/>
                  <p:nvPr/>
                </p:nvSpPr>
                <p:spPr>
                  <a:xfrm>
                    <a:off x="5978227" y="3144558"/>
                    <a:ext cx="3708399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2800" cap="small" dirty="0"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  <a:t>Ограничения по ГЛФ</a:t>
                    </a:r>
                  </a:p>
                </p:txBody>
              </p:sp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24901CD0-6D93-93F5-2366-06AD55150A60}"/>
                      </a:ext>
                    </a:extLst>
                  </p:cNvPr>
                  <p:cNvSpPr txBox="1"/>
                  <p:nvPr/>
                </p:nvSpPr>
                <p:spPr>
                  <a:xfrm>
                    <a:off x="5903439" y="3950111"/>
                    <a:ext cx="3708399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2800" cap="small" dirty="0"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  <a:t>⸻</a:t>
                    </a:r>
                  </a:p>
                </p:txBody>
              </p:sp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3CBD552F-EE8F-30A2-9261-F6440E440899}"/>
                      </a:ext>
                    </a:extLst>
                  </p:cNvPr>
                  <p:cNvSpPr txBox="1"/>
                  <p:nvPr/>
                </p:nvSpPr>
                <p:spPr>
                  <a:xfrm>
                    <a:off x="1517276" y="3793050"/>
                    <a:ext cx="3708399" cy="9541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2800" i="1" cap="small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  <a:t>Преимущества по «полному циклу»</a:t>
                    </a:r>
                  </a:p>
                </p:txBody>
              </p:sp>
            </p:grpSp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603E7E5-370D-E492-D5A2-C87087E5BC20}"/>
                  </a:ext>
                </a:extLst>
              </p:cNvPr>
              <p:cNvSpPr txBox="1"/>
              <p:nvPr/>
            </p:nvSpPr>
            <p:spPr>
              <a:xfrm>
                <a:off x="15451009" y="5376382"/>
                <a:ext cx="26289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b="1" cap="small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с 01.09.2027</a:t>
                </a:r>
                <a:r>
                  <a:rPr lang="en-US" sz="2800" b="1" cap="small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(</a:t>
                </a:r>
                <a:r>
                  <a:rPr lang="ru-RU" sz="2800" b="1" cap="small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?</a:t>
                </a:r>
                <a:r>
                  <a:rPr lang="en-US" sz="2800" b="1" cap="small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)</a:t>
                </a:r>
                <a:endParaRPr lang="ru-RU" sz="2800" b="1" cap="small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A20DA58-B6FB-4E49-13AD-FEE560D2EA6E}"/>
                  </a:ext>
                </a:extLst>
              </p:cNvPr>
              <p:cNvSpPr txBox="1"/>
              <p:nvPr/>
            </p:nvSpPr>
            <p:spPr>
              <a:xfrm>
                <a:off x="14910267" y="6376570"/>
                <a:ext cx="37083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cap="small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Ограничения по ГЛФ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B435F46-3BD4-4958-859F-2283A24CB925}"/>
                  </a:ext>
                </a:extLst>
              </p:cNvPr>
              <p:cNvSpPr txBox="1"/>
              <p:nvPr/>
            </p:nvSpPr>
            <p:spPr>
              <a:xfrm>
                <a:off x="14802021" y="7051110"/>
                <a:ext cx="370839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cap="small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Ограничения по «полному циклу»</a:t>
                </a:r>
              </a:p>
            </p:txBody>
          </p:sp>
        </p:grpSp>
      </p:grpSp>
      <p:sp>
        <p:nvSpPr>
          <p:cNvPr id="41" name="Rectangle 1">
            <a:extLst>
              <a:ext uri="{FF2B5EF4-FFF2-40B4-BE49-F238E27FC236}">
                <a16:creationId xmlns:a16="http://schemas.microsoft.com/office/drawing/2014/main" id="{3129C8E3-AEFA-393A-0E71-E4F9F5077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656" y="7960803"/>
            <a:ext cx="5719635" cy="86177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2800" b="1" cap="small" dirty="0">
                <a:solidFill>
                  <a:srgbClr val="007EEE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ГРУППА 3</a:t>
            </a:r>
            <a:r>
              <a:rPr lang="en-US" altLang="ru-RU" sz="2800" b="1" cap="small" dirty="0">
                <a:solidFill>
                  <a:srgbClr val="007EEE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br>
              <a:rPr lang="ru-RU" altLang="ru-RU" sz="2800" b="1" cap="small" dirty="0">
                <a:solidFill>
                  <a:srgbClr val="007EEE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</a:br>
            <a:r>
              <a:rPr lang="en-US" altLang="ru-RU" sz="2800" b="1" cap="small" dirty="0">
                <a:solidFill>
                  <a:srgbClr val="007EEE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(</a:t>
            </a:r>
            <a:r>
              <a:rPr lang="ru-RU" altLang="ru-RU" sz="2800" b="1" cap="small" dirty="0">
                <a:solidFill>
                  <a:srgbClr val="007EEE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ЖНВЛП </a:t>
            </a:r>
            <a:r>
              <a:rPr lang="ru-RU" altLang="ru-RU" sz="2800" b="1" cap="small" dirty="0">
                <a:solidFill>
                  <a:srgbClr val="C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НЕ</a:t>
            </a:r>
            <a:r>
              <a:rPr lang="ru-RU" altLang="ru-RU" sz="2800" b="1" cap="small" dirty="0">
                <a:solidFill>
                  <a:srgbClr val="007EEE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СЗЛС)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8DFE4EA-62EB-DDF8-1909-D95AE1839DC9}"/>
              </a:ext>
            </a:extLst>
          </p:cNvPr>
          <p:cNvSpPr txBox="1"/>
          <p:nvPr/>
        </p:nvSpPr>
        <p:spPr>
          <a:xfrm>
            <a:off x="5860837" y="8605048"/>
            <a:ext cx="3708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cap="small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Ограничения по ГЛФ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B155A65-CA50-EACB-A220-1C2618CCD6DD}"/>
              </a:ext>
            </a:extLst>
          </p:cNvPr>
          <p:cNvSpPr txBox="1"/>
          <p:nvPr/>
        </p:nvSpPr>
        <p:spPr>
          <a:xfrm>
            <a:off x="5867301" y="9125087"/>
            <a:ext cx="3708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cap="small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Преимущества по «полному циклу»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6C14D8-4411-A48A-83F5-D1275152277A}"/>
              </a:ext>
            </a:extLst>
          </p:cNvPr>
          <p:cNvSpPr txBox="1"/>
          <p:nvPr/>
        </p:nvSpPr>
        <p:spPr>
          <a:xfrm>
            <a:off x="6516289" y="8050353"/>
            <a:ext cx="2410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cap="small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с 01.01.2025</a:t>
            </a: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95C31237-F6B9-7189-1021-979C05DAE3D7}"/>
              </a:ext>
            </a:extLst>
          </p:cNvPr>
          <p:cNvCxnSpPr>
            <a:cxnSpLocks/>
          </p:cNvCxnSpPr>
          <p:nvPr/>
        </p:nvCxnSpPr>
        <p:spPr>
          <a:xfrm flipH="1">
            <a:off x="5988808" y="7739215"/>
            <a:ext cx="1152917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9A67B6F-3B13-C97C-AB8D-E0D04ACC1B15}"/>
              </a:ext>
            </a:extLst>
          </p:cNvPr>
          <p:cNvSpPr txBox="1"/>
          <p:nvPr/>
        </p:nvSpPr>
        <p:spPr>
          <a:xfrm>
            <a:off x="13771838" y="450209"/>
            <a:ext cx="4198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EEE"/>
                </a:solidFill>
              </a:rPr>
              <a:t>с учетом ПП РФ от 29.08.2025 № </a:t>
            </a:r>
            <a:r>
              <a:rPr lang="en" b="0" i="0" u="none" strike="noStrike" dirty="0">
                <a:solidFill>
                  <a:srgbClr val="007EEE"/>
                </a:solidFill>
                <a:effectLst/>
              </a:rPr>
              <a:t>1326</a:t>
            </a:r>
            <a:endParaRPr lang="ru-RU" dirty="0">
              <a:solidFill>
                <a:srgbClr val="007EEE"/>
              </a:solidFill>
            </a:endParaRPr>
          </a:p>
        </p:txBody>
      </p:sp>
      <p:pic>
        <p:nvPicPr>
          <p:cNvPr id="17" name="Рисунок 16" descr="Мегафон1 контур">
            <a:extLst>
              <a:ext uri="{FF2B5EF4-FFF2-40B4-BE49-F238E27FC236}">
                <a16:creationId xmlns:a16="http://schemas.microsoft.com/office/drawing/2014/main" id="{16663C63-D8D4-FBD5-EB41-77D5185B0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912457" y="18809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268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BD34D4AE-975F-D44E-95A3-2B1E564954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1686" y="318557"/>
            <a:ext cx="16540247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lang="ru-RU" sz="4800" dirty="0">
                <a:solidFill>
                  <a:srgbClr val="007EEE"/>
                </a:solidFill>
                <a:latin typeface="+mn-lt"/>
                <a:ea typeface="Museo Sans Cyrl 700" pitchFamily="34" charset="-122"/>
              </a:rPr>
              <a:t>Закупки ЛП по решению ВК (п. 28 ч. 1 ст. 93)</a:t>
            </a:r>
          </a:p>
        </p:txBody>
      </p:sp>
      <p:graphicFrame>
        <p:nvGraphicFramePr>
          <p:cNvPr id="11" name="Содержимое 3">
            <a:extLst>
              <a:ext uri="{FF2B5EF4-FFF2-40B4-BE49-F238E27FC236}">
                <a16:creationId xmlns:a16="http://schemas.microsoft.com/office/drawing/2014/main" id="{44FD3F87-726B-8B4F-A417-56AB642201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9674214"/>
              </p:ext>
            </p:extLst>
          </p:nvPr>
        </p:nvGraphicFramePr>
        <p:xfrm>
          <a:off x="801686" y="1331495"/>
          <a:ext cx="16684624" cy="7307049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4398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4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615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5229"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СПОСОБ ЗАКУПКИ</a:t>
                      </a:r>
                    </a:p>
                  </a:txBody>
                  <a:tcPr marL="80223" marR="80223" marT="38566" marB="38566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ЗАПРОС КОТИРОВОК</a:t>
                      </a:r>
                      <a:br>
                        <a:rPr lang="ru-RU" sz="2800" b="0" i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</a:br>
                      <a:r>
                        <a:rPr lang="ru-RU" sz="2800" b="0" i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(подп. «г» п. 2 ч. 10 ст. 24)</a:t>
                      </a:r>
                    </a:p>
                  </a:txBody>
                  <a:tcPr marL="80223" marR="80223" marT="38566" marB="38566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ЕП</a:t>
                      </a:r>
                      <a:br>
                        <a:rPr lang="ru-RU" sz="2800" b="0" i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</a:br>
                      <a:r>
                        <a:rPr lang="ru-RU" sz="2800" b="0" i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(п. 28 ч. 1 СТ. 93)</a:t>
                      </a:r>
                    </a:p>
                  </a:txBody>
                  <a:tcPr marL="80223" marR="80223" marT="38566" marB="38566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6736">
                <a:tc>
                  <a:txBody>
                    <a:bodyPr/>
                    <a:lstStyle/>
                    <a:p>
                      <a:r>
                        <a:rPr lang="ru-RU" sz="2300" b="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ОГРАНИЧЕНИЯ ПО НМЦК, </a:t>
                      </a:r>
                      <a:br>
                        <a:rPr lang="ru-RU" sz="2300" b="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</a:br>
                      <a:r>
                        <a:rPr lang="ru-RU" sz="2300" b="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ЦЕНЕ ДОГОВОРА</a:t>
                      </a:r>
                      <a:endParaRPr lang="ru-RU" sz="2300" b="0" i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80223" marR="80223" marT="38566" marB="38566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ru-RU" sz="2300" b="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Не установлены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ru-RU" sz="2300" b="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Цена может быть любой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ru-RU" sz="2300" b="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Количество договоров – не ограничено</a:t>
                      </a:r>
                    </a:p>
                    <a:p>
                      <a:endParaRPr lang="ru-RU" sz="2300" b="0" i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80223" marR="80223" marT="38566" marB="38566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ru-RU" sz="2300" b="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 договор ≤ </a:t>
                      </a:r>
                      <a:r>
                        <a:rPr lang="ru-RU" sz="2300" b="0" i="0" dirty="0">
                          <a:solidFill>
                            <a:srgbClr val="FF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1,5 млн руб.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ru-RU" sz="2300" b="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Количество договоров – не ограничено</a:t>
                      </a:r>
                      <a:endParaRPr lang="ru-RU" sz="2300" b="0" i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80223" marR="80223" marT="38566" marB="3856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1934">
                <a:tc>
                  <a:txBody>
                    <a:bodyPr/>
                    <a:lstStyle/>
                    <a:p>
                      <a:r>
                        <a:rPr lang="ru-RU" sz="2300" b="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ПРЕДМЕТ ДОГОВОРА</a:t>
                      </a:r>
                      <a:endParaRPr lang="ru-RU" sz="2300" b="0" i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80223" marR="80223" marT="38566" marB="38566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0" i="0" kern="1200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Можно указывать торговые наименования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300" b="0" i="0" kern="1200" baseline="0" dirty="0">
                        <a:solidFill>
                          <a:schemeClr val="dk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80223" marR="80223" marT="38566" marB="38566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6736">
                <a:tc>
                  <a:txBody>
                    <a:bodyPr/>
                    <a:lstStyle/>
                    <a:p>
                      <a:r>
                        <a:rPr lang="ru-RU" sz="2300" b="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ОБЪЕМ ЛП</a:t>
                      </a:r>
                      <a:endParaRPr lang="ru-RU" sz="2300" b="0" i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80223" marR="80223" marT="38566" marB="38566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2300" b="0" i="0" kern="1200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Не должен превышать объем  ЛП, необходимых пациенту в течение срока лечения (?)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300" b="0" i="0" kern="1200" baseline="0" dirty="0">
                        <a:solidFill>
                          <a:schemeClr val="dk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80223" marR="80223" marT="38566" marB="38566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ru-RU" sz="2300" b="0" i="0" kern="1200" baseline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Не более, чем на срок проведения ЗК (примерно 10 дней)</a:t>
                      </a:r>
                    </a:p>
                  </a:txBody>
                  <a:tcPr marL="80223" marR="80223" marT="38566" marB="3856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4335">
                <a:tc>
                  <a:txBody>
                    <a:bodyPr/>
                    <a:lstStyle/>
                    <a:p>
                      <a:r>
                        <a:rPr lang="ru-RU" sz="2300" b="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ОГРАНИЧЕНИЯ</a:t>
                      </a:r>
                      <a:r>
                        <a:rPr lang="ru-RU" sz="2300" b="0" i="0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ПО УСЛОВИЯМ ДОГОВОРА</a:t>
                      </a:r>
                      <a:endParaRPr lang="ru-RU" sz="2300" b="0" i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80223" marR="80223" marT="38566" marB="3856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itchFamily="2" charset="2"/>
                        <a:buChar char="§"/>
                      </a:pPr>
                      <a:r>
                        <a:rPr lang="ru-RU" sz="2300" b="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 договор – 1 пациент </a:t>
                      </a:r>
                      <a:r>
                        <a:rPr lang="ru-RU" sz="2300" b="0" i="0" dirty="0">
                          <a:solidFill>
                            <a:srgbClr val="FF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?</a:t>
                      </a:r>
                    </a:p>
                    <a:p>
                      <a:pPr marL="285750" indent="-285750" algn="l">
                        <a:buFont typeface="Wingdings" pitchFamily="2" charset="2"/>
                        <a:buChar char="§"/>
                      </a:pPr>
                      <a:r>
                        <a:rPr lang="ru-RU" sz="2300" b="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  <a:r>
                        <a:rPr lang="ru-RU" sz="2300" b="0" i="0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договор – м.б. несколько ЛП</a:t>
                      </a:r>
                    </a:p>
                    <a:p>
                      <a:endParaRPr lang="ru-RU" sz="2300" b="0" i="0" baseline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80223" marR="80223" marT="38566" marB="3856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itchFamily="2" charset="2"/>
                        <a:buChar char="§"/>
                      </a:pPr>
                      <a:r>
                        <a:rPr lang="ru-RU" sz="2300" b="0" i="0" dirty="0">
                          <a:solidFill>
                            <a:srgbClr val="FF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? </a:t>
                      </a:r>
                      <a:r>
                        <a:rPr lang="ru-RU" sz="2300" b="0" i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 договор – 1 пациент</a:t>
                      </a:r>
                    </a:p>
                    <a:p>
                      <a:pPr marL="285750" indent="-285750" algn="l">
                        <a:buFont typeface="Wingdings" pitchFamily="2" charset="2"/>
                        <a:buChar char="§"/>
                      </a:pPr>
                      <a:r>
                        <a:rPr lang="ru-RU" sz="2300" b="0" i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  <a:r>
                        <a:rPr lang="ru-RU" sz="2300" b="0" i="0" baseline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договор – </a:t>
                      </a:r>
                      <a:r>
                        <a:rPr lang="ru-RU" sz="2300" b="0" i="0" baseline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м.б</a:t>
                      </a:r>
                      <a:r>
                        <a:rPr lang="ru-RU" sz="2300" b="0" i="0" baseline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. несколько ЛП</a:t>
                      </a:r>
                    </a:p>
                  </a:txBody>
                  <a:tcPr marL="80223" marR="80223" marT="38566" marB="38566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86736">
                <a:tc>
                  <a:txBody>
                    <a:bodyPr/>
                    <a:lstStyle/>
                    <a:p>
                      <a:r>
                        <a:rPr lang="ru-RU" sz="2300" b="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ДЛЯ</a:t>
                      </a:r>
                      <a:r>
                        <a:rPr lang="ru-RU" sz="2300" b="0" i="0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ЗАКЛЮЧЕНИЯ ДОГОВОРА НЕОБХОДИМО</a:t>
                      </a:r>
                      <a:endParaRPr lang="ru-RU" sz="2300" b="0" i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80223" marR="80223" marT="38566" marB="38566"/>
                </a:tc>
                <a:tc gridSpan="2">
                  <a:txBody>
                    <a:bodyPr/>
                    <a:lstStyle/>
                    <a:p>
                      <a:pPr marL="285750" indent="-285750" algn="l">
                        <a:buFont typeface="Wingdings" pitchFamily="2" charset="2"/>
                        <a:buChar char="§"/>
                      </a:pPr>
                      <a:r>
                        <a:rPr lang="ru-RU" sz="2300" b="0" i="0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отразить решение в мед. документах пациента</a:t>
                      </a:r>
                    </a:p>
                    <a:p>
                      <a:pPr marL="285750" indent="-285750" algn="l">
                        <a:buFont typeface="Wingdings" pitchFamily="2" charset="2"/>
                        <a:buChar char="§"/>
                      </a:pPr>
                      <a:r>
                        <a:rPr lang="ru-RU" sz="2300" b="0" i="0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журнал врачебной комиссии</a:t>
                      </a:r>
                    </a:p>
                    <a:p>
                      <a:pPr marL="285750" indent="-285750" algn="l">
                        <a:buFont typeface="Wingdings" pitchFamily="2" charset="2"/>
                        <a:buChar char="§"/>
                      </a:pPr>
                      <a:r>
                        <a:rPr lang="ru-RU" sz="2300" b="0" i="0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решение врачебной комиссии вместе с договором – в реестр контрактов без указания ФИО пациента</a:t>
                      </a:r>
                      <a:endParaRPr lang="ru-RU" sz="2300" b="0" i="0" baseline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80223" marR="80223" marT="38566" marB="38566"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43679164-80B7-341A-CD85-DC2BB2118C29}"/>
              </a:ext>
            </a:extLst>
          </p:cNvPr>
          <p:cNvSpPr txBox="1">
            <a:spLocks/>
          </p:cNvSpPr>
          <p:nvPr/>
        </p:nvSpPr>
        <p:spPr>
          <a:xfrm>
            <a:off x="801686" y="8632781"/>
            <a:ext cx="16734729" cy="80021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z="2600" kern="0" dirty="0">
                <a:solidFill>
                  <a:srgbClr val="007EEE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C 01</a:t>
            </a:r>
            <a:r>
              <a:rPr lang="ru-RU" sz="2600" kern="0" dirty="0">
                <a:solidFill>
                  <a:srgbClr val="007EEE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.</a:t>
            </a:r>
            <a:r>
              <a:rPr lang="en-US" sz="2600" kern="0" dirty="0">
                <a:solidFill>
                  <a:srgbClr val="007EEE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09</a:t>
            </a:r>
            <a:r>
              <a:rPr lang="ru-RU" sz="2600" kern="0" dirty="0">
                <a:solidFill>
                  <a:srgbClr val="007EEE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.</a:t>
            </a:r>
            <a:r>
              <a:rPr lang="en-US" sz="2600" kern="0" dirty="0">
                <a:solidFill>
                  <a:srgbClr val="007EEE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2025 </a:t>
            </a:r>
            <a:r>
              <a:rPr lang="ru-RU" sz="2600" kern="0" dirty="0">
                <a:solidFill>
                  <a:srgbClr val="007EEE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решение врачебной комиссии о назначении лекарственного препарата по ТН должно содержать сведения об индивидуальной непереносимости </a:t>
            </a:r>
            <a:r>
              <a:rPr lang="ru-RU" sz="2600" kern="0" dirty="0">
                <a:solidFill>
                  <a:srgbClr val="FF0000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взаимозаменяемых</a:t>
            </a:r>
            <a:r>
              <a:rPr lang="ru-RU" sz="2600" kern="0" dirty="0">
                <a:solidFill>
                  <a:srgbClr val="007EEE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лекарственных препаратов </a:t>
            </a:r>
          </a:p>
        </p:txBody>
      </p:sp>
    </p:spTree>
    <p:extLst>
      <p:ext uri="{BB962C8B-B14F-4D97-AF65-F5344CB8AC3E}">
        <p14:creationId xmlns:p14="http://schemas.microsoft.com/office/powerpoint/2010/main" val="18501844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F526621-41D0-2537-DC5E-B7FA4187A8CA}"/>
              </a:ext>
            </a:extLst>
          </p:cNvPr>
          <p:cNvGrpSpPr/>
          <p:nvPr/>
        </p:nvGrpSpPr>
        <p:grpSpPr>
          <a:xfrm>
            <a:off x="541270" y="302890"/>
            <a:ext cx="17555271" cy="8209149"/>
            <a:chOff x="397669" y="222681"/>
            <a:chExt cx="12906375" cy="6035244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E45F7BB8-7A32-4274-3E35-E9ACB6414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7669" y="1343025"/>
              <a:ext cx="6172200" cy="3666194"/>
            </a:xfrm>
            <a:prstGeom prst="rect">
              <a:avLst/>
            </a:prstGeom>
          </p:spPr>
        </p:pic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58B871E7-E6FA-A2AF-0679-FA905D732E1F}"/>
                </a:ext>
              </a:extLst>
            </p:cNvPr>
            <p:cNvCxnSpPr/>
            <p:nvPr/>
          </p:nvCxnSpPr>
          <p:spPr>
            <a:xfrm>
              <a:off x="6597048" y="1304925"/>
              <a:ext cx="0" cy="4953000"/>
            </a:xfrm>
            <a:prstGeom prst="line">
              <a:avLst/>
            </a:prstGeom>
            <a:ln w="19050">
              <a:solidFill>
                <a:srgbClr val="70707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6C889BD-4317-036C-527E-9D387ABF7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2269" y="2905775"/>
              <a:ext cx="6470884" cy="2399650"/>
            </a:xfrm>
            <a:prstGeom prst="rect">
              <a:avLst/>
            </a:prstGeom>
          </p:spPr>
        </p:pic>
        <p:sp>
          <p:nvSpPr>
            <p:cNvPr id="6" name="Заголовок 3">
              <a:extLst>
                <a:ext uri="{FF2B5EF4-FFF2-40B4-BE49-F238E27FC236}">
                  <a16:creationId xmlns:a16="http://schemas.microsoft.com/office/drawing/2014/main" id="{A42DADBF-BF11-2D05-8ED2-06D40EF77E7F}"/>
                </a:ext>
              </a:extLst>
            </p:cNvPr>
            <p:cNvSpPr txBox="1">
              <a:spLocks/>
            </p:cNvSpPr>
            <p:nvPr/>
          </p:nvSpPr>
          <p:spPr>
            <a:xfrm>
              <a:off x="570706" y="222681"/>
              <a:ext cx="12303125" cy="610937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</a:lstStyle>
            <a:p>
              <a:pPr algn="l" rtl="0"/>
              <a:r>
                <a:rPr lang="ru-RU" sz="5400" kern="0" dirty="0">
                  <a:solidFill>
                    <a:srgbClr val="007EEE"/>
                  </a:solidFill>
                  <a:latin typeface="Calibri" panose="020F0502020204030204" pitchFamily="34" charset="0"/>
                  <a:ea typeface="Lato" panose="020F0502020204030203" pitchFamily="34" charset="0"/>
                  <a:cs typeface="Calibri" panose="020F0502020204030204" pitchFamily="34" charset="0"/>
                </a:rPr>
                <a:t>ДВА РЕШЕНИЯ</a:t>
              </a:r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D90C80C6-5457-F59D-77FB-698E0A546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22269" y="1362400"/>
              <a:ext cx="6581775" cy="152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09890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7B4462E-9C54-C85F-A9A4-F7DAD6AE6BC2}"/>
              </a:ext>
            </a:extLst>
          </p:cNvPr>
          <p:cNvGrpSpPr/>
          <p:nvPr/>
        </p:nvGrpSpPr>
        <p:grpSpPr>
          <a:xfrm>
            <a:off x="4790811" y="306272"/>
            <a:ext cx="10053793" cy="9677047"/>
            <a:chOff x="4790811" y="306272"/>
            <a:chExt cx="10053793" cy="9677047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519F8DCF-7A8D-23BB-5489-8EE1BEAE0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0811" y="2022355"/>
              <a:ext cx="10053793" cy="7960964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6D814E98-D33D-CA8A-32D4-E9A68239B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27285" y="306272"/>
              <a:ext cx="8408627" cy="138673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81289D7-D68A-407E-E1D7-3725CBD92F68}"/>
                </a:ext>
              </a:extLst>
            </p:cNvPr>
            <p:cNvSpPr txBox="1"/>
            <p:nvPr/>
          </p:nvSpPr>
          <p:spPr>
            <a:xfrm>
              <a:off x="9037320" y="1402080"/>
              <a:ext cx="173736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4771401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CB68C-173D-89E9-4CCC-91508448A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E25A3-520F-D97E-A88D-B7D4E9B03082}"/>
              </a:ext>
            </a:extLst>
          </p:cNvPr>
          <p:cNvSpPr txBox="1">
            <a:spLocks/>
          </p:cNvSpPr>
          <p:nvPr/>
        </p:nvSpPr>
        <p:spPr>
          <a:xfrm>
            <a:off x="1422936" y="3603523"/>
            <a:ext cx="9274477" cy="4434619"/>
          </a:xfrm>
          <a:prstGeom prst="rect">
            <a:avLst/>
          </a:prstGeom>
        </p:spPr>
        <p:txBody>
          <a:bodyPr vert="horz" lIns="93287" tIns="46643" rIns="93287" bIns="46643" numCol="1" rtlCol="0" anchor="t" anchorCtr="0" compatLnSpc="1">
            <a:prstTxWarp prst="textNoShape">
              <a:avLst/>
            </a:prstTxWarp>
            <a:norm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12"/>
              </a:spcAft>
            </a:pPr>
            <a:endParaRPr lang="ru-RU" sz="5400" dirty="0">
              <a:solidFill>
                <a:srgbClr val="007EEE"/>
              </a:solidFill>
              <a:latin typeface="+mn-lt"/>
              <a:ea typeface="Museo Sans Cyrl 700" pitchFamily="34" charset="-122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6EC7334-4383-0BC0-CC22-B470224B0970}"/>
              </a:ext>
            </a:extLst>
          </p:cNvPr>
          <p:cNvSpPr txBox="1">
            <a:spLocks/>
          </p:cNvSpPr>
          <p:nvPr/>
        </p:nvSpPr>
        <p:spPr>
          <a:xfrm>
            <a:off x="1422935" y="4124253"/>
            <a:ext cx="9274477" cy="1019247"/>
          </a:xfrm>
          <a:prstGeom prst="rect">
            <a:avLst/>
          </a:prstGeom>
        </p:spPr>
        <p:txBody>
          <a:bodyPr vert="horz" lIns="93287" tIns="46643" rIns="93287" bIns="46643" numCol="1" rtlCol="0" anchor="t" anchorCtr="0" compatLnSpc="1">
            <a:prstTxWarp prst="textNoShape">
              <a:avLst/>
            </a:prstTxWarp>
            <a:norm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12"/>
              </a:spcAft>
            </a:pPr>
            <a:r>
              <a:rPr lang="ru-RU" sz="5400" dirty="0">
                <a:solidFill>
                  <a:srgbClr val="007EEE"/>
                </a:solidFill>
                <a:latin typeface="+mn-lt"/>
                <a:ea typeface="Museo Sans Cyrl 700" pitchFamily="34" charset="-122"/>
              </a:rPr>
              <a:t>НОВЫЕ ПРОБЛЕМЫ - 2025</a:t>
            </a:r>
          </a:p>
        </p:txBody>
      </p:sp>
    </p:spTree>
    <p:extLst>
      <p:ext uri="{BB962C8B-B14F-4D97-AF65-F5344CB8AC3E}">
        <p14:creationId xmlns:p14="http://schemas.microsoft.com/office/powerpoint/2010/main" val="37867872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0F43A-E6A5-2F61-E42F-7EAFC47E9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4BB0F4-E5E2-0F3A-DBD9-3BB965903AC3}"/>
              </a:ext>
            </a:extLst>
          </p:cNvPr>
          <p:cNvSpPr txBox="1"/>
          <p:nvPr/>
        </p:nvSpPr>
        <p:spPr>
          <a:xfrm>
            <a:off x="541269" y="351354"/>
            <a:ext cx="169981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7EEE"/>
                </a:solidFill>
                <a:latin typeface="+mj-lt"/>
              </a:rPr>
              <a:t>ПИСЬМА ФАС РОССИИ ОТ 24.01.2025 № МШ/5449/25 , МШ/5444/25, №МШ/5676/25, №МШ/5675/25, №МШ/5449/25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3F1C03-35F9-B2F1-0D6D-84DF6D240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69" y="1826785"/>
            <a:ext cx="9976058" cy="59597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258D72-020C-4AB2-C0B1-2EBA59FB1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17" y="8003600"/>
            <a:ext cx="4405013" cy="10235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35C6241-C939-71F5-E3B6-F0DBDBBCC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9298" y="6788902"/>
            <a:ext cx="4379101" cy="9976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F0935A2-8C37-A2FB-6B82-2849A139C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9299" y="7962204"/>
            <a:ext cx="4055203" cy="10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39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67A57-2ED7-A06A-449C-D32A01A28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8B580D-4D12-CDFF-9182-3B1FEB3A6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896" y="502946"/>
            <a:ext cx="9824144" cy="860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110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31124-B7B9-470C-5E51-04FFE1B0F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6495F6-2BD4-2C9C-72A3-CF9642851126}"/>
              </a:ext>
            </a:extLst>
          </p:cNvPr>
          <p:cNvSpPr txBox="1"/>
          <p:nvPr/>
        </p:nvSpPr>
        <p:spPr>
          <a:xfrm>
            <a:off x="694944" y="1595039"/>
            <a:ext cx="16898112" cy="6415105"/>
          </a:xfrm>
          <a:prstGeom prst="roundRect">
            <a:avLst>
              <a:gd name="adj" fmla="val 313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lIns="90000">
            <a:noAutofit/>
          </a:bodyPr>
          <a:lstStyle/>
          <a:p>
            <a:pPr lvl="0" algn="just">
              <a:tabLst>
                <a:tab pos="810260" algn="l"/>
              </a:tabLst>
            </a:pPr>
            <a:endParaRPr lang="ru-RU" sz="2200" kern="0" dirty="0">
              <a:solidFill>
                <a:srgbClr val="007EE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6D48BF-F91B-B20E-6E80-71844D44E7E8}"/>
              </a:ext>
            </a:extLst>
          </p:cNvPr>
          <p:cNvSpPr txBox="1"/>
          <p:nvPr/>
        </p:nvSpPr>
        <p:spPr>
          <a:xfrm>
            <a:off x="5230260" y="1820369"/>
            <a:ext cx="12179916" cy="6006896"/>
          </a:xfrm>
          <a:prstGeom prst="roundRect">
            <a:avLst>
              <a:gd name="adj" fmla="val 2377"/>
            </a:avLst>
          </a:prstGeom>
          <a:solidFill>
            <a:schemeClr val="bg1"/>
          </a:solidFill>
        </p:spPr>
        <p:txBody>
          <a:bodyPr wrap="square" lIns="90000">
            <a:noAutofit/>
          </a:bodyPr>
          <a:lstStyle>
            <a:lvl1pPr>
              <a:buNone/>
              <a:defRPr sz="1600" b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342900" indent="-342900" algn="just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2000" b="0" dirty="0">
                <a:solidFill>
                  <a:srgbClr val="000000"/>
                </a:solidFill>
              </a:rPr>
              <a:t>Заявка участника, содержащая предложения в отношении лекарственных препаратов, при производстве которых были использованы изобретения, которым предоставлена правовая охрана при отсутствии согласия правообладателя на такое использование, может быть отклонена при наличии решения ФАС России, в котором установлен факт нарушения антимонопольного законодательства (ст. 14.5 Закона № 135-ФЗ)</a:t>
            </a:r>
          </a:p>
          <a:p>
            <a:pPr marL="342900" indent="-342900" algn="just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2000" b="0" dirty="0">
                <a:solidFill>
                  <a:srgbClr val="000000"/>
                </a:solidFill>
              </a:rPr>
              <a:t>В целях формирования единообразной практики применения законодательства Российской Федерации о контрактной системе в сфере закупок и с учетом результатов контрольных мероприятий, проведенных антимонопольным органом, ФАС России выработаны информационные письма о применении отдельных положений Закона № 44-ФЗ при рассмотрении заявок участников закупок в случае установления факта нарушения антимонопольного законодательства, выразившегося во введении в оборот лекарственных препаратов без согласия правообладателей на такое использование.</a:t>
            </a:r>
          </a:p>
          <a:p>
            <a:pPr marL="342900" indent="-342900" algn="just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2000" b="0" dirty="0">
                <a:solidFill>
                  <a:srgbClr val="000000"/>
                </a:solidFill>
              </a:rPr>
              <a:t>Таким образом, </a:t>
            </a:r>
            <a:r>
              <a:rPr lang="ru-RU" sz="2000" dirty="0"/>
              <a:t>при рассмотрении заявок участников закупок комиссия по осуществлению закупок должна руководствоваться письмами ФАС России</a:t>
            </a:r>
          </a:p>
          <a:p>
            <a:pPr marL="342900" indent="-342900" algn="just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</a:pPr>
            <a:endParaRPr lang="ru-RU" sz="2000" b="0" dirty="0">
              <a:solidFill>
                <a:srgbClr val="000000"/>
              </a:solidFill>
            </a:endParaRPr>
          </a:p>
          <a:p>
            <a:pPr algn="just">
              <a:buClr>
                <a:schemeClr val="bg1">
                  <a:lumMod val="50000"/>
                </a:schemeClr>
              </a:buClr>
            </a:pPr>
            <a:r>
              <a:rPr lang="ru-RU" sz="2000" b="0" dirty="0">
                <a:solidFill>
                  <a:srgbClr val="000000"/>
                </a:solidFill>
              </a:rPr>
              <a:t>Письма ФАС России:</a:t>
            </a:r>
          </a:p>
          <a:p>
            <a:pPr marL="342900" indent="-342900" algn="just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2000" b="0" dirty="0">
                <a:solidFill>
                  <a:srgbClr val="000000"/>
                </a:solidFill>
              </a:rPr>
              <a:t>от 24.01.2025 № МШ/5675/25 (МНН </a:t>
            </a:r>
            <a:r>
              <a:rPr lang="ru-RU" sz="2000" b="0" dirty="0" err="1">
                <a:solidFill>
                  <a:srgbClr val="000000"/>
                </a:solidFill>
              </a:rPr>
              <a:t>Руксолитиниб</a:t>
            </a:r>
            <a:r>
              <a:rPr lang="ru-RU" sz="2000" b="0" dirty="0">
                <a:solidFill>
                  <a:srgbClr val="000000"/>
                </a:solidFill>
              </a:rPr>
              <a:t>)</a:t>
            </a:r>
          </a:p>
          <a:p>
            <a:pPr marL="342900" indent="-342900" algn="just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2000" b="0" dirty="0">
                <a:solidFill>
                  <a:srgbClr val="000000"/>
                </a:solidFill>
              </a:rPr>
              <a:t>от 24.01.2025 № МШ/5449/25 (МНН </a:t>
            </a:r>
            <a:r>
              <a:rPr lang="ru-RU" sz="2000" b="0" dirty="0" err="1">
                <a:solidFill>
                  <a:srgbClr val="000000"/>
                </a:solidFill>
              </a:rPr>
              <a:t>Осимертиниб</a:t>
            </a:r>
            <a:r>
              <a:rPr lang="ru-RU" sz="2000" b="0" dirty="0">
                <a:solidFill>
                  <a:srgbClr val="000000"/>
                </a:solidFill>
              </a:rPr>
              <a:t>)</a:t>
            </a:r>
          </a:p>
          <a:p>
            <a:pPr marL="342900" indent="-342900" algn="just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2000" b="0" dirty="0">
                <a:solidFill>
                  <a:srgbClr val="000000"/>
                </a:solidFill>
              </a:rPr>
              <a:t>от 24.01.2025№ МШ/5444/25 (МНН </a:t>
            </a:r>
            <a:r>
              <a:rPr lang="ru-RU" sz="2000" b="0" dirty="0" err="1">
                <a:solidFill>
                  <a:srgbClr val="000000"/>
                </a:solidFill>
              </a:rPr>
              <a:t>Акситиниб</a:t>
            </a:r>
            <a:r>
              <a:rPr lang="ru-RU" sz="2000" b="0" dirty="0">
                <a:solidFill>
                  <a:srgbClr val="000000"/>
                </a:solidFill>
              </a:rPr>
              <a:t>)</a:t>
            </a:r>
          </a:p>
          <a:p>
            <a:pPr marL="342900" indent="-342900" algn="just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2000" b="0" dirty="0">
                <a:solidFill>
                  <a:srgbClr val="000000"/>
                </a:solidFill>
              </a:rPr>
              <a:t>от 24.01.2025 № МШ/5676/25 (МНН Дапаглифлозин)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82852D-0E27-4FF2-5F29-DDE14A11A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761" y="1838355"/>
            <a:ext cx="4255682" cy="23833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69DE23-6AF1-DBF2-96ED-9B21A7B1EF60}"/>
              </a:ext>
            </a:extLst>
          </p:cNvPr>
          <p:cNvSpPr txBox="1"/>
          <p:nvPr/>
        </p:nvSpPr>
        <p:spPr>
          <a:xfrm>
            <a:off x="541269" y="351354"/>
            <a:ext cx="169981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rgbClr val="007EEE"/>
                </a:solidFill>
                <a:latin typeface="+mj-lt"/>
              </a:rPr>
              <a:t>ПОЗИЦИЯ ФАС РОССИИ</a:t>
            </a:r>
          </a:p>
        </p:txBody>
      </p:sp>
    </p:spTree>
    <p:extLst>
      <p:ext uri="{BB962C8B-B14F-4D97-AF65-F5344CB8AC3E}">
        <p14:creationId xmlns:p14="http://schemas.microsoft.com/office/powerpoint/2010/main" val="11020722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A2843E-657B-1B81-AECE-F0D957771CF1}"/>
              </a:ext>
            </a:extLst>
          </p:cNvPr>
          <p:cNvSpPr txBox="1"/>
          <p:nvPr/>
        </p:nvSpPr>
        <p:spPr>
          <a:xfrm>
            <a:off x="765545" y="6838364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Дела, по которым дата следующего события неизвестна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139162C7-9F1B-B882-8708-9495002F37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9507178"/>
              </p:ext>
            </p:extLst>
          </p:nvPr>
        </p:nvGraphicFramePr>
        <p:xfrm>
          <a:off x="748565" y="1180764"/>
          <a:ext cx="16998166" cy="5632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AF0A400-BD88-4C8A-45A4-A171DC57EDD5}"/>
              </a:ext>
            </a:extLst>
          </p:cNvPr>
          <p:cNvSpPr txBox="1"/>
          <p:nvPr/>
        </p:nvSpPr>
        <p:spPr>
          <a:xfrm>
            <a:off x="1148317" y="9111838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9564AF-FE33-621B-A78F-B30A8E366610}"/>
              </a:ext>
            </a:extLst>
          </p:cNvPr>
          <p:cNvSpPr txBox="1"/>
          <p:nvPr/>
        </p:nvSpPr>
        <p:spPr>
          <a:xfrm>
            <a:off x="541269" y="351354"/>
            <a:ext cx="169981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rgbClr val="007EEE"/>
                </a:solidFill>
                <a:latin typeface="+mj-lt"/>
              </a:rPr>
              <a:t>КАЛЕНДАРЬ ДЕЛ ПО ПАТЕНТНЫМ СПОРАМ В ЗАКУПКАХ ЛП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3CADDA-8267-BEF9-75C6-A3EBF7AF8306}"/>
              </a:ext>
            </a:extLst>
          </p:cNvPr>
          <p:cNvSpPr txBox="1"/>
          <p:nvPr/>
        </p:nvSpPr>
        <p:spPr>
          <a:xfrm>
            <a:off x="748565" y="7252367"/>
            <a:ext cx="5082361" cy="2078866"/>
          </a:xfrm>
          <a:prstGeom prst="roundRect">
            <a:avLst>
              <a:gd name="adj" fmla="val 5415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2014" tIns="112014" rIns="149352" bIns="168021" numCol="1" spcCol="1270" anchor="t" anchorCtr="0">
            <a:noAutofit/>
          </a:bodyPr>
          <a:lstStyle/>
          <a:p>
            <a:r>
              <a:rPr lang="ru-RU" sz="2100" b="1" dirty="0">
                <a:latin typeface="Calibri" panose="020F0502020204030204" pitchFamily="34" charset="0"/>
                <a:cs typeface="Calibri" panose="020F0502020204030204" pitchFamily="34" charset="0"/>
              </a:rPr>
              <a:t>Дело А40-264483/2024</a:t>
            </a:r>
          </a:p>
          <a:p>
            <a:pPr marL="228600" lvl="1" indent="-228600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ru-RU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Аксельфарм</a:t>
            </a:r>
            <a:r>
              <a:rPr lang="ru-RU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</a:t>
            </a:r>
            <a:r>
              <a:rPr lang="ru-RU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ФАС России</a:t>
            </a:r>
          </a:p>
          <a:p>
            <a:pPr marL="228600" lvl="1" indent="-228600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ru-RU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обжалование решения по </a:t>
            </a:r>
            <a:r>
              <a:rPr lang="ru-RU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Акситинибу</a:t>
            </a:r>
            <a:endParaRPr lang="ru-RU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1" indent="-228600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ru-RU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двух инстанциях </a:t>
            </a:r>
            <a:r>
              <a:rPr lang="ru-RU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Аксельфарм</a:t>
            </a:r>
            <a:r>
              <a:rPr lang="ru-RU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победил, решение ФАС России признано незаконным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A62439-E507-BE14-8890-EFE6B19E3EDA}"/>
              </a:ext>
            </a:extLst>
          </p:cNvPr>
          <p:cNvSpPr txBox="1"/>
          <p:nvPr/>
        </p:nvSpPr>
        <p:spPr>
          <a:xfrm>
            <a:off x="12355032" y="7252367"/>
            <a:ext cx="5401340" cy="2642458"/>
          </a:xfrm>
          <a:prstGeom prst="roundRect">
            <a:avLst>
              <a:gd name="adj" fmla="val 2986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2014" tIns="112014" rIns="149352" bIns="168021" numCol="1" spcCol="1270" anchor="t" anchorCtr="0">
            <a:noAutofit/>
          </a:bodyPr>
          <a:lstStyle/>
          <a:p>
            <a:pPr marL="0" lv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2100" b="1" dirty="0">
                <a:latin typeface="Calibri" panose="020F0502020204030204" pitchFamily="34" charset="0"/>
                <a:cs typeface="Calibri" panose="020F0502020204030204" pitchFamily="34" charset="0"/>
              </a:rPr>
              <a:t>Дело А40-305697/2024</a:t>
            </a:r>
          </a:p>
          <a:p>
            <a:pPr marL="228600" lvl="1" indent="-228600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ru-RU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Акрихин </a:t>
            </a:r>
            <a:r>
              <a:rPr lang="ru-RU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</a:t>
            </a:r>
            <a:r>
              <a:rPr lang="ru-RU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ФАС России</a:t>
            </a:r>
          </a:p>
          <a:p>
            <a:pPr marL="228600" lvl="1" indent="-228600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ru-RU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обжалование решения по Дапаглифлозину</a:t>
            </a:r>
          </a:p>
          <a:p>
            <a:pPr marL="228600" lvl="1" indent="-228600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ru-RU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двух инстанциях признали решение незаконным в части предписания о перечислении Акрихин в бюджет 577 млн руб., но в остальной части решение оставлено в силе (</a:t>
            </a:r>
            <a:r>
              <a:rPr lang="ru-RU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т.е.позиция</a:t>
            </a:r>
            <a:r>
              <a:rPr lang="ru-RU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ФАС России о нарушении о стороны Акрихин ст.14.5 Закона № 135-ФЗ устояла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72C040-DA5A-47B4-7579-14C25B0FD0FE}"/>
              </a:ext>
            </a:extLst>
          </p:cNvPr>
          <p:cNvSpPr txBox="1"/>
          <p:nvPr/>
        </p:nvSpPr>
        <p:spPr>
          <a:xfrm>
            <a:off x="6230678" y="7252367"/>
            <a:ext cx="5805378" cy="2642458"/>
          </a:xfrm>
          <a:prstGeom prst="roundRect">
            <a:avLst>
              <a:gd name="adj" fmla="val 3791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2014" tIns="112014" rIns="149352" bIns="168021" numCol="1" spcCol="1270" anchor="t" anchorCtr="0">
            <a:noAutofit/>
          </a:bodyPr>
          <a:lstStyle/>
          <a:p>
            <a:pPr marL="0" lv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2100" b="1" dirty="0">
                <a:latin typeface="Calibri" panose="020F0502020204030204" pitchFamily="34" charset="0"/>
                <a:cs typeface="Calibri" panose="020F0502020204030204" pitchFamily="34" charset="0"/>
              </a:rPr>
              <a:t>Дело АКПИ25-256</a:t>
            </a:r>
          </a:p>
          <a:p>
            <a:pPr marL="228600" lvl="1" indent="-228600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ru-RU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Аксельфарм</a:t>
            </a:r>
            <a:r>
              <a:rPr lang="ru-RU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</a:t>
            </a:r>
            <a:r>
              <a:rPr lang="ru-RU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ФАС России</a:t>
            </a:r>
          </a:p>
          <a:p>
            <a:pPr marL="228600" lvl="1" indent="-228600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ru-RU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 признании недействующим абз.8 письма ФАС России от 24.01.2025 № МШ/5449/25 «О рассмотрении заявок участников закупок, предложивших к поставке лекарственный препарат с использованием активного вещества «</a:t>
            </a:r>
            <a:r>
              <a:rPr lang="ru-RU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Осимертиниб</a:t>
            </a:r>
            <a:r>
              <a:rPr lang="ru-RU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  <a:p>
            <a:pPr marL="228600" lvl="1" indent="-228600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ru-RU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первой инстанции победа ФАС России, письмо устояло</a:t>
            </a:r>
          </a:p>
        </p:txBody>
      </p:sp>
    </p:spTree>
    <p:extLst>
      <p:ext uri="{BB962C8B-B14F-4D97-AF65-F5344CB8AC3E}">
        <p14:creationId xmlns:p14="http://schemas.microsoft.com/office/powerpoint/2010/main" val="10435287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1BEFB-AD40-4F03-F169-13CBB5047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7EE16A-88C1-3065-9159-A8745F9FC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94" y="397702"/>
            <a:ext cx="15048729" cy="880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6788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EEC2EE-B579-B088-270E-C70AF549DBEA}"/>
              </a:ext>
            </a:extLst>
          </p:cNvPr>
          <p:cNvSpPr txBox="1"/>
          <p:nvPr/>
        </p:nvSpPr>
        <p:spPr>
          <a:xfrm>
            <a:off x="541269" y="351354"/>
            <a:ext cx="169981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7EEE"/>
                </a:solidFill>
                <a:latin typeface="+mj-lt"/>
              </a:rPr>
              <a:t>Решение Дагестанского УФАС России от 17.06.2025 №005/06/106-781/2025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D46E7D-D662-4039-30B3-C9644AF0C4C3}"/>
              </a:ext>
            </a:extLst>
          </p:cNvPr>
          <p:cNvSpPr txBox="1"/>
          <p:nvPr/>
        </p:nvSpPr>
        <p:spPr>
          <a:xfrm>
            <a:off x="554098" y="1213501"/>
            <a:ext cx="17179803" cy="6888510"/>
          </a:xfrm>
          <a:prstGeom prst="roundRect">
            <a:avLst>
              <a:gd name="adj" fmla="val 2523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90000">
            <a:noAutofit/>
          </a:bodyPr>
          <a:lstStyle/>
          <a:p>
            <a:pPr algn="just"/>
            <a:r>
              <a:rPr lang="ru-RU" sz="2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…заявка Заявителя с идентификационным номером № 12 отклонена по следующим основаниям: «(п.8 ч.12 ст. 48) - выявление недостоверной информации, содержащейся в заявке на участие в закупке (В соответствии с Евразийским Фармацевтическим реестром патент № EA 030093 , включенный в указанный реестр, предоставляет правовую охрану лекарственному препарату "</a:t>
            </a:r>
            <a:r>
              <a:rPr lang="ru-RU" sz="2200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Эсбриет</a:t>
            </a:r>
            <a:r>
              <a:rPr lang="ru-RU" sz="2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" (МНН ПИРФЕНИДОН) до 22.09.2031, в связи с чем предложение победителя к поставке лекарственного препарата «ПИРФАСПЕК» (МНН </a:t>
            </a:r>
            <a:r>
              <a:rPr lang="ru-RU" sz="2200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Пирфенидон</a:t>
            </a:r>
            <a:r>
              <a:rPr lang="ru-RU" sz="2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) (регистрационное удостоверение ЛП-007859), нарушает исключительные права патентообладателя и извещения о проведении электронного Аукциона)».</a:t>
            </a:r>
          </a:p>
          <a:p>
            <a:pPr algn="just"/>
            <a:endParaRPr lang="ru-RU" sz="2200" dirty="0"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algn="just"/>
            <a:r>
              <a:rPr lang="ru-RU" sz="2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представитель Заказчика представил информацию из реестра сведений о евразийском патенте № 030093 в котором отсутствует информация о том, что патентообладатель (Ф. ХОФФМАНН-ЛЯ РОШ АГ (СН) INTERMUNE, INC. (US)) предоставлял право использования принадлежащего ему изобретения (патент № 030093) в лекарственном препарате «ПИРФАСПЕК».</a:t>
            </a:r>
          </a:p>
          <a:p>
            <a:pPr algn="just"/>
            <a:r>
              <a:rPr lang="ru-RU" sz="2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Дополнительно Комиссией не установлено, что патентообладатель (Ф. ХОФФМАНН-ЛЯ РОШ АГ (СН) INTERMUNE, INC. (US)) предоставлял право использования принадлежащего ему изобретения в лекарственном препарате «ПИРФАСПЕК», предложенном Заявителем к поставке в рамках Аукциона. Соответствующая информация также не представлена Заявителем.</a:t>
            </a:r>
          </a:p>
          <a:p>
            <a:pPr algn="just"/>
            <a:r>
              <a:rPr lang="ru-RU" sz="2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…пунктом 13.1 проекта контракта поставщик гарантирует в период срока годности Товара отсутствие нарушения исключительных прав третьих лиц на результаты интеллектуальной деятельности, связанных с поставкой и использованием Товара.</a:t>
            </a:r>
          </a:p>
          <a:p>
            <a:pPr algn="just"/>
            <a:r>
              <a:rPr lang="ru-RU" sz="2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Согласно пункту 8 части 12 статьи 48 Закона о контрактной системе при рассмотрении вторых частей заявок на участие в закупке соответствующая заявка подлежит отклонению в случае выявления недостоверной информации, содержащейся в заявке на участие в закупке.</a:t>
            </a:r>
          </a:p>
          <a:p>
            <a:pPr algn="just"/>
            <a:r>
              <a:rPr lang="ru-RU" sz="2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Таким образом, заявка Заявителя подлежала отклонению по основаниям предусмотренным пунктом 8 части 12 статьи 48 Закона о контрактной системе.</a:t>
            </a:r>
          </a:p>
          <a:p>
            <a:pPr algn="just"/>
            <a:endParaRPr lang="ru-RU" sz="2200" dirty="0"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42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F66F6F-30E1-C77D-4EDF-9D5FC847C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498" y="276745"/>
            <a:ext cx="16733812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4800" dirty="0">
                <a:solidFill>
                  <a:srgbClr val="007EEE"/>
                </a:solidFill>
                <a:ea typeface="Museo Sans Cyrl 700" pitchFamily="34" charset="-122"/>
                <a:cs typeface="+mj-cs"/>
              </a:rPr>
              <a:t>ОЖИДАНИЯ – осень 2025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4A40B78D-6863-8CCF-5877-F1F043A04847}"/>
              </a:ext>
            </a:extLst>
          </p:cNvPr>
          <p:cNvGrpSpPr/>
          <p:nvPr/>
        </p:nvGrpSpPr>
        <p:grpSpPr>
          <a:xfrm>
            <a:off x="775649" y="1261940"/>
            <a:ext cx="16197509" cy="8503025"/>
            <a:chOff x="1824500" y="523611"/>
            <a:chExt cx="14638999" cy="7908912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87C36113-0F56-DA59-2286-7F31E8201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16535" y="523611"/>
              <a:ext cx="10649766" cy="1982256"/>
            </a:xfrm>
            <a:prstGeom prst="rect">
              <a:avLst/>
            </a:prstGeom>
          </p:spPr>
        </p:pic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D6FE466A-BF20-D240-A8A7-AC982B68E462}"/>
                </a:ext>
              </a:extLst>
            </p:cNvPr>
            <p:cNvGrpSpPr/>
            <p:nvPr/>
          </p:nvGrpSpPr>
          <p:grpSpPr>
            <a:xfrm>
              <a:off x="1824500" y="2990462"/>
              <a:ext cx="14638999" cy="2993513"/>
              <a:chOff x="2444948" y="4720474"/>
              <a:chExt cx="14638999" cy="4877187"/>
            </a:xfrm>
          </p:grpSpPr>
          <p:sp>
            <p:nvSpPr>
              <p:cNvPr id="27" name="Стрелка вправо 7">
                <a:extLst>
                  <a:ext uri="{FF2B5EF4-FFF2-40B4-BE49-F238E27FC236}">
                    <a16:creationId xmlns:a16="http://schemas.microsoft.com/office/drawing/2014/main" id="{8DD67828-52AE-A260-DA03-5A32827E7C8E}"/>
                  </a:ext>
                </a:extLst>
              </p:cNvPr>
              <p:cNvSpPr/>
              <p:nvPr/>
            </p:nvSpPr>
            <p:spPr>
              <a:xfrm>
                <a:off x="2444948" y="5479656"/>
                <a:ext cx="14638999" cy="2769725"/>
              </a:xfrm>
              <a:prstGeom prst="rightArrow">
                <a:avLst/>
              </a:prstGeom>
              <a:solidFill>
                <a:srgbClr val="004CA6">
                  <a:alpha val="50196"/>
                </a:srgbClr>
              </a:solid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ru-RU" sz="2448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endParaRPr>
              </a:p>
            </p:txBody>
          </p:sp>
          <p:sp>
            <p:nvSpPr>
              <p:cNvPr id="28" name="Скругленный прямоугольник 8">
                <a:extLst>
                  <a:ext uri="{FF2B5EF4-FFF2-40B4-BE49-F238E27FC236}">
                    <a16:creationId xmlns:a16="http://schemas.microsoft.com/office/drawing/2014/main" id="{EB47CD92-79EA-A437-3A5D-04086EC6B21B}"/>
                  </a:ext>
                </a:extLst>
              </p:cNvPr>
              <p:cNvSpPr/>
              <p:nvPr/>
            </p:nvSpPr>
            <p:spPr>
              <a:xfrm>
                <a:off x="4466494" y="7766425"/>
                <a:ext cx="3536156" cy="1831236"/>
              </a:xfrm>
              <a:prstGeom prst="roundRect">
                <a:avLst>
                  <a:gd name="adj" fmla="val 4095"/>
                </a:avLst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t" anchorCtr="0">
                <a:noAutofit/>
              </a:bodyPr>
              <a:lstStyle/>
              <a:p>
                <a:pPr algn="ctr" defTabSz="1511522">
                  <a:spcBef>
                    <a:spcPct val="0"/>
                  </a:spcBef>
                </a:pPr>
                <a:r>
                  <a:rPr lang="ru-RU" sz="2448" dirty="0">
                    <a:latin typeface="Calibri" panose="020F0502020204030204" pitchFamily="34" charset="0"/>
                    <a:ea typeface="Roboto Condensed" panose="02000000000000000000" pitchFamily="2" charset="0"/>
                    <a:cs typeface="Calibri" panose="020F0502020204030204" pitchFamily="34" charset="0"/>
                  </a:rPr>
                  <a:t>Разработка порядка и критериев формирования перечня СЗЛС</a:t>
                </a:r>
              </a:p>
            </p:txBody>
          </p:sp>
          <p:sp>
            <p:nvSpPr>
              <p:cNvPr id="29" name="Скругленный прямоугольник 10">
                <a:extLst>
                  <a:ext uri="{FF2B5EF4-FFF2-40B4-BE49-F238E27FC236}">
                    <a16:creationId xmlns:a16="http://schemas.microsoft.com/office/drawing/2014/main" id="{96AF711A-F10E-E48E-8367-A6D1B660EFC2}"/>
                  </a:ext>
                </a:extLst>
              </p:cNvPr>
              <p:cNvSpPr/>
              <p:nvPr/>
            </p:nvSpPr>
            <p:spPr>
              <a:xfrm>
                <a:off x="11077562" y="7766424"/>
                <a:ext cx="3536156" cy="1831235"/>
              </a:xfrm>
              <a:prstGeom prst="roundRect">
                <a:avLst>
                  <a:gd name="adj" fmla="val 5836"/>
                </a:avLst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t" anchorCtr="0">
                <a:noAutofit/>
              </a:bodyPr>
              <a:lstStyle/>
              <a:p>
                <a:pPr algn="ctr" defTabSz="1511522">
                  <a:spcBef>
                    <a:spcPct val="0"/>
                  </a:spcBef>
                </a:pPr>
                <a:r>
                  <a:rPr lang="ru-RU" sz="2448" dirty="0">
                    <a:latin typeface="Calibri" panose="020F0502020204030204" pitchFamily="34" charset="0"/>
                    <a:ea typeface="Roboto Condensed" panose="02000000000000000000" pitchFamily="2" charset="0"/>
                    <a:cs typeface="Calibri" panose="020F0502020204030204" pitchFamily="34" charset="0"/>
                  </a:rPr>
                  <a:t>Актуализация перечня СЗЛС, </a:t>
                </a:r>
              </a:p>
              <a:p>
                <a:pPr algn="ctr" defTabSz="1511522">
                  <a:spcBef>
                    <a:spcPct val="0"/>
                  </a:spcBef>
                </a:pPr>
                <a:r>
                  <a:rPr lang="ru-RU" sz="2448" dirty="0">
                    <a:latin typeface="Calibri" panose="020F0502020204030204" pitchFamily="34" charset="0"/>
                    <a:ea typeface="Roboto Condensed" panose="02000000000000000000" pitchFamily="2" charset="0"/>
                    <a:cs typeface="Calibri" panose="020F0502020204030204" pitchFamily="34" charset="0"/>
                  </a:rPr>
                  <a:t>далее – ежегодно</a:t>
                </a:r>
              </a:p>
            </p:txBody>
          </p:sp>
          <p:sp>
            <p:nvSpPr>
              <p:cNvPr id="30" name="Полилиния 12">
                <a:extLst>
                  <a:ext uri="{FF2B5EF4-FFF2-40B4-BE49-F238E27FC236}">
                    <a16:creationId xmlns:a16="http://schemas.microsoft.com/office/drawing/2014/main" id="{47576512-9F34-D95F-728C-A134008216F5}"/>
                  </a:ext>
                </a:extLst>
              </p:cNvPr>
              <p:cNvSpPr/>
              <p:nvPr/>
            </p:nvSpPr>
            <p:spPr>
              <a:xfrm>
                <a:off x="10161866" y="4720474"/>
                <a:ext cx="3536156" cy="3251200"/>
              </a:xfrm>
              <a:custGeom>
                <a:avLst/>
                <a:gdLst>
                  <a:gd name="connsiteX0" fmla="*/ 0 w 3536156"/>
                  <a:gd name="connsiteY0" fmla="*/ 0 h 3251200"/>
                  <a:gd name="connsiteX1" fmla="*/ 3536156 w 3536156"/>
                  <a:gd name="connsiteY1" fmla="*/ 0 h 3251200"/>
                  <a:gd name="connsiteX2" fmla="*/ 3536156 w 3536156"/>
                  <a:gd name="connsiteY2" fmla="*/ 3251200 h 3251200"/>
                  <a:gd name="connsiteX3" fmla="*/ 0 w 3536156"/>
                  <a:gd name="connsiteY3" fmla="*/ 3251200 h 3251200"/>
                  <a:gd name="connsiteX4" fmla="*/ 0 w 3536156"/>
                  <a:gd name="connsiteY4" fmla="*/ 0 h 325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36156" h="3251200">
                    <a:moveTo>
                      <a:pt x="0" y="0"/>
                    </a:moveTo>
                    <a:lnTo>
                      <a:pt x="3536156" y="0"/>
                    </a:lnTo>
                    <a:lnTo>
                      <a:pt x="3536156" y="3251200"/>
                    </a:lnTo>
                    <a:lnTo>
                      <a:pt x="0" y="325120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41844" tIns="241844" rIns="241844" bIns="241844" numCol="1" spcCol="1270" anchor="b" anchorCtr="0">
                <a:noAutofit/>
              </a:bodyPr>
              <a:lstStyle/>
              <a:p>
                <a:pPr algn="ctr" defTabSz="151152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2448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endParaRPr>
              </a:p>
            </p:txBody>
          </p:sp>
        </p:grpSp>
        <p:sp>
          <p:nvSpPr>
            <p:cNvPr id="20" name="Скругленный прямоугольник 14">
              <a:extLst>
                <a:ext uri="{FF2B5EF4-FFF2-40B4-BE49-F238E27FC236}">
                  <a16:creationId xmlns:a16="http://schemas.microsoft.com/office/drawing/2014/main" id="{2126E8FC-77B2-38E6-F90E-8162911DB102}"/>
                </a:ext>
              </a:extLst>
            </p:cNvPr>
            <p:cNvSpPr/>
            <p:nvPr/>
          </p:nvSpPr>
          <p:spPr>
            <a:xfrm>
              <a:off x="3846046" y="6101534"/>
              <a:ext cx="3536156" cy="413978"/>
            </a:xfrm>
            <a:prstGeom prst="roundRect">
              <a:avLst>
                <a:gd name="adj" fmla="val 8635"/>
              </a:avLst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algn="ctr" defTabSz="1511522">
                <a:spcBef>
                  <a:spcPct val="0"/>
                </a:spcBef>
              </a:pPr>
              <a:r>
                <a:rPr lang="ru-RU" sz="2448" dirty="0">
                  <a:latin typeface="Calibri" panose="020F0502020204030204" pitchFamily="34" charset="0"/>
                  <a:ea typeface="Roboto Condensed" panose="02000000000000000000" pitchFamily="2" charset="0"/>
                  <a:cs typeface="Calibri" panose="020F0502020204030204" pitchFamily="34" charset="0"/>
                </a:rPr>
                <a:t>Акт Правительства РФ</a:t>
              </a:r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1C106026-D3DD-9CF5-20ED-E5580C488272}"/>
                </a:ext>
              </a:extLst>
            </p:cNvPr>
            <p:cNvSpPr/>
            <p:nvPr/>
          </p:nvSpPr>
          <p:spPr>
            <a:xfrm>
              <a:off x="5279588" y="4001534"/>
              <a:ext cx="669073" cy="6021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48"/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2BA34DF5-B6E8-6A30-A1AA-2028FBB5C1FA}"/>
                </a:ext>
              </a:extLst>
            </p:cNvPr>
            <p:cNvSpPr/>
            <p:nvPr/>
          </p:nvSpPr>
          <p:spPr>
            <a:xfrm>
              <a:off x="11890656" y="4038575"/>
              <a:ext cx="669073" cy="6021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48"/>
            </a:p>
          </p:txBody>
        </p:sp>
        <p:sp>
          <p:nvSpPr>
            <p:cNvPr id="23" name="Полилиния 18">
              <a:extLst>
                <a:ext uri="{FF2B5EF4-FFF2-40B4-BE49-F238E27FC236}">
                  <a16:creationId xmlns:a16="http://schemas.microsoft.com/office/drawing/2014/main" id="{40A7D1CF-A833-CFCF-FA63-A8304D6BCA57}"/>
                </a:ext>
              </a:extLst>
            </p:cNvPr>
            <p:cNvSpPr/>
            <p:nvPr/>
          </p:nvSpPr>
          <p:spPr>
            <a:xfrm>
              <a:off x="4528409" y="3333412"/>
              <a:ext cx="2199184" cy="778036"/>
            </a:xfrm>
            <a:custGeom>
              <a:avLst/>
              <a:gdLst>
                <a:gd name="connsiteX0" fmla="*/ 0 w 3536156"/>
                <a:gd name="connsiteY0" fmla="*/ 0 h 3251200"/>
                <a:gd name="connsiteX1" fmla="*/ 3536156 w 3536156"/>
                <a:gd name="connsiteY1" fmla="*/ 0 h 3251200"/>
                <a:gd name="connsiteX2" fmla="*/ 3536156 w 3536156"/>
                <a:gd name="connsiteY2" fmla="*/ 3251200 h 3251200"/>
                <a:gd name="connsiteX3" fmla="*/ 0 w 3536156"/>
                <a:gd name="connsiteY3" fmla="*/ 3251200 h 3251200"/>
                <a:gd name="connsiteX4" fmla="*/ 0 w 3536156"/>
                <a:gd name="connsiteY4" fmla="*/ 0 h 325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6156" h="3251200">
                  <a:moveTo>
                    <a:pt x="0" y="0"/>
                  </a:moveTo>
                  <a:lnTo>
                    <a:pt x="3536156" y="0"/>
                  </a:lnTo>
                  <a:lnTo>
                    <a:pt x="3536156" y="3251200"/>
                  </a:lnTo>
                  <a:lnTo>
                    <a:pt x="0" y="32512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1844" tIns="241844" rIns="241844" bIns="241844" numCol="1" spcCol="1270" anchor="t" anchorCtr="0">
              <a:noAutofit/>
            </a:bodyPr>
            <a:lstStyle/>
            <a:p>
              <a:pPr algn="ctr" defTabSz="151152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48" dirty="0">
                  <a:latin typeface="Calibri" panose="020F0502020204030204" pitchFamily="34" charset="0"/>
                  <a:ea typeface="Roboto Condensed" panose="02000000000000000000" pitchFamily="2" charset="0"/>
                  <a:cs typeface="Calibri" panose="020F0502020204030204" pitchFamily="34" charset="0"/>
                </a:rPr>
                <a:t>Май 2025</a:t>
              </a:r>
            </a:p>
          </p:txBody>
        </p:sp>
        <p:sp>
          <p:nvSpPr>
            <p:cNvPr id="24" name="Полилиния 19">
              <a:extLst>
                <a:ext uri="{FF2B5EF4-FFF2-40B4-BE49-F238E27FC236}">
                  <a16:creationId xmlns:a16="http://schemas.microsoft.com/office/drawing/2014/main" id="{AF4041FC-965A-B7AC-4CF2-B188FEB045DA}"/>
                </a:ext>
              </a:extLst>
            </p:cNvPr>
            <p:cNvSpPr/>
            <p:nvPr/>
          </p:nvSpPr>
          <p:spPr>
            <a:xfrm>
              <a:off x="11023216" y="3333412"/>
              <a:ext cx="2367376" cy="778036"/>
            </a:xfrm>
            <a:custGeom>
              <a:avLst/>
              <a:gdLst>
                <a:gd name="connsiteX0" fmla="*/ 0 w 3536156"/>
                <a:gd name="connsiteY0" fmla="*/ 0 h 3251200"/>
                <a:gd name="connsiteX1" fmla="*/ 3536156 w 3536156"/>
                <a:gd name="connsiteY1" fmla="*/ 0 h 3251200"/>
                <a:gd name="connsiteX2" fmla="*/ 3536156 w 3536156"/>
                <a:gd name="connsiteY2" fmla="*/ 3251200 h 3251200"/>
                <a:gd name="connsiteX3" fmla="*/ 0 w 3536156"/>
                <a:gd name="connsiteY3" fmla="*/ 3251200 h 3251200"/>
                <a:gd name="connsiteX4" fmla="*/ 0 w 3536156"/>
                <a:gd name="connsiteY4" fmla="*/ 0 h 325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6156" h="3251200">
                  <a:moveTo>
                    <a:pt x="0" y="0"/>
                  </a:moveTo>
                  <a:lnTo>
                    <a:pt x="3536156" y="0"/>
                  </a:lnTo>
                  <a:lnTo>
                    <a:pt x="3536156" y="3251200"/>
                  </a:lnTo>
                  <a:lnTo>
                    <a:pt x="0" y="32512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1844" tIns="241844" rIns="241844" bIns="241844" numCol="1" spcCol="1270" anchor="t" anchorCtr="0">
              <a:noAutofit/>
            </a:bodyPr>
            <a:lstStyle/>
            <a:p>
              <a:pPr algn="ctr" defTabSz="151152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48" dirty="0">
                  <a:latin typeface="Calibri" panose="020F0502020204030204" pitchFamily="34" charset="0"/>
                  <a:ea typeface="Roboto Condensed" panose="02000000000000000000" pitchFamily="2" charset="0"/>
                  <a:cs typeface="Calibri" panose="020F0502020204030204" pitchFamily="34" charset="0"/>
                </a:rPr>
                <a:t>Сентябрь 2025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A0FE061-17D2-E662-19B9-3E9B2E78BEA1}"/>
                </a:ext>
              </a:extLst>
            </p:cNvPr>
            <p:cNvSpPr txBox="1"/>
            <p:nvPr/>
          </p:nvSpPr>
          <p:spPr>
            <a:xfrm>
              <a:off x="7345674" y="6732526"/>
              <a:ext cx="4059977" cy="1699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>
              <a:lvl1pPr algn="ctr" defTabSz="1111250">
                <a:spcBef>
                  <a:spcPct val="0"/>
                </a:spcBef>
                <a:defRPr sz="20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</a:defRPr>
              </a:lvl1pPr>
              <a:lvl2pPr>
                <a:defRPr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</a:defRPr>
              </a:lvl2pPr>
              <a:lvl3pPr>
                <a:defRPr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</a:defRPr>
              </a:lvl3pPr>
              <a:lvl4pPr>
                <a:defRPr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</a:defRPr>
              </a:lvl4pPr>
              <a:lvl5pPr>
                <a:defRPr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</a:defRPr>
              </a:lvl5pPr>
              <a:lvl6pPr>
                <a:defRPr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</a:defRPr>
              </a:lvl6pPr>
              <a:lvl7pPr>
                <a:defRPr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</a:defRPr>
              </a:lvl7pPr>
              <a:lvl8pPr>
                <a:defRPr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</a:defRPr>
              </a:lvl8pPr>
              <a:lvl9pPr>
                <a:defRPr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</a:defRPr>
              </a:lvl9pPr>
            </a:lstStyle>
            <a:p>
              <a:pPr algn="l"/>
              <a:r>
                <a:rPr lang="ru-RU" sz="2448" b="1" dirty="0">
                  <a:latin typeface="Calibri" panose="020F0502020204030204" pitchFamily="34" charset="0"/>
                  <a:ea typeface="Roboto Condensed" panose="02000000000000000000" pitchFamily="2" charset="0"/>
                  <a:cs typeface="Calibri" panose="020F0502020204030204" pitchFamily="34" charset="0"/>
                </a:rPr>
                <a:t>Ответственные:</a:t>
              </a:r>
            </a:p>
            <a:p>
              <a:pPr marL="466413" indent="-466413" algn="l">
                <a:buClr>
                  <a:schemeClr val="tx1">
                    <a:lumMod val="50000"/>
                    <a:lumOff val="50000"/>
                  </a:schemeClr>
                </a:buClr>
                <a:buFont typeface="Wingdings" pitchFamily="2" charset="2"/>
                <a:buChar char="§"/>
              </a:pPr>
              <a:r>
                <a:rPr lang="ru-RU" sz="2448" dirty="0">
                  <a:latin typeface="Calibri" panose="020F0502020204030204" pitchFamily="34" charset="0"/>
                  <a:ea typeface="Roboto Condensed" panose="02000000000000000000" pitchFamily="2" charset="0"/>
                  <a:cs typeface="Calibri" panose="020F0502020204030204" pitchFamily="34" charset="0"/>
                </a:rPr>
                <a:t>Минздрав России</a:t>
              </a:r>
            </a:p>
            <a:p>
              <a:pPr marL="466413" indent="-466413" algn="l">
                <a:buClr>
                  <a:schemeClr val="tx1">
                    <a:lumMod val="50000"/>
                    <a:lumOff val="50000"/>
                  </a:schemeClr>
                </a:buClr>
                <a:buFont typeface="Wingdings" pitchFamily="2" charset="2"/>
                <a:buChar char="§"/>
              </a:pPr>
              <a:r>
                <a:rPr lang="ru-RU" sz="2448" dirty="0">
                  <a:latin typeface="Calibri" panose="020F0502020204030204" pitchFamily="34" charset="0"/>
                  <a:ea typeface="Roboto Condensed" panose="02000000000000000000" pitchFamily="2" charset="0"/>
                  <a:cs typeface="Calibri" panose="020F0502020204030204" pitchFamily="34" charset="0"/>
                </a:rPr>
                <a:t>Минпромторг России</a:t>
              </a:r>
            </a:p>
            <a:p>
              <a:pPr marL="466413" indent="-466413" algn="l">
                <a:buClr>
                  <a:schemeClr val="tx1">
                    <a:lumMod val="50000"/>
                    <a:lumOff val="50000"/>
                  </a:schemeClr>
                </a:buClr>
                <a:buFont typeface="Wingdings" pitchFamily="2" charset="2"/>
                <a:buChar char="§"/>
              </a:pPr>
              <a:r>
                <a:rPr lang="ru-RU" sz="2448" dirty="0">
                  <a:latin typeface="Calibri" panose="020F0502020204030204" pitchFamily="34" charset="0"/>
                  <a:ea typeface="Roboto Condensed" panose="02000000000000000000" pitchFamily="2" charset="0"/>
                  <a:cs typeface="Calibri" panose="020F0502020204030204" pitchFamily="34" charset="0"/>
                </a:rPr>
                <a:t>ФАС России</a:t>
              </a:r>
            </a:p>
            <a:p>
              <a:pPr marL="466413" indent="-466413" algn="l">
                <a:buClr>
                  <a:schemeClr val="tx1">
                    <a:lumMod val="50000"/>
                    <a:lumOff val="50000"/>
                  </a:schemeClr>
                </a:buClr>
                <a:buFont typeface="Wingdings" pitchFamily="2" charset="2"/>
                <a:buChar char="§"/>
              </a:pPr>
              <a:r>
                <a:rPr lang="ru-RU" sz="2448" dirty="0">
                  <a:latin typeface="Calibri" panose="020F0502020204030204" pitchFamily="34" charset="0"/>
                  <a:ea typeface="Roboto Condensed" panose="02000000000000000000" pitchFamily="2" charset="0"/>
                  <a:cs typeface="Calibri" panose="020F0502020204030204" pitchFamily="34" charset="0"/>
                </a:rPr>
                <a:t>ФМБА России</a:t>
              </a:r>
            </a:p>
          </p:txBody>
        </p:sp>
        <p:sp>
          <p:nvSpPr>
            <p:cNvPr id="26" name="Скругленный прямоугольник 22">
              <a:extLst>
                <a:ext uri="{FF2B5EF4-FFF2-40B4-BE49-F238E27FC236}">
                  <a16:creationId xmlns:a16="http://schemas.microsoft.com/office/drawing/2014/main" id="{D0774757-5AF3-6E66-DA73-734CACBA62A5}"/>
                </a:ext>
              </a:extLst>
            </p:cNvPr>
            <p:cNvSpPr/>
            <p:nvPr/>
          </p:nvSpPr>
          <p:spPr>
            <a:xfrm>
              <a:off x="10457114" y="6101534"/>
              <a:ext cx="3536156" cy="413978"/>
            </a:xfrm>
            <a:prstGeom prst="roundRect">
              <a:avLst>
                <a:gd name="adj" fmla="val 8635"/>
              </a:avLst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algn="ctr" defTabSz="1511522">
                <a:spcBef>
                  <a:spcPct val="0"/>
                </a:spcBef>
              </a:pPr>
              <a:r>
                <a:rPr lang="ru-RU" sz="2448" dirty="0">
                  <a:latin typeface="Calibri" panose="020F0502020204030204" pitchFamily="34" charset="0"/>
                  <a:ea typeface="Roboto Condensed" panose="02000000000000000000" pitchFamily="2" charset="0"/>
                  <a:cs typeface="Calibri" panose="020F0502020204030204" pitchFamily="34" charset="0"/>
                </a:rPr>
                <a:t>Акт Правительства РФ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775467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B710E-ECAD-7B32-9DC3-D7EFFB524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463140-50EE-CAB7-8373-213F2C267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423" y="427546"/>
            <a:ext cx="13741658" cy="872263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0916577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525EFF-67DB-B196-C6AD-97DFDB691598}"/>
              </a:ext>
            </a:extLst>
          </p:cNvPr>
          <p:cNvSpPr txBox="1"/>
          <p:nvPr/>
        </p:nvSpPr>
        <p:spPr>
          <a:xfrm>
            <a:off x="541269" y="351354"/>
            <a:ext cx="169981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7EEE"/>
                </a:solidFill>
                <a:latin typeface="+mj-lt"/>
              </a:rPr>
              <a:t>Решение Бурятского УФАС России от 11.06.2025 №003/06/48-368/2025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B8219D-6239-71F5-8539-B98526D80936}"/>
              </a:ext>
            </a:extLst>
          </p:cNvPr>
          <p:cNvSpPr txBox="1"/>
          <p:nvPr/>
        </p:nvSpPr>
        <p:spPr>
          <a:xfrm>
            <a:off x="572386" y="1209672"/>
            <a:ext cx="17143227" cy="6246138"/>
          </a:xfrm>
          <a:prstGeom prst="roundRect">
            <a:avLst>
              <a:gd name="adj" fmla="val 2064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…Заявитель считает, что комиссия по осуществлению закупок неправомерно отклонила его заявку, указав, что им представлена недостоверная информация, содержащаяся в заявке на участие в закупке. Заявитель указывает, что им предложен к поставке лекарственный препарат с торговым наименованием «</a:t>
            </a:r>
            <a:r>
              <a:rPr lang="ru-RU" sz="2200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Кайендра</a:t>
            </a:r>
            <a:r>
              <a:rPr lang="ru-RU" sz="2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» с действующим веществом «</a:t>
            </a:r>
            <a:r>
              <a:rPr lang="ru-RU" sz="2200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Сипонимод</a:t>
            </a:r>
            <a:r>
              <a:rPr lang="ru-RU" sz="2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» по регистрационному удостоверению ЛП-№(004355)-(РГ-RU).</a:t>
            </a:r>
          </a:p>
          <a:p>
            <a:pPr algn="just"/>
            <a:endParaRPr lang="ru-RU" sz="2200" dirty="0"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algn="just"/>
            <a:r>
              <a:rPr lang="ru-RU" sz="2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В соответствии с Фармацевтическим реестром Евразийского патентного ведомства (далее - </a:t>
            </a:r>
            <a:r>
              <a:rPr lang="ru-RU" sz="2200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Фармреестр</a:t>
            </a:r>
            <a:r>
              <a:rPr lang="ru-RU" sz="2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) действующее вещество «СИПОНИМОД» защищено Евразийским и национальным патентом (далее-патент) на изобретения № ЕА 026144, патентовладельцем которого является НОВАРТИС AT (СН), патент являются действующим и содержит сведения о регистрационном удостоверении ЛП-006662 от 2020-12-21, держатель «Новартис Оверсиз Инвестментс АГ (СН)».</a:t>
            </a:r>
          </a:p>
          <a:p>
            <a:pPr algn="just"/>
            <a:endParaRPr lang="ru-RU" sz="2200" dirty="0"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algn="just"/>
            <a:r>
              <a:rPr lang="ru-RU" sz="2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Патент на изобретения № EA 026144, включен в </a:t>
            </a:r>
            <a:r>
              <a:rPr lang="ru-RU" sz="2200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Фармреестр</a:t>
            </a:r>
            <a:r>
              <a:rPr lang="ru-RU" sz="2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, предоставляет правовую охрану действующему веществу «СИПОНИМОД», использующемуся в лекарственном препарате «</a:t>
            </a:r>
            <a:r>
              <a:rPr lang="ru-RU" sz="2200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Кайендра</a:t>
            </a:r>
            <a:r>
              <a:rPr lang="ru-RU" sz="2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». </a:t>
            </a:r>
          </a:p>
          <a:p>
            <a:pPr algn="just"/>
            <a:r>
              <a:rPr lang="ru-RU" sz="2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В отношении регистрационного удостоверения ЛП-№(004355)-(РГ-RU) от 19.01.2024, сведения в </a:t>
            </a:r>
            <a:r>
              <a:rPr lang="ru-RU" sz="2200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Фармреестре</a:t>
            </a:r>
            <a:r>
              <a:rPr lang="ru-RU" sz="2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отсутствуют.</a:t>
            </a:r>
          </a:p>
          <a:p>
            <a:pPr algn="just"/>
            <a:endParaRPr lang="ru-RU" sz="2200" dirty="0"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algn="just"/>
            <a:r>
              <a:rPr lang="ru-RU" sz="2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В связи с тем, что в настоящее время у АО «Р-Фарм» отсутствует согласие правообладателя на использование изобретения по вышеуказанному евразийскому патенту, возникает необходимость направления жалобы Заявителя для рассмотрения в центральный аппарат ФАС России.</a:t>
            </a:r>
          </a:p>
          <a:p>
            <a:endParaRPr lang="ru-RU" sz="2200" dirty="0"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72811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A6ABB9-957C-FB86-3E07-B3CB85B083B6}"/>
              </a:ext>
            </a:extLst>
          </p:cNvPr>
          <p:cNvSpPr txBox="1"/>
          <p:nvPr/>
        </p:nvSpPr>
        <p:spPr>
          <a:xfrm>
            <a:off x="541269" y="351354"/>
            <a:ext cx="169981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7EEE"/>
                </a:solidFill>
                <a:latin typeface="+mj-lt"/>
              </a:rPr>
              <a:t>Решение ФАС России от 18.07.2025 по делу № 28/06/105-3369/2025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7CE385-3125-D315-2D5B-CE565AF9523F}"/>
              </a:ext>
            </a:extLst>
          </p:cNvPr>
          <p:cNvSpPr txBox="1"/>
          <p:nvPr/>
        </p:nvSpPr>
        <p:spPr>
          <a:xfrm>
            <a:off x="554098" y="1174349"/>
            <a:ext cx="17179803" cy="7927122"/>
          </a:xfrm>
          <a:prstGeom prst="roundRect">
            <a:avLst>
              <a:gd name="adj" fmla="val 2400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90000">
            <a:noAutofit/>
          </a:bodyPr>
          <a:lstStyle/>
          <a:p>
            <a:pPr algn="just"/>
            <a:r>
              <a:rPr lang="ru-RU" sz="2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По мнению Заявителя, его права и законные интересы нарушены действиями Комиссии по осуществлению закупок, неправомерно принявшей решение о признании заявок участников закупки с идентификационными номерами «119133871», «119172971» соответствующими требованиям Извещения и Закона о контрактной системе, в связи с наличием факта нарушения исключительных прав третьих лиц на результаты интеллектуальной деятельности, связанных с поставкой и использованием лекарственного препарата.</a:t>
            </a:r>
          </a:p>
          <a:p>
            <a:pPr algn="just"/>
            <a:endParaRPr lang="ru-RU" sz="2200" dirty="0"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algn="just"/>
            <a:r>
              <a:rPr lang="ru-RU" sz="2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Комиссия, изучив заявки участников Аукциона, установила, что Победителем в составе заявки на участие в Аукционе приложены копии регистрационных удостоверений лекарственных препаратов для медицинского применения (далее – РУ) от 20.05.2025 ЛП-№(010249)-(РГ-RU) на лекарственный препарат (</a:t>
            </a:r>
            <a:r>
              <a:rPr lang="ru-RU" sz="2200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Тедуглутид</a:t>
            </a:r>
            <a:r>
              <a:rPr lang="ru-RU" sz="2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),  от 25.03.2025 ЛП-№(009403)-(РГ-RU) на лекарственный препарат (</a:t>
            </a:r>
            <a:r>
              <a:rPr lang="ru-RU" sz="2200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Тедуглутид</a:t>
            </a:r>
            <a:r>
              <a:rPr lang="ru-RU" sz="2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). Участником закупки с идентификационным номером «119172971» в составе заявки на участие в Аукционе приложена копия РУ от 26.12.2023 ЛП-№(004168)-(РГ-RU) на лекарственный препарат (</a:t>
            </a:r>
            <a:r>
              <a:rPr lang="ru-RU" sz="2200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Тедуглутид</a:t>
            </a:r>
            <a:r>
              <a:rPr lang="ru-RU" sz="2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).</a:t>
            </a:r>
          </a:p>
          <a:p>
            <a:pPr algn="just"/>
            <a:endParaRPr lang="ru-RU" sz="2200" dirty="0"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algn="just"/>
            <a:r>
              <a:rPr lang="ru-RU" sz="2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При этом Комиссией установлено, что сведения о РУ включены в государственный реестр лекарственных препаратов. Так, регистрационное удостоверение лекарственного препарата для медицинского применения выдаётся Росздравнадзором и подтверждает законность обращения лекарственного препарата на территории Российской Федерации, в том числе для целей продажи и применения на территории Российской Федерации.</a:t>
            </a:r>
          </a:p>
          <a:p>
            <a:pPr algn="just"/>
            <a:endParaRPr lang="ru-RU" sz="2200" dirty="0"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algn="just"/>
            <a:r>
              <a:rPr lang="ru-RU" sz="2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Вместе с тем </a:t>
            </a:r>
            <a:r>
              <a:rPr lang="ru-RU" sz="2200" b="1" dirty="0">
                <a:solidFill>
                  <a:srgbClr val="007EEE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представителями Заявителя на заседании Комиссии не представлены сведения свидетельствующие, что указанные в РУ лекарственные препараты изъяты из оборота или сведения о признании недействительной информации, включенной в государственный реестр лекарственных препаратов</a:t>
            </a:r>
            <a:r>
              <a:rPr lang="ru-RU" sz="2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ru-RU" sz="2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Учитывая изложенное, Комиссия приходит к выводу, что действия Комиссии по осуществлению закупок, принявшей решение о признании заявок Победителя и участника закупки с идентификационным номером «119172971» соответствующими требованиям Извещения и Закона о контрактной системе, не противоречат положениям Закона о контрактной системе.</a:t>
            </a:r>
          </a:p>
          <a:p>
            <a:endParaRPr lang="ru-RU" sz="2200" dirty="0"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51024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C7526DD-1648-D285-8EFE-1E57DE5BEA23}"/>
              </a:ext>
            </a:extLst>
          </p:cNvPr>
          <p:cNvSpPr txBox="1"/>
          <p:nvPr/>
        </p:nvSpPr>
        <p:spPr>
          <a:xfrm>
            <a:off x="2048933" y="1331739"/>
            <a:ext cx="15409334" cy="1272809"/>
          </a:xfrm>
          <a:prstGeom prst="roundRect">
            <a:avLst>
              <a:gd name="adj" fmla="val 4857"/>
            </a:avLst>
          </a:prstGeom>
          <a:solidFill>
            <a:srgbClr val="F2F2F2">
              <a:alpha val="50196"/>
            </a:srgb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noAutofit/>
          </a:bodyPr>
          <a:lstStyle/>
          <a:p>
            <a:pPr lvl="0" algn="just">
              <a:buClr>
                <a:srgbClr val="FF0000"/>
              </a:buClr>
            </a:pPr>
            <a:r>
              <a:rPr lang="ru-RU" sz="1904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        </a:t>
            </a:r>
          </a:p>
        </p:txBody>
      </p:sp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6104FCC3-5DEA-3D3E-B6C5-2B5869EB2A37}"/>
              </a:ext>
            </a:extLst>
          </p:cNvPr>
          <p:cNvSpPr txBox="1">
            <a:spLocks/>
          </p:cNvSpPr>
          <p:nvPr/>
        </p:nvSpPr>
        <p:spPr>
          <a:xfrm>
            <a:off x="774709" y="403084"/>
            <a:ext cx="16683557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spcBef>
                <a:spcPct val="0"/>
              </a:spcBef>
              <a:buNone/>
              <a:defRPr sz="4800">
                <a:solidFill>
                  <a:srgbClr val="007EEE"/>
                </a:solidFill>
                <a:ea typeface="Museo Sans Cyrl 700" pitchFamily="34" charset="-122"/>
                <a:cs typeface="+mj-cs"/>
              </a:defRPr>
            </a:lvl1pPr>
          </a:lstStyle>
          <a:p>
            <a:r>
              <a:rPr lang="ru-RU" dirty="0"/>
              <a:t>ЧТО С ЭТИМ ДЕЛАТЬ?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BCBBC-1798-3280-D002-491B2AF89AB6}"/>
              </a:ext>
            </a:extLst>
          </p:cNvPr>
          <p:cNvSpPr txBox="1"/>
          <p:nvPr/>
        </p:nvSpPr>
        <p:spPr>
          <a:xfrm>
            <a:off x="2048933" y="1331739"/>
            <a:ext cx="15379690" cy="11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850"/>
              </a:lnSpc>
            </a:pPr>
            <a:r>
              <a:rPr lang="ru-RU" sz="2400" dirty="0">
                <a:solidFill>
                  <a:srgbClr val="007EE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Письмо Минфина России от 13.03.2025 № 24-03-09/24756 «Об указании одной страны происхождения товара в заявке на участие в закупке в соответствии с Федеральным законом от 5 апреля 2013 г. № 44-ФЗ «О контрактной системе в сфере закупок товаров, работ, услуг для обеспечения государственных и муниципальных нужд»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BDA9C6-DA19-FE2F-F551-CED0CB382A1A}"/>
              </a:ext>
            </a:extLst>
          </p:cNvPr>
          <p:cNvSpPr txBox="1"/>
          <p:nvPr/>
        </p:nvSpPr>
        <p:spPr>
          <a:xfrm>
            <a:off x="774709" y="2794539"/>
            <a:ext cx="16653913" cy="4524315"/>
          </a:xfrm>
          <a:prstGeom prst="roundRect">
            <a:avLst>
              <a:gd name="adj" fmla="val 1265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24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указание нескольких стран происхождения товара в заявке на участие в закупке Законом № 44-ФЗ не предусмотрено</a:t>
            </a:r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а вопрос о введении в Закон № 44-ФЗ и изданные в его реализацию нормативные правовые акты такой возможности в Минфине России в настоящее время не рассматривается</a:t>
            </a:r>
          </a:p>
          <a:p>
            <a:pPr marL="342900" indent="-342900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</a:pPr>
            <a:endParaRPr lang="ru-RU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 этом наименование страны происхождения товара с учетом подп. "д" п. 1 ч. 2 ст. 51 Закона № 44-ФЗ, </a:t>
            </a:r>
            <a:r>
              <a:rPr lang="ru-RU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абз</a:t>
            </a:r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2 п. 1 ст. 432 ГК РФ является существенным условием контракта</a:t>
            </a:r>
          </a:p>
          <a:p>
            <a:pPr marL="342900" indent="-342900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</a:pPr>
            <a:endParaRPr lang="ru-RU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 algn="just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предусмотренное Законом № 44-ФЗ требование об указании в заявке на участие в закупке одной конкретной страны происхождения товара не возлагает на участника закупки обязанность иметь такой товар в наличии на момент подачи заявки, а влечет лишь необходимость принятия участником закупки мер по получению достоверной информации о товаре, который такой участник закупки намеревается предложить заказчику к поставке для удовлетворения потребности заказчика.</a:t>
            </a:r>
          </a:p>
        </p:txBody>
      </p:sp>
      <p:pic>
        <p:nvPicPr>
          <p:cNvPr id="9" name="Рисунок 8" descr="Мегафон1 контур">
            <a:extLst>
              <a:ext uri="{FF2B5EF4-FFF2-40B4-BE49-F238E27FC236}">
                <a16:creationId xmlns:a16="http://schemas.microsoft.com/office/drawing/2014/main" id="{4A3CF473-389E-6C1D-298E-B724E2452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066" y="1253806"/>
            <a:ext cx="1274223" cy="1274223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6224295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8016D2-6B74-4FF4-BF3D-51AD2F964763}"/>
              </a:ext>
            </a:extLst>
          </p:cNvPr>
          <p:cNvSpPr txBox="1"/>
          <p:nvPr/>
        </p:nvSpPr>
        <p:spPr>
          <a:xfrm>
            <a:off x="333976" y="2061985"/>
            <a:ext cx="8011493" cy="7748023"/>
          </a:xfrm>
          <a:prstGeom prst="roundRect">
            <a:avLst>
              <a:gd name="adj" fmla="val 1049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lIns="122418">
            <a:noAutofit/>
          </a:bodyPr>
          <a:lstStyle/>
          <a:p>
            <a:pPr marL="466413" indent="-466413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2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Контракт на поставку </a:t>
            </a:r>
            <a:r>
              <a:rPr lang="ru-RU" sz="22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Леналидомида</a:t>
            </a:r>
            <a:r>
              <a:rPr lang="ru-RU" sz="2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  <a:p>
            <a:pPr marL="466413" indent="-466413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2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Цена контракта 3,3 млрд руб.</a:t>
            </a:r>
          </a:p>
          <a:p>
            <a:pPr marL="466413" indent="-466413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2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Заказчик: ФКУ «</a:t>
            </a:r>
            <a:r>
              <a:rPr lang="ru-RU" sz="22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ФЦПиЛО</a:t>
            </a:r>
            <a:r>
              <a:rPr lang="ru-RU" sz="2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Минздрава России»</a:t>
            </a:r>
          </a:p>
          <a:p>
            <a:pPr marL="466413" indent="-466413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2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Дополнительным соглашением изменено наименование производителя, номер РУ.</a:t>
            </a:r>
          </a:p>
          <a:p>
            <a:pPr marL="466413" indent="-466413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2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Прокуратура посчитала такие действия незаконными, выдало представление об устранении нарушений.</a:t>
            </a:r>
          </a:p>
          <a:p>
            <a:pPr marL="466413" indent="-466413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2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Суд первой инстанции: действия заказчика и поставщика правомерные.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ru-RU" sz="22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Апелляция: </a:t>
            </a:r>
          </a:p>
          <a:p>
            <a:pPr marL="466413" indent="-466413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2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изменение контракта как незаконное.</a:t>
            </a:r>
          </a:p>
          <a:p>
            <a:pPr marL="466413" indent="-466413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2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наименование производителя с момента включения в контракт стало частью условия о предмете договора. Изменение данного условия в отсутствие законных на то оснований недопустимо.</a:t>
            </a:r>
          </a:p>
          <a:p>
            <a:pPr marL="466413" indent="-466413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2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Наличие улучшенных характеристик стороны не доказали. Заключение эксперта об улучшении терапевтических свойств ЛП судом принято не было.</a:t>
            </a:r>
          </a:p>
          <a:p>
            <a:pPr>
              <a:buClr>
                <a:schemeClr val="bg1">
                  <a:lumMod val="50000"/>
                </a:schemeClr>
              </a:buClr>
            </a:pPr>
            <a:endParaRPr lang="ru-RU" sz="2200" dirty="0">
              <a:solidFill>
                <a:srgbClr val="007EE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ru-RU" sz="2200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Постановление 9 ААС от 04.04.2024</a:t>
            </a:r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3D95E5F8-EE51-5225-0CA1-DA420DF8B014}"/>
              </a:ext>
            </a:extLst>
          </p:cNvPr>
          <p:cNvSpPr txBox="1">
            <a:spLocks/>
          </p:cNvSpPr>
          <p:nvPr/>
        </p:nvSpPr>
        <p:spPr>
          <a:xfrm>
            <a:off x="632279" y="366923"/>
            <a:ext cx="8430515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spcBef>
                <a:spcPct val="0"/>
              </a:spcBef>
              <a:buNone/>
              <a:defRPr sz="4800">
                <a:solidFill>
                  <a:srgbClr val="007EEE"/>
                </a:solidFill>
                <a:ea typeface="Museo Sans Cyrl 700" pitchFamily="34" charset="-122"/>
                <a:cs typeface="+mj-cs"/>
              </a:defRPr>
            </a:lvl1pPr>
          </a:lstStyle>
          <a:p>
            <a:r>
              <a:rPr lang="ru-RU" dirty="0"/>
              <a:t>ЗАМЕНА ЛП. ПРОСТО ЗАМЕНА…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5788BE-15EB-AA70-F468-DE25D6C35771}"/>
              </a:ext>
            </a:extLst>
          </p:cNvPr>
          <p:cNvSpPr txBox="1"/>
          <p:nvPr/>
        </p:nvSpPr>
        <p:spPr>
          <a:xfrm>
            <a:off x="8625765" y="2061985"/>
            <a:ext cx="9328261" cy="7739944"/>
          </a:xfrm>
          <a:prstGeom prst="roundRect">
            <a:avLst>
              <a:gd name="adj" fmla="val 730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lIns="122418">
            <a:noAutofit/>
          </a:bodyPr>
          <a:lstStyle>
            <a:lvl1pPr marL="342900" indent="-342900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2200">
                <a:solidFill>
                  <a:srgbClr val="000000"/>
                </a:solidFill>
                <a:latin typeface="Helvetica" pitchFamily="2" charset="0"/>
              </a:defRPr>
            </a:lvl1pPr>
          </a:lstStyle>
          <a:p>
            <a:pPr marL="0" indent="0">
              <a:buNone/>
            </a:pPr>
            <a:r>
              <a:rPr lang="ru-RU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Кассация: </a:t>
            </a:r>
          </a:p>
          <a:p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существенное условие о предмете контракта было определено заказчиком в извещении и как «</a:t>
            </a:r>
            <a:r>
              <a:rPr lang="ru-RU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Леналидомид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капсулы 25 мг».</a:t>
            </a:r>
          </a:p>
          <a:p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предметом контракта является исключительно лекарственное средство, соответствующее МНН, а не какой-либо ЛП  под конкретным торговым наименованием конкретного производителя</a:t>
            </a:r>
          </a:p>
          <a:p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 заключении ДС изменений существенных условий контракта не произведено.</a:t>
            </a:r>
          </a:p>
          <a:p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существенным условием (предметом) контракта является поставка ЛП МНН </a:t>
            </a:r>
            <a:r>
              <a:rPr lang="ru-RU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Леналидомид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капсулы, 25 мг без указания конкретного производителя</a:t>
            </a:r>
          </a:p>
          <a:p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все иные условия контракта, в т.ч. условие об ассортименте товара, который был изложен в Спецификации, не являются существенными.</a:t>
            </a:r>
          </a:p>
          <a:p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заказчиком было обоснованно указано в РК такое основание заключения ДС, как изменение условий контракта, не относящихся к существенным.</a:t>
            </a:r>
          </a:p>
          <a:p>
            <a:endPara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07EE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Постановление АС Московского округа от 09.07.2024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7E8D79-5A47-B096-D484-839E205EF4D5}"/>
              </a:ext>
            </a:extLst>
          </p:cNvPr>
          <p:cNvSpPr txBox="1"/>
          <p:nvPr/>
        </p:nvSpPr>
        <p:spPr>
          <a:xfrm>
            <a:off x="12344428" y="366923"/>
            <a:ext cx="5609598" cy="657911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3264" dirty="0">
                <a:solidFill>
                  <a:srgbClr val="007EEE"/>
                </a:solidFill>
              </a:rPr>
              <a:t>Дело № А40-119207/2023</a:t>
            </a:r>
            <a:endParaRPr lang="ru-RU" sz="3264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4E893C-250F-27B7-7956-FB160CD79E70}"/>
              </a:ext>
            </a:extLst>
          </p:cNvPr>
          <p:cNvSpPr txBox="1"/>
          <p:nvPr/>
        </p:nvSpPr>
        <p:spPr>
          <a:xfrm>
            <a:off x="4577197" y="1154844"/>
            <a:ext cx="8430515" cy="65791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64" dirty="0">
                <a:solidFill>
                  <a:srgbClr val="007EEE"/>
                </a:solidFill>
              </a:rPr>
              <a:t>ФЦПИЛО </a:t>
            </a:r>
            <a:r>
              <a:rPr lang="en-US" sz="3264" dirty="0">
                <a:solidFill>
                  <a:srgbClr val="007EEE"/>
                </a:solidFill>
              </a:rPr>
              <a:t>vs</a:t>
            </a:r>
            <a:r>
              <a:rPr lang="ru-RU" sz="3264" dirty="0">
                <a:solidFill>
                  <a:srgbClr val="007EEE"/>
                </a:solidFill>
              </a:rPr>
              <a:t> ПРОКУРАТУРА</a:t>
            </a:r>
            <a:endParaRPr lang="ru-RU" sz="3264" dirty="0"/>
          </a:p>
        </p:txBody>
      </p:sp>
    </p:spTree>
    <p:extLst>
      <p:ext uri="{BB962C8B-B14F-4D97-AF65-F5344CB8AC3E}">
        <p14:creationId xmlns:p14="http://schemas.microsoft.com/office/powerpoint/2010/main" val="196170332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96492-4E94-C90C-02AC-32DD81ACD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2530A-7ED2-F528-8EAF-AE3F1CECFDB9}"/>
              </a:ext>
            </a:extLst>
          </p:cNvPr>
          <p:cNvSpPr txBox="1">
            <a:spLocks/>
          </p:cNvSpPr>
          <p:nvPr/>
        </p:nvSpPr>
        <p:spPr>
          <a:xfrm>
            <a:off x="1422935" y="4124253"/>
            <a:ext cx="14323033" cy="2386275"/>
          </a:xfrm>
          <a:prstGeom prst="rect">
            <a:avLst/>
          </a:prstGeom>
        </p:spPr>
        <p:txBody>
          <a:bodyPr vert="horz" lIns="93287" tIns="46643" rIns="93287" bIns="46643" numCol="1" rtlCol="0" anchor="t" anchorCtr="0" compatLnSpc="1">
            <a:prstTxWarp prst="textNoShape">
              <a:avLst/>
            </a:prstTxWarp>
            <a:norm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12"/>
              </a:spcAft>
            </a:pPr>
            <a:r>
              <a:rPr lang="ru-RU" sz="5400" dirty="0">
                <a:solidFill>
                  <a:srgbClr val="007EEE"/>
                </a:solidFill>
                <a:latin typeface="+mn-lt"/>
                <a:ea typeface="Museo Sans Cyrl 700" pitchFamily="34" charset="-122"/>
              </a:rPr>
              <a:t>Закупка лекарственных препаратов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12"/>
              </a:spcAft>
            </a:pPr>
            <a:r>
              <a:rPr lang="ru-RU" sz="5400" dirty="0">
                <a:solidFill>
                  <a:srgbClr val="007EEE"/>
                </a:solidFill>
                <a:latin typeface="+mn-lt"/>
                <a:ea typeface="Museo Sans Cyrl 700" pitchFamily="34" charset="-122"/>
              </a:rPr>
              <a:t>«с полки» по ч. 12 ст. 93 Закона № 44-ФЗ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12"/>
              </a:spcAft>
            </a:pPr>
            <a:endParaRPr lang="ru-RU" sz="5400" dirty="0">
              <a:solidFill>
                <a:srgbClr val="007EEE"/>
              </a:solidFill>
              <a:latin typeface="+mn-lt"/>
              <a:ea typeface="Museo Sans Cyrl 700" pitchFamily="34" charset="-122"/>
            </a:endParaRPr>
          </a:p>
        </p:txBody>
      </p:sp>
      <p:pic>
        <p:nvPicPr>
          <p:cNvPr id="8" name="Рисунок 7" descr="Корзина для покупок контур">
            <a:extLst>
              <a:ext uri="{FF2B5EF4-FFF2-40B4-BE49-F238E27FC236}">
                <a16:creationId xmlns:a16="http://schemas.microsoft.com/office/drawing/2014/main" id="{EE65FFAB-35C2-29A4-F83C-F3882C56D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96544" y="2560011"/>
            <a:ext cx="4224528" cy="422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0512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>
            <a:extLst>
              <a:ext uri="{FF2B5EF4-FFF2-40B4-BE49-F238E27FC236}">
                <a16:creationId xmlns:a16="http://schemas.microsoft.com/office/drawing/2014/main" id="{CF9B0D4E-FDE2-6845-AE8E-10FB3210941B}"/>
              </a:ext>
            </a:extLst>
          </p:cNvPr>
          <p:cNvSpPr txBox="1">
            <a:spLocks/>
          </p:cNvSpPr>
          <p:nvPr/>
        </p:nvSpPr>
        <p:spPr>
          <a:xfrm>
            <a:off x="673372" y="377137"/>
            <a:ext cx="6604975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4800">
                <a:solidFill>
                  <a:srgbClr val="007EEE"/>
                </a:solidFill>
                <a:ea typeface="Museo Sans Cyrl 700" pitchFamily="34" charset="-122"/>
                <a:cs typeface="+mj-cs"/>
              </a:defRPr>
            </a:lvl1pPr>
          </a:lstStyle>
          <a:p>
            <a:r>
              <a:rPr lang="ru-RU" dirty="0"/>
              <a:t>ОСНОВНЫЕ ПРАВИЛА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20F706-9091-3721-1DD2-9FE44F7376A1}"/>
              </a:ext>
            </a:extLst>
          </p:cNvPr>
          <p:cNvSpPr txBox="1"/>
          <p:nvPr/>
        </p:nvSpPr>
        <p:spPr>
          <a:xfrm>
            <a:off x="527068" y="1115801"/>
            <a:ext cx="16919684" cy="7955047"/>
          </a:xfrm>
          <a:prstGeom prst="rect">
            <a:avLst/>
          </a:prstGeom>
          <a:noFill/>
        </p:spPr>
        <p:txBody>
          <a:bodyPr wrap="square" lIns="90000" numCol="2">
            <a:noAutofit/>
          </a:bodyPr>
          <a:lstStyle/>
          <a:p>
            <a:pPr marL="353619" lvl="1" indent="-341118">
              <a:spcBef>
                <a:spcPct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5000"/>
              <a:buFont typeface="Wingdings" panose="05000000000000000000" pitchFamily="2" charset="2"/>
              <a:buChar char="§"/>
              <a:tabLst>
                <a:tab pos="242048" algn="l"/>
                <a:tab pos="242616" algn="l"/>
              </a:tabLst>
              <a:defRPr/>
            </a:pPr>
            <a:r>
              <a:rPr lang="ru-RU" sz="24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Правила в ч. 12 ст. 93 Закона № 44-ФЗ</a:t>
            </a:r>
          </a:p>
          <a:p>
            <a:pPr marL="353619" lvl="1" indent="-341118">
              <a:spcBef>
                <a:spcPct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5000"/>
              <a:buFont typeface="Wingdings" panose="05000000000000000000" pitchFamily="2" charset="2"/>
              <a:buChar char="§"/>
              <a:tabLst>
                <a:tab pos="242048" algn="l"/>
                <a:tab pos="242616" algn="l"/>
              </a:tabLst>
              <a:defRPr/>
            </a:pPr>
            <a:r>
              <a:rPr lang="ru-RU" sz="24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НМЦК не более 5 млн руб.</a:t>
            </a:r>
          </a:p>
          <a:p>
            <a:pPr marL="353619" lvl="1" indent="-341118">
              <a:spcBef>
                <a:spcPct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5000"/>
              <a:buFont typeface="Wingdings" panose="05000000000000000000" pitchFamily="2" charset="2"/>
              <a:buChar char="§"/>
              <a:tabLst>
                <a:tab pos="242048" algn="l"/>
                <a:tab pos="242616" algn="l"/>
              </a:tabLst>
              <a:defRPr/>
            </a:pPr>
            <a:r>
              <a:rPr lang="ru-RU" sz="24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Годовой лимит – не более 100 млн руб. в год</a:t>
            </a:r>
          </a:p>
          <a:p>
            <a:pPr marL="353619" lvl="1" indent="-341118">
              <a:spcBef>
                <a:spcPct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5000"/>
              <a:buFont typeface="Wingdings" panose="05000000000000000000" pitchFamily="2" charset="2"/>
              <a:buChar char="§"/>
              <a:tabLst>
                <a:tab pos="242048" algn="l"/>
                <a:tab pos="242616" algn="l"/>
              </a:tabLst>
              <a:defRPr/>
            </a:pPr>
            <a:r>
              <a:rPr lang="ru-RU" sz="24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Проводятся на федеральных ЭП</a:t>
            </a:r>
          </a:p>
          <a:p>
            <a:pPr marL="320662" lvl="1" indent="-309326" defTabSz="932835">
              <a:spcBef>
                <a:spcPct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5000"/>
              <a:buFont typeface="Wingdings" panose="05000000000000000000" pitchFamily="2" charset="2"/>
              <a:buChar char="§"/>
              <a:tabLst>
                <a:tab pos="219489" algn="l"/>
                <a:tab pos="220004" algn="l"/>
              </a:tabLst>
              <a:defRPr/>
            </a:pPr>
            <a:r>
              <a:rPr lang="ru-RU" sz="24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Для того, чтобы заключить контракт, достаточно одного предложения «на полке»</a:t>
            </a:r>
          </a:p>
          <a:p>
            <a:pPr marL="353619" lvl="1" indent="-341118" defTabSz="1028711">
              <a:spcBef>
                <a:spcPct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5000"/>
              <a:buFont typeface="Wingdings" panose="05000000000000000000" pitchFamily="2" charset="2"/>
              <a:buChar char="§"/>
              <a:tabLst>
                <a:tab pos="242048" algn="l"/>
                <a:tab pos="242616" algn="l"/>
              </a:tabLst>
              <a:defRPr/>
            </a:pPr>
            <a:r>
              <a:rPr lang="ru-RU" sz="24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Участники размещают предварительные предложения с характеристиками только из КТРУ</a:t>
            </a:r>
          </a:p>
          <a:p>
            <a:pPr marL="353619" lvl="1" indent="-341118" defTabSz="1028711">
              <a:spcBef>
                <a:spcPct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5000"/>
              <a:buFont typeface="Wingdings" panose="05000000000000000000" pitchFamily="2" charset="2"/>
              <a:buChar char="§"/>
              <a:tabLst>
                <a:tab pos="242048" algn="l"/>
                <a:tab pos="242616" algn="l"/>
              </a:tabLst>
              <a:defRPr/>
            </a:pPr>
            <a:r>
              <a:rPr lang="ru-RU" sz="24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Заказчик публикует извещение с характеристиками </a:t>
            </a:r>
            <a:br>
              <a:rPr lang="ru-RU" sz="24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</a:br>
            <a:r>
              <a:rPr lang="ru-RU" sz="24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только из КТРУ (ЕСКЛП)</a:t>
            </a:r>
          </a:p>
          <a:p>
            <a:pPr marL="353619" lvl="1" indent="-341118" defTabSz="1028711">
              <a:spcBef>
                <a:spcPct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5000"/>
              <a:buFont typeface="Wingdings" panose="05000000000000000000" pitchFamily="2" charset="2"/>
              <a:buChar char="§"/>
              <a:tabLst>
                <a:tab pos="242048" algn="l"/>
                <a:tab pos="242616" algn="l"/>
              </a:tabLst>
              <a:defRPr/>
            </a:pPr>
            <a:r>
              <a:rPr lang="ru-RU" sz="24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Дополнительные характеристики – нет</a:t>
            </a:r>
          </a:p>
          <a:p>
            <a:pPr marL="353619" lvl="1" indent="-341118" defTabSz="1028711">
              <a:spcBef>
                <a:spcPct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5000"/>
              <a:buFont typeface="Wingdings" panose="05000000000000000000" pitchFamily="2" charset="2"/>
              <a:buChar char="§"/>
              <a:tabLst>
                <a:tab pos="242048" algn="l"/>
                <a:tab pos="242616" algn="l"/>
              </a:tabLst>
              <a:defRPr/>
            </a:pPr>
            <a:r>
              <a:rPr lang="ru-RU" sz="24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Торговое наименование - нет</a:t>
            </a:r>
          </a:p>
          <a:p>
            <a:pPr marL="353619" lvl="1" indent="-341118">
              <a:spcBef>
                <a:spcPct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5000"/>
              <a:buFont typeface="Wingdings" panose="05000000000000000000" pitchFamily="2" charset="2"/>
              <a:buChar char="§"/>
              <a:tabLst>
                <a:tab pos="242048" algn="l"/>
                <a:tab pos="242616" algn="l"/>
              </a:tabLst>
              <a:defRPr/>
            </a:pPr>
            <a:r>
              <a:rPr lang="ru-RU" sz="24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В ЕИС реализован функционал просмотра предварительных предложений при закупке ЛП при формировании извещения (кнопка «Предварительные предложения на ЭТП»)</a:t>
            </a:r>
          </a:p>
          <a:p>
            <a:pPr marL="353619" lvl="1" indent="-341118">
              <a:spcBef>
                <a:spcPct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5000"/>
              <a:buFont typeface="Wingdings" panose="05000000000000000000" pitchFamily="2" charset="2"/>
              <a:buChar char="§"/>
              <a:tabLst>
                <a:tab pos="242048" algn="l"/>
                <a:tab pos="242616" algn="l"/>
              </a:tabLst>
              <a:defRPr/>
            </a:pPr>
            <a:r>
              <a:rPr lang="ru-RU" sz="24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В КТРУ нет описания – закупку проводить нельзя</a:t>
            </a:r>
          </a:p>
          <a:p>
            <a:pPr marL="353619" lvl="1" indent="-341118">
              <a:spcBef>
                <a:spcPct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5000"/>
              <a:buFont typeface="Wingdings" panose="05000000000000000000" pitchFamily="2" charset="2"/>
              <a:buChar char="§"/>
              <a:tabLst>
                <a:tab pos="242048" algn="l"/>
                <a:tab pos="242616" algn="l"/>
              </a:tabLst>
              <a:defRPr/>
            </a:pPr>
            <a:r>
              <a:rPr lang="ru-RU" sz="24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Закупки с неопределенным объемом - нет</a:t>
            </a:r>
          </a:p>
          <a:p>
            <a:pPr marL="353619" lvl="1" indent="-341118">
              <a:spcBef>
                <a:spcPct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5000"/>
              <a:buFont typeface="Wingdings" panose="05000000000000000000" pitchFamily="2" charset="2"/>
              <a:buChar char="§"/>
              <a:tabLst>
                <a:tab pos="242048" algn="l"/>
                <a:tab pos="242616" algn="l"/>
              </a:tabLst>
              <a:defRPr/>
            </a:pPr>
            <a:r>
              <a:rPr lang="ru-RU" sz="24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Закупки среди СМП/СОНКО – нет</a:t>
            </a:r>
          </a:p>
          <a:p>
            <a:pPr marL="353619" lvl="1" indent="-341118">
              <a:spcBef>
                <a:spcPct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5000"/>
              <a:buFont typeface="Wingdings" panose="05000000000000000000" pitchFamily="2" charset="2"/>
              <a:buChar char="§"/>
              <a:tabLst>
                <a:tab pos="242048" algn="l"/>
                <a:tab pos="242616" algn="l"/>
              </a:tabLst>
              <a:defRPr/>
            </a:pPr>
            <a:r>
              <a:rPr lang="ru-RU" sz="24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Преимущества УИС, организациям инвалидов - да</a:t>
            </a:r>
          </a:p>
          <a:p>
            <a:pPr marL="353619" lvl="1" indent="-341118">
              <a:spcBef>
                <a:spcPct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5000"/>
              <a:buFont typeface="Wingdings" panose="05000000000000000000" pitchFamily="2" charset="2"/>
              <a:buChar char="§"/>
              <a:tabLst>
                <a:tab pos="242048" algn="l"/>
                <a:tab pos="242616" algn="l"/>
              </a:tabLst>
              <a:defRPr/>
            </a:pPr>
            <a:r>
              <a:rPr lang="ru-RU" sz="24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Национальный режим – да</a:t>
            </a:r>
          </a:p>
          <a:p>
            <a:pPr marL="353619" lvl="1" indent="-341118">
              <a:spcBef>
                <a:spcPct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5000"/>
              <a:buFont typeface="Wingdings" panose="05000000000000000000" pitchFamily="2" charset="2"/>
              <a:buChar char="§"/>
              <a:tabLst>
                <a:tab pos="242048" algn="l"/>
                <a:tab pos="242616" algn="l"/>
              </a:tabLst>
              <a:defRPr/>
            </a:pPr>
            <a:r>
              <a:rPr lang="ru-RU" sz="24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Запросы о разъяснении – нет</a:t>
            </a:r>
          </a:p>
          <a:p>
            <a:pPr marL="353619" lvl="1" indent="-341118">
              <a:spcBef>
                <a:spcPct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5000"/>
              <a:buFont typeface="Wingdings" panose="05000000000000000000" pitchFamily="2" charset="2"/>
              <a:buChar char="§"/>
              <a:tabLst>
                <a:tab pos="242048" algn="l"/>
                <a:tab pos="242616" algn="l"/>
              </a:tabLst>
              <a:defRPr/>
            </a:pPr>
            <a:r>
              <a:rPr lang="ru-RU" sz="24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Обеспечение заявок – нет</a:t>
            </a:r>
          </a:p>
          <a:p>
            <a:pPr marL="353619" lvl="1" indent="-341118">
              <a:spcBef>
                <a:spcPct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5000"/>
              <a:buFont typeface="Wingdings" panose="05000000000000000000" pitchFamily="2" charset="2"/>
              <a:buChar char="§"/>
              <a:tabLst>
                <a:tab pos="242048" algn="l"/>
                <a:tab pos="242616" algn="l"/>
              </a:tabLst>
              <a:defRPr/>
            </a:pPr>
            <a:r>
              <a:rPr lang="ru-RU" sz="24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Обеспечение исполнения контракта, обеспечение гарантии – право заказчика</a:t>
            </a:r>
          </a:p>
          <a:p>
            <a:pPr marL="353619" lvl="1" indent="-341118">
              <a:spcBef>
                <a:spcPct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5000"/>
              <a:buFont typeface="Wingdings" panose="05000000000000000000" pitchFamily="2" charset="2"/>
              <a:buChar char="§"/>
              <a:tabLst>
                <a:tab pos="242048" algn="l"/>
                <a:tab pos="242616" algn="l"/>
              </a:tabLst>
              <a:defRPr/>
            </a:pPr>
            <a:r>
              <a:rPr lang="ru-RU" sz="24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Обжалование – да </a:t>
            </a:r>
          </a:p>
          <a:p>
            <a:pPr marL="353619" lvl="1" indent="-341118">
              <a:spcBef>
                <a:spcPct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5000"/>
              <a:buFont typeface="Wingdings" panose="05000000000000000000" pitchFamily="2" charset="2"/>
              <a:buChar char="§"/>
              <a:tabLst>
                <a:tab pos="242048" algn="l"/>
                <a:tab pos="242616" algn="l"/>
              </a:tabLst>
              <a:defRPr/>
            </a:pPr>
            <a:r>
              <a:rPr lang="ru-RU" sz="24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ЗАКАЗЧИК ОБЯЗАН ЗАКЛЮЧИТЬ КОНТРАКТ</a:t>
            </a:r>
          </a:p>
          <a:p>
            <a:pPr marL="353619" lvl="1" indent="-341118">
              <a:spcBef>
                <a:spcPct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5000"/>
              <a:buFont typeface="Wingdings" panose="05000000000000000000" pitchFamily="2" charset="2"/>
              <a:buChar char="§"/>
              <a:tabLst>
                <a:tab pos="242048" algn="l"/>
                <a:tab pos="242616" algn="l"/>
              </a:tabLst>
              <a:defRPr/>
            </a:pPr>
            <a:r>
              <a:rPr lang="ru-RU" sz="24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Контракт в электронном виде в короткие сроки (аналогично запросу котировок)</a:t>
            </a:r>
          </a:p>
          <a:p>
            <a:pPr marL="353619" lvl="1" indent="-341118">
              <a:spcBef>
                <a:spcPct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5000"/>
              <a:buFont typeface="Wingdings" panose="05000000000000000000" pitchFamily="2" charset="2"/>
              <a:buChar char="§"/>
              <a:tabLst>
                <a:tab pos="242048" algn="l"/>
                <a:tab pos="242616" algn="l"/>
              </a:tabLst>
              <a:defRPr/>
            </a:pPr>
            <a:r>
              <a:rPr lang="ru-RU" sz="24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Победитель НЕ МОЖЕТ ОТКАЗАТЬСЯ ОТ ЗАКЛЮЧЕНИЯ КОНТРАКТА. Последствие – признание уклонившимся и РНП</a:t>
            </a:r>
          </a:p>
          <a:p>
            <a:pPr marL="353619" lvl="1" indent="-341118">
              <a:spcBef>
                <a:spcPct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5000"/>
              <a:buFont typeface="Wingdings" panose="05000000000000000000" pitchFamily="2" charset="2"/>
              <a:buChar char="§"/>
              <a:tabLst>
                <a:tab pos="242048" algn="l"/>
                <a:tab pos="242616" algn="l"/>
              </a:tabLst>
              <a:defRPr/>
            </a:pPr>
            <a:r>
              <a:rPr lang="ru-RU" sz="24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После заключения контракта оператор ЭП не позднее 1 часа с момента заключения контракта автоматически уменьшает указанное в предварительном предложении победителя макс. количество товара на количество закупаемого по контракту товара</a:t>
            </a:r>
          </a:p>
          <a:p>
            <a:pPr marL="353619" lvl="1" indent="-341118">
              <a:spcBef>
                <a:spcPct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5000"/>
              <a:buFont typeface="Wingdings" panose="05000000000000000000" pitchFamily="2" charset="2"/>
              <a:buChar char="§"/>
              <a:tabLst>
                <a:tab pos="242048" algn="l"/>
                <a:tab pos="242616" algn="l"/>
              </a:tabLst>
              <a:defRPr/>
            </a:pPr>
            <a:r>
              <a:rPr lang="ru-RU" sz="24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При уклонении от заключения контракта блокирование товара прекращается</a:t>
            </a:r>
          </a:p>
        </p:txBody>
      </p:sp>
    </p:spTree>
    <p:extLst>
      <p:ext uri="{BB962C8B-B14F-4D97-AF65-F5344CB8AC3E}">
        <p14:creationId xmlns:p14="http://schemas.microsoft.com/office/powerpoint/2010/main" val="105068819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2D6BF41-0D68-43DA-468A-563208C63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66" y="548640"/>
            <a:ext cx="17351572" cy="863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2586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366206-99DE-9E1C-F7B1-D629C02627F6}"/>
              </a:ext>
            </a:extLst>
          </p:cNvPr>
          <p:cNvSpPr txBox="1"/>
          <p:nvPr/>
        </p:nvSpPr>
        <p:spPr>
          <a:xfrm>
            <a:off x="644917" y="1400327"/>
            <a:ext cx="16790872" cy="7121881"/>
          </a:xfrm>
          <a:prstGeom prst="roundRect">
            <a:avLst>
              <a:gd name="adj" fmla="val 1033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lIns="90000">
            <a:noAutofit/>
          </a:bodyPr>
          <a:lstStyle>
            <a:lvl1pPr marL="342900" indent="-342900" algn="just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2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закупка у единственного поставщика в электронной форме на основании ч. 12 ст. 93 Закона № 44-ФЗ возможна, только если в каталоге товаров, работ, услуг имеется соответствующая позиция с описанием объекта закупки, которое включает характеристики товара. Это связано с тем, что если описание объекта закупки, содержащее характеристики товара, не сформировано и не включено в позицию каталога, то невозможно указать характеристики закупаемого товара в извещении об осуществлении закупки с использованием каталога в соответствии с подп. «в» п. 3 ч. 12 ст. 93 Закона № 44-ФЗ  (</a:t>
            </a:r>
            <a:r>
              <a:rPr lang="ru-RU" dirty="0">
                <a:solidFill>
                  <a:srgbClr val="007EEE"/>
                </a:solidFill>
              </a:rPr>
              <a:t>Письмо Минфина России от 10.08.2023 № 24-03-06/75075</a:t>
            </a:r>
            <a:r>
              <a:rPr lang="ru-RU" dirty="0"/>
              <a:t>).</a:t>
            </a:r>
          </a:p>
          <a:p>
            <a:r>
              <a:rPr lang="ru-RU" dirty="0"/>
              <a:t>Заказчиком при формировании извещения о проведении закупки «Поставка медицинских изделий (изделия медицинские, в том числе хирургические, прочие, не включенные в другие группировки) Простыня для перемещения пациента» (реестровый номер извещения № 0347200003023000032) определен объект закупки соответствующей позиции каталога товаров, работ, услуг (КТРУ) 32.50.50.190-00000247 «Простыня для перемещения пациента».</a:t>
            </a:r>
          </a:p>
          <a:p>
            <a:r>
              <a:rPr lang="ru-RU" dirty="0"/>
              <a:t>Вместе с тем, </a:t>
            </a:r>
            <a:r>
              <a:rPr lang="ru-RU" dirty="0">
                <a:solidFill>
                  <a:srgbClr val="007EEE"/>
                </a:solidFill>
              </a:rPr>
              <a:t>указанная позиция КТРУ не содержит описания характеристик товара</a:t>
            </a:r>
            <a:r>
              <a:rPr lang="ru-RU" dirty="0"/>
              <a:t>. Следовательно, Заказчиком в извещении также не сформированы характеристики закупаемого товара, так как технически при размещении закупки в порядке ч. 12 ст. 93 Закона № 44-ФЗ требование подп. «в» п. 3 ч. 12 ст. 93 Закона № 44-ФЗ исполнить невозможно.</a:t>
            </a:r>
          </a:p>
          <a:p>
            <a:r>
              <a:rPr lang="ru-RU" dirty="0"/>
              <a:t>Таким образом, </a:t>
            </a:r>
            <a:r>
              <a:rPr lang="ru-RU" b="1" dirty="0">
                <a:solidFill>
                  <a:srgbClr val="007EEE"/>
                </a:solidFill>
              </a:rPr>
              <a:t>Заказчиком неверно выбран способ закупки</a:t>
            </a:r>
            <a:r>
              <a:rPr lang="ru-RU" dirty="0"/>
              <a:t>, что повлекло за собой неустановление характеристик закупаемого товара, и является нарушением ч. 1 ст. 24, подп. «в» п. 3 ч. 12 ст. 93 Закона № 44-ФЗ. Указанное нарушение образует признаки состава административного правонарушения, ответственность за которое предусмотрена ч. 1 ст. 7.29 КоАП РФ.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>
                <a:solidFill>
                  <a:srgbClr val="007EEE"/>
                </a:solidFill>
              </a:rPr>
              <a:t>Решение Комиссии Магаданского УФАС России от 14.06.2024 по делу № 049/10/99-198/2024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19D57F-AA32-5FA8-EFC3-4E94959044AE}"/>
              </a:ext>
            </a:extLst>
          </p:cNvPr>
          <p:cNvSpPr txBox="1"/>
          <p:nvPr/>
        </p:nvSpPr>
        <p:spPr>
          <a:xfrm>
            <a:off x="565691" y="316376"/>
            <a:ext cx="17077391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4800">
                <a:solidFill>
                  <a:srgbClr val="007EEE"/>
                </a:solidFill>
                <a:ea typeface="Museo Sans Cyrl 700" pitchFamily="34" charset="-122"/>
                <a:cs typeface="+mj-cs"/>
              </a:defRPr>
            </a:lvl1pPr>
          </a:lstStyle>
          <a:p>
            <a:r>
              <a:rPr lang="ru-RU" dirty="0"/>
              <a:t>НЕТ ОПИСАНИЯ В КТРУ  - ЗАКУПКА ПО Ч. 12 СТ. 93 НЕВОЗМОЖНА</a:t>
            </a:r>
          </a:p>
        </p:txBody>
      </p:sp>
    </p:spTree>
    <p:extLst>
      <p:ext uri="{BB962C8B-B14F-4D97-AF65-F5344CB8AC3E}">
        <p14:creationId xmlns:p14="http://schemas.microsoft.com/office/powerpoint/2010/main" val="17424277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273F65-4ECF-D86C-71CC-50829A254C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0141" y="394230"/>
            <a:ext cx="15332075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lang="ru-RU" sz="4800" dirty="0">
                <a:solidFill>
                  <a:srgbClr val="007EEE"/>
                </a:solidFill>
                <a:latin typeface="+mn-lt"/>
                <a:ea typeface="Museo Sans Cyrl 700" pitchFamily="34" charset="-122"/>
              </a:rPr>
              <a:t>ЗАКУПКА С ПОЛКИ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1B0EB8B2-3F02-6C34-C22E-DD05A2258B89}"/>
              </a:ext>
            </a:extLst>
          </p:cNvPr>
          <p:cNvGrpSpPr/>
          <p:nvPr/>
        </p:nvGrpSpPr>
        <p:grpSpPr>
          <a:xfrm>
            <a:off x="809644" y="1485910"/>
            <a:ext cx="16673684" cy="7475216"/>
            <a:chOff x="638478" y="1567355"/>
            <a:chExt cx="12096905" cy="4130973"/>
          </a:xfrm>
        </p:grpSpPr>
        <p:sp>
          <p:nvSpPr>
            <p:cNvPr id="32" name="Скругленный прямоугольник 31">
              <a:extLst>
                <a:ext uri="{FF2B5EF4-FFF2-40B4-BE49-F238E27FC236}">
                  <a16:creationId xmlns:a16="http://schemas.microsoft.com/office/drawing/2014/main" id="{57F8F28A-E7AA-5801-E099-FA62844BD9DF}"/>
                </a:ext>
              </a:extLst>
            </p:cNvPr>
            <p:cNvSpPr/>
            <p:nvPr/>
          </p:nvSpPr>
          <p:spPr>
            <a:xfrm>
              <a:off x="6998496" y="2505822"/>
              <a:ext cx="2601434" cy="3192505"/>
            </a:xfrm>
            <a:prstGeom prst="roundRect">
              <a:avLst>
                <a:gd name="adj" fmla="val 3131"/>
              </a:avLst>
            </a:prstGeom>
            <a:solidFill>
              <a:schemeClr val="bg1">
                <a:lumMod val="95000"/>
                <a:alpha val="9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2">
                <a:hueOff val="37813"/>
                <a:satOff val="4346"/>
                <a:lumOff val="-3464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2537" tIns="829508" rIns="232537" bIns="232539" numCol="1" spcCol="1270" anchor="t" anchorCtr="0">
              <a:noAutofit/>
            </a:bodyPr>
            <a:lstStyle/>
            <a:p>
              <a:pPr marL="180975" lvl="1" indent="-180975" defTabSz="72553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tx1">
                    <a:lumMod val="50000"/>
                    <a:lumOff val="50000"/>
                  </a:schemeClr>
                </a:buClr>
                <a:buFont typeface="Wingdings" pitchFamily="2" charset="2"/>
                <a:buChar char="§"/>
              </a:pPr>
              <a:r>
                <a:rPr lang="ru-RU" sz="2400" dirty="0"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в течение 1 часа отбирает из предварительных предложений не более 5 с наименьшей ценой за ед. из тех, которые соответствуют требованиям к товару и участнику, присваивает им порядковые номера и направляет заказчику</a:t>
              </a:r>
            </a:p>
          </p:txBody>
        </p:sp>
        <p:sp>
          <p:nvSpPr>
            <p:cNvPr id="13" name="Скругленный прямоугольник 12">
              <a:extLst>
                <a:ext uri="{FF2B5EF4-FFF2-40B4-BE49-F238E27FC236}">
                  <a16:creationId xmlns:a16="http://schemas.microsoft.com/office/drawing/2014/main" id="{FC5E072F-A946-9A08-6387-878CB8312A31}"/>
                </a:ext>
              </a:extLst>
            </p:cNvPr>
            <p:cNvSpPr/>
            <p:nvPr/>
          </p:nvSpPr>
          <p:spPr>
            <a:xfrm>
              <a:off x="638478" y="2333626"/>
              <a:ext cx="2483207" cy="2242378"/>
            </a:xfrm>
            <a:prstGeom prst="roundRect">
              <a:avLst>
                <a:gd name="adj" fmla="val 2048"/>
              </a:avLst>
            </a:prstGeom>
            <a:solidFill>
              <a:schemeClr val="accent5">
                <a:lumMod val="20000"/>
                <a:lumOff val="80000"/>
                <a:alpha val="9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2537" tIns="232537" rIns="232537" bIns="829509" numCol="1" spcCol="1270" anchor="t" anchorCtr="0">
              <a:noAutofit/>
            </a:bodyPr>
            <a:lstStyle/>
            <a:p>
              <a:pPr marL="180975" lvl="1" indent="-180975" defTabSz="72553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tx1">
                    <a:lumMod val="50000"/>
                    <a:lumOff val="50000"/>
                  </a:schemeClr>
                </a:buClr>
                <a:buFont typeface="Wingdings" pitchFamily="2" charset="2"/>
                <a:buChar char="§"/>
              </a:pPr>
              <a:r>
                <a:rPr lang="ru-RU" sz="2400" dirty="0"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формирует предварительное предложение на ЭТП по КТРУ (ЕСКЛП)</a:t>
              </a:r>
            </a:p>
            <a:p>
              <a:pPr marL="180975" lvl="1" indent="-180975" defTabSz="72553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tx1">
                    <a:lumMod val="50000"/>
                    <a:lumOff val="50000"/>
                  </a:schemeClr>
                </a:buClr>
                <a:buFont typeface="Wingdings" pitchFamily="2" charset="2"/>
                <a:buChar char="§"/>
              </a:pPr>
              <a:r>
                <a:rPr lang="ru-RU" sz="2400" dirty="0"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срок действия – не более 1 месяца</a:t>
              </a:r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F072D7F1-D50B-4EBA-86E3-8C75A2FC4B11}"/>
                </a:ext>
              </a:extLst>
            </p:cNvPr>
            <p:cNvSpPr/>
            <p:nvPr/>
          </p:nvSpPr>
          <p:spPr>
            <a:xfrm>
              <a:off x="1175192" y="4369565"/>
              <a:ext cx="2207295" cy="590995"/>
            </a:xfrm>
            <a:custGeom>
              <a:avLst/>
              <a:gdLst>
                <a:gd name="connsiteX0" fmla="*/ 0 w 2207295"/>
                <a:gd name="connsiteY0" fmla="*/ 87777 h 877768"/>
                <a:gd name="connsiteX1" fmla="*/ 87777 w 2207295"/>
                <a:gd name="connsiteY1" fmla="*/ 0 h 877768"/>
                <a:gd name="connsiteX2" fmla="*/ 2119518 w 2207295"/>
                <a:gd name="connsiteY2" fmla="*/ 0 h 877768"/>
                <a:gd name="connsiteX3" fmla="*/ 2207295 w 2207295"/>
                <a:gd name="connsiteY3" fmla="*/ 87777 h 877768"/>
                <a:gd name="connsiteX4" fmla="*/ 2207295 w 2207295"/>
                <a:gd name="connsiteY4" fmla="*/ 789991 h 877768"/>
                <a:gd name="connsiteX5" fmla="*/ 2119518 w 2207295"/>
                <a:gd name="connsiteY5" fmla="*/ 877768 h 877768"/>
                <a:gd name="connsiteX6" fmla="*/ 87777 w 2207295"/>
                <a:gd name="connsiteY6" fmla="*/ 877768 h 877768"/>
                <a:gd name="connsiteX7" fmla="*/ 0 w 2207295"/>
                <a:gd name="connsiteY7" fmla="*/ 789991 h 877768"/>
                <a:gd name="connsiteX8" fmla="*/ 0 w 2207295"/>
                <a:gd name="connsiteY8" fmla="*/ 87777 h 87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7295" h="877768">
                  <a:moveTo>
                    <a:pt x="0" y="87777"/>
                  </a:moveTo>
                  <a:cubicBezTo>
                    <a:pt x="0" y="39299"/>
                    <a:pt x="39299" y="0"/>
                    <a:pt x="87777" y="0"/>
                  </a:cubicBezTo>
                  <a:lnTo>
                    <a:pt x="2119518" y="0"/>
                  </a:lnTo>
                  <a:cubicBezTo>
                    <a:pt x="2167996" y="0"/>
                    <a:pt x="2207295" y="39299"/>
                    <a:pt x="2207295" y="87777"/>
                  </a:cubicBezTo>
                  <a:lnTo>
                    <a:pt x="2207295" y="789991"/>
                  </a:lnTo>
                  <a:cubicBezTo>
                    <a:pt x="2207295" y="838469"/>
                    <a:pt x="2167996" y="877768"/>
                    <a:pt x="2119518" y="877768"/>
                  </a:cubicBezTo>
                  <a:lnTo>
                    <a:pt x="87777" y="877768"/>
                  </a:lnTo>
                  <a:cubicBezTo>
                    <a:pt x="39299" y="877768"/>
                    <a:pt x="0" y="838469"/>
                    <a:pt x="0" y="789991"/>
                  </a:cubicBezTo>
                  <a:lnTo>
                    <a:pt x="0" y="87777"/>
                  </a:lnTo>
                  <a:close/>
                </a:path>
              </a:pathLst>
            </a:custGeom>
            <a:solidFill>
              <a:srgbClr val="007EE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6793" tIns="69519" rIns="86793" bIns="69519" numCol="1" spcCol="1270" anchor="ctr" anchorCtr="0">
              <a:noAutofit/>
            </a:bodyPr>
            <a:lstStyle/>
            <a:p>
              <a:pPr algn="ctr" defTabSz="120921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600" dirty="0"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Участник</a:t>
              </a:r>
            </a:p>
          </p:txBody>
        </p:sp>
        <p:sp>
          <p:nvSpPr>
            <p:cNvPr id="19" name="Скругленный прямоугольник 18">
              <a:extLst>
                <a:ext uri="{FF2B5EF4-FFF2-40B4-BE49-F238E27FC236}">
                  <a16:creationId xmlns:a16="http://schemas.microsoft.com/office/drawing/2014/main" id="{F11F51D9-4469-478A-A67D-5E349F0891B4}"/>
                </a:ext>
              </a:extLst>
            </p:cNvPr>
            <p:cNvSpPr/>
            <p:nvPr/>
          </p:nvSpPr>
          <p:spPr>
            <a:xfrm>
              <a:off x="3881514" y="2527876"/>
              <a:ext cx="2601434" cy="3170452"/>
            </a:xfrm>
            <a:prstGeom prst="roundRect">
              <a:avLst>
                <a:gd name="adj" fmla="val 3131"/>
              </a:avLst>
            </a:prstGeom>
            <a:solidFill>
              <a:schemeClr val="accent2">
                <a:lumMod val="20000"/>
                <a:lumOff val="80000"/>
                <a:alpha val="9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2">
                <a:hueOff val="37813"/>
                <a:satOff val="4346"/>
                <a:lumOff val="-3464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2537" tIns="829508" rIns="232537" bIns="232539" numCol="1" spcCol="1270" anchor="t" anchorCtr="0">
              <a:noAutofit/>
            </a:bodyPr>
            <a:lstStyle/>
            <a:p>
              <a:pPr marL="180975" lvl="1" indent="-180975" defTabSz="72553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tx1">
                    <a:lumMod val="50000"/>
                    <a:lumOff val="50000"/>
                  </a:schemeClr>
                </a:buClr>
                <a:buFont typeface="Wingdings" pitchFamily="2" charset="2"/>
                <a:buChar char="§"/>
              </a:pPr>
              <a:r>
                <a:rPr lang="ru-RU" sz="2400" dirty="0"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Размещает в ЕИС извещение по КТРУ</a:t>
              </a:r>
            </a:p>
            <a:p>
              <a:pPr marL="0" lvl="1" defTabSz="72553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2400" dirty="0"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+ проект контракта</a:t>
              </a:r>
            </a:p>
            <a:p>
              <a:pPr marL="0" lvl="1" defTabSz="72553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2400" dirty="0"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+ обоснование цены</a:t>
              </a:r>
            </a:p>
            <a:p>
              <a:pPr marL="155471" lvl="1" indent="-155471" defTabSz="72553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ru-RU" sz="24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endParaRPr>
            </a:p>
            <a:p>
              <a:pPr marL="180975" lvl="1" indent="-180975" defTabSz="72553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tx1">
                    <a:lumMod val="50000"/>
                    <a:lumOff val="50000"/>
                  </a:schemeClr>
                </a:buClr>
                <a:buFont typeface="Wingdings" pitchFamily="2" charset="2"/>
                <a:buChar char="§"/>
              </a:pPr>
              <a:r>
                <a:rPr lang="ru-RU" sz="2400" dirty="0"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Есть доступ ко всем предложениям на всех ЭТП</a:t>
              </a:r>
            </a:p>
            <a:p>
              <a:pPr marL="155471" lvl="1" indent="-155471" defTabSz="72553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ru-RU" sz="24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Круговая стрелка 19">
              <a:extLst>
                <a:ext uri="{FF2B5EF4-FFF2-40B4-BE49-F238E27FC236}">
                  <a16:creationId xmlns:a16="http://schemas.microsoft.com/office/drawing/2014/main" id="{6F7F6789-F783-0458-1246-DBA420377FA7}"/>
                </a:ext>
              </a:extLst>
            </p:cNvPr>
            <p:cNvSpPr/>
            <p:nvPr/>
          </p:nvSpPr>
          <p:spPr>
            <a:xfrm>
              <a:off x="5182047" y="1567355"/>
              <a:ext cx="3047295" cy="1876935"/>
            </a:xfrm>
            <a:prstGeom prst="circularArrow">
              <a:avLst>
                <a:gd name="adj1" fmla="val 2798"/>
                <a:gd name="adj2" fmla="val 341478"/>
                <a:gd name="adj3" fmla="val 19483011"/>
                <a:gd name="adj4" fmla="val 12575511"/>
                <a:gd name="adj5" fmla="val 3265"/>
              </a:avLst>
            </a:prstGeom>
            <a:solidFill>
              <a:srgbClr val="EB681F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56720"/>
                <a:satOff val="6519"/>
                <a:lumOff val="-519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 sz="3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20CA18DE-5737-3210-24E0-B3807BAF9888}"/>
                </a:ext>
              </a:extLst>
            </p:cNvPr>
            <p:cNvSpPr/>
            <p:nvPr/>
          </p:nvSpPr>
          <p:spPr>
            <a:xfrm>
              <a:off x="4433338" y="2262162"/>
              <a:ext cx="2207295" cy="576062"/>
            </a:xfrm>
            <a:custGeom>
              <a:avLst/>
              <a:gdLst>
                <a:gd name="connsiteX0" fmla="*/ 0 w 2207295"/>
                <a:gd name="connsiteY0" fmla="*/ 87777 h 877768"/>
                <a:gd name="connsiteX1" fmla="*/ 87777 w 2207295"/>
                <a:gd name="connsiteY1" fmla="*/ 0 h 877768"/>
                <a:gd name="connsiteX2" fmla="*/ 2119518 w 2207295"/>
                <a:gd name="connsiteY2" fmla="*/ 0 h 877768"/>
                <a:gd name="connsiteX3" fmla="*/ 2207295 w 2207295"/>
                <a:gd name="connsiteY3" fmla="*/ 87777 h 877768"/>
                <a:gd name="connsiteX4" fmla="*/ 2207295 w 2207295"/>
                <a:gd name="connsiteY4" fmla="*/ 789991 h 877768"/>
                <a:gd name="connsiteX5" fmla="*/ 2119518 w 2207295"/>
                <a:gd name="connsiteY5" fmla="*/ 877768 h 877768"/>
                <a:gd name="connsiteX6" fmla="*/ 87777 w 2207295"/>
                <a:gd name="connsiteY6" fmla="*/ 877768 h 877768"/>
                <a:gd name="connsiteX7" fmla="*/ 0 w 2207295"/>
                <a:gd name="connsiteY7" fmla="*/ 789991 h 877768"/>
                <a:gd name="connsiteX8" fmla="*/ 0 w 2207295"/>
                <a:gd name="connsiteY8" fmla="*/ 87777 h 87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7295" h="877768">
                  <a:moveTo>
                    <a:pt x="0" y="87777"/>
                  </a:moveTo>
                  <a:cubicBezTo>
                    <a:pt x="0" y="39299"/>
                    <a:pt x="39299" y="0"/>
                    <a:pt x="87777" y="0"/>
                  </a:cubicBezTo>
                  <a:lnTo>
                    <a:pt x="2119518" y="0"/>
                  </a:lnTo>
                  <a:cubicBezTo>
                    <a:pt x="2167996" y="0"/>
                    <a:pt x="2207295" y="39299"/>
                    <a:pt x="2207295" y="87777"/>
                  </a:cubicBezTo>
                  <a:lnTo>
                    <a:pt x="2207295" y="789991"/>
                  </a:lnTo>
                  <a:cubicBezTo>
                    <a:pt x="2207295" y="838469"/>
                    <a:pt x="2167996" y="877768"/>
                    <a:pt x="2119518" y="877768"/>
                  </a:cubicBezTo>
                  <a:lnTo>
                    <a:pt x="87777" y="877768"/>
                  </a:lnTo>
                  <a:cubicBezTo>
                    <a:pt x="39299" y="877768"/>
                    <a:pt x="0" y="838469"/>
                    <a:pt x="0" y="789991"/>
                  </a:cubicBezTo>
                  <a:lnTo>
                    <a:pt x="0" y="87777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37813"/>
                <a:satOff val="4346"/>
                <a:lumOff val="-346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6793" tIns="69519" rIns="86793" bIns="69519" numCol="1" spcCol="1270" anchor="ctr" anchorCtr="0">
              <a:noAutofit/>
            </a:bodyPr>
            <a:lstStyle/>
            <a:p>
              <a:pPr algn="ctr" defTabSz="120921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600" dirty="0"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ЗАКАЗЧИК </a:t>
              </a:r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45F2E2B8-73BF-9BC9-7798-1098A734A7AD}"/>
                </a:ext>
              </a:extLst>
            </p:cNvPr>
            <p:cNvSpPr/>
            <p:nvPr/>
          </p:nvSpPr>
          <p:spPr>
            <a:xfrm>
              <a:off x="7569253" y="2260055"/>
              <a:ext cx="2207295" cy="576061"/>
            </a:xfrm>
            <a:custGeom>
              <a:avLst/>
              <a:gdLst>
                <a:gd name="connsiteX0" fmla="*/ 0 w 2207295"/>
                <a:gd name="connsiteY0" fmla="*/ 87777 h 877768"/>
                <a:gd name="connsiteX1" fmla="*/ 87777 w 2207295"/>
                <a:gd name="connsiteY1" fmla="*/ 0 h 877768"/>
                <a:gd name="connsiteX2" fmla="*/ 2119518 w 2207295"/>
                <a:gd name="connsiteY2" fmla="*/ 0 h 877768"/>
                <a:gd name="connsiteX3" fmla="*/ 2207295 w 2207295"/>
                <a:gd name="connsiteY3" fmla="*/ 87777 h 877768"/>
                <a:gd name="connsiteX4" fmla="*/ 2207295 w 2207295"/>
                <a:gd name="connsiteY4" fmla="*/ 789991 h 877768"/>
                <a:gd name="connsiteX5" fmla="*/ 2119518 w 2207295"/>
                <a:gd name="connsiteY5" fmla="*/ 877768 h 877768"/>
                <a:gd name="connsiteX6" fmla="*/ 87777 w 2207295"/>
                <a:gd name="connsiteY6" fmla="*/ 877768 h 877768"/>
                <a:gd name="connsiteX7" fmla="*/ 0 w 2207295"/>
                <a:gd name="connsiteY7" fmla="*/ 789991 h 877768"/>
                <a:gd name="connsiteX8" fmla="*/ 0 w 2207295"/>
                <a:gd name="connsiteY8" fmla="*/ 87777 h 87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7295" h="877768">
                  <a:moveTo>
                    <a:pt x="0" y="87777"/>
                  </a:moveTo>
                  <a:cubicBezTo>
                    <a:pt x="0" y="39299"/>
                    <a:pt x="39299" y="0"/>
                    <a:pt x="87777" y="0"/>
                  </a:cubicBezTo>
                  <a:lnTo>
                    <a:pt x="2119518" y="0"/>
                  </a:lnTo>
                  <a:cubicBezTo>
                    <a:pt x="2167996" y="0"/>
                    <a:pt x="2207295" y="39299"/>
                    <a:pt x="2207295" y="87777"/>
                  </a:cubicBezTo>
                  <a:lnTo>
                    <a:pt x="2207295" y="789991"/>
                  </a:lnTo>
                  <a:cubicBezTo>
                    <a:pt x="2207295" y="838469"/>
                    <a:pt x="2167996" y="877768"/>
                    <a:pt x="2119518" y="877768"/>
                  </a:cubicBezTo>
                  <a:lnTo>
                    <a:pt x="87777" y="877768"/>
                  </a:lnTo>
                  <a:cubicBezTo>
                    <a:pt x="39299" y="877768"/>
                    <a:pt x="0" y="838469"/>
                    <a:pt x="0" y="789991"/>
                  </a:cubicBezTo>
                  <a:lnTo>
                    <a:pt x="0" y="8777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75626"/>
                <a:satOff val="8693"/>
                <a:lumOff val="-6929"/>
                <a:alphaOff val="0"/>
              </a:schemeClr>
            </a:fillRef>
            <a:effectRef idx="0">
              <a:schemeClr val="accent2">
                <a:hueOff val="75626"/>
                <a:satOff val="8693"/>
                <a:lumOff val="-692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6793" tIns="69519" rIns="86793" bIns="69519" numCol="1" spcCol="1270" anchor="ctr" anchorCtr="0">
              <a:noAutofit/>
            </a:bodyPr>
            <a:lstStyle/>
            <a:p>
              <a:pPr algn="ctr" defTabSz="120921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600" dirty="0"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ЭТП</a:t>
              </a:r>
            </a:p>
          </p:txBody>
        </p:sp>
        <p:sp>
          <p:nvSpPr>
            <p:cNvPr id="27" name="Скругленный прямоугольник 26">
              <a:extLst>
                <a:ext uri="{FF2B5EF4-FFF2-40B4-BE49-F238E27FC236}">
                  <a16:creationId xmlns:a16="http://schemas.microsoft.com/office/drawing/2014/main" id="{B4AA0704-6C46-177E-3862-2DA692B27492}"/>
                </a:ext>
              </a:extLst>
            </p:cNvPr>
            <p:cNvSpPr/>
            <p:nvPr/>
          </p:nvSpPr>
          <p:spPr>
            <a:xfrm>
              <a:off x="10133949" y="2527875"/>
              <a:ext cx="2601434" cy="3170452"/>
            </a:xfrm>
            <a:prstGeom prst="roundRect">
              <a:avLst>
                <a:gd name="adj" fmla="val 3672"/>
              </a:avLst>
            </a:prstGeom>
            <a:solidFill>
              <a:schemeClr val="accent2">
                <a:lumMod val="20000"/>
                <a:lumOff val="80000"/>
                <a:alpha val="9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2">
                <a:hueOff val="113439"/>
                <a:satOff val="13039"/>
                <a:lumOff val="-10393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2537" tIns="829508" rIns="232537" bIns="232539" numCol="1" spcCol="1270" anchor="t" anchorCtr="0">
              <a:noAutofit/>
            </a:bodyPr>
            <a:lstStyle/>
            <a:p>
              <a:pPr marL="180975" lvl="1" indent="-180975" defTabSz="72553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tx1">
                    <a:lumMod val="50000"/>
                    <a:lumOff val="50000"/>
                  </a:schemeClr>
                </a:buClr>
                <a:buFont typeface="Wingdings" pitchFamily="2" charset="2"/>
                <a:buChar char="§"/>
              </a:pPr>
              <a:r>
                <a:rPr lang="ru-RU" sz="2400" dirty="0"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в течение 1 раб. дня рассматривает заявки, присваивает порядковые номера, оформляет протокол, направляет его оператору, который размещает его на ЭП и в ЕИС</a:t>
              </a:r>
            </a:p>
            <a:p>
              <a:pPr marL="180975" lvl="1" indent="-180975" defTabSz="72553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tx1">
                    <a:lumMod val="50000"/>
                    <a:lumOff val="50000"/>
                  </a:schemeClr>
                </a:buClr>
                <a:buFont typeface="Wingdings" pitchFamily="2" charset="2"/>
                <a:buChar char="§"/>
              </a:pPr>
              <a:r>
                <a:rPr lang="ru-RU" sz="2400" dirty="0"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заключает контракт с участником, у которого наименьшая цена</a:t>
              </a:r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57F62DC5-E4D3-39E4-DD53-00BB0F94126E}"/>
              </a:ext>
            </a:extLst>
          </p:cNvPr>
          <p:cNvSpPr/>
          <p:nvPr/>
        </p:nvSpPr>
        <p:spPr>
          <a:xfrm>
            <a:off x="14725301" y="2702814"/>
            <a:ext cx="3002366" cy="1042415"/>
          </a:xfrm>
          <a:custGeom>
            <a:avLst/>
            <a:gdLst>
              <a:gd name="connsiteX0" fmla="*/ 0 w 2207295"/>
              <a:gd name="connsiteY0" fmla="*/ 87777 h 877768"/>
              <a:gd name="connsiteX1" fmla="*/ 87777 w 2207295"/>
              <a:gd name="connsiteY1" fmla="*/ 0 h 877768"/>
              <a:gd name="connsiteX2" fmla="*/ 2119518 w 2207295"/>
              <a:gd name="connsiteY2" fmla="*/ 0 h 877768"/>
              <a:gd name="connsiteX3" fmla="*/ 2207295 w 2207295"/>
              <a:gd name="connsiteY3" fmla="*/ 87777 h 877768"/>
              <a:gd name="connsiteX4" fmla="*/ 2207295 w 2207295"/>
              <a:gd name="connsiteY4" fmla="*/ 789991 h 877768"/>
              <a:gd name="connsiteX5" fmla="*/ 2119518 w 2207295"/>
              <a:gd name="connsiteY5" fmla="*/ 877768 h 877768"/>
              <a:gd name="connsiteX6" fmla="*/ 87777 w 2207295"/>
              <a:gd name="connsiteY6" fmla="*/ 877768 h 877768"/>
              <a:gd name="connsiteX7" fmla="*/ 0 w 2207295"/>
              <a:gd name="connsiteY7" fmla="*/ 789991 h 877768"/>
              <a:gd name="connsiteX8" fmla="*/ 0 w 2207295"/>
              <a:gd name="connsiteY8" fmla="*/ 87777 h 877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7295" h="877768">
                <a:moveTo>
                  <a:pt x="0" y="87777"/>
                </a:moveTo>
                <a:cubicBezTo>
                  <a:pt x="0" y="39299"/>
                  <a:pt x="39299" y="0"/>
                  <a:pt x="87777" y="0"/>
                </a:cubicBezTo>
                <a:lnTo>
                  <a:pt x="2119518" y="0"/>
                </a:lnTo>
                <a:cubicBezTo>
                  <a:pt x="2167996" y="0"/>
                  <a:pt x="2207295" y="39299"/>
                  <a:pt x="2207295" y="87777"/>
                </a:cubicBezTo>
                <a:lnTo>
                  <a:pt x="2207295" y="789991"/>
                </a:lnTo>
                <a:cubicBezTo>
                  <a:pt x="2207295" y="838469"/>
                  <a:pt x="2167996" y="877768"/>
                  <a:pt x="2119518" y="877768"/>
                </a:cubicBezTo>
                <a:lnTo>
                  <a:pt x="87777" y="877768"/>
                </a:lnTo>
                <a:cubicBezTo>
                  <a:pt x="39299" y="877768"/>
                  <a:pt x="0" y="838469"/>
                  <a:pt x="0" y="789991"/>
                </a:cubicBezTo>
                <a:lnTo>
                  <a:pt x="0" y="8777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37813"/>
              <a:satOff val="4346"/>
              <a:lumOff val="-346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793" tIns="69519" rIns="86793" bIns="69519" numCol="1" spcCol="1270" anchor="ctr" anchorCtr="0">
            <a:noAutofit/>
          </a:bodyPr>
          <a:lstStyle/>
          <a:p>
            <a:pPr algn="ctr" defTabSz="120921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6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ЗАКАЗЧИК </a:t>
            </a:r>
          </a:p>
        </p:txBody>
      </p:sp>
      <p:sp>
        <p:nvSpPr>
          <p:cNvPr id="31" name="Круговая стрелка 30">
            <a:extLst>
              <a:ext uri="{FF2B5EF4-FFF2-40B4-BE49-F238E27FC236}">
                <a16:creationId xmlns:a16="http://schemas.microsoft.com/office/drawing/2014/main" id="{E4A33DAB-DCE0-3C17-9925-D5B124279818}"/>
              </a:ext>
            </a:extLst>
          </p:cNvPr>
          <p:cNvSpPr/>
          <p:nvPr/>
        </p:nvSpPr>
        <p:spPr>
          <a:xfrm>
            <a:off x="12244890" y="1485910"/>
            <a:ext cx="4200218" cy="3396414"/>
          </a:xfrm>
          <a:prstGeom prst="circularArrow">
            <a:avLst>
              <a:gd name="adj1" fmla="val 2798"/>
              <a:gd name="adj2" fmla="val 341478"/>
              <a:gd name="adj3" fmla="val 19483011"/>
              <a:gd name="adj4" fmla="val 12575511"/>
              <a:gd name="adj5" fmla="val 3265"/>
            </a:avLst>
          </a:prstGeom>
          <a:solidFill>
            <a:srgbClr val="EB681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56720"/>
              <a:satOff val="6519"/>
              <a:lumOff val="-5196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ru-RU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584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C9AF6-8CB6-AACB-5E32-690512387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758DFEA9-8665-C4FC-56C9-9EB1C7A6E6C2}"/>
              </a:ext>
            </a:extLst>
          </p:cNvPr>
          <p:cNvSpPr/>
          <p:nvPr/>
        </p:nvSpPr>
        <p:spPr>
          <a:xfrm>
            <a:off x="4685358" y="1734752"/>
            <a:ext cx="8370241" cy="361372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86565" tIns="93283" rIns="186565" bIns="932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865650">
              <a:lnSpc>
                <a:spcPct val="107000"/>
              </a:lnSpc>
              <a:spcAft>
                <a:spcPts val="1632"/>
              </a:spcAft>
            </a:pPr>
            <a:r>
              <a:rPr lang="ru-RU" sz="2400" cap="small" dirty="0">
                <a:solidFill>
                  <a:prstClr val="white"/>
                </a:solidFill>
                <a:latin typeface="Calibri" panose="020F0502020204030204" pitchFamily="34" charset="0"/>
                <a:ea typeface="Roboto Condensed" panose="02000000000000000000" pitchFamily="2" charset="0"/>
                <a:cs typeface="Calibri" panose="020F0502020204030204" pitchFamily="34" charset="0"/>
              </a:rPr>
              <a:t>Входит в Перечень ЖНВЛП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708FC4-1764-ABB4-824B-8684BAF30907}"/>
              </a:ext>
            </a:extLst>
          </p:cNvPr>
          <p:cNvSpPr txBox="1"/>
          <p:nvPr/>
        </p:nvSpPr>
        <p:spPr>
          <a:xfrm>
            <a:off x="2698724" y="4945879"/>
            <a:ext cx="2119108" cy="469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48" dirty="0">
                <a:latin typeface="Calibri" panose="020F0502020204030204" pitchFamily="34" charset="0"/>
                <a:ea typeface="Roboto Condensed" panose="02000000000000000000" pitchFamily="2" charset="0"/>
                <a:cs typeface="Calibri" panose="020F0502020204030204" pitchFamily="34" charset="0"/>
              </a:rPr>
              <a:t>ИЛИ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3A82F839-3D41-6A04-B7E8-F192D5A2F7C3}"/>
              </a:ext>
            </a:extLst>
          </p:cNvPr>
          <p:cNvSpPr/>
          <p:nvPr/>
        </p:nvSpPr>
        <p:spPr>
          <a:xfrm>
            <a:off x="4685359" y="2533773"/>
            <a:ext cx="8370241" cy="758174"/>
          </a:xfrm>
          <a:prstGeom prst="roundRect">
            <a:avLst>
              <a:gd name="adj" fmla="val 9967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86565" tIns="93283" rIns="186565" bIns="932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865650">
              <a:lnSpc>
                <a:spcPct val="107000"/>
              </a:lnSpc>
              <a:spcAft>
                <a:spcPts val="1632"/>
              </a:spcAft>
            </a:pPr>
            <a:r>
              <a:rPr lang="ru-RU" sz="2400" cap="small" dirty="0">
                <a:solidFill>
                  <a:prstClr val="white"/>
                </a:solidFill>
                <a:latin typeface="Calibri" panose="020F0502020204030204" pitchFamily="34" charset="0"/>
                <a:ea typeface="Roboto Condensed" panose="02000000000000000000" pitchFamily="2" charset="0"/>
                <a:cs typeface="Calibri" panose="020F0502020204030204" pitchFamily="34" charset="0"/>
              </a:rPr>
              <a:t>закупается для государственных и (или) муниципальных нужд в течение последних 3-х календарных лет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57882CD3-1173-6DDB-AD62-A9827D84097F}"/>
              </a:ext>
            </a:extLst>
          </p:cNvPr>
          <p:cNvSpPr/>
          <p:nvPr/>
        </p:nvSpPr>
        <p:spPr>
          <a:xfrm>
            <a:off x="4685359" y="563166"/>
            <a:ext cx="8370241" cy="758174"/>
          </a:xfrm>
          <a:prstGeom prst="roundRect">
            <a:avLst>
              <a:gd name="adj" fmla="val 7733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86565" tIns="93283" rIns="186565" bIns="932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865650">
              <a:lnSpc>
                <a:spcPct val="107000"/>
              </a:lnSpc>
              <a:spcAft>
                <a:spcPts val="1632"/>
              </a:spcAft>
            </a:pPr>
            <a:r>
              <a:rPr lang="ru-RU" sz="2400" cap="small" dirty="0">
                <a:solidFill>
                  <a:prstClr val="white"/>
                </a:solidFill>
                <a:latin typeface="Calibri" panose="020F0502020204030204" pitchFamily="34" charset="0"/>
                <a:ea typeface="Roboto Condensed" panose="02000000000000000000" pitchFamily="2" charset="0"/>
                <a:cs typeface="Calibri" panose="020F0502020204030204" pitchFamily="34" charset="0"/>
              </a:rPr>
              <a:t>Препарат зарегистрирован и включен в ГРЛС (РЛС ЕАЭС)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E67B78-37C2-62B7-01B3-89F8BE40BC8D}"/>
              </a:ext>
            </a:extLst>
          </p:cNvPr>
          <p:cNvSpPr txBox="1"/>
          <p:nvPr/>
        </p:nvSpPr>
        <p:spPr>
          <a:xfrm>
            <a:off x="2443472" y="3580687"/>
            <a:ext cx="2698434" cy="469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48" dirty="0"/>
              <a:t>РАЗДЕЛ </a:t>
            </a:r>
            <a:r>
              <a:rPr lang="en-US" sz="2448" dirty="0"/>
              <a:t>I</a:t>
            </a:r>
            <a:endParaRPr lang="ru-RU" sz="2448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01B7E9-9CC6-46C6-7925-1A6B6EF7DA1C}"/>
              </a:ext>
            </a:extLst>
          </p:cNvPr>
          <p:cNvSpPr txBox="1"/>
          <p:nvPr/>
        </p:nvSpPr>
        <p:spPr>
          <a:xfrm>
            <a:off x="11527360" y="3588894"/>
            <a:ext cx="2698434" cy="469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48" dirty="0">
                <a:latin typeface="Calibri" panose="020F0502020204030204" pitchFamily="34" charset="0"/>
                <a:cs typeface="Calibri" panose="020F0502020204030204" pitchFamily="34" charset="0"/>
              </a:rPr>
              <a:t>РАЗДЕЛ </a:t>
            </a:r>
            <a:r>
              <a:rPr lang="en-US" sz="2448" dirty="0">
                <a:latin typeface="Calibri" panose="020F0502020204030204" pitchFamily="34" charset="0"/>
                <a:cs typeface="Calibri" panose="020F0502020204030204" pitchFamily="34" charset="0"/>
              </a:rPr>
              <a:t>II</a:t>
            </a:r>
            <a:endParaRPr lang="ru-RU" sz="2448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2DFC034E-D4EE-4712-DAB5-660C9CC0E810}"/>
              </a:ext>
            </a:extLst>
          </p:cNvPr>
          <p:cNvSpPr/>
          <p:nvPr/>
        </p:nvSpPr>
        <p:spPr>
          <a:xfrm>
            <a:off x="537666" y="4315319"/>
            <a:ext cx="6441224" cy="708424"/>
          </a:xfrm>
          <a:prstGeom prst="roundRect">
            <a:avLst>
              <a:gd name="adj" fmla="val 11886"/>
            </a:avLst>
          </a:prstGeom>
          <a:solidFill>
            <a:srgbClr val="007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86565" tIns="93283" rIns="186565" bIns="932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865650">
              <a:lnSpc>
                <a:spcPct val="107000"/>
              </a:lnSpc>
              <a:spcAft>
                <a:spcPts val="1632"/>
              </a:spcAft>
            </a:pPr>
            <a:r>
              <a:rPr lang="ru-RU" sz="2400" cap="small" dirty="0">
                <a:solidFill>
                  <a:prstClr val="white"/>
                </a:solidFill>
                <a:latin typeface="Calibri" panose="020F0502020204030204" pitchFamily="34" charset="0"/>
                <a:ea typeface="Roboto Condensed" panose="02000000000000000000" pitchFamily="2" charset="0"/>
                <a:cs typeface="Calibri" panose="020F0502020204030204" pitchFamily="34" charset="0"/>
              </a:rPr>
              <a:t>ИБП из НКПП или КППЭП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918A0C59-60B2-DB8F-33C7-557ED68DCDDF}"/>
              </a:ext>
            </a:extLst>
          </p:cNvPr>
          <p:cNvSpPr/>
          <p:nvPr/>
        </p:nvSpPr>
        <p:spPr>
          <a:xfrm>
            <a:off x="507498" y="5424594"/>
            <a:ext cx="6441224" cy="1213083"/>
          </a:xfrm>
          <a:prstGeom prst="roundRect">
            <a:avLst>
              <a:gd name="adj" fmla="val 5020"/>
            </a:avLst>
          </a:prstGeom>
          <a:solidFill>
            <a:srgbClr val="007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86565" tIns="93283" rIns="186565" bIns="932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865650">
              <a:lnSpc>
                <a:spcPct val="107000"/>
              </a:lnSpc>
              <a:spcAft>
                <a:spcPts val="1632"/>
              </a:spcAft>
            </a:pPr>
            <a:r>
              <a:rPr lang="ru-RU" sz="2400" cap="small" dirty="0">
                <a:solidFill>
                  <a:prstClr val="white"/>
                </a:solidFill>
                <a:latin typeface="Calibri" panose="020F0502020204030204" pitchFamily="34" charset="0"/>
                <a:ea typeface="Roboto Condensed" panose="02000000000000000000" pitchFamily="2" charset="0"/>
                <a:cs typeface="Calibri" panose="020F0502020204030204" pitchFamily="34" charset="0"/>
              </a:rPr>
              <a:t>получен из крови, плазмы крови человека, является кровезаменителем, </a:t>
            </a:r>
            <a:r>
              <a:rPr lang="ru-RU" sz="2400" cap="small" dirty="0" err="1">
                <a:solidFill>
                  <a:prstClr val="white"/>
                </a:solidFill>
                <a:latin typeface="Calibri" panose="020F0502020204030204" pitchFamily="34" charset="0"/>
                <a:ea typeface="Roboto Condensed" panose="02000000000000000000" pitchFamily="2" charset="0"/>
                <a:cs typeface="Calibri" panose="020F0502020204030204" pitchFamily="34" charset="0"/>
              </a:rPr>
              <a:t>перфузионным</a:t>
            </a:r>
            <a:r>
              <a:rPr lang="ru-RU" sz="2400" cap="small" dirty="0">
                <a:solidFill>
                  <a:prstClr val="white"/>
                </a:solidFill>
                <a:latin typeface="Calibri" panose="020F0502020204030204" pitchFamily="34" charset="0"/>
                <a:ea typeface="Roboto Condensed" panose="02000000000000000000" pitchFamily="2" charset="0"/>
                <a:cs typeface="Calibri" panose="020F0502020204030204" pitchFamily="34" charset="0"/>
              </a:rPr>
              <a:t> и (или) инфузионным раствором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87C43C-16CA-CCBD-0CB7-B79E199DD037}"/>
              </a:ext>
            </a:extLst>
          </p:cNvPr>
          <p:cNvSpPr txBox="1"/>
          <p:nvPr/>
        </p:nvSpPr>
        <p:spPr>
          <a:xfrm>
            <a:off x="2698724" y="6632983"/>
            <a:ext cx="2119108" cy="469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48" dirty="0">
                <a:latin typeface="Calibri" panose="020F0502020204030204" pitchFamily="34" charset="0"/>
                <a:ea typeface="Roboto Condensed" panose="02000000000000000000" pitchFamily="2" charset="0"/>
                <a:cs typeface="Calibri" panose="020F0502020204030204" pitchFamily="34" charset="0"/>
              </a:rPr>
              <a:t>ИЛИ</a:t>
            </a: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E1636DFF-0D6C-C826-3821-66232248537A}"/>
              </a:ext>
            </a:extLst>
          </p:cNvPr>
          <p:cNvSpPr/>
          <p:nvPr/>
        </p:nvSpPr>
        <p:spPr>
          <a:xfrm>
            <a:off x="537666" y="7102022"/>
            <a:ext cx="6441224" cy="1418342"/>
          </a:xfrm>
          <a:prstGeom prst="roundRect">
            <a:avLst>
              <a:gd name="adj" fmla="val 9552"/>
            </a:avLst>
          </a:prstGeom>
          <a:solidFill>
            <a:srgbClr val="007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86565" tIns="93283" rIns="186565" bIns="932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865650">
              <a:lnSpc>
                <a:spcPct val="107000"/>
              </a:lnSpc>
              <a:spcAft>
                <a:spcPts val="1632"/>
              </a:spcAft>
            </a:pPr>
            <a:r>
              <a:rPr lang="ru-RU" sz="2400" cap="small" dirty="0">
                <a:solidFill>
                  <a:prstClr val="white"/>
                </a:solidFill>
                <a:latin typeface="Calibri" panose="020F0502020204030204" pitchFamily="34" charset="0"/>
                <a:ea typeface="Roboto Condensed" panose="02000000000000000000" pitchFamily="2" charset="0"/>
                <a:cs typeface="Calibri" panose="020F0502020204030204" pitchFamily="34" charset="0"/>
              </a:rPr>
              <a:t>включен в перечень наркотических средств, психотропных веществ и их прекурсоров (ПП681)</a:t>
            </a: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C6DA00D6-8EB9-9788-55DC-8517B3EF2CD6}"/>
              </a:ext>
            </a:extLst>
          </p:cNvPr>
          <p:cNvSpPr/>
          <p:nvPr/>
        </p:nvSpPr>
        <p:spPr>
          <a:xfrm>
            <a:off x="10407536" y="4289761"/>
            <a:ext cx="4673974" cy="594354"/>
          </a:xfrm>
          <a:prstGeom prst="roundRect">
            <a:avLst/>
          </a:prstGeom>
          <a:solidFill>
            <a:srgbClr val="0054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86565" tIns="93283" rIns="186565" bIns="932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865650">
              <a:lnSpc>
                <a:spcPct val="107000"/>
              </a:lnSpc>
              <a:spcAft>
                <a:spcPts val="1632"/>
              </a:spcAft>
            </a:pPr>
            <a:r>
              <a:rPr lang="ru-RU" sz="2400" cap="small" dirty="0">
                <a:solidFill>
                  <a:prstClr val="white"/>
                </a:solidFill>
                <a:latin typeface="Calibri" panose="020F0502020204030204" pitchFamily="34" charset="0"/>
                <a:ea typeface="Roboto Condensed" panose="02000000000000000000" pitchFamily="2" charset="0"/>
                <a:cs typeface="Calibri" panose="020F0502020204030204" pitchFamily="34" charset="0"/>
              </a:rPr>
              <a:t>Включен в КР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EDCB1C4D-BCC3-DE9F-7841-4612C53ADC10}"/>
              </a:ext>
            </a:extLst>
          </p:cNvPr>
          <p:cNvSpPr/>
          <p:nvPr/>
        </p:nvSpPr>
        <p:spPr>
          <a:xfrm>
            <a:off x="7721600" y="5291849"/>
            <a:ext cx="4504267" cy="1017750"/>
          </a:xfrm>
          <a:prstGeom prst="roundRect">
            <a:avLst>
              <a:gd name="adj" fmla="val 6684"/>
            </a:avLst>
          </a:prstGeom>
          <a:solidFill>
            <a:srgbClr val="0054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86565" tIns="93283" rIns="186565" bIns="932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865650"/>
            <a:r>
              <a:rPr lang="ru-RU" sz="2400" cap="small" dirty="0">
                <a:solidFill>
                  <a:prstClr val="white"/>
                </a:solidFill>
                <a:latin typeface="Calibri" panose="020F0502020204030204" pitchFamily="34" charset="0"/>
                <a:ea typeface="Roboto Condensed" panose="02000000000000000000" pitchFamily="2" charset="0"/>
                <a:cs typeface="Calibri" panose="020F0502020204030204" pitchFamily="34" charset="0"/>
              </a:rPr>
              <a:t>Одно МНН в рамках 1 показания и АТХ 4 уровня (Х00ХХ)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E26BD0-9659-E832-86BA-CCF974D01FE3}"/>
              </a:ext>
            </a:extLst>
          </p:cNvPr>
          <p:cNvSpPr txBox="1"/>
          <p:nvPr/>
        </p:nvSpPr>
        <p:spPr>
          <a:xfrm>
            <a:off x="11711290" y="5571432"/>
            <a:ext cx="2119108" cy="469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48" dirty="0">
                <a:latin typeface="Calibri" panose="020F0502020204030204" pitchFamily="34" charset="0"/>
                <a:ea typeface="Roboto Condensed" panose="02000000000000000000" pitchFamily="2" charset="0"/>
                <a:cs typeface="Calibri" panose="020F0502020204030204" pitchFamily="34" charset="0"/>
              </a:rPr>
              <a:t>ИЛИ</a:t>
            </a: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1A7AF8C4-C9B9-3F30-6313-A637F173560C}"/>
              </a:ext>
            </a:extLst>
          </p:cNvPr>
          <p:cNvSpPr/>
          <p:nvPr/>
        </p:nvSpPr>
        <p:spPr>
          <a:xfrm>
            <a:off x="13315820" y="5291849"/>
            <a:ext cx="4638206" cy="1017752"/>
          </a:xfrm>
          <a:prstGeom prst="roundRect">
            <a:avLst>
              <a:gd name="adj" fmla="val 8348"/>
            </a:avLst>
          </a:prstGeom>
          <a:solidFill>
            <a:srgbClr val="0054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86565" tIns="93283" rIns="186565" bIns="932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865650">
              <a:spcAft>
                <a:spcPts val="1632"/>
              </a:spcAft>
            </a:pPr>
            <a:r>
              <a:rPr lang="ru-RU" sz="2400" cap="small" dirty="0">
                <a:solidFill>
                  <a:prstClr val="white"/>
                </a:solidFill>
                <a:latin typeface="Calibri" panose="020F0502020204030204" pitchFamily="34" charset="0"/>
                <a:ea typeface="Roboto Condensed" panose="02000000000000000000" pitchFamily="2" charset="0"/>
                <a:cs typeface="Calibri" panose="020F0502020204030204" pitchFamily="34" charset="0"/>
              </a:rPr>
              <a:t>обеспечена технологическая возможность полного цикла в ЕАЭС </a:t>
            </a:r>
          </a:p>
        </p:txBody>
      </p:sp>
      <p:pic>
        <p:nvPicPr>
          <p:cNvPr id="38" name="Рисунок 37" descr="Добавить со сплошной заливкой">
            <a:extLst>
              <a:ext uri="{FF2B5EF4-FFF2-40B4-BE49-F238E27FC236}">
                <a16:creationId xmlns:a16="http://schemas.microsoft.com/office/drawing/2014/main" id="{EB3752C7-6628-44A2-F1DC-484737EED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52193" y="6257942"/>
            <a:ext cx="637302" cy="63730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4956F66-66CD-AEB6-6562-40B24F1BED5E}"/>
              </a:ext>
            </a:extLst>
          </p:cNvPr>
          <p:cNvSpPr txBox="1"/>
          <p:nvPr/>
        </p:nvSpPr>
        <p:spPr>
          <a:xfrm>
            <a:off x="10642357" y="6777952"/>
            <a:ext cx="4204332" cy="469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хотя бы 1 из критериев ниже:</a:t>
            </a: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0C8E7B6D-FEA9-E490-C558-CCCFFC9237B1}"/>
              </a:ext>
            </a:extLst>
          </p:cNvPr>
          <p:cNvSpPr/>
          <p:nvPr/>
        </p:nvSpPr>
        <p:spPr>
          <a:xfrm>
            <a:off x="7190774" y="7252205"/>
            <a:ext cx="10763251" cy="637302"/>
          </a:xfrm>
          <a:prstGeom prst="roundRect">
            <a:avLst/>
          </a:prstGeom>
          <a:solidFill>
            <a:srgbClr val="0054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cap="small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предназначен для лечения и (или) профилактики и (или) диагностики заболевания, включенного в Приложение к Правилам признания лица инвалидом (ПП РФ № 588)</a:t>
            </a: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0E3B0469-F0CF-8973-EC1A-3607C1EA1749}"/>
              </a:ext>
            </a:extLst>
          </p:cNvPr>
          <p:cNvSpPr/>
          <p:nvPr/>
        </p:nvSpPr>
        <p:spPr>
          <a:xfrm>
            <a:off x="7206906" y="8052020"/>
            <a:ext cx="10763251" cy="637302"/>
          </a:xfrm>
          <a:prstGeom prst="roundRect">
            <a:avLst/>
          </a:prstGeom>
          <a:solidFill>
            <a:srgbClr val="0054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cap="small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-’’-</a:t>
            </a:r>
            <a:r>
              <a:rPr lang="ru-RU" sz="2400" cap="small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, включенного в перечень социально-значимых заболеваний или заболеваний, представляющих опасность для окружающих (ПП РФ № </a:t>
            </a:r>
            <a:r>
              <a:rPr lang="en-US" sz="2400" cap="small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715</a:t>
            </a:r>
            <a:r>
              <a:rPr lang="ru-RU" sz="2400" cap="small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3CE5E560-5203-3012-5742-967254BD54D6}"/>
              </a:ext>
            </a:extLst>
          </p:cNvPr>
          <p:cNvSpPr/>
          <p:nvPr/>
        </p:nvSpPr>
        <p:spPr>
          <a:xfrm>
            <a:off x="7206906" y="8883770"/>
            <a:ext cx="10763251" cy="301978"/>
          </a:xfrm>
          <a:prstGeom prst="roundRect">
            <a:avLst/>
          </a:prstGeom>
          <a:solidFill>
            <a:srgbClr val="0054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cap="small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Антибактериальный ЛП</a:t>
            </a: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D61C1DF2-E0AD-D2EC-929A-416720746C6C}"/>
              </a:ext>
            </a:extLst>
          </p:cNvPr>
          <p:cNvSpPr/>
          <p:nvPr/>
        </p:nvSpPr>
        <p:spPr>
          <a:xfrm>
            <a:off x="7210398" y="9380197"/>
            <a:ext cx="10763251" cy="762869"/>
          </a:xfrm>
          <a:prstGeom prst="roundRect">
            <a:avLst/>
          </a:prstGeom>
          <a:solidFill>
            <a:srgbClr val="0054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cap="small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-’’-</a:t>
            </a:r>
            <a:r>
              <a:rPr lang="ru-RU" sz="2400" cap="small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, указанных в федеральных проектах, обеспечения государственных нужд в целях реализации ФП национального проекта «Продолжительная и активная жизнь»</a:t>
            </a: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B3861FD5-875B-9676-9E8B-6A032D0834F7}"/>
              </a:ext>
            </a:extLst>
          </p:cNvPr>
          <p:cNvSpPr/>
          <p:nvPr/>
        </p:nvSpPr>
        <p:spPr>
          <a:xfrm>
            <a:off x="2376392" y="3480096"/>
            <a:ext cx="2698434" cy="72856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48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12113C27-9643-C7EC-E561-AEC88DF9995E}"/>
              </a:ext>
            </a:extLst>
          </p:cNvPr>
          <p:cNvSpPr/>
          <p:nvPr/>
        </p:nvSpPr>
        <p:spPr>
          <a:xfrm>
            <a:off x="11483334" y="3457125"/>
            <a:ext cx="2698434" cy="72856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48"/>
          </a:p>
        </p:txBody>
      </p:sp>
      <p:sp>
        <p:nvSpPr>
          <p:cNvPr id="46" name="Rectangle 1">
            <a:extLst>
              <a:ext uri="{FF2B5EF4-FFF2-40B4-BE49-F238E27FC236}">
                <a16:creationId xmlns:a16="http://schemas.microsoft.com/office/drawing/2014/main" id="{F207583D-2298-0E13-2422-2732266AB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498" y="276745"/>
            <a:ext cx="16733812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4800" dirty="0">
                <a:solidFill>
                  <a:srgbClr val="007EEE"/>
                </a:solidFill>
                <a:ea typeface="Museo Sans Cyrl 700" pitchFamily="34" charset="-122"/>
                <a:cs typeface="+mj-cs"/>
              </a:rPr>
              <a:t>Проект ПП РФ</a:t>
            </a:r>
          </a:p>
        </p:txBody>
      </p:sp>
      <p:pic>
        <p:nvPicPr>
          <p:cNvPr id="17" name="Рисунок 16" descr="Стрелка вниз со сплошной заливкой">
            <a:extLst>
              <a:ext uri="{FF2B5EF4-FFF2-40B4-BE49-F238E27FC236}">
                <a16:creationId xmlns:a16="http://schemas.microsoft.com/office/drawing/2014/main" id="{32ABD925-0F16-E9BE-B598-1F8411F2E7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80874" y="4886360"/>
            <a:ext cx="474133" cy="389712"/>
          </a:xfrm>
          <a:prstGeom prst="rect">
            <a:avLst/>
          </a:prstGeom>
        </p:spPr>
      </p:pic>
      <p:pic>
        <p:nvPicPr>
          <p:cNvPr id="18" name="Рисунок 17" descr="Стрелка вниз со сплошной заливкой">
            <a:extLst>
              <a:ext uri="{FF2B5EF4-FFF2-40B4-BE49-F238E27FC236}">
                <a16:creationId xmlns:a16="http://schemas.microsoft.com/office/drawing/2014/main" id="{7D5D725E-29AB-EF0A-5F52-8D2045BCD4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33411" y="1326554"/>
            <a:ext cx="474133" cy="389712"/>
          </a:xfrm>
          <a:prstGeom prst="rect">
            <a:avLst/>
          </a:prstGeom>
        </p:spPr>
      </p:pic>
      <p:pic>
        <p:nvPicPr>
          <p:cNvPr id="19" name="Рисунок 18" descr="Стрелка вниз со сплошной заливкой">
            <a:extLst>
              <a:ext uri="{FF2B5EF4-FFF2-40B4-BE49-F238E27FC236}">
                <a16:creationId xmlns:a16="http://schemas.microsoft.com/office/drawing/2014/main" id="{8350ED58-EC2F-7EDC-324C-1632BE304A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53441" y="4902543"/>
            <a:ext cx="474133" cy="389712"/>
          </a:xfrm>
          <a:prstGeom prst="rect">
            <a:avLst/>
          </a:prstGeom>
        </p:spPr>
      </p:pic>
      <p:pic>
        <p:nvPicPr>
          <p:cNvPr id="20" name="Рисунок 19" descr="Стрелка вниз со сплошной заливкой">
            <a:extLst>
              <a:ext uri="{FF2B5EF4-FFF2-40B4-BE49-F238E27FC236}">
                <a16:creationId xmlns:a16="http://schemas.microsoft.com/office/drawing/2014/main" id="{80C12984-4992-E4E9-BDE9-330D78876B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33411" y="2120092"/>
            <a:ext cx="474133" cy="3897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89F51B-2F8D-6327-C27F-CF284947B353}"/>
              </a:ext>
            </a:extLst>
          </p:cNvPr>
          <p:cNvSpPr txBox="1"/>
          <p:nvPr/>
        </p:nvSpPr>
        <p:spPr>
          <a:xfrm>
            <a:off x="13232306" y="1405259"/>
            <a:ext cx="274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+ патенты?</a:t>
            </a:r>
          </a:p>
        </p:txBody>
      </p:sp>
    </p:spTree>
    <p:extLst>
      <p:ext uri="{BB962C8B-B14F-4D97-AF65-F5344CB8AC3E}">
        <p14:creationId xmlns:p14="http://schemas.microsoft.com/office/powerpoint/2010/main" val="142802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8F24C2-75E5-C8C0-E642-D193AF3285F4}"/>
              </a:ext>
            </a:extLst>
          </p:cNvPr>
          <p:cNvSpPr txBox="1"/>
          <p:nvPr/>
        </p:nvSpPr>
        <p:spPr>
          <a:xfrm>
            <a:off x="565691" y="347154"/>
            <a:ext cx="17077391" cy="67710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4800">
                <a:solidFill>
                  <a:srgbClr val="007EEE"/>
                </a:solidFill>
                <a:ea typeface="Museo Sans Cyrl 700" pitchFamily="34" charset="-122"/>
                <a:cs typeface="+mj-cs"/>
              </a:defRPr>
            </a:lvl1pPr>
          </a:lstStyle>
          <a:p>
            <a:r>
              <a:rPr lang="ru-RU" sz="4400" dirty="0"/>
              <a:t>ПРИ ЗАКУПКЕ ПО Ч.12 СТ.93 НЕТ «ОПИСАНИЯ ОБЪЕКТА ЗАКУПКИ»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96D74C-6091-B577-0492-D68BBCC76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062" y="1305082"/>
            <a:ext cx="6255420" cy="30420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E67B90-4E8B-D7E9-B4F2-3B23628A3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650" y="1651572"/>
            <a:ext cx="10460998" cy="71476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CB69BE-18A1-CFE5-1307-E577F17FDDC9}"/>
              </a:ext>
            </a:extLst>
          </p:cNvPr>
          <p:cNvSpPr txBox="1"/>
          <p:nvPr/>
        </p:nvSpPr>
        <p:spPr>
          <a:xfrm>
            <a:off x="7467600" y="9041815"/>
            <a:ext cx="9951720" cy="769441"/>
          </a:xfrm>
          <a:prstGeom prst="rect">
            <a:avLst/>
          </a:prstGeom>
          <a:solidFill>
            <a:srgbClr val="4472C4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Противоположная позиция была изложена </a:t>
            </a:r>
            <a:br>
              <a:rPr lang="ru-RU" sz="2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письме Минфина России от 20.03.2025 г. N 24-03-08/27794</a:t>
            </a:r>
          </a:p>
        </p:txBody>
      </p:sp>
    </p:spTree>
    <p:extLst>
      <p:ext uri="{BB962C8B-B14F-4D97-AF65-F5344CB8AC3E}">
        <p14:creationId xmlns:p14="http://schemas.microsoft.com/office/powerpoint/2010/main" val="14091388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4D7F4-2EEF-B1E3-BF1D-C0D627A1E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596F14-6600-C840-9253-9B6FF3BF928D}"/>
              </a:ext>
            </a:extLst>
          </p:cNvPr>
          <p:cNvSpPr txBox="1"/>
          <p:nvPr/>
        </p:nvSpPr>
        <p:spPr>
          <a:xfrm>
            <a:off x="749507" y="347154"/>
            <a:ext cx="17077391" cy="67710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4800">
                <a:solidFill>
                  <a:srgbClr val="007EEE"/>
                </a:solidFill>
                <a:ea typeface="Museo Sans Cyrl 700" pitchFamily="34" charset="-122"/>
                <a:cs typeface="+mj-cs"/>
              </a:defRPr>
            </a:lvl1pPr>
          </a:lstStyle>
          <a:p>
            <a:r>
              <a:rPr lang="ru-RU" sz="4400" dirty="0"/>
              <a:t>ЕСЛИ НЕТ «ОПИСАНИЯ ОБЪЕКТА ЗАКУПКИ», ТО…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30CB98E-DD19-D0D1-F230-B8D5192C35B9}"/>
              </a:ext>
            </a:extLst>
          </p:cNvPr>
          <p:cNvSpPr/>
          <p:nvPr/>
        </p:nvSpPr>
        <p:spPr>
          <a:xfrm>
            <a:off x="921895" y="1637642"/>
            <a:ext cx="7015396" cy="23684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 ПРИМЕНЯЮТСЯ ОСОБЕННОСТИ ОПИСАНИЯ ОБЪЕКТА ЗАКУПКИ  ИЗ ПП 1380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3EB1704-C910-1DED-B2CA-38BD0D9C06A4}"/>
              </a:ext>
            </a:extLst>
          </p:cNvPr>
          <p:cNvSpPr/>
          <p:nvPr/>
        </p:nvSpPr>
        <p:spPr>
          <a:xfrm>
            <a:off x="921895" y="4264702"/>
            <a:ext cx="7015396" cy="23684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 ДЕКЛАРИРУЕТСЯ ОТСУТСТВИЕ В РРПП И НЕ НАПРАВЛЯЕТСЯ УВЕДОМЛЕНИЕ В МИНПРОМТОРГ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D0255D3-05F2-AF97-BA2B-967BD6C0E3DC}"/>
              </a:ext>
            </a:extLst>
          </p:cNvPr>
          <p:cNvSpPr/>
          <p:nvPr/>
        </p:nvSpPr>
        <p:spPr>
          <a:xfrm>
            <a:off x="8314543" y="4264702"/>
            <a:ext cx="7015396" cy="23684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«ДЕКЛАРАЦИЯ» НЕ ПОДТВЕРЖДАЕТ СТРАНУ ПРОИСХОЖДЕНИЯ ДЛЯ РОССИЙСКИХ ЛП</a:t>
            </a:r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DC9792D7-18AA-5A53-B45D-E9674E32379D}"/>
              </a:ext>
            </a:extLst>
          </p:cNvPr>
          <p:cNvSpPr/>
          <p:nvPr/>
        </p:nvSpPr>
        <p:spPr>
          <a:xfrm rot="16200000">
            <a:off x="7548796" y="2644481"/>
            <a:ext cx="1154242" cy="377252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4D2C940-0B10-0F6E-50B7-6DE1912FADC0}"/>
              </a:ext>
            </a:extLst>
          </p:cNvPr>
          <p:cNvSpPr/>
          <p:nvPr/>
        </p:nvSpPr>
        <p:spPr>
          <a:xfrm>
            <a:off x="8314543" y="1648884"/>
            <a:ext cx="7015396" cy="23684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ТОГДА МОЖНО ЗАКУПАТЬ ПО ТН И БЕЗ УЧЕТА ВЗАИМОЗАМЕНЯЕМОСТИ?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008DDEB4-9C90-2A36-A784-9CB1C67AB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0467" y="1648884"/>
            <a:ext cx="4537022" cy="255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73CB8FD1-2EC8-4122-E577-B41B79EE44B3}"/>
              </a:ext>
            </a:extLst>
          </p:cNvPr>
          <p:cNvSpPr/>
          <p:nvPr/>
        </p:nvSpPr>
        <p:spPr>
          <a:xfrm rot="16200000">
            <a:off x="7548796" y="5260299"/>
            <a:ext cx="1154242" cy="377252"/>
          </a:xfrm>
          <a:prstGeom prst="downArrow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1F492AE0-BF8C-8E5D-DAB8-A85B5B673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8509" y="4391644"/>
            <a:ext cx="2500938" cy="224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43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063B87-A32E-E08B-3073-B59BCA7CD027}"/>
              </a:ext>
            </a:extLst>
          </p:cNvPr>
          <p:cNvSpPr txBox="1"/>
          <p:nvPr/>
        </p:nvSpPr>
        <p:spPr>
          <a:xfrm>
            <a:off x="592284" y="1343000"/>
            <a:ext cx="16864099" cy="4710328"/>
          </a:xfrm>
          <a:prstGeom prst="roundRect">
            <a:avLst>
              <a:gd name="adj" fmla="val 313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lIns="90000">
            <a:noAutofit/>
          </a:bodyPr>
          <a:lstStyle/>
          <a:p>
            <a:pPr lvl="0" algn="just">
              <a:tabLst>
                <a:tab pos="810260" algn="l"/>
              </a:tabLst>
            </a:pPr>
            <a:endParaRPr lang="ru-RU" sz="2200" kern="0" dirty="0">
              <a:solidFill>
                <a:srgbClr val="007EE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EFA911-52FE-0F86-60E7-39196B6444E1}"/>
              </a:ext>
            </a:extLst>
          </p:cNvPr>
          <p:cNvSpPr txBox="1"/>
          <p:nvPr/>
        </p:nvSpPr>
        <p:spPr>
          <a:xfrm>
            <a:off x="5127600" y="1568329"/>
            <a:ext cx="12136272" cy="4174103"/>
          </a:xfrm>
          <a:prstGeom prst="roundRect">
            <a:avLst>
              <a:gd name="adj" fmla="val 1998"/>
            </a:avLst>
          </a:prstGeom>
          <a:solidFill>
            <a:schemeClr val="bg1"/>
          </a:solidFill>
        </p:spPr>
        <p:txBody>
          <a:bodyPr wrap="square" lIns="90000">
            <a:noAutofit/>
          </a:bodyPr>
          <a:lstStyle>
            <a:lvl1pPr>
              <a:buNone/>
              <a:defRPr sz="1600" b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342900" indent="-342900" algn="just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2000" dirty="0">
                <a:solidFill>
                  <a:srgbClr val="000000"/>
                </a:solidFill>
              </a:rPr>
              <a:t>Исчерпывающий перечень информации, требующейся в составе предварительного предложения о поставке товаров и извещения об осуществлении закупки, установлен соответственно </a:t>
            </a:r>
            <a:r>
              <a:rPr lang="ru-RU" sz="2000" dirty="0" err="1">
                <a:solidFill>
                  <a:srgbClr val="000000"/>
                </a:solidFill>
              </a:rPr>
              <a:t>п.п</a:t>
            </a:r>
            <a:r>
              <a:rPr lang="ru-RU" sz="2000" dirty="0">
                <a:solidFill>
                  <a:srgbClr val="000000"/>
                </a:solidFill>
              </a:rPr>
              <a:t>. 1, 3 ч. 12 ст. 93 Закона № 44-ФЗ</a:t>
            </a:r>
          </a:p>
          <a:p>
            <a:pPr marL="342900" indent="-342900" algn="just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2000" b="0" dirty="0">
                <a:solidFill>
                  <a:srgbClr val="000000"/>
                </a:solidFill>
              </a:rPr>
              <a:t>С учетом положений указанных норм </a:t>
            </a:r>
            <a:r>
              <a:rPr lang="ru-RU" sz="2000" dirty="0"/>
              <a:t>требование заказчиком об представлении в предварительном предложении регистрационного удостоверения на медицинское изделие </a:t>
            </a:r>
            <a:r>
              <a:rPr lang="ru-RU" sz="2000" u="sng" dirty="0"/>
              <a:t>будет</a:t>
            </a:r>
            <a:r>
              <a:rPr lang="ru-RU" sz="2000" dirty="0"/>
              <a:t> </a:t>
            </a:r>
            <a:r>
              <a:rPr lang="ru-RU" sz="2000" u="sng" dirty="0"/>
              <a:t>являться избыточным</a:t>
            </a:r>
            <a:r>
              <a:rPr lang="ru-RU" sz="2000" b="0" dirty="0">
                <a:solidFill>
                  <a:srgbClr val="000000"/>
                </a:solidFill>
              </a:rPr>
              <a:t>.</a:t>
            </a:r>
          </a:p>
          <a:p>
            <a:pPr marL="342900" indent="-342900" algn="just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2000" b="0" dirty="0">
                <a:solidFill>
                  <a:srgbClr val="000000"/>
                </a:solidFill>
              </a:rPr>
              <a:t>Вместе с тем согласно ч. 4 ст. 38 Федерального закона от 21.11.2011 № 323-ФЗ «Об основах охраны здоровья граждан в Российской Федерации» на территории Российской Федерации разрешается обращение медицинских изделий, прошедших государственную регистрацию в порядке, установленном Правительством Российской Федерации, и медицинских изделий, прошедших регистрацию в соответствии с международными договорами и актами, составляющими право Евразийского экономического союза.</a:t>
            </a:r>
          </a:p>
          <a:p>
            <a:pPr marL="342900" indent="-342900" algn="just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2000" dirty="0"/>
              <a:t>На основании изложенного при осуществлении приемки заказчиком медицинского изделия поставщику необходимо представить копию регистрационного удостоверения на поставляемый товар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95A07F-8FB2-D953-F62E-FFD4584E4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01" y="1586316"/>
            <a:ext cx="4255682" cy="23833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ED6BD2-9E98-0141-D5A0-AAD68019C6E0}"/>
              </a:ext>
            </a:extLst>
          </p:cNvPr>
          <p:cNvSpPr txBox="1"/>
          <p:nvPr/>
        </p:nvSpPr>
        <p:spPr>
          <a:xfrm>
            <a:off x="565691" y="347154"/>
            <a:ext cx="17077391" cy="67710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4800">
                <a:solidFill>
                  <a:srgbClr val="007EEE"/>
                </a:solidFill>
                <a:ea typeface="Museo Sans Cyrl 700" pitchFamily="34" charset="-122"/>
                <a:cs typeface="+mj-cs"/>
              </a:defRPr>
            </a:lvl1pPr>
          </a:lstStyle>
          <a:p>
            <a:r>
              <a:rPr lang="ru-RU" sz="4400" dirty="0"/>
              <a:t>МОЖНО ЛИ ТРЕБОВАТЬ РУ В ЗАЯВКЕ ПРИ ЗАКУПКЕ ПО Ч. 12 СТ. 93?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D1A791-E181-9681-1214-B5BD0FA588C8}"/>
              </a:ext>
            </a:extLst>
          </p:cNvPr>
          <p:cNvSpPr txBox="1"/>
          <p:nvPr/>
        </p:nvSpPr>
        <p:spPr>
          <a:xfrm>
            <a:off x="565691" y="7117080"/>
            <a:ext cx="170773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Можно ли проверить РУ самостоятельно?</a:t>
            </a:r>
          </a:p>
        </p:txBody>
      </p:sp>
    </p:spTree>
    <p:extLst>
      <p:ext uri="{BB962C8B-B14F-4D97-AF65-F5344CB8AC3E}">
        <p14:creationId xmlns:p14="http://schemas.microsoft.com/office/powerpoint/2010/main" val="244779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BAF921-4553-A57D-18EF-E79DADF93AAB}"/>
              </a:ext>
            </a:extLst>
          </p:cNvPr>
          <p:cNvSpPr txBox="1"/>
          <p:nvPr/>
        </p:nvSpPr>
        <p:spPr>
          <a:xfrm>
            <a:off x="854439" y="396362"/>
            <a:ext cx="1406077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4200" i="0" u="none" strike="noStrike" dirty="0">
                <a:solidFill>
                  <a:srgbClr val="007EEE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Письмо ФАС России от 30 июля 2025 г. N ГР/71361/25</a:t>
            </a:r>
            <a:endParaRPr lang="ru-RU" sz="4200" i="0" dirty="0">
              <a:solidFill>
                <a:srgbClr val="007EEE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49294-0492-FD79-86D4-8285BBC56E2C}"/>
              </a:ext>
            </a:extLst>
          </p:cNvPr>
          <p:cNvSpPr txBox="1"/>
          <p:nvPr/>
        </p:nvSpPr>
        <p:spPr>
          <a:xfrm>
            <a:off x="746760" y="1569719"/>
            <a:ext cx="16276320" cy="754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2200" b="0" i="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Из протокола подведения итогов определения поставщика (подрядчика, исполнителя) от 18.06.2025 N ИЗТ1 </a:t>
            </a:r>
            <a:r>
              <a:rPr lang="ru-RU" sz="2200" b="1" i="0" dirty="0">
                <a:solidFill>
                  <a:srgbClr val="007EEE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заявка Заявителя отклонена </a:t>
            </a:r>
            <a:r>
              <a:rPr lang="ru-RU" sz="2200" b="0" i="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на основании несоответствия информации и документов, предусмотренных </a:t>
            </a:r>
            <a:r>
              <a:rPr lang="ru-RU" sz="2200" b="0" i="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подпунктом "в" пункта 5 части 12 статьи 93</a:t>
            </a:r>
            <a:r>
              <a:rPr lang="ru-RU" sz="2200" b="0" i="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 Закона о контрактной системе, требованиям, установленным в Извещении, а именно </a:t>
            </a:r>
            <a:r>
              <a:rPr lang="ru-RU" sz="2200" b="1" i="0" dirty="0">
                <a:solidFill>
                  <a:srgbClr val="007EEE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указанный диапазон доставки не соответствует требуемому.</a:t>
            </a:r>
          </a:p>
          <a:p>
            <a:pPr algn="just">
              <a:buNone/>
            </a:pPr>
            <a:r>
              <a:rPr lang="ru-RU" sz="2200" b="1" i="0" dirty="0">
                <a:solidFill>
                  <a:srgbClr val="007EEE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Пунктом 1.3 проекта контракта </a:t>
            </a:r>
            <a:r>
              <a:rPr lang="ru-RU" sz="2200" b="0" i="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Извещения </a:t>
            </a:r>
            <a:r>
              <a:rPr lang="ru-RU" sz="2200" b="1" i="0" dirty="0">
                <a:solidFill>
                  <a:srgbClr val="007EEE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установлено, что поставка товара осуществляется в течение 60 календарных дней</a:t>
            </a:r>
            <a:r>
              <a:rPr lang="ru-RU" sz="2200" b="0" i="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с даты подписания контракта.</a:t>
            </a:r>
          </a:p>
          <a:p>
            <a:pPr algn="just">
              <a:buNone/>
            </a:pPr>
            <a:r>
              <a:rPr lang="ru-RU" sz="2200" b="0" i="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Подпунктом "л" пункта 1 части 12 статьи 93</a:t>
            </a:r>
            <a:r>
              <a:rPr lang="ru-RU" sz="2200" b="0" i="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 Закона о контрактной системе установлено, что в целях участия в проводимых на электронной площадке закупках, предусмотренных частью 12 статьи 93 Закона о контрактной системе, участники закупки вправе сформировать на электронной площадке предварительное предложение о поставке товаров, содержащее в отношении каждого товара, предлагаемого таким участником закупки к поставкам в том числе минимальный срок и (или) максимальный срок поставки товара.</a:t>
            </a:r>
          </a:p>
          <a:p>
            <a:pPr algn="just">
              <a:buNone/>
            </a:pPr>
            <a:r>
              <a:rPr lang="ru-RU" sz="2200" b="1" i="0" dirty="0">
                <a:solidFill>
                  <a:srgbClr val="007EEE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Заявителем в предварительном предложении в отношении срока поставки товара установлено: "Минимальный срок поставки товара, дней - 55", "Максимальный срок поставки товара, дней - 70".</a:t>
            </a:r>
          </a:p>
          <a:p>
            <a:pPr algn="just">
              <a:buNone/>
            </a:pPr>
            <a:r>
              <a:rPr lang="ru-RU" sz="2200" b="0" i="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… </a:t>
            </a:r>
            <a:r>
              <a:rPr lang="ru-RU" sz="2200" b="1" i="0" dirty="0">
                <a:solidFill>
                  <a:srgbClr val="007EEE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ФАС России отмечает, что </a:t>
            </a:r>
            <a:r>
              <a:rPr lang="ru-RU" sz="2200" b="0" i="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положениями </a:t>
            </a:r>
            <a:r>
              <a:rPr lang="ru-RU" sz="2200" b="0" i="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части 12 статьи 93</a:t>
            </a:r>
            <a:r>
              <a:rPr lang="ru-RU" sz="2200" b="0" i="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 Закона о контрактной системе предусматривается формирование участником закупки одного предварительного предложения в отношении нескольких товаров, предлагаемых участником закупки к поставке, в связи с чем в данном случае </a:t>
            </a:r>
            <a:r>
              <a:rPr lang="ru-RU" sz="2200" b="1" i="0" dirty="0">
                <a:solidFill>
                  <a:srgbClr val="007EEE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предварительное предложение Заявителя по определению соответствует требованиям Извещения, поскольку при подаче предварительного предложения Заявитель не мог быть осведомлен о потребностях заказчика</a:t>
            </a:r>
            <a:r>
              <a:rPr lang="ru-RU" sz="2200" b="0" i="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в связи с чем действия Комиссии по осуществлению закупок, неправомерно отклонившего заявку Заявителя, нарушают требования Закона о контрактной системе.</a:t>
            </a:r>
          </a:p>
          <a:p>
            <a:pPr algn="just">
              <a:buNone/>
            </a:pPr>
            <a:r>
              <a:rPr lang="ru-RU" sz="2200" b="0" i="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Вышеуказанные выводы не отражены в </a:t>
            </a:r>
            <a:r>
              <a:rPr lang="ru-RU" sz="2200" b="0" i="0" u="none" strike="noStrike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решении</a:t>
            </a:r>
            <a:r>
              <a:rPr lang="ru-RU" sz="2200" b="0" i="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 Управления от 24.06.2025 по делу N 052/06/105-1650/2025 (далее - Решение), в связи с чем ФАС России в адрес Управления направлено письмо о необходимости строгого соблюдения требований законодательства Российской Федерации о контрактной системе в сфере закупок при проведении контрольных мероприятий.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9FF205-A844-C425-236D-0E823D8E0D1D}"/>
              </a:ext>
            </a:extLst>
          </p:cNvPr>
          <p:cNvSpPr txBox="1"/>
          <p:nvPr/>
        </p:nvSpPr>
        <p:spPr>
          <a:xfrm>
            <a:off x="4709160" y="9433560"/>
            <a:ext cx="10206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ПОТРЕБНОСТЬ ЗАКАЗЧИКА ПОПАЛА В ДИАПАЗОН = СООТВЕТСТВИЕ</a:t>
            </a:r>
          </a:p>
        </p:txBody>
      </p:sp>
    </p:spTree>
    <p:extLst>
      <p:ext uri="{BB962C8B-B14F-4D97-AF65-F5344CB8AC3E}">
        <p14:creationId xmlns:p14="http://schemas.microsoft.com/office/powerpoint/2010/main" val="51398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1104A-4C72-AB5D-4DF2-AED9124DE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4775D7-2811-A1BE-0E00-7DC3426B0420}"/>
              </a:ext>
            </a:extLst>
          </p:cNvPr>
          <p:cNvSpPr txBox="1"/>
          <p:nvPr/>
        </p:nvSpPr>
        <p:spPr>
          <a:xfrm>
            <a:off x="854438" y="396362"/>
            <a:ext cx="1616864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4200" i="0" u="none" strike="noStrike" dirty="0">
                <a:solidFill>
                  <a:srgbClr val="007EEE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Письмо Минфина России от 12.02.2021 г. N 24-06-08/9591</a:t>
            </a:r>
            <a:endParaRPr lang="ru-RU" sz="4200" i="0" dirty="0">
              <a:solidFill>
                <a:srgbClr val="007EEE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E63A6D-A9E9-7617-B962-F6DB7982BF4D}"/>
              </a:ext>
            </a:extLst>
          </p:cNvPr>
          <p:cNvSpPr txBox="1"/>
          <p:nvPr/>
        </p:nvSpPr>
        <p:spPr>
          <a:xfrm>
            <a:off x="746760" y="1569719"/>
            <a:ext cx="1627632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2200" b="0" i="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Заявка отбирается (в части цены за единицу товара и срока поставки) оператором электронной площадки, если:</a:t>
            </a:r>
          </a:p>
          <a:p>
            <a:pPr algn="just">
              <a:buNone/>
            </a:pPr>
            <a:endParaRPr lang="ru-RU" sz="2200" b="0" i="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just">
              <a:buNone/>
            </a:pPr>
            <a:r>
              <a:rPr lang="ru-RU" sz="2200" b="1" i="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минимальный</a:t>
            </a:r>
            <a:r>
              <a:rPr lang="ru-RU" sz="2200" b="0" i="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(при его указании) </a:t>
            </a:r>
            <a:r>
              <a:rPr lang="ru-RU" sz="2200" b="1" i="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срок поставки товара, указанный участником закупки </a:t>
            </a:r>
            <a:r>
              <a:rPr lang="ru-RU" sz="2200" b="0" i="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 предварительном предложении, </a:t>
            </a:r>
            <a:r>
              <a:rPr lang="ru-RU" sz="2200" b="1" i="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не превышает срок поставки товара, установленный заказчиком </a:t>
            </a:r>
            <a:r>
              <a:rPr lang="ru-RU" sz="2200" b="0" i="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 извещении об осуществлении закупки;</a:t>
            </a:r>
          </a:p>
          <a:p>
            <a:pPr algn="just">
              <a:buNone/>
            </a:pPr>
            <a:endParaRPr lang="ru-RU" sz="2200" b="0" i="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just">
              <a:buNone/>
            </a:pPr>
            <a:r>
              <a:rPr lang="ru-RU" sz="2200" b="1" i="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срок поставки товара, установленный заказчиком в извещении </a:t>
            </a:r>
            <a:r>
              <a:rPr lang="ru-RU" sz="2200" b="0" i="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об осуществлении закупки, </a:t>
            </a:r>
            <a:r>
              <a:rPr lang="ru-RU" sz="2200" b="1" i="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не превышает максимальный </a:t>
            </a:r>
            <a:r>
              <a:rPr lang="ru-RU" sz="2200" b="0" i="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(при его указании) </a:t>
            </a:r>
            <a:r>
              <a:rPr lang="ru-RU" sz="2200" b="1" i="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срок</a:t>
            </a:r>
            <a:r>
              <a:rPr lang="ru-RU" sz="2200" b="0" i="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поставки товара, </a:t>
            </a:r>
            <a:r>
              <a:rPr lang="ru-RU" sz="2200" b="1" i="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указанный участником </a:t>
            </a:r>
            <a:r>
              <a:rPr lang="ru-RU" sz="2200" b="0" i="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закупки в предварительном предложении;</a:t>
            </a:r>
          </a:p>
          <a:p>
            <a:pPr algn="just">
              <a:buNone/>
            </a:pPr>
            <a:endParaRPr lang="ru-RU" sz="2200" b="0" i="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just">
              <a:buNone/>
            </a:pPr>
            <a:r>
              <a:rPr lang="ru-RU" sz="2200" b="0" i="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цена единицы товара, указанная участником закупки в предварительном предложении, должна быть не более начальной цены единицы товара, установленной заказчиком в извещении об осуществлении закупки.</a:t>
            </a:r>
          </a:p>
          <a:p>
            <a:pPr algn="just">
              <a:buNone/>
            </a:pPr>
            <a:endParaRPr lang="ru-RU" sz="2200" b="0" i="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just">
              <a:buNone/>
            </a:pPr>
            <a:r>
              <a:rPr lang="ru-RU" sz="2200" b="0" i="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Таким образом, оператор электронной площадки отбирает заявки, количество товара в которых соответствует требованиям заказчика и при этом не заблокировано по ранее направленным заявкам - то есть, отбирает заявки содержащие "достаточное" "доступное" количество товара в размере не менее количества, указанного в извещении об осуществлении закупки.</a:t>
            </a:r>
          </a:p>
        </p:txBody>
      </p:sp>
    </p:spTree>
    <p:extLst>
      <p:ext uri="{BB962C8B-B14F-4D97-AF65-F5344CB8AC3E}">
        <p14:creationId xmlns:p14="http://schemas.microsoft.com/office/powerpoint/2010/main" val="300030391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0B4AC-924E-1749-D370-C8F6C028B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D63E82A-F309-1925-6587-1C9B81100916}"/>
              </a:ext>
            </a:extLst>
          </p:cNvPr>
          <p:cNvSpPr txBox="1"/>
          <p:nvPr/>
        </p:nvSpPr>
        <p:spPr>
          <a:xfrm>
            <a:off x="854438" y="396362"/>
            <a:ext cx="1627631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4200" i="0" u="none" strike="noStrike" dirty="0">
                <a:solidFill>
                  <a:srgbClr val="007EEE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Решение ФАС России от 15 мая 2025 г. N 28/06/105-2674/2025</a:t>
            </a:r>
            <a:endParaRPr lang="ru-RU" sz="4200" i="0" dirty="0">
              <a:solidFill>
                <a:srgbClr val="007EEE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50355E-C9E9-E05B-4F0C-451B207523A3}"/>
              </a:ext>
            </a:extLst>
          </p:cNvPr>
          <p:cNvSpPr txBox="1"/>
          <p:nvPr/>
        </p:nvSpPr>
        <p:spPr>
          <a:xfrm>
            <a:off x="746760" y="1569719"/>
            <a:ext cx="16276320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2200" b="1" i="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Извещением установлен срок поставки товара составляет 45 календарных дней</a:t>
            </a:r>
            <a:r>
              <a:rPr lang="ru-RU" sz="2200" b="0" i="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  <a:p>
            <a:pPr algn="just">
              <a:buNone/>
            </a:pPr>
            <a:endParaRPr lang="ru-RU" sz="2200" b="0" i="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just">
              <a:buNone/>
            </a:pPr>
            <a:r>
              <a:rPr lang="ru-RU" sz="2200" b="0" i="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Вместе с тем </a:t>
            </a:r>
            <a:r>
              <a:rPr lang="ru-RU" sz="2200" b="1" i="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 предварительном предложении Заявителем установлен минимальный срок поставки - 1 календарный день</a:t>
            </a:r>
            <a:r>
              <a:rPr lang="ru-RU" sz="2200" b="0" i="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максимальный срок поставки не установлен.</a:t>
            </a:r>
          </a:p>
          <a:p>
            <a:pPr algn="just">
              <a:buNone/>
            </a:pPr>
            <a:endParaRPr lang="ru-RU" sz="2200" b="0" i="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just">
              <a:buNone/>
            </a:pPr>
            <a:r>
              <a:rPr lang="ru-RU" sz="2200" b="0" i="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 соответствии с подп. "л" п. 1 ч. 12 ст. 93 Закона о контрактной системе сроки поставки товара исчисляются календарными днями и указываются в предварительном предложении в календарных днях. При этом неуказание в соответствии с подп. "л" п. 1 ч. 12 ст. 93 Закона о контрактной системе минимального (минимальных) или максимального (максимальных) срока (сроков) означает согласие участника закупки со сроком поставки товара, предусмотренным в извещении об осуществлении закупки в соответствии с подп. "в" п. 3 ч. 12 ст. 93 Закона о контрактной системе.</a:t>
            </a:r>
          </a:p>
          <a:p>
            <a:pPr algn="just">
              <a:buNone/>
            </a:pPr>
            <a:endParaRPr lang="ru-RU" sz="2200" b="0" i="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just">
              <a:buNone/>
            </a:pPr>
            <a:r>
              <a:rPr lang="ru-RU" sz="2200" b="1" i="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Комиссией ФАС России установлено, что срок поставки товара, указанный Заявителем в предварительном предложении, соответствует сроку, установленному в Извещении</a:t>
            </a:r>
            <a:r>
              <a:rPr lang="ru-RU" sz="2200" b="0" i="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  <a:p>
            <a:pPr algn="just">
              <a:buNone/>
            </a:pPr>
            <a:endParaRPr lang="ru-RU" sz="2200" b="0" i="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just">
              <a:buNone/>
            </a:pPr>
            <a:r>
              <a:rPr lang="ru-RU" sz="2200" b="0" i="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Учитывая изложенное, Комиссия ФАС России пришла к выводу, что действия Заказчика, неправомерно отклонившего предложение Заявителя, нарушают подп. "а" п. 6 ч. 12 ст. 93 Закона о контрактной системе и содержат признаки состава административного правонарушения, ответственность за совершение которого предусмотрена ч. 7 ст. 7.30.1 КоАП.</a:t>
            </a:r>
          </a:p>
        </p:txBody>
      </p:sp>
    </p:spTree>
    <p:extLst>
      <p:ext uri="{BB962C8B-B14F-4D97-AF65-F5344CB8AC3E}">
        <p14:creationId xmlns:p14="http://schemas.microsoft.com/office/powerpoint/2010/main" val="19250120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6278DB-1CE4-B476-901D-76AD0106EF26}"/>
              </a:ext>
            </a:extLst>
          </p:cNvPr>
          <p:cNvSpPr txBox="1"/>
          <p:nvPr/>
        </p:nvSpPr>
        <p:spPr>
          <a:xfrm>
            <a:off x="854439" y="396362"/>
            <a:ext cx="1406077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4200" dirty="0">
                <a:solidFill>
                  <a:srgbClr val="007EE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Закупка по ч.12 ст.95 – не снимает риск «дробления»</a:t>
            </a:r>
            <a:endParaRPr lang="ru-RU" sz="4200" i="0" dirty="0">
              <a:solidFill>
                <a:srgbClr val="007EEE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97CB7C-EA2E-8203-51CA-A0DBDDF5B52B}"/>
              </a:ext>
            </a:extLst>
          </p:cNvPr>
          <p:cNvSpPr txBox="1"/>
          <p:nvPr/>
        </p:nvSpPr>
        <p:spPr>
          <a:xfrm>
            <a:off x="854439" y="1539240"/>
            <a:ext cx="16153401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0019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Постановление 15 ААС от 05.09.2025 г. по делу N А01-626/2025 </a:t>
            </a:r>
            <a:br>
              <a:rPr lang="ru-RU" sz="2200" b="1" dirty="0">
                <a:solidFill>
                  <a:srgbClr val="0019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200" b="1" i="1" dirty="0">
                <a:solidFill>
                  <a:srgbClr val="0019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(Прокуратура Республики Адыгея </a:t>
            </a:r>
            <a:r>
              <a:rPr lang="en-US" sz="2200" b="1" i="1" dirty="0">
                <a:solidFill>
                  <a:srgbClr val="0019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vs </a:t>
            </a:r>
            <a:r>
              <a:rPr lang="ru-RU" sz="2200" b="1" i="1" dirty="0">
                <a:solidFill>
                  <a:srgbClr val="0019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Адыгейская РКБ и ООО «</a:t>
            </a:r>
            <a:r>
              <a:rPr lang="ru-RU" sz="2200" b="1" i="1" dirty="0" err="1">
                <a:solidFill>
                  <a:srgbClr val="0019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Медпромтех</a:t>
            </a:r>
            <a:r>
              <a:rPr lang="ru-RU" sz="2200" b="1" i="1" dirty="0">
                <a:solidFill>
                  <a:srgbClr val="0019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»)</a:t>
            </a:r>
          </a:p>
          <a:p>
            <a:endParaRPr lang="ru-RU" sz="2200" b="1" i="1" dirty="0">
              <a:solidFill>
                <a:srgbClr val="00196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Требование прокуратуры</a:t>
            </a:r>
            <a:r>
              <a:rPr lang="ru-RU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признать недействительными </a:t>
            </a:r>
            <a:r>
              <a:rPr lang="ru-RU" sz="2200" u="sng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двадцать</a:t>
            </a:r>
            <a:r>
              <a:rPr lang="ru-RU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контрактов на поставку медицинских изделий и применить последствия недействительности ничтожных сделок в виде возложения на ООО "</a:t>
            </a:r>
            <a:r>
              <a:rPr lang="ru-RU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Медпромтех</a:t>
            </a:r>
            <a:r>
              <a:rPr lang="ru-RU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" обязанности возвратить полученные по контрактам денежные средства в размере 10 880 500 руб.</a:t>
            </a:r>
          </a:p>
          <a:p>
            <a:endParaRPr lang="ru-RU" sz="22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Позиция заказчика</a:t>
            </a:r>
            <a:r>
              <a:rPr lang="ru-RU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учитывая предусмотренную ч. 12 </a:t>
            </a:r>
            <a:r>
              <a:rPr lang="ru-RU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ст.и</a:t>
            </a:r>
            <a:r>
              <a:rPr lang="ru-RU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93 Закона N 44-ФЗ конструкцию автоматического сравнения и выявления оператором электронной площадки не более пяти заявок по критерию наилучшей цены за единицу товара, заказчик не мог выбирать конкретного поставщика, аналогично, как и при проведении электронного аукциона. </a:t>
            </a:r>
          </a:p>
          <a:p>
            <a:r>
              <a:rPr lang="ru-RU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Необходимость проведения закупки этим способом была экономически обусловлена неисполнением ранее заключенных контрактов иными контрагентами и потребностью обеспечения лечебного учреждения расходными материалами для </a:t>
            </a:r>
            <a:r>
              <a:rPr lang="ru-RU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коронографии</a:t>
            </a:r>
            <a:r>
              <a:rPr lang="ru-RU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и стентирования коронарных артерий полного размерного ряда. Множественность контрактов объясняется исключительно различными характеристиками товара, предусмотренными в каталоге товаров, работ и услуг.</a:t>
            </a:r>
          </a:p>
          <a:p>
            <a:endParaRPr lang="ru-RU" sz="2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Позиция суда</a:t>
            </a:r>
            <a:r>
              <a:rPr lang="ru-RU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Материалами дела подтверждается, что закупленные стенты для коронарных артерий, выделяющие лекарственное средство, в зависимости от параметров изделия (длина, диаметр стента) имеют разные коды КТРУ, однако все они относятся к виду 14 "Сердечно-сосудистые медицинские изделия", подвид 14.18. "Протезы сердечно-сосудистые и сопутствующие изделия".  При таких условиях, медицинские изделия одного вида могли выступать предметом одного контракта (одного лота) и заказчиком необоснованно в 1 день проведены множественные закупки.</a:t>
            </a:r>
          </a:p>
          <a:p>
            <a:r>
              <a:rPr lang="ru-RU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Признать контракты недействительными, взыскать с ООО «</a:t>
            </a:r>
            <a:r>
              <a:rPr lang="ru-RU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Медпромтех</a:t>
            </a:r>
            <a:r>
              <a:rPr lang="ru-RU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» 10 880 500 руб.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BBC5358-F612-F1AE-A1A5-B6C144F88EBD}"/>
              </a:ext>
            </a:extLst>
          </p:cNvPr>
          <p:cNvSpPr/>
          <p:nvPr/>
        </p:nvSpPr>
        <p:spPr>
          <a:xfrm>
            <a:off x="4815840" y="9326880"/>
            <a:ext cx="12009120" cy="5637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Похожая позиция - Постановление АС СКО от 28 августа 2025 г. N Ф08-4402/25 по делу N А63-12956/2024</a:t>
            </a:r>
          </a:p>
        </p:txBody>
      </p:sp>
    </p:spTree>
    <p:extLst>
      <p:ext uri="{BB962C8B-B14F-4D97-AF65-F5344CB8AC3E}">
        <p14:creationId xmlns:p14="http://schemas.microsoft.com/office/powerpoint/2010/main" val="373905386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Fram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43000" y="1428750"/>
            <a:ext cx="5248275" cy="771525"/>
          </a:xfrm>
          <a:prstGeom prst="rect">
            <a:avLst/>
          </a:prstGeom>
        </p:spPr>
      </p:pic>
      <p:sp>
        <p:nvSpPr>
          <p:cNvPr id="9" name="Text 2"/>
          <p:cNvSpPr/>
          <p:nvPr/>
        </p:nvSpPr>
        <p:spPr>
          <a:xfrm>
            <a:off x="1143000" y="3295650"/>
            <a:ext cx="9096375" cy="1104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20"/>
              </a:lnSpc>
              <a:buNone/>
            </a:pPr>
            <a:r>
              <a:rPr lang="ru-RU" sz="3600" dirty="0">
                <a:solidFill>
                  <a:srgbClr val="191C30">
                    <a:alpha val="90000"/>
                  </a:srgbClr>
                </a:solidFill>
                <a:ea typeface="Museo Sans Cyrl 500" pitchFamily="34" charset="-122"/>
                <a:cs typeface="Museo Sans Cyrl 500" pitchFamily="34" charset="-120"/>
              </a:rPr>
              <a:t>Остались вопросы</a:t>
            </a:r>
            <a:r>
              <a:rPr lang="en-US" sz="3600" dirty="0">
                <a:solidFill>
                  <a:srgbClr val="191C30">
                    <a:alpha val="90000"/>
                  </a:srgbClr>
                </a:solidFill>
                <a:ea typeface="Museo Sans Cyrl 500" pitchFamily="34" charset="-122"/>
                <a:cs typeface="Museo Sans Cyrl 500" pitchFamily="34" charset="-120"/>
              </a:rPr>
              <a:t>?</a:t>
            </a:r>
            <a:endParaRPr lang="en-US" sz="3600" dirty="0"/>
          </a:p>
        </p:txBody>
      </p:sp>
      <p:sp>
        <p:nvSpPr>
          <p:cNvPr id="10" name="Text 3"/>
          <p:cNvSpPr/>
          <p:nvPr/>
        </p:nvSpPr>
        <p:spPr>
          <a:xfrm>
            <a:off x="1143000" y="4836999"/>
            <a:ext cx="12152086" cy="1104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20"/>
              </a:lnSpc>
              <a:buNone/>
            </a:pPr>
            <a:r>
              <a:rPr lang="en-US" sz="3600" dirty="0">
                <a:solidFill>
                  <a:srgbClr val="007EEE"/>
                </a:solidFill>
                <a:ea typeface="Museo Sans Cyrl 700" pitchFamily="34" charset="-122"/>
                <a:cs typeface="Museo Sans Cyrl 700" pitchFamily="34" charset="-120"/>
              </a:rPr>
              <a:t>Обратитесь к </a:t>
            </a:r>
            <a:r>
              <a:rPr lang="ru-RU" sz="3600" dirty="0">
                <a:solidFill>
                  <a:srgbClr val="007EEE"/>
                </a:solidFill>
                <a:ea typeface="Museo Sans Cyrl 700" pitchFamily="34" charset="-122"/>
                <a:cs typeface="Museo Sans Cyrl 700" pitchFamily="34" charset="-120"/>
              </a:rPr>
              <a:t>вашему</a:t>
            </a:r>
            <a:r>
              <a:rPr lang="en-US" sz="3600" dirty="0">
                <a:solidFill>
                  <a:srgbClr val="007EEE"/>
                </a:solidFill>
                <a:ea typeface="Museo Sans Cyrl 700" pitchFamily="34" charset="-122"/>
                <a:cs typeface="Museo Sans Cyrl 700" pitchFamily="34" charset="-120"/>
              </a:rPr>
              <a:t> </a:t>
            </a:r>
            <a:r>
              <a:rPr lang="ru-RU" sz="3600" dirty="0">
                <a:solidFill>
                  <a:srgbClr val="007EEE"/>
                </a:solidFill>
                <a:ea typeface="Museo Sans Cyrl 700" pitchFamily="34" charset="-122"/>
                <a:cs typeface="Museo Sans Cyrl 700" pitchFamily="34" charset="-120"/>
              </a:rPr>
              <a:t>менеджеру</a:t>
            </a:r>
            <a:endParaRPr lang="en-US" sz="3600" dirty="0"/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9975480-7DFF-C0D9-2F13-248A5B53FCAC}"/>
              </a:ext>
            </a:extLst>
          </p:cNvPr>
          <p:cNvGrpSpPr/>
          <p:nvPr/>
        </p:nvGrpSpPr>
        <p:grpSpPr>
          <a:xfrm>
            <a:off x="11503302" y="7951105"/>
            <a:ext cx="1411288" cy="1952172"/>
            <a:chOff x="11503302" y="7951105"/>
            <a:chExt cx="1411288" cy="195217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5073C315-984F-DF60-8A70-9C89F07E1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503302" y="8491989"/>
              <a:ext cx="1411288" cy="1411288"/>
            </a:xfrm>
            <a:prstGeom prst="rect">
              <a:avLst/>
            </a:prstGeom>
          </p:spPr>
        </p:pic>
        <p:sp>
          <p:nvSpPr>
            <p:cNvPr id="18" name="name_7 911 735 0640 7 812 777 5757  705 alekseevauction-houseru">
              <a:extLst>
                <a:ext uri="{FF2B5EF4-FFF2-40B4-BE49-F238E27FC236}">
                  <a16:creationId xmlns:a16="http://schemas.microsoft.com/office/drawing/2014/main" id="{FF6B9B3B-B954-C679-8FD7-55D407497743}"/>
                </a:ext>
              </a:extLst>
            </p:cNvPr>
            <p:cNvSpPr/>
            <p:nvPr/>
          </p:nvSpPr>
          <p:spPr>
            <a:xfrm>
              <a:off x="11858793" y="7951105"/>
              <a:ext cx="781050" cy="47625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4200"/>
                </a:lnSpc>
                <a:buNone/>
              </a:pPr>
              <a:r>
                <a:rPr lang="ru-RU" sz="1600" dirty="0">
                  <a:solidFill>
                    <a:srgbClr val="1B1F3B">
                      <a:alpha val="65000"/>
                    </a:srgbClr>
                  </a:solidFill>
                  <a:ea typeface="Museo Sans Cyrl 300" pitchFamily="34" charset="-122"/>
                  <a:cs typeface="Museo Sans Cyrl 300" pitchFamily="34" charset="-120"/>
                </a:rPr>
                <a:t>Мы в </a:t>
              </a:r>
              <a:r>
                <a:rPr lang="en-US" sz="1600" dirty="0">
                  <a:solidFill>
                    <a:srgbClr val="1B1F3B">
                      <a:alpha val="65000"/>
                    </a:srgbClr>
                  </a:solidFill>
                  <a:ea typeface="Museo Sans Cyrl 300" pitchFamily="34" charset="-122"/>
                  <a:cs typeface="Museo Sans Cyrl 300" pitchFamily="34" charset="-120"/>
                </a:rPr>
                <a:t>VK</a:t>
              </a:r>
              <a:endParaRPr lang="en-US" sz="1600" dirty="0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ADCE418E-2F65-AF12-847D-18F6376472D1}"/>
              </a:ext>
            </a:extLst>
          </p:cNvPr>
          <p:cNvGrpSpPr/>
          <p:nvPr/>
        </p:nvGrpSpPr>
        <p:grpSpPr>
          <a:xfrm>
            <a:off x="13417550" y="7945890"/>
            <a:ext cx="1433000" cy="1957387"/>
            <a:chOff x="13417550" y="7945890"/>
            <a:chExt cx="1433000" cy="1957387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E37A9D12-27B9-2AEE-CDB6-3F389FC49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17550" y="8491989"/>
              <a:ext cx="1433000" cy="1411288"/>
            </a:xfrm>
            <a:prstGeom prst="rect">
              <a:avLst/>
            </a:prstGeom>
          </p:spPr>
        </p:pic>
        <p:sp>
          <p:nvSpPr>
            <p:cNvPr id="21" name="name_7 911 735 0640 7 812 777 5757  705 alekseevauction-houseru">
              <a:extLst>
                <a:ext uri="{FF2B5EF4-FFF2-40B4-BE49-F238E27FC236}">
                  <a16:creationId xmlns:a16="http://schemas.microsoft.com/office/drawing/2014/main" id="{E61B9C4D-A7AF-71E7-0E8F-BBB28DE64053}"/>
                </a:ext>
              </a:extLst>
            </p:cNvPr>
            <p:cNvSpPr/>
            <p:nvPr/>
          </p:nvSpPr>
          <p:spPr>
            <a:xfrm>
              <a:off x="13523400" y="7945890"/>
              <a:ext cx="1257300" cy="47625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4200"/>
                </a:lnSpc>
                <a:buNone/>
              </a:pPr>
              <a:r>
                <a:rPr lang="ru-RU" sz="1600" dirty="0">
                  <a:solidFill>
                    <a:srgbClr val="1B1F3B">
                      <a:alpha val="65000"/>
                    </a:srgbClr>
                  </a:solidFill>
                  <a:ea typeface="Museo Sans Cyrl 300" pitchFamily="34" charset="-122"/>
                </a:rPr>
                <a:t>Мы в </a:t>
              </a:r>
              <a:r>
                <a:rPr lang="en-US" sz="1600" dirty="0">
                  <a:solidFill>
                    <a:srgbClr val="1B1F3B">
                      <a:alpha val="65000"/>
                    </a:srgbClr>
                  </a:solidFill>
                  <a:ea typeface="Museo Sans Cyrl 300" pitchFamily="34" charset="-122"/>
                </a:rPr>
                <a:t>Telegram</a:t>
              </a:r>
              <a:endParaRPr lang="en-US" sz="1600" dirty="0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8DB4F95-3D25-4E93-92CF-104E918B4409}"/>
              </a:ext>
            </a:extLst>
          </p:cNvPr>
          <p:cNvGrpSpPr/>
          <p:nvPr/>
        </p:nvGrpSpPr>
        <p:grpSpPr>
          <a:xfrm>
            <a:off x="15315410" y="7945890"/>
            <a:ext cx="1411288" cy="1957387"/>
            <a:chOff x="14743112" y="6719547"/>
            <a:chExt cx="1411288" cy="1957387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00E712BC-8222-FDD8-FF55-E485B9841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743112" y="7265646"/>
              <a:ext cx="1411288" cy="1411288"/>
            </a:xfrm>
            <a:prstGeom prst="rect">
              <a:avLst/>
            </a:prstGeom>
          </p:spPr>
        </p:pic>
        <p:sp>
          <p:nvSpPr>
            <p:cNvPr id="26" name="name_7 911 735 0640 7 812 777 5757  705 alekseevauction-houseru">
              <a:extLst>
                <a:ext uri="{FF2B5EF4-FFF2-40B4-BE49-F238E27FC236}">
                  <a16:creationId xmlns:a16="http://schemas.microsoft.com/office/drawing/2014/main" id="{49C06503-8FEA-DE96-B004-5FA3174DC4A6}"/>
                </a:ext>
              </a:extLst>
            </p:cNvPr>
            <p:cNvSpPr/>
            <p:nvPr/>
          </p:nvSpPr>
          <p:spPr>
            <a:xfrm>
              <a:off x="14743112" y="6719547"/>
              <a:ext cx="1411288" cy="47625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4200"/>
                </a:lnSpc>
                <a:buNone/>
              </a:pPr>
              <a:r>
                <a:rPr lang="ru-RU" sz="1600" dirty="0">
                  <a:solidFill>
                    <a:srgbClr val="1B1F3B">
                      <a:alpha val="65000"/>
                    </a:srgbClr>
                  </a:solidFill>
                  <a:ea typeface="Museo Sans Cyrl 300" pitchFamily="34" charset="-122"/>
                </a:rPr>
                <a:t>Учебный центр</a:t>
              </a:r>
              <a:endParaRPr lang="en-US" sz="1600" dirty="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22156</TotalTime>
  <Words>12097</Words>
  <Application>Microsoft Office PowerPoint</Application>
  <PresentationFormat>Произвольный</PresentationFormat>
  <Paragraphs>1020</Paragraphs>
  <Slides>97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97</vt:i4>
      </vt:variant>
    </vt:vector>
  </HeadingPairs>
  <TitlesOfParts>
    <vt:vector size="110" baseType="lpstr">
      <vt:lpstr>Aptos</vt:lpstr>
      <vt:lpstr>Arial</vt:lpstr>
      <vt:lpstr>Calibri</vt:lpstr>
      <vt:lpstr>Lato</vt:lpstr>
      <vt:lpstr>Museo Sans Cyrl 300</vt:lpstr>
      <vt:lpstr>Museo Sans Cyrl 500</vt:lpstr>
      <vt:lpstr>Museo Sans Cyrl 700</vt:lpstr>
      <vt:lpstr>Open Sans</vt:lpstr>
      <vt:lpstr>Roboto</vt:lpstr>
      <vt:lpstr>Roboto Condensed</vt:lpstr>
      <vt:lpstr>Times New Roman</vt:lpstr>
      <vt:lpstr>Wingdings</vt:lpstr>
      <vt:lpstr>Office Theme</vt:lpstr>
      <vt:lpstr>Презентация PowerPoint</vt:lpstr>
      <vt:lpstr>АЛЕКСЕЙ ФЕДОРОВ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Закупки ЛП по решению ВК (п. 28 ч. 1 ст. 93)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ЗАКУПКА С ПОЛКИ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F6878</cp:lastModifiedBy>
  <cp:revision>229</cp:revision>
  <dcterms:created xsi:type="dcterms:W3CDTF">2024-12-26T00:15:47Z</dcterms:created>
  <dcterms:modified xsi:type="dcterms:W3CDTF">2025-09-19T04:49:47Z</dcterms:modified>
</cp:coreProperties>
</file>