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53"/>
  </p:notesMasterIdLst>
  <p:sldIdLst>
    <p:sldId id="256" r:id="rId2"/>
    <p:sldId id="258" r:id="rId3"/>
    <p:sldId id="280" r:id="rId4"/>
    <p:sldId id="695" r:id="rId5"/>
    <p:sldId id="701" r:id="rId6"/>
    <p:sldId id="707" r:id="rId7"/>
    <p:sldId id="700" r:id="rId8"/>
    <p:sldId id="696" r:id="rId9"/>
    <p:sldId id="697" r:id="rId10"/>
    <p:sldId id="718" r:id="rId11"/>
    <p:sldId id="698" r:id="rId12"/>
    <p:sldId id="719" r:id="rId13"/>
    <p:sldId id="720" r:id="rId14"/>
    <p:sldId id="722" r:id="rId15"/>
    <p:sldId id="721" r:id="rId16"/>
    <p:sldId id="723" r:id="rId17"/>
    <p:sldId id="717" r:id="rId18"/>
    <p:sldId id="727" r:id="rId19"/>
    <p:sldId id="728" r:id="rId20"/>
    <p:sldId id="729" r:id="rId21"/>
    <p:sldId id="724" r:id="rId22"/>
    <p:sldId id="725" r:id="rId23"/>
    <p:sldId id="703" r:id="rId24"/>
    <p:sldId id="726" r:id="rId25"/>
    <p:sldId id="730" r:id="rId26"/>
    <p:sldId id="699" r:id="rId27"/>
    <p:sldId id="702" r:id="rId28"/>
    <p:sldId id="732" r:id="rId29"/>
    <p:sldId id="704" r:id="rId30"/>
    <p:sldId id="731" r:id="rId31"/>
    <p:sldId id="741" r:id="rId32"/>
    <p:sldId id="733" r:id="rId33"/>
    <p:sldId id="734" r:id="rId34"/>
    <p:sldId id="739" r:id="rId35"/>
    <p:sldId id="735" r:id="rId36"/>
    <p:sldId id="736" r:id="rId37"/>
    <p:sldId id="705" r:id="rId38"/>
    <p:sldId id="737" r:id="rId39"/>
    <p:sldId id="738" r:id="rId40"/>
    <p:sldId id="740" r:id="rId41"/>
    <p:sldId id="706" r:id="rId42"/>
    <p:sldId id="708" r:id="rId43"/>
    <p:sldId id="742" r:id="rId44"/>
    <p:sldId id="743" r:id="rId45"/>
    <p:sldId id="709" r:id="rId46"/>
    <p:sldId id="745" r:id="rId47"/>
    <p:sldId id="746" r:id="rId48"/>
    <p:sldId id="747" r:id="rId49"/>
    <p:sldId id="748" r:id="rId50"/>
    <p:sldId id="749" r:id="rId51"/>
    <p:sldId id="694" r:id="rId5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955"/>
    <a:srgbClr val="002570"/>
    <a:srgbClr val="29A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8258BB-5E59-4C96-9D6D-13CCE7A43AED}">
  <a:tblStyle styleId="{7A8258BB-5E59-4C96-9D6D-13CCE7A43A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1" d="100"/>
          <a:sy n="91" d="100"/>
        </p:scale>
        <p:origin x="88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358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759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463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121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856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509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9611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747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225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018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239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134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555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427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775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399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8912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1338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7922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75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113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9142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8443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39459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15786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3851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89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62798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3509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5794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4349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4288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30586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77301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27920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1150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4414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8520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5194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97137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72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74037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89877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20f4d7b453e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20f4d7b453e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090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135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953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314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3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4617000" cy="20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2733950"/>
            <a:ext cx="22374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5654925" y="1312525"/>
            <a:ext cx="2852100" cy="285210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>
            <a:spLocks noGrp="1"/>
          </p:cNvSpPr>
          <p:nvPr>
            <p:ph type="title"/>
          </p:nvPr>
        </p:nvSpPr>
        <p:spPr>
          <a:xfrm>
            <a:off x="713225" y="1013500"/>
            <a:ext cx="4708200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>
            <a:off x="713225" y="1978000"/>
            <a:ext cx="4708200" cy="24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grpSp>
        <p:nvGrpSpPr>
          <p:cNvPr id="121" name="Google Shape;121;p9"/>
          <p:cNvGrpSpPr/>
          <p:nvPr/>
        </p:nvGrpSpPr>
        <p:grpSpPr>
          <a:xfrm>
            <a:off x="6687000" y="-259068"/>
            <a:ext cx="2948185" cy="5032319"/>
            <a:chOff x="6687000" y="-259068"/>
            <a:chExt cx="2948185" cy="5032319"/>
          </a:xfrm>
        </p:grpSpPr>
        <p:grpSp>
          <p:nvGrpSpPr>
            <p:cNvPr id="122" name="Google Shape;122;p9"/>
            <p:cNvGrpSpPr/>
            <p:nvPr/>
          </p:nvGrpSpPr>
          <p:grpSpPr>
            <a:xfrm rot="10800000" flipH="1">
              <a:off x="7260604" y="4515501"/>
              <a:ext cx="1309796" cy="257750"/>
              <a:chOff x="-6337521" y="4362225"/>
              <a:chExt cx="1309796" cy="257750"/>
            </a:xfrm>
          </p:grpSpPr>
          <p:sp>
            <p:nvSpPr>
              <p:cNvPr id="123" name="Google Shape;123;p9"/>
              <p:cNvSpPr/>
              <p:nvPr/>
            </p:nvSpPr>
            <p:spPr>
              <a:xfrm>
                <a:off x="-591797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9"/>
              <p:cNvSpPr/>
              <p:nvPr/>
            </p:nvSpPr>
            <p:spPr>
              <a:xfrm>
                <a:off x="-5713862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9"/>
              <p:cNvSpPr/>
              <p:nvPr/>
            </p:nvSpPr>
            <p:spPr>
              <a:xfrm>
                <a:off x="-5509750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9"/>
              <p:cNvSpPr/>
              <p:nvPr/>
            </p:nvSpPr>
            <p:spPr>
              <a:xfrm>
                <a:off x="-5305637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9"/>
              <p:cNvSpPr/>
              <p:nvPr/>
            </p:nvSpPr>
            <p:spPr>
              <a:xfrm>
                <a:off x="-510152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9"/>
              <p:cNvSpPr/>
              <p:nvPr/>
            </p:nvSpPr>
            <p:spPr>
              <a:xfrm>
                <a:off x="-633752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9"/>
              <p:cNvSpPr/>
              <p:nvPr/>
            </p:nvSpPr>
            <p:spPr>
              <a:xfrm>
                <a:off x="-6133409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9"/>
              <p:cNvSpPr/>
              <p:nvPr/>
            </p:nvSpPr>
            <p:spPr>
              <a:xfrm>
                <a:off x="-5929296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9"/>
              <p:cNvSpPr/>
              <p:nvPr/>
            </p:nvSpPr>
            <p:spPr>
              <a:xfrm>
                <a:off x="-5725184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9"/>
              <p:cNvSpPr/>
              <p:nvPr/>
            </p:nvSpPr>
            <p:spPr>
              <a:xfrm>
                <a:off x="-552107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33;p9"/>
            <p:cNvGrpSpPr/>
            <p:nvPr/>
          </p:nvGrpSpPr>
          <p:grpSpPr>
            <a:xfrm>
              <a:off x="6687000" y="-259068"/>
              <a:ext cx="2948185" cy="2776688"/>
              <a:chOff x="6687000" y="-259068"/>
              <a:chExt cx="2948185" cy="2776688"/>
            </a:xfrm>
          </p:grpSpPr>
          <p:sp>
            <p:nvSpPr>
              <p:cNvPr id="134" name="Google Shape;134;p9"/>
              <p:cNvSpPr/>
              <p:nvPr/>
            </p:nvSpPr>
            <p:spPr>
              <a:xfrm rot="10800000">
                <a:off x="6687000" y="-15411"/>
                <a:ext cx="2457000" cy="2447100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9"/>
              <p:cNvSpPr/>
              <p:nvPr/>
            </p:nvSpPr>
            <p:spPr>
              <a:xfrm rot="-8100410" flipH="1">
                <a:off x="7946885" y="808032"/>
                <a:ext cx="1780000" cy="477721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9"/>
              <p:cNvSpPr/>
              <p:nvPr/>
            </p:nvSpPr>
            <p:spPr>
              <a:xfrm rot="-8100000" flipH="1">
                <a:off x="6857259" y="76294"/>
                <a:ext cx="996172" cy="114976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9"/>
              <p:cNvSpPr/>
              <p:nvPr/>
            </p:nvSpPr>
            <p:spPr>
              <a:xfrm rot="10800000" flipH="1">
                <a:off x="6962498" y="271638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9"/>
              <p:cNvSpPr/>
              <p:nvPr/>
            </p:nvSpPr>
            <p:spPr>
              <a:xfrm rot="-8100410" flipH="1">
                <a:off x="7651509" y="1609528"/>
                <a:ext cx="1780000" cy="326683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1"/>
          </p:nvPr>
        </p:nvSpPr>
        <p:spPr>
          <a:xfrm>
            <a:off x="1578601" y="2296975"/>
            <a:ext cx="230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subTitle" idx="2"/>
          </p:nvPr>
        </p:nvSpPr>
        <p:spPr>
          <a:xfrm>
            <a:off x="1578601" y="3954230"/>
            <a:ext cx="230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3"/>
          <p:cNvSpPr txBox="1">
            <a:spLocks noGrp="1"/>
          </p:cNvSpPr>
          <p:nvPr>
            <p:ph type="subTitle" idx="3"/>
          </p:nvPr>
        </p:nvSpPr>
        <p:spPr>
          <a:xfrm>
            <a:off x="5534500" y="3954200"/>
            <a:ext cx="230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subTitle" idx="4"/>
          </p:nvPr>
        </p:nvSpPr>
        <p:spPr>
          <a:xfrm>
            <a:off x="5534500" y="2296975"/>
            <a:ext cx="230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5" hasCustomPrompt="1"/>
          </p:nvPr>
        </p:nvSpPr>
        <p:spPr>
          <a:xfrm>
            <a:off x="796200" y="1633675"/>
            <a:ext cx="707400" cy="1236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6" hasCustomPrompt="1"/>
          </p:nvPr>
        </p:nvSpPr>
        <p:spPr>
          <a:xfrm>
            <a:off x="4750950" y="3290775"/>
            <a:ext cx="707400" cy="1236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" name="Google Shape;166;p13"/>
          <p:cNvSpPr txBox="1">
            <a:spLocks noGrp="1"/>
          </p:cNvSpPr>
          <p:nvPr>
            <p:ph type="title" idx="7" hasCustomPrompt="1"/>
          </p:nvPr>
        </p:nvSpPr>
        <p:spPr>
          <a:xfrm>
            <a:off x="796200" y="3290900"/>
            <a:ext cx="707400" cy="1236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8" hasCustomPrompt="1"/>
          </p:nvPr>
        </p:nvSpPr>
        <p:spPr>
          <a:xfrm>
            <a:off x="4750950" y="1633575"/>
            <a:ext cx="707400" cy="1236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9"/>
          </p:nvPr>
        </p:nvSpPr>
        <p:spPr>
          <a:xfrm>
            <a:off x="1578600" y="1633675"/>
            <a:ext cx="2309700" cy="7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13"/>
          </p:nvPr>
        </p:nvSpPr>
        <p:spPr>
          <a:xfrm>
            <a:off x="1578600" y="3290939"/>
            <a:ext cx="2309700" cy="7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14"/>
          </p:nvPr>
        </p:nvSpPr>
        <p:spPr>
          <a:xfrm>
            <a:off x="5534500" y="3290901"/>
            <a:ext cx="2309700" cy="7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5"/>
          </p:nvPr>
        </p:nvSpPr>
        <p:spPr>
          <a:xfrm>
            <a:off x="5534500" y="1633675"/>
            <a:ext cx="2309700" cy="7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72" name="Google Shape;172;p13"/>
          <p:cNvGrpSpPr/>
          <p:nvPr/>
        </p:nvGrpSpPr>
        <p:grpSpPr>
          <a:xfrm>
            <a:off x="7527475" y="-437123"/>
            <a:ext cx="2304049" cy="2076084"/>
            <a:chOff x="7527475" y="-437123"/>
            <a:chExt cx="2304049" cy="2076084"/>
          </a:xfrm>
        </p:grpSpPr>
        <p:sp>
          <p:nvSpPr>
            <p:cNvPr id="173" name="Google Shape;173;p13"/>
            <p:cNvSpPr/>
            <p:nvPr/>
          </p:nvSpPr>
          <p:spPr>
            <a:xfrm rot="-5400000" flipH="1">
              <a:off x="7653475" y="-58150"/>
              <a:ext cx="1554600" cy="154860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3"/>
            <p:cNvGrpSpPr/>
            <p:nvPr/>
          </p:nvGrpSpPr>
          <p:grpSpPr>
            <a:xfrm>
              <a:off x="7527475" y="-190576"/>
              <a:ext cx="2304049" cy="1829537"/>
              <a:chOff x="7267300" y="-366311"/>
              <a:chExt cx="2304049" cy="1829537"/>
            </a:xfrm>
          </p:grpSpPr>
          <p:sp>
            <p:nvSpPr>
              <p:cNvPr id="175" name="Google Shape;175;p13"/>
              <p:cNvSpPr/>
              <p:nvPr/>
            </p:nvSpPr>
            <p:spPr>
              <a:xfrm rot="2699366" flipH="1">
                <a:off x="8496503" y="490078"/>
                <a:ext cx="1150392" cy="262619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7719598" y="153426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3"/>
              <p:cNvSpPr/>
              <p:nvPr/>
            </p:nvSpPr>
            <p:spPr>
              <a:xfrm rot="2699336" flipH="1">
                <a:off x="7177884" y="-7536"/>
                <a:ext cx="1098632" cy="20195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" name="Google Shape;178;p13"/>
            <p:cNvSpPr/>
            <p:nvPr/>
          </p:nvSpPr>
          <p:spPr>
            <a:xfrm rot="2700000">
              <a:off x="7775558" y="-183425"/>
              <a:ext cx="770464" cy="12770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"/>
          <p:cNvSpPr txBox="1">
            <a:spLocks noGrp="1"/>
          </p:cNvSpPr>
          <p:nvPr>
            <p:ph type="title"/>
          </p:nvPr>
        </p:nvSpPr>
        <p:spPr>
          <a:xfrm>
            <a:off x="720000" y="1476950"/>
            <a:ext cx="3045900" cy="7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3"/>
          <p:cNvSpPr txBox="1">
            <a:spLocks noGrp="1"/>
          </p:cNvSpPr>
          <p:nvPr>
            <p:ph type="subTitle" idx="1"/>
          </p:nvPr>
        </p:nvSpPr>
        <p:spPr>
          <a:xfrm>
            <a:off x="720000" y="2183225"/>
            <a:ext cx="3045900" cy="12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1" name="Google Shape;381;p23"/>
          <p:cNvGrpSpPr/>
          <p:nvPr/>
        </p:nvGrpSpPr>
        <p:grpSpPr>
          <a:xfrm rot="10800000" flipH="1">
            <a:off x="5173104" y="269054"/>
            <a:ext cx="1309796" cy="257750"/>
            <a:chOff x="-6337521" y="4362225"/>
            <a:chExt cx="1309796" cy="257750"/>
          </a:xfrm>
        </p:grpSpPr>
        <p:sp>
          <p:nvSpPr>
            <p:cNvPr id="382" name="Google Shape;382;p23"/>
            <p:cNvSpPr/>
            <p:nvPr/>
          </p:nvSpPr>
          <p:spPr>
            <a:xfrm>
              <a:off x="-591797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-5713862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-5509750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-5305637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-510152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-633752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-6133409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-5929296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-5725184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-552107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25"/>
          <p:cNvGrpSpPr/>
          <p:nvPr/>
        </p:nvGrpSpPr>
        <p:grpSpPr>
          <a:xfrm>
            <a:off x="7267300" y="-374475"/>
            <a:ext cx="2456449" cy="5138686"/>
            <a:chOff x="7267300" y="-374475"/>
            <a:chExt cx="2456449" cy="5138686"/>
          </a:xfrm>
        </p:grpSpPr>
        <p:grpSp>
          <p:nvGrpSpPr>
            <p:cNvPr id="410" name="Google Shape;410;p25"/>
            <p:cNvGrpSpPr/>
            <p:nvPr/>
          </p:nvGrpSpPr>
          <p:grpSpPr>
            <a:xfrm>
              <a:off x="7432804" y="4506461"/>
              <a:ext cx="1309796" cy="257750"/>
              <a:chOff x="-6337521" y="4362225"/>
              <a:chExt cx="1309796" cy="257750"/>
            </a:xfrm>
          </p:grpSpPr>
          <p:sp>
            <p:nvSpPr>
              <p:cNvPr id="411" name="Google Shape;411;p25"/>
              <p:cNvSpPr/>
              <p:nvPr/>
            </p:nvSpPr>
            <p:spPr>
              <a:xfrm>
                <a:off x="-591797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5"/>
              <p:cNvSpPr/>
              <p:nvPr/>
            </p:nvSpPr>
            <p:spPr>
              <a:xfrm>
                <a:off x="-5713862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5"/>
              <p:cNvSpPr/>
              <p:nvPr/>
            </p:nvSpPr>
            <p:spPr>
              <a:xfrm>
                <a:off x="-5509750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5"/>
              <p:cNvSpPr/>
              <p:nvPr/>
            </p:nvSpPr>
            <p:spPr>
              <a:xfrm>
                <a:off x="-5305637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5"/>
              <p:cNvSpPr/>
              <p:nvPr/>
            </p:nvSpPr>
            <p:spPr>
              <a:xfrm>
                <a:off x="-510152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5"/>
              <p:cNvSpPr/>
              <p:nvPr/>
            </p:nvSpPr>
            <p:spPr>
              <a:xfrm>
                <a:off x="-633752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5"/>
              <p:cNvSpPr/>
              <p:nvPr/>
            </p:nvSpPr>
            <p:spPr>
              <a:xfrm>
                <a:off x="-6133409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5"/>
              <p:cNvSpPr/>
              <p:nvPr/>
            </p:nvSpPr>
            <p:spPr>
              <a:xfrm>
                <a:off x="-5929296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5"/>
              <p:cNvSpPr/>
              <p:nvPr/>
            </p:nvSpPr>
            <p:spPr>
              <a:xfrm>
                <a:off x="-5725184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5"/>
              <p:cNvSpPr/>
              <p:nvPr/>
            </p:nvSpPr>
            <p:spPr>
              <a:xfrm>
                <a:off x="-552107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25"/>
            <p:cNvGrpSpPr/>
            <p:nvPr/>
          </p:nvGrpSpPr>
          <p:grpSpPr>
            <a:xfrm>
              <a:off x="7267300" y="-374475"/>
              <a:ext cx="2456449" cy="1917411"/>
              <a:chOff x="7267300" y="-366311"/>
              <a:chExt cx="2456449" cy="1917411"/>
            </a:xfrm>
          </p:grpSpPr>
          <p:sp>
            <p:nvSpPr>
              <p:cNvPr id="422" name="Google Shape;422;p25"/>
              <p:cNvSpPr/>
              <p:nvPr/>
            </p:nvSpPr>
            <p:spPr>
              <a:xfrm rot="-5400000" flipH="1">
                <a:off x="7653475" y="-500"/>
                <a:ext cx="1554600" cy="1548600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5"/>
              <p:cNvSpPr/>
              <p:nvPr/>
            </p:nvSpPr>
            <p:spPr>
              <a:xfrm rot="2699366" flipH="1">
                <a:off x="8648903" y="642478"/>
                <a:ext cx="1150392" cy="262619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5"/>
              <p:cNvSpPr/>
              <p:nvPr/>
            </p:nvSpPr>
            <p:spPr>
              <a:xfrm>
                <a:off x="7719598" y="153426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5"/>
              <p:cNvSpPr/>
              <p:nvPr/>
            </p:nvSpPr>
            <p:spPr>
              <a:xfrm rot="2699336" flipH="1">
                <a:off x="7177884" y="-7536"/>
                <a:ext cx="1098632" cy="20195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26"/>
          <p:cNvGrpSpPr/>
          <p:nvPr/>
        </p:nvGrpSpPr>
        <p:grpSpPr>
          <a:xfrm>
            <a:off x="7267300" y="387525"/>
            <a:ext cx="2456449" cy="5138686"/>
            <a:chOff x="7267300" y="387525"/>
            <a:chExt cx="2456449" cy="5138686"/>
          </a:xfrm>
        </p:grpSpPr>
        <p:grpSp>
          <p:nvGrpSpPr>
            <p:cNvPr id="428" name="Google Shape;428;p26"/>
            <p:cNvGrpSpPr/>
            <p:nvPr/>
          </p:nvGrpSpPr>
          <p:grpSpPr>
            <a:xfrm rot="10800000" flipH="1">
              <a:off x="7432804" y="387525"/>
              <a:ext cx="1309796" cy="257750"/>
              <a:chOff x="-6337521" y="4362225"/>
              <a:chExt cx="1309796" cy="257750"/>
            </a:xfrm>
          </p:grpSpPr>
          <p:sp>
            <p:nvSpPr>
              <p:cNvPr id="429" name="Google Shape;429;p26"/>
              <p:cNvSpPr/>
              <p:nvPr/>
            </p:nvSpPr>
            <p:spPr>
              <a:xfrm>
                <a:off x="-591797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6"/>
              <p:cNvSpPr/>
              <p:nvPr/>
            </p:nvSpPr>
            <p:spPr>
              <a:xfrm>
                <a:off x="-5713862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6"/>
              <p:cNvSpPr/>
              <p:nvPr/>
            </p:nvSpPr>
            <p:spPr>
              <a:xfrm>
                <a:off x="-5509750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6"/>
              <p:cNvSpPr/>
              <p:nvPr/>
            </p:nvSpPr>
            <p:spPr>
              <a:xfrm>
                <a:off x="-5305637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6"/>
              <p:cNvSpPr/>
              <p:nvPr/>
            </p:nvSpPr>
            <p:spPr>
              <a:xfrm>
                <a:off x="-5101525" y="436222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6"/>
              <p:cNvSpPr/>
              <p:nvPr/>
            </p:nvSpPr>
            <p:spPr>
              <a:xfrm>
                <a:off x="-633752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6"/>
              <p:cNvSpPr/>
              <p:nvPr/>
            </p:nvSpPr>
            <p:spPr>
              <a:xfrm>
                <a:off x="-6133409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6"/>
              <p:cNvSpPr/>
              <p:nvPr/>
            </p:nvSpPr>
            <p:spPr>
              <a:xfrm>
                <a:off x="-5929296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6"/>
              <p:cNvSpPr/>
              <p:nvPr/>
            </p:nvSpPr>
            <p:spPr>
              <a:xfrm>
                <a:off x="-5725184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>
                <a:off x="-5521071" y="4546175"/>
                <a:ext cx="73800" cy="7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26"/>
            <p:cNvGrpSpPr/>
            <p:nvPr/>
          </p:nvGrpSpPr>
          <p:grpSpPr>
            <a:xfrm rot="10800000" flipH="1">
              <a:off x="7267300" y="3608800"/>
              <a:ext cx="2456449" cy="1917411"/>
              <a:chOff x="7267300" y="-366311"/>
              <a:chExt cx="2456449" cy="1917411"/>
            </a:xfrm>
          </p:grpSpPr>
          <p:sp>
            <p:nvSpPr>
              <p:cNvPr id="440" name="Google Shape;440;p26"/>
              <p:cNvSpPr/>
              <p:nvPr/>
            </p:nvSpPr>
            <p:spPr>
              <a:xfrm rot="-5400000" flipH="1">
                <a:off x="7653475" y="-500"/>
                <a:ext cx="1554600" cy="1548600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6"/>
              <p:cNvSpPr/>
              <p:nvPr/>
            </p:nvSpPr>
            <p:spPr>
              <a:xfrm rot="2699366" flipH="1">
                <a:off x="8648903" y="642478"/>
                <a:ext cx="1150392" cy="262619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>
                <a:off x="7719598" y="153426"/>
                <a:ext cx="1309800" cy="13098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 rot="2699336" flipH="1">
                <a:off x="7177884" y="-7536"/>
                <a:ext cx="1098632" cy="20195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59" r:id="rId4"/>
    <p:sldLayoutId id="2147483669" r:id="rId5"/>
    <p:sldLayoutId id="2147483671" r:id="rId6"/>
    <p:sldLayoutId id="214748367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66154&amp;date=26.08.202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login.consultant.ru/link/?req=doc&amp;base=LAW&amp;n=466154&amp;dst=12385&amp;field=134&amp;date=26.08.2025" TargetMode="External"/><Relationship Id="rId4" Type="http://schemas.openxmlformats.org/officeDocument/2006/relationships/hyperlink" Target="https://login.consultant.ru/link/?req=doc&amp;base=LAW&amp;n=494318&amp;date=26.08.202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94318&amp;dst=100287&amp;field=134&amp;date=26.08.202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hyperlink" Target="https://login.consultant.ru/link/?req=doc&amp;base=LAW&amp;n=494318&amp;dst=100079&amp;field=134&amp;date=26.08.202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1gzakaz.ru/#/document/99/499011838/XA00MBQ2N0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1gzakaz.ru/#/document/16/146477/" TargetMode="External"/><Relationship Id="rId5" Type="http://schemas.openxmlformats.org/officeDocument/2006/relationships/hyperlink" Target="https://1gzakaz.ru/#/document/99/499011838/XA00MCA2N2/" TargetMode="External"/><Relationship Id="rId4" Type="http://schemas.openxmlformats.org/officeDocument/2006/relationships/hyperlink" Target="https://1gzakaz.ru/#/document/99/499011838/XA00MHA2NV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1gzakaz.ru/#/document/99/499011838/XA00MEK2NA/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1gzakaz.ru/#/document/99/499011838/XA00MFQ2NS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1gzakaz.ru/#/document/99/499011838/XA00RTA2P8/" TargetMode="External"/><Relationship Id="rId5" Type="http://schemas.openxmlformats.org/officeDocument/2006/relationships/hyperlink" Target="https://1gzakaz.ru/#/document/99/499011838/XA00S102PM/" TargetMode="External"/><Relationship Id="rId4" Type="http://schemas.openxmlformats.org/officeDocument/2006/relationships/hyperlink" Target="https://1gzakaz.ru/#/document/99/499011838/XA00RVQ2P4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s://login.consultant.ru/link/?req=doc&amp;base=PAS&amp;n=973017&amp;date=26.08.2025" TargetMode="External"/><Relationship Id="rId4" Type="http://schemas.openxmlformats.org/officeDocument/2006/relationships/hyperlink" Target="https://login.consultant.ru/link/?req=doc&amp;base=PAS&amp;n=929475&amp;date=26.08.2025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0"/>
          <p:cNvSpPr/>
          <p:nvPr/>
        </p:nvSpPr>
        <p:spPr>
          <a:xfrm flipH="1">
            <a:off x="4714200" y="783325"/>
            <a:ext cx="4429800" cy="4367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455" name="Google Shape;455;p30"/>
          <p:cNvSpPr/>
          <p:nvPr/>
        </p:nvSpPr>
        <p:spPr>
          <a:xfrm rot="-2700000">
            <a:off x="7675121" y="1303413"/>
            <a:ext cx="996172" cy="114976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456" name="Google Shape;456;p30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4617000" cy="20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+mn-lt"/>
                <a:ea typeface="Archivo Black"/>
                <a:cs typeface="Archivo Black"/>
                <a:sym typeface="Archivo Black"/>
              </a:rPr>
              <a:t>Университет</a:t>
            </a:r>
            <a:br>
              <a:rPr lang="ru-RU" b="1" dirty="0">
                <a:latin typeface="+mn-lt"/>
                <a:ea typeface="Archivo Black"/>
                <a:cs typeface="Archivo Black"/>
                <a:sym typeface="Archivo Black"/>
              </a:rPr>
            </a:br>
            <a:r>
              <a:rPr lang="ru-RU" b="1" dirty="0">
                <a:latin typeface="+mn-lt"/>
                <a:ea typeface="Archivo Black"/>
                <a:cs typeface="Archivo Black"/>
                <a:sym typeface="Archivo Black"/>
              </a:rPr>
              <a:t>ЗаказРФ</a:t>
            </a:r>
            <a:endParaRPr b="1" dirty="0">
              <a:latin typeface="+mn-lt"/>
              <a:ea typeface="Archivo"/>
              <a:cs typeface="Archivo"/>
              <a:sym typeface="Archivo"/>
            </a:endParaRPr>
          </a:p>
        </p:txBody>
      </p:sp>
      <p:sp>
        <p:nvSpPr>
          <p:cNvPr id="457" name="Google Shape;457;p30"/>
          <p:cNvSpPr txBox="1">
            <a:spLocks noGrp="1"/>
          </p:cNvSpPr>
          <p:nvPr>
            <p:ph type="subTitle" idx="1"/>
          </p:nvPr>
        </p:nvSpPr>
        <p:spPr>
          <a:xfrm>
            <a:off x="733563" y="2625040"/>
            <a:ext cx="4345886" cy="11615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452438"/>
            <a:r>
              <a:rPr lang="ru-RU" i="1" dirty="0"/>
              <a:t>«Признак хорошего образования —говорить о самых высоких предметах самыми простыми словами», - </a:t>
            </a:r>
            <a:r>
              <a:rPr lang="ru-RU" i="1" dirty="0" err="1"/>
              <a:t>Ралф</a:t>
            </a:r>
            <a:r>
              <a:rPr lang="ru-RU" i="1" dirty="0"/>
              <a:t> Уолдо Эмерсон. </a:t>
            </a:r>
            <a:endParaRPr lang="ru-RU" dirty="0"/>
          </a:p>
        </p:txBody>
      </p:sp>
      <p:sp>
        <p:nvSpPr>
          <p:cNvPr id="458" name="Google Shape;458;p30"/>
          <p:cNvSpPr/>
          <p:nvPr/>
        </p:nvSpPr>
        <p:spPr>
          <a:xfrm rot="-2699590">
            <a:off x="4984509" y="3275203"/>
            <a:ext cx="1780000" cy="326683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459" name="Google Shape;459;p30"/>
          <p:cNvSpPr/>
          <p:nvPr/>
        </p:nvSpPr>
        <p:spPr>
          <a:xfrm rot="-2699590">
            <a:off x="7108289" y="2092651"/>
            <a:ext cx="1780000" cy="326683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460" name="Google Shape;460;p30"/>
          <p:cNvSpPr/>
          <p:nvPr/>
        </p:nvSpPr>
        <p:spPr>
          <a:xfrm rot="-2699590">
            <a:off x="6792716" y="1243005"/>
            <a:ext cx="1780000" cy="477721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461" name="Google Shape;461;p30"/>
          <p:cNvSpPr/>
          <p:nvPr/>
        </p:nvSpPr>
        <p:spPr>
          <a:xfrm rot="-2699590">
            <a:off x="5127485" y="3849460"/>
            <a:ext cx="1780000" cy="477721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grpSp>
        <p:nvGrpSpPr>
          <p:cNvPr id="462" name="Google Shape;462;p30"/>
          <p:cNvGrpSpPr/>
          <p:nvPr/>
        </p:nvGrpSpPr>
        <p:grpSpPr>
          <a:xfrm>
            <a:off x="2669704" y="4362225"/>
            <a:ext cx="1309796" cy="257750"/>
            <a:chOff x="-6337521" y="4362225"/>
            <a:chExt cx="1309796" cy="257750"/>
          </a:xfrm>
        </p:grpSpPr>
        <p:sp>
          <p:nvSpPr>
            <p:cNvPr id="463" name="Google Shape;463;p30"/>
            <p:cNvSpPr/>
            <p:nvPr/>
          </p:nvSpPr>
          <p:spPr>
            <a:xfrm>
              <a:off x="-591797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4" name="Google Shape;464;p30"/>
            <p:cNvSpPr/>
            <p:nvPr/>
          </p:nvSpPr>
          <p:spPr>
            <a:xfrm>
              <a:off x="-5713862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-5509750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-5305637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-5101525" y="436222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-633752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-6133409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-5929296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-5725184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-5521071" y="4546175"/>
              <a:ext cx="73800" cy="7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pic>
        <p:nvPicPr>
          <p:cNvPr id="473" name="Google Shape;473;p30"/>
          <p:cNvPicPr preferRelativeResize="0">
            <a:picLocks noGrp="1"/>
          </p:cNvPicPr>
          <p:nvPr>
            <p:ph type="pic" idx="2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2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925" y="1312525"/>
            <a:ext cx="2852100" cy="2852100"/>
          </a:xfrm>
          <a:prstGeom prst="ellipse">
            <a:avLst/>
          </a:prstGeom>
        </p:spPr>
      </p:pic>
      <p:sp>
        <p:nvSpPr>
          <p:cNvPr id="474" name="Google Shape;474;p30"/>
          <p:cNvSpPr/>
          <p:nvPr/>
        </p:nvSpPr>
        <p:spPr>
          <a:xfrm rot="-2700000">
            <a:off x="5941284" y="4227394"/>
            <a:ext cx="996172" cy="114976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475" name="Google Shape;475;p30"/>
          <p:cNvSpPr/>
          <p:nvPr/>
        </p:nvSpPr>
        <p:spPr>
          <a:xfrm>
            <a:off x="4643689" y="2814981"/>
            <a:ext cx="1596600" cy="15966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F5D1C2-C002-4F79-AD2D-8A483B9F8F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737" y="1681471"/>
            <a:ext cx="3065112" cy="19444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E784FF-ABA7-466F-BE0D-EC8294E2E4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801" y="1010069"/>
            <a:ext cx="1140062" cy="11400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177196" y="1013499"/>
            <a:ext cx="8157507" cy="1876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Национальный режим</a:t>
            </a:r>
            <a:endParaRPr sz="3000" dirty="0">
              <a:latin typeface="Arial Black" panose="020B0A040201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5B19E1-F539-406A-BA35-DE7FD0A9A3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10" y="2317888"/>
            <a:ext cx="2998077" cy="218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59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1049557" y="93139"/>
            <a:ext cx="5929312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Преимущество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247424" y="962556"/>
            <a:ext cx="7684541" cy="39878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>
                <a:latin typeface="+mn-lt"/>
              </a:rPr>
              <a:t>Случаи предоставления преимущества российским товарам исчерпывающим образом определены </a:t>
            </a:r>
            <a:r>
              <a:rPr lang="ru-RU" b="1" dirty="0">
                <a:latin typeface="+mn-lt"/>
              </a:rPr>
              <a:t>в подп. "а" п. 3 ч. 4 ст. 14 Закона N 44-ФЗ </a:t>
            </a:r>
            <a:r>
              <a:rPr lang="ru-RU" dirty="0">
                <a:latin typeface="+mn-lt"/>
              </a:rPr>
              <a:t>посредством отсылки к ситуациям, когда заявкам на участие в закупках присваиваются порядковые номера.</a:t>
            </a:r>
          </a:p>
          <a:p>
            <a:pPr marL="0" lvl="0" indent="0">
              <a:buNone/>
            </a:pPr>
            <a:endParaRPr lang="ru-RU" dirty="0">
              <a:latin typeface="+mn-lt"/>
            </a:endParaRPr>
          </a:p>
          <a:p>
            <a:pPr marL="0" lvl="0" indent="0">
              <a:buNone/>
            </a:pPr>
            <a:r>
              <a:rPr lang="ru-RU" dirty="0">
                <a:latin typeface="+mn-lt"/>
              </a:rPr>
              <a:t>Согласно данной норме: </a:t>
            </a:r>
          </a:p>
          <a:p>
            <a:pPr marL="0" lvl="0" indent="0">
              <a:buNone/>
            </a:pPr>
            <a:endParaRPr lang="ru-RU" dirty="0">
              <a:latin typeface="+mn-lt"/>
            </a:endParaRPr>
          </a:p>
          <a:p>
            <a:pPr marL="0" lvl="0" indent="0">
              <a:buNone/>
            </a:pPr>
            <a:r>
              <a:rPr lang="ru-RU" dirty="0">
                <a:latin typeface="+mn-lt"/>
              </a:rPr>
              <a:t>При присвоении в соответствии </a:t>
            </a:r>
            <a:r>
              <a:rPr lang="ru-RU" b="1" dirty="0">
                <a:latin typeface="+mn-lt"/>
              </a:rPr>
              <a:t>с подпунктом "б" пункта 6 части 12 статьи 93 </a:t>
            </a:r>
            <a:r>
              <a:rPr lang="ru-RU" b="1" dirty="0"/>
              <a:t>Закона N 44-ФЗ</a:t>
            </a:r>
            <a:r>
              <a:rPr lang="ru-RU" dirty="0">
                <a:latin typeface="+mn-lt"/>
              </a:rPr>
              <a:t> порядкового номера заявке на участие в закупке, содержащей предложение о поставке товара только российского происхождения, осуществляется снижение на 15% цены за единицу товара, предложенной участником закупки.</a:t>
            </a:r>
          </a:p>
          <a:p>
            <a:pPr marL="0" lvl="0" indent="0">
              <a:buNone/>
            </a:pPr>
            <a:endParaRPr lang="ru-RU" dirty="0">
              <a:latin typeface="+mn-lt"/>
            </a:endParaRPr>
          </a:p>
          <a:p>
            <a:pPr marL="0" lvl="0" indent="0">
              <a:buNone/>
            </a:pPr>
            <a:r>
              <a:rPr lang="ru-RU" sz="1600" b="1" dirty="0">
                <a:latin typeface="+mn-lt"/>
              </a:rPr>
              <a:t>Таким образом, при проведении закупок с полки нужно применять преимущество.</a:t>
            </a:r>
          </a:p>
          <a:p>
            <a:pPr marL="0" lvl="0" indent="0">
              <a:buNone/>
            </a:pPr>
            <a:endParaRPr dirty="0"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48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1049557" y="93139"/>
            <a:ext cx="5929312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Ограничение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247424" y="870547"/>
            <a:ext cx="7684541" cy="39878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ru-RU" dirty="0"/>
              <a:t>Ограничение применимо только к конкурентным процедурам и закупкам "с полки". Прямо об этом ни в </a:t>
            </a:r>
            <a:r>
              <a:rPr lang="ru-RU" dirty="0">
                <a:hlinkClick r:id="rId3"/>
              </a:rPr>
              <a:t>Законе</a:t>
            </a:r>
            <a:r>
              <a:rPr lang="ru-RU" dirty="0"/>
              <a:t> N 44-ФЗ, ни в </a:t>
            </a:r>
            <a:r>
              <a:rPr lang="ru-RU" dirty="0">
                <a:hlinkClick r:id="rId4"/>
              </a:rPr>
              <a:t>ПП</a:t>
            </a:r>
            <a:r>
              <a:rPr lang="ru-RU" dirty="0"/>
              <a:t> РФ N 1875 не сказано, но именно такой вывод следует из системного прочтения положений </a:t>
            </a:r>
            <a:r>
              <a:rPr lang="ru-RU" dirty="0">
                <a:hlinkClick r:id="rId3"/>
              </a:rPr>
              <a:t>Закона</a:t>
            </a:r>
            <a:r>
              <a:rPr lang="ru-RU" dirty="0"/>
              <a:t> N 44-ФЗ, относящихся к ограничению.</a:t>
            </a:r>
            <a:br>
              <a:rPr lang="ru-RU" dirty="0"/>
            </a:br>
            <a:endParaRPr lang="ru-RU" dirty="0"/>
          </a:p>
          <a:p>
            <a:pPr marL="139700" indent="0">
              <a:buNone/>
            </a:pPr>
            <a:r>
              <a:rPr lang="ru-RU" dirty="0"/>
              <a:t>Так, в силу </a:t>
            </a:r>
            <a:r>
              <a:rPr lang="ru-RU" dirty="0">
                <a:hlinkClick r:id="rId5"/>
              </a:rPr>
              <a:t>подп. "а" п. 2 ч. 4 ст. 14</a:t>
            </a:r>
            <a:r>
              <a:rPr lang="ru-RU" dirty="0"/>
              <a:t> Закона N 44-ФЗ в случаях, когда установлено ограничение закупок иностранного товара, "все </a:t>
            </a:r>
            <a:r>
              <a:rPr lang="ru-RU" i="1" dirty="0"/>
              <a:t>заявки на участие в закупке,</a:t>
            </a:r>
            <a:r>
              <a:rPr lang="ru-RU" dirty="0"/>
              <a:t> содержащие предложения о поставке такого товара, происходящего из иностранного государства, </a:t>
            </a:r>
            <a:r>
              <a:rPr lang="ru-RU" i="1" dirty="0"/>
              <a:t>подлежат отклонению,</a:t>
            </a:r>
            <a:r>
              <a:rPr lang="ru-RU" dirty="0"/>
              <a:t> если на участие в закупке подана… заявка, содержащая предложение о поставке такого товара российского происхождения". 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dirty="0">
                <a:hlinkClick r:id="rId3"/>
              </a:rPr>
              <a:t>Закон</a:t>
            </a:r>
            <a:r>
              <a:rPr lang="ru-RU" dirty="0"/>
              <a:t> N 44-ФЗ предусматривает подачу заявок только на участие в конкурентных процедурах, кроме того, при осуществлении закупок "с полки" предварительные предложения участников, превращаются в заявки в момент их направления заказчику. </a:t>
            </a:r>
          </a:p>
          <a:p>
            <a:pPr marL="0" lvl="0" indent="0">
              <a:buNone/>
            </a:pPr>
            <a:endParaRPr lang="ru-RU" dirty="0">
              <a:latin typeface="+mn-lt"/>
            </a:endParaRPr>
          </a:p>
          <a:p>
            <a:pPr marL="0" lvl="0" indent="0">
              <a:buNone/>
            </a:pPr>
            <a:r>
              <a:rPr lang="ru-RU" sz="1600" b="1" dirty="0">
                <a:latin typeface="+mn-lt"/>
              </a:rPr>
              <a:t>Таким образом, при проведении закупок с полки нужно применять ограничение.</a:t>
            </a:r>
          </a:p>
          <a:p>
            <a:pPr marL="0" lvl="0" indent="0">
              <a:buNone/>
            </a:pPr>
            <a:endParaRPr dirty="0"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17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1049557" y="93139"/>
            <a:ext cx="5929312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Запрет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247424" y="870547"/>
            <a:ext cx="7684541" cy="39878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dirty="0"/>
              <a:t>По общему правилу запрет применяется к закупкам с полки, но есть исключения:</a:t>
            </a:r>
            <a:endParaRPr lang="ru-RU" b="1" dirty="0"/>
          </a:p>
          <a:p>
            <a:pPr marL="139700" indent="0">
              <a:buNone/>
            </a:pPr>
            <a:r>
              <a:rPr lang="ru-RU" dirty="0"/>
              <a:t>мы не применяем запрет в силу подп. "и" п. 5 ПП РФ N 1875 (</a:t>
            </a:r>
            <a:r>
              <a:rPr lang="ru-RU" u="sng" dirty="0"/>
              <a:t>цена единицы товара меньше 300 тыс. руб., НЦМК меньше 1 млн руб., товар не включен в поз. 17, 27, 35, 53, 140, 141, 144 и 146 Приложения N 1</a:t>
            </a:r>
            <a:r>
              <a:rPr lang="ru-RU" dirty="0"/>
              <a:t>). </a:t>
            </a:r>
          </a:p>
          <a:p>
            <a:pPr marL="139700" indent="0">
              <a:buNone/>
            </a:pPr>
            <a:endParaRPr lang="ru-RU" b="1" dirty="0"/>
          </a:p>
          <a:p>
            <a:pPr marL="139700" indent="0">
              <a:buNone/>
            </a:pPr>
            <a:r>
              <a:rPr lang="ru-RU" dirty="0"/>
              <a:t> </a:t>
            </a:r>
          </a:p>
          <a:p>
            <a:pPr marL="0" lvl="0" indent="0">
              <a:buNone/>
            </a:pPr>
            <a:endParaRPr lang="ru-RU" dirty="0">
              <a:latin typeface="+mn-lt"/>
            </a:endParaRPr>
          </a:p>
          <a:p>
            <a:pPr marL="0" lvl="0" indent="0">
              <a:buNone/>
            </a:pPr>
            <a:r>
              <a:rPr lang="ru-RU" sz="1600" b="1" dirty="0">
                <a:latin typeface="+mn-lt"/>
              </a:rPr>
              <a:t>Таким образом, при проведении закупок с полки нужно применять запрет, но при этом возможны исключения.</a:t>
            </a:r>
          </a:p>
          <a:p>
            <a:pPr marL="0" lvl="0" indent="0">
              <a:buNone/>
            </a:pPr>
            <a:endParaRPr dirty="0"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40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1049557" y="93139"/>
            <a:ext cx="5929312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Запрет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247424" y="870547"/>
            <a:ext cx="7684541" cy="39878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ru-RU" dirty="0"/>
              <a:t>При формировании извещения о закупке галочка "запрет" ставится во всех случаях, когда закупается товар, включенный в Приложение N 1, и только после этого появляется возможность поставить галочку "присутствуют обстоятельства, допускающие исключение, влекущее неприменение запрета" и указать одно из предусмотренных п. 5 ПП РФ N 1875 исключений.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dirty="0"/>
              <a:t>Если товар включен в </a:t>
            </a:r>
            <a:r>
              <a:rPr lang="ru-RU" dirty="0">
                <a:hlinkClick r:id="rId3"/>
              </a:rPr>
              <a:t>Приложение N 1</a:t>
            </a:r>
            <a:r>
              <a:rPr lang="ru-RU" dirty="0"/>
              <a:t>, то запрет в отношении данного товара </a:t>
            </a:r>
            <a:r>
              <a:rPr lang="ru-RU" i="1" dirty="0"/>
              <a:t>установлен</a:t>
            </a:r>
            <a:r>
              <a:rPr lang="ru-RU" dirty="0"/>
              <a:t> раз и навсегда (Правительством РФ), что и должен отмечать заказчик при формировании извещения о закупке. А в предусмотренных </a:t>
            </a:r>
            <a:r>
              <a:rPr lang="ru-RU" dirty="0">
                <a:hlinkClick r:id="rId4"/>
              </a:rPr>
              <a:t>п. 5</a:t>
            </a:r>
            <a:r>
              <a:rPr lang="ru-RU" dirty="0"/>
              <a:t> ПП РФ N 1875 случаях заказчик </a:t>
            </a:r>
            <a:r>
              <a:rPr lang="ru-RU" i="1" dirty="0"/>
              <a:t>может не применять установленный Правительством РФ запрет</a:t>
            </a:r>
            <a:r>
              <a:rPr lang="ru-RU" dirty="0"/>
              <a:t>. Поэтому преимущество в отношении товаров, включенных в </a:t>
            </a:r>
            <a:r>
              <a:rPr lang="ru-RU" dirty="0">
                <a:hlinkClick r:id="rId3"/>
              </a:rPr>
              <a:t>Приложение N 1</a:t>
            </a:r>
            <a:r>
              <a:rPr lang="ru-RU" dirty="0"/>
              <a:t>, не предоставляется. Даже если заказчик не применяет установленный Правительством РФ запрет по какой-либо из "уважительных причин".</a:t>
            </a:r>
            <a:br>
              <a:rPr lang="ru-RU" dirty="0"/>
            </a:br>
            <a:endParaRPr lang="ru-RU" dirty="0"/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CB34E6-7245-4E6F-9B94-F6D84D2AFE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1459" y="3715105"/>
            <a:ext cx="4951686" cy="114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19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1049557" y="93139"/>
            <a:ext cx="5929312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Исключение по запрету и преимущества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247424" y="1062546"/>
            <a:ext cx="7684541" cy="39878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dirty="0"/>
              <a:t>Если товар включен в Приложение N 1, то запрет в отношении данного товара установлен раз и навсегда (Правительством РФ), что и должен отмечать заказчик при формировании извещения о закупке. А в предусмотренных п. 5 ПП РФ N 1875 случаях заказчик может не применять установленный Правительством РФ запрет. Поэтому преимущество в отношении товаров, включенных в Приложение N 1, не предоставляется. Даже если заказчик не применяет установленный Правительством РФ запрет по какой-либо из "уважительных причин".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b="1" dirty="0"/>
              <a:t>Если работает исключение по запрету преимущество не действует</a:t>
            </a:r>
          </a:p>
          <a:p>
            <a:pPr marL="139700" indent="0">
              <a:buNone/>
            </a:pPr>
            <a:r>
              <a:rPr lang="ru-RU" dirty="0"/>
              <a:t> </a:t>
            </a:r>
          </a:p>
          <a:p>
            <a:pPr marL="139700" indent="0">
              <a:buNone/>
            </a:pPr>
            <a:endParaRPr lang="ru-RU" b="1" dirty="0"/>
          </a:p>
          <a:p>
            <a:pPr marL="139700" indent="0">
              <a:buNone/>
            </a:pPr>
            <a:r>
              <a:rPr lang="ru-RU" dirty="0"/>
              <a:t> </a:t>
            </a:r>
          </a:p>
          <a:p>
            <a:pPr marL="0" lvl="0" indent="0">
              <a:buNone/>
            </a:pPr>
            <a:endParaRPr lang="ru-RU" dirty="0">
              <a:latin typeface="+mn-lt"/>
            </a:endParaRPr>
          </a:p>
          <a:p>
            <a:pPr marL="0" lvl="0" indent="0">
              <a:buNone/>
            </a:pPr>
            <a:endParaRPr dirty="0"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39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177196" y="1013499"/>
            <a:ext cx="8157507" cy="1876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3000" b="1" dirty="0">
                <a:latin typeface="Arial Black" panose="020B0A04020102020204" pitchFamily="34" charset="0"/>
              </a:rPr>
              <a:t>Алгоритм действий заказчика и поставщика</a:t>
            </a:r>
            <a:endParaRPr sz="3000" dirty="0">
              <a:latin typeface="Arial Black" panose="020B0A040201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1620E9-E2EB-4776-82EE-B0C041B525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55" y="2571750"/>
            <a:ext cx="1895151" cy="189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42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1049557" y="93139"/>
            <a:ext cx="4708200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Действия заказчика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247424" y="962557"/>
            <a:ext cx="7684541" cy="24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0488" marR="70485" indent="0" algn="r">
              <a:lnSpc>
                <a:spcPct val="100000"/>
              </a:lnSpc>
              <a:spcBef>
                <a:spcPts val="95"/>
              </a:spcBef>
              <a:buClr>
                <a:srgbClr val="0450F1"/>
              </a:buClr>
              <a:buSzPct val="107142"/>
              <a:buFont typeface="Arial MT"/>
              <a:buChar char="•"/>
              <a:tabLst>
                <a:tab pos="90488" algn="l"/>
              </a:tabLst>
            </a:pPr>
            <a:r>
              <a:rPr lang="ru-RU" b="1" spc="-90" dirty="0">
                <a:latin typeface="+mn-lt"/>
                <a:cs typeface="Tahoma"/>
              </a:rPr>
              <a:t> Заказчик</a:t>
            </a:r>
            <a:r>
              <a:rPr lang="ru-RU" b="1" spc="-60" dirty="0">
                <a:latin typeface="+mn-lt"/>
                <a:cs typeface="Tahoma"/>
              </a:rPr>
              <a:t> </a:t>
            </a:r>
            <a:r>
              <a:rPr lang="ru-RU" b="1" spc="-75" dirty="0">
                <a:latin typeface="+mn-lt"/>
                <a:cs typeface="Tahoma"/>
              </a:rPr>
              <a:t>вносит</a:t>
            </a:r>
            <a:r>
              <a:rPr lang="ru-RU" b="1" spc="-85" dirty="0">
                <a:latin typeface="+mn-lt"/>
                <a:cs typeface="Tahoma"/>
              </a:rPr>
              <a:t> </a:t>
            </a:r>
            <a:r>
              <a:rPr lang="ru-RU" b="1" spc="-105" dirty="0">
                <a:latin typeface="+mn-lt"/>
                <a:cs typeface="Tahoma"/>
              </a:rPr>
              <a:t>позицию</a:t>
            </a:r>
            <a:r>
              <a:rPr lang="ru-RU" b="1" spc="-35" dirty="0">
                <a:latin typeface="+mn-lt"/>
                <a:cs typeface="Tahoma"/>
              </a:rPr>
              <a:t> </a:t>
            </a:r>
            <a:r>
              <a:rPr lang="ru-RU" b="1" spc="-80" dirty="0">
                <a:latin typeface="+mn-lt"/>
                <a:cs typeface="Tahoma"/>
              </a:rPr>
              <a:t>в</a:t>
            </a:r>
            <a:r>
              <a:rPr lang="ru-RU" b="1" spc="-75" dirty="0">
                <a:latin typeface="+mn-lt"/>
                <a:cs typeface="Tahoma"/>
              </a:rPr>
              <a:t> </a:t>
            </a:r>
            <a:r>
              <a:rPr lang="ru-RU" b="1" spc="-95" dirty="0">
                <a:latin typeface="+mn-lt"/>
                <a:cs typeface="Tahoma"/>
              </a:rPr>
              <a:t>план-график,</a:t>
            </a:r>
            <a:r>
              <a:rPr lang="ru-RU" b="1" spc="-80" dirty="0">
                <a:latin typeface="+mn-lt"/>
                <a:cs typeface="Tahoma"/>
              </a:rPr>
              <a:t> </a:t>
            </a:r>
            <a:r>
              <a:rPr lang="ru-RU" b="1" spc="-55" dirty="0">
                <a:latin typeface="+mn-lt"/>
                <a:cs typeface="Tahoma"/>
              </a:rPr>
              <a:t>с</a:t>
            </a:r>
            <a:r>
              <a:rPr lang="ru-RU" b="1" spc="-90" dirty="0">
                <a:latin typeface="+mn-lt"/>
                <a:cs typeface="Tahoma"/>
              </a:rPr>
              <a:t> </a:t>
            </a:r>
            <a:r>
              <a:rPr lang="ru-RU" b="1" spc="-75" dirty="0">
                <a:latin typeface="+mn-lt"/>
                <a:cs typeface="Tahoma"/>
              </a:rPr>
              <a:t>учетом</a:t>
            </a:r>
            <a:r>
              <a:rPr lang="ru-RU" b="1" spc="-35" dirty="0">
                <a:latin typeface="+mn-lt"/>
                <a:cs typeface="Tahoma"/>
              </a:rPr>
              <a:t> </a:t>
            </a:r>
            <a:r>
              <a:rPr lang="ru-RU" b="1" spc="-75" dirty="0">
                <a:latin typeface="+mn-lt"/>
                <a:cs typeface="Tahoma"/>
              </a:rPr>
              <a:t>того,</a:t>
            </a:r>
            <a:r>
              <a:rPr lang="ru-RU" b="1" spc="-55" dirty="0">
                <a:latin typeface="+mn-lt"/>
                <a:cs typeface="Tahoma"/>
              </a:rPr>
              <a:t> </a:t>
            </a:r>
            <a:r>
              <a:rPr lang="ru-RU" b="1" spc="-85" dirty="0">
                <a:latin typeface="+mn-lt"/>
                <a:cs typeface="Tahoma"/>
              </a:rPr>
              <a:t>что</a:t>
            </a:r>
            <a:r>
              <a:rPr lang="ru-RU" b="1" spc="-75" dirty="0">
                <a:latin typeface="+mn-lt"/>
                <a:cs typeface="Tahoma"/>
              </a:rPr>
              <a:t> </a:t>
            </a:r>
            <a:r>
              <a:rPr lang="ru-RU" b="1" spc="-80" dirty="0">
                <a:latin typeface="+mn-lt"/>
                <a:cs typeface="Tahoma"/>
              </a:rPr>
              <a:t>она</a:t>
            </a:r>
            <a:r>
              <a:rPr lang="ru-RU" b="1" spc="-95" dirty="0">
                <a:latin typeface="+mn-lt"/>
                <a:cs typeface="Tahoma"/>
              </a:rPr>
              <a:t> </a:t>
            </a:r>
            <a:r>
              <a:rPr lang="ru-RU" b="1" spc="-80" dirty="0">
                <a:latin typeface="+mn-lt"/>
                <a:cs typeface="Tahoma"/>
              </a:rPr>
              <a:t>может</a:t>
            </a:r>
            <a:r>
              <a:rPr lang="ru-RU" b="1" spc="-60" dirty="0">
                <a:latin typeface="+mn-lt"/>
                <a:cs typeface="Tahoma"/>
              </a:rPr>
              <a:t> </a:t>
            </a:r>
            <a:r>
              <a:rPr lang="ru-RU" b="1" spc="-105" dirty="0">
                <a:latin typeface="+mn-lt"/>
                <a:cs typeface="Tahoma"/>
              </a:rPr>
              <a:t>быть</a:t>
            </a:r>
            <a:r>
              <a:rPr lang="ru-RU" b="1" spc="-50" dirty="0">
                <a:latin typeface="+mn-lt"/>
                <a:cs typeface="Tahoma"/>
              </a:rPr>
              <a:t> </a:t>
            </a:r>
            <a:r>
              <a:rPr lang="ru-RU" b="1" spc="-80" dirty="0">
                <a:latin typeface="+mn-lt"/>
                <a:cs typeface="Tahoma"/>
              </a:rPr>
              <a:t>размещена</a:t>
            </a:r>
            <a:r>
              <a:rPr lang="ru-RU" b="1" spc="-50" dirty="0">
                <a:latin typeface="+mn-lt"/>
                <a:cs typeface="Tahoma"/>
              </a:rPr>
              <a:t> </a:t>
            </a:r>
            <a:r>
              <a:rPr lang="ru-RU" b="1" spc="-90" dirty="0">
                <a:latin typeface="+mn-lt"/>
                <a:cs typeface="Tahoma"/>
              </a:rPr>
              <a:t>непозднее,</a:t>
            </a:r>
            <a:r>
              <a:rPr lang="ru-RU" b="1" spc="-60" dirty="0">
                <a:latin typeface="+mn-lt"/>
                <a:cs typeface="Tahoma"/>
              </a:rPr>
              <a:t> </a:t>
            </a:r>
            <a:r>
              <a:rPr lang="ru-RU" b="1" spc="-75" dirty="0">
                <a:latin typeface="+mn-lt"/>
                <a:cs typeface="Tahoma"/>
              </a:rPr>
              <a:t>чем</a:t>
            </a:r>
            <a:r>
              <a:rPr lang="ru-RU" b="1" spc="-90" dirty="0">
                <a:latin typeface="+mn-lt"/>
                <a:cs typeface="Tahoma"/>
              </a:rPr>
              <a:t> </a:t>
            </a:r>
            <a:r>
              <a:rPr lang="ru-RU" b="1" spc="-60" dirty="0">
                <a:latin typeface="+mn-lt"/>
                <a:cs typeface="Tahoma"/>
              </a:rPr>
              <a:t>за</a:t>
            </a:r>
            <a:r>
              <a:rPr lang="ru-RU" b="1" spc="-80" dirty="0">
                <a:latin typeface="+mn-lt"/>
                <a:cs typeface="Tahoma"/>
              </a:rPr>
              <a:t> </a:t>
            </a:r>
            <a:r>
              <a:rPr lang="ru-RU" b="1" spc="-340" dirty="0">
                <a:latin typeface="+mn-lt"/>
                <a:cs typeface="Tahoma"/>
              </a:rPr>
              <a:t>1</a:t>
            </a:r>
            <a:r>
              <a:rPr lang="ru-RU" b="1" spc="-95" dirty="0">
                <a:latin typeface="+mn-lt"/>
                <a:cs typeface="Tahoma"/>
              </a:rPr>
              <a:t>  день</a:t>
            </a:r>
            <a:r>
              <a:rPr lang="ru-RU" b="1" spc="235" dirty="0">
                <a:latin typeface="+mn-lt"/>
                <a:cs typeface="Tahoma"/>
              </a:rPr>
              <a:t> </a:t>
            </a:r>
            <a:r>
              <a:rPr lang="ru-RU" b="1" spc="-80" dirty="0">
                <a:latin typeface="+mn-lt"/>
                <a:cs typeface="Tahoma"/>
              </a:rPr>
              <a:t>до </a:t>
            </a:r>
            <a:r>
              <a:rPr lang="ru-RU" b="1" spc="-85" dirty="0">
                <a:latin typeface="+mn-lt"/>
                <a:cs typeface="Tahoma"/>
              </a:rPr>
              <a:t>размещения</a:t>
            </a:r>
            <a:r>
              <a:rPr lang="ru-RU" b="1" spc="-35" dirty="0">
                <a:latin typeface="+mn-lt"/>
                <a:cs typeface="Tahoma"/>
              </a:rPr>
              <a:t> </a:t>
            </a:r>
            <a:r>
              <a:rPr lang="ru-RU" b="1" spc="-80" dirty="0">
                <a:latin typeface="+mn-lt"/>
                <a:cs typeface="Tahoma"/>
              </a:rPr>
              <a:t>в</a:t>
            </a:r>
            <a:r>
              <a:rPr lang="ru-RU" b="1" spc="-100" dirty="0">
                <a:latin typeface="+mn-lt"/>
                <a:cs typeface="Tahoma"/>
              </a:rPr>
              <a:t> </a:t>
            </a:r>
            <a:r>
              <a:rPr lang="ru-RU" b="1" spc="-125" dirty="0">
                <a:latin typeface="+mn-lt"/>
                <a:cs typeface="Tahoma"/>
              </a:rPr>
              <a:t>ЕИС</a:t>
            </a:r>
            <a:r>
              <a:rPr lang="ru-RU" b="1" spc="-80" dirty="0">
                <a:latin typeface="+mn-lt"/>
                <a:cs typeface="Tahoma"/>
              </a:rPr>
              <a:t> </a:t>
            </a:r>
            <a:r>
              <a:rPr lang="ru-RU" b="1" spc="-95" dirty="0">
                <a:latin typeface="+mn-lt"/>
                <a:cs typeface="Tahoma"/>
              </a:rPr>
              <a:t>извещения</a:t>
            </a:r>
            <a:r>
              <a:rPr lang="ru-RU" b="1" spc="-35" dirty="0">
                <a:latin typeface="+mn-lt"/>
                <a:cs typeface="Tahoma"/>
              </a:rPr>
              <a:t> </a:t>
            </a:r>
            <a:r>
              <a:rPr lang="ru-RU" b="1" spc="-80" dirty="0">
                <a:latin typeface="+mn-lt"/>
                <a:cs typeface="Tahoma"/>
              </a:rPr>
              <a:t>(статья</a:t>
            </a:r>
            <a:r>
              <a:rPr lang="ru-RU" b="1" spc="-60" dirty="0">
                <a:latin typeface="+mn-lt"/>
                <a:cs typeface="Tahoma"/>
              </a:rPr>
              <a:t> </a:t>
            </a:r>
            <a:r>
              <a:rPr lang="ru-RU" b="1" spc="-220" dirty="0">
                <a:latin typeface="+mn-lt"/>
                <a:cs typeface="Tahoma"/>
              </a:rPr>
              <a:t>16  </a:t>
            </a:r>
            <a:r>
              <a:rPr lang="ru-RU" b="1" spc="-85" dirty="0">
                <a:latin typeface="+mn-lt"/>
                <a:cs typeface="Tahoma"/>
              </a:rPr>
              <a:t> </a:t>
            </a:r>
            <a:r>
              <a:rPr lang="ru-RU" b="1" spc="-65" dirty="0">
                <a:latin typeface="+mn-lt"/>
                <a:cs typeface="Tahoma"/>
              </a:rPr>
              <a:t>44-ФЗ)</a:t>
            </a:r>
            <a:endParaRPr lang="ru-RU" dirty="0">
              <a:latin typeface="+mn-lt"/>
              <a:cs typeface="Tahoma"/>
            </a:endParaRPr>
          </a:p>
          <a:p>
            <a:pPr marL="90488" indent="0">
              <a:lnSpc>
                <a:spcPct val="100000"/>
              </a:lnSpc>
              <a:spcBef>
                <a:spcPts val="1200"/>
              </a:spcBef>
              <a:buClr>
                <a:srgbClr val="0450F1"/>
              </a:buClr>
              <a:buSzPct val="107142"/>
              <a:buFont typeface="Arial MT"/>
              <a:buChar char="•"/>
              <a:tabLst>
                <a:tab pos="90488" algn="l"/>
              </a:tabLst>
            </a:pPr>
            <a:r>
              <a:rPr lang="ru-RU" b="1" spc="-100" dirty="0">
                <a:latin typeface="+mn-lt"/>
                <a:cs typeface="Tahoma"/>
              </a:rPr>
              <a:t> З</a:t>
            </a:r>
            <a:r>
              <a:rPr lang="ru-RU" b="1" spc="-50" dirty="0">
                <a:latin typeface="+mn-lt"/>
                <a:cs typeface="Tahoma"/>
              </a:rPr>
              <a:t>аказчик</a:t>
            </a:r>
            <a:r>
              <a:rPr lang="ru-RU" b="1" spc="-65" dirty="0">
                <a:latin typeface="+mn-lt"/>
                <a:cs typeface="Tahoma"/>
              </a:rPr>
              <a:t> </a:t>
            </a:r>
            <a:r>
              <a:rPr lang="ru-RU" b="1" spc="-50" dirty="0">
                <a:latin typeface="+mn-lt"/>
                <a:cs typeface="Tahoma"/>
              </a:rPr>
              <a:t>использует</a:t>
            </a:r>
            <a:r>
              <a:rPr lang="ru-RU" b="1" spc="-65" dirty="0">
                <a:latin typeface="+mn-lt"/>
                <a:cs typeface="Tahoma"/>
              </a:rPr>
              <a:t> </a:t>
            </a:r>
            <a:r>
              <a:rPr lang="ru-RU" b="1" spc="-80" dirty="0">
                <a:latin typeface="+mn-lt"/>
                <a:cs typeface="Tahoma"/>
              </a:rPr>
              <a:t>КТРУ и </a:t>
            </a:r>
            <a:r>
              <a:rPr lang="ru-RU" b="1" spc="-55" dirty="0">
                <a:latin typeface="+mn-lt"/>
                <a:cs typeface="Tahoma"/>
              </a:rPr>
              <a:t>не</a:t>
            </a:r>
            <a:r>
              <a:rPr lang="ru-RU" b="1" spc="-90" dirty="0">
                <a:latin typeface="+mn-lt"/>
                <a:cs typeface="Tahoma"/>
              </a:rPr>
              <a:t> </a:t>
            </a:r>
            <a:r>
              <a:rPr lang="ru-RU" b="1" spc="-35" dirty="0">
                <a:latin typeface="+mn-lt"/>
                <a:cs typeface="Tahoma"/>
              </a:rPr>
              <a:t>может</a:t>
            </a:r>
            <a:r>
              <a:rPr lang="ru-RU" b="1" spc="-90" dirty="0">
                <a:latin typeface="+mn-lt"/>
                <a:cs typeface="Tahoma"/>
              </a:rPr>
              <a:t> </a:t>
            </a:r>
            <a:r>
              <a:rPr lang="ru-RU" b="1" spc="-50" dirty="0">
                <a:latin typeface="+mn-lt"/>
                <a:cs typeface="Tahoma"/>
              </a:rPr>
              <a:t>добавить</a:t>
            </a:r>
            <a:r>
              <a:rPr lang="ru-RU" b="1" spc="-40" dirty="0">
                <a:latin typeface="+mn-lt"/>
                <a:cs typeface="Tahoma"/>
              </a:rPr>
              <a:t> </a:t>
            </a:r>
            <a:r>
              <a:rPr lang="ru-RU" b="1" spc="-55" dirty="0">
                <a:latin typeface="+mn-lt"/>
                <a:cs typeface="Tahoma"/>
              </a:rPr>
              <a:t>доп. характеристики</a:t>
            </a:r>
            <a:r>
              <a:rPr lang="ru-RU" dirty="0">
                <a:latin typeface="+mn-lt"/>
                <a:cs typeface="Tahoma"/>
              </a:rPr>
              <a:t> </a:t>
            </a:r>
          </a:p>
          <a:p>
            <a:pPr marL="90488" indent="0">
              <a:lnSpc>
                <a:spcPct val="100000"/>
              </a:lnSpc>
              <a:spcBef>
                <a:spcPts val="1200"/>
              </a:spcBef>
              <a:buClr>
                <a:srgbClr val="0450F1"/>
              </a:buClr>
              <a:buSzPct val="107142"/>
              <a:buFont typeface="Arial MT"/>
              <a:buChar char="•"/>
              <a:tabLst>
                <a:tab pos="90488" algn="l"/>
              </a:tabLst>
            </a:pPr>
            <a:r>
              <a:rPr lang="ru-RU" b="1" spc="-100" dirty="0">
                <a:latin typeface="+mn-lt"/>
                <a:cs typeface="Tahoma"/>
              </a:rPr>
              <a:t>В </a:t>
            </a:r>
            <a:r>
              <a:rPr lang="ru-RU" b="1" spc="-80" dirty="0">
                <a:latin typeface="+mn-lt"/>
                <a:cs typeface="Tahoma"/>
              </a:rPr>
              <a:t>и</a:t>
            </a:r>
            <a:r>
              <a:rPr lang="ru-RU" b="1" spc="-60" dirty="0">
                <a:latin typeface="+mn-lt"/>
                <a:cs typeface="Tahoma"/>
              </a:rPr>
              <a:t>з</a:t>
            </a:r>
            <a:r>
              <a:rPr lang="ru-RU" b="1" spc="-85" dirty="0">
                <a:latin typeface="+mn-lt"/>
                <a:cs typeface="Tahoma"/>
              </a:rPr>
              <a:t>в</a:t>
            </a:r>
            <a:r>
              <a:rPr lang="ru-RU" b="1" spc="-95" dirty="0">
                <a:latin typeface="+mn-lt"/>
                <a:cs typeface="Tahoma"/>
              </a:rPr>
              <a:t>е</a:t>
            </a:r>
            <a:r>
              <a:rPr lang="ru-RU" b="1" spc="-160" dirty="0">
                <a:latin typeface="+mn-lt"/>
                <a:cs typeface="Tahoma"/>
              </a:rPr>
              <a:t>щ</a:t>
            </a:r>
            <a:r>
              <a:rPr lang="ru-RU" b="1" spc="-90" dirty="0">
                <a:latin typeface="+mn-lt"/>
                <a:cs typeface="Tahoma"/>
              </a:rPr>
              <a:t>е</a:t>
            </a:r>
            <a:r>
              <a:rPr lang="ru-RU" b="1" spc="-100" dirty="0">
                <a:latin typeface="+mn-lt"/>
                <a:cs typeface="Tahoma"/>
              </a:rPr>
              <a:t>нии</a:t>
            </a:r>
            <a:r>
              <a:rPr lang="ru-RU" b="1" spc="-55" dirty="0">
                <a:latin typeface="+mn-lt"/>
                <a:cs typeface="Tahoma"/>
              </a:rPr>
              <a:t> </a:t>
            </a:r>
            <a:r>
              <a:rPr lang="ru-RU" b="1" spc="-65" dirty="0">
                <a:latin typeface="+mn-lt"/>
                <a:cs typeface="Tahoma"/>
              </a:rPr>
              <a:t>у</a:t>
            </a:r>
            <a:r>
              <a:rPr lang="ru-RU" b="1" spc="-50" dirty="0">
                <a:latin typeface="+mn-lt"/>
                <a:cs typeface="Tahoma"/>
              </a:rPr>
              <a:t>с</a:t>
            </a:r>
            <a:r>
              <a:rPr lang="ru-RU" b="1" spc="-60" dirty="0">
                <a:latin typeface="+mn-lt"/>
                <a:cs typeface="Tahoma"/>
              </a:rPr>
              <a:t>т</a:t>
            </a:r>
            <a:r>
              <a:rPr lang="ru-RU" b="1" spc="-85" dirty="0">
                <a:latin typeface="+mn-lt"/>
                <a:cs typeface="Tahoma"/>
              </a:rPr>
              <a:t>ан</a:t>
            </a:r>
            <a:r>
              <a:rPr lang="ru-RU" b="1" spc="-95" dirty="0">
                <a:latin typeface="+mn-lt"/>
                <a:cs typeface="Tahoma"/>
              </a:rPr>
              <a:t>авли</a:t>
            </a:r>
            <a:r>
              <a:rPr lang="ru-RU" b="1" spc="-90" dirty="0">
                <a:latin typeface="+mn-lt"/>
                <a:cs typeface="Tahoma"/>
              </a:rPr>
              <a:t>в</a:t>
            </a:r>
            <a:r>
              <a:rPr lang="ru-RU" b="1" spc="-114" dirty="0">
                <a:latin typeface="+mn-lt"/>
                <a:cs typeface="Tahoma"/>
              </a:rPr>
              <a:t>аю</a:t>
            </a:r>
            <a:r>
              <a:rPr lang="ru-RU" b="1" spc="-95" dirty="0">
                <a:latin typeface="+mn-lt"/>
                <a:cs typeface="Tahoma"/>
              </a:rPr>
              <a:t>т</a:t>
            </a:r>
            <a:r>
              <a:rPr lang="ru-RU" b="1" spc="-50" dirty="0">
                <a:latin typeface="+mn-lt"/>
                <a:cs typeface="Tahoma"/>
              </a:rPr>
              <a:t>с</a:t>
            </a:r>
            <a:r>
              <a:rPr lang="ru-RU" b="1" spc="-100" dirty="0">
                <a:latin typeface="+mn-lt"/>
                <a:cs typeface="Tahoma"/>
              </a:rPr>
              <a:t>я</a:t>
            </a:r>
            <a:r>
              <a:rPr lang="ru-RU" b="1" spc="-20" dirty="0">
                <a:latin typeface="+mn-lt"/>
                <a:cs typeface="Tahoma"/>
              </a:rPr>
              <a:t> </a:t>
            </a:r>
            <a:r>
              <a:rPr lang="ru-RU" b="1" spc="-45" dirty="0">
                <a:latin typeface="+mn-lt"/>
                <a:cs typeface="Tahoma"/>
              </a:rPr>
              <a:t>з</a:t>
            </a:r>
            <a:r>
              <a:rPr lang="ru-RU" b="1" spc="-85" dirty="0">
                <a:latin typeface="+mn-lt"/>
                <a:cs typeface="Tahoma"/>
              </a:rPr>
              <a:t>а</a:t>
            </a:r>
            <a:r>
              <a:rPr lang="ru-RU" b="1" spc="-105" dirty="0">
                <a:latin typeface="+mn-lt"/>
                <a:cs typeface="Tahoma"/>
              </a:rPr>
              <a:t>п</a:t>
            </a:r>
            <a:r>
              <a:rPr lang="ru-RU" b="1" spc="-70" dirty="0">
                <a:latin typeface="+mn-lt"/>
                <a:cs typeface="Tahoma"/>
              </a:rPr>
              <a:t>р</a:t>
            </a:r>
            <a:r>
              <a:rPr lang="ru-RU" b="1" spc="-90" dirty="0">
                <a:latin typeface="+mn-lt"/>
                <a:cs typeface="Tahoma"/>
              </a:rPr>
              <a:t>е</a:t>
            </a:r>
            <a:r>
              <a:rPr lang="ru-RU" b="1" spc="-60" dirty="0">
                <a:latin typeface="+mn-lt"/>
                <a:cs typeface="Tahoma"/>
              </a:rPr>
              <a:t>т</a:t>
            </a:r>
            <a:r>
              <a:rPr lang="ru-RU" b="1" spc="-180" dirty="0">
                <a:latin typeface="+mn-lt"/>
                <a:cs typeface="Tahoma"/>
              </a:rPr>
              <a:t>ы</a:t>
            </a:r>
            <a:r>
              <a:rPr lang="ru-RU" b="1" spc="-50" dirty="0">
                <a:latin typeface="+mn-lt"/>
                <a:cs typeface="Tahoma"/>
              </a:rPr>
              <a:t> </a:t>
            </a:r>
            <a:r>
              <a:rPr lang="ru-RU" b="1" spc="-80" dirty="0">
                <a:latin typeface="+mn-lt"/>
                <a:cs typeface="Tahoma"/>
              </a:rPr>
              <a:t>в</a:t>
            </a:r>
            <a:r>
              <a:rPr lang="ru-RU" b="1" spc="-100" dirty="0">
                <a:latin typeface="+mn-lt"/>
                <a:cs typeface="Tahoma"/>
              </a:rPr>
              <a:t> </a:t>
            </a:r>
            <a:r>
              <a:rPr lang="ru-RU" b="1" spc="-50" dirty="0">
                <a:latin typeface="+mn-lt"/>
                <a:cs typeface="Tahoma"/>
              </a:rPr>
              <a:t>ра</a:t>
            </a:r>
            <a:r>
              <a:rPr lang="ru-RU" b="1" spc="-75" dirty="0">
                <a:latin typeface="+mn-lt"/>
                <a:cs typeface="Tahoma"/>
              </a:rPr>
              <a:t>м</a:t>
            </a:r>
            <a:r>
              <a:rPr lang="ru-RU" b="1" spc="-95" dirty="0">
                <a:latin typeface="+mn-lt"/>
                <a:cs typeface="Tahoma"/>
              </a:rPr>
              <a:t>ках</a:t>
            </a:r>
            <a:r>
              <a:rPr lang="ru-RU" b="1" spc="-45" dirty="0">
                <a:latin typeface="+mn-lt"/>
                <a:cs typeface="Tahoma"/>
              </a:rPr>
              <a:t> </a:t>
            </a:r>
            <a:r>
              <a:rPr lang="ru-RU" b="1" spc="-100" dirty="0" err="1">
                <a:latin typeface="+mn-lt"/>
                <a:cs typeface="Tahoma"/>
              </a:rPr>
              <a:t>н</a:t>
            </a:r>
            <a:r>
              <a:rPr lang="ru-RU" b="1" spc="-80" dirty="0" err="1">
                <a:latin typeface="+mn-lt"/>
                <a:cs typeface="Tahoma"/>
              </a:rPr>
              <a:t>а</a:t>
            </a:r>
            <a:r>
              <a:rPr lang="ru-RU" b="1" spc="-100" dirty="0" err="1">
                <a:latin typeface="+mn-lt"/>
                <a:cs typeface="Tahoma"/>
              </a:rPr>
              <a:t>ц</a:t>
            </a:r>
            <a:r>
              <a:rPr lang="ru-RU" b="1" spc="-70" dirty="0" err="1">
                <a:latin typeface="+mn-lt"/>
                <a:cs typeface="Tahoma"/>
              </a:rPr>
              <a:t>р</a:t>
            </a:r>
            <a:r>
              <a:rPr lang="ru-RU" b="1" spc="-90" dirty="0" err="1">
                <a:latin typeface="+mn-lt"/>
                <a:cs typeface="Tahoma"/>
              </a:rPr>
              <a:t>е</a:t>
            </a:r>
            <a:r>
              <a:rPr lang="ru-RU" b="1" spc="-145" dirty="0" err="1">
                <a:latin typeface="+mn-lt"/>
                <a:cs typeface="Tahoma"/>
              </a:rPr>
              <a:t>ж</a:t>
            </a:r>
            <a:r>
              <a:rPr lang="ru-RU" b="1" spc="-55" dirty="0" err="1">
                <a:latin typeface="+mn-lt"/>
                <a:cs typeface="Tahoma"/>
              </a:rPr>
              <a:t>и</a:t>
            </a:r>
            <a:r>
              <a:rPr lang="ru-RU" b="1" spc="-75" dirty="0" err="1">
                <a:latin typeface="+mn-lt"/>
                <a:cs typeface="Tahoma"/>
              </a:rPr>
              <a:t>м</a:t>
            </a:r>
            <a:r>
              <a:rPr lang="ru-RU" b="1" spc="-65" dirty="0" err="1">
                <a:latin typeface="+mn-lt"/>
                <a:cs typeface="Tahoma"/>
              </a:rPr>
              <a:t>а</a:t>
            </a:r>
            <a:r>
              <a:rPr lang="ru-RU" b="1" spc="-125" dirty="0">
                <a:latin typeface="+mn-lt"/>
                <a:cs typeface="Tahoma"/>
              </a:rPr>
              <a:t>,</a:t>
            </a:r>
            <a:r>
              <a:rPr lang="ru-RU" b="1" spc="-35" dirty="0">
                <a:latin typeface="+mn-lt"/>
                <a:cs typeface="Tahoma"/>
              </a:rPr>
              <a:t> </a:t>
            </a:r>
            <a:r>
              <a:rPr lang="ru-RU" b="1" spc="-100" dirty="0">
                <a:latin typeface="+mn-lt"/>
                <a:cs typeface="Tahoma"/>
              </a:rPr>
              <a:t>н</a:t>
            </a:r>
            <a:r>
              <a:rPr lang="ru-RU" b="1" spc="-80" dirty="0">
                <a:latin typeface="+mn-lt"/>
                <a:cs typeface="Tahoma"/>
              </a:rPr>
              <a:t>е</a:t>
            </a:r>
            <a:r>
              <a:rPr lang="ru-RU" b="1" spc="-110" dirty="0">
                <a:latin typeface="+mn-lt"/>
                <a:cs typeface="Tahoma"/>
              </a:rPr>
              <a:t> </a:t>
            </a:r>
            <a:r>
              <a:rPr lang="ru-RU" b="1" spc="-70" dirty="0">
                <a:latin typeface="+mn-lt"/>
                <a:cs typeface="Tahoma"/>
              </a:rPr>
              <a:t>у</a:t>
            </a:r>
            <a:r>
              <a:rPr lang="ru-RU" b="1" spc="-50" dirty="0">
                <a:latin typeface="+mn-lt"/>
                <a:cs typeface="Tahoma"/>
              </a:rPr>
              <a:t>с</a:t>
            </a:r>
            <a:r>
              <a:rPr lang="ru-RU" b="1" spc="-60" dirty="0">
                <a:latin typeface="+mn-lt"/>
                <a:cs typeface="Tahoma"/>
              </a:rPr>
              <a:t>т</a:t>
            </a:r>
            <a:r>
              <a:rPr lang="ru-RU" b="1" spc="-85" dirty="0">
                <a:latin typeface="+mn-lt"/>
                <a:cs typeface="Tahoma"/>
              </a:rPr>
              <a:t>ан</a:t>
            </a:r>
            <a:r>
              <a:rPr lang="ru-RU" b="1" spc="-95" dirty="0">
                <a:latin typeface="+mn-lt"/>
                <a:cs typeface="Tahoma"/>
              </a:rPr>
              <a:t>авли</a:t>
            </a:r>
            <a:r>
              <a:rPr lang="ru-RU" b="1" spc="-90" dirty="0">
                <a:latin typeface="+mn-lt"/>
                <a:cs typeface="Tahoma"/>
              </a:rPr>
              <a:t>в</a:t>
            </a:r>
            <a:r>
              <a:rPr lang="ru-RU" b="1" spc="-114" dirty="0">
                <a:latin typeface="+mn-lt"/>
                <a:cs typeface="Tahoma"/>
              </a:rPr>
              <a:t>аю</a:t>
            </a:r>
            <a:r>
              <a:rPr lang="ru-RU" b="1" spc="-95" dirty="0">
                <a:latin typeface="+mn-lt"/>
                <a:cs typeface="Tahoma"/>
              </a:rPr>
              <a:t>т</a:t>
            </a:r>
            <a:r>
              <a:rPr lang="ru-RU" b="1" spc="-50" dirty="0">
                <a:latin typeface="+mn-lt"/>
                <a:cs typeface="Tahoma"/>
              </a:rPr>
              <a:t>с</a:t>
            </a:r>
            <a:r>
              <a:rPr lang="ru-RU" b="1" spc="-65" dirty="0">
                <a:latin typeface="+mn-lt"/>
                <a:cs typeface="Tahoma"/>
              </a:rPr>
              <a:t>я  </a:t>
            </a:r>
            <a:r>
              <a:rPr lang="ru-RU" b="1" spc="-80" dirty="0">
                <a:latin typeface="+mn-lt"/>
                <a:cs typeface="Tahoma"/>
              </a:rPr>
              <a:t>преимущества</a:t>
            </a:r>
            <a:r>
              <a:rPr lang="ru-RU" b="1" spc="-35" dirty="0">
                <a:latin typeface="+mn-lt"/>
                <a:cs typeface="Tahoma"/>
              </a:rPr>
              <a:t> </a:t>
            </a:r>
            <a:r>
              <a:rPr lang="ru-RU" b="1" spc="-105" dirty="0">
                <a:latin typeface="+mn-lt"/>
                <a:cs typeface="Tahoma"/>
              </a:rPr>
              <a:t>для</a:t>
            </a:r>
            <a:r>
              <a:rPr lang="ru-RU" b="1" spc="-85" dirty="0">
                <a:latin typeface="+mn-lt"/>
                <a:cs typeface="Tahoma"/>
              </a:rPr>
              <a:t> </a:t>
            </a:r>
            <a:r>
              <a:rPr lang="ru-RU" b="1" spc="-105" dirty="0">
                <a:latin typeface="+mn-lt"/>
                <a:cs typeface="Tahoma"/>
              </a:rPr>
              <a:t>СМП</a:t>
            </a:r>
            <a:r>
              <a:rPr lang="ru-RU" b="1" spc="-75" dirty="0">
                <a:latin typeface="+mn-lt"/>
                <a:cs typeface="Tahoma"/>
              </a:rPr>
              <a:t> </a:t>
            </a:r>
            <a:r>
              <a:rPr lang="ru-RU" b="1" spc="-100" dirty="0">
                <a:latin typeface="+mn-lt"/>
                <a:cs typeface="Tahoma"/>
              </a:rPr>
              <a:t>и</a:t>
            </a:r>
            <a:r>
              <a:rPr lang="ru-RU" b="1" spc="-95" dirty="0">
                <a:latin typeface="+mn-lt"/>
                <a:cs typeface="Tahoma"/>
              </a:rPr>
              <a:t> </a:t>
            </a:r>
            <a:r>
              <a:rPr lang="ru-RU" b="1" spc="-145" dirty="0">
                <a:latin typeface="+mn-lt"/>
                <a:cs typeface="Tahoma"/>
              </a:rPr>
              <a:t>СОНКО</a:t>
            </a:r>
            <a:r>
              <a:rPr lang="ru-RU" b="1" spc="-90" dirty="0">
                <a:latin typeface="+mn-lt"/>
                <a:cs typeface="Tahoma"/>
              </a:rPr>
              <a:t>,</a:t>
            </a:r>
            <a:r>
              <a:rPr lang="ru-RU" b="1" spc="-35" dirty="0">
                <a:latin typeface="+mn-lt"/>
                <a:cs typeface="Tahoma"/>
              </a:rPr>
              <a:t> </a:t>
            </a:r>
            <a:r>
              <a:rPr lang="ru-RU" b="1" spc="-85" dirty="0">
                <a:latin typeface="+mn-lt"/>
                <a:cs typeface="Tahoma"/>
              </a:rPr>
              <a:t>но</a:t>
            </a:r>
            <a:r>
              <a:rPr lang="ru-RU" b="1" spc="-95" dirty="0">
                <a:latin typeface="+mn-lt"/>
                <a:cs typeface="Tahoma"/>
              </a:rPr>
              <a:t> </a:t>
            </a:r>
            <a:r>
              <a:rPr lang="ru-RU" b="1" spc="-85" dirty="0">
                <a:latin typeface="+mn-lt"/>
                <a:cs typeface="Tahoma"/>
              </a:rPr>
              <a:t>указываются </a:t>
            </a:r>
            <a:r>
              <a:rPr lang="ru-RU" b="1" spc="-395" dirty="0">
                <a:latin typeface="+mn-lt"/>
                <a:cs typeface="Tahoma"/>
              </a:rPr>
              <a:t> </a:t>
            </a:r>
            <a:r>
              <a:rPr lang="ru-RU" b="1" spc="-65" dirty="0">
                <a:latin typeface="+mn-lt"/>
                <a:cs typeface="Tahoma"/>
              </a:rPr>
              <a:t>т</a:t>
            </a:r>
            <a:r>
              <a:rPr lang="ru-RU" b="1" spc="-80" dirty="0">
                <a:latin typeface="+mn-lt"/>
                <a:cs typeface="Tahoma"/>
              </a:rPr>
              <a:t>р</a:t>
            </a:r>
            <a:r>
              <a:rPr lang="ru-RU" b="1" spc="-85" dirty="0">
                <a:latin typeface="+mn-lt"/>
                <a:cs typeface="Tahoma"/>
              </a:rPr>
              <a:t>е</a:t>
            </a:r>
            <a:r>
              <a:rPr lang="ru-RU" b="1" spc="-90" dirty="0">
                <a:latin typeface="+mn-lt"/>
                <a:cs typeface="Tahoma"/>
              </a:rPr>
              <a:t>б</a:t>
            </a:r>
            <a:r>
              <a:rPr lang="ru-RU" b="1" spc="-75" dirty="0">
                <a:latin typeface="+mn-lt"/>
                <a:cs typeface="Tahoma"/>
              </a:rPr>
              <a:t>о</a:t>
            </a:r>
            <a:r>
              <a:rPr lang="ru-RU" b="1" spc="-85" dirty="0">
                <a:latin typeface="+mn-lt"/>
                <a:cs typeface="Tahoma"/>
              </a:rPr>
              <a:t>в</a:t>
            </a:r>
            <a:r>
              <a:rPr lang="ru-RU" b="1" spc="-90" dirty="0">
                <a:latin typeface="+mn-lt"/>
                <a:cs typeface="Tahoma"/>
              </a:rPr>
              <a:t>ания</a:t>
            </a:r>
            <a:r>
              <a:rPr lang="ru-RU" b="1" spc="-45" dirty="0">
                <a:latin typeface="+mn-lt"/>
                <a:cs typeface="Tahoma"/>
              </a:rPr>
              <a:t> </a:t>
            </a:r>
            <a:r>
              <a:rPr lang="ru-RU" b="1" spc="-100" dirty="0">
                <a:latin typeface="+mn-lt"/>
                <a:cs typeface="Tahoma"/>
              </a:rPr>
              <a:t>к </a:t>
            </a:r>
            <a:r>
              <a:rPr lang="ru-RU" b="1" spc="-80" dirty="0">
                <a:latin typeface="+mn-lt"/>
                <a:cs typeface="Tahoma"/>
              </a:rPr>
              <a:t>уча</a:t>
            </a:r>
            <a:r>
              <a:rPr lang="ru-RU" b="1" spc="-65" dirty="0">
                <a:latin typeface="+mn-lt"/>
                <a:cs typeface="Tahoma"/>
              </a:rPr>
              <a:t>ст</a:t>
            </a:r>
            <a:r>
              <a:rPr lang="ru-RU" b="1" spc="-100" dirty="0">
                <a:latin typeface="+mn-lt"/>
                <a:cs typeface="Tahoma"/>
              </a:rPr>
              <a:t>ни</a:t>
            </a:r>
            <a:r>
              <a:rPr lang="ru-RU" b="1" spc="-105" dirty="0">
                <a:latin typeface="+mn-lt"/>
                <a:cs typeface="Tahoma"/>
              </a:rPr>
              <a:t>к</a:t>
            </a:r>
            <a:r>
              <a:rPr lang="ru-RU" b="1" spc="-45" dirty="0">
                <a:latin typeface="+mn-lt"/>
                <a:cs typeface="Tahoma"/>
              </a:rPr>
              <a:t>ам </a:t>
            </a:r>
            <a:r>
              <a:rPr lang="ru-RU" b="1" spc="-80" dirty="0">
                <a:latin typeface="+mn-lt"/>
                <a:cs typeface="Tahoma"/>
              </a:rPr>
              <a:t>в</a:t>
            </a:r>
            <a:r>
              <a:rPr lang="ru-RU" b="1" spc="-105" dirty="0">
                <a:latin typeface="+mn-lt"/>
                <a:cs typeface="Tahoma"/>
              </a:rPr>
              <a:t> </a:t>
            </a:r>
            <a:r>
              <a:rPr lang="ru-RU" b="1" spc="-50" dirty="0">
                <a:latin typeface="+mn-lt"/>
                <a:cs typeface="Tahoma"/>
              </a:rPr>
              <a:t>ра</a:t>
            </a:r>
            <a:r>
              <a:rPr lang="ru-RU" b="1" spc="-70" dirty="0">
                <a:latin typeface="+mn-lt"/>
                <a:cs typeface="Tahoma"/>
              </a:rPr>
              <a:t>м</a:t>
            </a:r>
            <a:r>
              <a:rPr lang="ru-RU" b="1" spc="-85" dirty="0">
                <a:latin typeface="+mn-lt"/>
                <a:cs typeface="Tahoma"/>
              </a:rPr>
              <a:t>к</a:t>
            </a:r>
            <a:r>
              <a:rPr lang="ru-RU" b="1" spc="-95" dirty="0">
                <a:latin typeface="+mn-lt"/>
                <a:cs typeface="Tahoma"/>
              </a:rPr>
              <a:t>а</a:t>
            </a:r>
            <a:r>
              <a:rPr lang="ru-RU" b="1" spc="-110" dirty="0">
                <a:latin typeface="+mn-lt"/>
                <a:cs typeface="Tahoma"/>
              </a:rPr>
              <a:t>х</a:t>
            </a:r>
            <a:r>
              <a:rPr lang="ru-RU" b="1" spc="-75" dirty="0">
                <a:latin typeface="+mn-lt"/>
                <a:cs typeface="Tahoma"/>
              </a:rPr>
              <a:t> </a:t>
            </a:r>
            <a:r>
              <a:rPr lang="ru-RU" b="1" spc="-50" dirty="0">
                <a:latin typeface="+mn-lt"/>
                <a:cs typeface="Tahoma"/>
              </a:rPr>
              <a:t>с</a:t>
            </a:r>
            <a:r>
              <a:rPr lang="ru-RU" b="1" spc="-65" dirty="0">
                <a:latin typeface="+mn-lt"/>
                <a:cs typeface="Tahoma"/>
              </a:rPr>
              <a:t>т. 31</a:t>
            </a:r>
            <a:endParaRPr lang="ru-RU" dirty="0">
              <a:latin typeface="+mn-lt"/>
              <a:cs typeface="Tahoma"/>
            </a:endParaRPr>
          </a:p>
          <a:p>
            <a:pPr marL="90488" indent="0">
              <a:lnSpc>
                <a:spcPct val="100000"/>
              </a:lnSpc>
              <a:spcBef>
                <a:spcPts val="50"/>
              </a:spcBef>
              <a:buClr>
                <a:srgbClr val="0450F1"/>
              </a:buClr>
              <a:buFont typeface="Arial MT"/>
              <a:buChar char="•"/>
              <a:tabLst>
                <a:tab pos="90488" algn="l"/>
              </a:tabLst>
            </a:pPr>
            <a:endParaRPr lang="ru-RU" dirty="0">
              <a:latin typeface="+mn-lt"/>
              <a:cs typeface="Tahoma"/>
            </a:endParaRPr>
          </a:p>
          <a:p>
            <a:pPr marL="90488" indent="0">
              <a:lnSpc>
                <a:spcPct val="100000"/>
              </a:lnSpc>
              <a:spcBef>
                <a:spcPts val="5"/>
              </a:spcBef>
              <a:buClr>
                <a:srgbClr val="0450F1"/>
              </a:buClr>
              <a:buSzPct val="107142"/>
              <a:buFont typeface="Arial MT"/>
              <a:buChar char="•"/>
              <a:tabLst>
                <a:tab pos="90488" algn="l"/>
              </a:tabLst>
            </a:pPr>
            <a:r>
              <a:rPr lang="ru-RU" b="1" spc="-85" dirty="0">
                <a:latin typeface="+mn-lt"/>
                <a:cs typeface="Tahoma"/>
              </a:rPr>
              <a:t> Прилагается</a:t>
            </a:r>
            <a:r>
              <a:rPr lang="ru-RU" b="1" spc="-65" dirty="0">
                <a:latin typeface="+mn-lt"/>
                <a:cs typeface="Tahoma"/>
              </a:rPr>
              <a:t> </a:t>
            </a:r>
            <a:r>
              <a:rPr lang="ru-RU" b="1" spc="-80" dirty="0">
                <a:latin typeface="+mn-lt"/>
                <a:cs typeface="Tahoma"/>
              </a:rPr>
              <a:t>обоснование</a:t>
            </a:r>
            <a:r>
              <a:rPr lang="ru-RU" b="1" spc="-60" dirty="0">
                <a:latin typeface="+mn-lt"/>
                <a:cs typeface="Tahoma"/>
              </a:rPr>
              <a:t> </a:t>
            </a:r>
            <a:r>
              <a:rPr lang="ru-RU" b="1" spc="-110" dirty="0">
                <a:latin typeface="+mn-lt"/>
                <a:cs typeface="Tahoma"/>
              </a:rPr>
              <a:t>НМЦК</a:t>
            </a:r>
            <a:r>
              <a:rPr lang="ru-RU" b="1" spc="-95" dirty="0">
                <a:latin typeface="+mn-lt"/>
                <a:cs typeface="Tahoma"/>
              </a:rPr>
              <a:t>, проект контракта</a:t>
            </a:r>
            <a:endParaRPr lang="ru-RU" dirty="0">
              <a:latin typeface="+mn-lt"/>
              <a:cs typeface="Tahoma"/>
            </a:endParaRPr>
          </a:p>
          <a:p>
            <a:pPr marL="90488" indent="0">
              <a:lnSpc>
                <a:spcPct val="100000"/>
              </a:lnSpc>
              <a:buClr>
                <a:srgbClr val="0450F1"/>
              </a:buClr>
              <a:buSzPct val="107142"/>
              <a:buNone/>
              <a:tabLst>
                <a:tab pos="90488" algn="l"/>
              </a:tabLst>
            </a:pPr>
            <a:endParaRPr lang="ru-RU" b="1" spc="-90" dirty="0">
              <a:latin typeface="+mn-lt"/>
              <a:cs typeface="Tahoma"/>
            </a:endParaRPr>
          </a:p>
          <a:p>
            <a:pPr marL="90488" indent="179388">
              <a:lnSpc>
                <a:spcPct val="100000"/>
              </a:lnSpc>
              <a:spcBef>
                <a:spcPts val="90"/>
              </a:spcBef>
              <a:buClr>
                <a:srgbClr val="0450F1"/>
              </a:buClr>
              <a:buSzPct val="107142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ru-RU" b="1" spc="-80" dirty="0">
                <a:latin typeface="+mn-lt"/>
                <a:cs typeface="Tahoma"/>
              </a:rPr>
              <a:t>Создается</a:t>
            </a:r>
            <a:r>
              <a:rPr lang="ru-RU" b="1" spc="-40" dirty="0">
                <a:latin typeface="+mn-lt"/>
                <a:cs typeface="Tahoma"/>
              </a:rPr>
              <a:t> </a:t>
            </a:r>
            <a:r>
              <a:rPr lang="ru-RU" b="1" spc="-95" dirty="0">
                <a:latin typeface="+mn-lt"/>
                <a:cs typeface="Tahoma"/>
              </a:rPr>
              <a:t>извещение</a:t>
            </a:r>
            <a:r>
              <a:rPr lang="ru-RU" b="1" spc="-60" dirty="0">
                <a:latin typeface="+mn-lt"/>
                <a:cs typeface="Tahoma"/>
              </a:rPr>
              <a:t> </a:t>
            </a:r>
            <a:r>
              <a:rPr lang="ru-RU" b="1" spc="-100" dirty="0">
                <a:latin typeface="+mn-lt"/>
                <a:cs typeface="Tahoma"/>
              </a:rPr>
              <a:t>и</a:t>
            </a:r>
            <a:r>
              <a:rPr lang="ru-RU" b="1" spc="-80" dirty="0">
                <a:latin typeface="+mn-lt"/>
                <a:cs typeface="Tahoma"/>
              </a:rPr>
              <a:t> </a:t>
            </a:r>
            <a:r>
              <a:rPr lang="ru-RU" b="1" spc="-90" dirty="0">
                <a:latin typeface="+mn-lt"/>
                <a:cs typeface="Tahoma"/>
              </a:rPr>
              <a:t>направляется</a:t>
            </a:r>
            <a:r>
              <a:rPr lang="ru-RU" b="1" spc="-60" dirty="0">
                <a:latin typeface="+mn-lt"/>
                <a:cs typeface="Tahoma"/>
              </a:rPr>
              <a:t> </a:t>
            </a:r>
            <a:r>
              <a:rPr lang="ru-RU" b="1" spc="-85" dirty="0">
                <a:latin typeface="+mn-lt"/>
                <a:cs typeface="Tahoma"/>
              </a:rPr>
              <a:t>на</a:t>
            </a:r>
            <a:r>
              <a:rPr lang="ru-RU" b="1" spc="-80" dirty="0">
                <a:latin typeface="+mn-lt"/>
                <a:cs typeface="Tahoma"/>
              </a:rPr>
              <a:t> </a:t>
            </a:r>
            <a:r>
              <a:rPr lang="ru-RU" b="1" spc="-114" dirty="0">
                <a:latin typeface="+mn-lt"/>
                <a:cs typeface="Tahoma"/>
              </a:rPr>
              <a:t>ЭТП,</a:t>
            </a:r>
            <a:r>
              <a:rPr lang="ru-RU" b="1" spc="-85" dirty="0">
                <a:latin typeface="+mn-lt"/>
                <a:cs typeface="Tahoma"/>
              </a:rPr>
              <a:t> </a:t>
            </a:r>
            <a:r>
              <a:rPr lang="ru-RU" b="1" spc="-105" dirty="0">
                <a:latin typeface="+mn-lt"/>
                <a:cs typeface="Tahoma"/>
              </a:rPr>
              <a:t>выбранную</a:t>
            </a:r>
            <a:r>
              <a:rPr lang="ru-RU" b="1" spc="-75" dirty="0">
                <a:latin typeface="+mn-lt"/>
                <a:cs typeface="Tahoma"/>
              </a:rPr>
              <a:t> </a:t>
            </a:r>
            <a:r>
              <a:rPr lang="ru-RU" b="1" spc="-80" dirty="0">
                <a:latin typeface="+mn-lt"/>
                <a:cs typeface="Tahoma"/>
              </a:rPr>
              <a:t>заказчиком.</a:t>
            </a:r>
            <a:endParaRPr lang="ru-RU" dirty="0">
              <a:latin typeface="+mn-lt"/>
              <a:cs typeface="Tahoma"/>
            </a:endParaRPr>
          </a:p>
          <a:p>
            <a:pPr marL="90488" indent="179388">
              <a:lnSpc>
                <a:spcPct val="100000"/>
              </a:lnSpc>
              <a:spcBef>
                <a:spcPts val="50"/>
              </a:spcBef>
              <a:buClr>
                <a:srgbClr val="0450F1"/>
              </a:buClr>
              <a:buFont typeface="Arial MT"/>
              <a:buChar char="•"/>
            </a:pPr>
            <a:endParaRPr lang="ru-RU" dirty="0">
              <a:latin typeface="+mn-lt"/>
              <a:cs typeface="Tahoma"/>
            </a:endParaRPr>
          </a:p>
          <a:p>
            <a:pPr marL="90488" indent="179388">
              <a:lnSpc>
                <a:spcPct val="100000"/>
              </a:lnSpc>
              <a:buClr>
                <a:srgbClr val="0450F1"/>
              </a:buClr>
              <a:buSzPct val="107142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ru-RU" b="1" spc="-100" dirty="0">
                <a:latin typeface="+mn-lt"/>
                <a:cs typeface="Tahoma"/>
              </a:rPr>
              <a:t>В </a:t>
            </a:r>
            <a:r>
              <a:rPr lang="ru-RU" b="1" spc="-90" dirty="0">
                <a:latin typeface="+mn-lt"/>
                <a:cs typeface="Tahoma"/>
              </a:rPr>
              <a:t>течение</a:t>
            </a:r>
            <a:r>
              <a:rPr lang="ru-RU" b="1" spc="-60" dirty="0">
                <a:latin typeface="+mn-lt"/>
                <a:cs typeface="Tahoma"/>
              </a:rPr>
              <a:t> </a:t>
            </a:r>
            <a:r>
              <a:rPr lang="ru-RU" b="1" spc="-340" dirty="0">
                <a:latin typeface="+mn-lt"/>
                <a:cs typeface="Tahoma"/>
              </a:rPr>
              <a:t>1</a:t>
            </a:r>
            <a:r>
              <a:rPr lang="ru-RU" b="1" spc="-165" dirty="0">
                <a:latin typeface="+mn-lt"/>
                <a:cs typeface="Tahoma"/>
              </a:rPr>
              <a:t>  </a:t>
            </a:r>
            <a:r>
              <a:rPr lang="ru-RU" b="1" spc="-80" dirty="0">
                <a:latin typeface="+mn-lt"/>
                <a:cs typeface="Tahoma"/>
              </a:rPr>
              <a:t>часа </a:t>
            </a:r>
            <a:r>
              <a:rPr lang="ru-RU" b="1" spc="-110" dirty="0">
                <a:latin typeface="+mn-lt"/>
                <a:cs typeface="Tahoma"/>
              </a:rPr>
              <a:t>ЭТП</a:t>
            </a:r>
            <a:r>
              <a:rPr lang="ru-RU" b="1" spc="-70" dirty="0">
                <a:latin typeface="+mn-lt"/>
                <a:cs typeface="Tahoma"/>
              </a:rPr>
              <a:t> </a:t>
            </a:r>
            <a:r>
              <a:rPr lang="ru-RU" b="1" spc="-85" dirty="0">
                <a:latin typeface="+mn-lt"/>
                <a:cs typeface="Tahoma"/>
              </a:rPr>
              <a:t>отправляет</a:t>
            </a:r>
            <a:r>
              <a:rPr lang="ru-RU" b="1" spc="-35" dirty="0">
                <a:latin typeface="+mn-lt"/>
                <a:cs typeface="Tahoma"/>
              </a:rPr>
              <a:t> </a:t>
            </a:r>
            <a:r>
              <a:rPr lang="ru-RU" b="1" spc="-80" dirty="0">
                <a:latin typeface="+mn-lt"/>
                <a:cs typeface="Tahoma"/>
              </a:rPr>
              <a:t>заказчику</a:t>
            </a:r>
            <a:r>
              <a:rPr lang="ru-RU" b="1" spc="-50" dirty="0">
                <a:latin typeface="+mn-lt"/>
                <a:cs typeface="Tahoma"/>
              </a:rPr>
              <a:t> </a:t>
            </a:r>
            <a:r>
              <a:rPr lang="ru-RU" b="1" spc="-60" dirty="0">
                <a:latin typeface="+mn-lt"/>
                <a:cs typeface="Tahoma"/>
              </a:rPr>
              <a:t>от</a:t>
            </a:r>
            <a:r>
              <a:rPr lang="ru-RU" b="1" spc="-85" dirty="0">
                <a:latin typeface="+mn-lt"/>
                <a:cs typeface="Tahoma"/>
              </a:rPr>
              <a:t> </a:t>
            </a:r>
            <a:r>
              <a:rPr lang="ru-RU" b="1" spc="-340" dirty="0">
                <a:latin typeface="+mn-lt"/>
                <a:cs typeface="Tahoma"/>
              </a:rPr>
              <a:t>1</a:t>
            </a:r>
            <a:r>
              <a:rPr lang="ru-RU" b="1" spc="-75" dirty="0">
                <a:latin typeface="+mn-lt"/>
                <a:cs typeface="Tahoma"/>
              </a:rPr>
              <a:t>  </a:t>
            </a:r>
            <a:r>
              <a:rPr lang="ru-RU" b="1" spc="-80" dirty="0">
                <a:latin typeface="+mn-lt"/>
                <a:cs typeface="Tahoma"/>
              </a:rPr>
              <a:t>до</a:t>
            </a:r>
            <a:r>
              <a:rPr lang="ru-RU" b="1" spc="-110" dirty="0">
                <a:latin typeface="+mn-lt"/>
                <a:cs typeface="Tahoma"/>
              </a:rPr>
              <a:t> </a:t>
            </a:r>
            <a:r>
              <a:rPr lang="ru-RU" b="1" spc="-145" dirty="0">
                <a:latin typeface="+mn-lt"/>
                <a:cs typeface="Tahoma"/>
              </a:rPr>
              <a:t>5</a:t>
            </a:r>
            <a:r>
              <a:rPr lang="ru-RU" b="1" spc="-75" dirty="0">
                <a:latin typeface="+mn-lt"/>
                <a:cs typeface="Tahoma"/>
              </a:rPr>
              <a:t> </a:t>
            </a:r>
            <a:r>
              <a:rPr lang="ru-RU" b="1" spc="-85" dirty="0">
                <a:latin typeface="+mn-lt"/>
                <a:cs typeface="Tahoma"/>
              </a:rPr>
              <a:t>зарегистрированных</a:t>
            </a:r>
            <a:r>
              <a:rPr lang="ru-RU" b="1" spc="-45" dirty="0">
                <a:latin typeface="+mn-lt"/>
                <a:cs typeface="Tahoma"/>
              </a:rPr>
              <a:t> </a:t>
            </a:r>
            <a:r>
              <a:rPr lang="ru-RU" b="1" spc="-95" dirty="0">
                <a:latin typeface="+mn-lt"/>
                <a:cs typeface="Tahoma"/>
              </a:rPr>
              <a:t>предварительных</a:t>
            </a:r>
            <a:r>
              <a:rPr lang="ru-RU" dirty="0">
                <a:latin typeface="+mn-lt"/>
                <a:cs typeface="Tahoma"/>
              </a:rPr>
              <a:t> </a:t>
            </a:r>
            <a:r>
              <a:rPr lang="ru-RU" b="1" spc="-114" dirty="0">
                <a:latin typeface="+mn-lt"/>
                <a:cs typeface="Tahoma"/>
              </a:rPr>
              <a:t>п</a:t>
            </a:r>
            <a:r>
              <a:rPr lang="ru-RU" b="1" spc="-70" dirty="0">
                <a:latin typeface="+mn-lt"/>
                <a:cs typeface="Tahoma"/>
              </a:rPr>
              <a:t>р</a:t>
            </a:r>
            <a:r>
              <a:rPr lang="ru-RU" b="1" spc="-90" dirty="0">
                <a:latin typeface="+mn-lt"/>
                <a:cs typeface="Tahoma"/>
              </a:rPr>
              <a:t>е</a:t>
            </a:r>
            <a:r>
              <a:rPr lang="ru-RU" b="1" spc="-114" dirty="0">
                <a:latin typeface="+mn-lt"/>
                <a:cs typeface="Tahoma"/>
              </a:rPr>
              <a:t>д</a:t>
            </a:r>
            <a:r>
              <a:rPr lang="ru-RU" b="1" spc="-110" dirty="0">
                <a:latin typeface="+mn-lt"/>
                <a:cs typeface="Tahoma"/>
              </a:rPr>
              <a:t>л</a:t>
            </a:r>
            <a:r>
              <a:rPr lang="ru-RU" b="1" spc="-105" dirty="0">
                <a:latin typeface="+mn-lt"/>
                <a:cs typeface="Tahoma"/>
              </a:rPr>
              <a:t>ож</a:t>
            </a:r>
            <a:r>
              <a:rPr lang="ru-RU" b="1" spc="-90" dirty="0">
                <a:latin typeface="+mn-lt"/>
                <a:cs typeface="Tahoma"/>
              </a:rPr>
              <a:t>е</a:t>
            </a:r>
            <a:r>
              <a:rPr lang="ru-RU" b="1" spc="-100" dirty="0">
                <a:latin typeface="+mn-lt"/>
                <a:cs typeface="Tahoma"/>
              </a:rPr>
              <a:t>ний</a:t>
            </a:r>
            <a:r>
              <a:rPr lang="ru-RU" b="1" spc="-55" dirty="0">
                <a:latin typeface="+mn-lt"/>
                <a:cs typeface="Tahoma"/>
              </a:rPr>
              <a:t> </a:t>
            </a:r>
            <a:r>
              <a:rPr lang="ru-RU" b="1" spc="-95" dirty="0">
                <a:latin typeface="+mn-lt"/>
                <a:cs typeface="Tahoma"/>
              </a:rPr>
              <a:t>уч</a:t>
            </a:r>
            <a:r>
              <a:rPr lang="ru-RU" b="1" spc="-70" dirty="0">
                <a:latin typeface="+mn-lt"/>
                <a:cs typeface="Tahoma"/>
              </a:rPr>
              <a:t>а</a:t>
            </a:r>
            <a:r>
              <a:rPr lang="ru-RU" b="1" spc="-55" dirty="0">
                <a:latin typeface="+mn-lt"/>
                <a:cs typeface="Tahoma"/>
              </a:rPr>
              <a:t>с</a:t>
            </a:r>
            <a:r>
              <a:rPr lang="ru-RU" b="1" spc="-60" dirty="0">
                <a:latin typeface="+mn-lt"/>
                <a:cs typeface="Tahoma"/>
              </a:rPr>
              <a:t>т</a:t>
            </a:r>
            <a:r>
              <a:rPr lang="ru-RU" b="1" spc="-100" dirty="0">
                <a:latin typeface="+mn-lt"/>
                <a:cs typeface="Tahoma"/>
              </a:rPr>
              <a:t>н</a:t>
            </a:r>
            <a:r>
              <a:rPr lang="ru-RU" b="1" spc="-90" dirty="0">
                <a:latin typeface="+mn-lt"/>
                <a:cs typeface="Tahoma"/>
              </a:rPr>
              <a:t>ик</a:t>
            </a:r>
            <a:r>
              <a:rPr lang="ru-RU" b="1" spc="-100" dirty="0">
                <a:latin typeface="+mn-lt"/>
                <a:cs typeface="Tahoma"/>
              </a:rPr>
              <a:t>ов (заявок).</a:t>
            </a:r>
            <a:endParaRPr lang="ru-RU" dirty="0">
              <a:latin typeface="+mn-lt"/>
              <a:cs typeface="Tahoma"/>
            </a:endParaRPr>
          </a:p>
          <a:p>
            <a:pPr marL="90488" indent="179388">
              <a:lnSpc>
                <a:spcPct val="100000"/>
              </a:lnSpc>
              <a:spcBef>
                <a:spcPts val="50"/>
              </a:spcBef>
            </a:pPr>
            <a:endParaRPr lang="ru-RU" dirty="0">
              <a:latin typeface="+mn-lt"/>
              <a:cs typeface="Tahoma"/>
            </a:endParaRPr>
          </a:p>
          <a:p>
            <a:pPr marL="90488" marR="15240" indent="179388">
              <a:lnSpc>
                <a:spcPct val="100000"/>
              </a:lnSpc>
              <a:buClr>
                <a:srgbClr val="0450F1"/>
              </a:buClr>
              <a:buSzPct val="107142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ru-RU" b="1" spc="-100" dirty="0">
                <a:latin typeface="+mn-lt"/>
                <a:cs typeface="Tahoma"/>
              </a:rPr>
              <a:t>В</a:t>
            </a:r>
            <a:r>
              <a:rPr lang="ru-RU" b="1" spc="-95" dirty="0">
                <a:latin typeface="+mn-lt"/>
                <a:cs typeface="Tahoma"/>
              </a:rPr>
              <a:t> </a:t>
            </a:r>
            <a:r>
              <a:rPr lang="ru-RU" b="1" spc="-90" dirty="0">
                <a:latin typeface="+mn-lt"/>
                <a:cs typeface="Tahoma"/>
              </a:rPr>
              <a:t>течение</a:t>
            </a:r>
            <a:r>
              <a:rPr lang="ru-RU" b="1" spc="-55" dirty="0">
                <a:latin typeface="+mn-lt"/>
                <a:cs typeface="Tahoma"/>
              </a:rPr>
              <a:t> </a:t>
            </a:r>
            <a:r>
              <a:rPr lang="ru-RU" b="1" spc="-100" dirty="0">
                <a:latin typeface="+mn-lt"/>
                <a:cs typeface="Tahoma"/>
              </a:rPr>
              <a:t>следующего</a:t>
            </a:r>
            <a:r>
              <a:rPr lang="ru-RU" b="1" spc="-45" dirty="0">
                <a:latin typeface="+mn-lt"/>
                <a:cs typeface="Tahoma"/>
              </a:rPr>
              <a:t> </a:t>
            </a:r>
            <a:r>
              <a:rPr lang="ru-RU" b="1" spc="-80" dirty="0">
                <a:latin typeface="+mn-lt"/>
                <a:cs typeface="Tahoma"/>
              </a:rPr>
              <a:t>рабочего</a:t>
            </a:r>
            <a:r>
              <a:rPr lang="ru-RU" b="1" spc="-75" dirty="0">
                <a:latin typeface="+mn-lt"/>
                <a:cs typeface="Tahoma"/>
              </a:rPr>
              <a:t> </a:t>
            </a:r>
            <a:r>
              <a:rPr lang="ru-RU" b="1" spc="-95" dirty="0">
                <a:latin typeface="+mn-lt"/>
                <a:cs typeface="Tahoma"/>
              </a:rPr>
              <a:t>дня</a:t>
            </a:r>
            <a:r>
              <a:rPr lang="ru-RU" b="1" spc="-85" dirty="0">
                <a:latin typeface="+mn-lt"/>
                <a:cs typeface="Tahoma"/>
              </a:rPr>
              <a:t> </a:t>
            </a:r>
            <a:r>
              <a:rPr lang="ru-RU" b="1" spc="-80" dirty="0">
                <a:latin typeface="+mn-lt"/>
                <a:cs typeface="Tahoma"/>
              </a:rPr>
              <a:t>заказчик</a:t>
            </a:r>
            <a:r>
              <a:rPr lang="ru-RU" b="1" spc="-25" dirty="0">
                <a:latin typeface="+mn-lt"/>
                <a:cs typeface="Tahoma"/>
              </a:rPr>
              <a:t> </a:t>
            </a:r>
            <a:r>
              <a:rPr lang="ru-RU" b="1" spc="-85" dirty="0">
                <a:latin typeface="+mn-lt"/>
                <a:cs typeface="Tahoma"/>
              </a:rPr>
              <a:t>без комиссии </a:t>
            </a:r>
            <a:r>
              <a:rPr lang="ru-RU" b="1" spc="-70" dirty="0">
                <a:latin typeface="+mn-lt"/>
                <a:cs typeface="Tahoma"/>
              </a:rPr>
              <a:t>рассматривает</a:t>
            </a:r>
            <a:r>
              <a:rPr lang="ru-RU" b="1" spc="-60" dirty="0">
                <a:latin typeface="+mn-lt"/>
                <a:cs typeface="Tahoma"/>
              </a:rPr>
              <a:t> </a:t>
            </a:r>
            <a:r>
              <a:rPr lang="ru-RU" b="1" spc="-85" dirty="0">
                <a:latin typeface="+mn-lt"/>
                <a:cs typeface="Tahoma"/>
              </a:rPr>
              <a:t>заявки</a:t>
            </a:r>
            <a:r>
              <a:rPr lang="ru-RU" b="1" spc="-90" dirty="0">
                <a:latin typeface="+mn-lt"/>
                <a:cs typeface="Tahoma"/>
              </a:rPr>
              <a:t>,</a:t>
            </a:r>
            <a:r>
              <a:rPr lang="ru-RU" b="1" spc="-35" dirty="0">
                <a:latin typeface="+mn-lt"/>
                <a:cs typeface="Tahoma"/>
              </a:rPr>
              <a:t> </a:t>
            </a:r>
            <a:r>
              <a:rPr lang="ru-RU" b="1" spc="-90" dirty="0">
                <a:latin typeface="+mn-lt"/>
                <a:cs typeface="Tahoma"/>
              </a:rPr>
              <a:t>опубликовывает</a:t>
            </a:r>
            <a:r>
              <a:rPr lang="ru-RU" b="1" spc="-65" dirty="0">
                <a:latin typeface="+mn-lt"/>
                <a:cs typeface="Tahoma"/>
              </a:rPr>
              <a:t> </a:t>
            </a:r>
            <a:r>
              <a:rPr lang="ru-RU" b="1" spc="-90" dirty="0">
                <a:latin typeface="+mn-lt"/>
                <a:cs typeface="Tahoma"/>
              </a:rPr>
              <a:t>протокол</a:t>
            </a:r>
            <a:r>
              <a:rPr lang="ru-RU" b="1" spc="-125" dirty="0">
                <a:latin typeface="+mn-lt"/>
                <a:cs typeface="Tahoma"/>
              </a:rPr>
              <a:t>.</a:t>
            </a:r>
            <a:endParaRPr lang="ru-RU" dirty="0">
              <a:latin typeface="+mn-lt"/>
              <a:cs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78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1049557" y="93139"/>
            <a:ext cx="4708200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Поиск товара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247424" y="962557"/>
            <a:ext cx="7684541" cy="24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>
                <a:latin typeface="+mn-lt"/>
              </a:rPr>
              <a:t>Для просмотра опубликованных на площадке товаров откройте «Реестр товаров» в Панели навигации</a:t>
            </a:r>
          </a:p>
          <a:p>
            <a:pPr marL="0" lvl="0" indent="0">
              <a:buNone/>
            </a:pPr>
            <a:endParaRPr lang="ru-RU" dirty="0">
              <a:latin typeface="+mn-lt"/>
            </a:endParaRPr>
          </a:p>
          <a:p>
            <a:pPr marL="0" lvl="0" indent="0">
              <a:buNone/>
            </a:pPr>
            <a:endParaRPr dirty="0"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31B667-3BEB-4287-ABAA-531CF00F61B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6105" y="1690884"/>
            <a:ext cx="6570345" cy="31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41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1049557" y="93139"/>
            <a:ext cx="4708200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Поиск товара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247424" y="962557"/>
            <a:ext cx="7684541" cy="24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>
                <a:latin typeface="+mn-lt"/>
              </a:rPr>
              <a:t>Для поиска конкретного товара воспользуйтесь фильтром</a:t>
            </a:r>
          </a:p>
          <a:p>
            <a:pPr marL="0" lvl="0" indent="0">
              <a:buNone/>
            </a:pPr>
            <a:endParaRPr lang="ru-RU" dirty="0">
              <a:latin typeface="+mn-lt"/>
            </a:endParaRPr>
          </a:p>
          <a:p>
            <a:pPr marL="0" lvl="0" indent="0">
              <a:buNone/>
            </a:pPr>
            <a:endParaRPr lang="ru-RU" dirty="0">
              <a:latin typeface="+mn-lt"/>
            </a:endParaRPr>
          </a:p>
          <a:p>
            <a:pPr marL="0" lvl="0" indent="0">
              <a:buNone/>
            </a:pPr>
            <a:endParaRPr dirty="0"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22BC38-669F-4D3C-887A-4A853BF8E48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6105" y="1576858"/>
            <a:ext cx="6570345" cy="249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4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 Black" panose="020B0A04020102020204" pitchFamily="34" charset="0"/>
              </a:rPr>
              <a:t>О НАС</a:t>
            </a:r>
          </a:p>
        </p:txBody>
      </p:sp>
      <p:sp>
        <p:nvSpPr>
          <p:cNvPr id="491" name="Google Shape;491;p32"/>
          <p:cNvSpPr txBox="1">
            <a:spLocks noGrp="1"/>
          </p:cNvSpPr>
          <p:nvPr>
            <p:ph type="subTitle" idx="1"/>
          </p:nvPr>
        </p:nvSpPr>
        <p:spPr>
          <a:xfrm>
            <a:off x="1578600" y="2296975"/>
            <a:ext cx="26885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+mn-lt"/>
              </a:rPr>
              <a:t>на 100% принадлежит государству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+mn-lt"/>
              </a:rPr>
              <a:t>и имеет опыт работы с 2002 года</a:t>
            </a:r>
            <a:endParaRPr sz="1200" dirty="0">
              <a:latin typeface="+mn-lt"/>
            </a:endParaRPr>
          </a:p>
        </p:txBody>
      </p:sp>
      <p:sp>
        <p:nvSpPr>
          <p:cNvPr id="498" name="Google Shape;498;p32"/>
          <p:cNvSpPr txBox="1">
            <a:spLocks noGrp="1"/>
          </p:cNvSpPr>
          <p:nvPr>
            <p:ph type="subTitle" idx="9"/>
          </p:nvPr>
        </p:nvSpPr>
        <p:spPr>
          <a:xfrm>
            <a:off x="1578599" y="1633675"/>
            <a:ext cx="3042561" cy="7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+mn-lt"/>
              </a:rPr>
              <a:t>Оператор федеральной электронной торговой площадки</a:t>
            </a:r>
            <a:endParaRPr lang="en-US" sz="1400" dirty="0">
              <a:latin typeface="+mn-lt"/>
            </a:endParaRP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736E9EE9-9933-4B7C-ABD6-EA8423769773}"/>
              </a:ext>
            </a:extLst>
          </p:cNvPr>
          <p:cNvSpPr/>
          <p:nvPr/>
        </p:nvSpPr>
        <p:spPr>
          <a:xfrm>
            <a:off x="807499" y="1789269"/>
            <a:ext cx="771099" cy="782481"/>
          </a:xfrm>
          <a:custGeom>
            <a:avLst/>
            <a:gdLst/>
            <a:ahLst/>
            <a:cxnLst/>
            <a:rect l="l" t="t" r="r" b="b"/>
            <a:pathLst>
              <a:path w="1156649" h="1173721">
                <a:moveTo>
                  <a:pt x="0" y="0"/>
                </a:moveTo>
                <a:lnTo>
                  <a:pt x="1156649" y="0"/>
                </a:lnTo>
                <a:lnTo>
                  <a:pt x="1156649" y="1173721"/>
                </a:lnTo>
                <a:lnTo>
                  <a:pt x="0" y="1173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Google Shape;491;p32">
            <a:extLst>
              <a:ext uri="{FF2B5EF4-FFF2-40B4-BE49-F238E27FC236}">
                <a16:creationId xmlns:a16="http://schemas.microsoft.com/office/drawing/2014/main" id="{A4EE95FD-95C8-4065-B34B-56E5E56AACEB}"/>
              </a:ext>
            </a:extLst>
          </p:cNvPr>
          <p:cNvSpPr txBox="1">
            <a:spLocks/>
          </p:cNvSpPr>
          <p:nvPr/>
        </p:nvSpPr>
        <p:spPr>
          <a:xfrm>
            <a:off x="1578600" y="3667850"/>
            <a:ext cx="290491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ru-RU" sz="1200" dirty="0">
                <a:latin typeface="+mn-lt"/>
              </a:rPr>
              <a:t>есть агрегаторы по всем существующим видам торгов - 44-ФЗ, 223-ФЗ, малые закупки, продажа имущества, банкротство и многое другое</a:t>
            </a:r>
          </a:p>
        </p:txBody>
      </p:sp>
      <p:sp>
        <p:nvSpPr>
          <p:cNvPr id="25" name="Google Shape;498;p32">
            <a:extLst>
              <a:ext uri="{FF2B5EF4-FFF2-40B4-BE49-F238E27FC236}">
                <a16:creationId xmlns:a16="http://schemas.microsoft.com/office/drawing/2014/main" id="{1C3B3134-D92F-49D1-A584-42F56ECDC92F}"/>
              </a:ext>
            </a:extLst>
          </p:cNvPr>
          <p:cNvSpPr txBox="1">
            <a:spLocks/>
          </p:cNvSpPr>
          <p:nvPr/>
        </p:nvSpPr>
        <p:spPr>
          <a:xfrm>
            <a:off x="1578599" y="3051550"/>
            <a:ext cx="3042561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1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ru-RU" sz="1400" dirty="0">
                <a:latin typeface="+mn-lt"/>
              </a:rPr>
              <a:t>В экосистеме ЗаказРФ</a:t>
            </a:r>
            <a:endParaRPr lang="en-US" sz="1400" dirty="0">
              <a:latin typeface="+mn-lt"/>
            </a:endParaRPr>
          </a:p>
        </p:txBody>
      </p:sp>
      <p:sp>
        <p:nvSpPr>
          <p:cNvPr id="33" name="Google Shape;491;p32">
            <a:extLst>
              <a:ext uri="{FF2B5EF4-FFF2-40B4-BE49-F238E27FC236}">
                <a16:creationId xmlns:a16="http://schemas.microsoft.com/office/drawing/2014/main" id="{D8E0E123-267E-4FD9-A459-4B14C6AD9D11}"/>
              </a:ext>
            </a:extLst>
          </p:cNvPr>
          <p:cNvSpPr txBox="1">
            <a:spLocks/>
          </p:cNvSpPr>
          <p:nvPr/>
        </p:nvSpPr>
        <p:spPr>
          <a:xfrm>
            <a:off x="5522051" y="2147475"/>
            <a:ext cx="26885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ru-RU" sz="1200" dirty="0">
                <a:latin typeface="+mn-lt"/>
              </a:rPr>
              <a:t>– подготовка квалифицированных специалистов, методологическая поддержка, как по средствам онлайн, оффлайн мероприятий, так и при помощи учебных материалов.</a:t>
            </a:r>
          </a:p>
        </p:txBody>
      </p:sp>
      <p:sp>
        <p:nvSpPr>
          <p:cNvPr id="34" name="Google Shape;498;p32">
            <a:extLst>
              <a:ext uri="{FF2B5EF4-FFF2-40B4-BE49-F238E27FC236}">
                <a16:creationId xmlns:a16="http://schemas.microsoft.com/office/drawing/2014/main" id="{10D7A5D6-CD82-4154-9D4F-04B42FB35F84}"/>
              </a:ext>
            </a:extLst>
          </p:cNvPr>
          <p:cNvSpPr txBox="1">
            <a:spLocks/>
          </p:cNvSpPr>
          <p:nvPr/>
        </p:nvSpPr>
        <p:spPr>
          <a:xfrm>
            <a:off x="5522050" y="1484175"/>
            <a:ext cx="3042561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1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ru-RU" sz="1400" dirty="0">
                <a:latin typeface="+mn-lt"/>
              </a:rPr>
              <a:t>Университет ЗаказРФ </a:t>
            </a:r>
            <a:endParaRPr lang="en-US" sz="1400" dirty="0">
              <a:latin typeface="+mn-lt"/>
            </a:endParaRPr>
          </a:p>
        </p:txBody>
      </p:sp>
      <p:sp>
        <p:nvSpPr>
          <p:cNvPr id="45" name="Freeform 15">
            <a:extLst>
              <a:ext uri="{FF2B5EF4-FFF2-40B4-BE49-F238E27FC236}">
                <a16:creationId xmlns:a16="http://schemas.microsoft.com/office/drawing/2014/main" id="{3AE92218-7529-40C1-AADD-C225FCC803C9}"/>
              </a:ext>
            </a:extLst>
          </p:cNvPr>
          <p:cNvSpPr/>
          <p:nvPr/>
        </p:nvSpPr>
        <p:spPr>
          <a:xfrm>
            <a:off x="720000" y="3687227"/>
            <a:ext cx="772970" cy="785829"/>
          </a:xfrm>
          <a:custGeom>
            <a:avLst/>
            <a:gdLst/>
            <a:ahLst/>
            <a:cxnLst/>
            <a:rect l="l" t="t" r="r" b="b"/>
            <a:pathLst>
              <a:path w="1159455" h="1178744">
                <a:moveTo>
                  <a:pt x="0" y="0"/>
                </a:moveTo>
                <a:lnTo>
                  <a:pt x="1159455" y="0"/>
                </a:lnTo>
                <a:lnTo>
                  <a:pt x="1159455" y="1178744"/>
                </a:lnTo>
                <a:lnTo>
                  <a:pt x="0" y="11787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F84100A-77F7-404B-8E7D-4A8F15A6D1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631" y="1871892"/>
            <a:ext cx="685947" cy="68856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5D4A969-E019-4627-B635-763ACCDBF6D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1049557" y="93139"/>
            <a:ext cx="4708200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Поиск товара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247424" y="962557"/>
            <a:ext cx="7684541" cy="24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>
                <a:latin typeface="+mn-lt"/>
              </a:rPr>
              <a:t>Провалившись в товар, вы также можете увидеть его цену за единицу</a:t>
            </a:r>
          </a:p>
          <a:p>
            <a:pPr marL="0" lvl="0" indent="0">
              <a:buNone/>
            </a:pPr>
            <a:endParaRPr lang="ru-RU" dirty="0">
              <a:latin typeface="+mn-lt"/>
            </a:endParaRPr>
          </a:p>
          <a:p>
            <a:pPr marL="0" lvl="0" indent="0">
              <a:buNone/>
            </a:pPr>
            <a:endParaRPr dirty="0"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B69791-63B3-4952-AB56-32DEBC35787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47424" y="1390387"/>
            <a:ext cx="6570345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92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1049557" y="93139"/>
            <a:ext cx="4708200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План-график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247424" y="962557"/>
            <a:ext cx="7684541" cy="24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ru-RU" dirty="0"/>
              <a:t>В план-график в форме отдельной закупки включается информация о закупках, которые планируется осуществлять в соответствии с частью 12 статьи 93 Закона №44-ФЗ, в размере годового объема финансового обеспечения соответствующих закупок. В качестве наименования объекта закупки указывается положение Федерального закона.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82811F-888F-419F-B198-573949D1A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69" y="2569319"/>
            <a:ext cx="73342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90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1049557" y="93139"/>
            <a:ext cx="4708200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План-график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247424" y="962557"/>
            <a:ext cx="7684541" cy="24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ru-RU" dirty="0"/>
              <a:t>Отдельно каждая из закупок с полки в ПГ не вносится, делается одна общая запись.</a:t>
            </a:r>
          </a:p>
          <a:p>
            <a:pPr marL="139700" indent="0">
              <a:buNone/>
            </a:pPr>
            <a:r>
              <a:rPr lang="ru-RU" dirty="0"/>
              <a:t>Поэтому сумма по этой закупке в ПГ должна быть общая по всем планируемым закупкам.</a:t>
            </a:r>
            <a:endParaRPr dirty="0"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F90E14-CAA1-4585-BB94-7869D20CE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37" y="1766394"/>
            <a:ext cx="7237822" cy="26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12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07499" y="192566"/>
            <a:ext cx="6258319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35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Состав извещения</a:t>
            </a:r>
            <a:endParaRPr sz="2350" dirty="0">
              <a:latin typeface="+mj-lt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261280" y="765266"/>
            <a:ext cx="7684541" cy="4119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884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ru-RU" sz="1350" spc="-5" dirty="0">
                <a:latin typeface="+mn-lt"/>
                <a:cs typeface="Times New Roman"/>
              </a:rPr>
              <a:t>а)</a:t>
            </a:r>
            <a:r>
              <a:rPr lang="ru-RU" sz="1350" spc="-35" dirty="0">
                <a:latin typeface="+mn-lt"/>
                <a:cs typeface="Times New Roman"/>
              </a:rPr>
              <a:t> </a:t>
            </a:r>
            <a:r>
              <a:rPr lang="ru-RU" sz="1350" spc="10" dirty="0">
                <a:latin typeface="+mn-lt"/>
                <a:cs typeface="Times New Roman"/>
              </a:rPr>
              <a:t>адрес</a:t>
            </a:r>
            <a:r>
              <a:rPr lang="ru-RU" sz="1350" spc="-45" dirty="0">
                <a:latin typeface="+mn-lt"/>
                <a:cs typeface="Times New Roman"/>
              </a:rPr>
              <a:t> </a:t>
            </a:r>
            <a:r>
              <a:rPr lang="ru-RU" sz="1350" dirty="0">
                <a:latin typeface="+mn-lt"/>
                <a:cs typeface="Times New Roman"/>
              </a:rPr>
              <a:t>ЭП;</a:t>
            </a:r>
          </a:p>
          <a:p>
            <a:pPr marL="95884" marR="812165" indent="0">
              <a:lnSpc>
                <a:spcPct val="100000"/>
              </a:lnSpc>
              <a:buNone/>
            </a:pPr>
            <a:r>
              <a:rPr lang="ru-RU" sz="1350" dirty="0">
                <a:latin typeface="+mn-lt"/>
                <a:cs typeface="Times New Roman"/>
              </a:rPr>
              <a:t>б)</a:t>
            </a:r>
            <a:r>
              <a:rPr lang="ru-RU" sz="1350" spc="-20" dirty="0">
                <a:latin typeface="+mn-lt"/>
                <a:cs typeface="Times New Roman"/>
              </a:rPr>
              <a:t> </a:t>
            </a:r>
            <a:r>
              <a:rPr lang="ru-RU" sz="1350" spc="-5" dirty="0">
                <a:latin typeface="+mn-lt"/>
                <a:cs typeface="Times New Roman"/>
              </a:rPr>
              <a:t>информация,</a:t>
            </a:r>
            <a:r>
              <a:rPr lang="ru-RU" sz="1350" spc="10" dirty="0">
                <a:latin typeface="+mn-lt"/>
                <a:cs typeface="Times New Roman"/>
              </a:rPr>
              <a:t> </a:t>
            </a:r>
            <a:r>
              <a:rPr lang="ru-RU" sz="1350" spc="-10" dirty="0">
                <a:latin typeface="+mn-lt"/>
                <a:cs typeface="Times New Roman"/>
              </a:rPr>
              <a:t>указанную</a:t>
            </a:r>
            <a:r>
              <a:rPr lang="ru-RU" sz="1350" spc="35" dirty="0">
                <a:latin typeface="+mn-lt"/>
                <a:cs typeface="Times New Roman"/>
              </a:rPr>
              <a:t> </a:t>
            </a:r>
            <a:r>
              <a:rPr lang="ru-RU" sz="1350" dirty="0">
                <a:latin typeface="+mn-lt"/>
                <a:cs typeface="Times New Roman"/>
              </a:rPr>
              <a:t>в</a:t>
            </a:r>
            <a:r>
              <a:rPr lang="ru-RU" sz="1350" spc="10" dirty="0">
                <a:latin typeface="+mn-lt"/>
                <a:cs typeface="Times New Roman"/>
              </a:rPr>
              <a:t> </a:t>
            </a:r>
            <a:r>
              <a:rPr lang="ru-RU" sz="1350" spc="-5" dirty="0">
                <a:latin typeface="+mn-lt"/>
                <a:cs typeface="Times New Roman"/>
              </a:rPr>
              <a:t> п. 1 - 3, 9, 10, 13, 15, 17, 18 и 24 части 1 </a:t>
            </a:r>
            <a:r>
              <a:rPr lang="ru-RU" sz="1350" spc="-55" dirty="0">
                <a:latin typeface="+mn-lt"/>
                <a:cs typeface="Times New Roman"/>
              </a:rPr>
              <a:t>ст.</a:t>
            </a:r>
            <a:r>
              <a:rPr lang="ru-RU" sz="1350" spc="10" dirty="0">
                <a:latin typeface="+mn-lt"/>
                <a:cs typeface="Times New Roman"/>
              </a:rPr>
              <a:t> </a:t>
            </a:r>
            <a:r>
              <a:rPr lang="ru-RU" sz="1350" dirty="0">
                <a:latin typeface="+mn-lt"/>
                <a:cs typeface="Times New Roman"/>
              </a:rPr>
              <a:t>42</a:t>
            </a:r>
            <a:endParaRPr lang="ru-RU" sz="1350" spc="-5" dirty="0">
              <a:latin typeface="+mn-lt"/>
              <a:cs typeface="Times New Roman"/>
            </a:endParaRPr>
          </a:p>
          <a:p>
            <a:pPr marL="95884" marR="812165" indent="0">
              <a:lnSpc>
                <a:spcPct val="100000"/>
              </a:lnSpc>
              <a:buNone/>
            </a:pPr>
            <a:r>
              <a:rPr lang="ru-RU" sz="1350" dirty="0">
                <a:latin typeface="+mn-lt"/>
                <a:cs typeface="Times New Roman"/>
              </a:rPr>
              <a:t> состав пункта:</a:t>
            </a:r>
          </a:p>
          <a:p>
            <a:pPr marL="698500" lvl="1" indent="-285750" algn="l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870585" algn="l"/>
                <a:tab pos="871219" algn="l"/>
              </a:tabLst>
            </a:pPr>
            <a:r>
              <a:rPr lang="ru-RU" sz="1350" spc="-5" dirty="0">
                <a:latin typeface="+mn-lt"/>
                <a:cs typeface="Times New Roman"/>
              </a:rPr>
              <a:t>наименование</a:t>
            </a:r>
            <a:r>
              <a:rPr lang="ru-RU" sz="1350" spc="10" dirty="0">
                <a:latin typeface="+mn-lt"/>
                <a:cs typeface="Times New Roman"/>
              </a:rPr>
              <a:t> </a:t>
            </a:r>
            <a:r>
              <a:rPr lang="ru-RU" sz="1350" spc="-10" dirty="0">
                <a:latin typeface="+mn-lt"/>
                <a:cs typeface="Times New Roman"/>
              </a:rPr>
              <a:t>товара </a:t>
            </a:r>
            <a:r>
              <a:rPr lang="ru-RU" sz="1350" dirty="0">
                <a:latin typeface="+mn-lt"/>
                <a:cs typeface="Times New Roman"/>
              </a:rPr>
              <a:t>и</a:t>
            </a:r>
            <a:r>
              <a:rPr lang="ru-RU" sz="1350" spc="-5" dirty="0">
                <a:latin typeface="+mn-lt"/>
                <a:cs typeface="Times New Roman"/>
              </a:rPr>
              <a:t> </a:t>
            </a:r>
            <a:r>
              <a:rPr lang="ru-RU" sz="1350" spc="-20" dirty="0">
                <a:latin typeface="+mn-lt"/>
                <a:cs typeface="Times New Roman"/>
              </a:rPr>
              <a:t>его</a:t>
            </a:r>
            <a:r>
              <a:rPr lang="ru-RU" sz="1350" spc="15" dirty="0">
                <a:latin typeface="+mn-lt"/>
                <a:cs typeface="Times New Roman"/>
              </a:rPr>
              <a:t> </a:t>
            </a:r>
            <a:r>
              <a:rPr lang="ru-RU" sz="1350" spc="-5" dirty="0">
                <a:latin typeface="+mn-lt"/>
                <a:cs typeface="Times New Roman"/>
              </a:rPr>
              <a:t>характеристики</a:t>
            </a:r>
            <a:r>
              <a:rPr lang="ru-RU" sz="1350" spc="-10" dirty="0">
                <a:latin typeface="+mn-lt"/>
                <a:cs typeface="Times New Roman"/>
              </a:rPr>
              <a:t> </a:t>
            </a:r>
            <a:r>
              <a:rPr lang="ru-RU" sz="1350" dirty="0">
                <a:solidFill>
                  <a:srgbClr val="FF0000"/>
                </a:solidFill>
                <a:latin typeface="+mn-lt"/>
                <a:cs typeface="Times New Roman"/>
              </a:rPr>
              <a:t>с</a:t>
            </a:r>
            <a:r>
              <a:rPr lang="ru-RU" sz="1350" spc="-5" dirty="0">
                <a:solidFill>
                  <a:srgbClr val="FF0000"/>
                </a:solidFill>
                <a:latin typeface="+mn-lt"/>
                <a:cs typeface="Times New Roman"/>
              </a:rPr>
              <a:t> использованием</a:t>
            </a:r>
            <a:r>
              <a:rPr lang="ru-RU" sz="1350" spc="10" dirty="0">
                <a:solidFill>
                  <a:srgbClr val="FF0000"/>
                </a:solidFill>
                <a:latin typeface="+mn-lt"/>
                <a:cs typeface="Times New Roman"/>
              </a:rPr>
              <a:t> </a:t>
            </a:r>
            <a:r>
              <a:rPr lang="ru-RU" sz="1350" spc="-15" dirty="0">
                <a:solidFill>
                  <a:srgbClr val="FF0000"/>
                </a:solidFill>
                <a:latin typeface="+mn-lt"/>
                <a:cs typeface="Times New Roman"/>
              </a:rPr>
              <a:t>КТРУ</a:t>
            </a:r>
            <a:endParaRPr lang="ru-RU" sz="1350" dirty="0">
              <a:latin typeface="+mn-lt"/>
              <a:cs typeface="Times New Roman"/>
            </a:endParaRPr>
          </a:p>
          <a:p>
            <a:pPr marL="698500" lvl="1" indent="-285750" algn="l">
              <a:lnSpc>
                <a:spcPts val="2160"/>
              </a:lnSpc>
              <a:buFont typeface="Wingdings" panose="05000000000000000000" pitchFamily="2" charset="2"/>
              <a:buChar char="ü"/>
              <a:tabLst>
                <a:tab pos="870585" algn="l"/>
                <a:tab pos="871219" algn="l"/>
              </a:tabLst>
            </a:pPr>
            <a:r>
              <a:rPr lang="ru-RU" sz="1350" spc="-10" dirty="0">
                <a:latin typeface="+mn-lt"/>
                <a:cs typeface="Times New Roman"/>
              </a:rPr>
              <a:t>начальную</a:t>
            </a:r>
            <a:r>
              <a:rPr lang="ru-RU" sz="1350" spc="50" dirty="0">
                <a:latin typeface="+mn-lt"/>
                <a:cs typeface="Times New Roman"/>
              </a:rPr>
              <a:t> </a:t>
            </a:r>
            <a:r>
              <a:rPr lang="ru-RU" sz="1350" spc="-5" dirty="0">
                <a:latin typeface="+mn-lt"/>
                <a:cs typeface="Times New Roman"/>
              </a:rPr>
              <a:t>цену</a:t>
            </a:r>
            <a:r>
              <a:rPr lang="ru-RU" sz="1350" spc="40" dirty="0">
                <a:latin typeface="+mn-lt"/>
                <a:cs typeface="Times New Roman"/>
              </a:rPr>
              <a:t> </a:t>
            </a:r>
            <a:r>
              <a:rPr lang="ru-RU" sz="1350" spc="-5" dirty="0">
                <a:latin typeface="+mn-lt"/>
                <a:cs typeface="Times New Roman"/>
              </a:rPr>
              <a:t>единицы</a:t>
            </a:r>
            <a:r>
              <a:rPr lang="ru-RU" sz="1350" spc="45" dirty="0">
                <a:latin typeface="+mn-lt"/>
                <a:cs typeface="Times New Roman"/>
              </a:rPr>
              <a:t> </a:t>
            </a:r>
            <a:r>
              <a:rPr lang="ru-RU" sz="1350" spc="-5" dirty="0">
                <a:latin typeface="+mn-lt"/>
                <a:cs typeface="Times New Roman"/>
              </a:rPr>
              <a:t>товара</a:t>
            </a:r>
            <a:endParaRPr lang="ru-RU" sz="1350" dirty="0">
              <a:latin typeface="+mn-lt"/>
              <a:cs typeface="Times New Roman"/>
            </a:endParaRPr>
          </a:p>
          <a:p>
            <a:pPr marL="698500" lvl="1" indent="-285750" algn="l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870585" algn="l"/>
                <a:tab pos="871219" algn="l"/>
              </a:tabLst>
            </a:pPr>
            <a:r>
              <a:rPr lang="ru-RU" sz="1350" spc="-10" dirty="0">
                <a:latin typeface="+mn-lt"/>
                <a:cs typeface="Times New Roman"/>
              </a:rPr>
              <a:t>количество</a:t>
            </a:r>
            <a:r>
              <a:rPr lang="ru-RU" sz="1350" spc="-25" dirty="0">
                <a:latin typeface="+mn-lt"/>
                <a:cs typeface="Times New Roman"/>
              </a:rPr>
              <a:t> </a:t>
            </a:r>
            <a:r>
              <a:rPr lang="ru-RU" sz="1350" spc="-10" dirty="0">
                <a:latin typeface="+mn-lt"/>
                <a:cs typeface="Times New Roman"/>
              </a:rPr>
              <a:t>закупаемого</a:t>
            </a:r>
            <a:r>
              <a:rPr lang="ru-RU" sz="1350" spc="-5" dirty="0">
                <a:latin typeface="+mn-lt"/>
                <a:cs typeface="Times New Roman"/>
              </a:rPr>
              <a:t> </a:t>
            </a:r>
            <a:r>
              <a:rPr lang="ru-RU" sz="1350" spc="-10" dirty="0">
                <a:latin typeface="+mn-lt"/>
                <a:cs typeface="Times New Roman"/>
              </a:rPr>
              <a:t>товара</a:t>
            </a:r>
            <a:endParaRPr lang="ru-RU" sz="1350" dirty="0">
              <a:latin typeface="+mn-lt"/>
              <a:cs typeface="Times New Roman"/>
            </a:endParaRPr>
          </a:p>
          <a:p>
            <a:pPr marL="698500" lvl="1" indent="-285750" algn="l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870585" algn="l"/>
                <a:tab pos="871219" algn="l"/>
              </a:tabLst>
            </a:pPr>
            <a:r>
              <a:rPr lang="ru-RU" sz="1350" spc="-10" dirty="0">
                <a:latin typeface="+mn-lt"/>
                <a:cs typeface="Times New Roman"/>
              </a:rPr>
              <a:t>единицу</a:t>
            </a:r>
            <a:r>
              <a:rPr lang="ru-RU" sz="1350" dirty="0">
                <a:latin typeface="+mn-lt"/>
                <a:cs typeface="Times New Roman"/>
              </a:rPr>
              <a:t> </a:t>
            </a:r>
            <a:r>
              <a:rPr lang="ru-RU" sz="1350" spc="-5" dirty="0">
                <a:latin typeface="+mn-lt"/>
                <a:cs typeface="Times New Roman"/>
              </a:rPr>
              <a:t>измерения</a:t>
            </a:r>
            <a:r>
              <a:rPr lang="ru-RU" sz="1350" spc="5" dirty="0">
                <a:latin typeface="+mn-lt"/>
                <a:cs typeface="Times New Roman"/>
              </a:rPr>
              <a:t> </a:t>
            </a:r>
            <a:r>
              <a:rPr lang="ru-RU" sz="1350" spc="-10" dirty="0">
                <a:latin typeface="+mn-lt"/>
                <a:cs typeface="Times New Roman"/>
              </a:rPr>
              <a:t>товара</a:t>
            </a:r>
            <a:r>
              <a:rPr lang="ru-RU" sz="1350" spc="-20" dirty="0">
                <a:latin typeface="+mn-lt"/>
                <a:cs typeface="Times New Roman"/>
              </a:rPr>
              <a:t> </a:t>
            </a:r>
          </a:p>
          <a:p>
            <a:pPr marL="698500" lvl="1" indent="-285750" algn="l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870585" algn="l"/>
                <a:tab pos="871219" algn="l"/>
              </a:tabLst>
            </a:pPr>
            <a:r>
              <a:rPr lang="ru-RU" sz="1350" dirty="0">
                <a:latin typeface="+mn-lt"/>
                <a:cs typeface="Times New Roman"/>
              </a:rPr>
              <a:t>срок</a:t>
            </a:r>
            <a:r>
              <a:rPr lang="ru-RU" sz="1350" spc="-15" dirty="0">
                <a:latin typeface="+mn-lt"/>
                <a:cs typeface="Times New Roman"/>
              </a:rPr>
              <a:t> </a:t>
            </a:r>
            <a:r>
              <a:rPr lang="ru-RU" sz="1350" dirty="0">
                <a:latin typeface="+mn-lt"/>
                <a:cs typeface="Times New Roman"/>
              </a:rPr>
              <a:t>(в</a:t>
            </a:r>
            <a:r>
              <a:rPr lang="ru-RU" sz="1350" spc="-15" dirty="0">
                <a:latin typeface="+mn-lt"/>
                <a:cs typeface="Times New Roman"/>
              </a:rPr>
              <a:t> </a:t>
            </a:r>
            <a:r>
              <a:rPr lang="ru-RU" sz="1350" spc="-5" dirty="0">
                <a:latin typeface="+mn-lt"/>
                <a:cs typeface="Times New Roman"/>
              </a:rPr>
              <a:t>календарных</a:t>
            </a:r>
            <a:r>
              <a:rPr lang="ru-RU" sz="1350" spc="5" dirty="0">
                <a:latin typeface="+mn-lt"/>
                <a:cs typeface="Times New Roman"/>
              </a:rPr>
              <a:t> </a:t>
            </a:r>
            <a:r>
              <a:rPr lang="ru-RU" sz="1350" dirty="0">
                <a:latin typeface="+mn-lt"/>
                <a:cs typeface="Times New Roman"/>
              </a:rPr>
              <a:t>днях)</a:t>
            </a:r>
            <a:r>
              <a:rPr lang="ru-RU" sz="1350" spc="-5" dirty="0">
                <a:latin typeface="+mn-lt"/>
                <a:cs typeface="Times New Roman"/>
              </a:rPr>
              <a:t> </a:t>
            </a:r>
            <a:r>
              <a:rPr lang="ru-RU" sz="1350" dirty="0">
                <a:latin typeface="+mn-lt"/>
                <a:cs typeface="Times New Roman"/>
              </a:rPr>
              <a:t>и</a:t>
            </a:r>
            <a:r>
              <a:rPr lang="ru-RU" sz="1350" spc="-10" dirty="0">
                <a:latin typeface="+mn-lt"/>
                <a:cs typeface="Times New Roman"/>
              </a:rPr>
              <a:t> </a:t>
            </a:r>
            <a:r>
              <a:rPr lang="ru-RU" sz="1350" spc="5" dirty="0">
                <a:latin typeface="+mn-lt"/>
                <a:cs typeface="Times New Roman"/>
              </a:rPr>
              <a:t>место</a:t>
            </a:r>
            <a:r>
              <a:rPr lang="ru-RU" sz="1350" spc="-15" dirty="0">
                <a:latin typeface="+mn-lt"/>
                <a:cs typeface="Times New Roman"/>
              </a:rPr>
              <a:t> </a:t>
            </a:r>
            <a:r>
              <a:rPr lang="ru-RU" sz="1350" spc="10" dirty="0">
                <a:latin typeface="+mn-lt"/>
                <a:cs typeface="Times New Roman"/>
              </a:rPr>
              <a:t>поставки</a:t>
            </a:r>
            <a:r>
              <a:rPr lang="ru-RU" sz="1350" spc="-10" dirty="0">
                <a:latin typeface="+mn-lt"/>
                <a:cs typeface="Times New Roman"/>
              </a:rPr>
              <a:t> </a:t>
            </a:r>
            <a:r>
              <a:rPr lang="ru-RU" sz="1350" spc="-5" dirty="0">
                <a:latin typeface="+mn-lt"/>
                <a:cs typeface="Times New Roman"/>
              </a:rPr>
              <a:t>товара</a:t>
            </a:r>
            <a:r>
              <a:rPr lang="ru-RU" sz="1350" spc="-30" dirty="0">
                <a:latin typeface="+mn-lt"/>
                <a:cs typeface="Times New Roman"/>
              </a:rPr>
              <a:t> </a:t>
            </a:r>
          </a:p>
          <a:p>
            <a:pPr marL="90488" lvl="1" indent="0" algn="l">
              <a:lnSpc>
                <a:spcPct val="100000"/>
              </a:lnSpc>
              <a:buNone/>
              <a:tabLst>
                <a:tab pos="870585" algn="l"/>
                <a:tab pos="871219" algn="l"/>
              </a:tabLst>
            </a:pPr>
            <a:r>
              <a:rPr lang="ru-RU" sz="1350" spc="-5" dirty="0">
                <a:latin typeface="+mn-lt"/>
                <a:cs typeface="Times New Roman"/>
              </a:rPr>
              <a:t>в)</a:t>
            </a:r>
            <a:r>
              <a:rPr lang="ru-RU" sz="1350" spc="5" dirty="0">
                <a:latin typeface="+mn-lt"/>
                <a:cs typeface="Times New Roman"/>
              </a:rPr>
              <a:t> </a:t>
            </a:r>
            <a:r>
              <a:rPr lang="ru-RU" sz="1350" spc="-5" dirty="0">
                <a:latin typeface="+mn-lt"/>
                <a:cs typeface="Times New Roman"/>
              </a:rPr>
              <a:t>информацию</a:t>
            </a:r>
            <a:r>
              <a:rPr lang="ru-RU" sz="1350" spc="5" dirty="0">
                <a:latin typeface="+mn-lt"/>
                <a:cs typeface="Times New Roman"/>
              </a:rPr>
              <a:t> </a:t>
            </a:r>
            <a:r>
              <a:rPr lang="ru-RU" sz="1350" dirty="0">
                <a:latin typeface="+mn-lt"/>
                <a:cs typeface="Times New Roman"/>
              </a:rPr>
              <a:t>о </a:t>
            </a:r>
            <a:r>
              <a:rPr lang="ru-RU" sz="1350" spc="-5" dirty="0">
                <a:latin typeface="+mn-lt"/>
                <a:cs typeface="Times New Roman"/>
              </a:rPr>
              <a:t>возможности</a:t>
            </a:r>
            <a:r>
              <a:rPr lang="ru-RU" sz="1350" spc="-20" dirty="0">
                <a:latin typeface="+mn-lt"/>
                <a:cs typeface="Times New Roman"/>
              </a:rPr>
              <a:t> </a:t>
            </a:r>
            <a:r>
              <a:rPr lang="ru-RU" sz="1350" spc="-5" dirty="0">
                <a:latin typeface="+mn-lt"/>
                <a:cs typeface="Times New Roman"/>
              </a:rPr>
              <a:t>одностороннего</a:t>
            </a:r>
            <a:r>
              <a:rPr lang="ru-RU" sz="1350" spc="-20" dirty="0">
                <a:latin typeface="+mn-lt"/>
                <a:cs typeface="Times New Roman"/>
              </a:rPr>
              <a:t> </a:t>
            </a:r>
            <a:r>
              <a:rPr lang="ru-RU" sz="1350" spc="-10" dirty="0">
                <a:latin typeface="+mn-lt"/>
                <a:cs typeface="Times New Roman"/>
              </a:rPr>
              <a:t>отказа от</a:t>
            </a:r>
            <a:r>
              <a:rPr lang="ru-RU" sz="1350" spc="-5" dirty="0">
                <a:latin typeface="+mn-lt"/>
                <a:cs typeface="Times New Roman"/>
              </a:rPr>
              <a:t> исполнения</a:t>
            </a:r>
            <a:r>
              <a:rPr lang="ru-RU" sz="1350" spc="35" dirty="0">
                <a:latin typeface="+mn-lt"/>
                <a:cs typeface="Times New Roman"/>
              </a:rPr>
              <a:t> </a:t>
            </a:r>
            <a:r>
              <a:rPr lang="ru-RU" sz="1350" spc="-10" dirty="0">
                <a:latin typeface="+mn-lt"/>
                <a:cs typeface="Times New Roman"/>
              </a:rPr>
              <a:t>контракта</a:t>
            </a:r>
            <a:r>
              <a:rPr lang="ru-RU" sz="1350" dirty="0">
                <a:latin typeface="+mn-lt"/>
                <a:cs typeface="Times New Roman"/>
              </a:rPr>
              <a:t>; </a:t>
            </a:r>
            <a:r>
              <a:rPr lang="ru-RU" sz="1350" spc="-484" dirty="0">
                <a:latin typeface="+mn-lt"/>
                <a:cs typeface="Times New Roman"/>
              </a:rPr>
              <a:t> </a:t>
            </a:r>
          </a:p>
          <a:p>
            <a:pPr marL="95884" marR="786765" indent="0">
              <a:lnSpc>
                <a:spcPct val="100000"/>
              </a:lnSpc>
              <a:buNone/>
            </a:pPr>
            <a:r>
              <a:rPr lang="ru-RU" sz="1350" dirty="0">
                <a:latin typeface="+mn-lt"/>
                <a:cs typeface="Times New Roman"/>
              </a:rPr>
              <a:t>г)</a:t>
            </a:r>
            <a:r>
              <a:rPr lang="ru-RU" sz="1350" spc="-25" dirty="0">
                <a:latin typeface="+mn-lt"/>
                <a:cs typeface="Times New Roman"/>
              </a:rPr>
              <a:t> </a:t>
            </a:r>
            <a:r>
              <a:rPr lang="ru-RU" sz="1350" dirty="0">
                <a:latin typeface="+mn-lt"/>
                <a:cs typeface="Times New Roman"/>
              </a:rPr>
              <a:t>требования</a:t>
            </a:r>
            <a:r>
              <a:rPr lang="ru-RU" sz="1350" spc="-5" dirty="0">
                <a:latin typeface="+mn-lt"/>
                <a:cs typeface="Times New Roman"/>
              </a:rPr>
              <a:t> </a:t>
            </a:r>
            <a:r>
              <a:rPr lang="ru-RU" sz="1350" dirty="0">
                <a:latin typeface="+mn-lt"/>
                <a:cs typeface="Times New Roman"/>
              </a:rPr>
              <a:t>к </a:t>
            </a:r>
            <a:r>
              <a:rPr lang="ru-RU" sz="1350" spc="-15" dirty="0">
                <a:latin typeface="+mn-lt"/>
                <a:cs typeface="Times New Roman"/>
              </a:rPr>
              <a:t>УЗ</a:t>
            </a:r>
            <a:r>
              <a:rPr lang="ru-RU" sz="1350" spc="-20" dirty="0">
                <a:latin typeface="+mn-lt"/>
                <a:cs typeface="Times New Roman"/>
              </a:rPr>
              <a:t> </a:t>
            </a:r>
            <a:r>
              <a:rPr lang="ru-RU" sz="1350" spc="-5" dirty="0">
                <a:latin typeface="+mn-lt"/>
                <a:cs typeface="Times New Roman"/>
              </a:rPr>
              <a:t>по</a:t>
            </a:r>
            <a:r>
              <a:rPr lang="ru-RU" sz="1350" spc="10" dirty="0">
                <a:latin typeface="+mn-lt"/>
                <a:cs typeface="Times New Roman"/>
              </a:rPr>
              <a:t> </a:t>
            </a:r>
            <a:r>
              <a:rPr lang="ru-RU" sz="1350" dirty="0">
                <a:latin typeface="+mn-lt"/>
                <a:cs typeface="Times New Roman"/>
              </a:rPr>
              <a:t>ч.</a:t>
            </a:r>
            <a:r>
              <a:rPr lang="ru-RU" sz="1350" spc="-5" dirty="0">
                <a:latin typeface="+mn-lt"/>
                <a:cs typeface="Times New Roman"/>
              </a:rPr>
              <a:t> </a:t>
            </a:r>
            <a:r>
              <a:rPr lang="ru-RU" sz="1350" dirty="0">
                <a:latin typeface="+mn-lt"/>
                <a:cs typeface="Times New Roman"/>
              </a:rPr>
              <a:t>1, 2</a:t>
            </a:r>
            <a:r>
              <a:rPr lang="ru-RU" sz="1350" spc="-5" dirty="0">
                <a:latin typeface="+mn-lt"/>
                <a:cs typeface="Times New Roman"/>
              </a:rPr>
              <a:t> </a:t>
            </a:r>
            <a:r>
              <a:rPr lang="ru-RU" sz="1350" spc="-55" dirty="0">
                <a:latin typeface="+mn-lt"/>
                <a:cs typeface="Times New Roman"/>
              </a:rPr>
              <a:t>ст.</a:t>
            </a:r>
            <a:r>
              <a:rPr lang="ru-RU" sz="1350" spc="-5" dirty="0">
                <a:latin typeface="+mn-lt"/>
                <a:cs typeface="Times New Roman"/>
              </a:rPr>
              <a:t> </a:t>
            </a:r>
            <a:r>
              <a:rPr lang="ru-RU" sz="1350" spc="5" dirty="0">
                <a:latin typeface="+mn-lt"/>
                <a:cs typeface="Times New Roman"/>
              </a:rPr>
              <a:t>31;</a:t>
            </a:r>
            <a:endParaRPr lang="ru-RU" sz="1350" dirty="0">
              <a:latin typeface="+mn-lt"/>
              <a:cs typeface="Times New Roman"/>
            </a:endParaRPr>
          </a:p>
          <a:p>
            <a:pPr marL="95884" indent="0">
              <a:lnSpc>
                <a:spcPct val="100000"/>
              </a:lnSpc>
              <a:buNone/>
            </a:pPr>
            <a:r>
              <a:rPr lang="ru-RU" sz="1350" spc="-5" dirty="0">
                <a:latin typeface="+mn-lt"/>
                <a:cs typeface="Times New Roman"/>
              </a:rPr>
              <a:t>д)</a:t>
            </a:r>
            <a:r>
              <a:rPr lang="ru-RU" sz="1350" spc="-10" dirty="0">
                <a:latin typeface="+mn-lt"/>
                <a:cs typeface="Times New Roman"/>
              </a:rPr>
              <a:t> </a:t>
            </a:r>
            <a:r>
              <a:rPr lang="ru-RU" sz="1350" dirty="0">
                <a:latin typeface="+mn-lt"/>
                <a:cs typeface="Times New Roman"/>
              </a:rPr>
              <a:t>требование</a:t>
            </a:r>
            <a:r>
              <a:rPr lang="ru-RU" sz="1350" spc="-20" dirty="0">
                <a:latin typeface="+mn-lt"/>
                <a:cs typeface="Times New Roman"/>
              </a:rPr>
              <a:t> </a:t>
            </a:r>
            <a:r>
              <a:rPr lang="ru-RU" sz="1350" dirty="0">
                <a:latin typeface="+mn-lt"/>
                <a:cs typeface="Times New Roman"/>
              </a:rPr>
              <a:t>об</a:t>
            </a:r>
            <a:r>
              <a:rPr lang="ru-RU" sz="1350" spc="-15" dirty="0">
                <a:latin typeface="+mn-lt"/>
                <a:cs typeface="Times New Roman"/>
              </a:rPr>
              <a:t> </a:t>
            </a:r>
            <a:r>
              <a:rPr lang="ru-RU" sz="1350" dirty="0">
                <a:latin typeface="+mn-lt"/>
                <a:cs typeface="Times New Roman"/>
              </a:rPr>
              <a:t>отсутствии в</a:t>
            </a:r>
            <a:r>
              <a:rPr lang="ru-RU" sz="1350" spc="5" dirty="0">
                <a:latin typeface="+mn-lt"/>
                <a:cs typeface="Times New Roman"/>
              </a:rPr>
              <a:t> </a:t>
            </a:r>
            <a:r>
              <a:rPr lang="ru-RU" sz="1350" dirty="0">
                <a:latin typeface="+mn-lt"/>
                <a:cs typeface="Times New Roman"/>
              </a:rPr>
              <a:t>РНП</a:t>
            </a:r>
            <a:r>
              <a:rPr lang="ru-RU" sz="1350" spc="-10" dirty="0">
                <a:latin typeface="+mn-lt"/>
                <a:cs typeface="Times New Roman"/>
              </a:rPr>
              <a:t> </a:t>
            </a:r>
            <a:r>
              <a:rPr lang="ru-RU" sz="1350" dirty="0">
                <a:latin typeface="+mn-lt"/>
                <a:cs typeface="Times New Roman"/>
              </a:rPr>
              <a:t>(при</a:t>
            </a:r>
            <a:r>
              <a:rPr lang="ru-RU" sz="1350" spc="-15" dirty="0">
                <a:latin typeface="+mn-lt"/>
                <a:cs typeface="Times New Roman"/>
              </a:rPr>
              <a:t> </a:t>
            </a:r>
            <a:r>
              <a:rPr lang="ru-RU" sz="1350" spc="-5" dirty="0">
                <a:latin typeface="+mn-lt"/>
                <a:cs typeface="Times New Roman"/>
              </a:rPr>
              <a:t>наличии).</a:t>
            </a:r>
            <a:endParaRPr lang="ru-RU" sz="1350" dirty="0">
              <a:latin typeface="+mn-lt"/>
              <a:cs typeface="Times New Roman"/>
            </a:endParaRPr>
          </a:p>
          <a:p>
            <a:pPr marL="139700" indent="0">
              <a:lnSpc>
                <a:spcPct val="100000"/>
              </a:lnSpc>
              <a:spcBef>
                <a:spcPts val="40"/>
              </a:spcBef>
              <a:buNone/>
            </a:pPr>
            <a:endParaRPr lang="ru-RU" sz="1350" dirty="0">
              <a:latin typeface="+mn-lt"/>
              <a:cs typeface="Times New Roman"/>
            </a:endParaRPr>
          </a:p>
          <a:p>
            <a:pPr marL="12065" indent="0">
              <a:lnSpc>
                <a:spcPct val="100000"/>
              </a:lnSpc>
              <a:spcBef>
                <a:spcPts val="5"/>
              </a:spcBef>
              <a:buNone/>
              <a:tabLst>
                <a:tab pos="356235" algn="l"/>
              </a:tabLst>
            </a:pPr>
            <a:r>
              <a:rPr lang="ru-RU" sz="1350" dirty="0">
                <a:latin typeface="+mn-lt"/>
                <a:cs typeface="Times New Roman"/>
              </a:rPr>
              <a:t>В</a:t>
            </a:r>
            <a:r>
              <a:rPr lang="ru-RU" sz="1350" spc="-40" dirty="0">
                <a:latin typeface="+mn-lt"/>
                <a:cs typeface="Times New Roman"/>
              </a:rPr>
              <a:t> </a:t>
            </a:r>
            <a:r>
              <a:rPr lang="ru-RU" sz="1350" spc="-5" dirty="0">
                <a:latin typeface="+mn-lt"/>
                <a:cs typeface="Times New Roman"/>
              </a:rPr>
              <a:t>извещении должны быть</a:t>
            </a:r>
            <a:endParaRPr lang="ru-RU" sz="1350" dirty="0">
              <a:latin typeface="+mn-lt"/>
              <a:cs typeface="Times New Roman"/>
            </a:endParaRPr>
          </a:p>
          <a:p>
            <a:pPr marL="755015" lvl="1" indent="-285750" algn="l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756920" algn="l"/>
              </a:tabLst>
            </a:pPr>
            <a:r>
              <a:rPr lang="ru-RU" sz="1350" spc="-5" dirty="0">
                <a:latin typeface="+mn-lt"/>
                <a:cs typeface="Times New Roman"/>
              </a:rPr>
              <a:t>проект</a:t>
            </a:r>
            <a:r>
              <a:rPr lang="ru-RU" sz="1350" spc="-30" dirty="0">
                <a:latin typeface="+mn-lt"/>
                <a:cs typeface="Times New Roman"/>
              </a:rPr>
              <a:t> </a:t>
            </a:r>
            <a:r>
              <a:rPr lang="ru-RU" sz="1350" spc="-10" dirty="0">
                <a:latin typeface="+mn-lt"/>
                <a:cs typeface="Times New Roman"/>
              </a:rPr>
              <a:t>контракта,</a:t>
            </a:r>
            <a:endParaRPr lang="ru-RU" sz="1350" dirty="0">
              <a:latin typeface="+mn-lt"/>
              <a:cs typeface="Times New Roman"/>
            </a:endParaRPr>
          </a:p>
          <a:p>
            <a:pPr marL="755015" lvl="1" indent="-285750" algn="l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756920" algn="l"/>
              </a:tabLst>
            </a:pPr>
            <a:r>
              <a:rPr lang="ru-RU" sz="1350" dirty="0">
                <a:latin typeface="+mn-lt"/>
                <a:cs typeface="Times New Roman"/>
              </a:rPr>
              <a:t>обоснование</a:t>
            </a:r>
            <a:r>
              <a:rPr lang="ru-RU" sz="1350" spc="-5" dirty="0">
                <a:latin typeface="+mn-lt"/>
                <a:cs typeface="Times New Roman"/>
              </a:rPr>
              <a:t> цены</a:t>
            </a:r>
            <a:r>
              <a:rPr lang="ru-RU" sz="1350" spc="25" dirty="0">
                <a:latin typeface="+mn-lt"/>
                <a:cs typeface="Times New Roman"/>
              </a:rPr>
              <a:t> </a:t>
            </a:r>
            <a:r>
              <a:rPr lang="ru-RU" sz="1350" spc="-10" dirty="0">
                <a:latin typeface="+mn-lt"/>
                <a:cs typeface="Times New Roman"/>
              </a:rPr>
              <a:t>контракта</a:t>
            </a:r>
            <a:r>
              <a:rPr lang="ru-RU" sz="1350" spc="5" dirty="0">
                <a:latin typeface="+mn-lt"/>
                <a:cs typeface="Times New Roman"/>
              </a:rPr>
              <a:t> </a:t>
            </a:r>
            <a:r>
              <a:rPr lang="ru-RU" sz="1350" dirty="0">
                <a:latin typeface="+mn-lt"/>
                <a:cs typeface="Times New Roman"/>
              </a:rPr>
              <a:t>у</a:t>
            </a:r>
            <a:r>
              <a:rPr lang="ru-RU" sz="1350" spc="10" dirty="0">
                <a:latin typeface="+mn-lt"/>
                <a:cs typeface="Times New Roman"/>
              </a:rPr>
              <a:t> </a:t>
            </a:r>
            <a:r>
              <a:rPr lang="ru-RU" sz="1350" spc="-10" dirty="0">
                <a:latin typeface="+mn-lt"/>
                <a:cs typeface="Times New Roman"/>
              </a:rPr>
              <a:t>единственного</a:t>
            </a:r>
            <a:r>
              <a:rPr lang="ru-RU" sz="1350" spc="15" dirty="0">
                <a:latin typeface="+mn-lt"/>
                <a:cs typeface="Times New Roman"/>
              </a:rPr>
              <a:t> </a:t>
            </a:r>
            <a:r>
              <a:rPr lang="ru-RU" sz="1350" dirty="0">
                <a:latin typeface="+mn-lt"/>
                <a:cs typeface="Times New Roman"/>
              </a:rPr>
              <a:t>поставщика</a:t>
            </a:r>
            <a:r>
              <a:rPr lang="ru-RU" sz="1350" spc="15" dirty="0">
                <a:latin typeface="+mn-lt"/>
                <a:cs typeface="Times New Roman"/>
              </a:rPr>
              <a:t> </a:t>
            </a:r>
            <a:r>
              <a:rPr lang="ru-RU" sz="1350" dirty="0">
                <a:latin typeface="+mn-lt"/>
                <a:cs typeface="Times New Roman"/>
              </a:rPr>
              <a:t>(с </a:t>
            </a:r>
            <a:r>
              <a:rPr lang="ru-RU" sz="1350" spc="-10" dirty="0">
                <a:latin typeface="+mn-lt"/>
                <a:cs typeface="Times New Roman"/>
              </a:rPr>
              <a:t>указанием</a:t>
            </a:r>
            <a:r>
              <a:rPr lang="ru-RU" sz="1350" spc="30" dirty="0">
                <a:latin typeface="+mn-lt"/>
                <a:cs typeface="Times New Roman"/>
              </a:rPr>
              <a:t> </a:t>
            </a:r>
            <a:r>
              <a:rPr lang="ru-RU" sz="1350" spc="-10" dirty="0">
                <a:latin typeface="+mn-lt"/>
                <a:cs typeface="Times New Roman"/>
              </a:rPr>
              <a:t>валюты</a:t>
            </a:r>
            <a:r>
              <a:rPr lang="ru-RU" sz="1350" spc="15" dirty="0">
                <a:latin typeface="+mn-lt"/>
                <a:cs typeface="Times New Roman"/>
              </a:rPr>
              <a:t> </a:t>
            </a:r>
            <a:r>
              <a:rPr lang="ru-RU" sz="1350" dirty="0">
                <a:latin typeface="+mn-lt"/>
                <a:cs typeface="Times New Roman"/>
              </a:rPr>
              <a:t>и</a:t>
            </a:r>
            <a:r>
              <a:rPr lang="ru-RU" sz="1350" spc="20" dirty="0">
                <a:latin typeface="+mn-lt"/>
                <a:cs typeface="Times New Roman"/>
              </a:rPr>
              <a:t> </a:t>
            </a:r>
            <a:r>
              <a:rPr lang="ru-RU" sz="1350" spc="-5" dirty="0">
                <a:latin typeface="+mn-lt"/>
                <a:cs typeface="Times New Roman"/>
              </a:rPr>
              <a:t>порядка</a:t>
            </a:r>
            <a:r>
              <a:rPr lang="ru-RU" sz="1350" spc="10" dirty="0">
                <a:latin typeface="+mn-lt"/>
                <a:cs typeface="Times New Roman"/>
              </a:rPr>
              <a:t> </a:t>
            </a:r>
            <a:r>
              <a:rPr lang="ru-RU" sz="1350" dirty="0">
                <a:latin typeface="+mn-lt"/>
                <a:cs typeface="Times New Roman"/>
              </a:rPr>
              <a:t>пересчета).</a:t>
            </a:r>
          </a:p>
          <a:p>
            <a:pPr marL="69851" indent="0">
              <a:lnSpc>
                <a:spcPct val="100000"/>
              </a:lnSpc>
              <a:buNone/>
              <a:tabLst>
                <a:tab pos="527685" algn="l"/>
                <a:tab pos="528320" algn="l"/>
              </a:tabLst>
            </a:pPr>
            <a:r>
              <a:rPr lang="ru-RU" sz="1350" spc="5" dirty="0">
                <a:solidFill>
                  <a:srgbClr val="FF0000"/>
                </a:solidFill>
                <a:latin typeface="+mn-lt"/>
                <a:cs typeface="Times New Roman"/>
              </a:rPr>
              <a:t>Внесение</a:t>
            </a:r>
            <a:r>
              <a:rPr lang="ru-RU" sz="1350" spc="25" dirty="0">
                <a:solidFill>
                  <a:srgbClr val="FF0000"/>
                </a:solidFill>
                <a:latin typeface="+mn-lt"/>
                <a:cs typeface="Times New Roman"/>
              </a:rPr>
              <a:t> </a:t>
            </a:r>
            <a:r>
              <a:rPr lang="ru-RU" sz="1350" spc="-5" dirty="0">
                <a:solidFill>
                  <a:srgbClr val="FF0000"/>
                </a:solidFill>
                <a:latin typeface="+mn-lt"/>
                <a:cs typeface="Times New Roman"/>
              </a:rPr>
              <a:t>изменений</a:t>
            </a:r>
            <a:r>
              <a:rPr lang="ru-RU" sz="1350" spc="10" dirty="0">
                <a:solidFill>
                  <a:srgbClr val="FF0000"/>
                </a:solidFill>
                <a:latin typeface="+mn-lt"/>
                <a:cs typeface="Times New Roman"/>
              </a:rPr>
              <a:t> </a:t>
            </a:r>
            <a:r>
              <a:rPr lang="ru-RU" sz="1350" dirty="0">
                <a:solidFill>
                  <a:srgbClr val="FF0000"/>
                </a:solidFill>
                <a:latin typeface="+mn-lt"/>
                <a:cs typeface="Times New Roman"/>
              </a:rPr>
              <a:t>в</a:t>
            </a:r>
            <a:r>
              <a:rPr lang="ru-RU" sz="1350" spc="5" dirty="0">
                <a:solidFill>
                  <a:srgbClr val="FF0000"/>
                </a:solidFill>
                <a:latin typeface="+mn-lt"/>
                <a:cs typeface="Times New Roman"/>
              </a:rPr>
              <a:t> </a:t>
            </a:r>
            <a:r>
              <a:rPr lang="ru-RU" sz="1350" spc="-5" dirty="0">
                <a:solidFill>
                  <a:srgbClr val="FF0000"/>
                </a:solidFill>
                <a:latin typeface="+mn-lt"/>
                <a:cs typeface="Times New Roman"/>
              </a:rPr>
              <a:t>извещение</a:t>
            </a:r>
            <a:r>
              <a:rPr lang="ru-RU" sz="1350" spc="5" dirty="0">
                <a:solidFill>
                  <a:srgbClr val="FF0000"/>
                </a:solidFill>
                <a:latin typeface="+mn-lt"/>
                <a:cs typeface="Times New Roman"/>
              </a:rPr>
              <a:t> </a:t>
            </a:r>
            <a:r>
              <a:rPr lang="ru-RU" sz="1350" spc="-5" dirty="0">
                <a:solidFill>
                  <a:srgbClr val="FF0000"/>
                </a:solidFill>
                <a:latin typeface="+mn-lt"/>
                <a:cs typeface="Times New Roman"/>
              </a:rPr>
              <a:t>не</a:t>
            </a:r>
            <a:r>
              <a:rPr lang="ru-RU" sz="1350" spc="5" dirty="0">
                <a:solidFill>
                  <a:srgbClr val="FF0000"/>
                </a:solidFill>
                <a:latin typeface="+mn-lt"/>
                <a:cs typeface="Times New Roman"/>
              </a:rPr>
              <a:t> </a:t>
            </a:r>
            <a:r>
              <a:rPr lang="ru-RU" sz="1350" spc="-5" dirty="0">
                <a:solidFill>
                  <a:srgbClr val="FF0000"/>
                </a:solidFill>
                <a:latin typeface="+mn-lt"/>
                <a:cs typeface="Times New Roman"/>
              </a:rPr>
              <a:t>допускается</a:t>
            </a:r>
            <a:r>
              <a:rPr lang="ru-RU" sz="1350" spc="-5" dirty="0">
                <a:latin typeface="+mn-lt"/>
                <a:cs typeface="Times New Roman"/>
              </a:rPr>
              <a:t>.</a:t>
            </a:r>
            <a:endParaRPr lang="ru-RU" sz="1350" dirty="0">
              <a:latin typeface="+mn-lt"/>
              <a:cs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14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1049557" y="93139"/>
            <a:ext cx="4708200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Извещение</a:t>
            </a:r>
            <a:endParaRPr sz="2800" dirty="0">
              <a:latin typeface="Arial Black" panose="020B0A040201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4ABE6A-06A9-44B9-9AD3-3BA0A1916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20" y="737314"/>
            <a:ext cx="4071828" cy="40448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7F0DF7-944A-4046-ACCE-C5E88D5FD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877" y="737314"/>
            <a:ext cx="4254647" cy="289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82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07499" y="192566"/>
            <a:ext cx="6258319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35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Извещение</a:t>
            </a:r>
            <a:endParaRPr sz="2350" dirty="0">
              <a:latin typeface="+mj-lt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94387" y="765266"/>
            <a:ext cx="7684541" cy="4119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884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ru-RU" dirty="0"/>
              <a:t>На ЭТП ЗаказРФ извещение закупки у единственного поставщика выглядит следующим образом и включает в себя общие сведения по закупке, такие как «состояние извещения», «статус торгов», «состояние закупки», «предмет извещения», «дату и время подбора предложений» и информацию об организации, размещающей извещение – заказчике.</a:t>
            </a:r>
            <a:endParaRPr lang="ru-RU" sz="1350" dirty="0">
              <a:latin typeface="+mn-lt"/>
              <a:cs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E09322-7159-4A64-9E84-E295AD65476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77835" y="1786022"/>
            <a:ext cx="6258320" cy="30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30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911012" y="653578"/>
            <a:ext cx="4708200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Действия участника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275134" y="1648357"/>
            <a:ext cx="7684541" cy="24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0488" marR="70485" indent="0">
              <a:lnSpc>
                <a:spcPct val="100000"/>
              </a:lnSpc>
              <a:spcBef>
                <a:spcPts val="95"/>
              </a:spcBef>
              <a:buClr>
                <a:srgbClr val="0450F1"/>
              </a:buClr>
              <a:buSzPct val="107142"/>
              <a:buFont typeface="Arial MT"/>
              <a:buChar char="•"/>
              <a:tabLst>
                <a:tab pos="90488" algn="l"/>
              </a:tabLst>
            </a:pPr>
            <a:r>
              <a:rPr lang="ru-RU" b="1" spc="-90" dirty="0">
                <a:latin typeface="+mn-lt"/>
                <a:cs typeface="Tahoma"/>
              </a:rPr>
              <a:t> </a:t>
            </a:r>
            <a:r>
              <a:rPr lang="ru-RU" sz="1600" b="1" spc="-90" dirty="0">
                <a:latin typeface="+mn-lt"/>
                <a:cs typeface="Tahoma"/>
              </a:rPr>
              <a:t>Опубликование предварительного предложения с товарами – одно предварительное предложение, а уже в нем неограниченное количество товаров</a:t>
            </a:r>
            <a:endParaRPr lang="ru-RU" sz="1600" dirty="0">
              <a:latin typeface="+mn-lt"/>
              <a:cs typeface="Tahoma"/>
            </a:endParaRPr>
          </a:p>
          <a:p>
            <a:pPr marL="90488" indent="0">
              <a:lnSpc>
                <a:spcPct val="100000"/>
              </a:lnSpc>
              <a:spcBef>
                <a:spcPts val="1200"/>
              </a:spcBef>
              <a:buClr>
                <a:srgbClr val="0450F1"/>
              </a:buClr>
              <a:buSzPct val="107142"/>
              <a:buFont typeface="Arial MT"/>
              <a:buChar char="•"/>
              <a:tabLst>
                <a:tab pos="90488" algn="l"/>
              </a:tabLst>
            </a:pPr>
            <a:r>
              <a:rPr lang="ru-RU" sz="1600" b="1" spc="-100" dirty="0">
                <a:latin typeface="+mn-lt"/>
                <a:cs typeface="Tahoma"/>
              </a:rPr>
              <a:t> Подписание контракта на электронной площадке</a:t>
            </a:r>
            <a:endParaRPr lang="ru-RU" sz="1600" dirty="0">
              <a:latin typeface="+mn-lt"/>
              <a:cs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+mn-lt"/>
            </a:endParaRPr>
          </a:p>
          <a:p>
            <a:pPr marL="0" lvl="0" indent="0">
              <a:buNone/>
            </a:pPr>
            <a:r>
              <a:rPr lang="ru-RU" dirty="0">
                <a:latin typeface="+mn-lt"/>
              </a:rPr>
              <a:t>* </a:t>
            </a:r>
            <a:r>
              <a:rPr lang="ru-RU" b="1" i="1" spc="-90" dirty="0">
                <a:cs typeface="Tahoma"/>
              </a:rPr>
              <a:t>непосредственное участие поставщика в конкретной закупке не требуется, «подача заявки» происходит в автоматическом режиме.</a:t>
            </a:r>
            <a:endParaRPr i="1" dirty="0"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53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07499" y="192566"/>
            <a:ext cx="6258319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35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Состав предварительного предложения</a:t>
            </a:r>
            <a:endParaRPr sz="2350" dirty="0">
              <a:latin typeface="+mj-lt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275134" y="831272"/>
            <a:ext cx="7684541" cy="4119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indent="-343535">
              <a:lnSpc>
                <a:spcPts val="2160"/>
              </a:lnSpc>
              <a:spcBef>
                <a:spcPts val="105"/>
              </a:spcBef>
              <a:buFont typeface="Wingdings"/>
              <a:buChar char=""/>
              <a:tabLst>
                <a:tab pos="356235" algn="l"/>
              </a:tabLst>
            </a:pPr>
            <a:r>
              <a:rPr lang="ru-RU" sz="1200" dirty="0">
                <a:latin typeface="+mn-lt"/>
                <a:cs typeface="Times New Roman"/>
              </a:rPr>
              <a:t>Участник</a:t>
            </a:r>
            <a:r>
              <a:rPr lang="ru-RU" sz="1200" spc="265" dirty="0">
                <a:latin typeface="+mn-lt"/>
                <a:cs typeface="Times New Roman"/>
              </a:rPr>
              <a:t> </a:t>
            </a:r>
            <a:r>
              <a:rPr lang="ru-RU" sz="1200" spc="-10" dirty="0">
                <a:latin typeface="+mn-lt"/>
                <a:cs typeface="Times New Roman"/>
              </a:rPr>
              <a:t>закупки</a:t>
            </a:r>
            <a:r>
              <a:rPr lang="ru-RU" sz="1200" spc="275" dirty="0">
                <a:latin typeface="+mn-lt"/>
                <a:cs typeface="Times New Roman"/>
              </a:rPr>
              <a:t> </a:t>
            </a:r>
            <a:r>
              <a:rPr lang="ru-RU" sz="1200" spc="-30" dirty="0">
                <a:latin typeface="+mn-lt"/>
                <a:cs typeface="Times New Roman"/>
              </a:rPr>
              <a:t>формирует,</a:t>
            </a:r>
            <a:r>
              <a:rPr lang="ru-RU" sz="1200" spc="285" dirty="0">
                <a:latin typeface="+mn-lt"/>
                <a:cs typeface="Times New Roman"/>
              </a:rPr>
              <a:t> </a:t>
            </a:r>
            <a:r>
              <a:rPr lang="ru-RU" sz="1200" spc="-10" dirty="0">
                <a:latin typeface="+mn-lt"/>
                <a:cs typeface="Times New Roman"/>
              </a:rPr>
              <a:t>подписывает</a:t>
            </a:r>
            <a:r>
              <a:rPr lang="ru-RU" sz="1200" spc="275" dirty="0">
                <a:latin typeface="+mn-lt"/>
                <a:cs typeface="Times New Roman"/>
              </a:rPr>
              <a:t> </a:t>
            </a:r>
            <a:r>
              <a:rPr lang="ru-RU" sz="1200" spc="-5" dirty="0">
                <a:latin typeface="+mn-lt"/>
                <a:cs typeface="Times New Roman"/>
              </a:rPr>
              <a:t>усиленной</a:t>
            </a:r>
            <a:r>
              <a:rPr lang="ru-RU" sz="1200" spc="275" dirty="0">
                <a:latin typeface="+mn-lt"/>
                <a:cs typeface="Times New Roman"/>
              </a:rPr>
              <a:t> </a:t>
            </a:r>
            <a:r>
              <a:rPr lang="ru-RU" sz="1200" spc="-10" dirty="0">
                <a:latin typeface="+mn-lt"/>
                <a:cs typeface="Times New Roman"/>
              </a:rPr>
              <a:t>подписью</a:t>
            </a:r>
            <a:r>
              <a:rPr lang="ru-RU" sz="1200" spc="275" dirty="0">
                <a:latin typeface="+mn-lt"/>
                <a:cs typeface="Times New Roman"/>
              </a:rPr>
              <a:t> </a:t>
            </a:r>
            <a:r>
              <a:rPr lang="ru-RU" sz="1200" dirty="0">
                <a:latin typeface="+mn-lt"/>
                <a:cs typeface="Times New Roman"/>
              </a:rPr>
              <a:t>и</a:t>
            </a:r>
            <a:r>
              <a:rPr lang="ru-RU" sz="1200" spc="275" dirty="0">
                <a:latin typeface="+mn-lt"/>
                <a:cs typeface="Times New Roman"/>
              </a:rPr>
              <a:t> </a:t>
            </a:r>
            <a:r>
              <a:rPr lang="ru-RU" sz="1200" spc="-5" dirty="0">
                <a:latin typeface="+mn-lt"/>
                <a:cs typeface="Times New Roman"/>
              </a:rPr>
              <a:t>размещает</a:t>
            </a:r>
            <a:r>
              <a:rPr lang="ru-RU" sz="1200" spc="265" dirty="0">
                <a:latin typeface="+mn-lt"/>
                <a:cs typeface="Times New Roman"/>
              </a:rPr>
              <a:t> </a:t>
            </a:r>
            <a:r>
              <a:rPr lang="ru-RU" sz="1200" spc="-5" dirty="0">
                <a:latin typeface="+mn-lt"/>
                <a:cs typeface="Times New Roman"/>
              </a:rPr>
              <a:t>на</a:t>
            </a:r>
            <a:r>
              <a:rPr lang="ru-RU" sz="1200" spc="275" dirty="0">
                <a:latin typeface="+mn-lt"/>
                <a:cs typeface="Times New Roman"/>
              </a:rPr>
              <a:t> </a:t>
            </a:r>
            <a:r>
              <a:rPr lang="ru-RU" sz="1200" dirty="0">
                <a:latin typeface="+mn-lt"/>
                <a:cs typeface="Times New Roman"/>
              </a:rPr>
              <a:t>ЭП</a:t>
            </a:r>
            <a:r>
              <a:rPr lang="ru-RU" sz="1200" spc="280" dirty="0">
                <a:latin typeface="+mn-lt"/>
                <a:cs typeface="Times New Roman"/>
              </a:rPr>
              <a:t> </a:t>
            </a:r>
            <a:r>
              <a:rPr lang="ru-RU" sz="1200" b="1" spc="-10" dirty="0">
                <a:latin typeface="+mn-lt"/>
                <a:cs typeface="Times New Roman"/>
              </a:rPr>
              <a:t>предварительное предложение</a:t>
            </a:r>
            <a:r>
              <a:rPr lang="ru-RU" sz="1200" b="1" spc="-50" dirty="0">
                <a:latin typeface="+mn-lt"/>
                <a:cs typeface="Times New Roman"/>
              </a:rPr>
              <a:t> </a:t>
            </a:r>
            <a:r>
              <a:rPr lang="ru-RU" sz="1200" dirty="0">
                <a:latin typeface="+mn-lt"/>
                <a:cs typeface="Times New Roman"/>
              </a:rPr>
              <a:t>о</a:t>
            </a:r>
            <a:r>
              <a:rPr lang="ru-RU" sz="1200" spc="-15" dirty="0">
                <a:latin typeface="+mn-lt"/>
                <a:cs typeface="Times New Roman"/>
              </a:rPr>
              <a:t> </a:t>
            </a:r>
            <a:r>
              <a:rPr lang="ru-RU" sz="1200" dirty="0">
                <a:latin typeface="+mn-lt"/>
                <a:cs typeface="Times New Roman"/>
              </a:rPr>
              <a:t>поставке</a:t>
            </a:r>
            <a:r>
              <a:rPr lang="ru-RU" sz="1200" spc="-5" dirty="0">
                <a:latin typeface="+mn-lt"/>
                <a:cs typeface="Times New Roman"/>
              </a:rPr>
              <a:t> </a:t>
            </a:r>
            <a:r>
              <a:rPr lang="ru-RU" sz="1200" b="1" spc="-20" dirty="0">
                <a:latin typeface="+mn-lt"/>
                <a:cs typeface="Times New Roman"/>
              </a:rPr>
              <a:t>товаров </a:t>
            </a:r>
            <a:r>
              <a:rPr lang="ru-RU" sz="1200" spc="-20" dirty="0">
                <a:latin typeface="+mn-lt"/>
                <a:cs typeface="Times New Roman"/>
              </a:rPr>
              <a:t>– аккредитационные сведения и информация о товарах.</a:t>
            </a:r>
            <a:endParaRPr lang="ru-RU" sz="1200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ru-RU" sz="1200" dirty="0">
              <a:latin typeface="+mn-lt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6235" algn="l"/>
              </a:tabLst>
            </a:pPr>
            <a:r>
              <a:rPr lang="ru-RU" sz="1200" spc="-5" dirty="0">
                <a:latin typeface="+mn-lt"/>
                <a:cs typeface="Times New Roman"/>
              </a:rPr>
              <a:t>Для</a:t>
            </a:r>
            <a:r>
              <a:rPr lang="ru-RU" sz="1200" spc="-10" dirty="0">
                <a:latin typeface="+mn-lt"/>
                <a:cs typeface="Times New Roman"/>
              </a:rPr>
              <a:t> </a:t>
            </a:r>
            <a:r>
              <a:rPr lang="ru-RU" sz="1200" b="1" spc="-10" dirty="0">
                <a:latin typeface="+mn-lt"/>
                <a:cs typeface="Times New Roman"/>
              </a:rPr>
              <a:t>каждого</a:t>
            </a:r>
            <a:r>
              <a:rPr lang="ru-RU" sz="1200" b="1" spc="-25" dirty="0">
                <a:latin typeface="+mn-lt"/>
                <a:cs typeface="Times New Roman"/>
              </a:rPr>
              <a:t> </a:t>
            </a:r>
            <a:r>
              <a:rPr lang="ru-RU" sz="1200" spc="-10" dirty="0">
                <a:latin typeface="+mn-lt"/>
                <a:cs typeface="Times New Roman"/>
              </a:rPr>
              <a:t>товара</a:t>
            </a:r>
            <a:r>
              <a:rPr lang="ru-RU" sz="1200" spc="-25" dirty="0">
                <a:latin typeface="+mn-lt"/>
                <a:cs typeface="Times New Roman"/>
              </a:rPr>
              <a:t> </a:t>
            </a:r>
            <a:r>
              <a:rPr lang="ru-RU" sz="1200" spc="-5" dirty="0">
                <a:latin typeface="+mn-lt"/>
                <a:cs typeface="Times New Roman"/>
              </a:rPr>
              <a:t>должно</a:t>
            </a:r>
            <a:r>
              <a:rPr lang="ru-RU" sz="1200" spc="-15" dirty="0">
                <a:latin typeface="+mn-lt"/>
                <a:cs typeface="Times New Roman"/>
              </a:rPr>
              <a:t> </a:t>
            </a:r>
            <a:r>
              <a:rPr lang="ru-RU" sz="1200" dirty="0">
                <a:latin typeface="+mn-lt"/>
                <a:cs typeface="Times New Roman"/>
              </a:rPr>
              <a:t>быть</a:t>
            </a:r>
            <a:r>
              <a:rPr lang="ru-RU" sz="1200" spc="-20" dirty="0">
                <a:latin typeface="+mn-lt"/>
                <a:cs typeface="Times New Roman"/>
              </a:rPr>
              <a:t> </a:t>
            </a:r>
            <a:r>
              <a:rPr lang="ru-RU" sz="1200" spc="-5" dirty="0">
                <a:latin typeface="+mn-lt"/>
                <a:cs typeface="Times New Roman"/>
              </a:rPr>
              <a:t>указано:</a:t>
            </a:r>
            <a:endParaRPr lang="ru-RU" sz="1200" dirty="0">
              <a:latin typeface="+mn-lt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lang="ru-RU" sz="1200" spc="-5" dirty="0">
                <a:latin typeface="+mn-lt"/>
                <a:cs typeface="Times New Roman"/>
              </a:rPr>
              <a:t>а) наименование</a:t>
            </a:r>
            <a:r>
              <a:rPr lang="ru-RU" sz="1200" spc="10" dirty="0">
                <a:latin typeface="+mn-lt"/>
                <a:cs typeface="Times New Roman"/>
              </a:rPr>
              <a:t> </a:t>
            </a:r>
            <a:r>
              <a:rPr lang="ru-RU" sz="1200" spc="-10" dirty="0">
                <a:latin typeface="+mn-lt"/>
                <a:cs typeface="Times New Roman"/>
              </a:rPr>
              <a:t>товара</a:t>
            </a:r>
            <a:r>
              <a:rPr lang="ru-RU" sz="1200" spc="-15" dirty="0">
                <a:latin typeface="+mn-lt"/>
                <a:cs typeface="Times New Roman"/>
              </a:rPr>
              <a:t> </a:t>
            </a:r>
            <a:r>
              <a:rPr lang="ru-RU" sz="1200" dirty="0">
                <a:latin typeface="+mn-lt"/>
                <a:cs typeface="Times New Roman"/>
              </a:rPr>
              <a:t>и </a:t>
            </a:r>
            <a:r>
              <a:rPr lang="ru-RU" sz="1200" spc="-5" dirty="0">
                <a:latin typeface="+mn-lt"/>
                <a:cs typeface="Times New Roman"/>
              </a:rPr>
              <a:t>характеристики</a:t>
            </a:r>
            <a:r>
              <a:rPr lang="ru-RU" sz="1200" spc="-15" dirty="0">
                <a:latin typeface="+mn-lt"/>
                <a:cs typeface="Times New Roman"/>
              </a:rPr>
              <a:t> </a:t>
            </a:r>
            <a:r>
              <a:rPr lang="ru-RU" sz="1200" dirty="0">
                <a:latin typeface="+mn-lt"/>
                <a:cs typeface="Times New Roman"/>
              </a:rPr>
              <a:t>с </a:t>
            </a:r>
            <a:r>
              <a:rPr lang="ru-RU" sz="1200" spc="-5" dirty="0">
                <a:latin typeface="+mn-lt"/>
                <a:cs typeface="Times New Roman"/>
              </a:rPr>
              <a:t>использованием</a:t>
            </a:r>
            <a:r>
              <a:rPr lang="ru-RU" sz="1200" dirty="0">
                <a:latin typeface="+mn-lt"/>
                <a:cs typeface="Times New Roman"/>
              </a:rPr>
              <a:t> </a:t>
            </a:r>
            <a:r>
              <a:rPr lang="ru-RU" sz="1200" spc="-10" dirty="0">
                <a:latin typeface="+mn-lt"/>
                <a:cs typeface="Times New Roman"/>
              </a:rPr>
              <a:t>КТРУ;</a:t>
            </a:r>
            <a:endParaRPr lang="ru-RU" sz="1200" dirty="0">
              <a:latin typeface="+mn-lt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lang="ru-RU" sz="1200" dirty="0">
                <a:latin typeface="+mn-lt"/>
                <a:cs typeface="Times New Roman"/>
              </a:rPr>
              <a:t>б)</a:t>
            </a:r>
            <a:r>
              <a:rPr lang="ru-RU" sz="1200" spc="-30" dirty="0">
                <a:latin typeface="+mn-lt"/>
                <a:cs typeface="Times New Roman"/>
              </a:rPr>
              <a:t> </a:t>
            </a:r>
            <a:r>
              <a:rPr lang="ru-RU" sz="1200" spc="-5" dirty="0">
                <a:latin typeface="+mn-lt"/>
                <a:cs typeface="Times New Roman"/>
              </a:rPr>
              <a:t>товарный</a:t>
            </a:r>
            <a:r>
              <a:rPr lang="ru-RU" sz="1200" spc="-15" dirty="0">
                <a:latin typeface="+mn-lt"/>
                <a:cs typeface="Times New Roman"/>
              </a:rPr>
              <a:t> </a:t>
            </a:r>
            <a:r>
              <a:rPr lang="ru-RU" sz="1200" dirty="0">
                <a:latin typeface="+mn-lt"/>
                <a:cs typeface="Times New Roman"/>
              </a:rPr>
              <a:t>знак</a:t>
            </a:r>
            <a:r>
              <a:rPr lang="ru-RU" sz="1200" spc="-10" dirty="0">
                <a:latin typeface="+mn-lt"/>
                <a:cs typeface="Times New Roman"/>
              </a:rPr>
              <a:t> </a:t>
            </a:r>
            <a:r>
              <a:rPr lang="ru-RU" sz="1200" dirty="0">
                <a:latin typeface="+mn-lt"/>
                <a:cs typeface="Times New Roman"/>
              </a:rPr>
              <a:t>(при</a:t>
            </a:r>
            <a:r>
              <a:rPr lang="ru-RU" sz="1200" spc="-20" dirty="0">
                <a:latin typeface="+mn-lt"/>
                <a:cs typeface="Times New Roman"/>
              </a:rPr>
              <a:t> </a:t>
            </a:r>
            <a:r>
              <a:rPr lang="ru-RU" sz="1200" spc="-5" dirty="0">
                <a:latin typeface="+mn-lt"/>
                <a:cs typeface="Times New Roman"/>
              </a:rPr>
              <a:t>наличии);</a:t>
            </a:r>
            <a:endParaRPr lang="ru-RU" sz="1200" dirty="0">
              <a:latin typeface="+mn-lt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lang="ru-RU" sz="1200" dirty="0">
                <a:latin typeface="+mn-lt"/>
                <a:cs typeface="Times New Roman"/>
              </a:rPr>
              <a:t>в)</a:t>
            </a:r>
            <a:r>
              <a:rPr lang="ru-RU" sz="1200" spc="-10" dirty="0">
                <a:latin typeface="+mn-lt"/>
                <a:cs typeface="Times New Roman"/>
              </a:rPr>
              <a:t> </a:t>
            </a:r>
            <a:r>
              <a:rPr lang="ru-RU" sz="1200" spc="5" dirty="0">
                <a:latin typeface="+mn-lt"/>
                <a:cs typeface="Times New Roman"/>
              </a:rPr>
              <a:t>страна</a:t>
            </a:r>
            <a:r>
              <a:rPr lang="ru-RU" sz="1200" dirty="0">
                <a:latin typeface="+mn-lt"/>
                <a:cs typeface="Times New Roman"/>
              </a:rPr>
              <a:t> </a:t>
            </a:r>
            <a:r>
              <a:rPr lang="ru-RU" sz="1200" spc="-15" dirty="0">
                <a:latin typeface="+mn-lt"/>
                <a:cs typeface="Times New Roman"/>
              </a:rPr>
              <a:t>происхождения</a:t>
            </a:r>
            <a:r>
              <a:rPr lang="ru-RU" sz="1200" spc="-10" dirty="0">
                <a:latin typeface="+mn-lt"/>
                <a:cs typeface="Times New Roman"/>
              </a:rPr>
              <a:t> </a:t>
            </a:r>
            <a:r>
              <a:rPr lang="ru-RU" sz="1200" spc="-5" dirty="0">
                <a:latin typeface="+mn-lt"/>
                <a:cs typeface="Times New Roman"/>
              </a:rPr>
              <a:t>товара;</a:t>
            </a:r>
            <a:endParaRPr lang="ru-RU" sz="1200" dirty="0">
              <a:latin typeface="+mn-lt"/>
              <a:cs typeface="Times New Roman"/>
            </a:endParaRPr>
          </a:p>
          <a:p>
            <a:pPr marL="469900" marR="6985">
              <a:lnSpc>
                <a:spcPct val="80000"/>
              </a:lnSpc>
              <a:spcBef>
                <a:spcPts val="480"/>
              </a:spcBef>
              <a:tabLst>
                <a:tab pos="821690" algn="l"/>
                <a:tab pos="2004695" algn="l"/>
                <a:tab pos="2650490" algn="l"/>
                <a:tab pos="3152140" algn="l"/>
                <a:tab pos="4092575" algn="l"/>
                <a:tab pos="6185535" algn="l"/>
                <a:tab pos="7078345" algn="l"/>
                <a:tab pos="8923020" algn="l"/>
                <a:tab pos="9791700" algn="l"/>
                <a:tab pos="10534015" algn="l"/>
              </a:tabLst>
            </a:pPr>
            <a:r>
              <a:rPr lang="ru-RU" sz="1200" spc="-10" dirty="0">
                <a:latin typeface="+mn-lt"/>
                <a:cs typeface="Times New Roman"/>
              </a:rPr>
              <a:t>г</a:t>
            </a:r>
            <a:r>
              <a:rPr lang="ru-RU" sz="1200" dirty="0">
                <a:latin typeface="+mn-lt"/>
                <a:cs typeface="Times New Roman"/>
              </a:rPr>
              <a:t>) </a:t>
            </a:r>
            <a:r>
              <a:rPr lang="ru-RU" sz="1200" spc="-15" dirty="0">
                <a:latin typeface="+mn-lt"/>
                <a:cs typeface="Times New Roman"/>
              </a:rPr>
              <a:t>д</a:t>
            </a:r>
            <a:r>
              <a:rPr lang="ru-RU" sz="1200" dirty="0">
                <a:latin typeface="+mn-lt"/>
                <a:cs typeface="Times New Roman"/>
              </a:rPr>
              <a:t>о</a:t>
            </a:r>
            <a:r>
              <a:rPr lang="ru-RU" sz="1200" spc="-20" dirty="0">
                <a:latin typeface="+mn-lt"/>
                <a:cs typeface="Times New Roman"/>
              </a:rPr>
              <a:t>к</a:t>
            </a:r>
            <a:r>
              <a:rPr lang="ru-RU" sz="1200" spc="-35" dirty="0">
                <a:latin typeface="+mn-lt"/>
                <a:cs typeface="Times New Roman"/>
              </a:rPr>
              <a:t>у</a:t>
            </a:r>
            <a:r>
              <a:rPr lang="ru-RU" sz="1200" dirty="0">
                <a:latin typeface="+mn-lt"/>
                <a:cs typeface="Times New Roman"/>
              </a:rPr>
              <a:t>мент, </a:t>
            </a:r>
            <a:r>
              <a:rPr lang="ru-RU" sz="1200" spc="-5" dirty="0">
                <a:latin typeface="+mn-lt"/>
                <a:cs typeface="Times New Roman"/>
              </a:rPr>
              <a:t>п</a:t>
            </a:r>
            <a:r>
              <a:rPr lang="ru-RU" sz="1200" spc="-60" dirty="0">
                <a:latin typeface="+mn-lt"/>
                <a:cs typeface="Times New Roman"/>
              </a:rPr>
              <a:t>о</a:t>
            </a:r>
            <a:r>
              <a:rPr lang="ru-RU" sz="1200" dirty="0">
                <a:latin typeface="+mn-lt"/>
                <a:cs typeface="Times New Roman"/>
              </a:rPr>
              <a:t>дт</a:t>
            </a:r>
            <a:r>
              <a:rPr lang="ru-RU" sz="1200" spc="-10" dirty="0">
                <a:latin typeface="+mn-lt"/>
                <a:cs typeface="Times New Roman"/>
              </a:rPr>
              <a:t>в</a:t>
            </a:r>
            <a:r>
              <a:rPr lang="ru-RU" sz="1200" spc="-15" dirty="0">
                <a:latin typeface="+mn-lt"/>
                <a:cs typeface="Times New Roman"/>
              </a:rPr>
              <a:t>е</a:t>
            </a:r>
            <a:r>
              <a:rPr lang="ru-RU" sz="1200" dirty="0">
                <a:latin typeface="+mn-lt"/>
                <a:cs typeface="Times New Roman"/>
              </a:rPr>
              <a:t>р</a:t>
            </a:r>
            <a:r>
              <a:rPr lang="ru-RU" sz="1200" spc="-10" dirty="0">
                <a:latin typeface="+mn-lt"/>
                <a:cs typeface="Times New Roman"/>
              </a:rPr>
              <a:t>ж</a:t>
            </a:r>
            <a:r>
              <a:rPr lang="ru-RU" sz="1200" dirty="0">
                <a:latin typeface="+mn-lt"/>
                <a:cs typeface="Times New Roman"/>
              </a:rPr>
              <a:t>дающ</a:t>
            </a:r>
            <a:r>
              <a:rPr lang="ru-RU" sz="1200" spc="-5" dirty="0">
                <a:latin typeface="+mn-lt"/>
                <a:cs typeface="Times New Roman"/>
              </a:rPr>
              <a:t>и</a:t>
            </a:r>
            <a:r>
              <a:rPr lang="ru-RU" sz="1200" dirty="0">
                <a:latin typeface="+mn-lt"/>
                <a:cs typeface="Times New Roman"/>
              </a:rPr>
              <a:t>й страну </a:t>
            </a:r>
            <a:r>
              <a:rPr lang="ru-RU" sz="1200" spc="-5" dirty="0">
                <a:latin typeface="+mn-lt"/>
                <a:cs typeface="Times New Roman"/>
              </a:rPr>
              <a:t>пр</a:t>
            </a:r>
            <a:r>
              <a:rPr lang="ru-RU" sz="1200" spc="5" dirty="0">
                <a:latin typeface="+mn-lt"/>
                <a:cs typeface="Times New Roman"/>
              </a:rPr>
              <a:t>о</a:t>
            </a:r>
            <a:r>
              <a:rPr lang="ru-RU" sz="1200" spc="-5" dirty="0">
                <a:latin typeface="+mn-lt"/>
                <a:cs typeface="Times New Roman"/>
              </a:rPr>
              <a:t>и</a:t>
            </a:r>
            <a:r>
              <a:rPr lang="ru-RU" sz="1200" spc="-35" dirty="0">
                <a:latin typeface="+mn-lt"/>
                <a:cs typeface="Times New Roman"/>
              </a:rPr>
              <a:t>с</a:t>
            </a:r>
            <a:r>
              <a:rPr lang="ru-RU" sz="1200" spc="-80" dirty="0">
                <a:latin typeface="+mn-lt"/>
                <a:cs typeface="Times New Roman"/>
              </a:rPr>
              <a:t>х</a:t>
            </a:r>
            <a:r>
              <a:rPr lang="ru-RU" sz="1200" spc="-55" dirty="0">
                <a:latin typeface="+mn-lt"/>
                <a:cs typeface="Times New Roman"/>
              </a:rPr>
              <a:t>о</a:t>
            </a:r>
            <a:r>
              <a:rPr lang="ru-RU" sz="1200" dirty="0">
                <a:latin typeface="+mn-lt"/>
                <a:cs typeface="Times New Roman"/>
              </a:rPr>
              <a:t>жд</a:t>
            </a:r>
            <a:r>
              <a:rPr lang="ru-RU" sz="1200" spc="-10" dirty="0">
                <a:latin typeface="+mn-lt"/>
                <a:cs typeface="Times New Roman"/>
              </a:rPr>
              <a:t>е</a:t>
            </a:r>
            <a:r>
              <a:rPr lang="ru-RU" sz="1200" spc="-5" dirty="0">
                <a:latin typeface="+mn-lt"/>
                <a:cs typeface="Times New Roman"/>
              </a:rPr>
              <a:t>н</a:t>
            </a:r>
            <a:r>
              <a:rPr lang="ru-RU" sz="1200" spc="-10" dirty="0">
                <a:latin typeface="+mn-lt"/>
                <a:cs typeface="Times New Roman"/>
              </a:rPr>
              <a:t>и</a:t>
            </a:r>
            <a:r>
              <a:rPr lang="ru-RU" sz="1200" dirty="0">
                <a:latin typeface="+mn-lt"/>
                <a:cs typeface="Times New Roman"/>
              </a:rPr>
              <a:t>я </a:t>
            </a:r>
            <a:r>
              <a:rPr lang="ru-RU" sz="1200" spc="-25" dirty="0">
                <a:latin typeface="+mn-lt"/>
                <a:cs typeface="Times New Roman"/>
              </a:rPr>
              <a:t>т</a:t>
            </a:r>
            <a:r>
              <a:rPr lang="ru-RU" sz="1200" dirty="0">
                <a:latin typeface="+mn-lt"/>
                <a:cs typeface="Times New Roman"/>
              </a:rPr>
              <a:t>о</a:t>
            </a:r>
            <a:r>
              <a:rPr lang="ru-RU" sz="1200" spc="-20" dirty="0">
                <a:latin typeface="+mn-lt"/>
                <a:cs typeface="Times New Roman"/>
              </a:rPr>
              <a:t>в</a:t>
            </a:r>
            <a:r>
              <a:rPr lang="ru-RU" sz="1200" dirty="0">
                <a:latin typeface="+mn-lt"/>
                <a:cs typeface="Times New Roman"/>
              </a:rPr>
              <a:t>ара</a:t>
            </a:r>
            <a:r>
              <a:rPr lang="ru-RU" sz="1200" spc="5" dirty="0">
                <a:latin typeface="+mn-lt"/>
                <a:cs typeface="Times New Roman"/>
              </a:rPr>
              <a:t>;</a:t>
            </a:r>
            <a:endParaRPr lang="ru-RU" sz="1200" dirty="0">
              <a:latin typeface="+mn-lt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lang="ru-RU" sz="1200" dirty="0">
                <a:latin typeface="+mn-lt"/>
                <a:cs typeface="Times New Roman"/>
              </a:rPr>
              <a:t>д)</a:t>
            </a:r>
            <a:r>
              <a:rPr lang="ru-RU" sz="1200" spc="-25" dirty="0">
                <a:latin typeface="+mn-lt"/>
                <a:cs typeface="Times New Roman"/>
              </a:rPr>
              <a:t> </a:t>
            </a:r>
            <a:r>
              <a:rPr lang="ru-RU" sz="1200" spc="-10" dirty="0">
                <a:latin typeface="+mn-lt"/>
                <a:cs typeface="Times New Roman"/>
              </a:rPr>
              <a:t>единица</a:t>
            </a:r>
            <a:r>
              <a:rPr lang="ru-RU" sz="1200" spc="10" dirty="0">
                <a:latin typeface="+mn-lt"/>
                <a:cs typeface="Times New Roman"/>
              </a:rPr>
              <a:t> </a:t>
            </a:r>
            <a:r>
              <a:rPr lang="ru-RU" sz="1200" spc="-5" dirty="0">
                <a:latin typeface="+mn-lt"/>
                <a:cs typeface="Times New Roman"/>
              </a:rPr>
              <a:t>измерения</a:t>
            </a:r>
            <a:r>
              <a:rPr lang="ru-RU" sz="1200" spc="5" dirty="0">
                <a:latin typeface="+mn-lt"/>
                <a:cs typeface="Times New Roman"/>
              </a:rPr>
              <a:t> </a:t>
            </a:r>
            <a:r>
              <a:rPr lang="ru-RU" sz="1200" spc="-10" dirty="0">
                <a:latin typeface="+mn-lt"/>
                <a:cs typeface="Times New Roman"/>
              </a:rPr>
              <a:t>товара</a:t>
            </a:r>
            <a:r>
              <a:rPr lang="ru-RU" sz="1200" dirty="0">
                <a:latin typeface="+mn-lt"/>
                <a:cs typeface="Times New Roman"/>
              </a:rPr>
              <a:t>;</a:t>
            </a:r>
          </a:p>
          <a:p>
            <a:pPr marL="469900" marR="300355">
              <a:lnSpc>
                <a:spcPct val="100000"/>
              </a:lnSpc>
            </a:pPr>
            <a:r>
              <a:rPr lang="ru-RU" sz="1200" spc="-5" dirty="0">
                <a:latin typeface="+mn-lt"/>
                <a:cs typeface="Times New Roman"/>
              </a:rPr>
              <a:t>е)</a:t>
            </a:r>
            <a:r>
              <a:rPr lang="ru-RU" sz="1200" spc="10" dirty="0">
                <a:latin typeface="+mn-lt"/>
                <a:cs typeface="Times New Roman"/>
              </a:rPr>
              <a:t> </a:t>
            </a:r>
            <a:r>
              <a:rPr lang="ru-RU" sz="1200" spc="-5" dirty="0">
                <a:latin typeface="+mn-lt"/>
                <a:cs typeface="Times New Roman"/>
              </a:rPr>
              <a:t>цена</a:t>
            </a:r>
            <a:r>
              <a:rPr lang="ru-RU" sz="1200" spc="25" dirty="0">
                <a:latin typeface="+mn-lt"/>
                <a:cs typeface="Times New Roman"/>
              </a:rPr>
              <a:t> </a:t>
            </a:r>
            <a:r>
              <a:rPr lang="ru-RU" sz="1200" spc="-10" dirty="0">
                <a:latin typeface="+mn-lt"/>
                <a:cs typeface="Times New Roman"/>
              </a:rPr>
              <a:t>единицы</a:t>
            </a:r>
            <a:r>
              <a:rPr lang="ru-RU" sz="1200" spc="25" dirty="0">
                <a:latin typeface="+mn-lt"/>
                <a:cs typeface="Times New Roman"/>
              </a:rPr>
              <a:t> </a:t>
            </a:r>
            <a:r>
              <a:rPr lang="ru-RU" sz="1200" spc="-10" dirty="0">
                <a:latin typeface="+mn-lt"/>
                <a:cs typeface="Times New Roman"/>
              </a:rPr>
              <a:t>товара</a:t>
            </a:r>
            <a:r>
              <a:rPr lang="ru-RU" sz="1200" spc="-15" dirty="0">
                <a:latin typeface="+mn-lt"/>
                <a:cs typeface="Times New Roman"/>
              </a:rPr>
              <a:t>;</a:t>
            </a:r>
          </a:p>
          <a:p>
            <a:pPr marL="469900" marR="300355">
              <a:lnSpc>
                <a:spcPct val="100000"/>
              </a:lnSpc>
            </a:pPr>
            <a:r>
              <a:rPr lang="ru-RU" sz="1200" spc="-484" dirty="0">
                <a:latin typeface="+mn-lt"/>
                <a:cs typeface="Times New Roman"/>
              </a:rPr>
              <a:t> </a:t>
            </a:r>
            <a:r>
              <a:rPr lang="ru-RU" sz="1200" spc="-5" dirty="0">
                <a:latin typeface="+mn-lt"/>
                <a:cs typeface="Times New Roman"/>
              </a:rPr>
              <a:t>ж)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Times New Roman"/>
              </a:rPr>
              <a:t>минимальное</a:t>
            </a:r>
            <a:r>
              <a:rPr lang="ru-RU" sz="1200" spc="10" dirty="0">
                <a:solidFill>
                  <a:srgbClr val="FF0000"/>
                </a:solidFill>
                <a:latin typeface="+mn-lt"/>
                <a:cs typeface="Times New Roman"/>
              </a:rPr>
              <a:t> </a:t>
            </a:r>
            <a:r>
              <a:rPr lang="ru-RU" sz="1200" spc="-5" dirty="0">
                <a:latin typeface="+mn-lt"/>
                <a:cs typeface="Times New Roman"/>
              </a:rPr>
              <a:t>и(или)</a:t>
            </a:r>
            <a:r>
              <a:rPr lang="ru-RU" sz="1200" spc="10" dirty="0">
                <a:latin typeface="+mn-lt"/>
                <a:cs typeface="Times New Roman"/>
              </a:rPr>
              <a:t> </a:t>
            </a:r>
            <a:r>
              <a:rPr lang="ru-RU" sz="1200" spc="-5" dirty="0">
                <a:latin typeface="+mn-lt"/>
                <a:cs typeface="Times New Roman"/>
              </a:rPr>
              <a:t>максимальное</a:t>
            </a:r>
            <a:r>
              <a:rPr lang="ru-RU" sz="1200" spc="-10" dirty="0">
                <a:latin typeface="+mn-lt"/>
                <a:cs typeface="Times New Roman"/>
              </a:rPr>
              <a:t> количество </a:t>
            </a:r>
            <a:r>
              <a:rPr lang="ru-RU" sz="1200" spc="-5" dirty="0">
                <a:latin typeface="+mn-lt"/>
                <a:cs typeface="Times New Roman"/>
              </a:rPr>
              <a:t>товара</a:t>
            </a:r>
            <a:r>
              <a:rPr lang="ru-RU" sz="1200" dirty="0">
                <a:latin typeface="+mn-lt"/>
                <a:cs typeface="Times New Roman"/>
              </a:rPr>
              <a:t>;</a:t>
            </a:r>
          </a:p>
          <a:p>
            <a:pPr marL="469900" marR="6985">
              <a:lnSpc>
                <a:spcPct val="100000"/>
              </a:lnSpc>
            </a:pPr>
            <a:r>
              <a:rPr lang="ru-RU" sz="1200" dirty="0">
                <a:latin typeface="+mn-lt"/>
                <a:cs typeface="Times New Roman"/>
              </a:rPr>
              <a:t>з)</a:t>
            </a:r>
            <a:r>
              <a:rPr lang="ru-RU" sz="1200" spc="-15" dirty="0">
                <a:latin typeface="+mn-lt"/>
                <a:cs typeface="Times New Roman"/>
              </a:rPr>
              <a:t> </a:t>
            </a:r>
            <a:r>
              <a:rPr lang="ru-RU" sz="1200" spc="-5" dirty="0">
                <a:latin typeface="+mn-lt"/>
                <a:cs typeface="Times New Roman"/>
              </a:rPr>
              <a:t>наименование</a:t>
            </a:r>
            <a:r>
              <a:rPr lang="ru-RU" sz="1200" spc="15" dirty="0">
                <a:latin typeface="+mn-lt"/>
                <a:cs typeface="Times New Roman"/>
              </a:rPr>
              <a:t> </a:t>
            </a:r>
            <a:r>
              <a:rPr lang="ru-RU" sz="1200" spc="-10" dirty="0">
                <a:latin typeface="+mn-lt"/>
                <a:cs typeface="Times New Roman"/>
              </a:rPr>
              <a:t>субъекта/муниципального</a:t>
            </a:r>
            <a:r>
              <a:rPr lang="ru-RU" sz="1200" spc="40" dirty="0">
                <a:latin typeface="+mn-lt"/>
                <a:cs typeface="Times New Roman"/>
              </a:rPr>
              <a:t> </a:t>
            </a:r>
            <a:r>
              <a:rPr lang="ru-RU" sz="1200" spc="-15" dirty="0">
                <a:latin typeface="+mn-lt"/>
                <a:cs typeface="Times New Roman"/>
              </a:rPr>
              <a:t>района/городского</a:t>
            </a:r>
            <a:r>
              <a:rPr lang="ru-RU" sz="1200" spc="-20" dirty="0">
                <a:latin typeface="+mn-lt"/>
                <a:cs typeface="Times New Roman"/>
              </a:rPr>
              <a:t> </a:t>
            </a:r>
            <a:r>
              <a:rPr lang="ru-RU" sz="1200" spc="-5" dirty="0">
                <a:latin typeface="+mn-lt"/>
                <a:cs typeface="Times New Roman"/>
              </a:rPr>
              <a:t>округа</a:t>
            </a:r>
            <a:r>
              <a:rPr lang="ru-RU" sz="1200" dirty="0">
                <a:latin typeface="+mn-lt"/>
                <a:cs typeface="Times New Roman"/>
              </a:rPr>
              <a:t> </a:t>
            </a:r>
            <a:r>
              <a:rPr lang="ru-RU" sz="1200" spc="-10" dirty="0">
                <a:latin typeface="+mn-lt"/>
                <a:cs typeface="Times New Roman"/>
              </a:rPr>
              <a:t>(округов) </a:t>
            </a:r>
            <a:r>
              <a:rPr lang="ru-RU" sz="1200" spc="-5" dirty="0">
                <a:latin typeface="+mn-lt"/>
                <a:cs typeface="Times New Roman"/>
              </a:rPr>
              <a:t>по</a:t>
            </a:r>
            <a:r>
              <a:rPr lang="ru-RU" sz="1200" dirty="0">
                <a:latin typeface="+mn-lt"/>
                <a:cs typeface="Times New Roman"/>
              </a:rPr>
              <a:t> </a:t>
            </a:r>
            <a:r>
              <a:rPr lang="ru-RU" sz="1200" spc="-40" dirty="0">
                <a:latin typeface="+mn-lt"/>
                <a:cs typeface="Times New Roman"/>
              </a:rPr>
              <a:t>ОКАТО</a:t>
            </a:r>
            <a:r>
              <a:rPr lang="ru-RU" sz="1200" spc="20" dirty="0">
                <a:latin typeface="+mn-lt"/>
                <a:cs typeface="Times New Roman"/>
              </a:rPr>
              <a:t> </a:t>
            </a:r>
            <a:r>
              <a:rPr lang="ru-RU" sz="1200" dirty="0">
                <a:latin typeface="+mn-lt"/>
                <a:cs typeface="Times New Roman"/>
              </a:rPr>
              <a:t>для</a:t>
            </a:r>
            <a:r>
              <a:rPr lang="ru-RU" sz="1200" spc="-10" dirty="0">
                <a:latin typeface="+mn-lt"/>
                <a:cs typeface="Times New Roman"/>
              </a:rPr>
              <a:t> </a:t>
            </a:r>
            <a:r>
              <a:rPr lang="ru-RU" sz="1200" spc="5" dirty="0">
                <a:latin typeface="+mn-lt"/>
                <a:cs typeface="Times New Roman"/>
              </a:rPr>
              <a:t>поставок; </a:t>
            </a:r>
            <a:r>
              <a:rPr lang="ru-RU" sz="1200" spc="10" dirty="0">
                <a:latin typeface="+mn-lt"/>
                <a:cs typeface="Times New Roman"/>
              </a:rPr>
              <a:t> </a:t>
            </a:r>
          </a:p>
          <a:p>
            <a:pPr marL="469900" marR="6985">
              <a:lnSpc>
                <a:spcPct val="100000"/>
              </a:lnSpc>
            </a:pPr>
            <a:r>
              <a:rPr lang="ru-RU" sz="1200" spc="-5" dirty="0">
                <a:latin typeface="+mn-lt"/>
                <a:cs typeface="Times New Roman"/>
              </a:rPr>
              <a:t>и)</a:t>
            </a:r>
            <a:r>
              <a:rPr lang="ru-RU" sz="1200" spc="25" dirty="0">
                <a:latin typeface="+mn-lt"/>
                <a:cs typeface="Times New Roman"/>
              </a:rPr>
              <a:t> </a:t>
            </a:r>
            <a:r>
              <a:rPr lang="ru-RU" sz="1200" spc="-5" dirty="0">
                <a:latin typeface="+mn-lt"/>
                <a:cs typeface="Times New Roman"/>
              </a:rPr>
              <a:t>срок</a:t>
            </a:r>
            <a:r>
              <a:rPr lang="ru-RU" sz="1200" spc="15" dirty="0">
                <a:latin typeface="+mn-lt"/>
                <a:cs typeface="Times New Roman"/>
              </a:rPr>
              <a:t> </a:t>
            </a:r>
            <a:r>
              <a:rPr lang="ru-RU" sz="1200" dirty="0">
                <a:latin typeface="+mn-lt"/>
                <a:cs typeface="Times New Roman"/>
              </a:rPr>
              <a:t>действия</a:t>
            </a:r>
            <a:r>
              <a:rPr lang="ru-RU" sz="1200" spc="25" dirty="0">
                <a:latin typeface="+mn-lt"/>
                <a:cs typeface="Times New Roman"/>
              </a:rPr>
              <a:t> </a:t>
            </a:r>
            <a:r>
              <a:rPr lang="ru-RU" sz="1200" spc="-10" dirty="0">
                <a:latin typeface="+mn-lt"/>
                <a:cs typeface="Times New Roman"/>
              </a:rPr>
              <a:t>ПП</a:t>
            </a:r>
            <a:r>
              <a:rPr lang="ru-RU" sz="1200" spc="20" dirty="0">
                <a:latin typeface="+mn-lt"/>
                <a:cs typeface="Times New Roman"/>
              </a:rPr>
              <a:t> </a:t>
            </a:r>
            <a:r>
              <a:rPr lang="ru-RU" sz="1200" dirty="0">
                <a:latin typeface="+mn-lt"/>
                <a:cs typeface="Times New Roman"/>
              </a:rPr>
              <a:t>(не</a:t>
            </a:r>
            <a:r>
              <a:rPr lang="ru-RU" sz="1200" spc="20" dirty="0">
                <a:latin typeface="+mn-lt"/>
                <a:cs typeface="Times New Roman"/>
              </a:rPr>
              <a:t> </a:t>
            </a:r>
            <a:r>
              <a:rPr lang="ru-RU" sz="1200" spc="-10" dirty="0">
                <a:latin typeface="+mn-lt"/>
                <a:cs typeface="Times New Roman"/>
              </a:rPr>
              <a:t>более</a:t>
            </a:r>
            <a:r>
              <a:rPr lang="ru-RU" sz="1200" spc="15" dirty="0">
                <a:latin typeface="+mn-lt"/>
                <a:cs typeface="Times New Roman"/>
              </a:rPr>
              <a:t> </a:t>
            </a:r>
            <a:r>
              <a:rPr lang="ru-RU" sz="1200" dirty="0">
                <a:latin typeface="+mn-lt"/>
                <a:cs typeface="Times New Roman"/>
              </a:rPr>
              <a:t>1</a:t>
            </a:r>
            <a:r>
              <a:rPr lang="ru-RU" sz="1200" spc="20" dirty="0">
                <a:latin typeface="+mn-lt"/>
                <a:cs typeface="Times New Roman"/>
              </a:rPr>
              <a:t> </a:t>
            </a:r>
            <a:r>
              <a:rPr lang="ru-RU" sz="1200" spc="5" dirty="0">
                <a:latin typeface="+mn-lt"/>
                <a:cs typeface="Times New Roman"/>
              </a:rPr>
              <a:t>месяца</a:t>
            </a:r>
            <a:r>
              <a:rPr lang="ru-RU" sz="1200" spc="-10" dirty="0">
                <a:latin typeface="+mn-lt"/>
                <a:cs typeface="Times New Roman"/>
              </a:rPr>
              <a:t>);</a:t>
            </a:r>
            <a:endParaRPr lang="ru-RU" sz="1200" dirty="0">
              <a:latin typeface="+mn-lt"/>
              <a:cs typeface="Times New Roman"/>
            </a:endParaRPr>
          </a:p>
          <a:p>
            <a:pPr marL="469900" marR="5080">
              <a:lnSpc>
                <a:spcPct val="80000"/>
              </a:lnSpc>
              <a:spcBef>
                <a:spcPts val="484"/>
              </a:spcBef>
            </a:pPr>
            <a:r>
              <a:rPr lang="ru-RU" sz="1200" spc="-5" dirty="0">
                <a:latin typeface="+mn-lt"/>
                <a:cs typeface="Times New Roman"/>
              </a:rPr>
              <a:t>к)</a:t>
            </a:r>
            <a:r>
              <a:rPr lang="ru-RU" sz="1200" spc="120" dirty="0">
                <a:latin typeface="+mn-lt"/>
                <a:cs typeface="Times New Roman"/>
              </a:rPr>
              <a:t> </a:t>
            </a:r>
            <a:r>
              <a:rPr lang="ru-RU" sz="1200" spc="-5" dirty="0">
                <a:latin typeface="+mn-lt"/>
                <a:cs typeface="Times New Roman"/>
              </a:rPr>
              <a:t>информацию</a:t>
            </a:r>
            <a:r>
              <a:rPr lang="ru-RU" sz="1200" spc="114" dirty="0">
                <a:latin typeface="+mn-lt"/>
                <a:cs typeface="Times New Roman"/>
              </a:rPr>
              <a:t> </a:t>
            </a:r>
            <a:r>
              <a:rPr lang="ru-RU" sz="1200" dirty="0">
                <a:latin typeface="+mn-lt"/>
                <a:cs typeface="Times New Roman"/>
              </a:rPr>
              <a:t>и</a:t>
            </a:r>
            <a:r>
              <a:rPr lang="ru-RU" sz="1200" spc="110" dirty="0">
                <a:latin typeface="+mn-lt"/>
                <a:cs typeface="Times New Roman"/>
              </a:rPr>
              <a:t> </a:t>
            </a:r>
            <a:r>
              <a:rPr lang="ru-RU" sz="1200" spc="-5" dirty="0">
                <a:latin typeface="+mn-lt"/>
                <a:cs typeface="Times New Roman"/>
              </a:rPr>
              <a:t>документы,</a:t>
            </a:r>
            <a:r>
              <a:rPr lang="ru-RU" sz="1200" spc="114" dirty="0">
                <a:latin typeface="+mn-lt"/>
                <a:cs typeface="Times New Roman"/>
              </a:rPr>
              <a:t> </a:t>
            </a:r>
            <a:r>
              <a:rPr lang="ru-RU" sz="1200" spc="-5" dirty="0">
                <a:latin typeface="+mn-lt"/>
                <a:cs typeface="Times New Roman"/>
              </a:rPr>
              <a:t>предусмотренные</a:t>
            </a:r>
            <a:r>
              <a:rPr lang="ru-RU" sz="1200" spc="135" dirty="0">
                <a:latin typeface="+mn-lt"/>
                <a:cs typeface="Times New Roman"/>
              </a:rPr>
              <a:t> </a:t>
            </a:r>
            <a:r>
              <a:rPr lang="ru-RU" sz="1200" spc="-10" dirty="0">
                <a:latin typeface="+mn-lt"/>
                <a:cs typeface="Times New Roman"/>
              </a:rPr>
              <a:t>подпунктами</a:t>
            </a:r>
            <a:r>
              <a:rPr lang="ru-RU" sz="1200" spc="114" dirty="0">
                <a:latin typeface="+mn-lt"/>
                <a:cs typeface="Times New Roman"/>
              </a:rPr>
              <a:t> </a:t>
            </a:r>
            <a:r>
              <a:rPr lang="ru-RU" sz="1200" spc="-5" dirty="0">
                <a:latin typeface="+mn-lt"/>
                <a:cs typeface="Times New Roman"/>
              </a:rPr>
              <a:t>«н»</a:t>
            </a:r>
            <a:r>
              <a:rPr lang="ru-RU" sz="1200" spc="110" dirty="0">
                <a:latin typeface="+mn-lt"/>
                <a:cs typeface="Times New Roman"/>
              </a:rPr>
              <a:t> </a:t>
            </a:r>
            <a:r>
              <a:rPr lang="ru-RU" sz="1200" dirty="0">
                <a:latin typeface="+mn-lt"/>
                <a:cs typeface="Times New Roman"/>
              </a:rPr>
              <a:t>-</a:t>
            </a:r>
            <a:r>
              <a:rPr lang="ru-RU" sz="1200" spc="135" dirty="0">
                <a:latin typeface="+mn-lt"/>
                <a:cs typeface="Times New Roman"/>
              </a:rPr>
              <a:t> </a:t>
            </a:r>
            <a:r>
              <a:rPr lang="ru-RU" sz="1200" spc="-5" dirty="0">
                <a:latin typeface="+mn-lt"/>
                <a:cs typeface="Times New Roman"/>
              </a:rPr>
              <a:t>«п»</a:t>
            </a:r>
            <a:r>
              <a:rPr lang="ru-RU" sz="1200" spc="110" dirty="0">
                <a:latin typeface="+mn-lt"/>
                <a:cs typeface="Times New Roman"/>
              </a:rPr>
              <a:t> </a:t>
            </a:r>
            <a:r>
              <a:rPr lang="ru-RU" sz="1200" spc="-5" dirty="0">
                <a:latin typeface="+mn-lt"/>
                <a:cs typeface="Times New Roman"/>
              </a:rPr>
              <a:t>пункта</a:t>
            </a:r>
            <a:r>
              <a:rPr lang="ru-RU" sz="1200" spc="120" dirty="0">
                <a:latin typeface="+mn-lt"/>
                <a:cs typeface="Times New Roman"/>
              </a:rPr>
              <a:t> </a:t>
            </a:r>
            <a:r>
              <a:rPr lang="ru-RU" sz="1200" dirty="0">
                <a:latin typeface="+mn-lt"/>
                <a:cs typeface="Times New Roman"/>
              </a:rPr>
              <a:t>1</a:t>
            </a:r>
            <a:r>
              <a:rPr lang="ru-RU" sz="1200" spc="135" dirty="0">
                <a:latin typeface="+mn-lt"/>
                <a:cs typeface="Times New Roman"/>
              </a:rPr>
              <a:t> </a:t>
            </a:r>
            <a:r>
              <a:rPr lang="ru-RU" sz="1200" dirty="0">
                <a:latin typeface="+mn-lt"/>
                <a:cs typeface="Times New Roman"/>
              </a:rPr>
              <a:t>части</a:t>
            </a:r>
            <a:r>
              <a:rPr lang="ru-RU" sz="1200" spc="105" dirty="0">
                <a:latin typeface="+mn-lt"/>
                <a:cs typeface="Times New Roman"/>
              </a:rPr>
              <a:t> </a:t>
            </a:r>
            <a:r>
              <a:rPr lang="ru-RU" sz="1200" dirty="0">
                <a:latin typeface="+mn-lt"/>
                <a:cs typeface="Times New Roman"/>
              </a:rPr>
              <a:t>1</a:t>
            </a:r>
            <a:r>
              <a:rPr lang="ru-RU" sz="1200" spc="120" dirty="0">
                <a:latin typeface="+mn-lt"/>
                <a:cs typeface="Times New Roman"/>
              </a:rPr>
              <a:t> </a:t>
            </a:r>
            <a:r>
              <a:rPr lang="ru-RU" sz="1200" spc="-10" dirty="0">
                <a:latin typeface="+mn-lt"/>
                <a:cs typeface="Times New Roman"/>
              </a:rPr>
              <a:t>статьи</a:t>
            </a:r>
            <a:r>
              <a:rPr lang="ru-RU" sz="1200" spc="114" dirty="0">
                <a:latin typeface="+mn-lt"/>
                <a:cs typeface="Times New Roman"/>
              </a:rPr>
              <a:t> </a:t>
            </a:r>
            <a:r>
              <a:rPr lang="ru-RU" sz="1200" dirty="0">
                <a:latin typeface="+mn-lt"/>
                <a:cs typeface="Times New Roman"/>
              </a:rPr>
              <a:t>43</a:t>
            </a:r>
            <a:r>
              <a:rPr lang="ru-RU" sz="1200" spc="-5" dirty="0">
                <a:latin typeface="+mn-lt"/>
                <a:cs typeface="Times New Roman"/>
              </a:rPr>
              <a:t>;</a:t>
            </a:r>
            <a:endParaRPr lang="ru-RU" sz="1200" dirty="0">
              <a:latin typeface="+mn-lt"/>
              <a:cs typeface="Times New Roman"/>
            </a:endParaRPr>
          </a:p>
          <a:p>
            <a:pPr marL="469900" marR="5080">
              <a:lnSpc>
                <a:spcPct val="80000"/>
              </a:lnSpc>
              <a:spcBef>
                <a:spcPts val="484"/>
              </a:spcBef>
            </a:pPr>
            <a:r>
              <a:rPr lang="ru-RU" sz="1200" spc="-5" dirty="0">
                <a:solidFill>
                  <a:schemeClr val="tx1"/>
                </a:solidFill>
                <a:latin typeface="+mn-lt"/>
                <a:cs typeface="Times New Roman"/>
              </a:rPr>
              <a:t>л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Times New Roman"/>
              </a:rPr>
              <a:t>) минимальный и, или максимальный срок поставки.</a:t>
            </a:r>
            <a:endParaRPr sz="1600" i="1" dirty="0"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9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177196" y="1013499"/>
            <a:ext cx="8157507" cy="1876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3000" b="1" dirty="0">
                <a:latin typeface="Arial Black" panose="020B0A04020102020204" pitchFamily="34" charset="0"/>
              </a:rPr>
              <a:t>Подбор товара по заданным в извещении параметрам</a:t>
            </a:r>
            <a:endParaRPr sz="3000" dirty="0">
              <a:latin typeface="Arial Black" panose="020B0A040201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F69CBF-5C9D-466D-A1D8-12A99E0444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68" y="2270485"/>
            <a:ext cx="3964417" cy="264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40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07499" y="192566"/>
            <a:ext cx="6521556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Сравнение параметров товара и извещения</a:t>
            </a:r>
            <a:endParaRPr sz="2200" dirty="0">
              <a:latin typeface="+mj-lt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261280" y="765266"/>
            <a:ext cx="7684541" cy="4119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5715" indent="-343535" algn="just">
              <a:lnSpc>
                <a:spcPts val="2810"/>
              </a:lnSpc>
              <a:spcBef>
                <a:spcPts val="455"/>
              </a:spcBef>
              <a:buFont typeface="Wingdings"/>
              <a:buChar char=""/>
              <a:tabLst>
                <a:tab pos="356235" algn="l"/>
              </a:tabLst>
            </a:pPr>
            <a:r>
              <a:rPr lang="ru-RU" sz="1600" spc="-10" dirty="0">
                <a:latin typeface="Times New Roman"/>
                <a:cs typeface="Times New Roman"/>
              </a:rPr>
              <a:t>Сразу же после опубликования извещения Оператор ЭП отбирает до 5 товаров (заявок) участников по следующим параметрам</a:t>
            </a:r>
            <a:r>
              <a:rPr lang="ru-RU" sz="1600" spc="5" dirty="0">
                <a:latin typeface="Times New Roman"/>
                <a:cs typeface="Times New Roman"/>
              </a:rPr>
              <a:t>:</a:t>
            </a:r>
            <a:endParaRPr lang="ru-RU" sz="1600" dirty="0">
              <a:latin typeface="Times New Roman"/>
              <a:cs typeface="Times New Roman"/>
            </a:endParaRPr>
          </a:p>
          <a:p>
            <a:pPr marL="756285" marR="6985" lvl="1" indent="-287020" algn="just">
              <a:lnSpc>
                <a:spcPct val="90000"/>
              </a:lnSpc>
              <a:spcBef>
                <a:spcPts val="585"/>
              </a:spcBef>
              <a:buFont typeface="Wingdings"/>
              <a:buChar char=""/>
              <a:tabLst>
                <a:tab pos="756920" algn="l"/>
              </a:tabLst>
            </a:pPr>
            <a:r>
              <a:rPr lang="ru-RU" sz="1600" spc="-5" dirty="0">
                <a:latin typeface="Times New Roman"/>
                <a:cs typeface="Times New Roman"/>
              </a:rPr>
              <a:t>Наименование товара и КТРУ;</a:t>
            </a:r>
          </a:p>
          <a:p>
            <a:pPr marL="756285" marR="6985" lvl="1" indent="-287020" algn="just">
              <a:lnSpc>
                <a:spcPct val="90000"/>
              </a:lnSpc>
              <a:spcBef>
                <a:spcPts val="585"/>
              </a:spcBef>
              <a:buFont typeface="Wingdings"/>
              <a:buChar char=""/>
              <a:tabLst>
                <a:tab pos="756920" algn="l"/>
              </a:tabLst>
            </a:pPr>
            <a:r>
              <a:rPr lang="ru-RU" sz="1600" spc="-5" dirty="0">
                <a:latin typeface="Times New Roman"/>
                <a:cs typeface="Times New Roman"/>
              </a:rPr>
              <a:t>Количество товара;</a:t>
            </a:r>
          </a:p>
          <a:p>
            <a:pPr marL="756285" marR="6985" lvl="1" indent="-287020" algn="just">
              <a:lnSpc>
                <a:spcPct val="90000"/>
              </a:lnSpc>
              <a:spcBef>
                <a:spcPts val="585"/>
              </a:spcBef>
              <a:buFont typeface="Wingdings"/>
              <a:buChar char=""/>
              <a:tabLst>
                <a:tab pos="756920" algn="l"/>
              </a:tabLst>
            </a:pPr>
            <a:r>
              <a:rPr lang="ru-RU" sz="1600" dirty="0">
                <a:latin typeface="Times New Roman"/>
                <a:cs typeface="Times New Roman"/>
              </a:rPr>
              <a:t>Единица измерения;</a:t>
            </a:r>
            <a:endParaRPr lang="ru-RU" sz="1600" spc="-5" dirty="0">
              <a:latin typeface="Times New Roman"/>
              <a:cs typeface="Times New Roman"/>
            </a:endParaRPr>
          </a:p>
          <a:p>
            <a:pPr marL="756285" marR="6985" lvl="1" indent="-287020" algn="just">
              <a:lnSpc>
                <a:spcPct val="90000"/>
              </a:lnSpc>
              <a:spcBef>
                <a:spcPts val="585"/>
              </a:spcBef>
              <a:buFont typeface="Wingdings"/>
              <a:buChar char=""/>
              <a:tabLst>
                <a:tab pos="756920" algn="l"/>
              </a:tabLst>
            </a:pPr>
            <a:r>
              <a:rPr lang="ru-RU" sz="1600" spc="-5" dirty="0">
                <a:latin typeface="Times New Roman"/>
                <a:cs typeface="Times New Roman"/>
              </a:rPr>
              <a:t>Срок поставки;</a:t>
            </a:r>
            <a:endParaRPr lang="ru-RU" sz="1600" dirty="0">
              <a:latin typeface="Times New Roman"/>
              <a:cs typeface="Times New Roman"/>
            </a:endParaRPr>
          </a:p>
          <a:p>
            <a:pPr marL="756285" marR="5080" lvl="1" indent="-287020" algn="just">
              <a:lnSpc>
                <a:spcPct val="90000"/>
              </a:lnSpc>
              <a:spcBef>
                <a:spcPts val="625"/>
              </a:spcBef>
              <a:buFont typeface="Wingdings"/>
              <a:buChar char=""/>
              <a:tabLst>
                <a:tab pos="756920" algn="l"/>
              </a:tabLst>
            </a:pPr>
            <a:r>
              <a:rPr lang="ru-RU" sz="1600" dirty="0">
                <a:latin typeface="Times New Roman"/>
                <a:cs typeface="Times New Roman"/>
              </a:rPr>
              <a:t>Место поставки</a:t>
            </a:r>
            <a:r>
              <a:rPr lang="ru-RU" sz="1600" spc="-15" dirty="0">
                <a:latin typeface="Times New Roman"/>
                <a:cs typeface="Times New Roman"/>
              </a:rPr>
              <a:t>;</a:t>
            </a:r>
            <a:endParaRPr lang="ru-RU" sz="1600" dirty="0">
              <a:latin typeface="Times New Roman"/>
              <a:cs typeface="Times New Roman"/>
            </a:endParaRPr>
          </a:p>
          <a:p>
            <a:pPr marL="756285" marR="5715" lvl="1" indent="-287020" algn="just">
              <a:lnSpc>
                <a:spcPct val="90000"/>
              </a:lnSpc>
              <a:spcBef>
                <a:spcPts val="625"/>
              </a:spcBef>
              <a:buFont typeface="Wingdings"/>
              <a:buChar char=""/>
              <a:tabLst>
                <a:tab pos="756920" algn="l"/>
              </a:tabLst>
            </a:pPr>
            <a:r>
              <a:rPr lang="ru-RU" sz="1600" spc="-5" dirty="0">
                <a:latin typeface="Times New Roman"/>
                <a:cs typeface="Times New Roman"/>
              </a:rPr>
              <a:t>Цена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единицы</a:t>
            </a: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товара.</a:t>
            </a:r>
          </a:p>
          <a:p>
            <a:pPr marL="469265" marR="5715" lvl="1" indent="0" algn="just">
              <a:lnSpc>
                <a:spcPct val="90000"/>
              </a:lnSpc>
              <a:spcBef>
                <a:spcPts val="625"/>
              </a:spcBef>
              <a:buNone/>
              <a:tabLst>
                <a:tab pos="756920" algn="l"/>
              </a:tabLst>
            </a:pPr>
            <a:r>
              <a:rPr lang="ru-RU" sz="1600" spc="-10" dirty="0">
                <a:latin typeface="Times New Roman"/>
                <a:cs typeface="Times New Roman"/>
              </a:rPr>
              <a:t>Также Оператор проверяет и самого участника на наличие в РНП.</a:t>
            </a:r>
            <a:endParaRPr lang="ru-RU" sz="1600" dirty="0">
              <a:latin typeface="Times New Roman"/>
              <a:cs typeface="Times New Roman"/>
            </a:endParaRPr>
          </a:p>
          <a:p>
            <a:pPr marL="355600" marR="7620" indent="-343535" algn="just">
              <a:lnSpc>
                <a:spcPts val="2810"/>
              </a:lnSpc>
              <a:spcBef>
                <a:spcPts val="660"/>
              </a:spcBef>
              <a:buFont typeface="Wingdings"/>
              <a:buChar char=""/>
              <a:tabLst>
                <a:tab pos="356235" algn="l"/>
              </a:tabLst>
            </a:pPr>
            <a:r>
              <a:rPr lang="ru-RU" sz="1600" spc="-20" dirty="0">
                <a:latin typeface="Times New Roman"/>
                <a:cs typeface="Times New Roman"/>
              </a:rPr>
              <a:t>Механизм</a:t>
            </a:r>
            <a:r>
              <a:rPr lang="ru-RU" sz="1600" spc="-15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"блокировки</a:t>
            </a: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lang="ru-RU" sz="1600" spc="-20" dirty="0">
                <a:latin typeface="Times New Roman"/>
                <a:cs typeface="Times New Roman"/>
              </a:rPr>
              <a:t>количества"</a:t>
            </a:r>
            <a:r>
              <a:rPr lang="ru-RU" sz="1600" spc="-15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осуществляется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исключительно</a:t>
            </a:r>
            <a:r>
              <a:rPr lang="ru-RU" sz="1600" spc="-10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в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случае 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указания</a:t>
            </a: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lang="ru-RU" sz="1600" spc="-25" dirty="0">
                <a:latin typeface="Times New Roman"/>
                <a:cs typeface="Times New Roman"/>
              </a:rPr>
              <a:t>участником</a:t>
            </a:r>
            <a:r>
              <a:rPr lang="ru-RU" sz="1600" spc="-2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закупки</a:t>
            </a: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в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предварительном</a:t>
            </a: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предложении</a:t>
            </a:r>
            <a:r>
              <a:rPr lang="ru-RU" sz="1600" spc="-10" dirty="0">
                <a:latin typeface="Times New Roman"/>
                <a:cs typeface="Times New Roman"/>
              </a:rPr>
              <a:t> </a:t>
            </a:r>
            <a:r>
              <a:rPr lang="ru-RU" sz="1600" spc="-20" dirty="0">
                <a:latin typeface="Times New Roman"/>
                <a:cs typeface="Times New Roman"/>
              </a:rPr>
              <a:t>максимального </a:t>
            </a:r>
            <a:r>
              <a:rPr lang="ru-RU" sz="1600" spc="-635" dirty="0">
                <a:latin typeface="Times New Roman"/>
                <a:cs typeface="Times New Roman"/>
              </a:rPr>
              <a:t> </a:t>
            </a:r>
            <a:r>
              <a:rPr lang="ru-RU" sz="1600" spc="-20" dirty="0">
                <a:latin typeface="Times New Roman"/>
                <a:cs typeface="Times New Roman"/>
              </a:rPr>
              <a:t>количества.</a:t>
            </a: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5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713223" y="1013499"/>
            <a:ext cx="8157507" cy="1876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3000" dirty="0">
                <a:latin typeface="Arial Black" panose="020B0A04020102020204" pitchFamily="34" charset="0"/>
              </a:rPr>
              <a:t>Закупка у единственного поставщика в электронной форме</a:t>
            </a:r>
            <a:endParaRPr sz="3000" dirty="0">
              <a:latin typeface="Arial Black" panose="020B0A040201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5375B8-4638-4D9A-BE95-C2AC27852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42" y="2161847"/>
            <a:ext cx="2438740" cy="243874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07499" y="192566"/>
            <a:ext cx="6521556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Сервис сравнения параметров товара и извещения</a:t>
            </a:r>
            <a:endParaRPr sz="2200" dirty="0">
              <a:latin typeface="+mj-lt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261280" y="765266"/>
            <a:ext cx="7684541" cy="4119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65" marR="5715" indent="0" algn="just">
              <a:lnSpc>
                <a:spcPts val="2810"/>
              </a:lnSpc>
              <a:spcBef>
                <a:spcPts val="455"/>
              </a:spcBef>
              <a:buNone/>
              <a:tabLst>
                <a:tab pos="356235" algn="l"/>
              </a:tabLst>
            </a:pPr>
            <a:endParaRPr lang="ru-RU" sz="1600" spc="-10" dirty="0">
              <a:latin typeface="Times New Roman"/>
              <a:cs typeface="Times New Roman"/>
            </a:endParaRPr>
          </a:p>
          <a:p>
            <a:pPr marL="12065" marR="5715" indent="0" algn="just">
              <a:lnSpc>
                <a:spcPts val="2810"/>
              </a:lnSpc>
              <a:spcBef>
                <a:spcPts val="455"/>
              </a:spcBef>
              <a:buNone/>
              <a:tabLst>
                <a:tab pos="356235" algn="l"/>
              </a:tabLst>
            </a:pPr>
            <a:r>
              <a:rPr lang="ru-RU" sz="1600" spc="-10" dirty="0">
                <a:latin typeface="Times New Roman"/>
                <a:cs typeface="Times New Roman"/>
              </a:rPr>
              <a:t>Просто вбейте номера закупок и товара, а система сама сравнит их параметры и покажет в чем они отличаются</a:t>
            </a:r>
          </a:p>
          <a:p>
            <a:pPr marL="12065" marR="5715" indent="0" algn="just">
              <a:lnSpc>
                <a:spcPts val="2810"/>
              </a:lnSpc>
              <a:spcBef>
                <a:spcPts val="455"/>
              </a:spcBef>
              <a:buNone/>
              <a:tabLst>
                <a:tab pos="356235" algn="l"/>
              </a:tabLst>
            </a:pP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E4A5F8-7CC6-46C6-99EF-648C8126C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80" y="2487379"/>
            <a:ext cx="8681545" cy="17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87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07499" y="192566"/>
            <a:ext cx="6521556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Подбор товара на ЭТП ЗаказРФ</a:t>
            </a:r>
            <a:endParaRPr sz="2200" dirty="0">
              <a:latin typeface="+mj-lt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261280" y="765266"/>
            <a:ext cx="7684541" cy="4119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65" marR="5715" indent="0" algn="just">
              <a:lnSpc>
                <a:spcPts val="2810"/>
              </a:lnSpc>
              <a:spcBef>
                <a:spcPts val="455"/>
              </a:spcBef>
              <a:buNone/>
              <a:tabLst>
                <a:tab pos="356235" algn="l"/>
              </a:tabLst>
            </a:pPr>
            <a:r>
              <a:rPr lang="ru-RU" sz="1600" spc="-10" dirty="0">
                <a:latin typeface="Times New Roman"/>
                <a:cs typeface="Times New Roman"/>
              </a:rPr>
              <a:t>ЭТП заканчивает подбор товаров сразу же после того как будет найден хотя бы один подходящий условиям закупки товар. </a:t>
            </a:r>
          </a:p>
          <a:p>
            <a:pPr marL="12065" marR="5715" indent="0" algn="just">
              <a:lnSpc>
                <a:spcPts val="2810"/>
              </a:lnSpc>
              <a:spcBef>
                <a:spcPts val="455"/>
              </a:spcBef>
              <a:buNone/>
              <a:tabLst>
                <a:tab pos="356235" algn="l"/>
              </a:tabLst>
            </a:pPr>
            <a:r>
              <a:rPr lang="ru-RU" sz="1600" spc="-10" dirty="0">
                <a:latin typeface="Times New Roman"/>
                <a:cs typeface="Times New Roman"/>
              </a:rPr>
              <a:t>Таким образом, заказчику не нужно ждать истечение часа после опубликования извещения, чтобы начать формирование протокола.</a:t>
            </a:r>
          </a:p>
          <a:p>
            <a:pPr marL="12065" marR="5715" indent="0" algn="just">
              <a:lnSpc>
                <a:spcPts val="2810"/>
              </a:lnSpc>
              <a:spcBef>
                <a:spcPts val="455"/>
              </a:spcBef>
              <a:buNone/>
              <a:tabLst>
                <a:tab pos="356235" algn="l"/>
              </a:tabLst>
            </a:pP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3B6A85-BCB4-4284-BAC2-53124CD66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80" y="2571750"/>
            <a:ext cx="6969837" cy="23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41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07499" y="192566"/>
            <a:ext cx="6521556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Ошибки заказчика при подборе товара</a:t>
            </a:r>
            <a:endParaRPr sz="2200" dirty="0">
              <a:latin typeface="+mj-lt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261280" y="765266"/>
            <a:ext cx="7684541" cy="4119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65" marR="5715" indent="0" algn="just">
              <a:lnSpc>
                <a:spcPts val="2810"/>
              </a:lnSpc>
              <a:spcBef>
                <a:spcPts val="455"/>
              </a:spcBef>
              <a:buNone/>
              <a:tabLst>
                <a:tab pos="356235" algn="l"/>
              </a:tabLst>
            </a:pPr>
            <a:endParaRPr lang="ru-RU" sz="1600" spc="-10" dirty="0">
              <a:latin typeface="Times New Roman"/>
              <a:cs typeface="Times New Roman"/>
            </a:endParaRPr>
          </a:p>
          <a:p>
            <a:pPr marL="12065" marR="5715" indent="0" algn="just">
              <a:lnSpc>
                <a:spcPts val="2810"/>
              </a:lnSpc>
              <a:spcBef>
                <a:spcPts val="455"/>
              </a:spcBef>
              <a:buNone/>
              <a:tabLst>
                <a:tab pos="356235" algn="l"/>
              </a:tabLst>
            </a:pPr>
            <a:r>
              <a:rPr lang="ru-RU" sz="1600" spc="-10" dirty="0">
                <a:latin typeface="Times New Roman"/>
                <a:cs typeface="Times New Roman"/>
              </a:rPr>
              <a:t>В товаре указан более «конкретное» место поставки по сравнению с извещением</a:t>
            </a:r>
          </a:p>
          <a:p>
            <a:pPr marL="12065" marR="5715" indent="0" algn="just">
              <a:lnSpc>
                <a:spcPts val="2810"/>
              </a:lnSpc>
              <a:spcBef>
                <a:spcPts val="455"/>
              </a:spcBef>
              <a:buNone/>
              <a:tabLst>
                <a:tab pos="356235" algn="l"/>
              </a:tabLst>
            </a:pPr>
            <a:r>
              <a:rPr lang="ru-RU" sz="1600" spc="-10" dirty="0">
                <a:latin typeface="Times New Roman"/>
                <a:cs typeface="Times New Roman"/>
              </a:rPr>
              <a:t>К примеру, в товаре указано место поставки г. Ульяновск, а в извещении Ульяновская область – товар </a:t>
            </a:r>
            <a:r>
              <a:rPr lang="ru-RU" sz="1600" b="1" spc="-10" dirty="0">
                <a:latin typeface="Times New Roman"/>
                <a:cs typeface="Times New Roman"/>
              </a:rPr>
              <a:t>не</a:t>
            </a:r>
            <a:r>
              <a:rPr lang="ru-RU" sz="1600" spc="-10" dirty="0">
                <a:latin typeface="Times New Roman"/>
                <a:cs typeface="Times New Roman"/>
              </a:rPr>
              <a:t> </a:t>
            </a:r>
            <a:r>
              <a:rPr lang="ru-RU" sz="1600" b="1" spc="-10" dirty="0">
                <a:latin typeface="Times New Roman"/>
                <a:cs typeface="Times New Roman"/>
              </a:rPr>
              <a:t>будет</a:t>
            </a:r>
            <a:r>
              <a:rPr lang="ru-RU" sz="1600" spc="-10" dirty="0">
                <a:latin typeface="Times New Roman"/>
                <a:cs typeface="Times New Roman"/>
              </a:rPr>
              <a:t> соответствовать параметрам извещения.</a:t>
            </a:r>
          </a:p>
          <a:p>
            <a:pPr marL="12065" marR="5715" indent="0" algn="just">
              <a:lnSpc>
                <a:spcPts val="2810"/>
              </a:lnSpc>
              <a:spcBef>
                <a:spcPts val="455"/>
              </a:spcBef>
              <a:buNone/>
              <a:tabLst>
                <a:tab pos="356235" algn="l"/>
              </a:tabLst>
            </a:pPr>
            <a:endParaRPr lang="ru-RU" sz="1600" spc="-10" dirty="0">
              <a:latin typeface="Times New Roman"/>
              <a:cs typeface="Times New Roman"/>
            </a:endParaRPr>
          </a:p>
          <a:p>
            <a:pPr marL="12065" marR="5715" indent="0" algn="just">
              <a:lnSpc>
                <a:spcPts val="2810"/>
              </a:lnSpc>
              <a:spcBef>
                <a:spcPts val="455"/>
              </a:spcBef>
              <a:buNone/>
              <a:tabLst>
                <a:tab pos="356235" algn="l"/>
              </a:tabLst>
            </a:pPr>
            <a:r>
              <a:rPr lang="ru-RU" sz="1600" spc="-10" dirty="0">
                <a:latin typeface="Times New Roman"/>
                <a:cs typeface="Times New Roman"/>
              </a:rPr>
              <a:t>Однако, при обратной ситуации – в извещении указано более «конкретное» место поставки (город Воронеж) по сравнению с товаром (Воронежская область) – товар  будет соответствовать параметрам извещения.</a:t>
            </a:r>
          </a:p>
          <a:p>
            <a:pPr marL="12065" marR="5715" indent="0" algn="just">
              <a:lnSpc>
                <a:spcPts val="2810"/>
              </a:lnSpc>
              <a:spcBef>
                <a:spcPts val="455"/>
              </a:spcBef>
              <a:buNone/>
              <a:tabLst>
                <a:tab pos="356235" algn="l"/>
              </a:tabLst>
            </a:pP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06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07499" y="192566"/>
            <a:ext cx="6521556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Ошибки заказчика при подборе товара</a:t>
            </a:r>
            <a:endParaRPr sz="2200" dirty="0">
              <a:latin typeface="+mj-lt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261280" y="765266"/>
            <a:ext cx="7684541" cy="4119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65" marR="5715" indent="0" algn="just">
              <a:lnSpc>
                <a:spcPts val="2810"/>
              </a:lnSpc>
              <a:spcBef>
                <a:spcPts val="455"/>
              </a:spcBef>
              <a:buNone/>
              <a:tabLst>
                <a:tab pos="356235" algn="l"/>
              </a:tabLst>
            </a:pPr>
            <a:endParaRPr lang="ru-RU" sz="1600" spc="-10" dirty="0">
              <a:latin typeface="Times New Roman"/>
              <a:cs typeface="Times New Roman"/>
            </a:endParaRPr>
          </a:p>
          <a:p>
            <a:pPr marL="12065" marR="5715" indent="0" algn="just">
              <a:lnSpc>
                <a:spcPts val="2810"/>
              </a:lnSpc>
              <a:spcBef>
                <a:spcPts val="455"/>
              </a:spcBef>
              <a:buNone/>
              <a:tabLst>
                <a:tab pos="356235" algn="l"/>
              </a:tabLst>
            </a:pPr>
            <a:r>
              <a:rPr lang="ru-RU" sz="1600" spc="-10" dirty="0">
                <a:latin typeface="Times New Roman"/>
                <a:cs typeface="Times New Roman"/>
              </a:rPr>
              <a:t>Совпадение по срокам поставки. Если максимальный срок поставки в предварительном предложении равен или меньше срока поставки, указанного в извещении, то отбор будет пройден. </a:t>
            </a:r>
          </a:p>
          <a:p>
            <a:pPr marL="12065" marR="5715" indent="0" algn="just">
              <a:lnSpc>
                <a:spcPts val="2810"/>
              </a:lnSpc>
              <a:spcBef>
                <a:spcPts val="455"/>
              </a:spcBef>
              <a:buNone/>
              <a:tabLst>
                <a:tab pos="356235" algn="l"/>
              </a:tabLst>
            </a:pPr>
            <a:endParaRPr lang="ru-RU" sz="1600" spc="-10" dirty="0">
              <a:latin typeface="Times New Roman"/>
              <a:cs typeface="Times New Roman"/>
            </a:endParaRPr>
          </a:p>
          <a:p>
            <a:pPr marL="12065" marR="5715" indent="0" algn="just">
              <a:lnSpc>
                <a:spcPts val="2810"/>
              </a:lnSpc>
              <a:spcBef>
                <a:spcPts val="455"/>
              </a:spcBef>
              <a:buNone/>
              <a:tabLst>
                <a:tab pos="356235" algn="l"/>
              </a:tabLst>
            </a:pPr>
            <a:r>
              <a:rPr lang="ru-RU" sz="1600" spc="-10" dirty="0">
                <a:latin typeface="Times New Roman"/>
                <a:cs typeface="Times New Roman"/>
              </a:rPr>
              <a:t>К примеру, если в извещении указан срок поставки 10 дней, а в товаре максимальный срок поставки 9 дней, то товар будет соответствовать требованиям извещения, при этом если в извещении будет указан срок поставки 15 дней, а в товаре максимальный срок 20 дней, то товар не будет соответствовать параметрам закупки.</a:t>
            </a: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07499" y="367228"/>
            <a:ext cx="6521556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Ошибки заказчика при подборе товара - ФАС</a:t>
            </a:r>
            <a:endParaRPr sz="2200" dirty="0">
              <a:latin typeface="+mj-lt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261280" y="765266"/>
            <a:ext cx="7684541" cy="4119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65" marR="5715" indent="0" algn="just">
              <a:lnSpc>
                <a:spcPts val="2810"/>
              </a:lnSpc>
              <a:spcBef>
                <a:spcPts val="455"/>
              </a:spcBef>
              <a:buNone/>
              <a:tabLst>
                <a:tab pos="356235" algn="l"/>
              </a:tabLst>
            </a:pPr>
            <a:endParaRPr lang="ru-RU" sz="1600" spc="-10" dirty="0">
              <a:latin typeface="Times New Roman"/>
              <a:cs typeface="Times New Roman"/>
            </a:endParaRPr>
          </a:p>
          <a:p>
            <a:pPr marL="12065" marR="5715" indent="0" algn="just">
              <a:lnSpc>
                <a:spcPts val="2810"/>
              </a:lnSpc>
              <a:spcBef>
                <a:spcPts val="455"/>
              </a:spcBef>
              <a:buNone/>
              <a:tabLst>
                <a:tab pos="356235" algn="l"/>
              </a:tabLst>
            </a:pPr>
            <a:r>
              <a:rPr lang="ru-RU" sz="1600" spc="-10" dirty="0">
                <a:latin typeface="Times New Roman"/>
                <a:cs typeface="Times New Roman"/>
              </a:rPr>
              <a:t>Совпадение по срокам поставки. Если максимальный срок поставки в предварительном предложении равен или меньше срока поставки, указанного в извещении, то отбор будет пройден. </a:t>
            </a:r>
          </a:p>
          <a:p>
            <a:pPr marL="12065" marR="5715" indent="0" algn="just">
              <a:lnSpc>
                <a:spcPts val="2810"/>
              </a:lnSpc>
              <a:spcBef>
                <a:spcPts val="455"/>
              </a:spcBef>
              <a:buNone/>
              <a:tabLst>
                <a:tab pos="356235" algn="l"/>
              </a:tabLst>
            </a:pPr>
            <a:endParaRPr lang="ru-RU" sz="1600" spc="-10" dirty="0">
              <a:latin typeface="Times New Roman"/>
              <a:cs typeface="Times New Roman"/>
            </a:endParaRPr>
          </a:p>
          <a:p>
            <a:pPr marL="12065" marR="5715" indent="0" algn="just">
              <a:lnSpc>
                <a:spcPts val="2810"/>
              </a:lnSpc>
              <a:spcBef>
                <a:spcPts val="455"/>
              </a:spcBef>
              <a:buNone/>
              <a:tabLst>
                <a:tab pos="356235" algn="l"/>
              </a:tabLst>
            </a:pPr>
            <a:r>
              <a:rPr lang="ru-RU" sz="1600" spc="-10" dirty="0">
                <a:latin typeface="Times New Roman"/>
                <a:cs typeface="Times New Roman"/>
              </a:rPr>
              <a:t>К примеру, если в извещении указан срок поставки 10 дней, а в товаре максимальный срок поставки 9 дней, то товар будет соответствовать требованиям извещения, при этом если в извещении будет указан срок поставки 15 дней, а в товаре максимальный срок 20 дней, то товар не будет соответствовать параметрам закупки.</a:t>
            </a: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57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177196" y="1013499"/>
            <a:ext cx="8157507" cy="1876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3000" b="1" dirty="0">
                <a:latin typeface="Arial Black" panose="020B0A04020102020204" pitchFamily="34" charset="0"/>
              </a:rPr>
              <a:t>Рассмотрение заявок</a:t>
            </a:r>
            <a:endParaRPr sz="3000" dirty="0">
              <a:latin typeface="Arial Black" panose="020B0A040201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BFE41B-AD8F-45DD-A890-5A55DA76D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474" y="2102502"/>
            <a:ext cx="30289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89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07499" y="192566"/>
            <a:ext cx="6521556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Рассмотрение заявок</a:t>
            </a:r>
            <a:endParaRPr sz="2200" dirty="0">
              <a:latin typeface="+mj-lt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135156" y="831273"/>
            <a:ext cx="7684541" cy="4119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311150">
              <a:buNone/>
            </a:pPr>
            <a:r>
              <a:rPr lang="ru-RU" sz="1200" b="1" dirty="0">
                <a:latin typeface="+mn-lt"/>
              </a:rPr>
              <a:t>Заявки, которые заказчик получил от оператора, сверяют с требованиями извещения. Срок — один рабочий день с даты, следующей за днем получения заявок. Заявки рассматривает заказчик единолично, без комиссии.</a:t>
            </a:r>
          </a:p>
          <a:p>
            <a:pPr marL="139700" indent="311150">
              <a:buNone/>
            </a:pPr>
            <a:endParaRPr lang="ru-RU" sz="1200" dirty="0">
              <a:latin typeface="+mn-lt"/>
            </a:endParaRPr>
          </a:p>
          <a:p>
            <a:pPr marL="139700" indent="311150">
              <a:buNone/>
            </a:pPr>
            <a:r>
              <a:rPr lang="ru-RU" sz="1200" dirty="0">
                <a:latin typeface="+mn-lt"/>
              </a:rPr>
              <a:t>Заявка отклоняется в шести случаях:</a:t>
            </a:r>
          </a:p>
          <a:p>
            <a:pPr marL="368300" indent="-228600">
              <a:buFont typeface="+mj-lt"/>
              <a:buAutoNum type="arabicPeriod"/>
            </a:pPr>
            <a:r>
              <a:rPr lang="ru-RU" sz="1200" dirty="0">
                <a:latin typeface="+mn-lt"/>
              </a:rPr>
              <a:t>участник не предоставил информацию и документы из извещения. Либо данные не отвечают требованиям извещения;</a:t>
            </a:r>
          </a:p>
          <a:p>
            <a:pPr marL="368300" indent="-228600">
              <a:buFont typeface="+mj-lt"/>
              <a:buAutoNum type="arabicPeriod"/>
            </a:pPr>
            <a:r>
              <a:rPr lang="ru-RU" sz="1200" dirty="0">
                <a:latin typeface="+mn-lt"/>
              </a:rPr>
              <a:t>участник не отвечает единым и дополнительным требованиям по частям </a:t>
            </a:r>
            <a:r>
              <a:rPr lang="ru-RU" sz="1200" dirty="0">
                <a:latin typeface="+mn-lt"/>
                <a:hlinkClick r:id="rId3" tooltip="1. При осуществлении закупки заказчик устанавливает следующие единые требования к участникам закупки: 1) соответствие требованиям, установленным в соответствии с законодательством..."/>
              </a:rPr>
              <a:t>1</a:t>
            </a:r>
            <a:r>
              <a:rPr lang="ru-RU" sz="1200" dirty="0">
                <a:latin typeface="+mn-lt"/>
              </a:rPr>
              <a:t>, </a:t>
            </a:r>
            <a:r>
              <a:rPr lang="ru-RU" sz="1200" dirty="0">
                <a:latin typeface="+mn-lt"/>
                <a:hlinkClick r:id="rId4" tooltip="1.1. Заказчик вправе установить требование об отсутствии в предусмотренном настоящим Федеральным законом реестре недобросовестных поставщиков (подрядчиков, исполнителей) информации..."/>
              </a:rPr>
              <a:t>1.1</a:t>
            </a:r>
            <a:r>
              <a:rPr lang="ru-RU" sz="1200" dirty="0">
                <a:latin typeface="+mn-lt"/>
              </a:rPr>
              <a:t>, </a:t>
            </a:r>
            <a:r>
              <a:rPr lang="ru-RU" sz="1200" dirty="0">
                <a:latin typeface="+mn-lt"/>
                <a:hlinkClick r:id="rId5"/>
              </a:rPr>
              <a:t>2</a:t>
            </a:r>
            <a:r>
              <a:rPr lang="ru-RU" sz="1200" dirty="0">
                <a:latin typeface="+mn-lt"/>
              </a:rPr>
              <a:t> статьи 31 Закона № 44-ФЗ (если заказчик установил </a:t>
            </a:r>
            <a:r>
              <a:rPr lang="ru-RU" sz="1200" dirty="0" err="1">
                <a:latin typeface="+mn-lt"/>
              </a:rPr>
              <a:t>доптребования</a:t>
            </a:r>
            <a:r>
              <a:rPr lang="ru-RU" sz="1200" dirty="0">
                <a:latin typeface="+mn-lt"/>
              </a:rPr>
              <a:t>);</a:t>
            </a:r>
          </a:p>
          <a:p>
            <a:pPr marL="368300" indent="-228600">
              <a:buFont typeface="+mj-lt"/>
              <a:buAutoNum type="arabicPeriod"/>
            </a:pPr>
            <a:r>
              <a:rPr lang="ru-RU" sz="1200" dirty="0">
                <a:latin typeface="+mn-lt"/>
              </a:rPr>
              <a:t>причина отклонения предусмотрена </a:t>
            </a:r>
            <a:r>
              <a:rPr lang="ru-RU" sz="1200" dirty="0">
                <a:latin typeface="+mn-lt"/>
                <a:hlinkClick r:id="rId6"/>
              </a:rPr>
              <a:t>НПА по </a:t>
            </a:r>
            <a:r>
              <a:rPr lang="ru-RU" sz="1200" dirty="0" err="1">
                <a:latin typeface="+mn-lt"/>
                <a:hlinkClick r:id="rId6"/>
              </a:rPr>
              <a:t>нацрежиму</a:t>
            </a:r>
            <a:r>
              <a:rPr lang="ru-RU" sz="1200" dirty="0">
                <a:latin typeface="+mn-lt"/>
              </a:rPr>
              <a:t>;</a:t>
            </a:r>
          </a:p>
          <a:p>
            <a:pPr marL="368300" indent="-228600">
              <a:buFont typeface="+mj-lt"/>
              <a:buAutoNum type="arabicPeriod"/>
            </a:pPr>
            <a:r>
              <a:rPr lang="ru-RU" sz="1200" dirty="0">
                <a:latin typeface="+mn-lt"/>
              </a:rPr>
              <a:t>участник не представил документы, которые предусмотрены </a:t>
            </a:r>
            <a:r>
              <a:rPr lang="ru-RU" sz="1200" dirty="0">
                <a:latin typeface="+mn-lt"/>
                <a:hlinkClick r:id="rId6"/>
              </a:rPr>
              <a:t>НПА в рамках </a:t>
            </a:r>
            <a:r>
              <a:rPr lang="ru-RU" sz="1200" dirty="0" err="1">
                <a:latin typeface="+mn-lt"/>
                <a:hlinkClick r:id="rId6"/>
              </a:rPr>
              <a:t>нацрежима</a:t>
            </a:r>
            <a:r>
              <a:rPr lang="ru-RU" sz="1200" dirty="0">
                <a:latin typeface="+mn-lt"/>
              </a:rPr>
              <a:t>. Условие — в извещение заказчик включил информацию о запрете допуска иностранных товаров;</a:t>
            </a:r>
          </a:p>
          <a:p>
            <a:pPr marL="368300" indent="-228600">
              <a:buFont typeface="+mj-lt"/>
              <a:buAutoNum type="arabicPeriod"/>
            </a:pPr>
            <a:r>
              <a:rPr lang="ru-RU" sz="1200" dirty="0">
                <a:latin typeface="+mn-lt"/>
              </a:rPr>
              <a:t>участник закупки находится под юрисдикцией недружественных иностранных государств;</a:t>
            </a:r>
          </a:p>
          <a:p>
            <a:pPr marL="368300" indent="-228600">
              <a:buFont typeface="+mj-lt"/>
              <a:buAutoNum type="arabicPeriod"/>
            </a:pPr>
            <a:r>
              <a:rPr lang="ru-RU" sz="1200" dirty="0">
                <a:latin typeface="+mn-lt"/>
              </a:rPr>
              <a:t>заказчик нашел недостоверную информацию в заявке.</a:t>
            </a:r>
          </a:p>
          <a:p>
            <a:pPr marL="139700" indent="311150">
              <a:buNone/>
            </a:pPr>
            <a:endParaRPr lang="ru-RU" sz="1200" dirty="0">
              <a:latin typeface="+mn-lt"/>
            </a:endParaRPr>
          </a:p>
          <a:p>
            <a:pPr marL="139700" indent="311150">
              <a:buNone/>
            </a:pPr>
            <a:r>
              <a:rPr lang="ru-RU" sz="1200" dirty="0">
                <a:latin typeface="+mn-lt"/>
              </a:rPr>
              <a:t>Каждой заявке, которая отвечает требованиям извещения, присваивают порядковый номер по возрастанию цены за единицу продукции. Первый номер получит заявка с наименьшей ценой.</a:t>
            </a:r>
          </a:p>
          <a:p>
            <a:pPr marL="139700" indent="0">
              <a:buNone/>
            </a:pP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45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07499" y="192566"/>
            <a:ext cx="6521556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Рассмотрение заявок на ЭТП</a:t>
            </a:r>
            <a:endParaRPr sz="2200" dirty="0">
              <a:latin typeface="+mj-lt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135156" y="831273"/>
            <a:ext cx="7684541" cy="4119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311150">
              <a:buNone/>
            </a:pPr>
            <a:r>
              <a:rPr lang="ru-RU" sz="1200" dirty="0">
                <a:latin typeface="+mn-lt"/>
              </a:rPr>
              <a:t>Для создания протокола подведения итогов необходимо зайти в соответствующий раздел «Протоколы», можно скачать все заявки для их изучения до формирования протокола, либо открыть их в режиме просмотра по отдельности.</a:t>
            </a:r>
          </a:p>
          <a:p>
            <a:pPr marL="139700" indent="311150">
              <a:buNone/>
            </a:pPr>
            <a:r>
              <a:rPr lang="ru-RU" sz="1200" dirty="0">
                <a:latin typeface="+mn-lt"/>
              </a:rPr>
              <a:t>    Нажимая на «Создать форму протокола подведения итогов» открывается электронная форма протокола, в которой необходимо указать информацию о результатах рассмотрения заявок.</a:t>
            </a:r>
          </a:p>
          <a:p>
            <a:pPr marL="139700" indent="0">
              <a:buNone/>
            </a:pP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56C062-6360-41BC-BCDA-55AA8C9E08A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6105" y="2127403"/>
            <a:ext cx="6570345" cy="261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3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07499" y="192566"/>
            <a:ext cx="6521556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Рассмотрение заявок на ЭТП</a:t>
            </a:r>
            <a:endParaRPr sz="2200" dirty="0">
              <a:latin typeface="+mj-lt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135156" y="831273"/>
            <a:ext cx="7684541" cy="4119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311150">
              <a:buNone/>
            </a:pPr>
            <a:r>
              <a:rPr lang="ru-RU" sz="1200" dirty="0">
                <a:latin typeface="+mn-lt"/>
              </a:rPr>
              <a:t>Программа укажет на поля, обязательные для заполнения. Для удобства существует функция допуска всех участников по средствам нажатия одной кнопки «Допустить всех». При несоответствии ни одной заявки есть функция «Отклонить всех». </a:t>
            </a: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1395DD-5A31-4A05-9133-16B63461D75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6105" y="1853127"/>
            <a:ext cx="7158792" cy="259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84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07499" y="192566"/>
            <a:ext cx="6521556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Рассмотрение заявок на ЭТП</a:t>
            </a:r>
            <a:endParaRPr sz="2200" dirty="0">
              <a:latin typeface="+mj-lt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135156" y="831273"/>
            <a:ext cx="7684541" cy="4119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311150">
              <a:buNone/>
            </a:pPr>
            <a:r>
              <a:rPr lang="ru-RU" sz="1200" dirty="0">
                <a:latin typeface="+mn-lt"/>
              </a:rPr>
              <a:t>В Сведениях протокола указаны:</a:t>
            </a: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8474CC-C02E-48A0-8B9C-C05F6513938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6105" y="1449760"/>
            <a:ext cx="7579205" cy="286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9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1049557" y="93139"/>
            <a:ext cx="4708200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b="1" dirty="0">
                <a:latin typeface="Arial Black" panose="020B0A04020102020204" pitchFamily="34" charset="0"/>
              </a:rPr>
              <a:t>Что это такое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566079" y="1011048"/>
            <a:ext cx="7684541" cy="24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"/>
            </a:pPr>
            <a:endParaRPr lang="ru-RU" dirty="0">
              <a:latin typeface="Times New Roman"/>
              <a:cs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+mn-lt"/>
              </a:rPr>
              <a:t>Закупка у единственного поставщика в электронной форме является формально неконкурентной процедурой в отличии от классических аукционов, конкурсов и запросов котировок.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+mn-lt"/>
              </a:rPr>
              <a:t>При этом согласно закону «закупка с полки» относится к единственному поставщику, хотя сам механизм проведения закупки, его основополагающие принципы коренным образом отличаются от «бумажной закупки» у ед. поставщика.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+mn-lt"/>
              </a:rPr>
              <a:t>Таким образом, «закупка с полки» – это самый молодой и принципиально новый вид закупочной процедуры, стремительно набирающий популярность у заказчиков.</a:t>
            </a:r>
            <a:endParaRPr dirty="0"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4A77CE-E480-433E-AEF2-905F59CA6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870" y="239047"/>
            <a:ext cx="414531" cy="41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5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177196" y="1013499"/>
            <a:ext cx="8157507" cy="1876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3000" b="1" dirty="0">
                <a:latin typeface="Arial Black" panose="020B0A04020102020204" pitchFamily="34" charset="0"/>
              </a:rPr>
              <a:t>Заключение контракта</a:t>
            </a:r>
            <a:endParaRPr sz="3000" dirty="0">
              <a:latin typeface="Arial Black" panose="020B0A040201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D91DE6-9FBA-430A-89D3-3091CAE11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434" y="2461989"/>
            <a:ext cx="2771029" cy="179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723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07499" y="192566"/>
            <a:ext cx="6521556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Сроки заключения контракта</a:t>
            </a:r>
            <a:endParaRPr sz="2200" dirty="0">
              <a:latin typeface="+mj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4D08B6D-809E-4FDD-935C-4DC311FE9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210800"/>
              </p:ext>
            </p:extLst>
          </p:nvPr>
        </p:nvGraphicFramePr>
        <p:xfrm>
          <a:off x="285901" y="1007666"/>
          <a:ext cx="7444935" cy="3676650"/>
        </p:xfrm>
        <a:graphic>
          <a:graphicData uri="http://schemas.openxmlformats.org/drawingml/2006/table">
            <a:tbl>
              <a:tblPr firstRow="1" firstCol="1" bandRow="1">
                <a:tableStyleId>{7A8258BB-5E59-4C96-9D6D-13CCE7A43AED}</a:tableStyleId>
              </a:tblPr>
              <a:tblGrid>
                <a:gridCol w="1605244">
                  <a:extLst>
                    <a:ext uri="{9D8B030D-6E8A-4147-A177-3AD203B41FA5}">
                      <a16:colId xmlns:a16="http://schemas.microsoft.com/office/drawing/2014/main" val="3244181114"/>
                    </a:ext>
                  </a:extLst>
                </a:gridCol>
                <a:gridCol w="3040395">
                  <a:extLst>
                    <a:ext uri="{9D8B030D-6E8A-4147-A177-3AD203B41FA5}">
                      <a16:colId xmlns:a16="http://schemas.microsoft.com/office/drawing/2014/main" val="918795978"/>
                    </a:ext>
                  </a:extLst>
                </a:gridCol>
                <a:gridCol w="2799296">
                  <a:extLst>
                    <a:ext uri="{9D8B030D-6E8A-4147-A177-3AD203B41FA5}">
                      <a16:colId xmlns:a16="http://schemas.microsoft.com/office/drawing/2014/main" val="27930812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Что делаете</a:t>
                      </a:r>
                      <a:endParaRPr lang="ru-RU" sz="105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solidFill>
                      <a:srgbClr val="1B29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 какой срок</a:t>
                      </a:r>
                      <a:endParaRPr lang="ru-RU" sz="105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solidFill>
                      <a:srgbClr val="1B29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Пример </a:t>
                      </a:r>
                      <a:endParaRPr lang="ru-RU" sz="105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solidFill>
                      <a:srgbClr val="1B2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722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50" dirty="0">
                          <a:effectLst/>
                          <a:latin typeface="+mn-lt"/>
                        </a:rPr>
                        <a:t>Размещаете проект контракта без подписи заказчика в ЕИС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+mn-lt"/>
                        </a:rPr>
                        <a:t>Не позднее одного рабочего дня, следующего за днем размещения в ЕИС итогового протокола (</a:t>
                      </a:r>
                      <a:r>
                        <a:rPr lang="ru-RU" sz="1050" u="sng">
                          <a:effectLst/>
                          <a:latin typeface="+mn-lt"/>
                          <a:hlinkClick r:id="rId4"/>
                        </a:rPr>
                        <a:t>п. 1 ч. 6 ст. 50</a:t>
                      </a:r>
                      <a:r>
                        <a:rPr lang="ru-RU" sz="1050">
                          <a:effectLst/>
                          <a:latin typeface="+mn-lt"/>
                        </a:rPr>
                        <a:t>, </a:t>
                      </a:r>
                      <a:r>
                        <a:rPr lang="ru-RU" sz="1050" u="sng">
                          <a:effectLst/>
                          <a:latin typeface="+mn-lt"/>
                          <a:hlinkClick r:id="rId5"/>
                        </a:rPr>
                        <a:t>п. 7 ч. 12 ст. 93</a:t>
                      </a:r>
                      <a:r>
                        <a:rPr lang="ru-RU" sz="1050">
                          <a:effectLst/>
                          <a:latin typeface="+mn-lt"/>
                        </a:rPr>
                        <a:t> Закона № 44-ФЗ)</a:t>
                      </a:r>
                      <a:endParaRPr lang="ru-RU" sz="105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</a:rPr>
                        <a:t>28 ноября (четверг) заказчик формирует и размещает на электронной площадке проект контракта без подписи заказчика</a:t>
                      </a:r>
                      <a:endParaRPr lang="ru-RU" sz="105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792155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Победитель закупки подписывает проект контракта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effectLst/>
                          <a:latin typeface="+mn-lt"/>
                        </a:rPr>
                        <a:t>Не позднее одного рабочего дня, следующего за днем размещения заказчиком проекта контракта (</a:t>
                      </a:r>
                      <a:r>
                        <a:rPr lang="ru-RU" sz="1050" u="sng" dirty="0">
                          <a:effectLst/>
                          <a:latin typeface="+mn-lt"/>
                          <a:hlinkClick r:id="rId6"/>
                        </a:rPr>
                        <a:t>п. 2 ч. 6 ст. 50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050" u="sng" dirty="0">
                          <a:effectLst/>
                          <a:latin typeface="+mn-lt"/>
                          <a:hlinkClick r:id="rId5"/>
                        </a:rPr>
                        <a:t>п. 7 ч. 12 ст. 93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Закона № 44-ФЗ)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</a:rPr>
                        <a:t>29 ноября (пятница) победитель закупки подписывает проект контракта и размещает его на электронной площадке</a:t>
                      </a:r>
                      <a:endParaRPr lang="ru-RU" sz="105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764051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</a:rPr>
                        <a:t>Заказчик подписывает проект контракта</a:t>
                      </a:r>
                      <a:endParaRPr lang="ru-RU" sz="105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effectLst/>
                          <a:latin typeface="+mn-lt"/>
                        </a:rPr>
                        <a:t>Не ранее чем через два рабочих дня, следующих за днем размещения в ЕИС итогового протокола, но не позднее одного рабочего дня, следующего за днем размещения контракта, подписанного победителем (</a:t>
                      </a:r>
                      <a:r>
                        <a:rPr lang="ru-RU" sz="1050" u="sng" dirty="0">
                          <a:effectLst/>
                          <a:latin typeface="+mn-lt"/>
                          <a:hlinkClick r:id="rId7"/>
                        </a:rPr>
                        <a:t>п. 3 ч. 6 ст. 50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050" u="sng" dirty="0">
                          <a:effectLst/>
                          <a:latin typeface="+mn-lt"/>
                          <a:hlinkClick r:id="rId5"/>
                        </a:rPr>
                        <a:t>п. 7 ч. 12 ст. 93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Закона № 44-ФЗ)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2 декабря (понедельник) заказчик подписывает контракт и размещает такой контракт в ЕИС и на электронной площадке (30.11 и 01.12 – нерабочие дни)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2776356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Вносите сведения в реестр контрактов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+mn-lt"/>
                        </a:rPr>
                        <a:t>Не позднее трех рабочих дней с даты заключения контракта (</a:t>
                      </a:r>
                      <a:r>
                        <a:rPr lang="ru-RU" sz="1050" u="sng">
                          <a:effectLst/>
                          <a:latin typeface="+mn-lt"/>
                          <a:hlinkClick r:id="rId8"/>
                        </a:rPr>
                        <a:t>ч. 3 ст. 103 Закона № 44-ФЗ</a:t>
                      </a:r>
                      <a:r>
                        <a:rPr lang="ru-RU" sz="1050">
                          <a:effectLst/>
                          <a:latin typeface="+mn-lt"/>
                        </a:rPr>
                        <a:t>)</a:t>
                      </a:r>
                      <a:endParaRPr lang="ru-RU" sz="105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По 5 декабря (четверг) включительно заказчик размещает сведения о заключенном контракте в реестре контрактов в ЕИС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999650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395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07499" y="192566"/>
            <a:ext cx="6521556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Просмотр контрактов на ЭТП</a:t>
            </a:r>
            <a:endParaRPr sz="2200" dirty="0">
              <a:latin typeface="+mj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5" name="Google Shape;1029;p54">
            <a:extLst>
              <a:ext uri="{FF2B5EF4-FFF2-40B4-BE49-F238E27FC236}">
                <a16:creationId xmlns:a16="http://schemas.microsoft.com/office/drawing/2014/main" id="{3DE26F4D-D380-41C7-8B86-938DF970A26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1280" y="765266"/>
            <a:ext cx="7684541" cy="4119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311150">
              <a:buNone/>
            </a:pPr>
            <a:r>
              <a:rPr lang="ru-RU" dirty="0">
                <a:latin typeface="+mn-lt"/>
              </a:rPr>
              <a:t>Для просмотра всех контрактов с единственным поставщиком откройте «Контракты ЕП» либо «Сводный реестр контрактов» в Панели навигации </a:t>
            </a:r>
          </a:p>
          <a:p>
            <a:pPr marL="139700" indent="0">
              <a:buNone/>
            </a:pPr>
            <a:endParaRPr lang="ru-RU" sz="1350" dirty="0">
              <a:latin typeface="+mn-lt"/>
              <a:cs typeface="Times New Roman"/>
            </a:endParaRPr>
          </a:p>
          <a:p>
            <a:pPr marL="139700" indent="0">
              <a:buNone/>
            </a:pPr>
            <a:endParaRPr lang="ru-RU" sz="1350" dirty="0">
              <a:latin typeface="+mn-lt"/>
              <a:cs typeface="Times New Roman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42F9A0-9BED-490D-903C-F9204CA7115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98551" y="1580366"/>
            <a:ext cx="6570345" cy="28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271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07499" y="192566"/>
            <a:ext cx="6521556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Особенности заключения контракта</a:t>
            </a:r>
            <a:endParaRPr sz="2200" dirty="0">
              <a:latin typeface="+mj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5" name="Google Shape;1029;p54">
            <a:extLst>
              <a:ext uri="{FF2B5EF4-FFF2-40B4-BE49-F238E27FC236}">
                <a16:creationId xmlns:a16="http://schemas.microsoft.com/office/drawing/2014/main" id="{3DE26F4D-D380-41C7-8B86-938DF970A26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1280" y="765266"/>
            <a:ext cx="7684541" cy="4119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311150">
              <a:buNone/>
            </a:pPr>
            <a:endParaRPr lang="ru-RU" b="1" dirty="0">
              <a:latin typeface="+mn-lt"/>
            </a:endParaRPr>
          </a:p>
          <a:p>
            <a:pPr marL="139700" indent="311150">
              <a:buNone/>
            </a:pPr>
            <a:endParaRPr lang="ru-RU" b="1" dirty="0">
              <a:latin typeface="+mn-lt"/>
            </a:endParaRPr>
          </a:p>
          <a:p>
            <a:pPr marL="139700" indent="311150">
              <a:buNone/>
            </a:pPr>
            <a:r>
              <a:rPr lang="ru-RU" b="1" dirty="0">
                <a:latin typeface="+mn-lt"/>
              </a:rPr>
              <a:t>Победитель подписывает контракт без возможности направить протокол разногласий.</a:t>
            </a:r>
            <a:endParaRPr lang="ru-RU" dirty="0">
              <a:latin typeface="+mn-lt"/>
            </a:endParaRPr>
          </a:p>
          <a:p>
            <a:pPr marL="139700" indent="311150">
              <a:buNone/>
            </a:pPr>
            <a:r>
              <a:rPr lang="ru-RU" dirty="0">
                <a:latin typeface="+mn-lt"/>
              </a:rPr>
              <a:t>Победитель размещает на площадке подписанный проект контракта и документ, который подтвердит, что внесено обеспечение контракта. Направить протокол разногласий победитель не вправе.</a:t>
            </a:r>
          </a:p>
          <a:p>
            <a:pPr marL="139700" indent="311150">
              <a:buNone/>
            </a:pPr>
            <a:endParaRPr lang="ru-RU" dirty="0">
              <a:latin typeface="+mn-lt"/>
            </a:endParaRPr>
          </a:p>
          <a:p>
            <a:pPr marL="139700" indent="311150">
              <a:buNone/>
            </a:pPr>
            <a:r>
              <a:rPr lang="ru-RU" b="1" dirty="0">
                <a:latin typeface="+mn-lt"/>
              </a:rPr>
              <a:t>В закупке действует мораторий на заключение контракта.</a:t>
            </a:r>
            <a:endParaRPr lang="ru-RU" dirty="0">
              <a:latin typeface="+mn-lt"/>
            </a:endParaRPr>
          </a:p>
          <a:p>
            <a:pPr marL="139700" indent="311150">
              <a:buNone/>
            </a:pPr>
            <a:r>
              <a:rPr lang="ru-RU" dirty="0">
                <a:latin typeface="+mn-lt"/>
              </a:rPr>
              <a:t>Контракт стороны заключают не ранее чем через два рабочих дня, следующих за днем, когда в ЕИС разместили протокол подведения итогов. За нарушение данного срока предусмотрен штраф 50 000 руб. (ч. 3 ст. 7.32 КоАП). </a:t>
            </a:r>
          </a:p>
          <a:p>
            <a:pPr marL="139700" indent="0">
              <a:buNone/>
            </a:pPr>
            <a:endParaRPr lang="ru-RU" sz="1350" dirty="0"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99156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190112" y="1034520"/>
            <a:ext cx="8157507" cy="1876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3000" b="1" dirty="0">
                <a:latin typeface="Arial Black" panose="020B0A04020102020204" pitchFamily="34" charset="0"/>
              </a:rPr>
              <a:t>Ошибки и административная</a:t>
            </a:r>
            <a:br>
              <a:rPr lang="ru-RU" sz="3000" b="1" dirty="0">
                <a:latin typeface="Arial Black" panose="020B0A04020102020204" pitchFamily="34" charset="0"/>
              </a:rPr>
            </a:br>
            <a:r>
              <a:rPr lang="ru-RU" sz="3000" b="1" dirty="0">
                <a:latin typeface="Arial Black" panose="020B0A04020102020204" pitchFamily="34" charset="0"/>
              </a:rPr>
              <a:t>практика</a:t>
            </a:r>
            <a:endParaRPr sz="3000" dirty="0">
              <a:latin typeface="Arial Black" panose="020B0A040201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BB585A-CCA9-4CEF-B918-8CD1FF346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127" y="2427889"/>
            <a:ext cx="2391478" cy="23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628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07499" y="192566"/>
            <a:ext cx="6521556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КТРУ </a:t>
            </a:r>
            <a:endParaRPr sz="2200" dirty="0">
              <a:latin typeface="+mj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5" name="Google Shape;1029;p54">
            <a:extLst>
              <a:ext uri="{FF2B5EF4-FFF2-40B4-BE49-F238E27FC236}">
                <a16:creationId xmlns:a16="http://schemas.microsoft.com/office/drawing/2014/main" id="{3DE26F4D-D380-41C7-8B86-938DF970A26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5155" y="765266"/>
            <a:ext cx="7684541" cy="4119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311150">
              <a:buNone/>
            </a:pPr>
            <a:r>
              <a:rPr lang="ru-RU" b="1" dirty="0">
                <a:latin typeface="+mj-lt"/>
              </a:rPr>
              <a:t>Не проводите закупку "с полки", если позиция КТРУ не содержит описания объекта закупки с характеристиками.</a:t>
            </a:r>
          </a:p>
          <a:p>
            <a:pPr marL="139700" indent="311150">
              <a:buNone/>
            </a:pPr>
            <a:endParaRPr lang="ru-RU" dirty="0">
              <a:latin typeface="+mj-lt"/>
            </a:endParaRPr>
          </a:p>
          <a:p>
            <a:pPr marL="139700" indent="311150">
              <a:buNone/>
            </a:pPr>
            <a:r>
              <a:rPr lang="ru-RU" dirty="0">
                <a:latin typeface="+mj-lt"/>
              </a:rPr>
              <a:t>Как разъяснил Минфин России, если описание объекта закупки, содержащее характеристики товара, не сформировано и не включено в позицию КТРУ, возможность реализации положений подп. "в" п. 3 ч. 12 ст. 93 Закона N 44-ФЗ отсутствует, поскольку в этом случае указать в извещении о закупке характеристики закупаемого товара с использованием КТРУ невозможно. В этой связи закупка товара у единственного поставщика в электронной форме на сумму, предусмотренную ч. 12 ст. 93 Закона N 44-ФЗ, осуществляется только при наличии в КТРУ позиции, содержащей описание объекта закупки, включающее характеристики товара.</a:t>
            </a:r>
          </a:p>
          <a:p>
            <a:pPr marL="139700" indent="311150">
              <a:buNone/>
            </a:pPr>
            <a:r>
              <a:rPr lang="ru-RU" dirty="0">
                <a:latin typeface="+mj-lt"/>
              </a:rPr>
              <a:t>--------------------------------</a:t>
            </a:r>
          </a:p>
          <a:p>
            <a:pPr marL="139700" indent="311150">
              <a:buNone/>
            </a:pPr>
            <a:r>
              <a:rPr lang="ru-RU" dirty="0">
                <a:latin typeface="+mj-lt"/>
              </a:rPr>
              <a:t>  Письмо Минфина России от 10.08.2023 N 24-03-06/75075.</a:t>
            </a:r>
          </a:p>
          <a:p>
            <a:pPr marL="139700" indent="311150">
              <a:buNone/>
            </a:pPr>
            <a:endParaRPr lang="ru-RU" dirty="0">
              <a:latin typeface="+mj-lt"/>
            </a:endParaRPr>
          </a:p>
          <a:p>
            <a:pPr marL="139700" indent="311150">
              <a:buNone/>
            </a:pPr>
            <a:r>
              <a:rPr lang="ru-RU" dirty="0">
                <a:latin typeface="+mj-lt"/>
              </a:rPr>
              <a:t> </a:t>
            </a:r>
            <a:r>
              <a:rPr lang="ru-RU" dirty="0">
                <a:hlinkClick r:id="rId4"/>
              </a:rPr>
              <a:t>Решение</a:t>
            </a:r>
            <a:r>
              <a:rPr lang="ru-RU" dirty="0"/>
              <a:t> Ульяновского УФАС России от 01.03.2024 по делу N 073/06/106-118/2024. Аналогично </a:t>
            </a:r>
            <a:r>
              <a:rPr lang="ru-RU" dirty="0">
                <a:hlinkClick r:id="rId5"/>
              </a:rPr>
              <a:t>решение</a:t>
            </a:r>
            <a:r>
              <a:rPr lang="ru-RU" dirty="0"/>
              <a:t> Краснодарского УФАС России от 13.09.2024 N 852/2024 по делу N 023/06/93-4630/2024</a:t>
            </a:r>
            <a:br>
              <a:rPr lang="ru-RU" dirty="0"/>
            </a:br>
            <a:endParaRPr lang="ru-RU" dirty="0"/>
          </a:p>
          <a:p>
            <a:pPr marL="139700" indent="311150">
              <a:buNone/>
            </a:pPr>
            <a:endParaRPr lang="ru-RU" dirty="0"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D194F2-D915-409B-BA81-77A6310A26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105" y="3751358"/>
            <a:ext cx="314325" cy="3143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B80F51-9110-4E46-A851-6ADDE1515C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104" y="4221071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558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07499" y="192566"/>
            <a:ext cx="6521556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КТРУ </a:t>
            </a:r>
            <a:endParaRPr sz="2200" dirty="0">
              <a:latin typeface="+mj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5" name="Google Shape;1029;p54">
            <a:extLst>
              <a:ext uri="{FF2B5EF4-FFF2-40B4-BE49-F238E27FC236}">
                <a16:creationId xmlns:a16="http://schemas.microsoft.com/office/drawing/2014/main" id="{3DE26F4D-D380-41C7-8B86-938DF970A26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5155" y="765266"/>
            <a:ext cx="7684541" cy="4119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311150">
              <a:buNone/>
            </a:pPr>
            <a:r>
              <a:rPr lang="ru-RU" dirty="0">
                <a:latin typeface="+mj-lt"/>
              </a:rPr>
              <a:t>На рисунке показано, как выглядит позиция КТРУ, не содержащая описания объекта закупки.</a:t>
            </a:r>
          </a:p>
          <a:p>
            <a:pPr marL="139700" indent="311150">
              <a:buNone/>
            </a:pPr>
            <a:endParaRPr lang="ru-RU" dirty="0"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3D4985-8BD5-48E4-9679-6352B8E6F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262" y="1428257"/>
            <a:ext cx="56483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31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07499" y="192566"/>
            <a:ext cx="6521556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Инструкция </a:t>
            </a:r>
            <a:endParaRPr sz="2200" dirty="0">
              <a:latin typeface="+mj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5" name="Google Shape;1029;p54">
            <a:extLst>
              <a:ext uri="{FF2B5EF4-FFF2-40B4-BE49-F238E27FC236}">
                <a16:creationId xmlns:a16="http://schemas.microsoft.com/office/drawing/2014/main" id="{3DE26F4D-D380-41C7-8B86-938DF970A26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5155" y="765266"/>
            <a:ext cx="7684541" cy="4119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311150">
              <a:buNone/>
            </a:pPr>
            <a:r>
              <a:rPr lang="ru-RU" b="1" dirty="0">
                <a:latin typeface="+mj-lt"/>
              </a:rPr>
              <a:t>Формируя извещение о закупке "с полки", при выборе "инструкции по заполнению характеристик в заявке" помните о том, что участники не заполняют заявок для участия в конкретной процедуре.</a:t>
            </a:r>
          </a:p>
          <a:p>
            <a:pPr marL="139700" indent="311150">
              <a:buNone/>
            </a:pPr>
            <a:endParaRPr lang="ru-RU" b="1" dirty="0">
              <a:latin typeface="+mj-lt"/>
            </a:endParaRPr>
          </a:p>
          <a:p>
            <a:pPr marL="139700" indent="311150">
              <a:buNone/>
            </a:pPr>
            <a:r>
              <a:rPr lang="ru-RU" dirty="0">
                <a:latin typeface="+mj-lt"/>
              </a:rPr>
              <a:t>Работа с "инструкциями по заполнению характеристик в заявке" не регламентирована ни Законом N 44-ФЗ, ни какими-либо иными актами, принятыми в его развитие. Вместе с тем, выбор инструкции, предусматривающей активные действия участника закупки (например, ввод конкретного значения характеристики), противоречит логике закупки "с полки". Некоторые контрольные органы считают такие действия заказчиков неправомерными.</a:t>
            </a:r>
          </a:p>
          <a:p>
            <a:pPr marL="139700" indent="311150">
              <a:buNone/>
            </a:pPr>
            <a:br>
              <a:rPr lang="ru-RU" dirty="0"/>
            </a:br>
            <a:endParaRPr lang="ru-RU" dirty="0"/>
          </a:p>
          <a:p>
            <a:pPr marL="139700" indent="311150">
              <a:buNone/>
            </a:pPr>
            <a:r>
              <a:rPr lang="ru-RU" dirty="0">
                <a:latin typeface="+mj-lt"/>
              </a:rPr>
              <a:t> Решение Томского УФАС России от 23.05.2024 по делу N 070/06/106-484/2024 (</a:t>
            </a:r>
            <a:r>
              <a:rPr lang="ru-RU" dirty="0" err="1">
                <a:latin typeface="+mj-lt"/>
              </a:rPr>
              <a:t>изв</a:t>
            </a:r>
            <a:r>
              <a:rPr lang="ru-RU" dirty="0">
                <a:latin typeface="+mj-lt"/>
              </a:rPr>
              <a:t>. N 0165300010324000015).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D194F2-D915-409B-BA81-77A6310A2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05" y="3751358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590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07499" y="192566"/>
            <a:ext cx="6521556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Количество товара </a:t>
            </a:r>
            <a:endParaRPr sz="2200" dirty="0">
              <a:latin typeface="+mj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5" name="Google Shape;1029;p54">
            <a:extLst>
              <a:ext uri="{FF2B5EF4-FFF2-40B4-BE49-F238E27FC236}">
                <a16:creationId xmlns:a16="http://schemas.microsoft.com/office/drawing/2014/main" id="{3DE26F4D-D380-41C7-8B86-938DF970A26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5155" y="765266"/>
            <a:ext cx="7684541" cy="4119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311150">
              <a:buNone/>
            </a:pPr>
            <a:r>
              <a:rPr lang="ru-RU" b="1" dirty="0">
                <a:latin typeface="+mj-lt"/>
              </a:rPr>
              <a:t>Убедиться, что предложенное участником количество товара является достаточным для исполнения контракта, должен оператор электронной площадки, а не заказчик.</a:t>
            </a:r>
          </a:p>
          <a:p>
            <a:pPr marL="139700" indent="311150">
              <a:buNone/>
            </a:pPr>
            <a:endParaRPr lang="ru-RU" b="1" dirty="0">
              <a:latin typeface="+mj-lt"/>
            </a:endParaRPr>
          </a:p>
          <a:p>
            <a:pPr marL="139700" indent="311150">
              <a:buNone/>
            </a:pPr>
            <a:r>
              <a:rPr lang="ru-RU" dirty="0">
                <a:latin typeface="+mj-lt"/>
              </a:rPr>
              <a:t>Согласно п. 5 ч. 12 ст. 93 Закона N 44-ФЗ в течение одного часа с момента размещения в ЕИС извещения о закупке "с полки" оператор электронной площадки отбирает предварительные предложения, соответствующие требованиям извещения в том числе по количеству закупаемого товара.</a:t>
            </a:r>
          </a:p>
          <a:p>
            <a:pPr marL="139700" indent="311150">
              <a:buNone/>
            </a:pPr>
            <a:r>
              <a:rPr lang="ru-RU" dirty="0">
                <a:latin typeface="+mj-lt"/>
              </a:rPr>
              <a:t>При этом из п. 9 ч. 12 ст. 93 Закона N 44-ФЗ следует, что указание максимального количества товара является правом, а не обязанностью участника закупки. Если он его не указал, значит согласен поставить любое количество товара, которое будет указано в извещении о закупке "с полки". Непонимание заказчиками этого факта нередко становится причиной принятия ошибочных решений при рассмотрении заявок.</a:t>
            </a:r>
          </a:p>
        </p:txBody>
      </p:sp>
    </p:spTree>
    <p:extLst>
      <p:ext uri="{BB962C8B-B14F-4D97-AF65-F5344CB8AC3E}">
        <p14:creationId xmlns:p14="http://schemas.microsoft.com/office/powerpoint/2010/main" val="41672729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07499" y="192566"/>
            <a:ext cx="6521556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Количество товара </a:t>
            </a:r>
            <a:endParaRPr sz="2200" dirty="0">
              <a:latin typeface="+mj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5" name="Google Shape;1029;p54">
            <a:extLst>
              <a:ext uri="{FF2B5EF4-FFF2-40B4-BE49-F238E27FC236}">
                <a16:creationId xmlns:a16="http://schemas.microsoft.com/office/drawing/2014/main" id="{3DE26F4D-D380-41C7-8B86-938DF970A26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5155" y="765266"/>
            <a:ext cx="7684541" cy="4119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311150">
              <a:buNone/>
            </a:pPr>
            <a:r>
              <a:rPr lang="ru-RU" dirty="0">
                <a:latin typeface="+mj-lt"/>
              </a:rPr>
              <a:t>Пример. Заказчику требовался товар "Облучатель ультрафиолетовый бактерицидный" в количестве 56 штук.</a:t>
            </a:r>
          </a:p>
          <a:p>
            <a:pPr marL="139700" indent="311150">
              <a:buNone/>
            </a:pPr>
            <a:r>
              <a:rPr lang="ru-RU" dirty="0">
                <a:latin typeface="+mj-lt"/>
              </a:rPr>
              <a:t>Заявка участника закупки была отклонена в связи с тем, что его предложение "не соответствует требованиям заказчика по количеству поставляемого товара".</a:t>
            </a:r>
          </a:p>
          <a:p>
            <a:pPr marL="139700" indent="311150">
              <a:buNone/>
            </a:pPr>
            <a:endParaRPr lang="ru-RU" dirty="0">
              <a:latin typeface="+mj-lt"/>
            </a:endParaRPr>
          </a:p>
          <a:p>
            <a:pPr marL="139700" indent="311150">
              <a:buNone/>
            </a:pPr>
            <a:r>
              <a:rPr lang="ru-RU" dirty="0">
                <a:latin typeface="+mj-lt"/>
              </a:rPr>
              <a:t>Правовая оценка УФАС: в соответствии с п. 5 ч. 12 ст. 93 Закона N 44-ФЗ отбор заявок по количеству закупаемого товара, сроку и месту поставки товара осуществляет оператор электронной площадки. Именно он оценивает заявки на предмет соответствия предварительного предложения по количеству товара, решая вопрос о блокировке у участника того количества, которое требуется заказчику в соответствии с извещением. У заказчика не было оснований полагать, что заявка в части количества товара не соответствует требованиям извещения, отклонение незаконно.</a:t>
            </a:r>
          </a:p>
          <a:p>
            <a:pPr marL="139700" indent="311150">
              <a:buNone/>
            </a:pPr>
            <a:endParaRPr lang="ru-RU" dirty="0">
              <a:latin typeface="+mj-lt"/>
            </a:endParaRPr>
          </a:p>
          <a:p>
            <a:pPr marL="139700" indent="311150">
              <a:buNone/>
            </a:pPr>
            <a:r>
              <a:rPr lang="ru-RU" dirty="0">
                <a:latin typeface="+mj-lt"/>
              </a:rPr>
              <a:t> Решение Ульяновского УФАС России от 18.06.2024 по делу N 073/06/106-364/2024 (</a:t>
            </a:r>
            <a:r>
              <a:rPr lang="ru-RU" dirty="0" err="1">
                <a:latin typeface="+mj-lt"/>
              </a:rPr>
              <a:t>изв</a:t>
            </a:r>
            <a:r>
              <a:rPr lang="ru-RU" dirty="0">
                <a:latin typeface="+mj-lt"/>
              </a:rPr>
              <a:t>. N 0368300042524000023).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D194F2-D915-409B-BA81-77A6310A2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05" y="3978841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6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1070339" y="80878"/>
            <a:ext cx="5704534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latin typeface="Arial Black" panose="020B0A04020102020204" pitchFamily="34" charset="0"/>
              </a:rPr>
              <a:t>Причина роста количества закупок с полки </a:t>
            </a:r>
            <a:endParaRPr sz="2400" dirty="0">
              <a:latin typeface="Arial Black" panose="020B0A04020102020204" pitchFamily="34" charset="0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566079" y="1011048"/>
            <a:ext cx="7684541" cy="24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"/>
            </a:pPr>
            <a:endParaRPr lang="ru-RU" dirty="0">
              <a:latin typeface="Times New Roman"/>
              <a:cs typeface="Times New Roman"/>
            </a:endParaRPr>
          </a:p>
          <a:p>
            <a:pPr marL="0" indent="269875">
              <a:buNone/>
            </a:pPr>
            <a:r>
              <a:rPr lang="ru-RU" b="1" u="sng" dirty="0">
                <a:latin typeface="+mn-lt"/>
              </a:rPr>
              <a:t>Статистика:</a:t>
            </a:r>
          </a:p>
          <a:p>
            <a:pPr marL="0" indent="269875">
              <a:buNone/>
            </a:pPr>
            <a:r>
              <a:rPr lang="ru-RU" b="1" dirty="0">
                <a:latin typeface="+mn-lt"/>
              </a:rPr>
              <a:t>2023 год – 53 000 извещений.</a:t>
            </a:r>
          </a:p>
          <a:p>
            <a:pPr marL="0" indent="269875">
              <a:buNone/>
            </a:pPr>
            <a:r>
              <a:rPr lang="ru-RU" b="1" dirty="0">
                <a:latin typeface="+mn-lt"/>
              </a:rPr>
              <a:t>2024 год – 160 000 извещений.</a:t>
            </a:r>
          </a:p>
          <a:p>
            <a:pPr marL="0" indent="269875">
              <a:buNone/>
            </a:pPr>
            <a:r>
              <a:rPr lang="ru-RU" b="1" dirty="0">
                <a:latin typeface="+mn-lt"/>
              </a:rPr>
              <a:t>7 месяцев 2025 года – 110 000 извещений.</a:t>
            </a:r>
          </a:p>
          <a:p>
            <a:pPr marL="0" indent="269875">
              <a:buNone/>
            </a:pPr>
            <a:endParaRPr lang="ru-RU" dirty="0">
              <a:latin typeface="+mn-lt"/>
            </a:endParaRPr>
          </a:p>
          <a:p>
            <a:pPr marL="0" indent="269875">
              <a:buNone/>
            </a:pPr>
            <a:r>
              <a:rPr lang="ru-RU" u="sng" dirty="0">
                <a:latin typeface="+mn-lt"/>
              </a:rPr>
              <a:t>Основная причина роста:</a:t>
            </a:r>
          </a:p>
          <a:p>
            <a:pPr marL="0" indent="269875">
              <a:buNone/>
            </a:pPr>
            <a:r>
              <a:rPr lang="ru-RU" dirty="0">
                <a:latin typeface="+mn-lt"/>
              </a:rPr>
              <a:t>Из совокупного годового объема закупок (СГОЗ) исключена ч.12 по п.4 и п.5 ч.1 ст.93 44-ФЗ. Это самое важное изменение — оно позволило заказчикам пользоваться «закупкой с полки» в большем количестве случаев. </a:t>
            </a:r>
          </a:p>
          <a:p>
            <a:pPr marL="0" indent="269875">
              <a:buNone/>
            </a:pPr>
            <a:endParaRPr lang="ru-RU" dirty="0">
              <a:latin typeface="+mn-lt"/>
            </a:endParaRPr>
          </a:p>
          <a:p>
            <a:pPr marL="0" indent="269875">
              <a:buNone/>
            </a:pPr>
            <a:r>
              <a:rPr lang="ru-RU" dirty="0">
                <a:latin typeface="+mn-lt"/>
              </a:rPr>
              <a:t>Также сумма по одной закупке увеличена до 5 млн руб. за товар. Более того, изменения в законодательстве, вступившие в силу в мае 2023 года, позволили увеличить сумму закупок до 100 млн руб. в год, что является существенным для многих заказчиков.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25FA6F-191B-4124-A5E4-01719A301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459" y="301965"/>
            <a:ext cx="594014" cy="5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222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07499" y="192566"/>
            <a:ext cx="6521556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БЕСПЛАТНОЕ сопровождение заказчиков </a:t>
            </a:r>
            <a:endParaRPr sz="2200" dirty="0">
              <a:latin typeface="+mj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5" name="Google Shape;1029;p54">
            <a:extLst>
              <a:ext uri="{FF2B5EF4-FFF2-40B4-BE49-F238E27FC236}">
                <a16:creationId xmlns:a16="http://schemas.microsoft.com/office/drawing/2014/main" id="{3DE26F4D-D380-41C7-8B86-938DF970A26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5155" y="765266"/>
            <a:ext cx="7684541" cy="4119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311150">
              <a:buNone/>
            </a:pPr>
            <a:r>
              <a:rPr lang="ru-RU" dirty="0">
                <a:latin typeface="+mj-lt"/>
              </a:rPr>
              <a:t>Мы создали группу для заказчиков, которые:</a:t>
            </a:r>
          </a:p>
          <a:p>
            <a:pPr marL="139700" indent="311150">
              <a:buNone/>
            </a:pPr>
            <a:r>
              <a:rPr lang="ru-RU" dirty="0">
                <a:latin typeface="+mj-lt"/>
              </a:rPr>
              <a:t>✔️ уже активно работают по ч. 12 ст. 93 на ЗаказРФ</a:t>
            </a:r>
          </a:p>
          <a:p>
            <a:pPr marL="139700" indent="311150">
              <a:buNone/>
            </a:pPr>
            <a:r>
              <a:rPr lang="ru-RU" dirty="0">
                <a:latin typeface="+mj-lt"/>
              </a:rPr>
              <a:t>✔️ или только собираются разместить свою первую закупку.</a:t>
            </a:r>
          </a:p>
          <a:p>
            <a:pPr marL="139700" indent="311150">
              <a:buNone/>
            </a:pPr>
            <a:endParaRPr lang="ru-RU" dirty="0">
              <a:latin typeface="+mj-lt"/>
            </a:endParaRPr>
          </a:p>
          <a:p>
            <a:pPr marL="139700" indent="311150">
              <a:buNone/>
            </a:pPr>
            <a:r>
              <a:rPr lang="ru-RU" dirty="0">
                <a:latin typeface="+mj-lt"/>
              </a:rPr>
              <a:t>➡️ В группе:</a:t>
            </a:r>
          </a:p>
          <a:p>
            <a:pPr marL="139700" indent="311150">
              <a:buNone/>
            </a:pPr>
            <a:r>
              <a:rPr lang="ru-RU" dirty="0">
                <a:latin typeface="+mj-lt"/>
              </a:rPr>
              <a:t>⚫️помогут советом,</a:t>
            </a:r>
          </a:p>
          <a:p>
            <a:pPr marL="139700" indent="311150">
              <a:buNone/>
            </a:pPr>
            <a:r>
              <a:rPr lang="ru-RU" dirty="0">
                <a:latin typeface="+mj-lt"/>
              </a:rPr>
              <a:t>⚫️поделятся практикой,</a:t>
            </a:r>
          </a:p>
          <a:p>
            <a:pPr marL="139700" indent="311150">
              <a:buNone/>
            </a:pPr>
            <a:r>
              <a:rPr lang="ru-RU" dirty="0">
                <a:latin typeface="+mj-lt"/>
              </a:rPr>
              <a:t>⚫️объяснят всё простыми словами.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6BF393-5887-450A-B034-BD0B1B8918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988" y="1623635"/>
            <a:ext cx="3360026" cy="336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155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49"/>
          <p:cNvSpPr/>
          <p:nvPr/>
        </p:nvSpPr>
        <p:spPr>
          <a:xfrm rot="-2700000">
            <a:off x="7653984" y="1739087"/>
            <a:ext cx="996172" cy="114976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0" name="Google Shape;930;p49"/>
          <p:cNvGrpSpPr/>
          <p:nvPr/>
        </p:nvGrpSpPr>
        <p:grpSpPr>
          <a:xfrm>
            <a:off x="4281834" y="-94101"/>
            <a:ext cx="5490816" cy="5475238"/>
            <a:chOff x="4262784" y="-94101"/>
            <a:chExt cx="5490816" cy="5475238"/>
          </a:xfrm>
        </p:grpSpPr>
        <p:sp>
          <p:nvSpPr>
            <p:cNvPr id="931" name="Google Shape;931;p49"/>
            <p:cNvSpPr/>
            <p:nvPr/>
          </p:nvSpPr>
          <p:spPr>
            <a:xfrm flipH="1">
              <a:off x="4589100" y="-94101"/>
              <a:ext cx="5164500" cy="514350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 rot="-2699590">
              <a:off x="7795135" y="769228"/>
              <a:ext cx="1780000" cy="477721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5177089" y="2617224"/>
              <a:ext cx="1596600" cy="15966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 rot="-2700000">
              <a:off x="5882759" y="4798887"/>
              <a:ext cx="996172" cy="11497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 rot="-2699590">
              <a:off x="4117684" y="4473046"/>
              <a:ext cx="1780000" cy="326683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6" name="Google Shape;936;p49"/>
          <p:cNvSpPr txBox="1">
            <a:spLocks noGrp="1"/>
          </p:cNvSpPr>
          <p:nvPr>
            <p:ph type="title"/>
          </p:nvPr>
        </p:nvSpPr>
        <p:spPr>
          <a:xfrm>
            <a:off x="345078" y="833294"/>
            <a:ext cx="7306821" cy="7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latin typeface="Arial Black" panose="020B0A04020102020204" pitchFamily="34" charset="0"/>
              </a:rPr>
              <a:t>Дорогие слушатели!</a:t>
            </a:r>
          </a:p>
        </p:txBody>
      </p:sp>
      <p:sp>
        <p:nvSpPr>
          <p:cNvPr id="937" name="Google Shape;937;p49"/>
          <p:cNvSpPr txBox="1">
            <a:spLocks noGrp="1"/>
          </p:cNvSpPr>
          <p:nvPr>
            <p:ph type="subTitle" idx="1"/>
          </p:nvPr>
        </p:nvSpPr>
        <p:spPr>
          <a:xfrm>
            <a:off x="347300" y="3356955"/>
            <a:ext cx="4250100" cy="12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Подписка на </a:t>
            </a:r>
            <a:r>
              <a:rPr lang="ru-RU" sz="1600" dirty="0">
                <a:solidFill>
                  <a:srgbClr val="29A0D9"/>
                </a:solidFill>
              </a:rPr>
              <a:t>Телеграм</a:t>
            </a:r>
            <a:r>
              <a:rPr lang="ru-RU" sz="1600" dirty="0"/>
              <a:t> канал позволит Вам быть в курсе самых свежих новостей Госзаказа, а также повысить свой уровень знаний в сфере госзакупок.</a:t>
            </a:r>
          </a:p>
        </p:txBody>
      </p:sp>
      <p:grpSp>
        <p:nvGrpSpPr>
          <p:cNvPr id="945" name="Google Shape;945;p49"/>
          <p:cNvGrpSpPr/>
          <p:nvPr/>
        </p:nvGrpSpPr>
        <p:grpSpPr>
          <a:xfrm>
            <a:off x="6097923" y="1985975"/>
            <a:ext cx="2957177" cy="2981211"/>
            <a:chOff x="5186401" y="494525"/>
            <a:chExt cx="1834973" cy="3724678"/>
          </a:xfrm>
        </p:grpSpPr>
        <p:sp>
          <p:nvSpPr>
            <p:cNvPr id="946" name="Google Shape;946;p49"/>
            <p:cNvSpPr/>
            <p:nvPr/>
          </p:nvSpPr>
          <p:spPr>
            <a:xfrm>
              <a:off x="5186401" y="494525"/>
              <a:ext cx="1834973" cy="3724678"/>
            </a:xfrm>
            <a:custGeom>
              <a:avLst/>
              <a:gdLst/>
              <a:ahLst/>
              <a:cxnLst/>
              <a:rect l="l" t="t" r="r" b="b"/>
              <a:pathLst>
                <a:path w="93205" h="189190" extrusionOk="0">
                  <a:moveTo>
                    <a:pt x="2870" y="0"/>
                  </a:moveTo>
                  <a:cubicBezTo>
                    <a:pt x="1280" y="0"/>
                    <a:pt x="0" y="1280"/>
                    <a:pt x="0" y="2914"/>
                  </a:cubicBezTo>
                  <a:lnTo>
                    <a:pt x="0" y="186320"/>
                  </a:lnTo>
                  <a:cubicBezTo>
                    <a:pt x="0" y="187909"/>
                    <a:pt x="1280" y="189190"/>
                    <a:pt x="2870" y="189190"/>
                  </a:cubicBezTo>
                  <a:lnTo>
                    <a:pt x="90334" y="189190"/>
                  </a:lnTo>
                  <a:cubicBezTo>
                    <a:pt x="91924" y="189190"/>
                    <a:pt x="93204" y="187909"/>
                    <a:pt x="93204" y="186320"/>
                  </a:cubicBezTo>
                  <a:lnTo>
                    <a:pt x="93204" y="2914"/>
                  </a:lnTo>
                  <a:cubicBezTo>
                    <a:pt x="93204" y="1280"/>
                    <a:pt x="91924" y="0"/>
                    <a:pt x="90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5890455" y="3969678"/>
              <a:ext cx="458108" cy="154724"/>
            </a:xfrm>
            <a:custGeom>
              <a:avLst/>
              <a:gdLst/>
              <a:ahLst/>
              <a:cxnLst/>
              <a:rect l="l" t="t" r="r" b="b"/>
              <a:pathLst>
                <a:path w="23269" h="7859" extrusionOk="0">
                  <a:moveTo>
                    <a:pt x="796" y="0"/>
                  </a:moveTo>
                  <a:cubicBezTo>
                    <a:pt x="354" y="0"/>
                    <a:pt x="1" y="353"/>
                    <a:pt x="1" y="751"/>
                  </a:cubicBezTo>
                  <a:lnTo>
                    <a:pt x="1" y="7064"/>
                  </a:lnTo>
                  <a:cubicBezTo>
                    <a:pt x="1" y="7506"/>
                    <a:pt x="354" y="7859"/>
                    <a:pt x="796" y="7859"/>
                  </a:cubicBezTo>
                  <a:lnTo>
                    <a:pt x="22474" y="7859"/>
                  </a:lnTo>
                  <a:cubicBezTo>
                    <a:pt x="22916" y="7859"/>
                    <a:pt x="23269" y="7506"/>
                    <a:pt x="23269" y="7064"/>
                  </a:cubicBezTo>
                  <a:lnTo>
                    <a:pt x="23269" y="751"/>
                  </a:lnTo>
                  <a:cubicBezTo>
                    <a:pt x="23269" y="353"/>
                    <a:pt x="22916" y="0"/>
                    <a:pt x="22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1CB42B4-5652-42C3-A7D9-1210AC39E3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7D95245-C561-4383-AFFE-92F0DA247A2D}"/>
              </a:ext>
            </a:extLst>
          </p:cNvPr>
          <p:cNvSpPr/>
          <p:nvPr/>
        </p:nvSpPr>
        <p:spPr>
          <a:xfrm>
            <a:off x="345079" y="1601712"/>
            <a:ext cx="10264023" cy="1323437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defTabSz="914354"/>
            <a:r>
              <a:rPr lang="ru-RU" sz="4000" b="1" dirty="0">
                <a:solidFill>
                  <a:srgbClr val="29A0D9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Подписывайтесь на </a:t>
            </a:r>
          </a:p>
          <a:p>
            <a:pPr defTabSz="914354"/>
            <a:r>
              <a:rPr lang="en-US" sz="4000" b="1" dirty="0">
                <a:solidFill>
                  <a:srgbClr val="29A0D9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Telegram </a:t>
            </a:r>
            <a:r>
              <a:rPr lang="ru-RU" sz="4000" b="1" dirty="0">
                <a:solidFill>
                  <a:srgbClr val="29A0D9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канал</a:t>
            </a:r>
            <a:r>
              <a:rPr lang="en-US" sz="4000" b="1" dirty="0">
                <a:solidFill>
                  <a:srgbClr val="29A0D9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ru-RU" sz="2800" b="1" dirty="0">
              <a:solidFill>
                <a:srgbClr val="29A0D9"/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C9C6882-1608-4305-80AB-7DB1554064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872" y="2111003"/>
            <a:ext cx="2761255" cy="2761255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BB5DE948-9549-4035-B332-201A3586C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0335" y="1806259"/>
            <a:ext cx="1000076" cy="10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44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1070339" y="80878"/>
            <a:ext cx="5704534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latin typeface="Arial Black" panose="020B0A04020102020204" pitchFamily="34" charset="0"/>
              </a:rPr>
              <a:t>Какие товары можно </a:t>
            </a:r>
            <a:br>
              <a:rPr lang="ru-RU" sz="2400" b="1" dirty="0">
                <a:latin typeface="Arial Black" panose="020B0A04020102020204" pitchFamily="34" charset="0"/>
              </a:rPr>
            </a:br>
            <a:r>
              <a:rPr lang="ru-RU" sz="2400" b="1" dirty="0">
                <a:latin typeface="Arial Black" panose="020B0A04020102020204" pitchFamily="34" charset="0"/>
              </a:rPr>
              <a:t>закупить ?!</a:t>
            </a:r>
            <a:endParaRPr sz="2400" dirty="0">
              <a:latin typeface="Arial Black" panose="020B0A04020102020204" pitchFamily="34" charset="0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579934" y="1246575"/>
            <a:ext cx="7684541" cy="24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"/>
            </a:pPr>
            <a:endParaRPr lang="ru-RU" dirty="0">
              <a:latin typeface="Times New Roman"/>
              <a:cs typeface="Times New Roman"/>
            </a:endParaRPr>
          </a:p>
          <a:p>
            <a:pPr marL="139700" indent="0">
              <a:buNone/>
            </a:pPr>
            <a:r>
              <a:rPr lang="ru-RU" dirty="0">
                <a:latin typeface="+mn-lt"/>
              </a:rPr>
              <a:t>Заказчики закупают в электронном магазине товары из каталога ТРУ, лекарственные препараты и права на использование программы для ЭВМ и базы данных. </a:t>
            </a:r>
          </a:p>
          <a:p>
            <a:pPr marL="139700" indent="0">
              <a:buNone/>
            </a:pPr>
            <a:endParaRPr lang="ru-RU" dirty="0">
              <a:latin typeface="+mn-lt"/>
            </a:endParaRPr>
          </a:p>
          <a:p>
            <a:pPr marL="139700" indent="0">
              <a:buNone/>
            </a:pPr>
            <a:r>
              <a:rPr lang="ru-RU" dirty="0">
                <a:latin typeface="+mn-lt"/>
              </a:rPr>
              <a:t>Воспользоваться закупкой с полки получится только в том случае, если нужная продукция есть в КТРУ, так как нельзя составить извещение для определения поставщика по части 12 статьи 93 Закона без позиции каталога (</a:t>
            </a:r>
            <a:r>
              <a:rPr lang="ru-RU" i="1" dirty="0">
                <a:latin typeface="+mn-lt"/>
              </a:rPr>
              <a:t>письмо Минфина от 10.08.2023 № 24-03-06/75075</a:t>
            </a:r>
            <a:r>
              <a:rPr lang="ru-RU" dirty="0">
                <a:latin typeface="+mn-lt"/>
              </a:rPr>
              <a:t>).</a:t>
            </a:r>
          </a:p>
          <a:p>
            <a:pPr marL="139700" indent="0">
              <a:buNone/>
            </a:pPr>
            <a:endParaRPr lang="ru-RU" dirty="0">
              <a:latin typeface="+mn-lt"/>
            </a:endParaRPr>
          </a:p>
          <a:p>
            <a:pPr marL="139700" indent="0">
              <a:buNone/>
            </a:pP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2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1049557" y="93139"/>
            <a:ext cx="4708200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Особенности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566079" y="1011048"/>
            <a:ext cx="7684541" cy="24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indent="-343535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lang="ru-RU" spc="-5" dirty="0">
                <a:latin typeface="+mn-lt"/>
                <a:cs typeface="Times New Roman"/>
              </a:rPr>
              <a:t>НМЦК</a:t>
            </a:r>
            <a:r>
              <a:rPr lang="ru-RU" dirty="0">
                <a:latin typeface="+mn-lt"/>
                <a:cs typeface="Times New Roman"/>
              </a:rPr>
              <a:t> -</a:t>
            </a:r>
            <a:r>
              <a:rPr lang="ru-RU" spc="-15" dirty="0">
                <a:latin typeface="+mn-lt"/>
                <a:cs typeface="Times New Roman"/>
              </a:rPr>
              <a:t> </a:t>
            </a:r>
            <a:r>
              <a:rPr lang="ru-RU" dirty="0">
                <a:latin typeface="+mn-lt"/>
                <a:cs typeface="Times New Roman"/>
              </a:rPr>
              <a:t>до</a:t>
            </a:r>
            <a:r>
              <a:rPr lang="ru-RU" spc="-15" dirty="0">
                <a:latin typeface="+mn-lt"/>
                <a:cs typeface="Times New Roman"/>
              </a:rPr>
              <a:t> </a:t>
            </a:r>
            <a:r>
              <a:rPr lang="ru-RU" dirty="0">
                <a:latin typeface="+mn-lt"/>
                <a:cs typeface="Times New Roman"/>
              </a:rPr>
              <a:t>5</a:t>
            </a:r>
            <a:r>
              <a:rPr lang="ru-RU" spc="-10" dirty="0">
                <a:latin typeface="+mn-lt"/>
                <a:cs typeface="Times New Roman"/>
              </a:rPr>
              <a:t> </a:t>
            </a:r>
            <a:r>
              <a:rPr lang="ru-RU" dirty="0">
                <a:latin typeface="+mn-lt"/>
                <a:cs typeface="Times New Roman"/>
              </a:rPr>
              <a:t>млн.</a:t>
            </a:r>
            <a:r>
              <a:rPr lang="ru-RU" spc="-15" dirty="0">
                <a:latin typeface="+mn-lt"/>
                <a:cs typeface="Times New Roman"/>
              </a:rPr>
              <a:t> руб.</a:t>
            </a:r>
            <a:endParaRPr lang="ru-RU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"/>
            </a:pPr>
            <a:endParaRPr lang="ru-RU" dirty="0">
              <a:latin typeface="+mn-lt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lang="ru-RU" spc="-10" dirty="0">
                <a:latin typeface="+mn-lt"/>
                <a:cs typeface="Times New Roman"/>
              </a:rPr>
              <a:t>Проводится</a:t>
            </a:r>
            <a:r>
              <a:rPr lang="ru-RU" spc="25" dirty="0">
                <a:latin typeface="+mn-lt"/>
                <a:cs typeface="Times New Roman"/>
              </a:rPr>
              <a:t> </a:t>
            </a:r>
            <a:r>
              <a:rPr lang="ru-RU" spc="-5" dirty="0">
                <a:solidFill>
                  <a:schemeClr val="tx1"/>
                </a:solidFill>
                <a:latin typeface="+mn-lt"/>
                <a:cs typeface="Times New Roman"/>
              </a:rPr>
              <a:t>на</a:t>
            </a:r>
            <a:r>
              <a:rPr lang="ru-RU" dirty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pc="-5" dirty="0">
                <a:solidFill>
                  <a:schemeClr val="tx1"/>
                </a:solidFill>
                <a:latin typeface="+mn-lt"/>
                <a:cs typeface="Times New Roman"/>
              </a:rPr>
              <a:t>федеральной</a:t>
            </a:r>
            <a:r>
              <a:rPr lang="ru-RU" spc="-10" dirty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pc="-10" dirty="0">
                <a:latin typeface="+mn-lt"/>
                <a:cs typeface="Times New Roman"/>
              </a:rPr>
              <a:t>электронной</a:t>
            </a:r>
            <a:r>
              <a:rPr lang="ru-RU" spc="20" dirty="0">
                <a:latin typeface="+mn-lt"/>
                <a:cs typeface="Times New Roman"/>
              </a:rPr>
              <a:t> </a:t>
            </a:r>
            <a:r>
              <a:rPr lang="ru-RU" spc="-15" dirty="0">
                <a:latin typeface="+mn-lt"/>
                <a:cs typeface="Times New Roman"/>
              </a:rPr>
              <a:t>площадке</a:t>
            </a:r>
            <a:endParaRPr lang="ru-RU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"/>
            </a:pPr>
            <a:endParaRPr lang="ru-RU" dirty="0">
              <a:latin typeface="+mn-lt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6235" algn="l"/>
              </a:tabLst>
            </a:pPr>
            <a:r>
              <a:rPr lang="ru-RU" spc="-20" dirty="0">
                <a:latin typeface="+mn-lt"/>
                <a:cs typeface="Times New Roman"/>
              </a:rPr>
              <a:t>ГОЗ до 100 миллионов рублей</a:t>
            </a:r>
            <a:endParaRPr lang="ru-RU" dirty="0">
              <a:latin typeface="+mn-lt"/>
              <a:cs typeface="Times New Roman"/>
            </a:endParaRPr>
          </a:p>
          <a:p>
            <a:pPr marL="355600" indent="-343535">
              <a:lnSpc>
                <a:spcPts val="2595"/>
              </a:lnSpc>
              <a:buFont typeface="Wingdings"/>
              <a:buChar char=""/>
              <a:tabLst>
                <a:tab pos="356235" algn="l"/>
              </a:tabLst>
            </a:pPr>
            <a:r>
              <a:rPr lang="ru-RU" spc="-5" dirty="0">
                <a:latin typeface="+mn-lt"/>
                <a:cs typeface="Times New Roman"/>
              </a:rPr>
              <a:t>Для</a:t>
            </a:r>
            <a:r>
              <a:rPr lang="ru-RU" spc="120" dirty="0">
                <a:latin typeface="+mn-lt"/>
                <a:cs typeface="Times New Roman"/>
              </a:rPr>
              <a:t> </a:t>
            </a:r>
            <a:r>
              <a:rPr lang="ru-RU" spc="-25" dirty="0">
                <a:latin typeface="+mn-lt"/>
                <a:cs typeface="Times New Roman"/>
              </a:rPr>
              <a:t>такой</a:t>
            </a:r>
            <a:r>
              <a:rPr lang="ru-RU" spc="125" dirty="0">
                <a:latin typeface="+mn-lt"/>
                <a:cs typeface="Times New Roman"/>
              </a:rPr>
              <a:t> </a:t>
            </a:r>
            <a:r>
              <a:rPr lang="ru-RU" spc="-10" dirty="0">
                <a:latin typeface="+mn-lt"/>
                <a:cs typeface="Times New Roman"/>
              </a:rPr>
              <a:t>закупки</a:t>
            </a:r>
            <a:r>
              <a:rPr lang="ru-RU" spc="135" dirty="0">
                <a:latin typeface="+mn-lt"/>
                <a:cs typeface="Times New Roman"/>
              </a:rPr>
              <a:t> </a:t>
            </a:r>
            <a:r>
              <a:rPr lang="ru-RU" dirty="0">
                <a:latin typeface="+mn-lt"/>
                <a:cs typeface="Times New Roman"/>
              </a:rPr>
              <a:t>–</a:t>
            </a:r>
            <a:r>
              <a:rPr lang="ru-RU" spc="125" dirty="0">
                <a:latin typeface="+mn-lt"/>
                <a:cs typeface="Times New Roman"/>
              </a:rPr>
              <a:t> </a:t>
            </a:r>
            <a:r>
              <a:rPr lang="ru-RU" spc="-10" dirty="0">
                <a:latin typeface="+mn-lt"/>
                <a:cs typeface="Times New Roman"/>
              </a:rPr>
              <a:t>применяются</a:t>
            </a:r>
            <a:r>
              <a:rPr lang="ru-RU" spc="135" dirty="0">
                <a:latin typeface="+mn-lt"/>
                <a:cs typeface="Times New Roman"/>
              </a:rPr>
              <a:t> </a:t>
            </a:r>
            <a:r>
              <a:rPr lang="ru-RU" spc="-5" dirty="0">
                <a:latin typeface="+mn-lt"/>
                <a:cs typeface="Times New Roman"/>
              </a:rPr>
              <a:t>требования</a:t>
            </a:r>
            <a:r>
              <a:rPr lang="ru-RU" spc="140" dirty="0">
                <a:latin typeface="+mn-lt"/>
                <a:cs typeface="Times New Roman"/>
              </a:rPr>
              <a:t> </a:t>
            </a:r>
            <a:r>
              <a:rPr lang="ru-RU" spc="-5" dirty="0">
                <a:latin typeface="+mn-lt"/>
                <a:cs typeface="Times New Roman"/>
              </a:rPr>
              <a:t>44-ФЗ</a:t>
            </a:r>
            <a:r>
              <a:rPr lang="ru-RU" spc="130" dirty="0">
                <a:latin typeface="+mn-lt"/>
                <a:cs typeface="Times New Roman"/>
              </a:rPr>
              <a:t> </a:t>
            </a:r>
            <a:r>
              <a:rPr lang="ru-RU" dirty="0">
                <a:latin typeface="+mn-lt"/>
                <a:cs typeface="Times New Roman"/>
              </a:rPr>
              <a:t>к</a:t>
            </a:r>
            <a:r>
              <a:rPr lang="ru-RU" spc="125" dirty="0">
                <a:latin typeface="+mn-lt"/>
                <a:cs typeface="Times New Roman"/>
              </a:rPr>
              <a:t> </a:t>
            </a:r>
            <a:r>
              <a:rPr lang="ru-RU" spc="-25" dirty="0">
                <a:latin typeface="+mn-lt"/>
                <a:cs typeface="Times New Roman"/>
              </a:rPr>
              <a:t>контракту</a:t>
            </a:r>
            <a:r>
              <a:rPr lang="ru-RU" spc="145" dirty="0">
                <a:latin typeface="+mn-lt"/>
                <a:cs typeface="Times New Roman"/>
              </a:rPr>
              <a:t> </a:t>
            </a:r>
            <a:r>
              <a:rPr lang="ru-RU" spc="-15" dirty="0">
                <a:latin typeface="+mn-lt"/>
                <a:cs typeface="Times New Roman"/>
              </a:rPr>
              <a:t>(ускоренный</a:t>
            </a:r>
            <a:r>
              <a:rPr lang="ru-RU" spc="130" dirty="0">
                <a:latin typeface="+mn-lt"/>
                <a:cs typeface="Times New Roman"/>
              </a:rPr>
              <a:t> </a:t>
            </a:r>
            <a:r>
              <a:rPr lang="ru-RU" dirty="0">
                <a:latin typeface="+mn-lt"/>
                <a:cs typeface="Times New Roman"/>
              </a:rPr>
              <a:t>порядок, </a:t>
            </a:r>
            <a:r>
              <a:rPr lang="ru-RU" spc="-15" dirty="0">
                <a:latin typeface="+mn-lt"/>
                <a:cs typeface="Times New Roman"/>
              </a:rPr>
              <a:t>как</a:t>
            </a:r>
            <a:r>
              <a:rPr lang="ru-RU" spc="-40" dirty="0">
                <a:latin typeface="+mn-lt"/>
                <a:cs typeface="Times New Roman"/>
              </a:rPr>
              <a:t> </a:t>
            </a:r>
            <a:r>
              <a:rPr lang="ru-RU" dirty="0">
                <a:latin typeface="+mn-lt"/>
                <a:cs typeface="Times New Roman"/>
              </a:rPr>
              <a:t>в</a:t>
            </a:r>
            <a:r>
              <a:rPr lang="ru-RU" spc="-10" dirty="0">
                <a:latin typeface="+mn-lt"/>
                <a:cs typeface="Times New Roman"/>
              </a:rPr>
              <a:t> </a:t>
            </a:r>
            <a:r>
              <a:rPr lang="ru-RU" spc="-5" dirty="0">
                <a:latin typeface="+mn-lt"/>
                <a:cs typeface="Times New Roman"/>
              </a:rPr>
              <a:t>ЗК)</a:t>
            </a:r>
            <a:endParaRPr lang="ru-RU" dirty="0">
              <a:latin typeface="+mn-lt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lang="ru-RU" spc="-5" dirty="0">
                <a:latin typeface="+mn-lt"/>
                <a:cs typeface="Times New Roman"/>
              </a:rPr>
              <a:t>Не</a:t>
            </a:r>
            <a:r>
              <a:rPr lang="ru-RU" spc="-10" dirty="0">
                <a:latin typeface="+mn-lt"/>
                <a:cs typeface="Times New Roman"/>
              </a:rPr>
              <a:t> </a:t>
            </a:r>
            <a:r>
              <a:rPr lang="ru-RU" spc="-5" dirty="0">
                <a:latin typeface="+mn-lt"/>
                <a:cs typeface="Times New Roman"/>
              </a:rPr>
              <a:t>применимо</a:t>
            </a:r>
            <a:r>
              <a:rPr lang="ru-RU" spc="5" dirty="0">
                <a:latin typeface="+mn-lt"/>
                <a:cs typeface="Times New Roman"/>
              </a:rPr>
              <a:t> </a:t>
            </a:r>
            <a:r>
              <a:rPr lang="ru-RU" dirty="0">
                <a:latin typeface="+mn-lt"/>
                <a:cs typeface="Times New Roman"/>
              </a:rPr>
              <a:t>для</a:t>
            </a:r>
            <a:r>
              <a:rPr lang="ru-RU" spc="-10" dirty="0">
                <a:latin typeface="+mn-lt"/>
                <a:cs typeface="Times New Roman"/>
              </a:rPr>
              <a:t> </a:t>
            </a:r>
            <a:r>
              <a:rPr lang="ru-RU" spc="-5" dirty="0">
                <a:latin typeface="+mn-lt"/>
                <a:cs typeface="Times New Roman"/>
              </a:rPr>
              <a:t>закупок</a:t>
            </a:r>
            <a:r>
              <a:rPr lang="ru-RU" spc="-35" dirty="0">
                <a:latin typeface="+mn-lt"/>
                <a:cs typeface="Times New Roman"/>
              </a:rPr>
              <a:t> </a:t>
            </a:r>
            <a:r>
              <a:rPr lang="ru-RU" dirty="0">
                <a:latin typeface="+mn-lt"/>
                <a:cs typeface="Times New Roman"/>
              </a:rPr>
              <a:t>с</a:t>
            </a:r>
            <a:r>
              <a:rPr lang="ru-RU" spc="-15" dirty="0">
                <a:latin typeface="+mn-lt"/>
                <a:cs typeface="Times New Roman"/>
              </a:rPr>
              <a:t> </a:t>
            </a:r>
            <a:r>
              <a:rPr lang="ru-RU" spc="-5" dirty="0">
                <a:latin typeface="+mn-lt"/>
                <a:cs typeface="Times New Roman"/>
              </a:rPr>
              <a:t>неопределенным</a:t>
            </a:r>
            <a:r>
              <a:rPr lang="ru-RU" spc="5" dirty="0">
                <a:latin typeface="+mn-lt"/>
                <a:cs typeface="Times New Roman"/>
              </a:rPr>
              <a:t> </a:t>
            </a:r>
            <a:r>
              <a:rPr lang="ru-RU" spc="-20" dirty="0">
                <a:latin typeface="+mn-lt"/>
                <a:cs typeface="Times New Roman"/>
              </a:rPr>
              <a:t>объемом, закупок лекарств, работ и услуг</a:t>
            </a:r>
          </a:p>
          <a:p>
            <a:pPr marL="12065">
              <a:lnSpc>
                <a:spcPct val="100000"/>
              </a:lnSpc>
              <a:tabLst>
                <a:tab pos="356235" algn="l"/>
              </a:tabLst>
            </a:pPr>
            <a:endParaRPr lang="ru-RU" dirty="0">
              <a:latin typeface="+mn-lt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lang="ru-RU" dirty="0">
                <a:latin typeface="+mn-lt"/>
                <a:cs typeface="Times New Roman"/>
              </a:rPr>
              <a:t>1</a:t>
            </a:r>
            <a:r>
              <a:rPr lang="ru-RU" spc="-20" dirty="0">
                <a:latin typeface="+mn-lt"/>
                <a:cs typeface="Times New Roman"/>
              </a:rPr>
              <a:t> </a:t>
            </a:r>
            <a:r>
              <a:rPr lang="ru-RU" spc="-10" dirty="0">
                <a:latin typeface="+mn-lt"/>
                <a:cs typeface="Times New Roman"/>
              </a:rPr>
              <a:t>закупка</a:t>
            </a:r>
            <a:r>
              <a:rPr lang="ru-RU" spc="-45" dirty="0">
                <a:latin typeface="+mn-lt"/>
                <a:cs typeface="Times New Roman"/>
              </a:rPr>
              <a:t> </a:t>
            </a:r>
            <a:r>
              <a:rPr lang="ru-RU" dirty="0">
                <a:latin typeface="+mn-lt"/>
                <a:cs typeface="Times New Roman"/>
              </a:rPr>
              <a:t>=</a:t>
            </a:r>
            <a:r>
              <a:rPr lang="ru-RU" spc="-15" dirty="0">
                <a:latin typeface="+mn-lt"/>
                <a:cs typeface="Times New Roman"/>
              </a:rPr>
              <a:t> </a:t>
            </a:r>
            <a:r>
              <a:rPr lang="ru-RU" dirty="0">
                <a:latin typeface="+mn-lt"/>
                <a:cs typeface="Times New Roman"/>
              </a:rPr>
              <a:t>1 вид</a:t>
            </a:r>
            <a:r>
              <a:rPr lang="ru-RU" spc="-15" dirty="0">
                <a:latin typeface="+mn-lt"/>
                <a:cs typeface="Times New Roman"/>
              </a:rPr>
              <a:t> </a:t>
            </a:r>
            <a:r>
              <a:rPr lang="ru-RU" spc="-20" dirty="0">
                <a:latin typeface="+mn-lt"/>
                <a:cs typeface="Times New Roman"/>
              </a:rPr>
              <a:t>товара</a:t>
            </a:r>
            <a:endParaRPr lang="ru-RU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"/>
            </a:pPr>
            <a:endParaRPr lang="ru-RU" dirty="0">
              <a:latin typeface="+mn-lt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lang="ru-RU" spc="-10" dirty="0">
                <a:latin typeface="+mn-lt"/>
                <a:cs typeface="Times New Roman"/>
              </a:rPr>
              <a:t>Применяются</a:t>
            </a:r>
            <a:r>
              <a:rPr lang="ru-RU" spc="10" dirty="0">
                <a:latin typeface="+mn-lt"/>
                <a:cs typeface="Times New Roman"/>
              </a:rPr>
              <a:t> </a:t>
            </a:r>
            <a:r>
              <a:rPr lang="ru-RU" dirty="0">
                <a:latin typeface="+mn-lt"/>
                <a:cs typeface="Times New Roman"/>
              </a:rPr>
              <a:t>преференции</a:t>
            </a:r>
            <a:r>
              <a:rPr lang="ru-RU" spc="5" dirty="0">
                <a:latin typeface="+mn-lt"/>
                <a:cs typeface="Times New Roman"/>
              </a:rPr>
              <a:t> </a:t>
            </a:r>
            <a:r>
              <a:rPr lang="ru-RU" spc="-5" dirty="0">
                <a:latin typeface="+mn-lt"/>
                <a:cs typeface="Times New Roman"/>
              </a:rPr>
              <a:t>(</a:t>
            </a:r>
            <a:r>
              <a:rPr lang="ru-RU" spc="-5" dirty="0" err="1">
                <a:latin typeface="+mn-lt"/>
                <a:cs typeface="Times New Roman"/>
              </a:rPr>
              <a:t>нацрежим</a:t>
            </a:r>
            <a:r>
              <a:rPr lang="ru-RU" spc="-5" dirty="0">
                <a:latin typeface="+mn-lt"/>
                <a:cs typeface="Times New Roman"/>
              </a:rPr>
              <a:t>, УИС/ОИ)</a:t>
            </a:r>
          </a:p>
          <a:p>
            <a:pPr marL="12065">
              <a:lnSpc>
                <a:spcPct val="100000"/>
              </a:lnSpc>
              <a:tabLst>
                <a:tab pos="356235" algn="l"/>
              </a:tabLst>
            </a:pPr>
            <a:endParaRPr lang="ru-RU" dirty="0">
              <a:latin typeface="+mn-lt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lang="ru-RU" spc="-25" dirty="0">
                <a:latin typeface="+mn-lt"/>
                <a:cs typeface="Times New Roman"/>
              </a:rPr>
              <a:t>Требуется </a:t>
            </a:r>
            <a:r>
              <a:rPr lang="ru-RU" spc="-15" dirty="0">
                <a:latin typeface="+mn-lt"/>
                <a:cs typeface="Times New Roman"/>
              </a:rPr>
              <a:t>включение</a:t>
            </a:r>
            <a:r>
              <a:rPr lang="ru-RU" spc="20" dirty="0">
                <a:latin typeface="+mn-lt"/>
                <a:cs typeface="Times New Roman"/>
              </a:rPr>
              <a:t> </a:t>
            </a:r>
            <a:r>
              <a:rPr lang="ru-RU" dirty="0">
                <a:latin typeface="+mn-lt"/>
                <a:cs typeface="Times New Roman"/>
              </a:rPr>
              <a:t>в</a:t>
            </a:r>
            <a:r>
              <a:rPr lang="ru-RU" spc="10" dirty="0">
                <a:latin typeface="+mn-lt"/>
                <a:cs typeface="Times New Roman"/>
              </a:rPr>
              <a:t> </a:t>
            </a:r>
            <a:r>
              <a:rPr lang="ru-RU" spc="-5" dirty="0">
                <a:latin typeface="+mn-lt"/>
                <a:cs typeface="Times New Roman"/>
              </a:rPr>
              <a:t>план,</a:t>
            </a:r>
            <a:r>
              <a:rPr lang="ru-RU" dirty="0">
                <a:latin typeface="+mn-lt"/>
                <a:cs typeface="Times New Roman"/>
              </a:rPr>
              <a:t> обоснование</a:t>
            </a:r>
            <a:r>
              <a:rPr lang="ru-RU" spc="20" dirty="0">
                <a:latin typeface="+mn-lt"/>
                <a:cs typeface="Times New Roman"/>
              </a:rPr>
              <a:t> </a:t>
            </a:r>
            <a:r>
              <a:rPr lang="ru-RU" spc="-5" dirty="0">
                <a:latin typeface="+mn-lt"/>
                <a:cs typeface="Times New Roman"/>
              </a:rPr>
              <a:t>цены </a:t>
            </a:r>
            <a:r>
              <a:rPr lang="ru-RU" spc="-15" dirty="0">
                <a:latin typeface="+mn-lt"/>
                <a:cs typeface="Times New Roman"/>
              </a:rPr>
              <a:t>контракта.</a:t>
            </a:r>
            <a:endParaRPr lang="ru-RU" dirty="0">
              <a:latin typeface="+mn-lt"/>
              <a:cs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807499" y="818901"/>
            <a:ext cx="4708200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Главная особенность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1029" name="Google Shape;1029;p54"/>
          <p:cNvSpPr txBox="1">
            <a:spLocks noGrp="1"/>
          </p:cNvSpPr>
          <p:nvPr>
            <p:ph type="subTitle" idx="1"/>
          </p:nvPr>
        </p:nvSpPr>
        <p:spPr>
          <a:xfrm>
            <a:off x="545058" y="1799324"/>
            <a:ext cx="8168018" cy="24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+mn-lt"/>
              </a:rPr>
              <a:t>В отличии от всех остальных видов закупок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+mn-lt"/>
              </a:rPr>
              <a:t>сначала опубликовывается товар (заявка) и только потом извещение.</a:t>
            </a:r>
            <a:endParaRPr sz="1800" b="1" dirty="0"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B56381-A20A-4E20-93B1-C52DF08C1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643" y="865877"/>
            <a:ext cx="592791" cy="5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3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E0E3B6-D691-4AD2-B94F-CE749AE47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62" y="756999"/>
            <a:ext cx="6739521" cy="3961806"/>
          </a:xfrm>
          <a:prstGeom prst="rect">
            <a:avLst/>
          </a:prstGeom>
        </p:spPr>
      </p:pic>
      <p:sp>
        <p:nvSpPr>
          <p:cNvPr id="1028" name="Google Shape;1028;p54"/>
          <p:cNvSpPr txBox="1">
            <a:spLocks noGrp="1"/>
          </p:cNvSpPr>
          <p:nvPr>
            <p:ph type="title"/>
          </p:nvPr>
        </p:nvSpPr>
        <p:spPr>
          <a:xfrm>
            <a:off x="1049556" y="93139"/>
            <a:ext cx="5529919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Схема проведения закупки</a:t>
            </a:r>
            <a:endParaRPr sz="2800" dirty="0">
              <a:latin typeface="Arial Black" panose="020B0A040201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6B0F9B-ACE9-4A35-B3FC-7712446863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89" y="80878"/>
            <a:ext cx="902788" cy="57270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6509D02-F787-4381-BE91-32E5253A9247}"/>
              </a:ext>
            </a:extLst>
          </p:cNvPr>
          <p:cNvCxnSpPr/>
          <p:nvPr/>
        </p:nvCxnSpPr>
        <p:spPr>
          <a:xfrm>
            <a:off x="3408218" y="3726873"/>
            <a:ext cx="949037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463924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Administration School Center by Slidesgo">
  <a:themeElements>
    <a:clrScheme name="Simple Light">
      <a:dk1>
        <a:srgbClr val="092241"/>
      </a:dk1>
      <a:lt1>
        <a:srgbClr val="F8F8F8"/>
      </a:lt1>
      <a:dk2>
        <a:srgbClr val="B7B7B7"/>
      </a:dk2>
      <a:lt2>
        <a:srgbClr val="6194E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92241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</TotalTime>
  <Words>2948</Words>
  <Application>Microsoft Office PowerPoint</Application>
  <PresentationFormat>Экран (16:9)</PresentationFormat>
  <Paragraphs>281</Paragraphs>
  <Slides>51</Slides>
  <Notes>51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64" baseType="lpstr">
      <vt:lpstr>Archivo</vt:lpstr>
      <vt:lpstr>Archivo Black</vt:lpstr>
      <vt:lpstr>Arial</vt:lpstr>
      <vt:lpstr>Arial Black</vt:lpstr>
      <vt:lpstr>Arial MT</vt:lpstr>
      <vt:lpstr>Calibri</vt:lpstr>
      <vt:lpstr>DM Sans</vt:lpstr>
      <vt:lpstr>Manrope</vt:lpstr>
      <vt:lpstr>Montserrat</vt:lpstr>
      <vt:lpstr>Open Sans</vt:lpstr>
      <vt:lpstr>Times New Roman</vt:lpstr>
      <vt:lpstr>Wingdings</vt:lpstr>
      <vt:lpstr>Business Administration School Center by Slidesgo</vt:lpstr>
      <vt:lpstr>Университет ЗаказРФ</vt:lpstr>
      <vt:lpstr>О НАС</vt:lpstr>
      <vt:lpstr>Закупка у единственного поставщика в электронной форме</vt:lpstr>
      <vt:lpstr>Что это такое</vt:lpstr>
      <vt:lpstr>Причина роста количества закупок с полки </vt:lpstr>
      <vt:lpstr>Какие товары можно  закупить ?!</vt:lpstr>
      <vt:lpstr>Особенности</vt:lpstr>
      <vt:lpstr>Главная особенность</vt:lpstr>
      <vt:lpstr>Схема проведения закупки</vt:lpstr>
      <vt:lpstr>Национальный режим</vt:lpstr>
      <vt:lpstr>Преимущество</vt:lpstr>
      <vt:lpstr>Ограничение</vt:lpstr>
      <vt:lpstr>Запрет</vt:lpstr>
      <vt:lpstr>Запрет</vt:lpstr>
      <vt:lpstr>Исключение по запрету и преимущества</vt:lpstr>
      <vt:lpstr>Алгоритм действий заказчика и поставщика</vt:lpstr>
      <vt:lpstr>Действия заказчика</vt:lpstr>
      <vt:lpstr>Поиск товара</vt:lpstr>
      <vt:lpstr>Поиск товара</vt:lpstr>
      <vt:lpstr>Поиск товара</vt:lpstr>
      <vt:lpstr>План-график</vt:lpstr>
      <vt:lpstr>План-график</vt:lpstr>
      <vt:lpstr>Состав извещения</vt:lpstr>
      <vt:lpstr>Извещение</vt:lpstr>
      <vt:lpstr>Извещение</vt:lpstr>
      <vt:lpstr>Действия участника</vt:lpstr>
      <vt:lpstr>Состав предварительного предложения</vt:lpstr>
      <vt:lpstr>Подбор товара по заданным в извещении параметрам</vt:lpstr>
      <vt:lpstr>Сравнение параметров товара и извещения</vt:lpstr>
      <vt:lpstr>Сервис сравнения параметров товара и извещения</vt:lpstr>
      <vt:lpstr>Подбор товара на ЭТП ЗаказРФ</vt:lpstr>
      <vt:lpstr>Ошибки заказчика при подборе товара</vt:lpstr>
      <vt:lpstr>Ошибки заказчика при подборе товара</vt:lpstr>
      <vt:lpstr>Ошибки заказчика при подборе товара - ФАС</vt:lpstr>
      <vt:lpstr>Рассмотрение заявок</vt:lpstr>
      <vt:lpstr>Рассмотрение заявок</vt:lpstr>
      <vt:lpstr>Рассмотрение заявок на ЭТП</vt:lpstr>
      <vt:lpstr>Рассмотрение заявок на ЭТП</vt:lpstr>
      <vt:lpstr>Рассмотрение заявок на ЭТП</vt:lpstr>
      <vt:lpstr>Заключение контракта</vt:lpstr>
      <vt:lpstr>Сроки заключения контракта</vt:lpstr>
      <vt:lpstr>Просмотр контрактов на ЭТП</vt:lpstr>
      <vt:lpstr>Особенности заключения контракта</vt:lpstr>
      <vt:lpstr>Ошибки и административная практика</vt:lpstr>
      <vt:lpstr>КТРУ </vt:lpstr>
      <vt:lpstr>КТРУ </vt:lpstr>
      <vt:lpstr>Инструкция </vt:lpstr>
      <vt:lpstr>Количество товара </vt:lpstr>
      <vt:lpstr>Количество товара </vt:lpstr>
      <vt:lpstr>БЕСПЛАТНОЕ сопровождение заказчиков </vt:lpstr>
      <vt:lpstr>Дорогие слушатели!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Administration School Center</dc:title>
  <dc:creator>Павел Афонин</dc:creator>
  <cp:lastModifiedBy>user</cp:lastModifiedBy>
  <cp:revision>72</cp:revision>
  <dcterms:modified xsi:type="dcterms:W3CDTF">2025-08-26T13:51:22Z</dcterms:modified>
</cp:coreProperties>
</file>