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48" r:id="rId5"/>
  </p:sldMasterIdLst>
  <p:notesMasterIdLst>
    <p:notesMasterId r:id="rId43"/>
  </p:notesMasterIdLst>
  <p:sldIdLst>
    <p:sldId id="4453" r:id="rId6"/>
    <p:sldId id="4456" r:id="rId7"/>
    <p:sldId id="4390" r:id="rId8"/>
    <p:sldId id="4391" r:id="rId9"/>
    <p:sldId id="4454" r:id="rId10"/>
    <p:sldId id="4455" r:id="rId11"/>
    <p:sldId id="4395" r:id="rId12"/>
    <p:sldId id="4441" r:id="rId13"/>
    <p:sldId id="4392" r:id="rId14"/>
    <p:sldId id="4393" r:id="rId15"/>
    <p:sldId id="4394" r:id="rId16"/>
    <p:sldId id="4451" r:id="rId17"/>
    <p:sldId id="4452" r:id="rId18"/>
    <p:sldId id="4396" r:id="rId19"/>
    <p:sldId id="4398" r:id="rId20"/>
    <p:sldId id="4397" r:id="rId21"/>
    <p:sldId id="4443" r:id="rId22"/>
    <p:sldId id="4399" r:id="rId23"/>
    <p:sldId id="4444" r:id="rId24"/>
    <p:sldId id="4400" r:id="rId25"/>
    <p:sldId id="4401" r:id="rId26"/>
    <p:sldId id="4402" r:id="rId27"/>
    <p:sldId id="4403" r:id="rId28"/>
    <p:sldId id="4405" r:id="rId29"/>
    <p:sldId id="4404" r:id="rId30"/>
    <p:sldId id="4406" r:id="rId31"/>
    <p:sldId id="4446" r:id="rId32"/>
    <p:sldId id="4447" r:id="rId33"/>
    <p:sldId id="4445" r:id="rId34"/>
    <p:sldId id="4448" r:id="rId35"/>
    <p:sldId id="4407" r:id="rId36"/>
    <p:sldId id="4449" r:id="rId37"/>
    <p:sldId id="4408" r:id="rId38"/>
    <p:sldId id="4409" r:id="rId39"/>
    <p:sldId id="4450" r:id="rId40"/>
    <p:sldId id="4421" r:id="rId41"/>
    <p:sldId id="557" r:id="rId4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рецкий Антон" initials="ГА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DB"/>
    <a:srgbClr val="0E779D"/>
    <a:srgbClr val="E0EFF5"/>
    <a:srgbClr val="0085A4"/>
    <a:srgbClr val="29EEF7"/>
    <a:srgbClr val="0981CD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66" autoAdjust="0"/>
    <p:restoredTop sz="94245" autoAdjust="0"/>
  </p:normalViewPr>
  <p:slideViewPr>
    <p:cSldViewPr snapToGrid="0">
      <p:cViewPr>
        <p:scale>
          <a:sx n="117" d="100"/>
          <a:sy n="117" d="100"/>
        </p:scale>
        <p:origin x="-108" y="-198"/>
      </p:cViewPr>
      <p:guideLst>
        <p:guide orient="horz" pos="2160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C3532-9C19-44F1-82AD-C13568992F35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13D51-448E-4F62-BD65-B266008F3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71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2335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05ba0ca19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05ba0ca19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8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preserve="1">
  <p:cSld name="Заголовок и объект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54"/>
          <p:cNvPicPr preferRelativeResize="0"/>
          <p:nvPr/>
        </p:nvPicPr>
        <p:blipFill rotWithShape="1">
          <a:blip r:embed="rId2">
            <a:alphaModFix/>
          </a:blip>
          <a:srcRect r="10176" b="11351"/>
          <a:stretch/>
        </p:blipFill>
        <p:spPr>
          <a:xfrm>
            <a:off x="5913425" y="2211854"/>
            <a:ext cx="6278576" cy="464614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54"/>
          <p:cNvSpPr txBox="1">
            <a:spLocks noGrp="1"/>
          </p:cNvSpPr>
          <p:nvPr>
            <p:ph type="ctrTitle"/>
          </p:nvPr>
        </p:nvSpPr>
        <p:spPr>
          <a:xfrm>
            <a:off x="628964" y="1579880"/>
            <a:ext cx="7346636" cy="369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54"/>
          <p:cNvSpPr txBox="1"/>
          <p:nvPr/>
        </p:nvSpPr>
        <p:spPr>
          <a:xfrm>
            <a:off x="5333738" y="661234"/>
            <a:ext cx="621067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ЭЛЕКТРОННАЯ ТОРГОВАЯ ПЛОЩАДКА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6024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33639D-1727-426F-A9A1-23C318705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289CB2E-8830-4014-B866-7E230CF2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F17A-C628-411B-9D72-A2D7A1B20479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19BDE2A-B6CE-48E4-BCDF-D32350685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5EB4DAF-1ADE-4F79-A84C-16497E04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D5F7-5B61-48C3-862E-12AEBFB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08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1EC4932-3026-4332-AC35-BF2EC8A94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F17A-C628-411B-9D72-A2D7A1B20479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241B282-DFA7-400E-ABD2-1D7E193CC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28A36E8-920F-4192-B2DA-DD0049AD2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D5F7-5B61-48C3-862E-12AEBFB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07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C91652-82F1-46B5-AA8E-3520B8D23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D2DA76-23A9-4993-943E-8F992D147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4B5C191-A6C1-4ABE-A506-1C3451E9D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4DA204A-68F9-4F0B-A214-26A47D0FC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F17A-C628-411B-9D72-A2D7A1B20479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7CAFDC7-CC33-4EC1-A246-43C3B72B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5A56436-0BA1-448C-BB13-BECCABE0B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D5F7-5B61-48C3-862E-12AEBFB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66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AF3EB4-43E1-4F52-AC89-224C8FA6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6A2F9AA-AEB6-47C3-B2EF-384849A05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A0E4B5E-51D3-4382-8AA2-C1CCF085E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21E238A-F3AD-41F2-81E1-7170256E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F17A-C628-411B-9D72-A2D7A1B20479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223A907-6755-4207-AF94-B6786040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16F36AF-5B4F-4CD6-A547-97BAC26B8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D5F7-5B61-48C3-862E-12AEBFB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423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037187-9627-4BCF-BA19-8450576D1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D2562E7-F14E-4091-B533-D37D1EA00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804CD9-43F4-4546-99D2-C88C8D66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F17A-C628-411B-9D72-A2D7A1B20479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AAE7F3-384C-4C70-A9BC-8F2F3ABDE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469FC7-C45D-417D-BC1E-772301E2E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D5F7-5B61-48C3-862E-12AEBFB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740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0F8FB20-04C1-444B-91A7-2301BB951A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1DE3E46-7F7E-4F0D-8499-EF3F5F750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ECB231-FB44-4DD4-BF47-D1A4181A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F17A-C628-411B-9D72-A2D7A1B20479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1102B6-4DE3-4316-B9CF-B98577F63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CF863F7-C3DE-4A1F-A3BD-193BF859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D5F7-5B61-48C3-862E-12AEBFB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336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BE405CA-9A1A-4684-A504-4C78A0A59989}"/>
              </a:ext>
            </a:extLst>
          </p:cNvPr>
          <p:cNvSpPr/>
          <p:nvPr userDrawn="1"/>
        </p:nvSpPr>
        <p:spPr>
          <a:xfrm>
            <a:off x="2" y="0"/>
            <a:ext cx="478351" cy="6858000"/>
          </a:xfrm>
          <a:prstGeom prst="rect">
            <a:avLst/>
          </a:prstGeom>
          <a:solidFill>
            <a:srgbClr val="009D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2751D73-5A1D-4AC3-BFCE-6A8A43FC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90759"/>
            <a:ext cx="481712" cy="365125"/>
          </a:xfrm>
          <a:prstGeom prst="rect">
            <a:avLst/>
          </a:prstGeom>
        </p:spPr>
        <p:txBody>
          <a:bodyPr/>
          <a:lstStyle>
            <a:lvl1pPr algn="ctr">
              <a:defRPr sz="1467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oogle Shape;59;p5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847966" y="286957"/>
            <a:ext cx="1822136" cy="234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7193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1_Заголовок и объект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54"/>
          <p:cNvPicPr preferRelativeResize="0"/>
          <p:nvPr/>
        </p:nvPicPr>
        <p:blipFill rotWithShape="1">
          <a:blip r:embed="rId2">
            <a:alphaModFix/>
          </a:blip>
          <a:srcRect r="10176" b="11351"/>
          <a:stretch/>
        </p:blipFill>
        <p:spPr>
          <a:xfrm>
            <a:off x="5913425" y="2211854"/>
            <a:ext cx="6278576" cy="464614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54"/>
          <p:cNvSpPr txBox="1">
            <a:spLocks noGrp="1"/>
          </p:cNvSpPr>
          <p:nvPr>
            <p:ph type="ctrTitle"/>
          </p:nvPr>
        </p:nvSpPr>
        <p:spPr>
          <a:xfrm>
            <a:off x="628964" y="1579880"/>
            <a:ext cx="7346636" cy="369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54"/>
          <p:cNvSpPr txBox="1"/>
          <p:nvPr/>
        </p:nvSpPr>
        <p:spPr>
          <a:xfrm>
            <a:off x="5333738" y="661234"/>
            <a:ext cx="621067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ЭЛЕКТРОННАЯ ТОРГОВАЯ ПЛОЩАДКА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9598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preserve="1" userDrawn="1">
  <p:cSld name="Только заголовок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3"/>
          <p:cNvSpPr txBox="1"/>
          <p:nvPr/>
        </p:nvSpPr>
        <p:spPr>
          <a:xfrm>
            <a:off x="5333738" y="661234"/>
            <a:ext cx="621067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ЭЛЕКТРОННАЯ ТОРГОВАЯ ПЛОЩАДКА</a:t>
            </a:r>
            <a:endParaRPr/>
          </a:p>
        </p:txBody>
      </p:sp>
      <p:sp>
        <p:nvSpPr>
          <p:cNvPr id="7" name="Google Shape;36;p92"/>
          <p:cNvSpPr txBox="1">
            <a:spLocks noGrp="1"/>
          </p:cNvSpPr>
          <p:nvPr>
            <p:ph type="body" idx="1"/>
          </p:nvPr>
        </p:nvSpPr>
        <p:spPr>
          <a:xfrm>
            <a:off x="620884" y="1875211"/>
            <a:ext cx="10748963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37;p92"/>
          <p:cNvSpPr txBox="1">
            <a:spLocks noGrp="1"/>
          </p:cNvSpPr>
          <p:nvPr>
            <p:ph type="body" idx="2"/>
          </p:nvPr>
        </p:nvSpPr>
        <p:spPr>
          <a:xfrm>
            <a:off x="620884" y="2429019"/>
            <a:ext cx="10748963" cy="655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38;p92"/>
          <p:cNvSpPr txBox="1">
            <a:spLocks noGrp="1"/>
          </p:cNvSpPr>
          <p:nvPr>
            <p:ph type="body" idx="3"/>
          </p:nvPr>
        </p:nvSpPr>
        <p:spPr>
          <a:xfrm>
            <a:off x="620884" y="4420203"/>
            <a:ext cx="10748963" cy="4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40;p92"/>
          <p:cNvSpPr txBox="1">
            <a:spLocks noGrp="1"/>
          </p:cNvSpPr>
          <p:nvPr>
            <p:ph type="body" idx="4"/>
          </p:nvPr>
        </p:nvSpPr>
        <p:spPr>
          <a:xfrm>
            <a:off x="620884" y="3876733"/>
            <a:ext cx="10748963" cy="543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411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Сравнение" preserve="1" userDrawn="1">
  <p:cSld name="1_Сравнение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4"/>
          <p:cNvSpPr txBox="1"/>
          <p:nvPr/>
        </p:nvSpPr>
        <p:spPr>
          <a:xfrm>
            <a:off x="5333738" y="661234"/>
            <a:ext cx="621067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ЭЛЕКТРОННАЯ ТОРГОВАЯ ПЛОЩАДКА</a:t>
            </a:r>
            <a:endParaRPr/>
          </a:p>
        </p:txBody>
      </p:sp>
      <p:sp>
        <p:nvSpPr>
          <p:cNvPr id="12" name="Google Shape;451;p35"/>
          <p:cNvSpPr/>
          <p:nvPr userDrawn="1"/>
        </p:nvSpPr>
        <p:spPr>
          <a:xfrm>
            <a:off x="5852671" y="5513798"/>
            <a:ext cx="54902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АО «ЭТС» 123112, Москва, ул. </a:t>
            </a:r>
            <a:r>
              <a:rPr lang="ru-RU" sz="1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Тестовская</a:t>
            </a:r>
            <a:r>
              <a:rPr lang="ru-RU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д. 10, «Москва Сити», Северная башня, 1 подъезд, 25 этаж</a:t>
            </a:r>
            <a:endParaRPr dirty="0"/>
          </a:p>
        </p:txBody>
      </p:sp>
      <p:sp>
        <p:nvSpPr>
          <p:cNvPr id="13" name="Google Shape;451;p35"/>
          <p:cNvSpPr/>
          <p:nvPr userDrawn="1"/>
        </p:nvSpPr>
        <p:spPr>
          <a:xfrm>
            <a:off x="636197" y="5498558"/>
            <a:ext cx="549028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chemeClr val="bg1"/>
                </a:solidFill>
              </a:rPr>
              <a:t>Единый номер для организаторов и участников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" sz="1600" dirty="0">
                <a:solidFill>
                  <a:schemeClr val="bg1"/>
                </a:solidFill>
              </a:rPr>
              <a:t>8 (495) 109-75-75</a:t>
            </a:r>
          </a:p>
        </p:txBody>
      </p:sp>
      <p:sp>
        <p:nvSpPr>
          <p:cNvPr id="14" name="Google Shape;36;p92"/>
          <p:cNvSpPr txBox="1">
            <a:spLocks noGrp="1"/>
          </p:cNvSpPr>
          <p:nvPr>
            <p:ph type="body" idx="1"/>
          </p:nvPr>
        </p:nvSpPr>
        <p:spPr>
          <a:xfrm>
            <a:off x="620884" y="1875211"/>
            <a:ext cx="10748963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Google Shape;37;p92"/>
          <p:cNvSpPr txBox="1">
            <a:spLocks noGrp="1"/>
          </p:cNvSpPr>
          <p:nvPr>
            <p:ph type="body" idx="2"/>
          </p:nvPr>
        </p:nvSpPr>
        <p:spPr>
          <a:xfrm>
            <a:off x="620884" y="2429019"/>
            <a:ext cx="10748963" cy="655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Google Shape;38;p92"/>
          <p:cNvSpPr txBox="1">
            <a:spLocks noGrp="1"/>
          </p:cNvSpPr>
          <p:nvPr>
            <p:ph type="body" idx="3"/>
          </p:nvPr>
        </p:nvSpPr>
        <p:spPr>
          <a:xfrm>
            <a:off x="620884" y="4420203"/>
            <a:ext cx="10748963" cy="4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" name="Google Shape;40;p92"/>
          <p:cNvSpPr txBox="1">
            <a:spLocks noGrp="1"/>
          </p:cNvSpPr>
          <p:nvPr>
            <p:ph type="body" idx="4"/>
          </p:nvPr>
        </p:nvSpPr>
        <p:spPr>
          <a:xfrm>
            <a:off x="620884" y="3876733"/>
            <a:ext cx="10748963" cy="543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984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85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065732-572F-4E6F-8F84-2211C912E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423CA9A-17DB-4B7E-B9DC-EBF1E25EE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BE07E9-BCB7-491A-8ECA-76A7A808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F17A-C628-411B-9D72-A2D7A1B20479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DD9075-5501-40AA-8D04-994ABEC0A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2A99D2-2022-45A0-BFD4-48D729285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D5F7-5B61-48C3-862E-12AEBFB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44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B0BD18-843D-46FB-979C-23CF8F1D6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50C2B8-1B6A-4731-900A-1B022B600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4935B3-A80B-4E59-A798-AE4471F8A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F17A-C628-411B-9D72-A2D7A1B20479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10077FD-23AA-4F4C-BACF-0F996743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7C9961-B940-4263-B079-45A790742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D5F7-5B61-48C3-862E-12AEBFB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0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FF695F-ABDC-4A26-847E-BE4543E33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B9A7C27-E44B-417E-B599-B92C1EBDB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D7E382A-6EF0-4C1C-B567-FB32F525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F17A-C628-411B-9D72-A2D7A1B20479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AFA75E-2809-4E1A-B5EA-DEEFDD93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F4028D-9E2B-42E0-8D9B-5053C0FF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D5F7-5B61-48C3-862E-12AEBFB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26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5965FF-2C53-421C-8EEC-789BB1AE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D6DE2A-2D22-4FAC-8210-594B43387F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46FF160-CA50-4490-BE39-E4FE6FC77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0CCBE65-E632-4D4D-9811-966DC86D7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F17A-C628-411B-9D72-A2D7A1B20479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71F8DF5-8CC7-4358-9F56-71424177C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720D69F-169B-4F40-BB93-4AA75A207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D5F7-5B61-48C3-862E-12AEBFB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13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76145D-CAD5-4CB8-BCCA-0E04CB27E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0781D7-87FC-4EDD-95D8-55A2B9D9F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0C65D3E-1C9E-4F7A-891A-3D144F33E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83DA6EA-3B77-46EE-AB9A-06955CB36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C34BACD-4DC2-422C-BE2E-28E81D228F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7183970-B796-41B1-A5E1-F7E55E8A1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F17A-C628-411B-9D72-A2D7A1B20479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BAD57CC-875B-4AA8-B79E-9BD2C030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5C2889D-2D9F-4BB9-93A2-00B8AEDF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D5F7-5B61-48C3-862E-12AEBFB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21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8547" y="645121"/>
            <a:ext cx="2544024" cy="327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060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D548EE-5856-4381-BEC3-4B3E1F0B8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56E638A-3D0D-4264-ABE1-923404F10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E3F77C-F387-45FE-870B-04A3F2F1D4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7F17A-C628-411B-9D72-A2D7A1B20479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3487B7-3D12-4A2C-8115-DF5EF8163D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9C2875-F199-4EC9-AD71-94A218EB3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1D5F7-5B61-48C3-862E-12AEBFB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60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Text">
            <a:extLst>
              <a:ext uri="{FF2B5EF4-FFF2-40B4-BE49-F238E27FC236}">
                <a16:creationId xmlns:a16="http://schemas.microsoft.com/office/drawing/2014/main" xmlns="" id="{3893DE59-DC8F-4EC1-A029-E945ACACB855}"/>
              </a:ext>
            </a:extLst>
          </p:cNvPr>
          <p:cNvSpPr txBox="1"/>
          <p:nvPr/>
        </p:nvSpPr>
        <p:spPr>
          <a:xfrm>
            <a:off x="624508" y="2540370"/>
            <a:ext cx="596511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Теория и практика работы с закупками по ч.12 ст.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93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951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1DC035B-4ADB-132B-4836-C0B34C908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06" y="477911"/>
            <a:ext cx="8785164" cy="29510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DB7B099-F7FE-532D-BF75-49234AFD2892}"/>
              </a:ext>
            </a:extLst>
          </p:cNvPr>
          <p:cNvSpPr txBox="1"/>
          <p:nvPr/>
        </p:nvSpPr>
        <p:spPr>
          <a:xfrm>
            <a:off x="278955" y="14656"/>
            <a:ext cx="6253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Планирование закупок у ЕП в электронной форме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077232-64AB-FCA7-B979-ACF11BD5A487}"/>
              </a:ext>
            </a:extLst>
          </p:cNvPr>
          <p:cNvSpPr txBox="1"/>
          <p:nvPr/>
        </p:nvSpPr>
        <p:spPr>
          <a:xfrm>
            <a:off x="578706" y="3557016"/>
            <a:ext cx="10622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Закупка с полки вносится в раздел «особые закупки» плана-графика заказчика одной строкой без разбивки на отдельные объекты закупки.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1675D0-43F8-E9D5-916B-66BA568B26F4}"/>
              </a:ext>
            </a:extLst>
          </p:cNvPr>
          <p:cNvSpPr txBox="1"/>
          <p:nvPr/>
        </p:nvSpPr>
        <p:spPr>
          <a:xfrm>
            <a:off x="578706" y="4453128"/>
            <a:ext cx="10622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заказчик применяет Региональную информационную систему (РИС) при планировании своих закупок – то действия осуществляются в такой системе в соответствии с руководством пользователя.</a:t>
            </a:r>
          </a:p>
          <a:p>
            <a:r>
              <a:rPr lang="ru-RU" dirty="0"/>
              <a:t>Если изменить план-график напрямую в ЕИС для добавления такой закупки – связь с РИС будет потеряна т.к. ЕИС будет считать новую версию плана-графика созданной в ЕИС.</a:t>
            </a:r>
          </a:p>
        </p:txBody>
      </p:sp>
    </p:spTree>
    <p:extLst>
      <p:ext uri="{BB962C8B-B14F-4D97-AF65-F5344CB8AC3E}">
        <p14:creationId xmlns:p14="http://schemas.microsoft.com/office/powerpoint/2010/main" val="1692787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6A9A38C-8D0F-B34C-FD65-65CA3AADB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45" y="874221"/>
            <a:ext cx="7343335" cy="33835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0969FA-84B1-A65B-223E-6552D9A1A29F}"/>
              </a:ext>
            </a:extLst>
          </p:cNvPr>
          <p:cNvSpPr txBox="1"/>
          <p:nvPr/>
        </p:nvSpPr>
        <p:spPr>
          <a:xfrm>
            <a:off x="358022" y="125446"/>
            <a:ext cx="6193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Создание закупок у ЕП в электронной форме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467350-4D41-AE4E-9727-2ACC7DB0293A}"/>
              </a:ext>
            </a:extLst>
          </p:cNvPr>
          <p:cNvSpPr txBox="1"/>
          <p:nvPr/>
        </p:nvSpPr>
        <p:spPr>
          <a:xfrm>
            <a:off x="658368" y="525556"/>
            <a:ext cx="655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(</a:t>
            </a:r>
            <a:r>
              <a:rPr lang="ru-RU" i="1" dirty="0"/>
              <a:t>Скриншот создания закупки с полки в ЕИС</a:t>
            </a:r>
            <a:r>
              <a:rPr lang="ru-RU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ED72065-B894-CD84-3B6D-DDA6202A5A5C}"/>
              </a:ext>
            </a:extLst>
          </p:cNvPr>
          <p:cNvSpPr txBox="1"/>
          <p:nvPr/>
        </p:nvSpPr>
        <p:spPr>
          <a:xfrm>
            <a:off x="611945" y="5175504"/>
            <a:ext cx="106226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заказчик применяет Региональную информационную систему (РИС) при публикации извещений об осуществлении закупок – то действия осуществляются в такой системе в соответствии с руководством пользователя.</a:t>
            </a:r>
          </a:p>
          <a:p>
            <a:r>
              <a:rPr lang="ru-RU" dirty="0"/>
              <a:t>Если опубликовать такую закупку через ЕИС – связь с РИС не будет установлена и информация о победителе не попадет в РИС.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B019FB-F7A0-045A-F88D-EB2B20DB296C}"/>
              </a:ext>
            </a:extLst>
          </p:cNvPr>
          <p:cNvSpPr txBox="1"/>
          <p:nvPr/>
        </p:nvSpPr>
        <p:spPr>
          <a:xfrm>
            <a:off x="611945" y="4436840"/>
            <a:ext cx="10622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Особенностью формирования извещения в ЕИС – является выборка особой позиции плана-графика для создания закупки. </a:t>
            </a:r>
          </a:p>
        </p:txBody>
      </p:sp>
    </p:spTree>
    <p:extLst>
      <p:ext uri="{BB962C8B-B14F-4D97-AF65-F5344CB8AC3E}">
        <p14:creationId xmlns:p14="http://schemas.microsoft.com/office/powerpoint/2010/main" val="1667545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4876B58-A5D2-B5CD-8243-D9BE2E8D3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828" y="1076960"/>
            <a:ext cx="9592344" cy="5781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F250553-1180-A3BB-064E-19A1A1935F9D}"/>
              </a:ext>
            </a:extLst>
          </p:cNvPr>
          <p:cNvSpPr txBox="1"/>
          <p:nvPr/>
        </p:nvSpPr>
        <p:spPr>
          <a:xfrm>
            <a:off x="802640" y="335280"/>
            <a:ext cx="714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После выбора позиции КТРУ в извещении – доступна возможность посмотреть предварительные предложения по данному КТРУ на всех площадках</a:t>
            </a:r>
          </a:p>
        </p:txBody>
      </p:sp>
    </p:spTree>
    <p:extLst>
      <p:ext uri="{BB962C8B-B14F-4D97-AF65-F5344CB8AC3E}">
        <p14:creationId xmlns:p14="http://schemas.microsoft.com/office/powerpoint/2010/main" val="2377759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57F1444-2AA3-6CE5-856F-1DE3D1007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68" y="-30480"/>
            <a:ext cx="9037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91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685AE5F-261F-CD0C-1E05-EA0BD6551A40}"/>
              </a:ext>
            </a:extLst>
          </p:cNvPr>
          <p:cNvSpPr/>
          <p:nvPr/>
        </p:nvSpPr>
        <p:spPr>
          <a:xfrm>
            <a:off x="475488" y="0"/>
            <a:ext cx="11716512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r>
              <a:rPr lang="ru-RU" b="1" dirty="0">
                <a:cs typeface="Arial" panose="020B0604020202020204" pitchFamily="34" charset="0"/>
              </a:rPr>
              <a:t>Извещение должно содержать:</a:t>
            </a:r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r>
              <a:rPr lang="ru-RU" sz="1400" b="1" dirty="0">
                <a:cs typeface="Arial" panose="020B0604020202020204" pitchFamily="34" charset="0"/>
              </a:rPr>
              <a:t>Информацию, указанную в пунктах 1 - 3, 9, 10, 13, 15, 17 и 18 части 1 статьи 42</a:t>
            </a:r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r>
              <a:rPr lang="ru-RU" sz="1400" dirty="0">
                <a:cs typeface="Arial" panose="020B0604020202020204" pitchFamily="34" charset="0"/>
              </a:rPr>
              <a:t>1) наименование, место нахождения, почтовый адрес, адрес электронной почты, номер контактного телефона, ответственное должностное лицо заказчика, специализированной организации (в случае ее привлечения заказчиком);</a:t>
            </a:r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r>
              <a:rPr lang="ru-RU" sz="1400" dirty="0">
                <a:cs typeface="Arial" panose="020B0604020202020204" pitchFamily="34" charset="0"/>
              </a:rPr>
              <a:t>2) идентификационный код закупки, определенный в соответствии со статьей 23 настоящего Федерального закона, указание на соответствующую часть статьи 15 настоящего Федерального закона, в соответствии с которой осуществляется закупка (при осуществлении закупки в соответствии с частями 4 - 6 статьи 15 настоящего Федерального закона), а также указание на осуществление закупки в соответствии с Федеральным законом от 29 декабря 2012 года N 275-ФЗ "О государственном оборонном заказе", которое не размещается на официальном сайте;</a:t>
            </a:r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r>
              <a:rPr lang="ru-RU" sz="1400" dirty="0">
                <a:cs typeface="Arial" panose="020B0604020202020204" pitchFamily="34" charset="0"/>
              </a:rPr>
              <a:t>3) способ определения поставщика (подрядчика, исполнителя);</a:t>
            </a:r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r>
              <a:rPr lang="ru-RU" sz="1400" dirty="0">
                <a:cs typeface="Arial" panose="020B0604020202020204" pitchFamily="34" charset="0"/>
              </a:rPr>
              <a:t>9) начальная (максимальная) цена контракта (цена отдельных этапов исполнения контракта, если проектом контракта предусмотрены такие этапы), источник финансирования, наименование валюты в соответствии с общероссийским классификатором валют. В случае, предусмотренном частью 24 статьи 22 настоящего Федерального закона, указываются начальная цена единицы товара, работы, услуги, а также начальная сумма цен указанных единиц и максимальное значение цены контракта. В случаях, установленных Правительством Российской Федерации в соответствии с частью 2 статьи 34 настоящего Федерального закона, указываются ориентировочное значение цены контракта либо формула цены и максимальное значение цены контракта;</a:t>
            </a:r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r>
              <a:rPr lang="ru-RU" sz="1400" dirty="0">
                <a:cs typeface="Arial" panose="020B0604020202020204" pitchFamily="34" charset="0"/>
              </a:rPr>
              <a:t>10) размер аванса (если предусмотрена выплата аванса);</a:t>
            </a:r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r>
              <a:rPr lang="ru-RU" sz="1400" dirty="0">
                <a:cs typeface="Arial" panose="020B0604020202020204" pitchFamily="34" charset="0"/>
              </a:rPr>
              <a:t>13) </a:t>
            </a:r>
            <a:r>
              <a:rPr lang="ru-RU" sz="1400" b="1" dirty="0">
                <a:cs typeface="Arial" panose="020B0604020202020204" pitchFamily="34" charset="0"/>
              </a:rPr>
              <a:t>информация о предоставлении преимущества в соответствии со статьями 28 и 29</a:t>
            </a:r>
            <a:r>
              <a:rPr lang="ru-RU" sz="1400" dirty="0">
                <a:cs typeface="Arial" panose="020B0604020202020204" pitchFamily="34" charset="0"/>
              </a:rPr>
              <a:t> настоящего Федерального закона;</a:t>
            </a:r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r>
              <a:rPr lang="ru-RU" sz="1400" dirty="0">
                <a:cs typeface="Arial" panose="020B0604020202020204" pitchFamily="34" charset="0"/>
              </a:rPr>
              <a:t>15) </a:t>
            </a:r>
            <a:r>
              <a:rPr lang="ru-RU" sz="1400" b="1" dirty="0">
                <a:cs typeface="Arial" panose="020B0604020202020204" pitchFamily="34" charset="0"/>
              </a:rPr>
              <a:t>информация </a:t>
            </a:r>
            <a:r>
              <a:rPr lang="ru-RU" sz="1400" b="1" dirty="0" smtClean="0">
                <a:cs typeface="Arial" panose="020B0604020202020204" pitchFamily="34" charset="0"/>
              </a:rPr>
              <a:t>о преимуществах, </a:t>
            </a:r>
            <a:r>
              <a:rPr lang="ru-RU" sz="1400" b="1" dirty="0">
                <a:cs typeface="Arial" panose="020B0604020202020204" pitchFamily="34" charset="0"/>
              </a:rPr>
              <a:t>о запретах и об ограничениях допуска товаров, происходящих из иностранного государства или группы иностранных государств, работ, услуг, соответственно выполняемых, оказываемых иностранными лицами, в случае, если такие </a:t>
            </a:r>
            <a:r>
              <a:rPr lang="ru-RU" sz="1400" b="1" dirty="0" smtClean="0">
                <a:cs typeface="Arial" panose="020B0604020202020204" pitchFamily="34" charset="0"/>
              </a:rPr>
              <a:t>преимущество, запрет </a:t>
            </a:r>
            <a:r>
              <a:rPr lang="ru-RU" sz="1400" b="1" dirty="0">
                <a:cs typeface="Arial" panose="020B0604020202020204" pitchFamily="34" charset="0"/>
              </a:rPr>
              <a:t>и </a:t>
            </a:r>
            <a:r>
              <a:rPr lang="ru-RU" sz="1400" b="1" dirty="0" smtClean="0">
                <a:cs typeface="Arial" panose="020B0604020202020204" pitchFamily="34" charset="0"/>
              </a:rPr>
              <a:t>ограничение </a:t>
            </a:r>
            <a:r>
              <a:rPr lang="ru-RU" sz="1400" b="1" dirty="0">
                <a:cs typeface="Arial" panose="020B0604020202020204" pitchFamily="34" charset="0"/>
              </a:rPr>
              <a:t>установлены в соответствии со статьей 14 </a:t>
            </a:r>
            <a:r>
              <a:rPr lang="ru-RU" sz="1400" b="1" dirty="0" smtClean="0">
                <a:cs typeface="Arial" panose="020B0604020202020204" pitchFamily="34" charset="0"/>
              </a:rPr>
              <a:t>Федерального закона 44-ФЗ</a:t>
            </a:r>
            <a:r>
              <a:rPr lang="ru-RU" sz="1400" dirty="0" smtClean="0">
                <a:cs typeface="Arial" panose="020B0604020202020204" pitchFamily="34" charset="0"/>
              </a:rPr>
              <a:t>;</a:t>
            </a:r>
            <a:endParaRPr lang="ru-RU" sz="1400" dirty="0"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r>
              <a:rPr lang="ru-RU" sz="1400" dirty="0">
                <a:cs typeface="Arial" panose="020B0604020202020204" pitchFamily="34" charset="0"/>
              </a:rPr>
              <a:t>17) размер </a:t>
            </a:r>
            <a:r>
              <a:rPr lang="ru-RU" sz="1400" b="1" dirty="0">
                <a:cs typeface="Arial" panose="020B0604020202020204" pitchFamily="34" charset="0"/>
              </a:rPr>
              <a:t>обеспечения исполнения контракта</a:t>
            </a:r>
            <a:r>
              <a:rPr lang="ru-RU" sz="1400" dirty="0">
                <a:cs typeface="Arial" panose="020B0604020202020204" pitchFamily="34" charset="0"/>
              </a:rPr>
              <a:t>, гарантийных обязательств, порядок предоставления такого обеспечения, требования к такому обеспечению (если требование обеспечения исполнения контракта, гарантийных обязательств установлено в соответствии со статьей 96 настоящего Федерального закона);</a:t>
            </a:r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r>
              <a:rPr lang="ru-RU" sz="1400" dirty="0">
                <a:cs typeface="Arial" panose="020B0604020202020204" pitchFamily="34" charset="0"/>
              </a:rPr>
              <a:t>18) информация </a:t>
            </a:r>
            <a:r>
              <a:rPr lang="ru-RU" sz="1400" b="1" dirty="0">
                <a:cs typeface="Arial" panose="020B0604020202020204" pitchFamily="34" charset="0"/>
              </a:rPr>
              <a:t>о банковском сопровождении контракта </a:t>
            </a:r>
            <a:r>
              <a:rPr lang="ru-RU" sz="1400" dirty="0">
                <a:cs typeface="Arial" panose="020B0604020202020204" pitchFamily="34" charset="0"/>
              </a:rPr>
              <a:t>в соответствии со статьей 35 настоящего Федерального закона, о </a:t>
            </a:r>
            <a:r>
              <a:rPr lang="ru-RU" sz="1400" b="1" dirty="0">
                <a:cs typeface="Arial" panose="020B0604020202020204" pitchFamily="34" charset="0"/>
              </a:rPr>
              <a:t>казначейском сопровождении</a:t>
            </a:r>
            <a:r>
              <a:rPr lang="ru-RU" sz="1400" dirty="0">
                <a:cs typeface="Arial" panose="020B0604020202020204" pitchFamily="34" charset="0"/>
              </a:rPr>
              <a:t> (если в соответствии с законодательством Российской Федерации расчеты по контракту или расчеты по контракту в части выплаты аванса подлежат казначейскому сопровождению);</a:t>
            </a:r>
          </a:p>
        </p:txBody>
      </p:sp>
    </p:spTree>
    <p:extLst>
      <p:ext uri="{BB962C8B-B14F-4D97-AF65-F5344CB8AC3E}">
        <p14:creationId xmlns:p14="http://schemas.microsoft.com/office/powerpoint/2010/main" val="3853742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11C149-C8BB-7D22-EA83-98E3088E9E10}"/>
              </a:ext>
            </a:extLst>
          </p:cNvPr>
          <p:cNvSpPr txBox="1"/>
          <p:nvPr/>
        </p:nvSpPr>
        <p:spPr>
          <a:xfrm>
            <a:off x="532638" y="115747"/>
            <a:ext cx="8583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Статья 28. Участие учреждений и предприятий уголовно-исполнительной системы в закупках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B723565-E6DF-B917-E324-DA9D30F6EADF}"/>
              </a:ext>
            </a:extLst>
          </p:cNvPr>
          <p:cNvSpPr txBox="1"/>
          <p:nvPr/>
        </p:nvSpPr>
        <p:spPr>
          <a:xfrm>
            <a:off x="532638" y="963460"/>
            <a:ext cx="11290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1. В случае заключения (по результатам </a:t>
            </a:r>
            <a:r>
              <a:rPr lang="ru-RU" b="1" dirty="0"/>
              <a:t>применения конкурентных способов) </a:t>
            </a:r>
            <a:r>
              <a:rPr lang="ru-RU" dirty="0"/>
              <a:t>контракта с участником закупки, являющимся учреждением или предприятием уголовно-исполнительной системы, цена контракта…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F5C8AE3-F55C-9BF6-50B4-352B9ED53C9A}"/>
              </a:ext>
            </a:extLst>
          </p:cNvPr>
          <p:cNvSpPr txBox="1"/>
          <p:nvPr/>
        </p:nvSpPr>
        <p:spPr>
          <a:xfrm>
            <a:off x="532638" y="2017699"/>
            <a:ext cx="96629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Статья 29. Участие организаций инвалидов в закупках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9D6CE73-9D05-515E-2E1F-B9C7B20733C6}"/>
              </a:ext>
            </a:extLst>
          </p:cNvPr>
          <p:cNvSpPr txBox="1"/>
          <p:nvPr/>
        </p:nvSpPr>
        <p:spPr>
          <a:xfrm>
            <a:off x="532638" y="2728252"/>
            <a:ext cx="108424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В случае заключения (по результатам 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применения конкурентных способов)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контракта с участником закупки, являющимся организацией инвалидов, цена контракта, цена каждой единицы товара, работы, услуги…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4444606-71E1-91AE-0979-F1A380394113}"/>
              </a:ext>
            </a:extLst>
          </p:cNvPr>
          <p:cNvSpPr txBox="1"/>
          <p:nvPr/>
        </p:nvSpPr>
        <p:spPr>
          <a:xfrm>
            <a:off x="755510" y="4879651"/>
            <a:ext cx="10570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Закупка с полки - это закупка у единственного поставщика и не является конкурентным способом.</a:t>
            </a:r>
          </a:p>
        </p:txBody>
      </p:sp>
    </p:spTree>
    <p:extLst>
      <p:ext uri="{BB962C8B-B14F-4D97-AF65-F5344CB8AC3E}">
        <p14:creationId xmlns:p14="http://schemas.microsoft.com/office/powerpoint/2010/main" val="1828141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203B702-6A17-C0D7-0779-0C59E236BB6F}"/>
              </a:ext>
            </a:extLst>
          </p:cNvPr>
          <p:cNvSpPr/>
          <p:nvPr/>
        </p:nvSpPr>
        <p:spPr>
          <a:xfrm>
            <a:off x="560884" y="560522"/>
            <a:ext cx="10838959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r>
              <a:rPr lang="ru-RU" sz="2400" b="1" dirty="0">
                <a:solidFill>
                  <a:srgbClr val="FF0000"/>
                </a:solidFill>
              </a:rPr>
              <a:t>При применении национального режима: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Запреты </a:t>
            </a:r>
            <a:r>
              <a:rPr lang="ru-RU" sz="2000" dirty="0"/>
              <a:t>– применяются всегда.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Ограничения преимущества </a:t>
            </a:r>
            <a:r>
              <a:rPr lang="ru-RU" sz="2000" dirty="0"/>
              <a:t>применяются к заявкам.</a:t>
            </a:r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r>
              <a:rPr lang="ru-RU" sz="2000" dirty="0"/>
              <a:t>«Предусмотренное настоящим пунктом предварительное предложение о поставке товара </a:t>
            </a:r>
            <a:r>
              <a:rPr lang="ru-RU" sz="2000" b="1" dirty="0"/>
              <a:t>признается заявкой на участие в закупке</a:t>
            </a:r>
            <a:r>
              <a:rPr lang="ru-RU" sz="2000" dirty="0"/>
              <a:t>, </a:t>
            </a:r>
            <a:r>
              <a:rPr lang="ru-RU" sz="2000" b="1" dirty="0"/>
              <a:t>поданной участником закупки</a:t>
            </a:r>
            <a:r>
              <a:rPr lang="ru-RU" sz="2000" dirty="0"/>
              <a:t>, начиная с осуществления оператором электронной площадки действия, предусмотренного подпунктом "а" пункта 5 настоящей части.»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C322CB8-ECFD-3752-C191-BACAA6437333}"/>
              </a:ext>
            </a:extLst>
          </p:cNvPr>
          <p:cNvSpPr/>
          <p:nvPr/>
        </p:nvSpPr>
        <p:spPr>
          <a:xfrm>
            <a:off x="560885" y="4010805"/>
            <a:ext cx="10838959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r>
              <a:rPr lang="ru-RU" sz="2400" b="1" dirty="0">
                <a:solidFill>
                  <a:srgbClr val="FF0000"/>
                </a:solidFill>
              </a:rPr>
              <a:t>Иные условия для участников: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sz="2000" dirty="0"/>
              <a:t>Обеспечение заявки – нет.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sz="2000" dirty="0"/>
              <a:t>Закупка у СМП и СОНКО – нет.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sz="2000" dirty="0"/>
              <a:t>Закупка с преимуществом УИС или ОИ – нет.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sz="2000" dirty="0"/>
              <a:t>Дополнительные требования – </a:t>
            </a:r>
            <a:r>
              <a:rPr lang="ru-RU" sz="2000" dirty="0" smtClean="0"/>
              <a:t>нет.</a:t>
            </a:r>
            <a:endParaRPr lang="ru-RU" sz="2000" dirty="0"/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8935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203B702-6A17-C0D7-0779-0C59E236BB6F}"/>
              </a:ext>
            </a:extLst>
          </p:cNvPr>
          <p:cNvSpPr/>
          <p:nvPr/>
        </p:nvSpPr>
        <p:spPr>
          <a:xfrm>
            <a:off x="560884" y="560522"/>
            <a:ext cx="10838959" cy="2302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r>
              <a:rPr lang="ru-RU" sz="2800" b="1" dirty="0">
                <a:solidFill>
                  <a:srgbClr val="FF0000"/>
                </a:solidFill>
              </a:rPr>
              <a:t>Указываются требования к участнику </a:t>
            </a:r>
            <a:r>
              <a:rPr lang="ru-RU" sz="2400" i="1" dirty="0"/>
              <a:t>(п. 3 ч. 12 ст.93 Закона №44-ФЗ)</a:t>
            </a:r>
            <a:r>
              <a:rPr lang="ru-RU" sz="2800" b="1" dirty="0">
                <a:solidFill>
                  <a:srgbClr val="FF0000"/>
                </a:solidFill>
              </a:rPr>
              <a:t>: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д) требования, предъявляемые к участникам закупки и предусмотренные </a:t>
            </a:r>
            <a:r>
              <a:rPr lang="ru-RU" sz="2400" b="1" dirty="0"/>
              <a:t>частями 1 и 2 статьи 31 </a:t>
            </a:r>
            <a:r>
              <a:rPr lang="ru-RU" sz="2400" dirty="0"/>
              <a:t>настоящего Федерального закона (при наличии);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е) требование, устанавливаемое в соответствии с </a:t>
            </a:r>
            <a:r>
              <a:rPr lang="ru-RU" sz="2400" b="1" dirty="0"/>
              <a:t>частью 1.1 статьи 31</a:t>
            </a:r>
            <a:r>
              <a:rPr lang="ru-RU" sz="2400" dirty="0"/>
              <a:t> настоящего Федерального закона (при наличии);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189C7BF-D8E4-E7AE-76DF-648CE8B92F02}"/>
              </a:ext>
            </a:extLst>
          </p:cNvPr>
          <p:cNvSpPr/>
          <p:nvPr/>
        </p:nvSpPr>
        <p:spPr>
          <a:xfrm>
            <a:off x="560884" y="4186102"/>
            <a:ext cx="108389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r>
              <a:rPr lang="ru-RU" sz="2800" b="1" dirty="0"/>
              <a:t>Указывается информация о возможности одностороннего отказа от исполнения контракта в соответствии с положениями частей 8 - 23 и 25 статьи 95 Федерального закона №44-ФЗ.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64876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3EE08B9-E8DB-AD82-085F-B96E329E0926}"/>
              </a:ext>
            </a:extLst>
          </p:cNvPr>
          <p:cNvSpPr/>
          <p:nvPr/>
        </p:nvSpPr>
        <p:spPr>
          <a:xfrm>
            <a:off x="551741" y="270909"/>
            <a:ext cx="11482943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r>
              <a:rPr lang="ru-RU" sz="2400" b="1" dirty="0">
                <a:solidFill>
                  <a:srgbClr val="FF0000"/>
                </a:solidFill>
              </a:rPr>
              <a:t>Особенности извещения – заказчик указывает: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sz="2000" dirty="0"/>
              <a:t>наименование товара и его характеристики с использованием каталога товаров, работ, услуг для обеспечения государственных и муниципальных нужд,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sz="2000" dirty="0"/>
              <a:t>начальную цену единицы товара </a:t>
            </a:r>
            <a:r>
              <a:rPr lang="ru-RU" sz="2000" b="1" dirty="0"/>
              <a:t>с учетом стоимости доставки, налогов, сборов и иных обязательных платежей</a:t>
            </a:r>
            <a:r>
              <a:rPr lang="ru-RU" sz="2000" dirty="0"/>
              <a:t>,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sz="2000" b="1" dirty="0"/>
              <a:t>количество</a:t>
            </a:r>
            <a:r>
              <a:rPr lang="ru-RU" sz="2000" dirty="0"/>
              <a:t> закупаемого товара,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sz="2000" dirty="0"/>
              <a:t>единицу измерения товара по общероссийскому классификатору, используемому для количественной оценки технико-экономических и социальных показателей, (</a:t>
            </a:r>
            <a:r>
              <a:rPr lang="ru-RU" i="1" dirty="0"/>
              <a:t>содержится в КТРУ</a:t>
            </a:r>
            <a:r>
              <a:rPr lang="ru-RU" sz="2000" dirty="0"/>
              <a:t>)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sz="2000" b="1" dirty="0"/>
              <a:t>срок и место поставки товара </a:t>
            </a:r>
            <a:r>
              <a:rPr lang="ru-RU" sz="2000" dirty="0"/>
              <a:t>по общероссийскому (общероссийским) классификатору (классификаторам), используемому (используемым) для сопоставимости и автоматизированной обработки информации в разрезах административно-территориального деления, систематизации и однозначной идентификации на всей территории Российской Федерации муниципальных образований и населенных пунктов, входящих в их состав.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sz="2000" b="1" dirty="0"/>
              <a:t>Срок поставки товара исчисляется календарными днями и указывается в извещении об осуществлении закупки в календарных днях</a:t>
            </a:r>
            <a:r>
              <a:rPr lang="ru-RU" sz="20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187676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3EE08B9-E8DB-AD82-085F-B96E329E0926}"/>
              </a:ext>
            </a:extLst>
          </p:cNvPr>
          <p:cNvSpPr/>
          <p:nvPr/>
        </p:nvSpPr>
        <p:spPr>
          <a:xfrm>
            <a:off x="475541" y="1156734"/>
            <a:ext cx="10838959" cy="385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r>
              <a:rPr lang="ru-RU" sz="4000" b="1" dirty="0">
                <a:solidFill>
                  <a:srgbClr val="FF0000"/>
                </a:solidFill>
              </a:rPr>
              <a:t>Особенности извещения: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sz="3600" dirty="0"/>
              <a:t>Извещение об осуществлении закупки должно содержать проект контракта, а также обоснование цены контракта у единственного поставщика.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sz="3600" dirty="0"/>
              <a:t>Внесение изменений в такое извещение не допускается</a:t>
            </a:r>
          </a:p>
        </p:txBody>
      </p:sp>
    </p:spTree>
    <p:extLst>
      <p:ext uri="{BB962C8B-B14F-4D97-AF65-F5344CB8AC3E}">
        <p14:creationId xmlns:p14="http://schemas.microsoft.com/office/powerpoint/2010/main" val="65517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9"/>
          <p:cNvSpPr txBox="1"/>
          <p:nvPr/>
        </p:nvSpPr>
        <p:spPr>
          <a:xfrm>
            <a:off x="641461" y="5181460"/>
            <a:ext cx="4511200" cy="1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212121"/>
              </a:buClr>
              <a:buSzPts val="1100"/>
            </a:pPr>
            <a:r>
              <a:rPr lang="ru-RU" sz="1600" dirty="0"/>
              <a:t>Руководитель отдела методологии Московского </a:t>
            </a:r>
            <a:r>
              <a:rPr lang="ru-RU" sz="1600" dirty="0" smtClean="0"/>
              <a:t>представительства</a:t>
            </a:r>
          </a:p>
          <a:p>
            <a:pPr>
              <a:lnSpc>
                <a:spcPct val="90000"/>
              </a:lnSpc>
              <a:buClr>
                <a:srgbClr val="212121"/>
              </a:buClr>
              <a:buSzPts val="1100"/>
            </a:pPr>
            <a:r>
              <a:rPr lang="ru-RU" sz="1467" dirty="0" smtClean="0">
                <a:solidFill>
                  <a:srgbClr val="212121"/>
                </a:solidFill>
              </a:rPr>
              <a:t>ЭТП </a:t>
            </a:r>
            <a:r>
              <a:rPr lang="ru-RU" sz="1467" dirty="0">
                <a:solidFill>
                  <a:srgbClr val="212121"/>
                </a:solidFill>
              </a:rPr>
              <a:t>«Фабрикант»</a:t>
            </a:r>
            <a:endParaRPr sz="1467" dirty="0">
              <a:solidFill>
                <a:srgbClr val="212121"/>
              </a:solidFill>
            </a:endParaRPr>
          </a:p>
        </p:txBody>
      </p:sp>
      <p:sp>
        <p:nvSpPr>
          <p:cNvPr id="264" name="Google Shape;264;p49"/>
          <p:cNvSpPr txBox="1"/>
          <p:nvPr/>
        </p:nvSpPr>
        <p:spPr>
          <a:xfrm>
            <a:off x="626948" y="4052923"/>
            <a:ext cx="4061200" cy="10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212121"/>
              </a:buClr>
              <a:buSzPts val="1800"/>
            </a:pPr>
            <a:r>
              <a:rPr lang="ru" sz="2400" b="1">
                <a:solidFill>
                  <a:srgbClr val="212121"/>
                </a:solidFill>
              </a:rPr>
              <a:t>Некрасов </a:t>
            </a:r>
            <a:endParaRPr sz="2400" b="1">
              <a:solidFill>
                <a:srgbClr val="212121"/>
              </a:solidFill>
            </a:endParaRPr>
          </a:p>
          <a:p>
            <a:pPr>
              <a:lnSpc>
                <a:spcPct val="90000"/>
              </a:lnSpc>
              <a:buClr>
                <a:srgbClr val="212121"/>
              </a:buClr>
              <a:buSzPts val="1800"/>
            </a:pPr>
            <a:r>
              <a:rPr lang="ru" sz="2400" b="1">
                <a:solidFill>
                  <a:srgbClr val="212121"/>
                </a:solidFill>
              </a:rPr>
              <a:t>Василий Александрович</a:t>
            </a:r>
            <a:endParaRPr sz="2400" b="1">
              <a:solidFill>
                <a:srgbClr val="212121"/>
              </a:solidFill>
            </a:endParaRPr>
          </a:p>
        </p:txBody>
      </p:sp>
      <p:sp>
        <p:nvSpPr>
          <p:cNvPr id="265" name="Google Shape;265;p49"/>
          <p:cNvSpPr txBox="1"/>
          <p:nvPr/>
        </p:nvSpPr>
        <p:spPr>
          <a:xfrm>
            <a:off x="5742616" y="1197835"/>
            <a:ext cx="5918800" cy="88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237061" indent="-237061">
              <a:lnSpc>
                <a:spcPct val="90000"/>
              </a:lnSpc>
              <a:spcBef>
                <a:spcPts val="1067"/>
              </a:spcBef>
              <a:buClr>
                <a:srgbClr val="212121"/>
              </a:buClr>
              <a:buSzPts val="1400"/>
              <a:buFont typeface="Arial"/>
              <a:buChar char="•"/>
            </a:pPr>
            <a:r>
              <a:rPr lang="ru" sz="1600" dirty="0" smtClean="0">
                <a:solidFill>
                  <a:srgbClr val="212121"/>
                </a:solidFill>
              </a:rPr>
              <a:t>Автор </a:t>
            </a:r>
            <a:r>
              <a:rPr lang="ru" sz="1600" dirty="0">
                <a:solidFill>
                  <a:srgbClr val="212121"/>
                </a:solidFill>
              </a:rPr>
              <a:t>статей, семинаров, вебинаров, конференций </a:t>
            </a:r>
            <a:br>
              <a:rPr lang="ru" sz="1600" dirty="0">
                <a:solidFill>
                  <a:srgbClr val="212121"/>
                </a:solidFill>
              </a:rPr>
            </a:br>
            <a:r>
              <a:rPr lang="ru" sz="1600" dirty="0">
                <a:solidFill>
                  <a:srgbClr val="212121"/>
                </a:solidFill>
              </a:rPr>
              <a:t>по теме госзакупки, публикаций в </a:t>
            </a:r>
            <a:r>
              <a:rPr lang="ru" sz="1600" dirty="0" smtClean="0">
                <a:solidFill>
                  <a:srgbClr val="212121"/>
                </a:solidFill>
              </a:rPr>
              <a:t>РБК</a:t>
            </a:r>
            <a:endParaRPr sz="1467" dirty="0"/>
          </a:p>
        </p:txBody>
      </p:sp>
      <p:sp>
        <p:nvSpPr>
          <p:cNvPr id="266" name="Google Shape;266;p49"/>
          <p:cNvSpPr/>
          <p:nvPr/>
        </p:nvSpPr>
        <p:spPr>
          <a:xfrm>
            <a:off x="5742616" y="3058081"/>
            <a:ext cx="5918800" cy="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SzPts val="1400"/>
            </a:pPr>
            <a:r>
              <a:rPr lang="ru" sz="1867" b="1" dirty="0">
                <a:solidFill>
                  <a:srgbClr val="009DDB"/>
                </a:solidFill>
              </a:rPr>
              <a:t>Учебные мероприятия </a:t>
            </a:r>
            <a:r>
              <a:rPr lang="ru" sz="1867" b="1" dirty="0" smtClean="0">
                <a:solidFill>
                  <a:srgbClr val="009DDB"/>
                </a:solidFill>
              </a:rPr>
              <a:t>для</a:t>
            </a:r>
            <a:r>
              <a:rPr lang="ru" sz="1867" b="1" dirty="0">
                <a:solidFill>
                  <a:srgbClr val="009DDB"/>
                </a:solidFill>
              </a:rPr>
              <a:t>: </a:t>
            </a:r>
            <a:endParaRPr sz="1467" dirty="0"/>
          </a:p>
        </p:txBody>
      </p:sp>
      <p:sp>
        <p:nvSpPr>
          <p:cNvPr id="267" name="Google Shape;267;p49"/>
          <p:cNvSpPr txBox="1"/>
          <p:nvPr/>
        </p:nvSpPr>
        <p:spPr>
          <a:xfrm>
            <a:off x="5742616" y="3544472"/>
            <a:ext cx="5918800" cy="2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237061" indent="-237061">
              <a:lnSpc>
                <a:spcPct val="120000"/>
              </a:lnSpc>
              <a:spcBef>
                <a:spcPts val="1067"/>
              </a:spcBef>
              <a:buClr>
                <a:srgbClr val="212121"/>
              </a:buClr>
              <a:buSzPts val="1400"/>
              <a:buFont typeface="Arial"/>
              <a:buChar char="•"/>
            </a:pPr>
            <a:r>
              <a:rPr lang="ru" sz="1600" dirty="0" smtClean="0">
                <a:solidFill>
                  <a:srgbClr val="212121"/>
                </a:solidFill>
              </a:rPr>
              <a:t>РАНХиГС;</a:t>
            </a:r>
            <a:endParaRPr sz="1600" dirty="0">
              <a:solidFill>
                <a:srgbClr val="212121"/>
              </a:solidFill>
            </a:endParaRPr>
          </a:p>
          <a:p>
            <a:pPr marL="237061" indent="-237061">
              <a:lnSpc>
                <a:spcPct val="120000"/>
              </a:lnSpc>
              <a:spcBef>
                <a:spcPts val="1067"/>
              </a:spcBef>
              <a:buClr>
                <a:srgbClr val="212121"/>
              </a:buClr>
              <a:buSzPts val="1400"/>
              <a:buFont typeface="Arial"/>
              <a:buChar char="•"/>
            </a:pPr>
            <a:r>
              <a:rPr lang="ru" sz="1600" dirty="0" smtClean="0">
                <a:solidFill>
                  <a:srgbClr val="212121"/>
                </a:solidFill>
              </a:rPr>
              <a:t>Финансовый университет при Правительстве Российской Федерации;</a:t>
            </a:r>
            <a:endParaRPr sz="1600" dirty="0">
              <a:solidFill>
                <a:srgbClr val="212121"/>
              </a:solidFill>
            </a:endParaRPr>
          </a:p>
          <a:p>
            <a:pPr marL="237061" indent="-237061">
              <a:lnSpc>
                <a:spcPct val="120000"/>
              </a:lnSpc>
              <a:spcBef>
                <a:spcPts val="1067"/>
              </a:spcBef>
              <a:buClr>
                <a:srgbClr val="212121"/>
              </a:buClr>
              <a:buSzPts val="1400"/>
              <a:buFont typeface="Arial"/>
              <a:buChar char="•"/>
            </a:pPr>
            <a:r>
              <a:rPr lang="ru" sz="1600" dirty="0">
                <a:solidFill>
                  <a:srgbClr val="212121"/>
                </a:solidFill>
              </a:rPr>
              <a:t>Учебный центр </a:t>
            </a:r>
            <a:r>
              <a:rPr lang="ru" sz="1600" dirty="0" smtClean="0">
                <a:solidFill>
                  <a:srgbClr val="212121"/>
                </a:solidFill>
              </a:rPr>
              <a:t>Контур; </a:t>
            </a:r>
            <a:endParaRPr sz="1467" dirty="0"/>
          </a:p>
          <a:p>
            <a:pPr marL="237061" indent="-237061">
              <a:lnSpc>
                <a:spcPct val="120000"/>
              </a:lnSpc>
              <a:spcBef>
                <a:spcPts val="1067"/>
              </a:spcBef>
              <a:buClr>
                <a:srgbClr val="212121"/>
              </a:buClr>
              <a:buSzPts val="1400"/>
              <a:buFont typeface="Arial"/>
              <a:buChar char="•"/>
            </a:pPr>
            <a:r>
              <a:rPr lang="ru" sz="1600" dirty="0" smtClean="0">
                <a:solidFill>
                  <a:srgbClr val="212121"/>
                </a:solidFill>
              </a:rPr>
              <a:t>Заказчиков ДНР, ЛНР </a:t>
            </a:r>
            <a:r>
              <a:rPr lang="ru" sz="1600" dirty="0">
                <a:solidFill>
                  <a:srgbClr val="212121"/>
                </a:solidFill>
              </a:rPr>
              <a:t>и др.</a:t>
            </a:r>
            <a:endParaRPr sz="1467" dirty="0"/>
          </a:p>
        </p:txBody>
      </p:sp>
      <p:pic>
        <p:nvPicPr>
          <p:cNvPr id="268" name="Google Shape;268;p49"/>
          <p:cNvPicPr preferRelativeResize="0"/>
          <p:nvPr/>
        </p:nvPicPr>
        <p:blipFill rotWithShape="1">
          <a:blip r:embed="rId3">
            <a:alphaModFix/>
          </a:blip>
          <a:srcRect t="1465" b="1475"/>
          <a:stretch/>
        </p:blipFill>
        <p:spPr>
          <a:xfrm>
            <a:off x="786601" y="1197835"/>
            <a:ext cx="2680000" cy="2601200"/>
          </a:xfrm>
          <a:prstGeom prst="ellipse">
            <a:avLst/>
          </a:prstGeom>
          <a:noFill/>
          <a:ln w="63500" cap="rnd" cmpd="sng">
            <a:solidFill>
              <a:srgbClr val="009DDB"/>
            </a:solidFill>
            <a:prstDash val="solid"/>
            <a:round/>
            <a:headEnd type="none" w="sm" len="sm"/>
            <a:tailEnd type="none" w="sm" len="sm"/>
          </a:ln>
          <a:effectLst>
            <a:outerShdw blurRad="139700" dist="50800" dir="5400000" algn="tl" rotWithShape="0">
              <a:srgbClr val="000000">
                <a:alpha val="2940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211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8A4DAE0-B883-F43D-DF12-21ED0F7E8BC2}"/>
              </a:ext>
            </a:extLst>
          </p:cNvPr>
          <p:cNvSpPr/>
          <p:nvPr/>
        </p:nvSpPr>
        <p:spPr>
          <a:xfrm>
            <a:off x="596085" y="738797"/>
            <a:ext cx="11244019" cy="623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r>
              <a:rPr lang="ru-RU" sz="2400" dirty="0"/>
              <a:t>В течении часа с момента публикации извещения оператор электронной площадки на которой проводится закупка находит не более 5 и не менее 1-го предварительного предложения участников разместивших заранее на данной площадке и удовлетворяющим требованиям заказчика и предлагающие наименьшие цены.</a:t>
            </a:r>
            <a:endParaRPr lang="en-US" sz="2400" dirty="0"/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endParaRPr lang="ru-RU" sz="2400" dirty="0"/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r>
              <a:rPr lang="ru-RU" sz="2400" dirty="0"/>
              <a:t>Заказчик (без комиссии)</a:t>
            </a:r>
            <a:r>
              <a:rPr lang="en-US" sz="2400" dirty="0"/>
              <a:t> </a:t>
            </a:r>
            <a:r>
              <a:rPr lang="ru-RU" sz="2400" dirty="0"/>
              <a:t>рассматривает поступившие предложения на предмет их соответствия извещению и требованиям закона и присваивает не отстраненным участникам порядковые номера.</a:t>
            </a:r>
            <a:r>
              <a:rPr lang="en-US" sz="2400" dirty="0"/>
              <a:t> </a:t>
            </a:r>
            <a:r>
              <a:rPr lang="ru-RU" sz="2400" b="1" dirty="0"/>
              <a:t>Протокол формируется в электронной форме с использованием средств электронной площадки</a:t>
            </a:r>
            <a:r>
              <a:rPr lang="ru-RU" sz="2400" dirty="0"/>
              <a:t>.</a:t>
            </a:r>
            <a:endParaRPr lang="en-US" sz="2400" dirty="0"/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endParaRPr lang="ru-RU" sz="2400" dirty="0"/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r>
              <a:rPr lang="ru-RU" sz="2400" b="1" dirty="0"/>
              <a:t>Контракт заключается</a:t>
            </a:r>
            <a:r>
              <a:rPr lang="ru-RU" sz="2400" dirty="0"/>
              <a:t> с участником закупки, которому присвоен первый номер </a:t>
            </a:r>
            <a:r>
              <a:rPr lang="ru-RU" sz="2400" b="1" dirty="0">
                <a:solidFill>
                  <a:srgbClr val="FF0000"/>
                </a:solidFill>
              </a:rPr>
              <a:t>в порядке и в сроки заключения контракта по результатам запроса котировок в электронной форме.</a:t>
            </a:r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endParaRPr 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727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937299-5603-BC99-ABB2-4928B4F73378}"/>
              </a:ext>
            </a:extLst>
          </p:cNvPr>
          <p:cNvSpPr txBox="1"/>
          <p:nvPr/>
        </p:nvSpPr>
        <p:spPr>
          <a:xfrm>
            <a:off x="475488" y="1298448"/>
            <a:ext cx="117165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Как оператор сопоставляет извещение и предварительные предложения:</a:t>
            </a:r>
          </a:p>
          <a:p>
            <a:endParaRPr lang="ru-RU" sz="2400" dirty="0"/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/>
              <a:t>Совпадает код КТРУ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/>
              <a:t>Совпадают ВСЕ характеристики в извещении и в предварительном предложении (обязательные и дополнительные)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/>
              <a:t>Совпадает место поставки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/>
              <a:t>Совпадают сроки поставки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/>
              <a:t>Соблюдается объем поставки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/>
              <a:t>Не превышается цена товара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/>
              <a:t>Нет сведений в РНП по ч. 1.1 ст. 31</a:t>
            </a:r>
          </a:p>
        </p:txBody>
      </p:sp>
    </p:spTree>
    <p:extLst>
      <p:ext uri="{BB962C8B-B14F-4D97-AF65-F5344CB8AC3E}">
        <p14:creationId xmlns:p14="http://schemas.microsoft.com/office/powerpoint/2010/main" val="1685616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B06208-0A64-DAF5-5CDD-896DBDA53812}"/>
              </a:ext>
            </a:extLst>
          </p:cNvPr>
          <p:cNvSpPr txBox="1"/>
          <p:nvPr/>
        </p:nvSpPr>
        <p:spPr>
          <a:xfrm>
            <a:off x="495300" y="943838"/>
            <a:ext cx="116967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целях участия в проводимых на электронной площадке закупках участники вправе сформировать на электронной площадке, подписать усиленной электронной подписью и разместить на такой электронной площадке предварительное предложение о поставке товаров (далее - предварительное предложение), содержащее в </a:t>
            </a:r>
            <a:r>
              <a:rPr lang="ru-RU" b="1" dirty="0"/>
              <a:t>отношении каждого товара</a:t>
            </a:r>
            <a:r>
              <a:rPr lang="ru-RU" dirty="0"/>
              <a:t>, предлагаемого таким участником закупки к поставкам:</a:t>
            </a:r>
          </a:p>
          <a:p>
            <a:endParaRPr lang="ru-RU" dirty="0"/>
          </a:p>
          <a:p>
            <a:r>
              <a:rPr lang="ru-RU" sz="1400" dirty="0"/>
              <a:t>а) наименование товара и его характеристики с использованием КТРУ;</a:t>
            </a:r>
          </a:p>
          <a:p>
            <a:endParaRPr lang="ru-RU" sz="1400" dirty="0"/>
          </a:p>
          <a:p>
            <a:r>
              <a:rPr lang="ru-RU" sz="1400" dirty="0"/>
              <a:t>б) товарный знак (при наличии);</a:t>
            </a:r>
          </a:p>
          <a:p>
            <a:endParaRPr lang="ru-RU" sz="1400" dirty="0"/>
          </a:p>
          <a:p>
            <a:r>
              <a:rPr lang="ru-RU" sz="1400" dirty="0"/>
              <a:t>в) наименование страны происхождения товара;</a:t>
            </a:r>
          </a:p>
          <a:p>
            <a:endParaRPr lang="ru-RU" sz="1400" dirty="0"/>
          </a:p>
          <a:p>
            <a:r>
              <a:rPr lang="ru-RU" sz="1400" dirty="0"/>
              <a:t>г) документ </a:t>
            </a:r>
            <a:r>
              <a:rPr lang="ru-RU" sz="1400" dirty="0" smtClean="0"/>
              <a:t>или информация, подтверждающие </a:t>
            </a:r>
            <a:r>
              <a:rPr lang="ru-RU" sz="1400" dirty="0"/>
              <a:t>страну происхождения товара (в случае, если такой документ </a:t>
            </a:r>
            <a:r>
              <a:rPr lang="ru-RU" sz="1400" dirty="0" smtClean="0"/>
              <a:t>или информация предусмотрены в </a:t>
            </a:r>
            <a:r>
              <a:rPr lang="ru-RU" sz="1400" dirty="0"/>
              <a:t>соответствии </a:t>
            </a:r>
            <a:r>
              <a:rPr lang="ru-RU" sz="1400" dirty="0" smtClean="0"/>
              <a:t>со статьёй </a:t>
            </a:r>
            <a:r>
              <a:rPr lang="ru-RU" sz="1400" dirty="0"/>
              <a:t>14 </a:t>
            </a:r>
            <a:r>
              <a:rPr lang="ru-RU" sz="1400" dirty="0" smtClean="0"/>
              <a:t>Федерального закона 44-ФЗ</a:t>
            </a:r>
            <a:r>
              <a:rPr lang="ru-RU" sz="1400" dirty="0"/>
              <a:t>). В случае отсутствия этих информации и документов данный товар приравнивается к товару, происходящему из иностранного государства;</a:t>
            </a:r>
          </a:p>
          <a:p>
            <a:endParaRPr lang="ru-RU" sz="1400" dirty="0"/>
          </a:p>
          <a:p>
            <a:r>
              <a:rPr lang="ru-RU" sz="1400" dirty="0"/>
              <a:t>д) единица измерения товара по общероссийскому классификатору, используемому для количественной оценки технико-экономических и социальных показателей;</a:t>
            </a:r>
          </a:p>
          <a:p>
            <a:endParaRPr lang="ru-RU" sz="1400" dirty="0"/>
          </a:p>
          <a:p>
            <a:r>
              <a:rPr lang="ru-RU" sz="1400" dirty="0"/>
              <a:t>е) цена (цены) единицы товара с учетом стоимости доставки, налогов, сборов и иных обязательных платежей, предусмотренных количества товара, предлагаемого участником закупки к поставкам, и субъекта (субъектов) Российской Федерации, муниципального (муниципальных) района (районов) или городского (городских) округа (округов), в пределах территории (территорий) которого (которых) участник закупки предлагает товар к поставкам;</a:t>
            </a:r>
          </a:p>
          <a:p>
            <a:endParaRPr lang="ru-RU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0739E5-BCFE-0964-8D52-F7298BE657B3}"/>
              </a:ext>
            </a:extLst>
          </p:cNvPr>
          <p:cNvSpPr txBox="1"/>
          <p:nvPr/>
        </p:nvSpPr>
        <p:spPr>
          <a:xfrm>
            <a:off x="495300" y="113300"/>
            <a:ext cx="633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Предварительное предложение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954994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B06208-0A64-DAF5-5CDD-896DBDA53812}"/>
              </a:ext>
            </a:extLst>
          </p:cNvPr>
          <p:cNvSpPr txBox="1"/>
          <p:nvPr/>
        </p:nvSpPr>
        <p:spPr>
          <a:xfrm>
            <a:off x="495300" y="943838"/>
            <a:ext cx="11696700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целях участия в проводимых на электронной площадке закупках участники вправе сформировать на электронной площадке, подписать усиленной электронной подписью и разместить на такой электронной площадке предварительное предложение о поставке товаров (далее - предварительное предложение), содержащее в </a:t>
            </a:r>
            <a:r>
              <a:rPr lang="ru-RU" b="1" dirty="0"/>
              <a:t>отношении каждого товара</a:t>
            </a:r>
            <a:r>
              <a:rPr lang="ru-RU" dirty="0"/>
              <a:t>, предлагаемого таким участником закупки к поставкам:</a:t>
            </a:r>
          </a:p>
          <a:p>
            <a:endParaRPr lang="ru-RU" dirty="0"/>
          </a:p>
          <a:p>
            <a:endParaRPr lang="ru-RU" sz="1400" dirty="0"/>
          </a:p>
          <a:p>
            <a:r>
              <a:rPr lang="ru-RU" sz="1400" dirty="0"/>
              <a:t>ж) минимальное и (или) максимальное количество товара, предлагаемое участником закупки к поставкам. При этом такое количество товара может быть указано с учетом предусмотренных подпунктом "з" настоящего пункта субъекта (субъектов) Российской Федерации, муниципального (муниципальных) района (районов) или городского (городских) округа (округов), в пределах территории (территорий) которого (которых) участник закупки предлагает товар к поставкам;</a:t>
            </a:r>
          </a:p>
          <a:p>
            <a:endParaRPr lang="ru-RU" sz="1400" dirty="0"/>
          </a:p>
          <a:p>
            <a:r>
              <a:rPr lang="ru-RU" sz="1400" dirty="0"/>
              <a:t>з) наименование субъекта (субъектов) Российской Федерации, муниципального (муниципальных) района (районов) или городского (городских) округа (округов) по общероссийскому (общероссийским) классификатору (классификаторам), используемому (используемым) для сопоставимости и автоматизированной обработки информации в разрезах административно-территориального деления, систематизации и однозначной идентификации на всей территории Российской Федерации муниципальных образований и населенных пунктов, входящих в их состав, в пределах территории (территорий) которого (которых) участник закупки предлагает товар к поставкам;</a:t>
            </a:r>
          </a:p>
          <a:p>
            <a:endParaRPr lang="ru-RU" sz="1400" dirty="0"/>
          </a:p>
          <a:p>
            <a:r>
              <a:rPr lang="ru-RU" sz="1400" dirty="0"/>
              <a:t>и) срок действия предварительного предложения, который не может составлять более одного месяца с даты его размещения на электронной площадке.</a:t>
            </a:r>
          </a:p>
          <a:p>
            <a:r>
              <a:rPr lang="ru-RU" sz="1400" dirty="0"/>
              <a:t>Участник закупки вправе продлить срок действия предварительного предложения или отозвать его в любой момент до направления оператором электронной площадки заявки заказчику;</a:t>
            </a:r>
          </a:p>
          <a:p>
            <a:endParaRPr lang="ru-RU" sz="1400" dirty="0"/>
          </a:p>
          <a:p>
            <a:r>
              <a:rPr lang="ru-RU" sz="1400" b="1" u="sng" dirty="0"/>
              <a:t>к) информацию и документы, предусмотренные подпунктами "н" - "п" пункта 1 части 1 статьи 43 настоящего Федерального закона</a:t>
            </a:r>
            <a:r>
              <a:rPr lang="ru-RU" sz="1400" dirty="0"/>
              <a:t>;</a:t>
            </a:r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0739E5-BCFE-0964-8D52-F7298BE657B3}"/>
              </a:ext>
            </a:extLst>
          </p:cNvPr>
          <p:cNvSpPr txBox="1"/>
          <p:nvPr/>
        </p:nvSpPr>
        <p:spPr>
          <a:xfrm>
            <a:off x="495300" y="113300"/>
            <a:ext cx="633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Предварительное предложение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993271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B06208-0A64-DAF5-5CDD-896DBDA53812}"/>
              </a:ext>
            </a:extLst>
          </p:cNvPr>
          <p:cNvSpPr txBox="1"/>
          <p:nvPr/>
        </p:nvSpPr>
        <p:spPr>
          <a:xfrm>
            <a:off x="495300" y="712780"/>
            <a:ext cx="11696700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В целях участия в проводимых на электронной площадке закупках участники вправе сформировать на электронной площадке, подписать усиленной электронной подписью и разместить на такой электронной площадке предварительное предложение о поставке товаров (далее - предварительное предложение), содержащее в </a:t>
            </a:r>
            <a:r>
              <a:rPr lang="ru-RU" sz="2000" b="1" dirty="0"/>
              <a:t>отношении каждого товара</a:t>
            </a:r>
            <a:r>
              <a:rPr lang="ru-RU" sz="2000" dirty="0"/>
              <a:t>, предлагаемого таким участником закупки к поставкам:</a:t>
            </a:r>
          </a:p>
          <a:p>
            <a:endParaRPr lang="ru-RU" sz="2000" dirty="0"/>
          </a:p>
          <a:p>
            <a:r>
              <a:rPr lang="ru-RU" sz="1600" b="1" dirty="0"/>
              <a:t>к) информацию и документы, предусмотренные подпунктами "н" - "п" пункта 1 части 1 статьи 43 настоящего Федерального закона;</a:t>
            </a:r>
          </a:p>
          <a:p>
            <a:endParaRPr lang="ru-RU" sz="1600" dirty="0"/>
          </a:p>
          <a:p>
            <a:r>
              <a:rPr lang="ru-RU" sz="1600" i="1" dirty="0"/>
              <a:t>н) документы, подтверждающие соответствие участника закупки требованиям, установленным пунктом 1 части 1 статьи 31 настоящего Федерального закона, документы, подтверждающие соответствие участника закупки дополнительным требованиям, установленным в соответствии с частями 2 и 2.1 (при наличии таких требований) статьи 31 настоящего Федерального закона, если иное не предусмотрено настоящим Федеральным законом;</a:t>
            </a:r>
          </a:p>
          <a:p>
            <a:endParaRPr lang="ru-RU" sz="1600" i="1" dirty="0"/>
          </a:p>
          <a:p>
            <a:r>
              <a:rPr lang="ru-RU" sz="1600" i="1" dirty="0"/>
              <a:t>о) декларация о соответствии участника закупки требованиям, установленным пунктами 3 - 5, 7 - 11 части 1 статьи 31 настоящего Федерального закона;</a:t>
            </a:r>
          </a:p>
          <a:p>
            <a:endParaRPr lang="ru-RU" sz="1600" i="1" dirty="0"/>
          </a:p>
          <a:p>
            <a:r>
              <a:rPr lang="ru-RU" sz="1600" i="1" dirty="0"/>
              <a:t>п) реквизиты счета участника закупки, на который в соответствии с законодательством Российской Федерации осуществляется перечисление денежных средств в качестве оплаты поставленного товара, выполненной работы (ее результатов), оказанной услуги, а также отдельных этапов исполнения контракта, за исключением случаев, если в соответствии с законодательством Российской Федерации такой счет открывается после заключения контракта;</a:t>
            </a:r>
          </a:p>
          <a:p>
            <a:endParaRPr lang="ru-RU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0739E5-BCFE-0964-8D52-F7298BE657B3}"/>
              </a:ext>
            </a:extLst>
          </p:cNvPr>
          <p:cNvSpPr txBox="1"/>
          <p:nvPr/>
        </p:nvSpPr>
        <p:spPr>
          <a:xfrm>
            <a:off x="495300" y="113300"/>
            <a:ext cx="633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Предварительное предложение</a:t>
            </a:r>
          </a:p>
        </p:txBody>
      </p:sp>
    </p:spTree>
    <p:extLst>
      <p:ext uri="{BB962C8B-B14F-4D97-AF65-F5344CB8AC3E}">
        <p14:creationId xmlns:p14="http://schemas.microsoft.com/office/powerpoint/2010/main" val="1269126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B06208-0A64-DAF5-5CDD-896DBDA53812}"/>
              </a:ext>
            </a:extLst>
          </p:cNvPr>
          <p:cNvSpPr txBox="1"/>
          <p:nvPr/>
        </p:nvSpPr>
        <p:spPr>
          <a:xfrm>
            <a:off x="495300" y="943838"/>
            <a:ext cx="116967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В целях участия в проводимых на электронной площадке закупках участники вправе сформировать на электронной площадке, подписать усиленной электронной подписью и разместить на такой электронной площадке предварительное предложение о поставке товаров (далее - предварительное предложение), содержащее в </a:t>
            </a:r>
            <a:r>
              <a:rPr lang="ru-RU" sz="2400" b="1" dirty="0"/>
              <a:t>отношении каждого товара</a:t>
            </a:r>
            <a:r>
              <a:rPr lang="ru-RU" sz="2400" dirty="0"/>
              <a:t>, предлагаемого таким участником закупки к поставкам:</a:t>
            </a:r>
          </a:p>
          <a:p>
            <a:endParaRPr lang="ru-RU" sz="24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л) минимальный (минимальные) срок (сроки) и (или) максимальный (максимальные) срок (сроки) поставки товара с учетом предусмотренных подпунктами "ж" и "з" настоящего пункта количества товара, предлагаемого участником закупки к поставкам, и субъекта (субъектов) Российской Федерации, муниципального (муниципальных) района (районов) или городского (городских) округа (округов), в пределах территории (территорий) которого (которых) участник закупки предлагает товар к поставкам. Предусмотренные настоящим подпунктом сроки поставки товара исчисляются календарными днями и указываются в предварительном предложении в календарных днях. При этом </a:t>
            </a:r>
            <a:r>
              <a:rPr lang="ru-RU" dirty="0" err="1"/>
              <a:t>неуказание</a:t>
            </a:r>
            <a:r>
              <a:rPr lang="ru-RU" dirty="0"/>
              <a:t> в соответствии с настоящим подпунктом минимального (минимальных) или максимального (максимальных) срока (сроков) означает согласие участника закупки со сроком поставки товара, предусмотренным в извещении об осуществлении закупки в соответствии с подпунктом "в" пункта 3 настоящей части;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0739E5-BCFE-0964-8D52-F7298BE657B3}"/>
              </a:ext>
            </a:extLst>
          </p:cNvPr>
          <p:cNvSpPr txBox="1"/>
          <p:nvPr/>
        </p:nvSpPr>
        <p:spPr>
          <a:xfrm>
            <a:off x="495300" y="113300"/>
            <a:ext cx="633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Предварительное предложение</a:t>
            </a:r>
          </a:p>
        </p:txBody>
      </p:sp>
    </p:spTree>
    <p:extLst>
      <p:ext uri="{BB962C8B-B14F-4D97-AF65-F5344CB8AC3E}">
        <p14:creationId xmlns:p14="http://schemas.microsoft.com/office/powerpoint/2010/main" val="946317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FC7E0A7-52AD-1685-56F5-4482FEABD056}"/>
              </a:ext>
            </a:extLst>
          </p:cNvPr>
          <p:cNvSpPr txBox="1"/>
          <p:nvPr/>
        </p:nvSpPr>
        <p:spPr>
          <a:xfrm>
            <a:off x="441325" y="735043"/>
            <a:ext cx="11750675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Не позднее одного рабочего дня со дня, следующего за днем получения информации и документов заказчик</a:t>
            </a:r>
            <a:r>
              <a:rPr lang="ru-RU" sz="3200" dirty="0" smtClean="0"/>
              <a:t>:</a:t>
            </a:r>
          </a:p>
          <a:p>
            <a:endParaRPr lang="ru-RU" sz="3200" dirty="0"/>
          </a:p>
          <a:p>
            <a:pPr marL="285750" indent="-285750">
              <a:spcBef>
                <a:spcPts val="600"/>
              </a:spcBef>
              <a:buClr>
                <a:srgbClr val="0981CD"/>
              </a:buClr>
              <a:buFont typeface="Wingdings" panose="05000000000000000000" pitchFamily="2" charset="2"/>
              <a:buChar char="Ø"/>
            </a:pPr>
            <a:r>
              <a:rPr lang="ru-RU" sz="2800" b="1" dirty="0"/>
              <a:t>принимает в отношении каждой заявки решение</a:t>
            </a:r>
            <a:r>
              <a:rPr lang="ru-RU" sz="2800" dirty="0"/>
              <a:t> о соответствии заявки на участие в закупке требованиям, установленным в извещении об осуществлении закупки, или решение об отклонении заявки на участие в закупке в случае непредставления информации и документов, предварительным предложением, несоответствия таких информации и документов требованиям, установленным в извещении об осуществлении закупки, либо в случаях, предусмотренных пунктами 3 - 6, 8 части 12 статьи 48 Федерального закона №44-ФЗ;</a:t>
            </a:r>
          </a:p>
        </p:txBody>
      </p:sp>
    </p:spTree>
    <p:extLst>
      <p:ext uri="{BB962C8B-B14F-4D97-AF65-F5344CB8AC3E}">
        <p14:creationId xmlns:p14="http://schemas.microsoft.com/office/powerpoint/2010/main" val="2516482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E601453-9366-834B-E701-3544BE6BCFC3}"/>
              </a:ext>
            </a:extLst>
          </p:cNvPr>
          <p:cNvSpPr txBox="1"/>
          <p:nvPr/>
        </p:nvSpPr>
        <p:spPr>
          <a:xfrm>
            <a:off x="442452" y="787400"/>
            <a:ext cx="11749548" cy="6078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981CD"/>
              </a:buClr>
            </a:pPr>
            <a:r>
              <a:rPr lang="ru-RU" sz="2400" b="1" dirty="0"/>
              <a:t>Заявка отклоняется в случае непредоставления</a:t>
            </a:r>
            <a:r>
              <a:rPr lang="ru-RU" sz="2400" dirty="0"/>
              <a:t>:</a:t>
            </a:r>
          </a:p>
          <a:p>
            <a:pPr>
              <a:spcBef>
                <a:spcPts val="600"/>
              </a:spcBef>
              <a:buClr>
                <a:srgbClr val="0981CD"/>
              </a:buClr>
            </a:pPr>
            <a:r>
              <a:rPr lang="ru-RU" sz="1600" dirty="0"/>
              <a:t>- наименование товара и его характеристики с использованием каталога товаров, работ, услуг для обеспечения государственных и муниципальных нужд;</a:t>
            </a:r>
          </a:p>
          <a:p>
            <a:pPr>
              <a:spcBef>
                <a:spcPts val="600"/>
              </a:spcBef>
              <a:buClr>
                <a:srgbClr val="0981CD"/>
              </a:buClr>
            </a:pPr>
            <a:r>
              <a:rPr lang="ru-RU" sz="1600" dirty="0"/>
              <a:t>- товарный знак (при наличии);</a:t>
            </a:r>
          </a:p>
          <a:p>
            <a:pPr>
              <a:spcBef>
                <a:spcPts val="600"/>
              </a:spcBef>
              <a:buClr>
                <a:srgbClr val="0981CD"/>
              </a:buClr>
            </a:pPr>
            <a:r>
              <a:rPr lang="ru-RU" sz="1600" dirty="0"/>
              <a:t>- наименование страны происхождения товара;</a:t>
            </a:r>
          </a:p>
          <a:p>
            <a:pPr>
              <a:spcBef>
                <a:spcPts val="600"/>
              </a:spcBef>
              <a:buClr>
                <a:srgbClr val="0981CD"/>
              </a:buClr>
            </a:pPr>
            <a:r>
              <a:rPr lang="ru-RU" sz="1600" dirty="0"/>
              <a:t>- </a:t>
            </a:r>
            <a:r>
              <a:rPr lang="ru-RU" sz="1600" dirty="0" smtClean="0"/>
              <a:t>информации </a:t>
            </a:r>
            <a:r>
              <a:rPr lang="ru-RU" sz="1600" dirty="0"/>
              <a:t>и </a:t>
            </a:r>
            <a:r>
              <a:rPr lang="ru-RU" sz="1600" dirty="0" smtClean="0"/>
              <a:t>документов, определенных </a:t>
            </a:r>
            <a:r>
              <a:rPr lang="ru-RU" sz="1600" dirty="0"/>
              <a:t>в соответствии с пунктом 2 части 2 статьи 14 </a:t>
            </a:r>
            <a:r>
              <a:rPr lang="ru-RU" sz="1600" dirty="0" smtClean="0"/>
              <a:t>Федерального закона 44-ФЗ;</a:t>
            </a:r>
            <a:endParaRPr lang="ru-RU" sz="1600" dirty="0"/>
          </a:p>
          <a:p>
            <a:pPr>
              <a:spcBef>
                <a:spcPts val="600"/>
              </a:spcBef>
              <a:buClr>
                <a:srgbClr val="0981CD"/>
              </a:buClr>
            </a:pPr>
            <a:r>
              <a:rPr lang="ru-RU" sz="1600" dirty="0"/>
              <a:t>- единица измерения товара по общероссийскому классификатору, используемому для количественной оценки технико-экономических и социальных показателей;</a:t>
            </a:r>
          </a:p>
          <a:p>
            <a:pPr>
              <a:spcBef>
                <a:spcPts val="600"/>
              </a:spcBef>
              <a:buClr>
                <a:srgbClr val="0981CD"/>
              </a:buClr>
            </a:pPr>
            <a:r>
              <a:rPr lang="ru-RU" sz="1600" dirty="0"/>
              <a:t>- цена (цены) единицы товара с учетом стоимости доставки, налогов, сборов и иных обязательных платежей, количества товара, предлагаемого участником закупки к поставкам, и субъекта (субъектов) Российской Федерации, муниципального (муниципальных) района (районов) или городского (городских) округа (округов), в пределах территории (территорий) которого (которых) участник закупки предлагает товар к поставкам;</a:t>
            </a:r>
          </a:p>
          <a:p>
            <a:pPr>
              <a:spcBef>
                <a:spcPts val="600"/>
              </a:spcBef>
              <a:buClr>
                <a:srgbClr val="0981CD"/>
              </a:buClr>
            </a:pPr>
            <a:r>
              <a:rPr lang="ru-RU" sz="1600" dirty="0"/>
              <a:t>- документы, подтверждающие соответствие участника закупки требованиям, установленным пунктом 1 части 1 статьи 31, документы, подтверждающие соответствие участника закупки дополнительным требованиям, установленным в соответствии с частями 2 и 2.1 (при наличии таких требований) статьи 31 Федерального закона №44-ФЗ</a:t>
            </a:r>
          </a:p>
          <a:p>
            <a:pPr>
              <a:spcBef>
                <a:spcPts val="600"/>
              </a:spcBef>
              <a:buClr>
                <a:srgbClr val="0981CD"/>
              </a:buClr>
            </a:pPr>
            <a:r>
              <a:rPr lang="ru-RU" sz="1600" dirty="0"/>
              <a:t>- декларация о соответствии участника закупки требованиям, установленным пунктами 3 - 5, 7 - 11 части 1 статьи 31 Федерального закона №44-ФЗ;</a:t>
            </a:r>
          </a:p>
          <a:p>
            <a:pPr>
              <a:spcBef>
                <a:spcPts val="600"/>
              </a:spcBef>
              <a:buClr>
                <a:srgbClr val="0981CD"/>
              </a:buClr>
            </a:pPr>
            <a:r>
              <a:rPr lang="ru-RU" sz="1600" dirty="0"/>
              <a:t>- реквизиты счета участника закупки, на который в соответствии с законодательством Российской Федерации осуществляется перечисление денежных средств в качестве оплаты поставленного товара, выполненной работы (ее результатов), оказанной услуги, а также отдельных этапов исполнения контракта, за исключением случаев, если в соответствии с законодательством Российской Федерации такой счет открывается после заключения контракта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549639F-46AB-3F01-AD3F-0115CB290BEC}"/>
              </a:ext>
            </a:extLst>
          </p:cNvPr>
          <p:cNvSpPr txBox="1"/>
          <p:nvPr/>
        </p:nvSpPr>
        <p:spPr>
          <a:xfrm>
            <a:off x="635000" y="139700"/>
            <a:ext cx="703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отклонения заявок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0F5B2A-A6CA-29BE-91BD-9CB1D81C512D}"/>
              </a:ext>
            </a:extLst>
          </p:cNvPr>
          <p:cNvSpPr txBox="1"/>
          <p:nvPr/>
        </p:nvSpPr>
        <p:spPr>
          <a:xfrm>
            <a:off x="442452" y="602734"/>
            <a:ext cx="471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Основание </a:t>
            </a:r>
            <a:r>
              <a:rPr lang="ru-RU" b="1" dirty="0" err="1"/>
              <a:t>пп</a:t>
            </a:r>
            <a:r>
              <a:rPr lang="ru-RU" b="1" dirty="0"/>
              <a:t>. а  п. 6 ч. 12 ст. 93</a:t>
            </a:r>
          </a:p>
        </p:txBody>
      </p:sp>
    </p:spTree>
    <p:extLst>
      <p:ext uri="{BB962C8B-B14F-4D97-AF65-F5344CB8AC3E}">
        <p14:creationId xmlns:p14="http://schemas.microsoft.com/office/powerpoint/2010/main" val="538230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E601453-9366-834B-E701-3544BE6BCFC3}"/>
              </a:ext>
            </a:extLst>
          </p:cNvPr>
          <p:cNvSpPr txBox="1"/>
          <p:nvPr/>
        </p:nvSpPr>
        <p:spPr>
          <a:xfrm>
            <a:off x="442452" y="1838325"/>
            <a:ext cx="11749548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981CD"/>
              </a:buClr>
            </a:pPr>
            <a:r>
              <a:rPr lang="ru-RU" sz="2400" b="1" dirty="0"/>
              <a:t>3. </a:t>
            </a:r>
            <a:r>
              <a:rPr lang="ru-RU" sz="2400" dirty="0"/>
              <a:t>Несоответствие участника требованиям ст. 31</a:t>
            </a:r>
          </a:p>
          <a:p>
            <a:pPr>
              <a:spcBef>
                <a:spcPts val="600"/>
              </a:spcBef>
              <a:buClr>
                <a:srgbClr val="0981CD"/>
              </a:buClr>
            </a:pPr>
            <a:r>
              <a:rPr lang="ru-RU" sz="2400" b="1" dirty="0"/>
              <a:t>4. </a:t>
            </a:r>
            <a:r>
              <a:rPr lang="ru-RU" sz="2400" dirty="0"/>
              <a:t>Применяется </a:t>
            </a:r>
            <a:r>
              <a:rPr lang="ru-RU" sz="2400" dirty="0" smtClean="0"/>
              <a:t>ограничение </a:t>
            </a:r>
            <a:r>
              <a:rPr lang="ru-RU" sz="2400" dirty="0"/>
              <a:t>по ст. 14</a:t>
            </a:r>
          </a:p>
          <a:p>
            <a:pPr>
              <a:spcBef>
                <a:spcPts val="600"/>
              </a:spcBef>
              <a:buClr>
                <a:srgbClr val="0981CD"/>
              </a:buClr>
            </a:pPr>
            <a:r>
              <a:rPr lang="ru-RU" sz="2400" b="1" dirty="0"/>
              <a:t>5. </a:t>
            </a:r>
            <a:r>
              <a:rPr lang="ru-RU" sz="2400" dirty="0"/>
              <a:t>Не предоставлен документ – подтверждающий страну происхождения товара (запреты по ст. 14)</a:t>
            </a:r>
          </a:p>
          <a:p>
            <a:pPr>
              <a:spcBef>
                <a:spcPts val="600"/>
              </a:spcBef>
              <a:buClr>
                <a:srgbClr val="0981CD"/>
              </a:buClr>
            </a:pPr>
            <a:r>
              <a:rPr lang="ru-RU" sz="2400" b="1" dirty="0"/>
              <a:t>6. </a:t>
            </a:r>
            <a:r>
              <a:rPr lang="ru-RU" sz="2400" dirty="0"/>
              <a:t>выявления отнесения участника закупки к организациям, предусмотренным пунктом 4 статьи 2 Федерального закона от 4 июня 2018 года N 127-ФЗ "О мерах воздействия (противодействия) на недружественные действия Соединенных Штатов Америки и иных иностранных государств", </a:t>
            </a:r>
            <a:r>
              <a:rPr lang="ru-RU" sz="2400" b="1" dirty="0"/>
              <a:t>в случае осуществления закупки </a:t>
            </a:r>
            <a:r>
              <a:rPr lang="ru-RU" sz="2400" b="1" u="sng" dirty="0"/>
              <a:t>работ, услуг</a:t>
            </a:r>
            <a:r>
              <a:rPr lang="ru-RU" sz="2400" b="1" dirty="0"/>
              <a:t>, включенных в перечень</a:t>
            </a:r>
            <a:r>
              <a:rPr lang="ru-RU" sz="2400" dirty="0"/>
              <a:t>, определенный Правительством Российской Федерации в соответствии с указанным пунктом; ?????????????</a:t>
            </a:r>
          </a:p>
          <a:p>
            <a:pPr>
              <a:spcBef>
                <a:spcPts val="600"/>
              </a:spcBef>
              <a:buClr>
                <a:srgbClr val="0981CD"/>
              </a:buClr>
            </a:pPr>
            <a:r>
              <a:rPr lang="ru-RU" sz="2400" b="1" dirty="0"/>
              <a:t>8. </a:t>
            </a:r>
            <a:r>
              <a:rPr lang="ru-RU" sz="2400" dirty="0"/>
              <a:t>выявления недостоверной информации, содержащейся в заявке на участие в закупке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549639F-46AB-3F01-AD3F-0115CB290BEC}"/>
              </a:ext>
            </a:extLst>
          </p:cNvPr>
          <p:cNvSpPr txBox="1"/>
          <p:nvPr/>
        </p:nvSpPr>
        <p:spPr>
          <a:xfrm>
            <a:off x="635000" y="139700"/>
            <a:ext cx="703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отклонения заявок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0F5B2A-A6CA-29BE-91BD-9CB1D81C512D}"/>
              </a:ext>
            </a:extLst>
          </p:cNvPr>
          <p:cNvSpPr txBox="1"/>
          <p:nvPr/>
        </p:nvSpPr>
        <p:spPr>
          <a:xfrm>
            <a:off x="442452" y="602734"/>
            <a:ext cx="744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Основания, предусмотренные  пунктами 3 - 6, 8 части 12 статьи 48</a:t>
            </a:r>
          </a:p>
        </p:txBody>
      </p:sp>
    </p:spTree>
    <p:extLst>
      <p:ext uri="{BB962C8B-B14F-4D97-AF65-F5344CB8AC3E}">
        <p14:creationId xmlns:p14="http://schemas.microsoft.com/office/powerpoint/2010/main" val="959333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FC7E0A7-52AD-1685-56F5-4482FEABD056}"/>
              </a:ext>
            </a:extLst>
          </p:cNvPr>
          <p:cNvSpPr txBox="1"/>
          <p:nvPr/>
        </p:nvSpPr>
        <p:spPr>
          <a:xfrm>
            <a:off x="441325" y="735043"/>
            <a:ext cx="11750675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Не позднее одного рабочего дня со дня, следующего за днем получения информации и документов заказчик</a:t>
            </a:r>
            <a:r>
              <a:rPr lang="ru-RU" dirty="0"/>
              <a:t>:</a:t>
            </a:r>
          </a:p>
          <a:p>
            <a:pPr marL="285750" indent="-285750">
              <a:spcBef>
                <a:spcPts val="600"/>
              </a:spcBef>
              <a:buClr>
                <a:srgbClr val="0981CD"/>
              </a:buClr>
              <a:buFont typeface="Wingdings" panose="05000000000000000000" pitchFamily="2" charset="2"/>
              <a:buChar char="Ø"/>
            </a:pPr>
            <a:r>
              <a:rPr lang="ru-RU" dirty="0"/>
              <a:t>на основании вышеуказанных решений, присваивает каждой заявке на участие в закупке, которая не отклонена, порядковый номер в порядке возрастания цены за единицу товара, с учетом положений нормативных правовых актов, принятых в соответствии со статьей 14 Федерального закона №44-ФЗ. </a:t>
            </a:r>
            <a:r>
              <a:rPr lang="ru-RU" i="1" dirty="0"/>
              <a:t>Первый порядковый номер присваивается заявке на участие в закупке, содержащей наименьшую цену за единицу товара, или являющейся единственной заявкой, которая не отклонена</a:t>
            </a:r>
            <a:r>
              <a:rPr lang="ru-RU" dirty="0"/>
              <a:t>;</a:t>
            </a:r>
          </a:p>
          <a:p>
            <a:pPr marL="285750" indent="-285750">
              <a:spcBef>
                <a:spcPts val="600"/>
              </a:spcBef>
              <a:buClr>
                <a:srgbClr val="0981CD"/>
              </a:buClr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spcBef>
                <a:spcPts val="600"/>
              </a:spcBef>
              <a:buClr>
                <a:srgbClr val="0981CD"/>
              </a:buClr>
              <a:buFont typeface="Wingdings" panose="05000000000000000000" pitchFamily="2" charset="2"/>
              <a:buChar char="Ø"/>
            </a:pPr>
            <a:r>
              <a:rPr lang="ru-RU" dirty="0"/>
              <a:t>формирует с использованием ЭТП протокол подведения итогов определения поставщика, </a:t>
            </a:r>
            <a:r>
              <a:rPr lang="ru-RU" b="1" dirty="0"/>
              <a:t>подписывает его усиленной электронной подписью лица, имеющего право действовать от имени заказчика</a:t>
            </a:r>
            <a:r>
              <a:rPr lang="ru-RU" dirty="0"/>
              <a:t>, и направляет оператору электронной площадки, который в течение одного часа с момента получения такого протокола размещает его в единой информационной системе и на электронной площадке.</a:t>
            </a:r>
            <a:endParaRPr lang="en-US" dirty="0"/>
          </a:p>
          <a:p>
            <a:pPr marL="285750" indent="-285750">
              <a:spcBef>
                <a:spcPts val="600"/>
              </a:spcBef>
              <a:buClr>
                <a:srgbClr val="0981CD"/>
              </a:buClr>
              <a:buFont typeface="Wingdings" panose="05000000000000000000" pitchFamily="2" charset="2"/>
              <a:buChar char="Ø"/>
            </a:pPr>
            <a:r>
              <a:rPr lang="ru-RU" dirty="0"/>
              <a:t>Такой протокол должен содержать дату подведения итогов, идентификационные номера заявок и информацию о решениях, обоснование решения об отклонении заявки на участие в закупке (в случае принятия такого решения), содержащее указание на положения заявки на участие в закупке, а также положения Федерального закона №44-ФЗ, извещения об осуществлении закупки, которым не соответствует такая заявка.</a:t>
            </a:r>
          </a:p>
        </p:txBody>
      </p:sp>
    </p:spTree>
    <p:extLst>
      <p:ext uri="{BB962C8B-B14F-4D97-AF65-F5344CB8AC3E}">
        <p14:creationId xmlns:p14="http://schemas.microsoft.com/office/powerpoint/2010/main" val="265514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3BC6A7-86D3-E871-B7AA-0D3ED286DCEB}"/>
              </a:ext>
            </a:extLst>
          </p:cNvPr>
          <p:cNvSpPr txBox="1"/>
          <p:nvPr/>
        </p:nvSpPr>
        <p:spPr>
          <a:xfrm>
            <a:off x="2323971" y="651751"/>
            <a:ext cx="72629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E779D"/>
                </a:solidFill>
              </a:rPr>
              <a:t>Порядок закупки у </a:t>
            </a:r>
            <a:r>
              <a:rPr lang="ru-RU" sz="3600" b="1" dirty="0">
                <a:solidFill>
                  <a:srgbClr val="0E779D"/>
                </a:solidFill>
              </a:rPr>
              <a:t>единственного поставщика</a:t>
            </a:r>
            <a:r>
              <a:rPr lang="ru-RU" sz="3600" dirty="0">
                <a:solidFill>
                  <a:srgbClr val="0E779D"/>
                </a:solidFill>
              </a:rPr>
              <a:t> </a:t>
            </a:r>
            <a:r>
              <a:rPr lang="ru-RU" sz="3600" b="1" dirty="0">
                <a:solidFill>
                  <a:srgbClr val="0E779D"/>
                </a:solidFill>
              </a:rPr>
              <a:t>в электронной форме </a:t>
            </a:r>
            <a:r>
              <a:rPr lang="ru-RU" sz="3600" dirty="0">
                <a:solidFill>
                  <a:srgbClr val="0E779D"/>
                </a:solidFill>
              </a:rPr>
              <a:t>по пунктам 4, 5,5.1 и 5.2 предусмотрен частью 12 статьи 93 Закона №44-ФЗ</a:t>
            </a:r>
          </a:p>
        </p:txBody>
      </p:sp>
      <p:pic>
        <p:nvPicPr>
          <p:cNvPr id="3" name="Рисунок 2" descr="Компьютер">
            <a:extLst>
              <a:ext uri="{FF2B5EF4-FFF2-40B4-BE49-F238E27FC236}">
                <a16:creationId xmlns:a16="http://schemas.microsoft.com/office/drawing/2014/main" xmlns="" id="{75C85A5E-7F42-FD9C-E962-E6B932686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975732" y="4780059"/>
            <a:ext cx="1959429" cy="19594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94AA568-8904-82AA-7859-D72B545EAA67}"/>
              </a:ext>
            </a:extLst>
          </p:cNvPr>
          <p:cNvSpPr txBox="1"/>
          <p:nvPr/>
        </p:nvSpPr>
        <p:spPr>
          <a:xfrm>
            <a:off x="3561129" y="3947011"/>
            <a:ext cx="5069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На жаргоне закупщиков – «Закупка с полки»</a:t>
            </a:r>
          </a:p>
        </p:txBody>
      </p:sp>
    </p:spTree>
    <p:extLst>
      <p:ext uri="{BB962C8B-B14F-4D97-AF65-F5344CB8AC3E}">
        <p14:creationId xmlns:p14="http://schemas.microsoft.com/office/powerpoint/2010/main" val="3283248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442E03-3059-0A86-FD89-D10CEDF1A939}"/>
              </a:ext>
            </a:extLst>
          </p:cNvPr>
          <p:cNvSpPr txBox="1"/>
          <p:nvPr/>
        </p:nvSpPr>
        <p:spPr>
          <a:xfrm>
            <a:off x="466724" y="796409"/>
            <a:ext cx="91246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Статья 39. Комиссия по осуществлению закупок</a:t>
            </a:r>
            <a:endParaRPr lang="ru-RU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720B0BF-8115-AE0F-4121-10BEE40418A8}"/>
              </a:ext>
            </a:extLst>
          </p:cNvPr>
          <p:cNvSpPr txBox="1"/>
          <p:nvPr/>
        </p:nvSpPr>
        <p:spPr>
          <a:xfrm>
            <a:off x="466724" y="2284159"/>
            <a:ext cx="11430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определения поставщиков (подрядчиков, исполнителей), 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 исключением осуществления закупки у единственного поставщика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(подрядчика, исполнителя), заказчик создает комиссию по осуществлению закупок.</a:t>
            </a:r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45BC84-BD1B-BD6F-84CF-BEB09E1FC2B2}"/>
              </a:ext>
            </a:extLst>
          </p:cNvPr>
          <p:cNvSpPr txBox="1"/>
          <p:nvPr/>
        </p:nvSpPr>
        <p:spPr>
          <a:xfrm>
            <a:off x="1700212" y="4311585"/>
            <a:ext cx="8963025" cy="954107"/>
          </a:xfrm>
          <a:prstGeom prst="rect">
            <a:avLst/>
          </a:prstGeom>
          <a:noFill/>
          <a:ln w="57150">
            <a:solidFill>
              <a:srgbClr val="0E77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Соответственно для «Закупки с полки» </a:t>
            </a:r>
            <a:r>
              <a:rPr lang="ru-RU" sz="2800" b="1" dirty="0"/>
              <a:t>комиссия не требуется</a:t>
            </a:r>
            <a:r>
              <a:rPr lang="ru-RU" sz="2800" dirty="0"/>
              <a:t> т.к. это закупка у единственного поставщика.</a:t>
            </a:r>
          </a:p>
        </p:txBody>
      </p:sp>
    </p:spTree>
    <p:extLst>
      <p:ext uri="{BB962C8B-B14F-4D97-AF65-F5344CB8AC3E}">
        <p14:creationId xmlns:p14="http://schemas.microsoft.com/office/powerpoint/2010/main" val="14745840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B1EE8A-4B5E-AD48-F994-784E5D09CA01}"/>
              </a:ext>
            </a:extLst>
          </p:cNvPr>
          <p:cNvSpPr txBox="1"/>
          <p:nvPr/>
        </p:nvSpPr>
        <p:spPr>
          <a:xfrm>
            <a:off x="664994" y="1464270"/>
            <a:ext cx="11019006" cy="420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B050"/>
              </a:buClr>
            </a:pPr>
            <a:r>
              <a:rPr lang="ru-RU" sz="3200" b="1" u="sng" dirty="0"/>
              <a:t>Оператор площадки </a:t>
            </a:r>
            <a:r>
              <a:rPr lang="ru-RU" sz="3200" b="1" dirty="0"/>
              <a:t>сам</a:t>
            </a:r>
            <a:r>
              <a:rPr lang="ru-RU" sz="3200" dirty="0"/>
              <a:t> будет блокировать количество товаров, содержащееся в предварительном предложении в размере, указанном в извещении, при отправки данного предложения заказчику и уменьшать в случае заключения контракта.</a:t>
            </a:r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B050"/>
              </a:buClr>
            </a:pPr>
            <a:r>
              <a:rPr lang="ru-RU" sz="3200" dirty="0"/>
              <a:t>Т.е. поставщик не превысит свой лимит возможностей если выиграет несколько контрактов на общее количество товаров больше, чем у него есть.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64273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3AEBD6-CE7C-F764-192F-0860A6394734}"/>
              </a:ext>
            </a:extLst>
          </p:cNvPr>
          <p:cNvSpPr txBox="1"/>
          <p:nvPr/>
        </p:nvSpPr>
        <p:spPr>
          <a:xfrm>
            <a:off x="2154187" y="1308056"/>
            <a:ext cx="7677150" cy="4401205"/>
          </a:xfrm>
          <a:prstGeom prst="rect">
            <a:avLst/>
          </a:prstGeom>
          <a:noFill/>
          <a:ln w="38100">
            <a:solidFill>
              <a:srgbClr val="0E779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В случае отсутствия заявок на участие в закупке, соответствующих требованиям, установленным в извещении об осуществлении закупки, оператор электронной площадки в течение одного часа с момента размещения в единой информационной системе извещения, направляет заказчику уведомление об отсутствии заявок на участие в закупке, а также размещает такое уведомление в единой информационной системе.</a:t>
            </a:r>
          </a:p>
        </p:txBody>
      </p:sp>
    </p:spTree>
    <p:extLst>
      <p:ext uri="{BB962C8B-B14F-4D97-AF65-F5344CB8AC3E}">
        <p14:creationId xmlns:p14="http://schemas.microsoft.com/office/powerpoint/2010/main" val="1687985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B9CD589-9362-E2AA-C4DF-1ABDFA3EF97F}"/>
              </a:ext>
            </a:extLst>
          </p:cNvPr>
          <p:cNvSpPr/>
          <p:nvPr/>
        </p:nvSpPr>
        <p:spPr>
          <a:xfrm>
            <a:off x="554456" y="503382"/>
            <a:ext cx="10888243" cy="135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0E779D"/>
                </a:solidFill>
                <a:cs typeface="Arial" panose="020B0604020202020204" pitchFamily="34" charset="0"/>
              </a:rPr>
              <a:t>Заключение контракта по результатам ЗКЭФ (также для электронных закупок у ЕП)</a:t>
            </a:r>
          </a:p>
          <a:p>
            <a:pPr lvl="0">
              <a:spcBef>
                <a:spcPct val="20000"/>
              </a:spcBef>
              <a:spcAft>
                <a:spcPts val="600"/>
              </a:spcAft>
            </a:pPr>
            <a:endParaRPr lang="ru-RU" sz="2400" b="1" dirty="0">
              <a:solidFill>
                <a:srgbClr val="0E779D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7B9AD0F-A3FF-96A8-AF52-F8892CE7DA72}"/>
              </a:ext>
            </a:extLst>
          </p:cNvPr>
          <p:cNvSpPr txBox="1"/>
          <p:nvPr/>
        </p:nvSpPr>
        <p:spPr>
          <a:xfrm>
            <a:off x="709642" y="1516930"/>
            <a:ext cx="112119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E779D"/>
              </a:buClr>
              <a:buFont typeface="Wingdings" panose="05000000000000000000" pitchFamily="2" charset="2"/>
              <a:buChar char="q"/>
            </a:pPr>
            <a:r>
              <a:rPr lang="ru-RU" sz="2800" dirty="0"/>
              <a:t>Заказчик формирует и направляет проект контракта победителю в </a:t>
            </a:r>
            <a:r>
              <a:rPr lang="ru-RU" sz="2800" b="1" dirty="0"/>
              <a:t>1 рабочего дня</a:t>
            </a:r>
            <a:r>
              <a:rPr lang="ru-RU" sz="2800" dirty="0"/>
              <a:t> с момента публикации в ЕИС протокола подведения итогов.</a:t>
            </a:r>
          </a:p>
          <a:p>
            <a:pPr marL="285750" indent="-285750">
              <a:buClr>
                <a:srgbClr val="0E779D"/>
              </a:buClr>
              <a:buFont typeface="Wingdings" panose="05000000000000000000" pitchFamily="2" charset="2"/>
              <a:buChar char="q"/>
            </a:pPr>
            <a:r>
              <a:rPr lang="ru-RU" sz="2800" dirty="0"/>
              <a:t>Победитель подписывает проект контракта </a:t>
            </a:r>
            <a:r>
              <a:rPr lang="ru-RU" sz="2800" b="1" dirty="0"/>
              <a:t>не позднее рабочего дня, следующего за днем </a:t>
            </a:r>
            <a:r>
              <a:rPr lang="ru-RU" sz="2800" dirty="0"/>
              <a:t>направления проекта контракта на подписание.</a:t>
            </a:r>
          </a:p>
          <a:p>
            <a:pPr marL="285750" indent="-285750">
              <a:buClr>
                <a:srgbClr val="0E779D"/>
              </a:buClr>
              <a:buFont typeface="Wingdings" panose="05000000000000000000" pitchFamily="2" charset="2"/>
              <a:buChar char="q"/>
            </a:pPr>
            <a:r>
              <a:rPr lang="ru-RU" sz="2800" dirty="0"/>
              <a:t>Заказчик подписывает контракт </a:t>
            </a:r>
            <a:r>
              <a:rPr lang="ru-RU" sz="2800" b="1" dirty="0"/>
              <a:t>не позднее рабочего дня, следующего за днем</a:t>
            </a:r>
            <a:r>
              <a:rPr lang="ru-RU" sz="2800" dirty="0"/>
              <a:t> подписания победителем.</a:t>
            </a:r>
          </a:p>
          <a:p>
            <a:pPr marL="285750" indent="-285750">
              <a:buClr>
                <a:srgbClr val="0E779D"/>
              </a:buClr>
              <a:buFont typeface="Wingdings" panose="05000000000000000000" pitchFamily="2" charset="2"/>
              <a:buChar char="q"/>
            </a:pPr>
            <a:r>
              <a:rPr lang="ru-RU" sz="2800" dirty="0"/>
              <a:t>Контракт может быть заключен </a:t>
            </a:r>
            <a:r>
              <a:rPr lang="ru-RU" sz="2800" b="1" dirty="0"/>
              <a:t>не ранее чем через 2 рабочих дня, следующих за днем</a:t>
            </a:r>
            <a:r>
              <a:rPr lang="ru-RU" sz="2800" dirty="0"/>
              <a:t> публикации протокола подведения итогов.</a:t>
            </a:r>
          </a:p>
          <a:p>
            <a:pPr marL="285750" indent="-285750">
              <a:buClr>
                <a:srgbClr val="0E779D"/>
              </a:buClr>
              <a:buFont typeface="Wingdings" panose="05000000000000000000" pitchFamily="2" charset="2"/>
              <a:buChar char="q"/>
            </a:pPr>
            <a:r>
              <a:rPr lang="ru-RU" sz="2800" b="1" dirty="0"/>
              <a:t>Участник </a:t>
            </a:r>
            <a:r>
              <a:rPr lang="ru-RU" sz="2800" b="1" u="sng" dirty="0"/>
              <a:t>не вправе</a:t>
            </a:r>
            <a:r>
              <a:rPr lang="ru-RU" sz="2800" b="1" dirty="0"/>
              <a:t> формировать протокол разногласий</a:t>
            </a:r>
            <a:r>
              <a:rPr lang="ru-RU" sz="2800" dirty="0"/>
              <a:t>.</a:t>
            </a:r>
          </a:p>
          <a:p>
            <a:pPr>
              <a:buClr>
                <a:srgbClr val="0E779D"/>
              </a:buClr>
            </a:pP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00122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C80597F-43BA-C02D-BD6F-CBD5B89A802B}"/>
              </a:ext>
            </a:extLst>
          </p:cNvPr>
          <p:cNvSpPr/>
          <p:nvPr/>
        </p:nvSpPr>
        <p:spPr>
          <a:xfrm>
            <a:off x="2872441" y="3036491"/>
            <a:ext cx="85153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r>
              <a:rPr lang="ru-RU" sz="2800" dirty="0"/>
              <a:t>Победитель может быть признан уклонившимся от заключения контракта</a:t>
            </a:r>
            <a:endParaRPr lang="ru-RU" sz="3600" dirty="0"/>
          </a:p>
        </p:txBody>
      </p:sp>
      <p:pic>
        <p:nvPicPr>
          <p:cNvPr id="4" name="Рисунок 3" descr="Восклицательный знак">
            <a:extLst>
              <a:ext uri="{FF2B5EF4-FFF2-40B4-BE49-F238E27FC236}">
                <a16:creationId xmlns:a16="http://schemas.microsoft.com/office/drawing/2014/main" xmlns="" id="{90934029-86E6-ECD5-D86B-1A479B4AD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96975" y="2644002"/>
            <a:ext cx="1263286" cy="126328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35BA72A-5CDD-C4BF-2301-C2E628230814}"/>
              </a:ext>
            </a:extLst>
          </p:cNvPr>
          <p:cNvSpPr/>
          <p:nvPr/>
        </p:nvSpPr>
        <p:spPr>
          <a:xfrm>
            <a:off x="2171336" y="2353491"/>
            <a:ext cx="9216419" cy="2320109"/>
          </a:xfrm>
          <a:prstGeom prst="rect">
            <a:avLst/>
          </a:prstGeom>
          <a:noFill/>
          <a:ln w="38100">
            <a:solidFill>
              <a:srgbClr val="0E77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1833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C80597F-43BA-C02D-BD6F-CBD5B89A802B}"/>
              </a:ext>
            </a:extLst>
          </p:cNvPr>
          <p:cNvSpPr/>
          <p:nvPr/>
        </p:nvSpPr>
        <p:spPr>
          <a:xfrm>
            <a:off x="2872441" y="3036491"/>
            <a:ext cx="8515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r>
              <a:rPr lang="ru-RU" sz="2800" dirty="0"/>
              <a:t>Участник может подать жалобу.</a:t>
            </a:r>
            <a:endParaRPr lang="ru-RU" sz="3600" dirty="0"/>
          </a:p>
        </p:txBody>
      </p:sp>
      <p:pic>
        <p:nvPicPr>
          <p:cNvPr id="4" name="Рисунок 3" descr="Восклицательный знак">
            <a:extLst>
              <a:ext uri="{FF2B5EF4-FFF2-40B4-BE49-F238E27FC236}">
                <a16:creationId xmlns:a16="http://schemas.microsoft.com/office/drawing/2014/main" xmlns="" id="{90934029-86E6-ECD5-D86B-1A479B4AD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96975" y="2644002"/>
            <a:ext cx="1263286" cy="126328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35BA72A-5CDD-C4BF-2301-C2E628230814}"/>
              </a:ext>
            </a:extLst>
          </p:cNvPr>
          <p:cNvSpPr/>
          <p:nvPr/>
        </p:nvSpPr>
        <p:spPr>
          <a:xfrm>
            <a:off x="2171336" y="2353491"/>
            <a:ext cx="9216419" cy="2320109"/>
          </a:xfrm>
          <a:prstGeom prst="rect">
            <a:avLst/>
          </a:prstGeom>
          <a:noFill/>
          <a:ln w="38100">
            <a:solidFill>
              <a:srgbClr val="0E77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6053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7D72C1-55C3-DB11-FC7A-AD8FAF05D250}"/>
              </a:ext>
            </a:extLst>
          </p:cNvPr>
          <p:cNvSpPr txBox="1"/>
          <p:nvPr/>
        </p:nvSpPr>
        <p:spPr>
          <a:xfrm>
            <a:off x="2464526" y="2551837"/>
            <a:ext cx="7262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E779D"/>
                </a:solidFill>
              </a:rPr>
              <a:t>Можно отдельно просмотреть предварительные предложения на площадке до проведения закупки</a:t>
            </a:r>
          </a:p>
        </p:txBody>
      </p:sp>
    </p:spTree>
    <p:extLst>
      <p:ext uri="{BB962C8B-B14F-4D97-AF65-F5344CB8AC3E}">
        <p14:creationId xmlns:p14="http://schemas.microsoft.com/office/powerpoint/2010/main" val="10745354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A22D856-B1DB-4701-8E3A-B01172117B3A}"/>
              </a:ext>
            </a:extLst>
          </p:cNvPr>
          <p:cNvSpPr/>
          <p:nvPr/>
        </p:nvSpPr>
        <p:spPr>
          <a:xfrm>
            <a:off x="3356681" y="0"/>
            <a:ext cx="5478639" cy="6858000"/>
          </a:xfrm>
          <a:prstGeom prst="rect">
            <a:avLst/>
          </a:prstGeom>
          <a:solidFill>
            <a:srgbClr val="009D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076F4B0-95D3-4A33-8F48-9000A7EB6D54}"/>
              </a:ext>
            </a:extLst>
          </p:cNvPr>
          <p:cNvSpPr/>
          <p:nvPr/>
        </p:nvSpPr>
        <p:spPr>
          <a:xfrm>
            <a:off x="9692214" y="178621"/>
            <a:ext cx="2194560" cy="953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BFF927F-65DE-2CE5-B2D6-0D6943FA4C9E}"/>
              </a:ext>
            </a:extLst>
          </p:cNvPr>
          <p:cNvSpPr txBox="1"/>
          <p:nvPr/>
        </p:nvSpPr>
        <p:spPr>
          <a:xfrm>
            <a:off x="4553198" y="3832698"/>
            <a:ext cx="3085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Спасибо за внимание</a:t>
            </a:r>
          </a:p>
        </p:txBody>
      </p:sp>
      <p:pic>
        <p:nvPicPr>
          <p:cNvPr id="5" name="Рисунок 4" descr="Лектор со сплошной заливкой">
            <a:extLst>
              <a:ext uri="{FF2B5EF4-FFF2-40B4-BE49-F238E27FC236}">
                <a16:creationId xmlns:a16="http://schemas.microsoft.com/office/drawing/2014/main" xmlns="" id="{C2F2E729-018A-007E-D4F6-B081BF434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23754" y="2088205"/>
            <a:ext cx="1744493" cy="174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87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203B702-6A17-C0D7-0779-0C59E236BB6F}"/>
              </a:ext>
            </a:extLst>
          </p:cNvPr>
          <p:cNvSpPr/>
          <p:nvPr/>
        </p:nvSpPr>
        <p:spPr>
          <a:xfrm>
            <a:off x="579173" y="1185309"/>
            <a:ext cx="11612827" cy="492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r>
              <a:rPr lang="ru-RU" dirty="0"/>
              <a:t>Закупки у единственного поставщика по п.4 и п.5 и 5.1 и 5.2 могут проводиться в </a:t>
            </a:r>
            <a:r>
              <a:rPr lang="ru-RU" sz="2000" b="1" dirty="0">
                <a:solidFill>
                  <a:srgbClr val="FF0000"/>
                </a:solidFill>
              </a:rPr>
              <a:t>ЭЛЕКТРОННОЙ ФОРМЕ</a:t>
            </a:r>
            <a:r>
              <a:rPr lang="ru-RU" b="1" dirty="0"/>
              <a:t> </a:t>
            </a:r>
            <a:r>
              <a:rPr lang="ru-RU" dirty="0"/>
              <a:t>на электронных площадках. (ст. 24 и 24.1)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dirty="0"/>
              <a:t>Такие закупки проводятся </a:t>
            </a:r>
            <a:r>
              <a:rPr lang="ru-RU" b="1" u="sng" dirty="0">
                <a:solidFill>
                  <a:srgbClr val="FF0000"/>
                </a:solidFill>
              </a:rPr>
              <a:t>ТОЛЬКО</a:t>
            </a:r>
            <a:r>
              <a:rPr lang="ru-RU" dirty="0"/>
              <a:t> на поставку </a:t>
            </a:r>
            <a:r>
              <a:rPr lang="ru-RU" b="1" dirty="0"/>
              <a:t>товара (одного вида)</a:t>
            </a:r>
            <a:r>
              <a:rPr lang="ru-RU" dirty="0"/>
              <a:t> стоимостью не более 5 млн. руб. при это общий годовой лимит по таким закупкам составляет 100 миллионов рублей и не входит в лимиты предусмотренные пунктами 4, 5 и 5.1.</a:t>
            </a:r>
            <a:endParaRPr lang="ru-RU" sz="1400" dirty="0"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dirty="0"/>
              <a:t>Товар описывается и закупается </a:t>
            </a:r>
            <a:r>
              <a:rPr lang="ru-RU" b="1" dirty="0"/>
              <a:t>ТОЛЬКО по позиции КТРУ</a:t>
            </a:r>
            <a:r>
              <a:rPr lang="ru-RU" dirty="0"/>
              <a:t>. (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Письмо Минфина от 10.08.2023 № 24-03-06/75075</a:t>
            </a:r>
            <a:r>
              <a:rPr lang="ru-RU" dirty="0"/>
              <a:t>)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dirty="0"/>
              <a:t>Дополнительные (собственные) характеристики товара указывать нельзя. Нет характеристик в КТРУ – значит нет и в закупке.</a:t>
            </a:r>
            <a:endParaRPr lang="en-US" dirty="0"/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dirty="0"/>
              <a:t>Для проведения такой закупки – заказчик планирует её в разделе особые закупки и публикует извещение в ЕИС с указанием электронной площадки на которой будет проводится данная закупка.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dirty="0"/>
              <a:t>К извещению прикладывается только проект контракта и обоснование цены.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dirty="0"/>
              <a:t>ВНЕСЕНИЕ ИЗМЕНЕНИЙ В ИЗВЕЩЕНИЕ (после публикации) НЕ ДОПУСКАЕТСЯ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dirty="0"/>
              <a:t>При формировании извещения заказчик может ознакомится с предварительными предложениями размещенными на электронных площадках через ЕИС. (</a:t>
            </a:r>
            <a:r>
              <a:rPr lang="ru-RU" b="1" dirty="0"/>
              <a:t>ч. 13 ст. 93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3854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6261528" name="TextBox 706261527"/>
          <p:cNvSpPr txBox="1"/>
          <p:nvPr/>
        </p:nvSpPr>
        <p:spPr bwMode="auto">
          <a:xfrm>
            <a:off x="623887" y="553810"/>
            <a:ext cx="5483332" cy="488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600" b="1" u="sng"/>
              <a:t>Начиная с 25 марта 2024 года:</a:t>
            </a:r>
            <a:endParaRPr sz="2600" b="1" u="sng"/>
          </a:p>
        </p:txBody>
      </p:sp>
      <p:sp>
        <p:nvSpPr>
          <p:cNvPr id="1531482297" name=" 1531482296"/>
          <p:cNvSpPr/>
          <p:nvPr/>
        </p:nvSpPr>
        <p:spPr bwMode="auto">
          <a:xfrm>
            <a:off x="623887" y="1800225"/>
            <a:ext cx="10804229" cy="225587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случаях</a:t>
            </a:r>
            <a:r>
              <a:rPr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предусмотренных</a:t>
            </a:r>
            <a:r>
              <a:rPr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пунктами</a:t>
            </a:r>
            <a:r>
              <a:rPr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4 - 5.2 </a:t>
            </a:r>
            <a:r>
              <a:rPr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части</a:t>
            </a:r>
            <a:r>
              <a:rPr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 </a:t>
            </a:r>
            <a:r>
              <a:rPr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настоящей</a:t>
            </a:r>
            <a:r>
              <a:rPr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статьи</a:t>
            </a:r>
            <a:r>
              <a:rPr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в </a:t>
            </a:r>
            <a:r>
              <a:rPr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электронной</a:t>
            </a:r>
            <a:r>
              <a:rPr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форме</a:t>
            </a:r>
            <a:r>
              <a:rPr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использованием</a:t>
            </a:r>
            <a:r>
              <a:rPr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электронной</a:t>
            </a:r>
            <a:r>
              <a:rPr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площадки</a:t>
            </a:r>
            <a:r>
              <a:rPr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может</a:t>
            </a:r>
            <a:r>
              <a:rPr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осуществляться</a:t>
            </a:r>
            <a:r>
              <a:rPr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сумму</a:t>
            </a:r>
            <a:r>
              <a:rPr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превышающую</a:t>
            </a:r>
            <a:r>
              <a:rPr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пяти</a:t>
            </a:r>
            <a:r>
              <a:rPr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миллионов</a:t>
            </a:r>
            <a:r>
              <a:rPr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рублей</a:t>
            </a:r>
            <a:r>
              <a:rPr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закупка</a:t>
            </a:r>
            <a:r>
              <a:rPr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результатам</a:t>
            </a:r>
            <a:r>
              <a:rPr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которой</a:t>
            </a:r>
            <a:r>
              <a:rPr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заключается</a:t>
            </a:r>
            <a:r>
              <a:rPr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контракт</a:t>
            </a:r>
            <a:r>
              <a:rPr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поставку</a:t>
            </a:r>
            <a:r>
              <a:rPr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товара</a:t>
            </a:r>
            <a:r>
              <a:rPr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sz="20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контракт</a:t>
            </a:r>
            <a:r>
              <a:rPr sz="20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0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предметом</a:t>
            </a:r>
            <a:r>
              <a:rPr sz="20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которого</a:t>
            </a:r>
            <a:r>
              <a:rPr sz="20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является</a:t>
            </a:r>
            <a:r>
              <a:rPr sz="20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предоставление</a:t>
            </a:r>
            <a:r>
              <a:rPr sz="20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права</a:t>
            </a:r>
            <a:r>
              <a:rPr sz="20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sz="20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использование</a:t>
            </a:r>
            <a:r>
              <a:rPr sz="20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программы</a:t>
            </a:r>
            <a:r>
              <a:rPr sz="20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для</a:t>
            </a:r>
            <a:r>
              <a:rPr sz="20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электронной</a:t>
            </a:r>
            <a:r>
              <a:rPr sz="20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вычислительной</a:t>
            </a:r>
            <a:r>
              <a:rPr sz="20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машины</a:t>
            </a:r>
            <a:r>
              <a:rPr sz="20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(</a:t>
            </a:r>
            <a:r>
              <a:rPr sz="20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sz="20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sz="20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базы</a:t>
            </a:r>
            <a:r>
              <a:rPr sz="20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данных</a:t>
            </a:r>
            <a:r>
              <a:rPr sz="20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sz="20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включая</a:t>
            </a:r>
            <a:r>
              <a:rPr sz="20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обновления</a:t>
            </a:r>
            <a:r>
              <a:rPr sz="20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к </a:t>
            </a:r>
            <a:r>
              <a:rPr sz="20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ним</a:t>
            </a:r>
            <a:r>
              <a:rPr sz="20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20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дополнительные</a:t>
            </a:r>
            <a:r>
              <a:rPr sz="20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функциональные</a:t>
            </a:r>
            <a:r>
              <a:rPr sz="20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возможности</a:t>
            </a:r>
            <a:r>
              <a:rPr sz="20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), в </a:t>
            </a:r>
            <a:r>
              <a:rPr sz="20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том</a:t>
            </a:r>
            <a:r>
              <a:rPr sz="20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числе</a:t>
            </a:r>
            <a:r>
              <a:rPr sz="20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путем</a:t>
            </a:r>
            <a:r>
              <a:rPr sz="20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предоставления</a:t>
            </a:r>
            <a:r>
              <a:rPr sz="20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удаленного</a:t>
            </a:r>
            <a:r>
              <a:rPr sz="20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доступа</a:t>
            </a:r>
            <a:r>
              <a:rPr sz="20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к </a:t>
            </a:r>
            <a:r>
              <a:rPr sz="20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ним</a:t>
            </a:r>
            <a:r>
              <a:rPr sz="20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через</a:t>
            </a:r>
            <a:r>
              <a:rPr sz="20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информационно-телекоммуникационные</a:t>
            </a:r>
            <a:r>
              <a:rPr sz="20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сети</a:t>
            </a:r>
            <a:r>
              <a:rPr sz="20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в </a:t>
            </a:r>
            <a:r>
              <a:rPr sz="20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том</a:t>
            </a:r>
            <a:r>
              <a:rPr sz="20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числе</a:t>
            </a:r>
            <a:r>
              <a:rPr sz="20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через</a:t>
            </a:r>
            <a:r>
              <a:rPr sz="20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информационно-телекоммуникационную</a:t>
            </a:r>
            <a:r>
              <a:rPr sz="20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сеть</a:t>
            </a:r>
            <a:r>
              <a:rPr sz="20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"</a:t>
            </a:r>
            <a:r>
              <a:rPr sz="20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Интернет</a:t>
            </a:r>
            <a:r>
              <a:rPr sz="20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" (</a:t>
            </a:r>
            <a:r>
              <a:rPr sz="20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далее</a:t>
            </a:r>
            <a:r>
              <a:rPr sz="20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sz="20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настоящей</a:t>
            </a:r>
            <a:r>
              <a:rPr sz="20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части</a:t>
            </a:r>
            <a:r>
              <a:rPr sz="20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также</a:t>
            </a:r>
            <a:r>
              <a:rPr sz="20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sz="20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товар</a:t>
            </a:r>
            <a:r>
              <a:rPr sz="20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Годовой</a:t>
            </a:r>
            <a:r>
              <a:rPr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объем</a:t>
            </a:r>
            <a:r>
              <a:rPr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закупок</a:t>
            </a:r>
            <a:r>
              <a:rPr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осуществляемых</a:t>
            </a:r>
            <a:r>
              <a:rPr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таком</a:t>
            </a:r>
            <a:r>
              <a:rPr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порядке</a:t>
            </a:r>
            <a:r>
              <a:rPr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должен</a:t>
            </a:r>
            <a:r>
              <a:rPr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превышать</a:t>
            </a:r>
            <a:r>
              <a:rPr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сто</a:t>
            </a:r>
            <a:r>
              <a:rPr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миллионов</a:t>
            </a:r>
            <a:r>
              <a:rPr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рублей</a:t>
            </a:r>
            <a:r>
              <a:rPr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Закупка</a:t>
            </a:r>
            <a:r>
              <a:rPr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товара</a:t>
            </a:r>
            <a:r>
              <a:rPr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соответствии</a:t>
            </a:r>
            <a:r>
              <a:rPr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настоящей</a:t>
            </a:r>
            <a:r>
              <a:rPr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частью</a:t>
            </a:r>
            <a:r>
              <a:rPr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осуществляется</a:t>
            </a:r>
            <a:r>
              <a:rPr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следующем</a:t>
            </a:r>
            <a:r>
              <a:rPr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порядке</a:t>
            </a:r>
            <a:r>
              <a:rPr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sz="2800" i="1" dirty="0"/>
          </a:p>
        </p:txBody>
      </p:sp>
      <p:sp>
        <p:nvSpPr>
          <p:cNvPr id="624306856" name="TextBox 624306855"/>
          <p:cNvSpPr txBox="1"/>
          <p:nvPr/>
        </p:nvSpPr>
        <p:spPr bwMode="auto">
          <a:xfrm>
            <a:off x="743924" y="1323974"/>
            <a:ext cx="4096469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/>
              <a:t>Часть 12 ст. 93 Закона №44-ФЗ</a:t>
            </a:r>
          </a:p>
        </p:txBody>
      </p:sp>
      <p:sp>
        <p:nvSpPr>
          <p:cNvPr id="426681603" name="TextBox 426681602"/>
          <p:cNvSpPr txBox="1"/>
          <p:nvPr/>
        </p:nvSpPr>
        <p:spPr bwMode="auto">
          <a:xfrm>
            <a:off x="673048" y="5608622"/>
            <a:ext cx="6573329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 dirty="0" err="1"/>
              <a:t>Изменения</a:t>
            </a:r>
            <a:r>
              <a:rPr b="1" dirty="0"/>
              <a:t> в </a:t>
            </a:r>
            <a:r>
              <a:rPr b="1" dirty="0" err="1"/>
              <a:t>соответствии</a:t>
            </a:r>
            <a:r>
              <a:rPr b="1" dirty="0"/>
              <a:t> с </a:t>
            </a:r>
            <a:r>
              <a:rPr b="1" dirty="0" err="1"/>
              <a:t>Законом</a:t>
            </a:r>
            <a:r>
              <a:rPr b="1" dirty="0"/>
              <a:t> №624 </a:t>
            </a:r>
            <a:r>
              <a:rPr b="1" dirty="0" err="1"/>
              <a:t>от</a:t>
            </a:r>
            <a:r>
              <a:rPr b="1" dirty="0"/>
              <a:t> 25.12.2023</a:t>
            </a:r>
          </a:p>
        </p:txBody>
      </p:sp>
    </p:spTree>
    <p:extLst>
      <p:ext uri="{BB962C8B-B14F-4D97-AF65-F5344CB8AC3E}">
        <p14:creationId xmlns:p14="http://schemas.microsoft.com/office/powerpoint/2010/main" val="157398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33768213" name="Рисунок 21337682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91478" y="612314"/>
            <a:ext cx="9124949" cy="611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3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203B702-6A17-C0D7-0779-0C59E236BB6F}"/>
              </a:ext>
            </a:extLst>
          </p:cNvPr>
          <p:cNvSpPr/>
          <p:nvPr/>
        </p:nvSpPr>
        <p:spPr>
          <a:xfrm>
            <a:off x="579173" y="1185309"/>
            <a:ext cx="10838959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r>
              <a:rPr lang="ru-RU" sz="2000" dirty="0"/>
              <a:t>Из того, что закупка проводится в </a:t>
            </a:r>
            <a:r>
              <a:rPr lang="ru-RU" sz="2000" b="1" dirty="0">
                <a:solidFill>
                  <a:srgbClr val="FF0000"/>
                </a:solidFill>
              </a:rPr>
              <a:t>ЭЛЕКТРОННОЙ ФОРМЕ </a:t>
            </a:r>
            <a:r>
              <a:rPr lang="ru-RU" sz="2000" dirty="0"/>
              <a:t>и является электронной закупкой по определению 44-ФЗ следует</a:t>
            </a:r>
            <a:r>
              <a:rPr lang="ru-RU" dirty="0"/>
              <a:t>: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dirty="0"/>
              <a:t>Закупка проводится только на 8 отобранных ЭТП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dirty="0"/>
              <a:t>Заключение контракта через ЕИС и ЭТП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dirty="0"/>
              <a:t>Возможность признания уклонившимся от заключения контракта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dirty="0"/>
              <a:t>Возможность подачи жалобы на результат рассмотрения заявки и заключение контракта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dirty="0"/>
              <a:t>Применение типовых условий контракта (формирование контракта через ЕИС в будущем)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dirty="0"/>
              <a:t>Внесение сведений в реестр контрактов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dirty="0"/>
              <a:t>Применение электронного актирования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dirty="0"/>
              <a:t>Претензионная работа через ЕИС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dirty="0"/>
              <a:t>Изменение и расторжение контракта через ЕИС (в будущем)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dirty="0"/>
              <a:t>Попадают в минимальную долю закупок российских товаров</a:t>
            </a:r>
          </a:p>
        </p:txBody>
      </p:sp>
    </p:spTree>
    <p:extLst>
      <p:ext uri="{BB962C8B-B14F-4D97-AF65-F5344CB8AC3E}">
        <p14:creationId xmlns:p14="http://schemas.microsoft.com/office/powerpoint/2010/main" val="2857255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B054CB9-40B4-1B91-805E-46B79FED200C}"/>
              </a:ext>
            </a:extLst>
          </p:cNvPr>
          <p:cNvSpPr/>
          <p:nvPr/>
        </p:nvSpPr>
        <p:spPr>
          <a:xfrm>
            <a:off x="672683" y="166985"/>
            <a:ext cx="7684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0E7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 </a:t>
            </a:r>
            <a:r>
              <a:rPr lang="ru-RU" sz="5400" b="1" cap="none" spc="0" dirty="0">
                <a:ln w="0"/>
                <a:solidFill>
                  <a:srgbClr val="0E7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шага </a:t>
            </a:r>
            <a:r>
              <a:rPr lang="ru-RU" sz="5400" b="0" cap="none" spc="0" dirty="0">
                <a:ln w="0"/>
                <a:solidFill>
                  <a:srgbClr val="0E7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«Закупки с полки»</a:t>
            </a:r>
          </a:p>
        </p:txBody>
      </p:sp>
      <p:pic>
        <p:nvPicPr>
          <p:cNvPr id="4" name="Рисунок 3" descr="Маршрут между двумя штырьками со сплошной заливкой">
            <a:extLst>
              <a:ext uri="{FF2B5EF4-FFF2-40B4-BE49-F238E27FC236}">
                <a16:creationId xmlns:a16="http://schemas.microsoft.com/office/drawing/2014/main" xmlns="" id="{F8679AB8-8E4C-C66E-4D2D-6E4455CFC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72684" y="3610849"/>
            <a:ext cx="3080166" cy="3080166"/>
          </a:xfrm>
          <a:prstGeom prst="rect">
            <a:avLst/>
          </a:prstGeom>
        </p:spPr>
      </p:pic>
      <p:pic>
        <p:nvPicPr>
          <p:cNvPr id="5" name="Рисунок 4" descr="Маршрут между двумя штырьками со сплошной заливкой">
            <a:extLst>
              <a:ext uri="{FF2B5EF4-FFF2-40B4-BE49-F238E27FC236}">
                <a16:creationId xmlns:a16="http://schemas.microsoft.com/office/drawing/2014/main" xmlns="" id="{A86C1FF2-E788-072A-319D-2730FE44E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48971" y="2667000"/>
            <a:ext cx="2550607" cy="2550607"/>
          </a:xfrm>
          <a:prstGeom prst="rect">
            <a:avLst/>
          </a:prstGeom>
        </p:spPr>
      </p:pic>
      <p:pic>
        <p:nvPicPr>
          <p:cNvPr id="6" name="Рисунок 5" descr="Маршрут между двумя штырьками со сплошной заливкой">
            <a:extLst>
              <a:ext uri="{FF2B5EF4-FFF2-40B4-BE49-F238E27FC236}">
                <a16:creationId xmlns:a16="http://schemas.microsoft.com/office/drawing/2014/main" xmlns="" id="{75D0F9ED-F881-2321-DF40-D40FA1E9A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47588" y="1922551"/>
            <a:ext cx="2046829" cy="2046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25EDC90-0451-41AB-1CDC-12D7E4E0A6A4}"/>
              </a:ext>
            </a:extLst>
          </p:cNvPr>
          <p:cNvSpPr txBox="1"/>
          <p:nvPr/>
        </p:nvSpPr>
        <p:spPr>
          <a:xfrm>
            <a:off x="3619500" y="5792124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E779D"/>
                </a:solidFill>
              </a:rPr>
              <a:t>1</a:t>
            </a:r>
            <a:r>
              <a:rPr lang="ru-RU" sz="2400" b="1" dirty="0">
                <a:solidFill>
                  <a:srgbClr val="0E779D"/>
                </a:solidFill>
              </a:rPr>
              <a:t>.</a:t>
            </a:r>
            <a:r>
              <a:rPr lang="en-US" sz="2400" b="1" dirty="0">
                <a:solidFill>
                  <a:srgbClr val="0E779D"/>
                </a:solidFill>
              </a:rPr>
              <a:t> </a:t>
            </a:r>
            <a:r>
              <a:rPr lang="ru-RU" sz="2400" b="1" dirty="0">
                <a:solidFill>
                  <a:srgbClr val="0E779D"/>
                </a:solidFill>
              </a:rPr>
              <a:t>Запланировать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431894-F4F9-558E-721A-08E1BF160FA5}"/>
              </a:ext>
            </a:extLst>
          </p:cNvPr>
          <p:cNvSpPr txBox="1"/>
          <p:nvPr/>
        </p:nvSpPr>
        <p:spPr>
          <a:xfrm>
            <a:off x="4971002" y="451142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E779D"/>
                </a:solidFill>
              </a:rPr>
              <a:t>2.</a:t>
            </a:r>
            <a:r>
              <a:rPr lang="en-US" sz="2400" b="1" dirty="0">
                <a:solidFill>
                  <a:srgbClr val="0E779D"/>
                </a:solidFill>
              </a:rPr>
              <a:t> </a:t>
            </a:r>
            <a:r>
              <a:rPr lang="ru-RU" sz="2400" b="1" dirty="0">
                <a:solidFill>
                  <a:srgbClr val="0E779D"/>
                </a:solidFill>
              </a:rPr>
              <a:t>Создать извещение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9F85781-4223-7920-B518-769C7D3F5733}"/>
              </a:ext>
            </a:extLst>
          </p:cNvPr>
          <p:cNvSpPr txBox="1"/>
          <p:nvPr/>
        </p:nvSpPr>
        <p:spPr>
          <a:xfrm>
            <a:off x="5809202" y="3415382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E779D"/>
                </a:solidFill>
              </a:rPr>
              <a:t>3.</a:t>
            </a:r>
            <a:r>
              <a:rPr lang="en-US" sz="2400" b="1" dirty="0">
                <a:solidFill>
                  <a:srgbClr val="0E779D"/>
                </a:solidFill>
              </a:rPr>
              <a:t> </a:t>
            </a:r>
            <a:r>
              <a:rPr lang="ru-RU" sz="2400" b="1" dirty="0">
                <a:solidFill>
                  <a:srgbClr val="0E779D"/>
                </a:solidFill>
              </a:rPr>
              <a:t>Рассмотреть заявки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DFE4AC0-8C84-C760-8A49-6248CF45FCB8}"/>
              </a:ext>
            </a:extLst>
          </p:cNvPr>
          <p:cNvSpPr txBox="1"/>
          <p:nvPr/>
        </p:nvSpPr>
        <p:spPr>
          <a:xfrm>
            <a:off x="6197585" y="241113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E779D"/>
                </a:solidFill>
              </a:rPr>
              <a:t>4.</a:t>
            </a:r>
            <a:r>
              <a:rPr lang="en-US" sz="2400" b="1" dirty="0">
                <a:solidFill>
                  <a:srgbClr val="0E779D"/>
                </a:solidFill>
              </a:rPr>
              <a:t> </a:t>
            </a:r>
            <a:r>
              <a:rPr lang="ru-RU" sz="2400" b="1" dirty="0">
                <a:solidFill>
                  <a:srgbClr val="0E779D"/>
                </a:solidFill>
              </a:rPr>
              <a:t>Заключить контракт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58AA128-5B72-C59F-02F1-FCEEEE364721}"/>
              </a:ext>
            </a:extLst>
          </p:cNvPr>
          <p:cNvSpPr/>
          <p:nvPr/>
        </p:nvSpPr>
        <p:spPr>
          <a:xfrm>
            <a:off x="9582150" y="3323050"/>
            <a:ext cx="2533650" cy="1650036"/>
          </a:xfrm>
          <a:prstGeom prst="rect">
            <a:avLst/>
          </a:prstGeom>
          <a:solidFill>
            <a:srgbClr val="E0EF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2F78DBD0-0D70-3305-F23C-A17DA1F8C388}"/>
              </a:ext>
            </a:extLst>
          </p:cNvPr>
          <p:cNvSpPr/>
          <p:nvPr/>
        </p:nvSpPr>
        <p:spPr>
          <a:xfrm>
            <a:off x="9582150" y="3092216"/>
            <a:ext cx="2533650" cy="4616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ЭТП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4DBBE79-2C56-1517-1422-FEDEE7149084}"/>
              </a:ext>
            </a:extLst>
          </p:cNvPr>
          <p:cNvSpPr txBox="1"/>
          <p:nvPr/>
        </p:nvSpPr>
        <p:spPr>
          <a:xfrm>
            <a:off x="9614439" y="3784716"/>
            <a:ext cx="2358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предложения поставщиков</a:t>
            </a:r>
          </a:p>
        </p:txBody>
      </p:sp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xmlns="" id="{AFFE93DA-9F5B-60E7-B7D4-539BB91F6A13}"/>
              </a:ext>
            </a:extLst>
          </p:cNvPr>
          <p:cNvCxnSpPr>
            <a:stCxn id="13" idx="2"/>
            <a:endCxn id="8" idx="2"/>
          </p:cNvCxnSpPr>
          <p:nvPr/>
        </p:nvCxnSpPr>
        <p:spPr>
          <a:xfrm rot="5400000" flipH="1">
            <a:off x="9148238" y="3272350"/>
            <a:ext cx="1" cy="3401473"/>
          </a:xfrm>
          <a:prstGeom prst="bentConnector3">
            <a:avLst>
              <a:gd name="adj1" fmla="val -22860000000"/>
            </a:avLst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174A97F-0A92-67A0-477B-6C3B63FF07F9}"/>
              </a:ext>
            </a:extLst>
          </p:cNvPr>
          <p:cNvSpPr txBox="1"/>
          <p:nvPr/>
        </p:nvSpPr>
        <p:spPr>
          <a:xfrm>
            <a:off x="7447501" y="5284292"/>
            <a:ext cx="3401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Возможность просмотра предложений в ЕИС</a:t>
            </a:r>
          </a:p>
        </p:txBody>
      </p:sp>
      <p:cxnSp>
        <p:nvCxnSpPr>
          <p:cNvPr id="19" name="Соединитель: уступ 18">
            <a:extLst>
              <a:ext uri="{FF2B5EF4-FFF2-40B4-BE49-F238E27FC236}">
                <a16:creationId xmlns:a16="http://schemas.microsoft.com/office/drawing/2014/main" xmlns="" id="{04B19972-9C40-FF79-E8DD-9669DAC55BEC}"/>
              </a:ext>
            </a:extLst>
          </p:cNvPr>
          <p:cNvCxnSpPr>
            <a:cxnSpLocks/>
            <a:stCxn id="13" idx="1"/>
            <a:endCxn id="9" idx="2"/>
          </p:cNvCxnSpPr>
          <p:nvPr/>
        </p:nvCxnSpPr>
        <p:spPr>
          <a:xfrm rot="10800000">
            <a:off x="8285702" y="3877048"/>
            <a:ext cx="1296448" cy="271021"/>
          </a:xfrm>
          <a:prstGeom prst="bentConnector2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E0C7741-7C61-E725-259C-401704C4A247}"/>
              </a:ext>
            </a:extLst>
          </p:cNvPr>
          <p:cNvSpPr txBox="1"/>
          <p:nvPr/>
        </p:nvSpPr>
        <p:spPr>
          <a:xfrm>
            <a:off x="8471440" y="4160468"/>
            <a:ext cx="924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Заявка</a:t>
            </a:r>
          </a:p>
        </p:txBody>
      </p:sp>
    </p:spTree>
    <p:extLst>
      <p:ext uri="{BB962C8B-B14F-4D97-AF65-F5344CB8AC3E}">
        <p14:creationId xmlns:p14="http://schemas.microsoft.com/office/powerpoint/2010/main" val="2921373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1843F7D-45F3-571F-2376-EDDD2C954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13" y="765720"/>
            <a:ext cx="6300787" cy="43777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A4C223-170D-B46E-AB0E-E8043A0E9A44}"/>
              </a:ext>
            </a:extLst>
          </p:cNvPr>
          <p:cNvSpPr txBox="1"/>
          <p:nvPr/>
        </p:nvSpPr>
        <p:spPr>
          <a:xfrm>
            <a:off x="464234" y="2215662"/>
            <a:ext cx="19765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Настройка прав доступа в ЛК заказчика</a:t>
            </a:r>
          </a:p>
        </p:txBody>
      </p:sp>
    </p:spTree>
    <p:extLst>
      <p:ext uri="{BB962C8B-B14F-4D97-AF65-F5344CB8AC3E}">
        <p14:creationId xmlns:p14="http://schemas.microsoft.com/office/powerpoint/2010/main" val="338732810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Фабрикант">
      <a:dk1>
        <a:srgbClr val="212121"/>
      </a:dk1>
      <a:lt1>
        <a:srgbClr val="FFFFFF"/>
      </a:lt1>
      <a:dk2>
        <a:srgbClr val="009DDB"/>
      </a:dk2>
      <a:lt2>
        <a:srgbClr val="FFFFFF"/>
      </a:lt2>
      <a:accent1>
        <a:srgbClr val="7E99AA"/>
      </a:accent1>
      <a:accent2>
        <a:srgbClr val="FF7000"/>
      </a:accent2>
      <a:accent3>
        <a:srgbClr val="004065"/>
      </a:accent3>
      <a:accent4>
        <a:srgbClr val="009DDB"/>
      </a:accent4>
      <a:accent5>
        <a:srgbClr val="009DDB"/>
      </a:accent5>
      <a:accent6>
        <a:srgbClr val="7030A0"/>
      </a:accent6>
      <a:hlink>
        <a:srgbClr val="FFFFFF"/>
      </a:hlink>
      <a:folHlink>
        <a:srgbClr val="21212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234D57DC5BCA94C9524E988D38C7DCD" ma:contentTypeVersion="7" ma:contentTypeDescription="Создание документа." ma:contentTypeScope="" ma:versionID="4ae3fb1a7f2220cd914c5759a7993116">
  <xsd:schema xmlns:xsd="http://www.w3.org/2001/XMLSchema" xmlns:xs="http://www.w3.org/2001/XMLSchema" xmlns:p="http://schemas.microsoft.com/office/2006/metadata/properties" xmlns:ns3="21b517fd-8158-473b-8291-8b7a8f0ee724" targetNamespace="http://schemas.microsoft.com/office/2006/metadata/properties" ma:root="true" ma:fieldsID="bdd58b35569b3ebd71198c9f492e0bf9" ns3:_="">
    <xsd:import namespace="21b517fd-8158-473b-8291-8b7a8f0ee7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b517fd-8158-473b-8291-8b7a8f0ee7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00795B-B2CD-413A-8DA6-989235195D11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1b517fd-8158-473b-8291-8b7a8f0ee724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5B81A58-EA70-49CF-BF5C-AAB36CEF28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b517fd-8158-473b-8291-8b7a8f0ee7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1543E6-1974-45F7-AC4D-94A83ED0CE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17773</TotalTime>
  <Words>3632</Words>
  <Application>Microsoft Office PowerPoint</Application>
  <PresentationFormat>Произвольный</PresentationFormat>
  <Paragraphs>209</Paragraphs>
  <Slides>37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Специальное оформление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Чуханова Анна</dc:creator>
  <cp:lastModifiedBy>Храмова Людмила Николаевна</cp:lastModifiedBy>
  <cp:revision>191</cp:revision>
  <cp:lastPrinted>2022-06-21T14:44:05Z</cp:lastPrinted>
  <dcterms:created xsi:type="dcterms:W3CDTF">2019-09-03T10:59:51Z</dcterms:created>
  <dcterms:modified xsi:type="dcterms:W3CDTF">2025-06-26T11:40:57Z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0x010100F234D57DC5BCA94C9524E988D38C7DCD</vt:lpwstr>
  </property>
</Properties>
</file>