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8" r:id="rId2"/>
  </p:sldMasterIdLst>
  <p:notesMasterIdLst>
    <p:notesMasterId r:id="rId119"/>
  </p:notesMasterIdLst>
  <p:sldIdLst>
    <p:sldId id="259" r:id="rId3"/>
    <p:sldId id="304" r:id="rId4"/>
    <p:sldId id="1313" r:id="rId5"/>
    <p:sldId id="1314" r:id="rId6"/>
    <p:sldId id="1323" r:id="rId7"/>
    <p:sldId id="1324" r:id="rId8"/>
    <p:sldId id="1325" r:id="rId9"/>
    <p:sldId id="1326" r:id="rId10"/>
    <p:sldId id="1483" r:id="rId11"/>
    <p:sldId id="1360" r:id="rId12"/>
    <p:sldId id="1361" r:id="rId13"/>
    <p:sldId id="1362" r:id="rId14"/>
    <p:sldId id="1363" r:id="rId15"/>
    <p:sldId id="1364" r:id="rId16"/>
    <p:sldId id="1365" r:id="rId17"/>
    <p:sldId id="1366" r:id="rId18"/>
    <p:sldId id="1367" r:id="rId19"/>
    <p:sldId id="1382" r:id="rId20"/>
    <p:sldId id="1484" r:id="rId21"/>
    <p:sldId id="1383" r:id="rId22"/>
    <p:sldId id="1384" r:id="rId23"/>
    <p:sldId id="1485" r:id="rId24"/>
    <p:sldId id="1486" r:id="rId25"/>
    <p:sldId id="1487" r:id="rId26"/>
    <p:sldId id="1488" r:id="rId27"/>
    <p:sldId id="1489" r:id="rId28"/>
    <p:sldId id="1490" r:id="rId29"/>
    <p:sldId id="1491" r:id="rId30"/>
    <p:sldId id="1492" r:id="rId31"/>
    <p:sldId id="1493" r:id="rId32"/>
    <p:sldId id="1494" r:id="rId33"/>
    <p:sldId id="1495" r:id="rId34"/>
    <p:sldId id="1496" r:id="rId35"/>
    <p:sldId id="1497" r:id="rId36"/>
    <p:sldId id="1498" r:id="rId37"/>
    <p:sldId id="1499" r:id="rId38"/>
    <p:sldId id="1500" r:id="rId39"/>
    <p:sldId id="1501" r:id="rId40"/>
    <p:sldId id="1502" r:id="rId41"/>
    <p:sldId id="1503" r:id="rId42"/>
    <p:sldId id="1504" r:id="rId43"/>
    <p:sldId id="1505" r:id="rId44"/>
    <p:sldId id="1506" r:id="rId45"/>
    <p:sldId id="1507" r:id="rId46"/>
    <p:sldId id="1508" r:id="rId47"/>
    <p:sldId id="1385" r:id="rId48"/>
    <p:sldId id="1386" r:id="rId49"/>
    <p:sldId id="1403" r:id="rId50"/>
    <p:sldId id="1404" r:id="rId51"/>
    <p:sldId id="1405" r:id="rId52"/>
    <p:sldId id="1517" r:id="rId53"/>
    <p:sldId id="1406" r:id="rId54"/>
    <p:sldId id="1516" r:id="rId55"/>
    <p:sldId id="1407" r:id="rId56"/>
    <p:sldId id="1408" r:id="rId57"/>
    <p:sldId id="1409" r:id="rId58"/>
    <p:sldId id="1410" r:id="rId59"/>
    <p:sldId id="1411" r:id="rId60"/>
    <p:sldId id="1412" r:id="rId61"/>
    <p:sldId id="1413" r:id="rId62"/>
    <p:sldId id="1414" r:id="rId63"/>
    <p:sldId id="1416" r:id="rId64"/>
    <p:sldId id="1417" r:id="rId65"/>
    <p:sldId id="1423" r:id="rId66"/>
    <p:sldId id="1424" r:id="rId67"/>
    <p:sldId id="1425" r:id="rId68"/>
    <p:sldId id="1426" r:id="rId69"/>
    <p:sldId id="1427" r:id="rId70"/>
    <p:sldId id="1428" r:id="rId71"/>
    <p:sldId id="1429" r:id="rId72"/>
    <p:sldId id="1430" r:id="rId73"/>
    <p:sldId id="1431" r:id="rId74"/>
    <p:sldId id="1518" r:id="rId75"/>
    <p:sldId id="1519" r:id="rId76"/>
    <p:sldId id="1520" r:id="rId77"/>
    <p:sldId id="1521" r:id="rId78"/>
    <p:sldId id="1432" r:id="rId79"/>
    <p:sldId id="1433" r:id="rId80"/>
    <p:sldId id="1434" r:id="rId81"/>
    <p:sldId id="1436" r:id="rId82"/>
    <p:sldId id="1437" r:id="rId83"/>
    <p:sldId id="1438" r:id="rId84"/>
    <p:sldId id="1439" r:id="rId85"/>
    <p:sldId id="1440" r:id="rId86"/>
    <p:sldId id="1441" r:id="rId87"/>
    <p:sldId id="1442" r:id="rId88"/>
    <p:sldId id="1443" r:id="rId89"/>
    <p:sldId id="1444" r:id="rId90"/>
    <p:sldId id="1445" r:id="rId91"/>
    <p:sldId id="1446" r:id="rId92"/>
    <p:sldId id="1447" r:id="rId93"/>
    <p:sldId id="1448" r:id="rId94"/>
    <p:sldId id="1449" r:id="rId95"/>
    <p:sldId id="1450" r:id="rId96"/>
    <p:sldId id="1451" r:id="rId97"/>
    <p:sldId id="1452" r:id="rId98"/>
    <p:sldId id="1453" r:id="rId99"/>
    <p:sldId id="1510" r:id="rId100"/>
    <p:sldId id="1455" r:id="rId101"/>
    <p:sldId id="1456" r:id="rId102"/>
    <p:sldId id="1511" r:id="rId103"/>
    <p:sldId id="1512" r:id="rId104"/>
    <p:sldId id="1457" r:id="rId105"/>
    <p:sldId id="1458" r:id="rId106"/>
    <p:sldId id="1459" r:id="rId107"/>
    <p:sldId id="1513" r:id="rId108"/>
    <p:sldId id="1514" r:id="rId109"/>
    <p:sldId id="1460" r:id="rId110"/>
    <p:sldId id="1461" r:id="rId111"/>
    <p:sldId id="1462" r:id="rId112"/>
    <p:sldId id="1463" r:id="rId113"/>
    <p:sldId id="1464" r:id="rId114"/>
    <p:sldId id="1465" r:id="rId115"/>
    <p:sldId id="1466" r:id="rId116"/>
    <p:sldId id="1472" r:id="rId117"/>
    <p:sldId id="302" r:id="rId1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18" roundtripDataSignature="AMtx7mi1tfemIaDmyXXdnrXufDdEElzl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00423D"/>
    <a:srgbClr val="BC34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59A13D8-FE40-4CCE-8EAF-32DF1CD57BCF}">
  <a:tblStyle styleId="{659A13D8-FE40-4CCE-8EAF-32DF1CD57BCF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FF8"/>
          </a:solidFill>
        </a:fill>
      </a:tcStyle>
    </a:wholeTbl>
    <a:band1H>
      <a:tcTxStyle/>
      <a:tcStyle>
        <a:tcBdr/>
        <a:fill>
          <a:solidFill>
            <a:srgbClr val="CADEF1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EF1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70" autoAdjust="0"/>
    <p:restoredTop sz="94660"/>
  </p:normalViewPr>
  <p:slideViewPr>
    <p:cSldViewPr snapToGrid="0" showGuides="1">
      <p:cViewPr>
        <p:scale>
          <a:sx n="120" d="100"/>
          <a:sy n="120" d="100"/>
        </p:scale>
        <p:origin x="-96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221" Type="http://schemas.openxmlformats.org/officeDocument/2006/relationships/theme" Target="theme/theme1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219" Type="http://schemas.openxmlformats.org/officeDocument/2006/relationships/presProps" Target="presProps.xml"/><Relationship Id="rId3" Type="http://schemas.openxmlformats.org/officeDocument/2006/relationships/slide" Target="slides/slide1.xml"/><Relationship Id="rId222" Type="http://schemas.openxmlformats.org/officeDocument/2006/relationships/tableStyles" Target="tableStyles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slide" Target="slides/slide11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20" Type="http://schemas.openxmlformats.org/officeDocument/2006/relationships/viewProps" Target="viewProps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18" Type="http://customschemas.google.com/relationships/presentationmetadata" Target="meta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62820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43676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68626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8040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35258837fab_0_176:notes"/>
          <p:cNvSpPr txBox="1">
            <a:spLocks noGrp="1"/>
          </p:cNvSpPr>
          <p:nvPr>
            <p:ph type="body" idx="1"/>
          </p:nvPr>
        </p:nvSpPr>
        <p:spPr>
          <a:xfrm>
            <a:off x="685800" y="4400551"/>
            <a:ext cx="5486400" cy="36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g35258837fab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64812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3983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05ba0ca19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05ba0ca19d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890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8795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0983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0128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3749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3991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52884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3494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>
  <p:cSld name="Заголовок и объект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54"/>
          <p:cNvPicPr preferRelativeResize="0"/>
          <p:nvPr/>
        </p:nvPicPr>
        <p:blipFill rotWithShape="1">
          <a:blip r:embed="rId2">
            <a:alphaModFix/>
          </a:blip>
          <a:srcRect r="10176" b="11351"/>
          <a:stretch/>
        </p:blipFill>
        <p:spPr>
          <a:xfrm>
            <a:off x="5913425" y="2211854"/>
            <a:ext cx="6278576" cy="464614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54"/>
          <p:cNvSpPr txBox="1">
            <a:spLocks noGrp="1"/>
          </p:cNvSpPr>
          <p:nvPr>
            <p:ph type="ctrTitle"/>
          </p:nvPr>
        </p:nvSpPr>
        <p:spPr>
          <a:xfrm>
            <a:off x="628964" y="1579880"/>
            <a:ext cx="7346636" cy="369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54"/>
          <p:cNvSpPr txBox="1"/>
          <p:nvPr/>
        </p:nvSpPr>
        <p:spPr>
          <a:xfrm>
            <a:off x="5333738" y="661234"/>
            <a:ext cx="621067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ЭЛЕКТРОННАЯ ТОРГОВАЯ ПЛОЩАДКА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>
  <p:cSld name="Вертикальный заголовок и текст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9"/>
          <p:cNvSpPr txBox="1">
            <a:spLocks noGrp="1"/>
          </p:cNvSpPr>
          <p:nvPr>
            <p:ph type="body" idx="1"/>
          </p:nvPr>
        </p:nvSpPr>
        <p:spPr>
          <a:xfrm>
            <a:off x="627063" y="883920"/>
            <a:ext cx="10968037" cy="754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" name="Google Shape;132;p69"/>
          <p:cNvSpPr txBox="1">
            <a:spLocks noGrp="1"/>
          </p:cNvSpPr>
          <p:nvPr>
            <p:ph type="body" idx="2"/>
          </p:nvPr>
        </p:nvSpPr>
        <p:spPr>
          <a:xfrm>
            <a:off x="627063" y="1719580"/>
            <a:ext cx="10968037" cy="4772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7004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>
  <p:cSld name="Заголовок раздела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1"/>
          <p:cNvSpPr txBox="1">
            <a:spLocks noGrp="1"/>
          </p:cNvSpPr>
          <p:nvPr>
            <p:ph type="body" idx="1"/>
          </p:nvPr>
        </p:nvSpPr>
        <p:spPr>
          <a:xfrm>
            <a:off x="619125" y="2913757"/>
            <a:ext cx="1096327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5014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Пользовательский макет">
  <p:cSld name="10_Пользовательский макет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2783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A78074-AD25-4FB9-8B58-835744602ADE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B4AD01-BC27-4A53-9B10-ABCF05CCD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35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0"/>
          <p:cNvSpPr txBox="1">
            <a:spLocks noGrp="1"/>
          </p:cNvSpPr>
          <p:nvPr>
            <p:ph type="body" idx="1"/>
          </p:nvPr>
        </p:nvSpPr>
        <p:spPr>
          <a:xfrm>
            <a:off x="627063" y="883920"/>
            <a:ext cx="10968037" cy="754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Google Shape;135;p70"/>
          <p:cNvSpPr txBox="1">
            <a:spLocks noGrp="1"/>
          </p:cNvSpPr>
          <p:nvPr>
            <p:ph type="body" idx="2"/>
          </p:nvPr>
        </p:nvSpPr>
        <p:spPr>
          <a:xfrm>
            <a:off x="627063" y="1719580"/>
            <a:ext cx="10968037" cy="1056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Google Shape;136;p70"/>
          <p:cNvSpPr txBox="1">
            <a:spLocks noGrp="1"/>
          </p:cNvSpPr>
          <p:nvPr>
            <p:ph type="body" idx="3"/>
          </p:nvPr>
        </p:nvSpPr>
        <p:spPr>
          <a:xfrm>
            <a:off x="627063" y="2871296"/>
            <a:ext cx="10968037" cy="754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Google Shape;137;p70"/>
          <p:cNvSpPr txBox="1">
            <a:spLocks noGrp="1"/>
          </p:cNvSpPr>
          <p:nvPr>
            <p:ph type="body" idx="4"/>
          </p:nvPr>
        </p:nvSpPr>
        <p:spPr>
          <a:xfrm>
            <a:off x="627063" y="3706956"/>
            <a:ext cx="10968037" cy="2785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4492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userDrawn="1">
  <p:cSld name="Только заголовок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3"/>
          <p:cNvSpPr txBox="1"/>
          <p:nvPr/>
        </p:nvSpPr>
        <p:spPr>
          <a:xfrm>
            <a:off x="5333738" y="661234"/>
            <a:ext cx="621067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ЭЛЕКТРОННАЯ ТОРГОВАЯ ПЛОЩАДКА</a:t>
            </a:r>
            <a:endParaRPr/>
          </a:p>
        </p:txBody>
      </p:sp>
      <p:sp>
        <p:nvSpPr>
          <p:cNvPr id="7" name="Google Shape;36;p92"/>
          <p:cNvSpPr txBox="1">
            <a:spLocks noGrp="1"/>
          </p:cNvSpPr>
          <p:nvPr>
            <p:ph type="body" idx="1"/>
          </p:nvPr>
        </p:nvSpPr>
        <p:spPr>
          <a:xfrm>
            <a:off x="620884" y="1875211"/>
            <a:ext cx="10748963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37;p92"/>
          <p:cNvSpPr txBox="1">
            <a:spLocks noGrp="1"/>
          </p:cNvSpPr>
          <p:nvPr>
            <p:ph type="body" idx="2"/>
          </p:nvPr>
        </p:nvSpPr>
        <p:spPr>
          <a:xfrm>
            <a:off x="620884" y="2429019"/>
            <a:ext cx="10748963" cy="655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" name="Google Shape;38;p92"/>
          <p:cNvSpPr txBox="1">
            <a:spLocks noGrp="1"/>
          </p:cNvSpPr>
          <p:nvPr>
            <p:ph type="body" idx="3"/>
          </p:nvPr>
        </p:nvSpPr>
        <p:spPr>
          <a:xfrm>
            <a:off x="620884" y="4420203"/>
            <a:ext cx="10748963" cy="48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" name="Google Shape;40;p92"/>
          <p:cNvSpPr txBox="1">
            <a:spLocks noGrp="1"/>
          </p:cNvSpPr>
          <p:nvPr>
            <p:ph type="body" idx="4"/>
          </p:nvPr>
        </p:nvSpPr>
        <p:spPr>
          <a:xfrm>
            <a:off x="620884" y="3876733"/>
            <a:ext cx="10748963" cy="543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Сравнение" userDrawn="1">
  <p:cSld name="1_Сравнение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4"/>
          <p:cNvSpPr txBox="1"/>
          <p:nvPr/>
        </p:nvSpPr>
        <p:spPr>
          <a:xfrm>
            <a:off x="5333738" y="661234"/>
            <a:ext cx="621067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ЭЛЕКТРОННАЯ ТОРГОВАЯ ПЛОЩАДКА</a:t>
            </a:r>
            <a:endParaRPr/>
          </a:p>
        </p:txBody>
      </p:sp>
      <p:sp>
        <p:nvSpPr>
          <p:cNvPr id="12" name="Google Shape;451;p35"/>
          <p:cNvSpPr/>
          <p:nvPr userDrawn="1"/>
        </p:nvSpPr>
        <p:spPr>
          <a:xfrm>
            <a:off x="5852671" y="5513798"/>
            <a:ext cx="549028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АО «ЭТС» 123112, Москва, ул. </a:t>
            </a:r>
            <a:r>
              <a:rPr lang="ru-RU" sz="16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Тестовская</a:t>
            </a:r>
            <a:r>
              <a:rPr lang="ru-RU" sz="1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д. 10, «Москва Сити», Северная башня, 1 подъезд, 25 этаж</a:t>
            </a:r>
            <a:endParaRPr dirty="0"/>
          </a:p>
        </p:txBody>
      </p:sp>
      <p:sp>
        <p:nvSpPr>
          <p:cNvPr id="13" name="Google Shape;451;p35"/>
          <p:cNvSpPr/>
          <p:nvPr userDrawn="1"/>
        </p:nvSpPr>
        <p:spPr>
          <a:xfrm>
            <a:off x="636197" y="5498558"/>
            <a:ext cx="549028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schemeClr val="bg1"/>
                </a:solidFill>
              </a:rPr>
              <a:t>Единый номер для организаторов и участников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" sz="1600" dirty="0">
                <a:solidFill>
                  <a:schemeClr val="bg1"/>
                </a:solidFill>
              </a:rPr>
              <a:t>8 (495) 109-75-75</a:t>
            </a:r>
          </a:p>
        </p:txBody>
      </p:sp>
      <p:sp>
        <p:nvSpPr>
          <p:cNvPr id="14" name="Google Shape;36;p92"/>
          <p:cNvSpPr txBox="1">
            <a:spLocks noGrp="1"/>
          </p:cNvSpPr>
          <p:nvPr>
            <p:ph type="body" idx="1"/>
          </p:nvPr>
        </p:nvSpPr>
        <p:spPr>
          <a:xfrm>
            <a:off x="620884" y="1875211"/>
            <a:ext cx="10748963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5" name="Google Shape;37;p92"/>
          <p:cNvSpPr txBox="1">
            <a:spLocks noGrp="1"/>
          </p:cNvSpPr>
          <p:nvPr>
            <p:ph type="body" idx="2"/>
          </p:nvPr>
        </p:nvSpPr>
        <p:spPr>
          <a:xfrm>
            <a:off x="620884" y="2429019"/>
            <a:ext cx="10748963" cy="655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6" name="Google Shape;38;p92"/>
          <p:cNvSpPr txBox="1">
            <a:spLocks noGrp="1"/>
          </p:cNvSpPr>
          <p:nvPr>
            <p:ph type="body" idx="3"/>
          </p:nvPr>
        </p:nvSpPr>
        <p:spPr>
          <a:xfrm>
            <a:off x="620884" y="4420203"/>
            <a:ext cx="10748963" cy="48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7" name="Google Shape;40;p92"/>
          <p:cNvSpPr txBox="1">
            <a:spLocks noGrp="1"/>
          </p:cNvSpPr>
          <p:nvPr>
            <p:ph type="body" idx="4"/>
          </p:nvPr>
        </p:nvSpPr>
        <p:spPr>
          <a:xfrm>
            <a:off x="620884" y="3876733"/>
            <a:ext cx="10748963" cy="543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abrikant 2023">
  <p:cSld name="fabrikant 2023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85"/>
          <p:cNvSpPr/>
          <p:nvPr/>
        </p:nvSpPr>
        <p:spPr>
          <a:xfrm>
            <a:off x="728547" y="1058285"/>
            <a:ext cx="10866553" cy="37669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85"/>
          <p:cNvSpPr/>
          <p:nvPr/>
        </p:nvSpPr>
        <p:spPr>
          <a:xfrm>
            <a:off x="719022" y="4998653"/>
            <a:ext cx="10866553" cy="140214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85"/>
          <p:cNvSpPr txBox="1">
            <a:spLocks noGrp="1"/>
          </p:cNvSpPr>
          <p:nvPr>
            <p:ph type="body" idx="1"/>
          </p:nvPr>
        </p:nvSpPr>
        <p:spPr>
          <a:xfrm>
            <a:off x="985576" y="1278246"/>
            <a:ext cx="10352494" cy="3283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0" name="Google Shape;230;p85"/>
          <p:cNvSpPr txBox="1">
            <a:spLocks noGrp="1"/>
          </p:cNvSpPr>
          <p:nvPr>
            <p:ph type="body" idx="2"/>
          </p:nvPr>
        </p:nvSpPr>
        <p:spPr>
          <a:xfrm>
            <a:off x="976051" y="5191760"/>
            <a:ext cx="10352494" cy="100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6263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итульный слайд">
  <p:cSld name="1_Титульный слайд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51EC4932-3026-4332-AC35-BF2EC8A94F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07F17A-C628-411B-9D72-A2D7A1B20479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9241B282-DFA7-400E-ABD2-1D7E193CC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628A36E8-920F-4192-B2DA-DD0049AD2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41D5F7-5B61-48C3-862E-12AEBFB6D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863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abrikant 2023">
  <p:cSld name="fabrikant 2023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85"/>
          <p:cNvSpPr/>
          <p:nvPr/>
        </p:nvSpPr>
        <p:spPr>
          <a:xfrm>
            <a:off x="728547" y="1058285"/>
            <a:ext cx="10866553" cy="37669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85"/>
          <p:cNvSpPr/>
          <p:nvPr/>
        </p:nvSpPr>
        <p:spPr>
          <a:xfrm>
            <a:off x="719022" y="4998653"/>
            <a:ext cx="10866553" cy="140214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85"/>
          <p:cNvSpPr txBox="1">
            <a:spLocks noGrp="1"/>
          </p:cNvSpPr>
          <p:nvPr>
            <p:ph type="body" idx="1"/>
          </p:nvPr>
        </p:nvSpPr>
        <p:spPr>
          <a:xfrm>
            <a:off x="985576" y="1278246"/>
            <a:ext cx="10352494" cy="3283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0" name="Google Shape;230;p85"/>
          <p:cNvSpPr txBox="1">
            <a:spLocks noGrp="1"/>
          </p:cNvSpPr>
          <p:nvPr>
            <p:ph type="body" idx="2"/>
          </p:nvPr>
        </p:nvSpPr>
        <p:spPr>
          <a:xfrm>
            <a:off x="976051" y="5191760"/>
            <a:ext cx="10352494" cy="100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286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>
  <p:cSld name="Заголовок и объект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54"/>
          <p:cNvPicPr preferRelativeResize="0"/>
          <p:nvPr/>
        </p:nvPicPr>
        <p:blipFill rotWithShape="1">
          <a:blip r:embed="rId2">
            <a:alphaModFix/>
          </a:blip>
          <a:srcRect r="10176" b="11351"/>
          <a:stretch/>
        </p:blipFill>
        <p:spPr>
          <a:xfrm>
            <a:off x="5913425" y="2211854"/>
            <a:ext cx="6278576" cy="464614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54"/>
          <p:cNvSpPr txBox="1">
            <a:spLocks noGrp="1"/>
          </p:cNvSpPr>
          <p:nvPr>
            <p:ph type="ctrTitle"/>
          </p:nvPr>
        </p:nvSpPr>
        <p:spPr>
          <a:xfrm>
            <a:off x="628964" y="1579880"/>
            <a:ext cx="7346636" cy="369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54"/>
          <p:cNvSpPr txBox="1"/>
          <p:nvPr/>
        </p:nvSpPr>
        <p:spPr>
          <a:xfrm>
            <a:off x="5333738" y="661234"/>
            <a:ext cx="621067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ЭЛЕКТРОННАЯ ТОРГОВАЯ ПЛОЩАДКА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98505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userDrawn="1">
  <p:cSld name="Только заголовок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3"/>
          <p:cNvSpPr txBox="1"/>
          <p:nvPr/>
        </p:nvSpPr>
        <p:spPr>
          <a:xfrm>
            <a:off x="5333738" y="661234"/>
            <a:ext cx="621067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ЭЛЕКТРОННАЯ ТОРГОВАЯ ПЛОЩАДКА</a:t>
            </a:r>
            <a:endParaRPr/>
          </a:p>
        </p:txBody>
      </p:sp>
      <p:sp>
        <p:nvSpPr>
          <p:cNvPr id="7" name="Google Shape;36;p92"/>
          <p:cNvSpPr txBox="1">
            <a:spLocks noGrp="1"/>
          </p:cNvSpPr>
          <p:nvPr>
            <p:ph type="body" idx="1"/>
          </p:nvPr>
        </p:nvSpPr>
        <p:spPr>
          <a:xfrm>
            <a:off x="620884" y="1875211"/>
            <a:ext cx="10748963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37;p92"/>
          <p:cNvSpPr txBox="1">
            <a:spLocks noGrp="1"/>
          </p:cNvSpPr>
          <p:nvPr>
            <p:ph type="body" idx="2"/>
          </p:nvPr>
        </p:nvSpPr>
        <p:spPr>
          <a:xfrm>
            <a:off x="620884" y="2429019"/>
            <a:ext cx="10748963" cy="655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" name="Google Shape;38;p92"/>
          <p:cNvSpPr txBox="1">
            <a:spLocks noGrp="1"/>
          </p:cNvSpPr>
          <p:nvPr>
            <p:ph type="body" idx="3"/>
          </p:nvPr>
        </p:nvSpPr>
        <p:spPr>
          <a:xfrm>
            <a:off x="620884" y="4420203"/>
            <a:ext cx="10748963" cy="48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" name="Google Shape;40;p92"/>
          <p:cNvSpPr txBox="1">
            <a:spLocks noGrp="1"/>
          </p:cNvSpPr>
          <p:nvPr>
            <p:ph type="body" idx="4"/>
          </p:nvPr>
        </p:nvSpPr>
        <p:spPr>
          <a:xfrm>
            <a:off x="620884" y="3876733"/>
            <a:ext cx="10748963" cy="543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9082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8547" y="645121"/>
            <a:ext cx="2544024" cy="32700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6" r:id="rId2"/>
    <p:sldLayoutId id="2147483657" r:id="rId3"/>
    <p:sldLayoutId id="2147483699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5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28547" y="409861"/>
            <a:ext cx="1822136" cy="23432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95" r:id="rId2"/>
    <p:sldLayoutId id="2147483697" r:id="rId3"/>
    <p:sldLayoutId id="2147483698" r:id="rId4"/>
    <p:sldLayoutId id="2147483701" r:id="rId5"/>
    <p:sldLayoutId id="2147483703" r:id="rId6"/>
    <p:sldLayoutId id="2147483704" r:id="rId7"/>
    <p:sldLayoutId id="2147483705" r:id="rId8"/>
    <p:sldLayoutId id="2147483706" r:id="rId9"/>
    <p:sldLayoutId id="214748370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"/>
          <p:cNvSpPr txBox="1">
            <a:spLocks noGrp="1"/>
          </p:cNvSpPr>
          <p:nvPr>
            <p:ph type="ctrTitle"/>
          </p:nvPr>
        </p:nvSpPr>
        <p:spPr>
          <a:xfrm>
            <a:off x="628963" y="1579880"/>
            <a:ext cx="8075002" cy="369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defRPr/>
            </a:pPr>
            <a:r>
              <a:rPr lang="ru-RU" sz="4000" dirty="0"/>
              <a:t>Особенности применения национального режима при участии в закупках с 1 января 2025 года по ПП РФ №1875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35"/>
          <p:cNvSpPr txBox="1">
            <a:spLocks noGrp="1"/>
          </p:cNvSpPr>
          <p:nvPr>
            <p:ph type="body" idx="1"/>
          </p:nvPr>
        </p:nvSpPr>
        <p:spPr>
          <a:xfrm>
            <a:off x="985576" y="1278246"/>
            <a:ext cx="10352494" cy="3283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1200"/>
              </a:spcAft>
            </a:pPr>
            <a:r>
              <a:rPr lang="ru-RU" sz="3200" dirty="0"/>
              <a:t>Постановление Правительства РФ от </a:t>
            </a:r>
            <a:r>
              <a:rPr lang="ru-RU" sz="3200" dirty="0" smtClean="0"/>
              <a:t>23.12.2024</a:t>
            </a:r>
          </a:p>
          <a:p>
            <a:pPr marL="0" lvl="0" indent="0" algn="ctr">
              <a:spcBef>
                <a:spcPts val="0"/>
              </a:spcBef>
              <a:spcAft>
                <a:spcPts val="1200"/>
              </a:spcAft>
            </a:pPr>
            <a:r>
              <a:rPr lang="ru-RU" sz="3200" dirty="0" smtClean="0"/>
              <a:t>N </a:t>
            </a:r>
            <a:r>
              <a:rPr lang="ru-RU" sz="3200" dirty="0"/>
              <a:t>1875</a:t>
            </a:r>
            <a:endParaRPr lang="ru-RU" sz="3200" dirty="0" smtClean="0"/>
          </a:p>
          <a:p>
            <a:pPr marL="0" lvl="0" indent="0" algn="ctr">
              <a:spcBef>
                <a:spcPts val="0"/>
              </a:spcBef>
              <a:spcAft>
                <a:spcPts val="1200"/>
              </a:spcAft>
            </a:pPr>
            <a:r>
              <a:rPr lang="ru-RU" sz="3200" dirty="0"/>
              <a:t>"О мерах по предоставлению национального режима при осуществлении закупок товаров, работ, услуг для обеспечения государственных и муниципальных нужд, закупок товаров, работ, услуг отдельными видами юридических </a:t>
            </a:r>
            <a:r>
              <a:rPr lang="ru-RU" sz="3200" dirty="0" smtClean="0"/>
              <a:t>лиц»</a:t>
            </a:r>
          </a:p>
          <a:p>
            <a:pPr marL="0" lvl="0" indent="0" algn="ctr">
              <a:spcBef>
                <a:spcPts val="0"/>
              </a:spcBef>
              <a:spcAft>
                <a:spcPts val="1200"/>
              </a:spcAft>
            </a:pPr>
            <a:endParaRPr lang="ru-RU" sz="3200" dirty="0"/>
          </a:p>
        </p:txBody>
      </p:sp>
      <p:sp>
        <p:nvSpPr>
          <p:cNvPr id="483" name="Google Shape;483;p35"/>
          <p:cNvSpPr txBox="1">
            <a:spLocks noGrp="1"/>
          </p:cNvSpPr>
          <p:nvPr>
            <p:ph type="body" idx="2"/>
          </p:nvPr>
        </p:nvSpPr>
        <p:spPr>
          <a:xfrm>
            <a:off x="729073" y="5009468"/>
            <a:ext cx="10837645" cy="1394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Tx/>
              <a:buChar char="-"/>
            </a:pPr>
            <a:r>
              <a:rPr lang="ru-RU" dirty="0" smtClean="0"/>
              <a:t>Единое постановление по 44-ФЗ и 223-ФЗ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Tx/>
              <a:buChar char="-"/>
            </a:pPr>
            <a:r>
              <a:rPr lang="ru-RU" dirty="0" smtClean="0"/>
              <a:t>Единые все запреты, ограничения и преимущества при предоставлении национального режима в одном постановлении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Tx/>
              <a:buChar char="-"/>
            </a:pPr>
            <a:r>
              <a:rPr lang="ru-RU" dirty="0" smtClean="0"/>
              <a:t>Единые правила подтверждения страны происхождения по законам 223-ФЗ и 44-ФЗ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Tx/>
              <a:buChar char="-"/>
            </a:pPr>
            <a:r>
              <a:rPr lang="ru-RU" dirty="0" smtClean="0"/>
              <a:t>Установлена минимальная доля по 223-ФЗ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Tx/>
              <a:buChar char="-"/>
            </a:pPr>
            <a:r>
              <a:rPr lang="ru-RU" dirty="0" smtClean="0"/>
              <a:t>Положение об отчете закупок российских ТРУ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676868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96262693" name="TextBox 1696262692"/>
          <p:cNvSpPr txBox="1"/>
          <p:nvPr/>
        </p:nvSpPr>
        <p:spPr bwMode="auto">
          <a:xfrm>
            <a:off x="608174" y="1540519"/>
            <a:ext cx="11484766" cy="446212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400" b="1" dirty="0" smtClean="0"/>
              <a:t>Предусмотрены особенности:</a:t>
            </a:r>
            <a:endParaRPr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608174" y="2071059"/>
            <a:ext cx="10770332" cy="3277244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400" dirty="0" smtClean="0"/>
              <a:t>При </a:t>
            </a:r>
            <a:r>
              <a:rPr lang="ru-RU" sz="2400" dirty="0"/>
              <a:t>осуществлении закупок товаров, указанных в позициях </a:t>
            </a:r>
            <a:r>
              <a:rPr lang="ru-RU" sz="2400" dirty="0" smtClean="0"/>
              <a:t>195, 197 </a:t>
            </a:r>
            <a:r>
              <a:rPr lang="ru-RU" sz="2400" dirty="0"/>
              <a:t>- </a:t>
            </a:r>
            <a:r>
              <a:rPr lang="ru-RU" sz="2400" dirty="0" smtClean="0"/>
              <a:t>199 </a:t>
            </a:r>
            <a:r>
              <a:rPr lang="ru-RU" sz="2400" dirty="0"/>
              <a:t>и </a:t>
            </a:r>
            <a:r>
              <a:rPr lang="ru-RU" sz="2400" dirty="0" smtClean="0"/>
              <a:t>203 </a:t>
            </a:r>
            <a:r>
              <a:rPr lang="ru-RU" sz="2400" dirty="0"/>
              <a:t>перечня № </a:t>
            </a:r>
            <a:r>
              <a:rPr lang="ru-RU" sz="2400" dirty="0" smtClean="0"/>
              <a:t>2 - </a:t>
            </a:r>
            <a:r>
              <a:rPr lang="ru-RU" sz="2400" b="1" dirty="0"/>
              <a:t>контракт должен содержать условие</a:t>
            </a:r>
            <a:r>
              <a:rPr lang="ru-RU" sz="2400" dirty="0"/>
              <a:t> о том, </a:t>
            </a:r>
            <a:r>
              <a:rPr lang="ru-RU" sz="2400" dirty="0" smtClean="0"/>
              <a:t>что не допускается замена:</a:t>
            </a:r>
          </a:p>
          <a:p>
            <a:pPr>
              <a:defRPr/>
            </a:pPr>
            <a:endParaRPr lang="ru-RU" sz="2400" dirty="0" smtClean="0"/>
          </a:p>
          <a:p>
            <a:pPr marL="285750" indent="-285750">
              <a:buFontTx/>
              <a:buChar char="-"/>
              <a:defRPr/>
            </a:pPr>
            <a:r>
              <a:rPr lang="ru-RU" sz="2400" dirty="0" smtClean="0"/>
              <a:t>если </a:t>
            </a:r>
            <a:r>
              <a:rPr lang="ru-RU" sz="2400" dirty="0"/>
              <a:t>контракт предусматривает поставку </a:t>
            </a:r>
            <a:r>
              <a:rPr lang="ru-RU" sz="2400" dirty="0" smtClean="0"/>
              <a:t>РЭП 1 </a:t>
            </a:r>
            <a:r>
              <a:rPr lang="ru-RU" sz="2400" dirty="0"/>
              <a:t>уровня, замена такой продукции на </a:t>
            </a:r>
            <a:r>
              <a:rPr lang="ru-RU" sz="2400" dirty="0" smtClean="0"/>
              <a:t>РЭП, </a:t>
            </a:r>
            <a:r>
              <a:rPr lang="ru-RU" sz="2400" dirty="0"/>
              <a:t>не признаваемой радиоэлектронной продукцией первого </a:t>
            </a:r>
            <a:r>
              <a:rPr lang="ru-RU" sz="2400" dirty="0" smtClean="0"/>
              <a:t>уровня</a:t>
            </a:r>
          </a:p>
          <a:p>
            <a:pPr marL="285750" indent="-285750">
              <a:buFontTx/>
              <a:buChar char="-"/>
              <a:defRPr/>
            </a:pPr>
            <a:endParaRPr lang="ru-RU" sz="2400" dirty="0" smtClean="0"/>
          </a:p>
          <a:p>
            <a:pPr>
              <a:defRPr/>
            </a:pPr>
            <a:r>
              <a:rPr lang="ru-RU" sz="2400" dirty="0" smtClean="0"/>
              <a:t>- ЛП с синтезом молекулы на ЛП без синтеза.</a:t>
            </a:r>
            <a:endParaRPr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Нашивка 1"/>
          <p:cNvSpPr/>
          <p:nvPr/>
        </p:nvSpPr>
        <p:spPr>
          <a:xfrm>
            <a:off x="297180" y="3557852"/>
            <a:ext cx="239628" cy="32913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2839934" y="342682"/>
            <a:ext cx="2048296" cy="38728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ПП </a:t>
            </a:r>
            <a:r>
              <a:rPr lang="ru-RU" sz="2000" b="1" dirty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РФ </a:t>
            </a:r>
            <a:r>
              <a:rPr lang="ru-RU" sz="2000" b="1" dirty="0" smtClean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</a:t>
            </a:r>
            <a:r>
              <a:rPr lang="ru-RU" sz="2000" b="1" dirty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1875</a:t>
            </a:r>
            <a:endParaRPr sz="2000" b="1" i="0" dirty="0">
              <a:solidFill>
                <a:srgbClr val="BC34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297180" y="4940882"/>
            <a:ext cx="239628" cy="32913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8174" y="981355"/>
            <a:ext cx="3735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/>
              <a:t>(пункт 7) Только по 44-ФЗ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305692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96262693" name="TextBox 1696262692"/>
          <p:cNvSpPr txBox="1"/>
          <p:nvPr/>
        </p:nvSpPr>
        <p:spPr bwMode="auto">
          <a:xfrm>
            <a:off x="0" y="646589"/>
            <a:ext cx="11484766" cy="977191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000" b="1" dirty="0" smtClean="0"/>
              <a:t>Особенностями </a:t>
            </a:r>
            <a:r>
              <a:rPr lang="ru-RU" sz="2000" b="1" dirty="0"/>
              <a:t>описания объекта закупки, являющегося товаром (в том числе поставляемым при выполнении закупаемых работ, оказании закупаемых услуг), производство которого на территории Российской Федерации отсутствует, являются: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2026920" y="2033980"/>
            <a:ext cx="10165080" cy="433965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1800" dirty="0"/>
              <a:t>при осуществлении закупки </a:t>
            </a:r>
            <a:r>
              <a:rPr lang="ru-RU" sz="1800" b="1" dirty="0"/>
              <a:t>товаров</a:t>
            </a:r>
            <a:r>
              <a:rPr lang="ru-RU" sz="1800" dirty="0"/>
              <a:t>, указанных в позициях </a:t>
            </a:r>
            <a:r>
              <a:rPr lang="ru-RU" sz="1800" b="1" dirty="0"/>
              <a:t>1 - 433 приложения N 2 </a:t>
            </a:r>
            <a:r>
              <a:rPr lang="ru-RU" sz="1800" dirty="0"/>
              <a:t>к настоящему постановлению, - </a:t>
            </a:r>
            <a:r>
              <a:rPr lang="ru-RU" sz="1800" b="1" dirty="0"/>
              <a:t>декларирование в извещении</a:t>
            </a:r>
            <a:r>
              <a:rPr lang="ru-RU" sz="1800" dirty="0"/>
              <a:t> об осуществлении закупки или в приглашении принять участие в определении поставщика (подрядчика, исполнителя) </a:t>
            </a:r>
            <a:r>
              <a:rPr lang="ru-RU" sz="1800" b="1" dirty="0"/>
              <a:t>факта отсутствия в </a:t>
            </a:r>
            <a:r>
              <a:rPr lang="ru-RU" sz="1800" b="1" dirty="0" smtClean="0"/>
              <a:t>РРПП </a:t>
            </a:r>
            <a:r>
              <a:rPr lang="ru-RU" sz="1800" b="1" dirty="0"/>
              <a:t>такого товара с характеристиками</a:t>
            </a:r>
            <a:r>
              <a:rPr lang="ru-RU" sz="1800" dirty="0"/>
              <a:t>, </a:t>
            </a:r>
            <a:r>
              <a:rPr lang="ru-RU" sz="1800" u="sng" dirty="0"/>
              <a:t>соответствующими потребности заказчика</a:t>
            </a:r>
            <a:r>
              <a:rPr lang="ru-RU" sz="1800" dirty="0"/>
              <a:t>, указание в описании объекта закупки характеристик товара, потребность в котором имеется у заказчика и который отсутствует в реестре российской промышленной продукции, а также включение в описание объекта закупки копии направленного до начала осуществления закупки в Министерство промышленности и торговли Российской Федерации уведомления об отсутствии закупаемого товара в реестре российской промышленной продукции, которое должно содержать информацию о заказчике (место нахождения, почтовый адрес, адрес электронной почты, номер контактного телефона) и о товаре, потребность в котором имеется у заказчика и который отсутствует в реестре российской промышленной продукции (наименование товара, код товара по </a:t>
            </a:r>
            <a:r>
              <a:rPr lang="ru-RU" sz="1800" dirty="0" smtClean="0"/>
              <a:t>ОКПД2, </a:t>
            </a:r>
            <a:r>
              <a:rPr lang="ru-RU" sz="1800" dirty="0"/>
              <a:t>код товара по единой Товарной номенклатуре внешнеэкономической деятельности Евразийского экономического союза, предусмотренной правом Евразийского экономического союза, и характеристики такого товара);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2839934" y="342682"/>
            <a:ext cx="2048296" cy="38728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ПП </a:t>
            </a:r>
            <a:r>
              <a:rPr lang="ru-RU" sz="2000" b="1" dirty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РФ </a:t>
            </a:r>
            <a:r>
              <a:rPr lang="ru-RU" sz="2000" b="1" dirty="0" smtClean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</a:t>
            </a:r>
            <a:r>
              <a:rPr lang="ru-RU" sz="2000" b="1" dirty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1875</a:t>
            </a:r>
            <a:endParaRPr sz="2000" b="1" i="0" dirty="0">
              <a:solidFill>
                <a:srgbClr val="BC34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8456774" y="230785"/>
            <a:ext cx="3735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/>
              <a:t>(пункт 7) Только по 44-ФЗ</a:t>
            </a:r>
            <a:endParaRPr lang="ru-RU" sz="1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547645"/>
            <a:ext cx="4241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/>
              <a:t>для служебного пользования</a:t>
            </a:r>
            <a:r>
              <a:rPr lang="ru-RU" sz="1800" dirty="0" smtClean="0"/>
              <a:t>;   - ????</a:t>
            </a:r>
            <a:endParaRPr lang="ru-RU" sz="1800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7581900" y="2545080"/>
            <a:ext cx="134493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1699260" y="2537460"/>
            <a:ext cx="5886450" cy="14097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52400" y="2454056"/>
            <a:ext cx="1649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 каком месте?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H="1">
            <a:off x="7581900" y="3082159"/>
            <a:ext cx="146304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1699260" y="3074539"/>
            <a:ext cx="5886450" cy="14097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2400" y="2991135"/>
            <a:ext cx="1649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 РРПП нет характеристик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H="1">
            <a:off x="7581900" y="4149356"/>
            <a:ext cx="126873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1699260" y="4141736"/>
            <a:ext cx="5886450" cy="14097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52400" y="4058332"/>
            <a:ext cx="1649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Как направлять?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 bwMode="auto">
          <a:xfrm>
            <a:off x="232410" y="5880937"/>
            <a:ext cx="1649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ЕП - ?</a:t>
            </a:r>
            <a:endParaRPr lang="ru-RU" sz="1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46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96262693" name="TextBox 1696262692"/>
          <p:cNvSpPr txBox="1"/>
          <p:nvPr/>
        </p:nvSpPr>
        <p:spPr bwMode="auto">
          <a:xfrm>
            <a:off x="0" y="646589"/>
            <a:ext cx="11484766" cy="977191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000" b="1" dirty="0" smtClean="0"/>
              <a:t>Особенностями </a:t>
            </a:r>
            <a:r>
              <a:rPr lang="ru-RU" sz="2000" b="1" dirty="0"/>
              <a:t>описания объекта закупки, являющегося товаром (в том числе поставляемым при выполнении закупаемых работ, оказании закупаемых услуг), производство которого на территории Российской Федерации отсутствует, являются: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3181350" y="2015280"/>
            <a:ext cx="8743950" cy="274690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1800" dirty="0"/>
              <a:t>при осуществлении закупки </a:t>
            </a:r>
            <a:r>
              <a:rPr lang="ru-RU" sz="1800" b="1" dirty="0"/>
              <a:t>товаров</a:t>
            </a:r>
            <a:r>
              <a:rPr lang="ru-RU" sz="1800" dirty="0"/>
              <a:t>, </a:t>
            </a:r>
            <a:r>
              <a:rPr lang="ru-RU" sz="1800" b="1" dirty="0"/>
              <a:t>не указанных </a:t>
            </a:r>
            <a:r>
              <a:rPr lang="ru-RU" sz="1800" dirty="0"/>
              <a:t>в позициях 1 - 145 приложения N 1 к настоящему постановлению, позициях 1 - 433 приложения N 2 к настоящему постановлению, - </a:t>
            </a:r>
            <a:r>
              <a:rPr lang="ru-RU" sz="1800" b="1" dirty="0"/>
              <a:t>декларирование в извещении </a:t>
            </a:r>
            <a:r>
              <a:rPr lang="ru-RU" sz="1800" dirty="0"/>
              <a:t>об осуществлении закупки или в приглашении принять участие в определении поставщика (подрядчика, исполнителя) </a:t>
            </a:r>
            <a:r>
              <a:rPr lang="ru-RU" sz="1800" b="1" dirty="0"/>
              <a:t>факта отсутствия на территории Российской Федерации</a:t>
            </a:r>
            <a:r>
              <a:rPr lang="ru-RU" sz="1800" dirty="0"/>
              <a:t> </a:t>
            </a:r>
            <a:r>
              <a:rPr lang="ru-RU" sz="1800" b="1" dirty="0"/>
              <a:t>производства такого товара с характеристиками, соответствующими потребности заказчика</a:t>
            </a:r>
            <a:r>
              <a:rPr lang="ru-RU" sz="1800" dirty="0"/>
              <a:t>, а </a:t>
            </a:r>
            <a:r>
              <a:rPr lang="ru-RU" sz="1800" b="1" dirty="0"/>
              <a:t>также указание в описании объекта закупки характеристик товара, потребность в котором имеется у заказчика </a:t>
            </a:r>
            <a:r>
              <a:rPr lang="ru-RU" sz="1800" dirty="0"/>
              <a:t>и производство которого на территории Российской Федерации отсутствует;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2839934" y="342682"/>
            <a:ext cx="2048296" cy="38728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ПП </a:t>
            </a:r>
            <a:r>
              <a:rPr lang="ru-RU" sz="2000" b="1" dirty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РФ </a:t>
            </a:r>
            <a:r>
              <a:rPr lang="ru-RU" sz="2000" b="1" dirty="0" smtClean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</a:t>
            </a:r>
            <a:r>
              <a:rPr lang="ru-RU" sz="2000" b="1" dirty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1875</a:t>
            </a:r>
            <a:endParaRPr sz="2000" b="1" i="0" dirty="0">
              <a:solidFill>
                <a:srgbClr val="BC34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8456774" y="230785"/>
            <a:ext cx="3735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/>
              <a:t>(пункт 7) Только по 44-ФЗ</a:t>
            </a:r>
            <a:endParaRPr lang="ru-RU" sz="1800" b="1" dirty="0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H="1">
            <a:off x="1531620" y="3631197"/>
            <a:ext cx="3196590" cy="11163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 bwMode="auto">
          <a:xfrm>
            <a:off x="1306830" y="3107977"/>
            <a:ext cx="1649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ЕАЭС не проверяем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 bwMode="auto">
          <a:xfrm>
            <a:off x="1306830" y="4330267"/>
            <a:ext cx="1649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ЕП - ?</a:t>
            </a:r>
            <a:endParaRPr lang="ru-RU" sz="1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25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96262693" name="TextBox 1696262692"/>
          <p:cNvSpPr txBox="1"/>
          <p:nvPr/>
        </p:nvSpPr>
        <p:spPr bwMode="auto">
          <a:xfrm>
            <a:off x="635868" y="924008"/>
            <a:ext cx="5049521" cy="446212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400" b="1" dirty="0" smtClean="0"/>
              <a:t>Предусмотрены особенности:</a:t>
            </a:r>
            <a:endParaRPr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Нашивка 1"/>
          <p:cNvSpPr/>
          <p:nvPr/>
        </p:nvSpPr>
        <p:spPr>
          <a:xfrm>
            <a:off x="352494" y="2887682"/>
            <a:ext cx="331994" cy="45600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7317" y="1256466"/>
            <a:ext cx="114193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120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Определения НМЦК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цены контракта, заключаемого с единственным поставщиком (подрядчиком, исполнителем), начальной цены единицы товара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том числе товаров, поставляемых при выполнении закупаемых работ, оказании закупаемых услуг), начальной цены единицы работы, услуги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для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осуществления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закупки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методом анализа рынка,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объект</a:t>
            </a:r>
            <a:r>
              <a:rPr lang="ru-RU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закупки которой </a:t>
            </a:r>
            <a:r>
              <a:rPr lang="ru-RU" sz="20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включает товары, указанные </a:t>
            </a:r>
            <a:r>
              <a:rPr lang="ru-RU" sz="2000" b="1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1-145 перечня </a:t>
            </a:r>
            <a:r>
              <a:rPr lang="ru-RU" sz="20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№ 1 и (или) </a:t>
            </a:r>
            <a:r>
              <a:rPr lang="ru-RU" sz="2000" b="1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1-433 перечня </a:t>
            </a:r>
            <a:r>
              <a:rPr lang="ru-RU" sz="20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№ 2</a:t>
            </a:r>
            <a:r>
              <a:rPr lang="ru-RU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3108" y="2887682"/>
            <a:ext cx="1024061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определении идентичности и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однородности таких товаров подлежат учету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исключительно товары, происходящие из государств - членов Евразийского экономического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союза</a:t>
            </a:r>
          </a:p>
          <a:p>
            <a:pPr marL="400050" indent="-400050">
              <a:buFont typeface="+mj-lt"/>
              <a:buAutoNum type="romanUcPeriod"/>
            </a:pPr>
            <a:endParaRPr lang="ru-RU" sz="2400" dirty="0">
              <a:latin typeface="Times New Roman" panose="02020603050405020304" pitchFamily="18" charset="0"/>
            </a:endParaRPr>
          </a:p>
          <a:p>
            <a:pPr marL="400050" indent="-400050">
              <a:buFont typeface="+mj-lt"/>
              <a:buAutoNum type="romanUcPeriod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применении метода сопоставимых рыночных цен (анализа рынка) заказчик направляет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запрос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информации о цене товаров, указанных в позициях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1 -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145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перечня № 1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позициях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1 -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432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перечня № 2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НЕ МЕНЕЕ ЧЕМ 3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субъектам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деятельности в сфере промышленности, информация о которых включена в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ГИСП.</a:t>
            </a:r>
          </a:p>
        </p:txBody>
      </p:sp>
      <p:sp>
        <p:nvSpPr>
          <p:cNvPr id="10" name="Нашивка 9"/>
          <p:cNvSpPr/>
          <p:nvPr/>
        </p:nvSpPr>
        <p:spPr>
          <a:xfrm>
            <a:off x="353805" y="4417141"/>
            <a:ext cx="331994" cy="45600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2839934" y="342682"/>
            <a:ext cx="2048296" cy="38728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ПП </a:t>
            </a:r>
            <a:r>
              <a:rPr lang="ru-RU" sz="2000" b="1" dirty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РФ </a:t>
            </a:r>
            <a:r>
              <a:rPr lang="ru-RU" sz="2000" b="1" dirty="0" smtClean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</a:t>
            </a:r>
            <a:r>
              <a:rPr lang="ru-RU" sz="2000" b="1" dirty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1875</a:t>
            </a:r>
            <a:endParaRPr sz="2000" b="1" i="0" dirty="0">
              <a:solidFill>
                <a:srgbClr val="BC34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762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96262693" name="TextBox 1696262692"/>
          <p:cNvSpPr txBox="1"/>
          <p:nvPr/>
        </p:nvSpPr>
        <p:spPr bwMode="auto">
          <a:xfrm>
            <a:off x="635868" y="924008"/>
            <a:ext cx="11484766" cy="446212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400" b="1" dirty="0" smtClean="0"/>
              <a:t>Предусмотрены особенности:</a:t>
            </a:r>
            <a:endParaRPr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Нашивка 1"/>
          <p:cNvSpPr/>
          <p:nvPr/>
        </p:nvSpPr>
        <p:spPr>
          <a:xfrm>
            <a:off x="548849" y="1506591"/>
            <a:ext cx="855474" cy="117501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70236" y="1564260"/>
            <a:ext cx="961603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Если в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системе ГИСП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содержится информация менее чем о 3 субъектах деятельности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сфере промышленности, осуществляющих производство включенного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объект закупки товара из числа указанных товаров, заказчик также направляет такой запрос поставщикам, которые осуществляют поставки происходящих из государств - членов Евразийского экономического союза товаров, идентичных товарам, планируемым к закупкам (при их отсутствии - однородных товаров), и информация о которых и о поставленных ими товарах содержится на официальном сайте ЕИС в реестре контрактов, заключенных заказчиками.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2839934" y="342682"/>
            <a:ext cx="2048296" cy="38728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ПП </a:t>
            </a:r>
            <a:r>
              <a:rPr lang="ru-RU" sz="2000" b="1" dirty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РФ </a:t>
            </a:r>
            <a:r>
              <a:rPr lang="ru-RU" sz="2000" b="1" dirty="0" smtClean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</a:t>
            </a:r>
            <a:r>
              <a:rPr lang="ru-RU" sz="2000" b="1" dirty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1875</a:t>
            </a:r>
            <a:endParaRPr sz="2000" b="1" i="0" dirty="0">
              <a:solidFill>
                <a:srgbClr val="BC34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491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96262693" name="TextBox 1696262692"/>
          <p:cNvSpPr txBox="1"/>
          <p:nvPr/>
        </p:nvSpPr>
        <p:spPr bwMode="auto">
          <a:xfrm>
            <a:off x="109094" y="1426222"/>
            <a:ext cx="11345753" cy="800091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400" b="1" dirty="0" smtClean="0"/>
              <a:t>Предусмотренные особенности обоснования НМЦК и определения идентичности\однородности  </a:t>
            </a:r>
            <a:r>
              <a:rPr lang="ru-RU" sz="2400" b="1" dirty="0" smtClean="0">
                <a:solidFill>
                  <a:srgbClr val="FF0000"/>
                </a:solidFill>
              </a:rPr>
              <a:t>не применяются при</a:t>
            </a:r>
            <a:r>
              <a:rPr lang="ru-RU" sz="2400" b="1" dirty="0" smtClean="0"/>
              <a:t>:</a:t>
            </a:r>
            <a:endParaRPr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9094" y="2530980"/>
            <a:ext cx="1140900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spcAft>
                <a:spcPts val="12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 установлен иной порядок обоснования НМЦК по ч.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21 и 22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ст. 22 Закона №44-ФЗ;</a:t>
            </a:r>
          </a:p>
          <a:p>
            <a:pPr marL="285750" lvl="1" indent="-285750">
              <a:spcAft>
                <a:spcPts val="12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Заказчик не применяет установленный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запрет,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ограничение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1" indent="-285750">
              <a:spcAft>
                <a:spcPts val="12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Осуществляется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закупка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товара в количестве одной штуки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НМЦК (НМЦД),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цена контракта, заключаемого с единственным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поставщиком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(подрядчиком,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исполнителем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(цена, заключаемого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единственным поставщиком (исполнителем, подрядчиком) договора),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превышает 5 тыс.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рублей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1" indent="-285750">
              <a:spcAft>
                <a:spcPts val="12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Осуществляется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закупка товаров, при которой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НМЦК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(НМЦД),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цена контракта, заключаемого с единственным поставщиком (подрядчиком, исполнителем) (цена, заключаемого с единственным поставщиком (исполнителем, подрядчиком) договора),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превышает 1 млн. рублей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 этом ни одна из использованных при определении таких цен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цена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единицы товара не превышает 5 тыс. рублей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2839934" y="342682"/>
            <a:ext cx="2048296" cy="38728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ПП </a:t>
            </a:r>
            <a:r>
              <a:rPr lang="ru-RU" sz="2000" b="1" dirty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РФ </a:t>
            </a:r>
            <a:r>
              <a:rPr lang="ru-RU" sz="2000" b="1" dirty="0" smtClean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</a:t>
            </a:r>
            <a:r>
              <a:rPr lang="ru-RU" sz="2000" b="1" dirty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1875</a:t>
            </a:r>
            <a:endParaRPr sz="2000" b="1" i="0" dirty="0">
              <a:solidFill>
                <a:srgbClr val="BC34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720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96262693" name="TextBox 1696262692"/>
          <p:cNvSpPr txBox="1"/>
          <p:nvPr/>
        </p:nvSpPr>
        <p:spPr bwMode="auto">
          <a:xfrm>
            <a:off x="109094" y="1426222"/>
            <a:ext cx="11345753" cy="800091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400" b="1" dirty="0" smtClean="0"/>
              <a:t>Предусмотренные особенности обоснования НМЦК и определения идентичности\однородности  </a:t>
            </a:r>
            <a:r>
              <a:rPr lang="ru-RU" sz="2400" b="1" dirty="0" smtClean="0">
                <a:solidFill>
                  <a:srgbClr val="FF0000"/>
                </a:solidFill>
              </a:rPr>
              <a:t>не применяются при</a:t>
            </a:r>
            <a:r>
              <a:rPr lang="ru-RU" sz="2400" b="1" dirty="0" smtClean="0"/>
              <a:t>:</a:t>
            </a:r>
            <a:endParaRPr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9094" y="2530980"/>
            <a:ext cx="114090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spcAft>
                <a:spcPts val="12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 в реестре российской промышленной продукции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отсутствуют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указанные в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позициях 1 - 433 приложения N 2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 настоящему постановлению товары с характеристиками, соответствующими потребности заказчика, отсутствует производство на территории Российской Федерации товаров, указанных в позициях 434 - 465 приложения N 2 к настоящему постановлению,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которые декларируются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обосновании начальной (максимальной) цены контракта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цены контракта, заключаемого с единственным поставщиком (подрядчиком, исполнителем), начальной цены единицы товара (в том числе товаров, поставляемых при выполнении закупаемых работ, оказании закупаемых услуг), начальной цены единицы работы, услуги.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случаях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при которых такое обоснование в соответствии с Федеральным законом "О контрактной системе в сфере закупок товаров, работ, услуг для обеспечения государственных и муниципальных нужд" не составляется, отсутствие производства такого товара на территории Российской Федерации 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декларируется в контракте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2839934" y="342682"/>
            <a:ext cx="2048296" cy="38728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ПП </a:t>
            </a:r>
            <a:r>
              <a:rPr lang="ru-RU" sz="2000" b="1" dirty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РФ </a:t>
            </a:r>
            <a:r>
              <a:rPr lang="ru-RU" sz="2000" b="1" dirty="0" smtClean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</a:t>
            </a:r>
            <a:r>
              <a:rPr lang="ru-RU" sz="2000" b="1" dirty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1875</a:t>
            </a:r>
            <a:endParaRPr sz="2000" b="1" i="0" dirty="0">
              <a:solidFill>
                <a:srgbClr val="BC34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18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96262693" name="TextBox 1696262692"/>
          <p:cNvSpPr txBox="1"/>
          <p:nvPr/>
        </p:nvSpPr>
        <p:spPr bwMode="auto">
          <a:xfrm>
            <a:off x="109094" y="1426222"/>
            <a:ext cx="11345753" cy="800091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400" b="1" dirty="0" smtClean="0"/>
              <a:t>Предусмотренные особенности обоснования НМЦК и определения идентичности\однородности  </a:t>
            </a:r>
            <a:r>
              <a:rPr lang="ru-RU" sz="2400" b="1" dirty="0" smtClean="0">
                <a:solidFill>
                  <a:srgbClr val="FF0000"/>
                </a:solidFill>
              </a:rPr>
              <a:t>не применяются при</a:t>
            </a:r>
            <a:r>
              <a:rPr lang="ru-RU" sz="2400" b="1" dirty="0" smtClean="0"/>
              <a:t>:</a:t>
            </a:r>
            <a:endParaRPr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9094" y="2530980"/>
            <a:ext cx="114090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spcAft>
                <a:spcPts val="12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осуществляется закупка товаров, работ, услуг в случаях, предусмотренных пунктами 1 или 2 части 11 статьи 24 Федерального закона "О контрактной системе в сфере закупок товаров, работ, услуг для обеспечения государственных и муниципальных нужд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". – (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гостайна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2839934" y="342682"/>
            <a:ext cx="2048296" cy="38728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ПП </a:t>
            </a:r>
            <a:r>
              <a:rPr lang="ru-RU" sz="2000" b="1" dirty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РФ </a:t>
            </a:r>
            <a:r>
              <a:rPr lang="ru-RU" sz="2000" b="1" dirty="0" smtClean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</a:t>
            </a:r>
            <a:r>
              <a:rPr lang="ru-RU" sz="2000" b="1" dirty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1875</a:t>
            </a:r>
            <a:endParaRPr sz="2000" b="1" i="0" dirty="0">
              <a:solidFill>
                <a:srgbClr val="BC34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159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379" y="1993108"/>
            <a:ext cx="1116530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C00000"/>
                </a:solidFill>
              </a:rPr>
              <a:t>Информационное письмо Минфина России от 31.01.2025 N 24-01-06/8697</a:t>
            </a:r>
          </a:p>
        </p:txBody>
      </p:sp>
    </p:spTree>
    <p:extLst>
      <p:ext uri="{BB962C8B-B14F-4D97-AF65-F5344CB8AC3E}">
        <p14:creationId xmlns:p14="http://schemas.microsoft.com/office/powerpoint/2010/main" val="45448651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433" y="1175517"/>
            <a:ext cx="1180034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ru-RU" sz="2400" b="1" dirty="0"/>
              <a:t>Особенности определения цен установлены </a:t>
            </a:r>
            <a:r>
              <a:rPr lang="ru-RU" sz="2400" b="1" dirty="0">
                <a:solidFill>
                  <a:srgbClr val="FF0000"/>
                </a:solidFill>
              </a:rPr>
              <a:t>исключительно</a:t>
            </a:r>
            <a:r>
              <a:rPr lang="ru-RU" sz="2400" b="1" dirty="0"/>
              <a:t> в отношении товаров, указанных в перечнях N 1 и N 2</a:t>
            </a:r>
            <a:r>
              <a:rPr lang="ru-RU" sz="2400" dirty="0"/>
              <a:t>, в связи с чем такие особенности </a:t>
            </a:r>
            <a:r>
              <a:rPr lang="ru-RU" sz="2400" b="1" dirty="0"/>
              <a:t>не применяются в отношении товаров, не указанных в перечнях N 1 и N 2</a:t>
            </a:r>
            <a:r>
              <a:rPr lang="ru-RU" sz="2400" dirty="0"/>
              <a:t>, в отношении работ, услуг.</a:t>
            </a:r>
          </a:p>
          <a:p>
            <a:pPr>
              <a:spcAft>
                <a:spcPts val="1800"/>
              </a:spcAft>
            </a:pPr>
            <a:r>
              <a:rPr lang="ru-RU" sz="2400" dirty="0"/>
              <a:t>Соответственно, </a:t>
            </a:r>
            <a:r>
              <a:rPr lang="ru-RU" sz="2400" b="1" dirty="0"/>
              <a:t>если в объекте одной закупки объединены товар, указанный в перечнях N 1 и N 2, товар, не указанный в таких перечнях</a:t>
            </a:r>
            <a:r>
              <a:rPr lang="ru-RU" sz="2400" dirty="0"/>
              <a:t>, работы, услуги, то </a:t>
            </a:r>
            <a:r>
              <a:rPr lang="ru-RU" sz="2400" b="1" dirty="0">
                <a:solidFill>
                  <a:srgbClr val="FF0000"/>
                </a:solidFill>
              </a:rPr>
              <a:t>особенности</a:t>
            </a:r>
            <a:r>
              <a:rPr lang="ru-RU" sz="2400" b="1" dirty="0"/>
              <a:t> определения цен </a:t>
            </a:r>
            <a:r>
              <a:rPr lang="ru-RU" sz="2400" b="1" dirty="0">
                <a:solidFill>
                  <a:srgbClr val="FF0000"/>
                </a:solidFill>
              </a:rPr>
              <a:t>применяются только</a:t>
            </a:r>
            <a:r>
              <a:rPr lang="ru-RU" sz="2400" b="1" dirty="0"/>
              <a:t> в части </a:t>
            </a:r>
            <a:r>
              <a:rPr lang="ru-RU" sz="2400" b="1" dirty="0">
                <a:solidFill>
                  <a:srgbClr val="FF0000"/>
                </a:solidFill>
              </a:rPr>
              <a:t>товара, указанного в перечнях N 1 и N 2</a:t>
            </a:r>
            <a:r>
              <a:rPr lang="ru-RU" sz="2400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8814" y="5969000"/>
            <a:ext cx="11518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i="1" dirty="0" smtClean="0"/>
              <a:t>(При запросе КП указываются условия контракта, в том числе все поставляемые по контракту товары. – как быть?)</a:t>
            </a:r>
            <a:endParaRPr lang="ru-RU" sz="1800" i="1" dirty="0"/>
          </a:p>
        </p:txBody>
      </p:sp>
    </p:spTree>
    <p:extLst>
      <p:ext uri="{BB962C8B-B14F-4D97-AF65-F5344CB8AC3E}">
        <p14:creationId xmlns:p14="http://schemas.microsoft.com/office/powerpoint/2010/main" val="1060235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39560957" name="TextBox 1939560956"/>
          <p:cNvSpPr txBox="1"/>
          <p:nvPr/>
        </p:nvSpPr>
        <p:spPr bwMode="auto">
          <a:xfrm>
            <a:off x="0" y="1051049"/>
            <a:ext cx="8080580" cy="35779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1800" b="1" dirty="0">
                <a:solidFill>
                  <a:srgbClr val="BC3472"/>
                </a:solidFill>
              </a:rPr>
              <a:t>Постановление Правительства РФ от 23.12.2024 N 1875</a:t>
            </a:r>
            <a:endParaRPr sz="1800" b="1" i="0" dirty="0">
              <a:solidFill>
                <a:srgbClr val="BC347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478849"/>
            <a:ext cx="1200090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600" b="1" dirty="0" smtClean="0"/>
              <a:t>Пункт 1 </a:t>
            </a:r>
            <a:r>
              <a:rPr lang="ru-RU" sz="1600" dirty="0" smtClean="0"/>
              <a:t>– Установлены заперт (приложение 1), ограничение (приложение 2), преимущество для всех товаров</a:t>
            </a:r>
          </a:p>
          <a:p>
            <a:pPr>
              <a:spcAft>
                <a:spcPts val="1200"/>
              </a:spcAft>
            </a:pPr>
            <a:r>
              <a:rPr lang="ru-RU" sz="1600" b="1" dirty="0"/>
              <a:t>Пункт </a:t>
            </a:r>
            <a:r>
              <a:rPr lang="ru-RU" sz="1600" b="1" dirty="0" smtClean="0"/>
              <a:t>2 </a:t>
            </a:r>
            <a:r>
              <a:rPr lang="ru-RU" sz="1600" dirty="0" smtClean="0"/>
              <a:t>– Установлена минимальная обязательная доля закупок российских товаров по 223-ФЗ (приложение 3)</a:t>
            </a:r>
          </a:p>
          <a:p>
            <a:pPr>
              <a:spcAft>
                <a:spcPts val="1200"/>
              </a:spcAft>
            </a:pPr>
            <a:r>
              <a:rPr lang="ru-RU" sz="1600" b="1" dirty="0"/>
              <a:t>Пункт </a:t>
            </a:r>
            <a:r>
              <a:rPr lang="ru-RU" sz="1600" b="1" dirty="0" smtClean="0"/>
              <a:t>3 </a:t>
            </a:r>
            <a:r>
              <a:rPr lang="ru-RU" sz="1600" dirty="0" smtClean="0"/>
              <a:t>– Установлена информация, подтверждающая страну происхождения</a:t>
            </a:r>
          </a:p>
          <a:p>
            <a:pPr>
              <a:spcAft>
                <a:spcPts val="1200"/>
              </a:spcAft>
            </a:pPr>
            <a:r>
              <a:rPr lang="ru-RU" sz="1600" b="1" dirty="0"/>
              <a:t>Пункт </a:t>
            </a:r>
            <a:r>
              <a:rPr lang="ru-RU" sz="1600" b="1" dirty="0" smtClean="0"/>
              <a:t>4 </a:t>
            </a:r>
            <a:r>
              <a:rPr lang="ru-RU" sz="1600" dirty="0" smtClean="0"/>
              <a:t>– Описаны особенности применение механизмов </a:t>
            </a:r>
            <a:r>
              <a:rPr lang="ru-RU" sz="1600" dirty="0" err="1" smtClean="0"/>
              <a:t>нац</a:t>
            </a:r>
            <a:r>
              <a:rPr lang="ru-RU" sz="1600" dirty="0" smtClean="0"/>
              <a:t> режима, формирования лотов, применения позиций перечней</a:t>
            </a:r>
          </a:p>
          <a:p>
            <a:pPr>
              <a:spcAft>
                <a:spcPts val="1200"/>
              </a:spcAft>
            </a:pPr>
            <a:r>
              <a:rPr lang="ru-RU" sz="1600" b="1" dirty="0"/>
              <a:t>Пункт </a:t>
            </a:r>
            <a:r>
              <a:rPr lang="ru-RU" sz="1600" b="1" dirty="0" smtClean="0"/>
              <a:t>5 </a:t>
            </a:r>
            <a:r>
              <a:rPr lang="ru-RU" sz="1600" dirty="0" smtClean="0"/>
              <a:t>– Случаи не применения запрета</a:t>
            </a:r>
          </a:p>
          <a:p>
            <a:pPr>
              <a:spcAft>
                <a:spcPts val="1200"/>
              </a:spcAft>
            </a:pPr>
            <a:r>
              <a:rPr lang="ru-RU" sz="1600" b="1" dirty="0" smtClean="0"/>
              <a:t>Пункт 6 </a:t>
            </a:r>
            <a:r>
              <a:rPr lang="ru-RU" sz="1600" dirty="0" smtClean="0"/>
              <a:t>– </a:t>
            </a:r>
            <a:r>
              <a:rPr lang="ru-RU" sz="1600" dirty="0"/>
              <a:t>Случаи не применения </a:t>
            </a:r>
            <a:r>
              <a:rPr lang="ru-RU" sz="1600" dirty="0" smtClean="0"/>
              <a:t>ограничения</a:t>
            </a:r>
            <a:endParaRPr lang="ru-RU" sz="1600" dirty="0"/>
          </a:p>
          <a:p>
            <a:pPr>
              <a:spcAft>
                <a:spcPts val="1200"/>
              </a:spcAft>
            </a:pPr>
            <a:r>
              <a:rPr lang="ru-RU" sz="1600" b="1" dirty="0" smtClean="0"/>
              <a:t>Пункт 7 </a:t>
            </a:r>
            <a:r>
              <a:rPr lang="ru-RU" sz="1600" dirty="0" smtClean="0"/>
              <a:t>– Особенности по 44-ФЗ в части описания ОЗ, определения НМЦК</a:t>
            </a:r>
          </a:p>
          <a:p>
            <a:pPr>
              <a:spcAft>
                <a:spcPts val="1200"/>
              </a:spcAft>
            </a:pPr>
            <a:r>
              <a:rPr lang="ru-RU" sz="1600" b="1" dirty="0"/>
              <a:t>Пункт </a:t>
            </a:r>
            <a:r>
              <a:rPr lang="ru-RU" sz="1600" b="1" dirty="0" smtClean="0"/>
              <a:t>8 </a:t>
            </a:r>
            <a:r>
              <a:rPr lang="ru-RU" sz="1600" dirty="0" smtClean="0"/>
              <a:t>– Утверждаются требования к отчетам о закупках ТРУ, изменения в НПА, перечень утративших силу НПА</a:t>
            </a:r>
          </a:p>
          <a:p>
            <a:pPr>
              <a:spcAft>
                <a:spcPts val="1200"/>
              </a:spcAft>
            </a:pPr>
            <a:r>
              <a:rPr lang="ru-RU" sz="1600" b="1" dirty="0"/>
              <a:t>Пункт </a:t>
            </a:r>
            <a:r>
              <a:rPr lang="ru-RU" sz="1600" b="1" dirty="0" smtClean="0"/>
              <a:t>9 </a:t>
            </a:r>
            <a:r>
              <a:rPr lang="ru-RU" sz="1600" dirty="0" smtClean="0"/>
              <a:t>– Минфин определен, как ФОИВ уполномоченный на рассмотрение отчетов </a:t>
            </a:r>
          </a:p>
          <a:p>
            <a:pPr>
              <a:spcAft>
                <a:spcPts val="1200"/>
              </a:spcAft>
            </a:pPr>
            <a:r>
              <a:rPr lang="ru-RU" sz="1600" b="1" dirty="0"/>
              <a:t>Пункт </a:t>
            </a:r>
            <a:r>
              <a:rPr lang="ru-RU" sz="1600" b="1" dirty="0" smtClean="0"/>
              <a:t>10 </a:t>
            </a:r>
            <a:r>
              <a:rPr lang="ru-RU" sz="1600" dirty="0" smtClean="0"/>
              <a:t>– Переходные положения, </a:t>
            </a:r>
          </a:p>
          <a:p>
            <a:pPr>
              <a:spcAft>
                <a:spcPts val="1200"/>
              </a:spcAft>
            </a:pPr>
            <a:r>
              <a:rPr lang="ru-RU" sz="1600" b="1" dirty="0"/>
              <a:t>Пункт </a:t>
            </a:r>
            <a:r>
              <a:rPr lang="ru-RU" sz="1600" b="1" dirty="0" smtClean="0"/>
              <a:t>11 </a:t>
            </a:r>
            <a:r>
              <a:rPr lang="ru-RU" sz="1600" dirty="0" smtClean="0"/>
              <a:t>– Рекомендация заказчикам по 223-ФЗ применять положения о формировании </a:t>
            </a:r>
            <a:r>
              <a:rPr lang="ru-RU" sz="1600" dirty="0" err="1" smtClean="0"/>
              <a:t>монолотов</a:t>
            </a:r>
            <a:r>
              <a:rPr lang="ru-RU" sz="1600" dirty="0" smtClean="0"/>
              <a:t> в сфере медицины по аналогии с ПП РФ №929 и ПП РФ №620</a:t>
            </a:r>
          </a:p>
          <a:p>
            <a:pPr>
              <a:spcAft>
                <a:spcPts val="1200"/>
              </a:spcAft>
            </a:pPr>
            <a:r>
              <a:rPr lang="ru-RU" sz="1600" b="1" dirty="0"/>
              <a:t>Пункт 12 </a:t>
            </a:r>
            <a:r>
              <a:rPr lang="ru-RU" sz="1600" dirty="0"/>
              <a:t>– </a:t>
            </a:r>
            <a:r>
              <a:rPr lang="ru-RU" sz="1600" b="1" dirty="0"/>
              <a:t>Настоящее постановление вступает в силу с 1 января 2025 г</a:t>
            </a:r>
            <a:r>
              <a:rPr lang="ru-RU" sz="1600" dirty="0"/>
              <a:t>., за исключением подпункта "ф" пункта 4 настоящего постановления, который вступает в силу с 1 сентября 2025 г</a:t>
            </a:r>
            <a:r>
              <a:rPr lang="ru-RU" sz="1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311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194567"/>
            <a:ext cx="1180034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ru-RU" sz="2000" dirty="0"/>
              <a:t>Несмотря на то, что перечни N 1 и N 2 подготовлены на основе информации о наличии на территории Российской Федерации производства указанного в них товара, не исключена вероятность возникновения ситуации, при которой производство как идентичного товара, так и однородного товара на территории государств - членов ЕАЭС отсутствует или прекращено.</a:t>
            </a:r>
          </a:p>
          <a:p>
            <a:pPr>
              <a:spcAft>
                <a:spcPts val="1800"/>
              </a:spcAft>
            </a:pPr>
            <a:r>
              <a:rPr lang="ru-RU" sz="2000" dirty="0"/>
              <a:t>В указанной ситуации соблюдение требований абзаца второго подпункта "в" пункта 7 Постановления N 1875 является невозможным, что в свою очередь влечет невозможность применения метода сопоставимых рыночных цен (анализа рынка), поскольку с учетом положений части 2 статьи 22 Закона N 44-ФЗ условием применения такого метода является наличие информации о рыночных ценах идентичных товаров или при их отсутствии однородных товаров, которые в силу установленных особенностей определения цен должны быть исключительно товарами, происходящими из государств - членов ЕАЭС.</a:t>
            </a:r>
          </a:p>
          <a:p>
            <a:pPr>
              <a:spcAft>
                <a:spcPts val="1800"/>
              </a:spcAft>
            </a:pPr>
            <a:r>
              <a:rPr lang="ru-RU" sz="2000" dirty="0"/>
              <a:t>Согласно части 12 статьи 22 Закона N 44-ФЗ в случае невозможности применения методов, указанных в части 1 указанной статьи, заказчик вправе применить иные методы. В этом случае в обоснование начальной (максимальной) цены контракта, цены контракта, заключаемого с единственным поставщиком (подрядчиком, исполнителем), заказчик обязан включить обоснование невозможности применения указанных методов.</a:t>
            </a:r>
          </a:p>
        </p:txBody>
      </p:sp>
    </p:spTree>
    <p:extLst>
      <p:ext uri="{BB962C8B-B14F-4D97-AF65-F5344CB8AC3E}">
        <p14:creationId xmlns:p14="http://schemas.microsoft.com/office/powerpoint/2010/main" val="676432078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50" y="610136"/>
            <a:ext cx="1180034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ru-RU" sz="2000" dirty="0"/>
              <a:t>Таким образом, в случае отсутствия на территории государств - членов ЕАЭС производства как идентичного товара, так и однородного товара, заказчик: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-RU" sz="2000" dirty="0"/>
              <a:t>не применяет с учетом положений части 2 статьи 22 Закона N 44-ФЗ метод сопоставимых рыночных цен (анализа рынка) по причине невозможности соблюдения требования абзаца второго подпункта "в" пункта 7 Постановления N 1875 в связи с отсутствием указанного производства;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-RU" sz="2000" dirty="0"/>
              <a:t>включает в обоснование начальной (максимальной) цены контракта, цены контракта, заключаемого с единственным поставщиком (подрядчиком, исполнителем), обоснование невозможности применения метода сопоставимых рыночных цен (анализа рынка);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-RU" sz="2000" dirty="0"/>
              <a:t>применяет иной метод.</a:t>
            </a:r>
          </a:p>
          <a:p>
            <a:pPr>
              <a:spcAft>
                <a:spcPts val="1800"/>
              </a:spcAft>
            </a:pPr>
            <a:r>
              <a:rPr lang="ru-RU" sz="2000" dirty="0"/>
              <a:t>При этом при применении иного метода представляется целесообразным определять начальную (максимальную) цену контракта, цену контракта, заключаемого с единственным поставщиком (подрядчиком, исполнителем), начальную цену единицы товара, в том числе товаров, поставляемых при выполнении закупаемых работ, оказании закупаемых услуг, начальную цену единицы работы, услуги аналогично методу сопоставимых рыночных цен (анализа рынка), но с учетом товаров, происходящих из иных иностранных государств, помимо государств - членов ЕАЭС.</a:t>
            </a:r>
          </a:p>
        </p:txBody>
      </p:sp>
    </p:spTree>
    <p:extLst>
      <p:ext uri="{BB962C8B-B14F-4D97-AF65-F5344CB8AC3E}">
        <p14:creationId xmlns:p14="http://schemas.microsoft.com/office/powerpoint/2010/main" val="182992354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450" y="2013486"/>
            <a:ext cx="118003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ru-RU" sz="2000" b="1" dirty="0"/>
              <a:t>При применении особенностей определения цен не исключена вероятность </a:t>
            </a:r>
            <a:r>
              <a:rPr lang="ru-RU" sz="2000" dirty="0"/>
              <a:t>возникновения ситуации, </a:t>
            </a:r>
            <a:r>
              <a:rPr lang="ru-RU" sz="2000" b="1" dirty="0"/>
              <a:t>при которой заказчиком не получена информация о цене товаров</a:t>
            </a:r>
            <a:r>
              <a:rPr lang="ru-RU" sz="2000" dirty="0"/>
              <a:t>, указанных в позициях 1 - 145 перечня N 1, позициях 1 - 432 перечня N 2, по запросу у субъектов деятельности в сфере промышленности, и (или) у поставщиков, которые осуществляют поставку происходящих из государств - членов ЕАЭС товаров, идентичных товарам, планируемым к закупкам (при их отсутствии - однородных товаров), и информация о которых и о поставленных ими товарах содержится на официальном сайте единой информационной системы в сфере закупок в реестре контрактов, заключенных заказчиками (абзац третий подпункта "в" пункта 7 Постановления N 1875).</a:t>
            </a:r>
          </a:p>
        </p:txBody>
      </p:sp>
    </p:spTree>
    <p:extLst>
      <p:ext uri="{BB962C8B-B14F-4D97-AF65-F5344CB8AC3E}">
        <p14:creationId xmlns:p14="http://schemas.microsoft.com/office/powerpoint/2010/main" val="2932766594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500" y="1346736"/>
            <a:ext cx="11800340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ru-RU" sz="2000" dirty="0"/>
              <a:t>Согласно положениям части 5 статьи 22 Закона N 44-ФЗ указанная информация, получаемая по запросу заказчика у поставщиков (подрядчиков, исполнителей):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-RU" sz="2000" dirty="0"/>
              <a:t>является одним из трех видов информации, которая может использоваться заказчиком при применении метода сопоставимых рыночных цен (анализа рынка);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-RU" sz="2000" dirty="0"/>
              <a:t>используется в случае ее получения заказчиком.</a:t>
            </a:r>
          </a:p>
          <a:p>
            <a:pPr>
              <a:spcAft>
                <a:spcPts val="1800"/>
              </a:spcAft>
            </a:pPr>
            <a:r>
              <a:rPr lang="ru-RU" sz="2000" dirty="0"/>
              <a:t>В этой связи в случае неполучения заказчиком информации, предусмотренной абзацем третьим подпункта "в" пункта 7 Постановления N 1875, заказчик применяет метод сопоставимых рыночных цен (анализа рынка) в соответствии с положениями статьи 22 Закона N 44-ФЗ без учета такой информации и использует иную предусмотренную частью 5 статьи 22 Закона N 44-ФЗ информацию о ценах.</a:t>
            </a:r>
          </a:p>
        </p:txBody>
      </p:sp>
    </p:spTree>
    <p:extLst>
      <p:ext uri="{BB962C8B-B14F-4D97-AF65-F5344CB8AC3E}">
        <p14:creationId xmlns:p14="http://schemas.microsoft.com/office/powerpoint/2010/main" val="3601284401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 bwMode="auto">
          <a:xfrm>
            <a:off x="572368" y="1581419"/>
            <a:ext cx="10770332" cy="4279954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400" dirty="0" smtClean="0"/>
              <a:t>Предусмотрена необходимость указания участниками закупок реестровых номеров </a:t>
            </a:r>
            <a:r>
              <a:rPr lang="ru-RU" sz="2400" dirty="0"/>
              <a:t>путем заполнения экранных форм веб-интерфейса соответствующей электронной </a:t>
            </a:r>
            <a:r>
              <a:rPr lang="ru-RU" sz="2400" dirty="0" smtClean="0"/>
              <a:t>площадки (и не только номеров) </a:t>
            </a:r>
            <a:r>
              <a:rPr lang="ru-RU" sz="2400" dirty="0"/>
              <a:t>с 1 января </a:t>
            </a:r>
            <a:r>
              <a:rPr lang="ru-RU" sz="2400" dirty="0" smtClean="0"/>
              <a:t>2025 </a:t>
            </a:r>
            <a:r>
              <a:rPr lang="ru-RU" sz="2400" dirty="0"/>
              <a:t>года и </a:t>
            </a:r>
            <a:r>
              <a:rPr lang="ru-RU" sz="2400" dirty="0" smtClean="0"/>
              <a:t>включении таких сведений о реестровом номере в реестр контрактов\договоров с 1 января 2026 года.. (изменения в ПП РФ №656 – требования к операторам, изменения в порядок ведения реестра договоров ПП РФ №1132 и реестра контрактов (и не только) ПП РФ №60)</a:t>
            </a:r>
          </a:p>
          <a:p>
            <a:pPr>
              <a:defRPr/>
            </a:pP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2400" b="1" dirty="0" smtClean="0"/>
              <a:t>При описании товара по КТРУ нельзя указывать дополнительные характеристики при закупке 25, 26 </a:t>
            </a:r>
            <a:r>
              <a:rPr lang="ru-RU" sz="2400" b="1" dirty="0"/>
              <a:t>и </a:t>
            </a:r>
            <a:r>
              <a:rPr lang="ru-RU" sz="2400" b="1" dirty="0" smtClean="0"/>
              <a:t>32 перечня</a:t>
            </a:r>
            <a:r>
              <a:rPr lang="ru-RU" sz="2400" b="1" dirty="0"/>
              <a:t> </a:t>
            </a:r>
            <a:r>
              <a:rPr lang="ru-RU" sz="2400" b="1" dirty="0" smtClean="0"/>
              <a:t>№ </a:t>
            </a:r>
            <a:r>
              <a:rPr lang="ru-RU" sz="2400" b="1" dirty="0"/>
              <a:t>1, позициях </a:t>
            </a:r>
            <a:r>
              <a:rPr lang="ru-RU" sz="2400" b="1" dirty="0" smtClean="0"/>
              <a:t>191 </a:t>
            </a:r>
            <a:r>
              <a:rPr lang="ru-RU" sz="2400" b="1" dirty="0"/>
              <a:t>- </a:t>
            </a:r>
            <a:r>
              <a:rPr lang="ru-RU" sz="2400" b="1" dirty="0" smtClean="0"/>
              <a:t>361 перечня№ 2, если применяются запрет и (или) ограничение. (изменение в ПП РФ №145)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2839934" y="342682"/>
            <a:ext cx="2048296" cy="38728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ПП </a:t>
            </a:r>
            <a:r>
              <a:rPr lang="ru-RU" sz="2000" b="1" dirty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РФ </a:t>
            </a:r>
            <a:r>
              <a:rPr lang="ru-RU" sz="2000" b="1" dirty="0" smtClean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</a:t>
            </a:r>
            <a:r>
              <a:rPr lang="ru-RU" sz="2000" b="1" dirty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1875</a:t>
            </a:r>
            <a:endParaRPr sz="2000" b="1" i="0" dirty="0">
              <a:solidFill>
                <a:srgbClr val="BC34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671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p49"/>
          <p:cNvPicPr preferRelativeResize="0"/>
          <p:nvPr/>
        </p:nvPicPr>
        <p:blipFill rotWithShape="1">
          <a:blip r:embed="rId3">
            <a:alphaModFix/>
          </a:blip>
          <a:srcRect l="24174" r="7828" b="8817"/>
          <a:stretch/>
        </p:blipFill>
        <p:spPr>
          <a:xfrm rot="-5400000">
            <a:off x="5039273" y="-294727"/>
            <a:ext cx="6870704" cy="7434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49"/>
          <p:cNvPicPr preferRelativeResize="0"/>
          <p:nvPr/>
        </p:nvPicPr>
        <p:blipFill rotWithShape="1">
          <a:blip r:embed="rId4">
            <a:alphaModFix/>
          </a:blip>
          <a:srcRect r="12056"/>
          <a:stretch/>
        </p:blipFill>
        <p:spPr>
          <a:xfrm>
            <a:off x="-142240" y="-111759"/>
            <a:ext cx="12344400" cy="6979921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49"/>
          <p:cNvSpPr txBox="1"/>
          <p:nvPr/>
        </p:nvSpPr>
        <p:spPr>
          <a:xfrm>
            <a:off x="276370" y="6011597"/>
            <a:ext cx="5511300" cy="39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4999"/>
              </a:lnSpc>
              <a:buSzPts val="1200"/>
            </a:pPr>
            <a:r>
              <a:rPr lang="ru" sz="1200" dirty="0">
                <a:solidFill>
                  <a:schemeClr val="accent1"/>
                </a:solidFill>
                <a:latin typeface="Exo 2"/>
                <a:ea typeface="Exo 2"/>
                <a:cs typeface="Exo 2"/>
                <a:sym typeface="Exo 2"/>
              </a:rPr>
              <a:t>©2025</a:t>
            </a:r>
            <a:endParaRPr sz="1200" dirty="0">
              <a:solidFill>
                <a:schemeClr val="accent1"/>
              </a:solidFill>
              <a:highlight>
                <a:srgbClr val="FFFFFF"/>
              </a:highlight>
              <a:latin typeface="Exo 2"/>
              <a:ea typeface="Exo 2"/>
              <a:cs typeface="Exo 2"/>
              <a:sym typeface="Exo 2"/>
            </a:endParaRPr>
          </a:p>
        </p:txBody>
      </p:sp>
      <p:pic>
        <p:nvPicPr>
          <p:cNvPr id="376" name="Google Shape;376;p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9834" y="535082"/>
            <a:ext cx="3306527" cy="39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49"/>
          <p:cNvPicPr preferRelativeResize="0"/>
          <p:nvPr/>
        </p:nvPicPr>
        <p:blipFill rotWithShape="1">
          <a:blip r:embed="rId6">
            <a:alphaModFix/>
          </a:blip>
          <a:srcRect l="2626" t="2030" r="2881" b="2631"/>
          <a:stretch/>
        </p:blipFill>
        <p:spPr>
          <a:xfrm>
            <a:off x="150061" y="1493458"/>
            <a:ext cx="3516300" cy="3694388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49"/>
          <p:cNvSpPr/>
          <p:nvPr/>
        </p:nvSpPr>
        <p:spPr>
          <a:xfrm>
            <a:off x="3929350" y="2596804"/>
            <a:ext cx="3057881" cy="176729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/>
          </a:p>
        </p:txBody>
      </p:sp>
      <p:sp>
        <p:nvSpPr>
          <p:cNvPr id="380" name="Google Shape;380;p49"/>
          <p:cNvSpPr txBox="1"/>
          <p:nvPr/>
        </p:nvSpPr>
        <p:spPr>
          <a:xfrm>
            <a:off x="4081750" y="2811113"/>
            <a:ext cx="2905481" cy="1107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" sz="1800" b="1" dirty="0">
                <a:latin typeface="Exo 2"/>
                <a:ea typeface="Exo 2"/>
                <a:cs typeface="Exo 2"/>
                <a:sym typeface="Exo 2"/>
              </a:rPr>
              <a:t>Самые свежие новости </a:t>
            </a:r>
            <a:br>
              <a:rPr lang="ru" sz="1800" b="1" dirty="0">
                <a:latin typeface="Exo 2"/>
                <a:ea typeface="Exo 2"/>
                <a:cs typeface="Exo 2"/>
                <a:sym typeface="Exo 2"/>
              </a:rPr>
            </a:br>
            <a:r>
              <a:rPr lang="ru" sz="1800" b="1" dirty="0">
                <a:latin typeface="Exo 2"/>
                <a:ea typeface="Exo 2"/>
                <a:cs typeface="Exo 2"/>
                <a:sym typeface="Exo 2"/>
              </a:rPr>
              <a:t>и только полезные материалы читайте в нашем ТГ-канале</a:t>
            </a:r>
            <a:endParaRPr sz="1800" b="1" dirty="0">
              <a:latin typeface="Exo 2"/>
              <a:ea typeface="Exo 2"/>
              <a:cs typeface="Exo 2"/>
              <a:sym typeface="Exo 2"/>
            </a:endParaRPr>
          </a:p>
        </p:txBody>
      </p:sp>
    </p:spTree>
    <p:extLst>
      <p:ext uri="{BB962C8B-B14F-4D97-AF65-F5344CB8AC3E}">
        <p14:creationId xmlns:p14="http://schemas.microsoft.com/office/powerpoint/2010/main" val="1064174674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061365" y="2943954"/>
            <a:ext cx="5889144" cy="655190"/>
          </a:xfrm>
        </p:spPr>
        <p:txBody>
          <a:bodyPr/>
          <a:lstStyle/>
          <a:p>
            <a:r>
              <a:rPr lang="ru-RU" dirty="0" smtClean="0"/>
              <a:t>Спасибо за внимание 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3200" b="1" dirty="0" smtClean="0"/>
              <a:t>Письма</a:t>
            </a:r>
            <a:r>
              <a:rPr lang="en-US" sz="3200" b="1" dirty="0" smtClean="0"/>
              <a:t> </a:t>
            </a:r>
            <a:r>
              <a:rPr lang="ru-RU" sz="3200" b="1" dirty="0" smtClean="0"/>
              <a:t>Минфина России:</a:t>
            </a:r>
          </a:p>
          <a:p>
            <a:r>
              <a:rPr lang="ru-RU" sz="3200" b="1" dirty="0" smtClean="0"/>
              <a:t>от 28.01.2025 </a:t>
            </a:r>
            <a:r>
              <a:rPr lang="ru-RU" sz="3200" b="1" dirty="0"/>
              <a:t>№</a:t>
            </a:r>
            <a:r>
              <a:rPr lang="ru-RU" sz="3200" b="1" dirty="0" smtClean="0"/>
              <a:t>24-07-09/7161</a:t>
            </a:r>
          </a:p>
          <a:p>
            <a:r>
              <a:rPr lang="ru-RU" sz="3200" b="1" dirty="0" smtClean="0"/>
              <a:t>от </a:t>
            </a:r>
            <a:r>
              <a:rPr lang="ru-RU" sz="3200" b="1" dirty="0"/>
              <a:t>31.01.2025 №</a:t>
            </a:r>
            <a:r>
              <a:rPr lang="ru-RU" sz="3200" b="1" dirty="0" smtClean="0"/>
              <a:t>24-01-06/8697</a:t>
            </a:r>
          </a:p>
          <a:p>
            <a:r>
              <a:rPr lang="ru-RU" sz="3200" b="1" dirty="0"/>
              <a:t>от </a:t>
            </a:r>
            <a:r>
              <a:rPr lang="ru-RU" sz="3200" b="1" dirty="0" smtClean="0"/>
              <a:t>18.02.2025 </a:t>
            </a:r>
            <a:r>
              <a:rPr lang="ru-RU" sz="3200" b="1" dirty="0"/>
              <a:t>г. N </a:t>
            </a:r>
            <a:r>
              <a:rPr lang="ru-RU" sz="3200" b="1" dirty="0" smtClean="0"/>
              <a:t>24-01-09/14923</a:t>
            </a:r>
            <a:endParaRPr lang="en-US" sz="3200" b="1" dirty="0"/>
          </a:p>
          <a:p>
            <a:r>
              <a:rPr lang="ru-RU" sz="3200" b="1" dirty="0" smtClean="0"/>
              <a:t>от 03.03.2025 №24-03-09/20370</a:t>
            </a:r>
          </a:p>
          <a:p>
            <a:r>
              <a:rPr lang="ru-RU" sz="3200" b="1" dirty="0"/>
              <a:t>от 17.06.2025 № 24-06-09/58564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93792" y="4880098"/>
            <a:ext cx="10952312" cy="1700053"/>
          </a:xfrm>
        </p:spPr>
        <p:txBody>
          <a:bodyPr/>
          <a:lstStyle/>
          <a:p>
            <a:pPr marL="514350" indent="-285750">
              <a:buFontTx/>
              <a:buChar char="-"/>
            </a:pPr>
            <a:r>
              <a:rPr lang="ru-RU" sz="1200" dirty="0" smtClean="0"/>
              <a:t>Применение заказчиками по 223-ФЗ минимальной доли (перечень заказчиков)</a:t>
            </a:r>
          </a:p>
          <a:p>
            <a:pPr marL="514350" indent="-285750">
              <a:buFontTx/>
              <a:buChar char="-"/>
            </a:pPr>
            <a:r>
              <a:rPr lang="ru-RU" sz="1200" dirty="0" smtClean="0"/>
              <a:t>Большой набор разъяснений о применении национального режима</a:t>
            </a:r>
          </a:p>
          <a:p>
            <a:pPr marL="514350" indent="-285750">
              <a:buFontTx/>
              <a:buChar char="-"/>
            </a:pPr>
            <a:r>
              <a:rPr lang="ru-RU" sz="1200" dirty="0" smtClean="0"/>
              <a:t>ПП РФ №1875 не исключает необходимость применения распоряжения Правительства РФ №3500-р</a:t>
            </a:r>
          </a:p>
          <a:p>
            <a:pPr marL="514350" indent="-285750">
              <a:buFontTx/>
              <a:buChar char="-"/>
            </a:pPr>
            <a:r>
              <a:rPr lang="ru-RU" sz="1200" dirty="0" smtClean="0"/>
              <a:t>Запрет не применяется если стоимость позиции в лоте не более 300 </a:t>
            </a:r>
            <a:r>
              <a:rPr lang="ru-RU" sz="1200" dirty="0" err="1" smtClean="0"/>
              <a:t>т.р</a:t>
            </a:r>
            <a:r>
              <a:rPr lang="ru-RU" sz="1200" dirty="0" smtClean="0"/>
              <a:t>., а не цена из КП</a:t>
            </a:r>
          </a:p>
          <a:p>
            <a:pPr marL="514350" indent="-285750">
              <a:buFontTx/>
              <a:buChar char="-"/>
            </a:pPr>
            <a:r>
              <a:rPr lang="ru-RU" sz="1200" dirty="0" smtClean="0"/>
              <a:t>Если закупается </a:t>
            </a:r>
            <a:r>
              <a:rPr lang="ru-RU" sz="1200" dirty="0"/>
              <a:t>продукция 362 - 432 приложения № </a:t>
            </a:r>
            <a:r>
              <a:rPr lang="ru-RU" sz="1200" dirty="0" smtClean="0"/>
              <a:t>2 но не являющаяся </a:t>
            </a:r>
            <a:r>
              <a:rPr lang="ru-RU" sz="1200" dirty="0" err="1" smtClean="0"/>
              <a:t>медизделием</a:t>
            </a:r>
            <a:r>
              <a:rPr lang="ru-RU" sz="1200" dirty="0" smtClean="0"/>
              <a:t> – ограничения и преимущества не применяются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862676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3200" b="1" dirty="0" smtClean="0"/>
              <a:t>Письмо </a:t>
            </a:r>
            <a:r>
              <a:rPr lang="ru-RU" sz="3200" b="1" dirty="0" err="1"/>
              <a:t>Минпромторга</a:t>
            </a:r>
            <a:r>
              <a:rPr lang="ru-RU" sz="3200" b="1" dirty="0"/>
              <a:t> </a:t>
            </a:r>
            <a:r>
              <a:rPr lang="ru-RU" sz="3200" b="1" dirty="0" smtClean="0"/>
              <a:t>России</a:t>
            </a:r>
          </a:p>
          <a:p>
            <a:pPr algn="ctr"/>
            <a:r>
              <a:rPr lang="ru-RU" sz="3200" b="1" dirty="0" smtClean="0"/>
              <a:t>от 04.02.2025 N ШВ-11731/11</a:t>
            </a:r>
          </a:p>
          <a:p>
            <a:pPr algn="ctr"/>
            <a:r>
              <a:rPr lang="ru-RU" sz="3200" b="1" dirty="0" smtClean="0"/>
              <a:t>"</a:t>
            </a:r>
            <a:r>
              <a:rPr lang="ru-RU" sz="3200" b="1" dirty="0"/>
              <a:t>О подтверждении производства телекоммуникационного оборудования"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93792" y="5142790"/>
            <a:ext cx="10952312" cy="1437361"/>
          </a:xfrm>
        </p:spPr>
        <p:txBody>
          <a:bodyPr/>
          <a:lstStyle/>
          <a:p>
            <a:pPr marL="514350" indent="-285750">
              <a:buFontTx/>
              <a:buChar char="-"/>
            </a:pPr>
            <a:r>
              <a:rPr lang="ru-RU" sz="2400" dirty="0" smtClean="0"/>
              <a:t>телекоммуникационное оборудование содержится в едином реестре РЭП и по ТКО не может быть подтверждена страна происхождения по ПП РФ №1875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15981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6377" y="729968"/>
            <a:ext cx="12009317" cy="612803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39560957" name="TextBox 1939560956"/>
          <p:cNvSpPr txBox="1"/>
          <p:nvPr/>
        </p:nvSpPr>
        <p:spPr bwMode="auto">
          <a:xfrm>
            <a:off x="2839934" y="342682"/>
            <a:ext cx="2048296" cy="38728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ПП </a:t>
            </a:r>
            <a:r>
              <a:rPr lang="ru-RU" sz="2000" b="1" dirty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РФ </a:t>
            </a:r>
            <a:r>
              <a:rPr lang="ru-RU" sz="2000" b="1" dirty="0" smtClean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</a:t>
            </a:r>
            <a:r>
              <a:rPr lang="ru-RU" sz="2000" b="1" dirty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1875</a:t>
            </a:r>
            <a:endParaRPr sz="2000" b="1" i="0" dirty="0">
              <a:solidFill>
                <a:srgbClr val="BC34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19911198" name="TextBox 1819911197"/>
          <p:cNvSpPr txBox="1"/>
          <p:nvPr/>
        </p:nvSpPr>
        <p:spPr bwMode="auto">
          <a:xfrm>
            <a:off x="925852" y="2117380"/>
            <a:ext cx="11323978" cy="3985002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  <a:defRPr/>
            </a:pPr>
            <a:r>
              <a:rPr lang="ru-RU" sz="2400" dirty="0" smtClean="0"/>
              <a:t>Устанавливается </a:t>
            </a:r>
            <a:r>
              <a:rPr lang="ru-RU" sz="2400" b="1" dirty="0" smtClean="0"/>
              <a:t>запрет</a:t>
            </a:r>
            <a:r>
              <a:rPr lang="ru-RU" sz="2400" dirty="0" smtClean="0"/>
              <a:t> на закупки иностранных ТРУ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перечню №1</a:t>
            </a:r>
            <a:r>
              <a:rPr lang="ru-RU" sz="2400" dirty="0" smtClean="0"/>
              <a:t>; (приложение №1) </a:t>
            </a:r>
          </a:p>
          <a:p>
            <a:pPr marL="285750" indent="-285750" algn="l">
              <a:buFont typeface="Wingdings" panose="05000000000000000000" pitchFamily="2" charset="2"/>
              <a:buChar char="Ø"/>
              <a:defRPr/>
            </a:pPr>
            <a:endParaRPr lang="ru-RU" sz="2400" dirty="0"/>
          </a:p>
          <a:p>
            <a:pPr marL="285750" indent="-285750" algn="l">
              <a:buFont typeface="Wingdings" panose="05000000000000000000" pitchFamily="2" charset="2"/>
              <a:buChar char="Ø"/>
              <a:defRPr/>
            </a:pPr>
            <a:r>
              <a:rPr lang="ru-RU" sz="2400" dirty="0" smtClean="0"/>
              <a:t>Устанавливается </a:t>
            </a:r>
            <a:r>
              <a:rPr lang="ru-RU" sz="2400" b="1" dirty="0" smtClean="0"/>
              <a:t>ограничение</a:t>
            </a:r>
            <a:r>
              <a:rPr lang="ru-RU" sz="2400" dirty="0" smtClean="0"/>
              <a:t> закупок иностранных ТРУ </a:t>
            </a:r>
            <a:r>
              <a:rPr lang="ru-RU" sz="2400" dirty="0" smtClean="0">
                <a:solidFill>
                  <a:schemeClr val="accent3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перечню №2</a:t>
            </a:r>
            <a:r>
              <a:rPr lang="ru-RU" sz="2400" dirty="0" smtClean="0"/>
              <a:t>; (приложение №2)</a:t>
            </a:r>
          </a:p>
          <a:p>
            <a:pPr marL="285750" indent="-285750" algn="l">
              <a:buFont typeface="Wingdings" panose="05000000000000000000" pitchFamily="2" charset="2"/>
              <a:buChar char="Ø"/>
              <a:defRPr/>
            </a:pPr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2400" dirty="0" smtClean="0"/>
              <a:t>Устанавливается </a:t>
            </a:r>
            <a:r>
              <a:rPr lang="ru-RU" sz="2400" b="1" dirty="0" smtClean="0"/>
              <a:t>преимущество товарам российского происхождения</a:t>
            </a:r>
            <a:r>
              <a:rPr lang="ru-RU" sz="2400" dirty="0" smtClean="0"/>
              <a:t>;</a:t>
            </a:r>
          </a:p>
          <a:p>
            <a:pPr algn="l">
              <a:defRPr/>
            </a:pPr>
            <a:endParaRPr lang="ru-RU" sz="2400" dirty="0"/>
          </a:p>
          <a:p>
            <a:pPr>
              <a:defRPr/>
            </a:pPr>
            <a:r>
              <a:rPr lang="ru-RU" sz="2400" dirty="0"/>
              <a:t>Устанавливается </a:t>
            </a:r>
            <a:r>
              <a:rPr lang="ru-RU" sz="2400" b="1" dirty="0"/>
              <a:t>минимальная </a:t>
            </a:r>
            <a:r>
              <a:rPr lang="ru-RU" sz="2400" b="1" dirty="0" smtClean="0"/>
              <a:t>обязательная доля </a:t>
            </a:r>
            <a:r>
              <a:rPr lang="ru-RU" sz="2400" b="1" dirty="0"/>
              <a:t>закупок</a:t>
            </a:r>
            <a:r>
              <a:rPr lang="ru-RU" sz="2400" dirty="0"/>
              <a:t> товаров российского происхождения по перечню согласно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приложению №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3 </a:t>
            </a:r>
            <a:r>
              <a:rPr lang="ru-RU" sz="2400" dirty="0" smtClean="0"/>
              <a:t>для закупок </a:t>
            </a:r>
            <a:r>
              <a:rPr lang="ru-RU" sz="2400" b="1" dirty="0" smtClean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223-ФЗ</a:t>
            </a:r>
            <a:endParaRPr sz="2400" b="1" dirty="0">
              <a:solidFill>
                <a:srgbClr val="BC34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5415" y="898617"/>
            <a:ext cx="11249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Устанавливается запрет на закупки в </a:t>
            </a:r>
            <a:r>
              <a:rPr lang="ru-RU" sz="2000" b="1" dirty="0"/>
              <a:t>рамках </a:t>
            </a:r>
            <a:r>
              <a:rPr lang="ru-RU" sz="2000" b="1" dirty="0" smtClean="0"/>
              <a:t>ГОЗ</a:t>
            </a:r>
            <a:r>
              <a:rPr lang="ru-RU" dirty="0" smtClean="0"/>
              <a:t>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118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39560957" name="TextBox 1939560956"/>
          <p:cNvSpPr txBox="1"/>
          <p:nvPr/>
        </p:nvSpPr>
        <p:spPr bwMode="auto">
          <a:xfrm>
            <a:off x="2839934" y="342682"/>
            <a:ext cx="2048296" cy="38728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ПП </a:t>
            </a:r>
            <a:r>
              <a:rPr lang="ru-RU" sz="2000" b="1" dirty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РФ </a:t>
            </a:r>
            <a:r>
              <a:rPr lang="ru-RU" sz="2000" b="1" dirty="0" smtClean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</a:t>
            </a:r>
            <a:r>
              <a:rPr lang="ru-RU" sz="2000" b="1" dirty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1875</a:t>
            </a:r>
            <a:endParaRPr sz="2000" b="1" i="0" dirty="0">
              <a:solidFill>
                <a:srgbClr val="BC34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3746" y="1132502"/>
            <a:ext cx="111240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Правила действуют на товары </a:t>
            </a:r>
            <a:r>
              <a:rPr lang="ru-RU" sz="2400" dirty="0"/>
              <a:t>в том числе </a:t>
            </a:r>
            <a:r>
              <a:rPr lang="ru-RU" sz="2400" dirty="0" smtClean="0"/>
              <a:t>поставляемые </a:t>
            </a:r>
            <a:r>
              <a:rPr lang="ru-RU" sz="2400" dirty="0"/>
              <a:t>при выполнении закупаемых работ, оказании закупаемых </a:t>
            </a:r>
            <a:r>
              <a:rPr lang="ru-RU" sz="2400" dirty="0" smtClean="0"/>
              <a:t>услуг, финансовой аренды (лизинг).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33746" y="2369605"/>
            <a:ext cx="113472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Правила НЕ действуют:</a:t>
            </a:r>
            <a:br>
              <a:rPr lang="ru-RU" sz="2400" dirty="0" smtClean="0"/>
            </a:br>
            <a:r>
              <a:rPr lang="ru-RU" sz="2400" dirty="0" smtClean="0"/>
              <a:t>- на офсетные контракты</a:t>
            </a:r>
            <a:endParaRPr lang="en-US" sz="2400" dirty="0" smtClean="0"/>
          </a:p>
          <a:p>
            <a:r>
              <a:rPr lang="en-US" sz="2400" dirty="0" smtClean="0"/>
              <a:t>- </a:t>
            </a:r>
            <a:r>
              <a:rPr lang="ru-RU" sz="2400" dirty="0" smtClean="0"/>
              <a:t>Для исполнения контрактов в ряде случаев (</a:t>
            </a:r>
            <a:r>
              <a:rPr lang="ru-RU" sz="2400" dirty="0" err="1" smtClean="0"/>
              <a:t>пп</a:t>
            </a:r>
            <a:r>
              <a:rPr lang="ru-RU" sz="2400" dirty="0" smtClean="0"/>
              <a:t>. и) п. 4 ПП 1875)</a:t>
            </a:r>
            <a:endParaRPr lang="en-US" sz="2400" dirty="0" smtClean="0"/>
          </a:p>
          <a:p>
            <a:pPr marL="342900" indent="-342900">
              <a:buFontTx/>
              <a:buChar char="-"/>
            </a:pPr>
            <a:r>
              <a:rPr lang="ru-RU" sz="2400" u="sng" dirty="0" smtClean="0"/>
              <a:t>для </a:t>
            </a:r>
            <a:r>
              <a:rPr lang="ru-RU" sz="2400" u="sng" dirty="0"/>
              <a:t>служебного пользования</a:t>
            </a:r>
            <a:r>
              <a:rPr lang="ru-RU" sz="2400" u="sng" dirty="0" smtClean="0"/>
              <a:t>;</a:t>
            </a:r>
            <a:endParaRPr lang="en-US" sz="2400" u="sng" dirty="0" smtClean="0"/>
          </a:p>
          <a:p>
            <a:pPr marL="342900" indent="-342900">
              <a:buFontTx/>
              <a:buChar char="-"/>
            </a:pPr>
            <a:endParaRPr lang="ru-RU" sz="2400" u="sng" dirty="0"/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33746" y="4193293"/>
            <a:ext cx="109280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Приложение №4 </a:t>
            </a:r>
            <a:r>
              <a:rPr lang="ru-RU" sz="2000" dirty="0" smtClean="0"/>
              <a:t>устанавливает предельные значения </a:t>
            </a:r>
            <a:r>
              <a:rPr lang="ru-RU" sz="2000" dirty="0"/>
              <a:t>стоимости используемых для производства одной единицы отдельных медицинских изделий иностранных материалов (сырья) в цене конечной </a:t>
            </a:r>
            <a:r>
              <a:rPr lang="ru-RU" sz="2000" dirty="0" smtClean="0"/>
              <a:t>продукции для </a:t>
            </a:r>
            <a:r>
              <a:rPr lang="ru-RU" sz="2000" dirty="0" err="1" smtClean="0"/>
              <a:t>медизделий</a:t>
            </a:r>
            <a:r>
              <a:rPr lang="ru-RU" sz="2000" dirty="0" smtClean="0"/>
              <a:t> из ПВХ.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472204" y="5586523"/>
            <a:ext cx="607471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ТРУ из ЕАЭС приравнены к российским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078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2271066" y="1266624"/>
            <a:ext cx="0" cy="265156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208715" y="1823830"/>
            <a:ext cx="206235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4598" y="1436430"/>
            <a:ext cx="2589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Перечень 1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43502" y="2187616"/>
            <a:ext cx="2589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Позиции с 1 по 14</a:t>
            </a:r>
            <a:r>
              <a:rPr lang="en-US" dirty="0" smtClean="0"/>
              <a:t>5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08715" y="2564295"/>
            <a:ext cx="10624937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348093" y="2187616"/>
            <a:ext cx="2589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Промышленные товары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08715" y="2806363"/>
            <a:ext cx="2589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Позиция 14</a:t>
            </a:r>
            <a:r>
              <a:rPr lang="en-US" dirty="0" smtClean="0"/>
              <a:t>6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348093" y="2806363"/>
            <a:ext cx="4271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Программное обеспечение</a:t>
            </a:r>
            <a:endParaRPr lang="ru-RU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08715" y="3215308"/>
            <a:ext cx="10624937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08714" y="3394969"/>
            <a:ext cx="2589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Позиции с 14</a:t>
            </a:r>
            <a:r>
              <a:rPr lang="en-US" dirty="0" smtClean="0"/>
              <a:t>7</a:t>
            </a:r>
            <a:r>
              <a:rPr lang="ru-RU" dirty="0" smtClean="0"/>
              <a:t> по 1</a:t>
            </a:r>
            <a:r>
              <a:rPr lang="en-US" dirty="0" smtClean="0"/>
              <a:t>51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2348093" y="3394969"/>
            <a:ext cx="4271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Аудиторские, консультационные и бухгалтерские услуги</a:t>
            </a:r>
            <a:endParaRPr lang="ru-RU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208715" y="3923188"/>
            <a:ext cx="10624937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226840" y="1266624"/>
            <a:ext cx="0" cy="265156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290809" y="1986040"/>
            <a:ext cx="486026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>
                <a:latin typeface="Times New Roman" panose="02020603050405020304" pitchFamily="18" charset="0"/>
                <a:ea typeface="Times New Roman" panose="02020603050405020304" pitchFamily="18" charset="0"/>
              </a:defRPr>
            </a:lvl1pPr>
          </a:lstStyle>
          <a:p>
            <a:r>
              <a:rPr lang="ru-RU" sz="1600" dirty="0"/>
              <a:t>Номер из реестра </a:t>
            </a:r>
            <a:r>
              <a:rPr lang="ru-RU" sz="1600" dirty="0" smtClean="0"/>
              <a:t>российской\евразийской  </a:t>
            </a:r>
            <a:r>
              <a:rPr lang="ru-RU" sz="1600" dirty="0" err="1" smtClean="0"/>
              <a:t>промпродукции</a:t>
            </a:r>
            <a:endParaRPr lang="ru-RU" sz="1600" dirty="0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6226840" y="1823830"/>
            <a:ext cx="46068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6290809" y="2625851"/>
            <a:ext cx="39710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Номер из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реестра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российского\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евразийского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ПО</a:t>
            </a:r>
            <a:endParaRPr lang="ru-RU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6778487" y="1436430"/>
            <a:ext cx="2599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Чем подтверждать страну:</a:t>
            </a:r>
            <a:endParaRPr lang="ru-RU" b="1" dirty="0"/>
          </a:p>
        </p:txBody>
      </p:sp>
      <p:sp>
        <p:nvSpPr>
          <p:cNvPr id="39" name="Скругленный прямоугольник 38"/>
          <p:cNvSpPr/>
          <p:nvPr/>
        </p:nvSpPr>
        <p:spPr bwMode="auto">
          <a:xfrm>
            <a:off x="208715" y="4685277"/>
            <a:ext cx="11912055" cy="11186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 bwMode="auto">
          <a:xfrm>
            <a:off x="289222" y="5004869"/>
            <a:ext cx="56543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Товары не включенные в перечни</a:t>
            </a:r>
            <a:r>
              <a:rPr lang="en-US" b="1" dirty="0" smtClean="0"/>
              <a:t> (</a:t>
            </a:r>
            <a:r>
              <a:rPr lang="ru-RU" b="1" dirty="0" smtClean="0"/>
              <a:t>кроме продуктов питания из перечня 2) или </a:t>
            </a:r>
            <a:r>
              <a:rPr lang="ru-RU" b="1" dirty="0"/>
              <a:t>отсутствующие в РФ товары или </a:t>
            </a:r>
            <a:r>
              <a:rPr lang="ru-RU" b="1" dirty="0" smtClean="0"/>
              <a:t>иностранные товары (не ЕАЭС):</a:t>
            </a:r>
            <a:endParaRPr lang="ru-RU" b="1" dirty="0"/>
          </a:p>
        </p:txBody>
      </p:sp>
      <p:sp>
        <p:nvSpPr>
          <p:cNvPr id="41" name="TextBox 40"/>
          <p:cNvSpPr txBox="1"/>
          <p:nvPr/>
        </p:nvSpPr>
        <p:spPr bwMode="auto">
          <a:xfrm>
            <a:off x="6290809" y="5066424"/>
            <a:ext cx="5569721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>
                <a:latin typeface="Times New Roman" panose="02020603050405020304" pitchFamily="18" charset="0"/>
                <a:ea typeface="Times New Roman" panose="02020603050405020304" pitchFamily="18" charset="0"/>
              </a:defRPr>
            </a:lvl1pPr>
          </a:lstStyle>
          <a:p>
            <a:r>
              <a:rPr lang="ru-RU" sz="2000" dirty="0"/>
              <a:t>Указание наименования страны происхождения</a:t>
            </a:r>
          </a:p>
        </p:txBody>
      </p:sp>
      <p:sp>
        <p:nvSpPr>
          <p:cNvPr id="42" name="TextBox 41"/>
          <p:cNvSpPr txBox="1"/>
          <p:nvPr/>
        </p:nvSpPr>
        <p:spPr bwMode="auto">
          <a:xfrm>
            <a:off x="4675478" y="4697092"/>
            <a:ext cx="2599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Чем подтверждать страну:</a:t>
            </a:r>
            <a:endParaRPr lang="ru-RU" b="1" dirty="0"/>
          </a:p>
        </p:txBody>
      </p:sp>
      <p:sp>
        <p:nvSpPr>
          <p:cNvPr id="25" name="TextBox 24"/>
          <p:cNvSpPr txBox="1"/>
          <p:nvPr/>
        </p:nvSpPr>
        <p:spPr bwMode="auto">
          <a:xfrm>
            <a:off x="2839934" y="342682"/>
            <a:ext cx="2048296" cy="38728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ПП </a:t>
            </a:r>
            <a:r>
              <a:rPr lang="ru-RU" sz="2000" b="1" dirty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РФ </a:t>
            </a:r>
            <a:r>
              <a:rPr lang="ru-RU" sz="2000" b="1" dirty="0" smtClean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</a:t>
            </a:r>
            <a:r>
              <a:rPr lang="ru-RU" sz="2000" b="1" dirty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1875</a:t>
            </a:r>
            <a:endParaRPr sz="2000" b="1" i="0" dirty="0">
              <a:solidFill>
                <a:srgbClr val="BC34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021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6" name="Скругленный прямоугольник 35"/>
          <p:cNvSpPr/>
          <p:nvPr/>
        </p:nvSpPr>
        <p:spPr>
          <a:xfrm>
            <a:off x="1083365" y="5734352"/>
            <a:ext cx="8247325" cy="95965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082433" y="851334"/>
            <a:ext cx="0" cy="422410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965414" y="1408540"/>
            <a:ext cx="211701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21297" y="1021140"/>
            <a:ext cx="2589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Перечень </a:t>
            </a:r>
            <a:r>
              <a:rPr lang="en-US" sz="1600" b="1" dirty="0" smtClean="0"/>
              <a:t>2</a:t>
            </a:r>
            <a:endParaRPr lang="ru-RU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19573" y="1772326"/>
            <a:ext cx="2589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Позиции с 1 по </a:t>
            </a:r>
            <a:r>
              <a:rPr lang="en-US" sz="1600" dirty="0" smtClean="0"/>
              <a:t>19</a:t>
            </a:r>
            <a:r>
              <a:rPr lang="ru-RU" sz="1600" dirty="0" smtClean="0"/>
              <a:t>0</a:t>
            </a:r>
            <a:endParaRPr lang="ru-RU" sz="160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965414" y="2149005"/>
            <a:ext cx="6957355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134616" y="1772326"/>
            <a:ext cx="2589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Промышленные товары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9573" y="2391073"/>
            <a:ext cx="2589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Позиции с </a:t>
            </a:r>
            <a:r>
              <a:rPr lang="ru-RU" sz="1600" dirty="0" smtClean="0"/>
              <a:t>1</a:t>
            </a:r>
            <a:r>
              <a:rPr lang="en-US" sz="1600" dirty="0" smtClean="0"/>
              <a:t>9</a:t>
            </a:r>
            <a:r>
              <a:rPr lang="ru-RU" sz="1600" dirty="0" smtClean="0"/>
              <a:t>1 </a:t>
            </a:r>
            <a:r>
              <a:rPr lang="ru-RU" sz="1600" dirty="0"/>
              <a:t>по </a:t>
            </a:r>
            <a:r>
              <a:rPr lang="en-US" sz="1600" dirty="0" smtClean="0"/>
              <a:t>361</a:t>
            </a:r>
            <a:endParaRPr lang="ru-RU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3241583" y="2275337"/>
            <a:ext cx="4271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Радиоэлектронная продукция</a:t>
            </a:r>
            <a:endParaRPr lang="ru-RU" sz="1600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965414" y="2800018"/>
            <a:ext cx="6957355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19573" y="2979679"/>
            <a:ext cx="2589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Позиции с </a:t>
            </a:r>
            <a:r>
              <a:rPr lang="en-US" sz="1600" dirty="0" smtClean="0"/>
              <a:t>362</a:t>
            </a:r>
            <a:r>
              <a:rPr lang="ru-RU" sz="1600" dirty="0" smtClean="0"/>
              <a:t> по 399</a:t>
            </a:r>
            <a:endParaRPr lang="ru-RU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3134616" y="2979679"/>
            <a:ext cx="4271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/>
              <a:t>Медизделия</a:t>
            </a:r>
            <a:endParaRPr lang="ru-RU" sz="1600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965414" y="3388624"/>
            <a:ext cx="6957355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19573" y="3546048"/>
            <a:ext cx="2589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Позиции с </a:t>
            </a:r>
            <a:r>
              <a:rPr lang="en-US" sz="1600" dirty="0" smtClean="0"/>
              <a:t>400 </a:t>
            </a:r>
            <a:r>
              <a:rPr lang="ru-RU" sz="1600" dirty="0" smtClean="0"/>
              <a:t>по 4</a:t>
            </a:r>
            <a:r>
              <a:rPr lang="en-US" sz="1600" dirty="0" smtClean="0"/>
              <a:t>32</a:t>
            </a:r>
            <a:endParaRPr lang="ru-RU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3155885" y="3403049"/>
            <a:ext cx="482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Одноразовые </a:t>
            </a:r>
            <a:r>
              <a:rPr lang="ru-RU" sz="1600" dirty="0" err="1" smtClean="0"/>
              <a:t>медизделия</a:t>
            </a:r>
            <a:r>
              <a:rPr lang="ru-RU" sz="1600" dirty="0" smtClean="0"/>
              <a:t> из ПВХ</a:t>
            </a:r>
            <a:endParaRPr lang="ru-RU" sz="1600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965414" y="3954993"/>
            <a:ext cx="6957355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19573" y="4100124"/>
            <a:ext cx="2589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Позиция 4</a:t>
            </a:r>
            <a:r>
              <a:rPr lang="en-US" sz="1600" dirty="0" smtClean="0"/>
              <a:t>33</a:t>
            </a:r>
            <a:endParaRPr lang="ru-RU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3168865" y="3905890"/>
            <a:ext cx="4271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Лекарства (из перечня ЖНВЛП)</a:t>
            </a:r>
            <a:endParaRPr lang="ru-RU" sz="1600" dirty="0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965414" y="4484222"/>
            <a:ext cx="9660835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19573" y="4666494"/>
            <a:ext cx="2589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Позиции с 4</a:t>
            </a:r>
            <a:r>
              <a:rPr lang="en-US" sz="1600" dirty="0" smtClean="0"/>
              <a:t>34</a:t>
            </a:r>
            <a:r>
              <a:rPr lang="ru-RU" sz="1600" dirty="0" smtClean="0"/>
              <a:t> по 4</a:t>
            </a:r>
            <a:r>
              <a:rPr lang="en-US" sz="1600" dirty="0" smtClean="0"/>
              <a:t>65</a:t>
            </a:r>
          </a:p>
          <a:p>
            <a:endParaRPr lang="ru-RU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3241583" y="4597691"/>
            <a:ext cx="4271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Продукты питания</a:t>
            </a:r>
            <a:endParaRPr lang="ru-RU" sz="1600" dirty="0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965414" y="5075439"/>
            <a:ext cx="9660835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7922769" y="851334"/>
            <a:ext cx="0" cy="422410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7922769" y="1408540"/>
            <a:ext cx="27034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 bwMode="auto">
          <a:xfrm>
            <a:off x="8032089" y="2455554"/>
            <a:ext cx="2889331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>
                <a:latin typeface="Times New Roman" panose="02020603050405020304" pitchFamily="18" charset="0"/>
                <a:ea typeface="Times New Roman" panose="02020603050405020304" pitchFamily="18" charset="0"/>
              </a:defRPr>
            </a:lvl1pPr>
          </a:lstStyle>
          <a:p>
            <a:r>
              <a:rPr lang="ru-RU" sz="2000" dirty="0"/>
              <a:t>Номер из реестра российской\евразийской  </a:t>
            </a:r>
            <a:r>
              <a:rPr lang="ru-RU" sz="2000" dirty="0" err="1" smtClean="0"/>
              <a:t>промпродукции</a:t>
            </a:r>
            <a:endParaRPr lang="ru-RU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1652352" y="6161948"/>
            <a:ext cx="2589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Перечень 3:</a:t>
            </a:r>
            <a:endParaRPr lang="ru-RU" b="1" dirty="0"/>
          </a:p>
        </p:txBody>
      </p:sp>
      <p:sp>
        <p:nvSpPr>
          <p:cNvPr id="38" name="TextBox 37"/>
          <p:cNvSpPr txBox="1"/>
          <p:nvPr/>
        </p:nvSpPr>
        <p:spPr bwMode="auto">
          <a:xfrm>
            <a:off x="3011536" y="6139323"/>
            <a:ext cx="6063883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>
                <a:latin typeface="Times New Roman" panose="02020603050405020304" pitchFamily="18" charset="0"/>
                <a:ea typeface="Times New Roman" panose="02020603050405020304" pitchFamily="18" charset="0"/>
              </a:defRPr>
            </a:lvl1pPr>
          </a:lstStyle>
          <a:p>
            <a:r>
              <a:rPr lang="ru-RU" sz="1800" dirty="0"/>
              <a:t>Номер из реестра российской\евразийской  </a:t>
            </a:r>
            <a:r>
              <a:rPr lang="ru-RU" sz="1800" dirty="0" err="1" smtClean="0"/>
              <a:t>промпродукции</a:t>
            </a:r>
            <a:endParaRPr lang="ru-RU" sz="1800" dirty="0"/>
          </a:p>
        </p:txBody>
      </p:sp>
      <p:sp>
        <p:nvSpPr>
          <p:cNvPr id="39" name="TextBox 38"/>
          <p:cNvSpPr txBox="1"/>
          <p:nvPr/>
        </p:nvSpPr>
        <p:spPr bwMode="auto">
          <a:xfrm>
            <a:off x="8009201" y="749628"/>
            <a:ext cx="2599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Чем подтверждать страну:</a:t>
            </a:r>
            <a:endParaRPr lang="ru-RU" sz="1600" b="1" dirty="0"/>
          </a:p>
        </p:txBody>
      </p:sp>
      <p:sp>
        <p:nvSpPr>
          <p:cNvPr id="40" name="TextBox 39"/>
          <p:cNvSpPr txBox="1"/>
          <p:nvPr/>
        </p:nvSpPr>
        <p:spPr bwMode="auto">
          <a:xfrm>
            <a:off x="3791757" y="5817157"/>
            <a:ext cx="2599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Чем подтверждать страну:</a:t>
            </a:r>
            <a:endParaRPr lang="ru-RU" b="1" dirty="0"/>
          </a:p>
        </p:txBody>
      </p:sp>
      <p:sp>
        <p:nvSpPr>
          <p:cNvPr id="42" name="Прямоугольник 41"/>
          <p:cNvSpPr/>
          <p:nvPr/>
        </p:nvSpPr>
        <p:spPr bwMode="auto">
          <a:xfrm>
            <a:off x="8009201" y="4483757"/>
            <a:ext cx="29351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Указание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наименования страны происхождения</a:t>
            </a:r>
            <a:endParaRPr lang="ru-RU" sz="1600" dirty="0"/>
          </a:p>
        </p:txBody>
      </p:sp>
      <p:sp>
        <p:nvSpPr>
          <p:cNvPr id="33" name="TextBox 32"/>
          <p:cNvSpPr txBox="1"/>
          <p:nvPr/>
        </p:nvSpPr>
        <p:spPr bwMode="auto">
          <a:xfrm>
            <a:off x="2839934" y="342682"/>
            <a:ext cx="2048296" cy="38728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ПП </a:t>
            </a:r>
            <a:r>
              <a:rPr lang="ru-RU" sz="2000" b="1" dirty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РФ </a:t>
            </a:r>
            <a:r>
              <a:rPr lang="ru-RU" sz="2000" b="1" dirty="0" smtClean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</a:t>
            </a:r>
            <a:r>
              <a:rPr lang="ru-RU" sz="2000" b="1" dirty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1875</a:t>
            </a:r>
            <a:endParaRPr sz="2000" b="1" i="0" dirty="0">
              <a:solidFill>
                <a:srgbClr val="BC34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117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2839934" y="342682"/>
            <a:ext cx="2048296" cy="38728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ПП </a:t>
            </a:r>
            <a:r>
              <a:rPr lang="ru-RU" sz="2000" b="1" dirty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РФ </a:t>
            </a:r>
            <a:r>
              <a:rPr lang="ru-RU" sz="2000" b="1" dirty="0" smtClean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</a:t>
            </a:r>
            <a:r>
              <a:rPr lang="ru-RU" sz="2000" b="1" dirty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1875</a:t>
            </a:r>
            <a:endParaRPr sz="2000" b="1" i="0" dirty="0">
              <a:solidFill>
                <a:srgbClr val="BC34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7860" y="835244"/>
            <a:ext cx="1173827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3. Установить, что информацией и документами, подтверждающими страну происхождения товара для целей настоящего постановления, являются:</a:t>
            </a:r>
          </a:p>
          <a:p>
            <a:endParaRPr lang="ru-RU" dirty="0"/>
          </a:p>
          <a:p>
            <a:r>
              <a:rPr lang="ru-RU" dirty="0"/>
              <a:t>а) для подтверждения происхождения товаров, указанных в </a:t>
            </a:r>
            <a:r>
              <a:rPr lang="ru-RU" b="1" dirty="0"/>
              <a:t>позициях 1 - 145 приложения N 1 </a:t>
            </a:r>
            <a:r>
              <a:rPr lang="ru-RU" dirty="0"/>
              <a:t>к настоящему постановлению, </a:t>
            </a:r>
            <a:r>
              <a:rPr lang="ru-RU" b="1" dirty="0"/>
              <a:t>позициях 1 - 433 приложения N 2 </a:t>
            </a:r>
            <a:r>
              <a:rPr lang="ru-RU" dirty="0"/>
              <a:t>к настоящему постановлению, приложении N 3 к настоящему постановлению, из Российской Федерации - </a:t>
            </a:r>
            <a:r>
              <a:rPr lang="ru-RU" b="1" dirty="0"/>
              <a:t>номер реестровой записи из реестра российской промышленной продукции</a:t>
            </a:r>
            <a:r>
              <a:rPr lang="ru-RU" dirty="0"/>
              <a:t>, предусмотренного статьей 171 Федерального закона "О промышленной политике в Российской Федерации", </a:t>
            </a:r>
            <a:r>
              <a:rPr lang="ru-RU" b="1" dirty="0"/>
              <a:t>содержащей в том числе</a:t>
            </a:r>
            <a:r>
              <a:rPr lang="ru-RU" dirty="0"/>
              <a:t>:</a:t>
            </a:r>
          </a:p>
          <a:p>
            <a:endParaRPr lang="ru-RU" dirty="0"/>
          </a:p>
          <a:p>
            <a:r>
              <a:rPr lang="ru-RU" dirty="0"/>
              <a:t>информацию о </a:t>
            </a:r>
            <a:r>
              <a:rPr lang="ru-RU" sz="1600" b="1" dirty="0"/>
              <a:t>совокупном количестве баллов </a:t>
            </a:r>
            <a:r>
              <a:rPr lang="ru-RU" dirty="0"/>
              <a:t>за выполнение (освоение) на территории Российской Федерации соответствующих операций (условий) (если в отношении такого товара постановлением Правительства Российской Федерации от 17 июля 2015 г. N 719 "О подтверждении производства российской промышленной продукции" за выполнение (освоение) на территории Российской Федерации соответствующих операций (условий) установлены требования о совокупном количестве баллов), </a:t>
            </a:r>
            <a:r>
              <a:rPr lang="ru-RU" b="1" dirty="0">
                <a:solidFill>
                  <a:srgbClr val="FF0000"/>
                </a:solidFill>
              </a:rPr>
              <a:t>которое составляет или превышает значение, определенное постановлением</a:t>
            </a:r>
            <a:r>
              <a:rPr lang="ru-RU" dirty="0"/>
              <a:t> Правительства Российской Федерации от 17 июля 2015 г. </a:t>
            </a:r>
            <a:r>
              <a:rPr lang="ru-RU" b="1" dirty="0">
                <a:solidFill>
                  <a:srgbClr val="FF0000"/>
                </a:solidFill>
              </a:rPr>
              <a:t>N 719 </a:t>
            </a:r>
            <a:r>
              <a:rPr lang="ru-RU" dirty="0"/>
              <a:t>"О подтверждении производства российской промышленной продукции" </a:t>
            </a:r>
            <a:r>
              <a:rPr lang="ru-RU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ЦЕЛЕЙ ОСУЩЕСТВЛЕНИЯ ЗАКУПОК</a:t>
            </a:r>
            <a:r>
              <a:rPr lang="ru-RU" dirty="0" smtClean="0"/>
              <a:t>;</a:t>
            </a:r>
            <a:endParaRPr lang="ru-RU" dirty="0"/>
          </a:p>
          <a:p>
            <a:endParaRPr lang="ru-RU" dirty="0"/>
          </a:p>
          <a:p>
            <a:r>
              <a:rPr lang="ru-RU" dirty="0"/>
              <a:t>информацию об уровне радиоэлектронной продукции (для товара, являющегося в соответствии с постановлением Правительства Российской Федерации от 17 июля 2015 г. N 719 "О подтверждении производства российской промышленной продукции" радиоэлектронной продукцией первого уровня или радиоэлектронной продукцией второго уровня);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81153" y="5289407"/>
            <a:ext cx="3419445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8000" b="1" dirty="0" smtClean="0"/>
              <a:t>БЫЛО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693009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9"/>
          <p:cNvSpPr txBox="1">
            <a:spLocks noGrp="1"/>
          </p:cNvSpPr>
          <p:nvPr>
            <p:ph type="body" idx="1"/>
          </p:nvPr>
        </p:nvSpPr>
        <p:spPr>
          <a:xfrm>
            <a:off x="22079" y="663526"/>
            <a:ext cx="11935386" cy="754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ru-RU" dirty="0"/>
              <a:t>3. Установить, что информацией и документами, подтверждающими страну происхождения товара для целей настоящего постановления, являются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68" name="Google Shape;368;p19"/>
          <p:cNvSpPr txBox="1">
            <a:spLocks noGrp="1"/>
          </p:cNvSpPr>
          <p:nvPr>
            <p:ph type="body" idx="2"/>
          </p:nvPr>
        </p:nvSpPr>
        <p:spPr>
          <a:xfrm>
            <a:off x="0" y="1320994"/>
            <a:ext cx="12056012" cy="5476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1600" dirty="0"/>
              <a:t>а) для подтверждения происхождения товаров, указанных в позициях 1 - 145 приложения N 1 к настоящему постановлению, позициях 1 - 433 приложения N 2 к настоящему постановлению, приложении N 3 к настоящему постановлению, из Российской Федерации - </a:t>
            </a:r>
            <a:r>
              <a:rPr lang="ru-RU" sz="1600" b="1" dirty="0"/>
              <a:t>номер реестровой записи из реестра российской промышленной продукции</a:t>
            </a:r>
            <a:r>
              <a:rPr lang="ru-RU" sz="1600" dirty="0"/>
              <a:t>, предусмотренного статьей 17.1 Федерального закона "О промышленной политике в Российской Федерации" (далее - реестр российской промышленной продукции), </a:t>
            </a:r>
            <a:r>
              <a:rPr lang="ru-RU" sz="1600" b="1" dirty="0"/>
              <a:t>и справка</a:t>
            </a:r>
            <a:r>
              <a:rPr lang="ru-RU" sz="1600" dirty="0"/>
              <a:t>, подтверждающая </a:t>
            </a:r>
            <a:r>
              <a:rPr lang="ru-RU" sz="1600" b="1" dirty="0"/>
              <a:t>наличие специального инвестиционного контракта </a:t>
            </a:r>
            <a:r>
              <a:rPr lang="ru-RU" sz="1600" dirty="0"/>
              <a:t>и предусмотренная пунктом 1(1) постановления Правительства Российской Федерации от 17 июля 2015 г. N 719 "О подтверждении производства российской промышленной продукции", </a:t>
            </a:r>
            <a:r>
              <a:rPr lang="ru-RU" sz="1600" b="1" dirty="0"/>
              <a:t>или номер реестровой записи из реестра российской промышленной продукции, содержащей в том числе:</a:t>
            </a:r>
          </a:p>
          <a:p>
            <a:pPr marL="0" indent="0"/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информацию 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совокупном количестве баллов</a:t>
            </a:r>
            <a:r>
              <a:rPr lang="ru-RU" sz="1600" dirty="0"/>
              <a:t> за выполнение (освоение) на территории Российской Федерации соответствующих операций (условий) (если в отношении такого товара постановлением Правительства Российской Федерации от 17 июля 2015 г. N 719 "О подтверждении производства российской промышленной продукции" за выполнение (освоение) на территории Российской Федерации соответствующих операций (условий) установлены требования о совокупном количестве баллов), </a:t>
            </a:r>
            <a:r>
              <a:rPr lang="ru-RU" sz="1600" b="1" dirty="0"/>
              <a:t>которое составляет или превышает значение, определенное постановлением Правительства Российской Федерации от 17 июля 2015 г. N 719 </a:t>
            </a:r>
            <a:r>
              <a:rPr lang="ru-RU" sz="1600" dirty="0"/>
              <a:t>"О подтверждении производства российской промышленной продукции", 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включая</a:t>
            </a:r>
            <a:r>
              <a:rPr lang="ru-RU" sz="1600" b="1" dirty="0"/>
              <a:t> </a:t>
            </a:r>
            <a:r>
              <a:rPr lang="ru-RU" sz="1600" b="1" dirty="0">
                <a:solidFill>
                  <a:srgbClr val="FF0000"/>
                </a:solidFill>
              </a:rPr>
              <a:t>значение, определенное для целей осуществления закупок </a:t>
            </a:r>
            <a:r>
              <a:rPr lang="ru-RU" sz="1600" dirty="0"/>
              <a:t>(если постановлением Правительства Российской Федерации от 17 июля 2015 г. N 719 "О подтверждении производства российской промышленной продукции" в отношении такого товара определено значение для целей осуществления закупок);</a:t>
            </a:r>
          </a:p>
          <a:p>
            <a:pPr marL="0" indent="0"/>
            <a:r>
              <a:rPr lang="ru-RU" sz="1600" b="1" dirty="0" smtClean="0"/>
              <a:t>информацию </a:t>
            </a:r>
            <a:r>
              <a:rPr lang="ru-RU" sz="1600" b="1" dirty="0"/>
              <a:t>об уровне радиоэлектронной продукции</a:t>
            </a:r>
            <a:r>
              <a:rPr lang="ru-RU" sz="1600" dirty="0"/>
              <a:t> (для товара, являющегося в соответствии с постановлением Правительства Российской Федерации от 17 июля 2015 г. N 719 "О подтверждении производства российской промышленной продукции" радиоэлектронной продукцией первого уровня или радиоэлектронной продукцией второго уровня);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51354" y="70564"/>
            <a:ext cx="180527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/>
              <a:t>СТАЛО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996938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9"/>
          <p:cNvSpPr txBox="1"/>
          <p:nvPr/>
        </p:nvSpPr>
        <p:spPr>
          <a:xfrm>
            <a:off x="641461" y="5181460"/>
            <a:ext cx="4511200" cy="1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rgbClr val="212121"/>
              </a:buClr>
              <a:buSzPts val="1100"/>
            </a:pPr>
            <a:r>
              <a:rPr lang="ru-RU" sz="1600" dirty="0"/>
              <a:t>Руководитель отдела методологии Московского </a:t>
            </a:r>
            <a:r>
              <a:rPr lang="ru-RU" sz="1600" dirty="0" smtClean="0"/>
              <a:t>представительства</a:t>
            </a:r>
          </a:p>
          <a:p>
            <a:pPr>
              <a:lnSpc>
                <a:spcPct val="90000"/>
              </a:lnSpc>
              <a:buClr>
                <a:srgbClr val="212121"/>
              </a:buClr>
              <a:buSzPts val="1100"/>
            </a:pPr>
            <a:r>
              <a:rPr lang="ru-RU" sz="1467" dirty="0" smtClean="0">
                <a:solidFill>
                  <a:srgbClr val="212121"/>
                </a:solidFill>
              </a:rPr>
              <a:t>ЭТП </a:t>
            </a:r>
            <a:r>
              <a:rPr lang="ru-RU" sz="1467" dirty="0">
                <a:solidFill>
                  <a:srgbClr val="212121"/>
                </a:solidFill>
              </a:rPr>
              <a:t>«Фабрикант»</a:t>
            </a:r>
            <a:endParaRPr sz="1467" dirty="0">
              <a:solidFill>
                <a:srgbClr val="212121"/>
              </a:solidFill>
            </a:endParaRPr>
          </a:p>
        </p:txBody>
      </p:sp>
      <p:sp>
        <p:nvSpPr>
          <p:cNvPr id="264" name="Google Shape;264;p49"/>
          <p:cNvSpPr txBox="1"/>
          <p:nvPr/>
        </p:nvSpPr>
        <p:spPr>
          <a:xfrm>
            <a:off x="626948" y="4052923"/>
            <a:ext cx="4061200" cy="10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>
              <a:lnSpc>
                <a:spcPct val="90000"/>
              </a:lnSpc>
              <a:buClr>
                <a:srgbClr val="212121"/>
              </a:buClr>
              <a:buSzPts val="1800"/>
            </a:pPr>
            <a:r>
              <a:rPr lang="ru" sz="2400" b="1">
                <a:solidFill>
                  <a:srgbClr val="212121"/>
                </a:solidFill>
              </a:rPr>
              <a:t>Некрасов </a:t>
            </a:r>
            <a:endParaRPr sz="2400" b="1">
              <a:solidFill>
                <a:srgbClr val="212121"/>
              </a:solidFill>
            </a:endParaRPr>
          </a:p>
          <a:p>
            <a:pPr>
              <a:lnSpc>
                <a:spcPct val="90000"/>
              </a:lnSpc>
              <a:buClr>
                <a:srgbClr val="212121"/>
              </a:buClr>
              <a:buSzPts val="1800"/>
            </a:pPr>
            <a:r>
              <a:rPr lang="ru" sz="2400" b="1">
                <a:solidFill>
                  <a:srgbClr val="212121"/>
                </a:solidFill>
              </a:rPr>
              <a:t>Василий Александрович</a:t>
            </a:r>
            <a:endParaRPr sz="2400" b="1">
              <a:solidFill>
                <a:srgbClr val="212121"/>
              </a:solidFill>
            </a:endParaRPr>
          </a:p>
        </p:txBody>
      </p:sp>
      <p:sp>
        <p:nvSpPr>
          <p:cNvPr id="265" name="Google Shape;265;p49"/>
          <p:cNvSpPr txBox="1"/>
          <p:nvPr/>
        </p:nvSpPr>
        <p:spPr>
          <a:xfrm>
            <a:off x="5742616" y="1197835"/>
            <a:ext cx="5918800" cy="889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/>
          </a:bodyPr>
          <a:lstStyle/>
          <a:p>
            <a:pPr marL="237061" indent="-237061">
              <a:lnSpc>
                <a:spcPct val="90000"/>
              </a:lnSpc>
              <a:spcBef>
                <a:spcPts val="1067"/>
              </a:spcBef>
              <a:buClr>
                <a:srgbClr val="212121"/>
              </a:buClr>
              <a:buSzPts val="1400"/>
              <a:buFont typeface="Arial"/>
              <a:buChar char="•"/>
            </a:pPr>
            <a:r>
              <a:rPr lang="ru" sz="1600" dirty="0" smtClean="0">
                <a:solidFill>
                  <a:srgbClr val="212121"/>
                </a:solidFill>
              </a:rPr>
              <a:t>Автор </a:t>
            </a:r>
            <a:r>
              <a:rPr lang="ru" sz="1600" dirty="0">
                <a:solidFill>
                  <a:srgbClr val="212121"/>
                </a:solidFill>
              </a:rPr>
              <a:t>статей, семинаров, вебинаров, конференций </a:t>
            </a:r>
            <a:br>
              <a:rPr lang="ru" sz="1600" dirty="0">
                <a:solidFill>
                  <a:srgbClr val="212121"/>
                </a:solidFill>
              </a:rPr>
            </a:br>
            <a:r>
              <a:rPr lang="ru" sz="1600" dirty="0">
                <a:solidFill>
                  <a:srgbClr val="212121"/>
                </a:solidFill>
              </a:rPr>
              <a:t>по теме госзакупки, публикаций в </a:t>
            </a:r>
            <a:r>
              <a:rPr lang="ru" sz="1600" dirty="0" smtClean="0">
                <a:solidFill>
                  <a:srgbClr val="212121"/>
                </a:solidFill>
              </a:rPr>
              <a:t>РБК</a:t>
            </a:r>
            <a:endParaRPr sz="1467" dirty="0"/>
          </a:p>
        </p:txBody>
      </p:sp>
      <p:sp>
        <p:nvSpPr>
          <p:cNvPr id="266" name="Google Shape;266;p49"/>
          <p:cNvSpPr/>
          <p:nvPr/>
        </p:nvSpPr>
        <p:spPr>
          <a:xfrm>
            <a:off x="5742616" y="3058081"/>
            <a:ext cx="5918800" cy="3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>
              <a:buSzPts val="1400"/>
            </a:pPr>
            <a:r>
              <a:rPr lang="ru" sz="1867" b="1" dirty="0">
                <a:solidFill>
                  <a:srgbClr val="009DDB"/>
                </a:solidFill>
              </a:rPr>
              <a:t>Учебные мероприятия </a:t>
            </a:r>
            <a:r>
              <a:rPr lang="ru" sz="1867" b="1" dirty="0" smtClean="0">
                <a:solidFill>
                  <a:srgbClr val="009DDB"/>
                </a:solidFill>
              </a:rPr>
              <a:t>для</a:t>
            </a:r>
            <a:r>
              <a:rPr lang="ru" sz="1867" b="1" dirty="0">
                <a:solidFill>
                  <a:srgbClr val="009DDB"/>
                </a:solidFill>
              </a:rPr>
              <a:t>: </a:t>
            </a:r>
            <a:endParaRPr sz="1467" dirty="0"/>
          </a:p>
        </p:txBody>
      </p:sp>
      <p:sp>
        <p:nvSpPr>
          <p:cNvPr id="267" name="Google Shape;267;p49"/>
          <p:cNvSpPr txBox="1"/>
          <p:nvPr/>
        </p:nvSpPr>
        <p:spPr>
          <a:xfrm>
            <a:off x="5742616" y="3544472"/>
            <a:ext cx="5918800" cy="26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/>
          </a:bodyPr>
          <a:lstStyle/>
          <a:p>
            <a:pPr marL="237061" indent="-237061">
              <a:lnSpc>
                <a:spcPct val="120000"/>
              </a:lnSpc>
              <a:spcBef>
                <a:spcPts val="1067"/>
              </a:spcBef>
              <a:buClr>
                <a:srgbClr val="212121"/>
              </a:buClr>
              <a:buSzPts val="1400"/>
              <a:buFont typeface="Arial"/>
              <a:buChar char="•"/>
            </a:pPr>
            <a:r>
              <a:rPr lang="ru" sz="1600" dirty="0" smtClean="0">
                <a:solidFill>
                  <a:srgbClr val="212121"/>
                </a:solidFill>
              </a:rPr>
              <a:t>РАНХиГС;</a:t>
            </a:r>
            <a:endParaRPr sz="1600" dirty="0">
              <a:solidFill>
                <a:srgbClr val="212121"/>
              </a:solidFill>
            </a:endParaRPr>
          </a:p>
          <a:p>
            <a:pPr marL="237061" indent="-237061">
              <a:lnSpc>
                <a:spcPct val="120000"/>
              </a:lnSpc>
              <a:spcBef>
                <a:spcPts val="1067"/>
              </a:spcBef>
              <a:buClr>
                <a:srgbClr val="212121"/>
              </a:buClr>
              <a:buSzPts val="1400"/>
              <a:buFont typeface="Arial"/>
              <a:buChar char="•"/>
            </a:pPr>
            <a:r>
              <a:rPr lang="ru" sz="1600" dirty="0" smtClean="0">
                <a:solidFill>
                  <a:srgbClr val="212121"/>
                </a:solidFill>
              </a:rPr>
              <a:t>Финансовый университет при Правительстве Российской Федерации;</a:t>
            </a:r>
            <a:endParaRPr sz="1600" dirty="0">
              <a:solidFill>
                <a:srgbClr val="212121"/>
              </a:solidFill>
            </a:endParaRPr>
          </a:p>
          <a:p>
            <a:pPr marL="237061" indent="-237061">
              <a:lnSpc>
                <a:spcPct val="120000"/>
              </a:lnSpc>
              <a:spcBef>
                <a:spcPts val="1067"/>
              </a:spcBef>
              <a:buClr>
                <a:srgbClr val="212121"/>
              </a:buClr>
              <a:buSzPts val="1400"/>
              <a:buFont typeface="Arial"/>
              <a:buChar char="•"/>
            </a:pPr>
            <a:r>
              <a:rPr lang="ru" sz="1600" dirty="0">
                <a:solidFill>
                  <a:srgbClr val="212121"/>
                </a:solidFill>
              </a:rPr>
              <a:t>Учебный центр </a:t>
            </a:r>
            <a:r>
              <a:rPr lang="ru" sz="1600" dirty="0" smtClean="0">
                <a:solidFill>
                  <a:srgbClr val="212121"/>
                </a:solidFill>
              </a:rPr>
              <a:t>Контур; </a:t>
            </a:r>
            <a:endParaRPr sz="1467" dirty="0"/>
          </a:p>
          <a:p>
            <a:pPr marL="237061" indent="-237061">
              <a:lnSpc>
                <a:spcPct val="120000"/>
              </a:lnSpc>
              <a:spcBef>
                <a:spcPts val="1067"/>
              </a:spcBef>
              <a:buClr>
                <a:srgbClr val="212121"/>
              </a:buClr>
              <a:buSzPts val="1400"/>
              <a:buFont typeface="Arial"/>
              <a:buChar char="•"/>
            </a:pPr>
            <a:r>
              <a:rPr lang="ru" sz="1600" dirty="0" smtClean="0">
                <a:solidFill>
                  <a:srgbClr val="212121"/>
                </a:solidFill>
              </a:rPr>
              <a:t>Заказчиков ДНР, ЛНР </a:t>
            </a:r>
            <a:r>
              <a:rPr lang="ru" sz="1600" dirty="0">
                <a:solidFill>
                  <a:srgbClr val="212121"/>
                </a:solidFill>
              </a:rPr>
              <a:t>и др.</a:t>
            </a:r>
            <a:endParaRPr sz="1467" dirty="0"/>
          </a:p>
        </p:txBody>
      </p:sp>
      <p:pic>
        <p:nvPicPr>
          <p:cNvPr id="268" name="Google Shape;268;p49"/>
          <p:cNvPicPr preferRelativeResize="0"/>
          <p:nvPr/>
        </p:nvPicPr>
        <p:blipFill rotWithShape="1">
          <a:blip r:embed="rId3">
            <a:alphaModFix/>
          </a:blip>
          <a:srcRect t="1465" b="1475"/>
          <a:stretch/>
        </p:blipFill>
        <p:spPr>
          <a:xfrm>
            <a:off x="786601" y="1197835"/>
            <a:ext cx="2680000" cy="2601200"/>
          </a:xfrm>
          <a:prstGeom prst="ellipse">
            <a:avLst/>
          </a:prstGeom>
          <a:noFill/>
          <a:ln w="63500" cap="rnd" cmpd="sng">
            <a:solidFill>
              <a:srgbClr val="009DDB"/>
            </a:solidFill>
            <a:prstDash val="solid"/>
            <a:round/>
            <a:headEnd type="none" w="sm" len="sm"/>
            <a:tailEnd type="none" w="sm" len="sm"/>
          </a:ln>
          <a:effectLst>
            <a:outerShdw blurRad="139700" dist="50800" dir="5400000" algn="tl" rotWithShape="0">
              <a:srgbClr val="000000">
                <a:alpha val="29409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39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9"/>
          <p:cNvSpPr txBox="1">
            <a:spLocks noGrp="1"/>
          </p:cNvSpPr>
          <p:nvPr>
            <p:ph type="body" idx="1"/>
          </p:nvPr>
        </p:nvSpPr>
        <p:spPr>
          <a:xfrm>
            <a:off x="627061" y="871928"/>
            <a:ext cx="10968037" cy="754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ru-RU" dirty="0"/>
              <a:t>Письмо Министерства промышленности и торговли РФ от 4 октября 2023 г. № 106238/12 О применении норм постановлений Правительства РФ от 30 апреля 2020 г. N 616 и от 30 апреля 2020 г. N 617</a:t>
            </a:r>
          </a:p>
        </p:txBody>
      </p:sp>
      <p:sp>
        <p:nvSpPr>
          <p:cNvPr id="368" name="Google Shape;368;p19"/>
          <p:cNvSpPr txBox="1">
            <a:spLocks noGrp="1"/>
          </p:cNvSpPr>
          <p:nvPr>
            <p:ph type="body" idx="2"/>
          </p:nvPr>
        </p:nvSpPr>
        <p:spPr>
          <a:xfrm>
            <a:off x="0" y="1626866"/>
            <a:ext cx="12076076" cy="4772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dirty="0"/>
              <a:t>В соответствии с пунктом 2 Порядка ведение реестра осуществляется </a:t>
            </a:r>
            <a:r>
              <a:rPr lang="ru-RU" dirty="0" err="1"/>
              <a:t>Минпромторгом</a:t>
            </a:r>
            <a:r>
              <a:rPr lang="ru-RU" dirty="0"/>
              <a:t> России в электронном виде путем формирования, изменения и (или) исключения реестровых записей с использованием государственной информационной системы промышленности (далее - ГИСП).</a:t>
            </a:r>
          </a:p>
          <a:p>
            <a:r>
              <a:rPr lang="ru-RU" dirty="0"/>
              <a:t>При этом Порядком установлено, что основанием для внесения в реестр информации о российской промышленной продукции является наличие заключения </a:t>
            </a:r>
            <a:r>
              <a:rPr lang="ru-RU" dirty="0" err="1"/>
              <a:t>Минпромторга</a:t>
            </a:r>
            <a:r>
              <a:rPr lang="ru-RU" dirty="0"/>
              <a:t> России о подтверждении производства промышленной продукции на территории Российской Федерации (далее - заключение), выдаваемого в соответствии с постановлением N 719.</a:t>
            </a:r>
          </a:p>
          <a:p>
            <a:r>
              <a:rPr lang="ru-RU" dirty="0"/>
              <a:t>Пункт 4 Порядка предусматривает перечень сведений, которые включаются в реестр. Внесение в реестр сведений о выданных заключениях осуществляется ГИСП автоматически в течение 1 рабочего дня со дня выдачи заключения и размещается в разделе "</a:t>
            </a:r>
            <a:r>
              <a:rPr lang="ru-RU" b="1" dirty="0"/>
              <a:t>Реестр российской промышленной продукции</a:t>
            </a:r>
            <a:r>
              <a:rPr lang="ru-RU" dirty="0"/>
              <a:t>" ГИСП по адресу - </a:t>
            </a:r>
            <a:r>
              <a:rPr lang="ru-RU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https://gisp.gov.ru/pp719v2/pub/prod/.</a:t>
            </a:r>
          </a:p>
          <a:p>
            <a:r>
              <a:rPr lang="ru-RU" dirty="0"/>
              <a:t>В свою очередь, в соответствии с абзацем восьмым пункта 2 Правил выдачи заключения, утвержденных постановлением N 719 (далее - Правила), каталогом продукции ГИСП является систематизированный перечень промышленной продукции, сформированный на основе Общероссийского классификатора продукции по видам экономической деятельности ОК 034-2014 и включающий в себя информацию в соответствии с настоящими Правилами и Правилами формирования и ведения в единой информационной системе в сфере закупок каталога товаров, работ, услуг для обеспечения государственных и муниципальных нужд, утвержденными постановлением Правительства Российской Федерации от 8 февраля 2017 г. N 145 (далее - каталог ГИСП).</a:t>
            </a:r>
          </a:p>
        </p:txBody>
      </p:sp>
    </p:spTree>
    <p:extLst>
      <p:ext uri="{BB962C8B-B14F-4D97-AF65-F5344CB8AC3E}">
        <p14:creationId xmlns:p14="http://schemas.microsoft.com/office/powerpoint/2010/main" val="1110233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9"/>
          <p:cNvSpPr txBox="1">
            <a:spLocks noGrp="1"/>
          </p:cNvSpPr>
          <p:nvPr>
            <p:ph type="body" idx="1"/>
          </p:nvPr>
        </p:nvSpPr>
        <p:spPr>
          <a:xfrm>
            <a:off x="627061" y="871928"/>
            <a:ext cx="10968037" cy="754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ru-RU" dirty="0"/>
              <a:t>Письмо Министерства промышленности и торговли РФ от 4 октября 2023 г. № 106238/12 О применении норм постановлений Правительства РФ от 30 апреля 2020 г. N 616 и от 30 апреля 2020 г. N 617</a:t>
            </a:r>
          </a:p>
        </p:txBody>
      </p:sp>
      <p:sp>
        <p:nvSpPr>
          <p:cNvPr id="368" name="Google Shape;368;p19"/>
          <p:cNvSpPr txBox="1">
            <a:spLocks noGrp="1"/>
          </p:cNvSpPr>
          <p:nvPr>
            <p:ph type="body" idx="2"/>
          </p:nvPr>
        </p:nvSpPr>
        <p:spPr>
          <a:xfrm>
            <a:off x="0" y="1626866"/>
            <a:ext cx="12076076" cy="4772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dirty="0"/>
              <a:t>Опубликование промышленной продукции (товара) в каталоге ГИСП осуществляется на основании данных, представляемых субъектами деятельности в сфере промышленности для целей соответствия положениям постановления Правительства Российской Федерации от 21 декабря 2017 г. N 1604.</a:t>
            </a:r>
          </a:p>
          <a:p>
            <a:r>
              <a:rPr lang="ru-RU" dirty="0"/>
              <a:t>Так, соответствующий </a:t>
            </a:r>
            <a:r>
              <a:rPr lang="ru-RU" b="1" dirty="0"/>
              <a:t>каталог ГИСП расположен по адресу - </a:t>
            </a:r>
            <a:r>
              <a:rPr lang="ru-RU" b="1" dirty="0">
                <a:solidFill>
                  <a:srgbClr val="0070C0"/>
                </a:solidFill>
              </a:rPr>
              <a:t>https://gisp.gov.ru/goods/#/</a:t>
            </a:r>
            <a:r>
              <a:rPr lang="ru-RU" b="1" dirty="0"/>
              <a:t>.</a:t>
            </a:r>
          </a:p>
          <a:p>
            <a:r>
              <a:rPr lang="ru-RU" dirty="0"/>
              <a:t>При этом важно подчеркнуть, что </a:t>
            </a:r>
            <a:r>
              <a:rPr lang="ru-RU" b="1" dirty="0"/>
              <a:t>информация из каталога ГИСП может содержать отличную информацию от той, которая была внесена в реестр</a:t>
            </a:r>
            <a:r>
              <a:rPr lang="ru-RU" dirty="0"/>
              <a:t>, и носить ознакомительный характер. </a:t>
            </a:r>
            <a:r>
              <a:rPr lang="ru-RU" b="1" dirty="0">
                <a:solidFill>
                  <a:srgbClr val="FF0000"/>
                </a:solidFill>
              </a:rPr>
              <a:t>Также </a:t>
            </a:r>
            <a:r>
              <a:rPr lang="ru-R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ВСЯ </a:t>
            </a:r>
            <a:r>
              <a:rPr lang="ru-RU" b="1" dirty="0" smtClean="0">
                <a:solidFill>
                  <a:srgbClr val="FF0000"/>
                </a:solidFill>
              </a:rPr>
              <a:t>промышленная </a:t>
            </a:r>
            <a:r>
              <a:rPr lang="ru-RU" b="1" dirty="0">
                <a:solidFill>
                  <a:srgbClr val="FF0000"/>
                </a:solidFill>
              </a:rPr>
              <a:t>продукция (товар), фигурирующая в вышеуказанном каталоге, может быть включена в реестр</a:t>
            </a:r>
            <a:r>
              <a:rPr lang="ru-RU" dirty="0"/>
              <a:t>.</a:t>
            </a:r>
          </a:p>
          <a:p>
            <a:r>
              <a:rPr lang="ru-RU" dirty="0"/>
              <a:t>Учитывая изложенное, заказчику не следует отклонять реестровую запись участника закупки из реестра, представившего ее на промышленную продукцию (товар), в случае, если она соответствует положениям "национального режима" в рамках Федерального закона от 5 апреля 2013 г. N 44-ФЗ "О контрактной системе в сфере закупок, товаров, работ, услуг для обеспечения государственных и муниципальных нужд" (далее - Закон N 44-ФЗ), но при этом в каталоге ГИСП на указанную продукцию не содержится исчерпывающей информации, требуемой для удовлетворения положениям извещения.</a:t>
            </a:r>
          </a:p>
          <a:p>
            <a:r>
              <a:rPr lang="ru-RU" dirty="0"/>
              <a:t>Дополнительно отмечается, что комиссия по осуществлению закупок самостоятельно принимает решение о соответствии товара (промышленной продукции), руководствуясь общими нормами Закона N 44-ФЗ, а также осуществляет проверку соответствующих реестровых записей из реестра, в частности, на предмет соответствия страны происхождения товара и требованиям действующего законодательства.</a:t>
            </a:r>
          </a:p>
        </p:txBody>
      </p:sp>
    </p:spTree>
    <p:extLst>
      <p:ext uri="{BB962C8B-B14F-4D97-AF65-F5344CB8AC3E}">
        <p14:creationId xmlns:p14="http://schemas.microsoft.com/office/powerpoint/2010/main" val="994218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35"/>
          <p:cNvSpPr txBox="1">
            <a:spLocks noGrp="1"/>
          </p:cNvSpPr>
          <p:nvPr>
            <p:ph type="body" idx="1"/>
          </p:nvPr>
        </p:nvSpPr>
        <p:spPr>
          <a:xfrm>
            <a:off x="985576" y="1278246"/>
            <a:ext cx="10352494" cy="3283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</a:pPr>
            <a:r>
              <a:rPr lang="ru-RU" sz="5400" dirty="0"/>
              <a:t>Как рассматривать количество необходимых баллов в реестровой записи</a:t>
            </a:r>
            <a:r>
              <a:rPr lang="ru-RU" sz="5400" dirty="0" smtClean="0"/>
              <a:t>.</a:t>
            </a:r>
            <a:endParaRPr lang="ru-RU" sz="5400" dirty="0"/>
          </a:p>
        </p:txBody>
      </p:sp>
      <p:sp>
        <p:nvSpPr>
          <p:cNvPr id="483" name="Google Shape;483;p35"/>
          <p:cNvSpPr txBox="1">
            <a:spLocks noGrp="1"/>
          </p:cNvSpPr>
          <p:nvPr>
            <p:ph type="body" idx="2"/>
          </p:nvPr>
        </p:nvSpPr>
        <p:spPr>
          <a:xfrm>
            <a:off x="741589" y="4999500"/>
            <a:ext cx="10418779" cy="1401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2800" b="1" dirty="0" smtClean="0"/>
              <a:t>Ищем установленное в ПП РФ №719 необходимое количество баллов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5178962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21" y="656492"/>
            <a:ext cx="11974758" cy="6201508"/>
          </a:xfrm>
          <a:prstGeom prst="rect">
            <a:avLst/>
          </a:prstGeom>
        </p:spPr>
      </p:pic>
      <p:sp>
        <p:nvSpPr>
          <p:cNvPr id="4" name="Стрелка вниз 3"/>
          <p:cNvSpPr/>
          <p:nvPr/>
        </p:nvSpPr>
        <p:spPr>
          <a:xfrm>
            <a:off x="1012874" y="3395002"/>
            <a:ext cx="464234" cy="3380935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3706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87" y="745589"/>
            <a:ext cx="9731913" cy="6112411"/>
          </a:xfrm>
          <a:prstGeom prst="rect">
            <a:avLst/>
          </a:prstGeom>
        </p:spPr>
      </p:pic>
      <p:sp>
        <p:nvSpPr>
          <p:cNvPr id="4" name="Стрелка вниз 3"/>
          <p:cNvSpPr/>
          <p:nvPr/>
        </p:nvSpPr>
        <p:spPr>
          <a:xfrm>
            <a:off x="372795" y="848751"/>
            <a:ext cx="464234" cy="576774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116041" y="1477108"/>
            <a:ext cx="5763064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6860349" y="998806"/>
            <a:ext cx="919086" cy="478302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779435" y="160813"/>
            <a:ext cx="4093698" cy="1169551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К приложению идут (сначала сноски) примечания в которых есть нюансы отнесения к российской продукции, достижения необходимого количества баллов в том числе баллов для закупок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80990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19125" y="1725037"/>
            <a:ext cx="10963275" cy="609600"/>
          </a:xfrm>
        </p:spPr>
        <p:txBody>
          <a:bodyPr/>
          <a:lstStyle/>
          <a:p>
            <a:r>
              <a:rPr lang="ru-RU" sz="199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Мебель</a:t>
            </a:r>
            <a:endParaRPr lang="ru-RU" sz="199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80326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5488" y="0"/>
            <a:ext cx="7580185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75488" y="1153552"/>
            <a:ext cx="7489903" cy="5704448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Выноска со стрелкой вправо 8"/>
          <p:cNvSpPr/>
          <p:nvPr/>
        </p:nvSpPr>
        <p:spPr>
          <a:xfrm>
            <a:off x="32825" y="1153552"/>
            <a:ext cx="4454769" cy="1978854"/>
          </a:xfrm>
          <a:prstGeom prst="rightArrowCallout">
            <a:avLst>
              <a:gd name="adj1" fmla="val 24052"/>
              <a:gd name="adj2" fmla="val 41825"/>
              <a:gd name="adj3" fmla="val 25000"/>
              <a:gd name="adj4" fmla="val 83188"/>
            </a:avLst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Эти позиции отдельно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6614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Выноска со стрелкой вправо 9"/>
          <p:cNvSpPr/>
          <p:nvPr/>
        </p:nvSpPr>
        <p:spPr>
          <a:xfrm>
            <a:off x="0" y="1416148"/>
            <a:ext cx="4454769" cy="1978854"/>
          </a:xfrm>
          <a:prstGeom prst="rightArrowCallout">
            <a:avLst>
              <a:gd name="adj1" fmla="val 24052"/>
              <a:gd name="adj2" fmla="val 41825"/>
              <a:gd name="adj3" fmla="val 25000"/>
              <a:gd name="adj4" fmla="val 83188"/>
            </a:avLst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Эти позиции отдельно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8591" y="0"/>
            <a:ext cx="7014694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575488" y="0"/>
            <a:ext cx="7489903" cy="6858000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4717366" y="182880"/>
            <a:ext cx="464234" cy="6527409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5018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046953" y="90840"/>
            <a:ext cx="6039583" cy="609600"/>
          </a:xfrm>
        </p:spPr>
        <p:txBody>
          <a:bodyPr/>
          <a:lstStyle/>
          <a:p>
            <a:r>
              <a:rPr lang="ru-RU" dirty="0" smtClean="0"/>
              <a:t>Дополнения к требованиям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5365" y="652002"/>
            <a:ext cx="1171838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52. </a:t>
            </a:r>
            <a:r>
              <a:rPr lang="ru-RU" sz="1600" b="1" dirty="0"/>
              <a:t>Для целей осуществления закупок продукции</a:t>
            </a:r>
            <a:r>
              <a:rPr lang="ru-RU" sz="1600" dirty="0"/>
              <a:t>, </a:t>
            </a:r>
            <a:r>
              <a:rPr lang="ru-RU" sz="1600" b="1" dirty="0"/>
              <a:t>включенной в раздел XI настоящего приложения</a:t>
            </a:r>
            <a:r>
              <a:rPr lang="ru-RU" sz="1600" dirty="0"/>
              <a:t>, </a:t>
            </a:r>
            <a:r>
              <a:rPr lang="ru-RU" sz="1600" b="1" dirty="0">
                <a:solidFill>
                  <a:srgbClr val="FF0000"/>
                </a:solidFill>
              </a:rPr>
              <a:t>для обеспечения государственных и муниципальных нужд</a:t>
            </a:r>
            <a:r>
              <a:rPr lang="ru-RU" sz="1600" dirty="0"/>
              <a:t> в рамках Федерального закона "О контрактной системе в сфере закупок товаров, работ, услуг для обеспечения государственных и муниципальных нужд", </a:t>
            </a:r>
            <a:r>
              <a:rPr lang="ru-RU" sz="1600" b="1" dirty="0"/>
              <a:t>предусматривающих в качестве требования наличие реестровой записи реестра российской промышленной продукции</a:t>
            </a:r>
            <a:r>
              <a:rPr lang="ru-RU" sz="1600" dirty="0"/>
              <a:t>, размещаемого в государственной информационной системе промышленности в соответствии со статьей 17.1 Федерального закона "О промышленной политике в Российской Федерации", сформированной в соответствии с постановлением Правительства Российской Федерации от 17 июля 2015 г. N 719 "О подтверждении производства российской промышленной продукции" </a:t>
            </a:r>
            <a:r>
              <a:rPr lang="ru-RU" sz="1600" b="1" dirty="0"/>
              <a:t>в отношении продукции мебельной и деревоперерабатывающей промышленности, при производстве указанной продукции должны выполняться требования и технологические операции, предусмотренные разделом XI настоящего приложения, обеспечивающие достижение следующего минимально возможного количества баллов в </a:t>
            </a:r>
            <a:r>
              <a:rPr lang="ru-RU" sz="1600" b="1" u="sng" dirty="0"/>
              <a:t>части товарных позиций</a:t>
            </a:r>
            <a:r>
              <a:rPr lang="ru-RU" sz="1600" b="1" dirty="0"/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5365" y="3512183"/>
            <a:ext cx="1192002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31.01.11</a:t>
            </a:r>
            <a:r>
              <a:rPr lang="ru-RU" sz="1600" dirty="0"/>
              <a:t> "Мебель металлическая для офисов", </a:t>
            </a:r>
            <a:r>
              <a:rPr lang="ru-RU" sz="1600" b="1" dirty="0"/>
              <a:t>31.03.11.120</a:t>
            </a:r>
            <a:r>
              <a:rPr lang="ru-RU" sz="1600" dirty="0"/>
              <a:t> "Основы матрасные из металлического каркаса", </a:t>
            </a:r>
            <a:r>
              <a:rPr lang="ru-RU" sz="1600" b="1" dirty="0"/>
              <a:t>31.09.11</a:t>
            </a:r>
            <a:r>
              <a:rPr lang="ru-RU" sz="1600" dirty="0"/>
              <a:t> "Мебель металлическая, не включенная в другие группировки" - </a:t>
            </a:r>
            <a:r>
              <a:rPr lang="ru-RU" sz="1600" b="1" dirty="0"/>
              <a:t>не менее 50 баллов</a:t>
            </a:r>
            <a:r>
              <a:rPr lang="ru-RU" sz="1600" dirty="0" smtClean="0"/>
              <a:t>;</a:t>
            </a:r>
          </a:p>
          <a:p>
            <a:endParaRPr lang="ru-RU" sz="1600" dirty="0"/>
          </a:p>
          <a:p>
            <a:r>
              <a:rPr lang="ru-RU" sz="1600" b="1" dirty="0"/>
              <a:t>31.01.12</a:t>
            </a:r>
            <a:r>
              <a:rPr lang="ru-RU" sz="1600" dirty="0"/>
              <a:t> "Мебель деревянная для офисов", </a:t>
            </a:r>
            <a:r>
              <a:rPr lang="ru-RU" sz="1600" b="1" dirty="0"/>
              <a:t>31.01.13.000</a:t>
            </a:r>
            <a:r>
              <a:rPr lang="ru-RU" sz="1600" dirty="0"/>
              <a:t> "Мебель деревянная для предприятий торговли", </a:t>
            </a:r>
            <a:r>
              <a:rPr lang="ru-RU" sz="1600" b="1" dirty="0"/>
              <a:t>31.02.10</a:t>
            </a:r>
            <a:r>
              <a:rPr lang="ru-RU" sz="1600" dirty="0"/>
              <a:t> "Мебель кухонная", </a:t>
            </a:r>
            <a:r>
              <a:rPr lang="ru-RU" sz="1600" b="1" dirty="0"/>
              <a:t>31.03.11.110</a:t>
            </a:r>
            <a:r>
              <a:rPr lang="ru-RU" sz="1600" dirty="0"/>
              <a:t> "Основы матрасные из деревянного каркаса", </a:t>
            </a:r>
            <a:r>
              <a:rPr lang="ru-RU" sz="1600" b="1" dirty="0"/>
              <a:t>31.03.11.190</a:t>
            </a:r>
            <a:r>
              <a:rPr lang="ru-RU" sz="1600" dirty="0"/>
              <a:t> "Основы матрасные прочие", </a:t>
            </a:r>
            <a:r>
              <a:rPr lang="ru-RU" sz="1600" b="1" dirty="0"/>
              <a:t>31.09.12.120</a:t>
            </a:r>
            <a:r>
              <a:rPr lang="ru-RU" sz="1600" dirty="0"/>
              <a:t> "Мебель деревянная для спальни", </a:t>
            </a:r>
            <a:r>
              <a:rPr lang="ru-RU" sz="1600" b="1" dirty="0"/>
              <a:t>31.09.12.12</a:t>
            </a:r>
            <a:r>
              <a:rPr lang="ru-RU" sz="1600" dirty="0"/>
              <a:t>1 "Кровати деревянные для взрослых", </a:t>
            </a:r>
            <a:r>
              <a:rPr lang="ru-RU" sz="1600" b="1" dirty="0"/>
              <a:t>31.09.12.122</a:t>
            </a:r>
            <a:r>
              <a:rPr lang="ru-RU" sz="1600" dirty="0"/>
              <a:t> "Кровати деревянные для детей", </a:t>
            </a:r>
            <a:r>
              <a:rPr lang="ru-RU" sz="1600" b="1" dirty="0"/>
              <a:t>31.09.12.123</a:t>
            </a:r>
            <a:r>
              <a:rPr lang="ru-RU" sz="1600" dirty="0"/>
              <a:t> "Шкафы деревянные для спальни", </a:t>
            </a:r>
            <a:r>
              <a:rPr lang="ru-RU" sz="1600" b="1" dirty="0"/>
              <a:t>31.09.12.124</a:t>
            </a:r>
            <a:r>
              <a:rPr lang="ru-RU" sz="1600" dirty="0"/>
              <a:t> "Тумбы деревянные для спальни", </a:t>
            </a:r>
            <a:r>
              <a:rPr lang="ru-RU" sz="1600" b="1" dirty="0"/>
              <a:t>31.09.12.125</a:t>
            </a:r>
            <a:r>
              <a:rPr lang="ru-RU" sz="1600" dirty="0"/>
              <a:t> "Гарнитуры деревянные, наборы комплектной мебели для спальни", </a:t>
            </a:r>
            <a:r>
              <a:rPr lang="ru-RU" sz="1600" b="1" dirty="0"/>
              <a:t>31.09.12.129</a:t>
            </a:r>
            <a:r>
              <a:rPr lang="ru-RU" sz="1600" dirty="0"/>
              <a:t> "Мебель деревянная для спальни прочая", </a:t>
            </a:r>
            <a:r>
              <a:rPr lang="ru-RU" sz="1600" b="1" dirty="0"/>
              <a:t>31.09.12.130</a:t>
            </a:r>
            <a:r>
              <a:rPr lang="ru-RU" sz="1600" dirty="0"/>
              <a:t> "Мебель деревянная для столовой и гостиной", </a:t>
            </a:r>
            <a:r>
              <a:rPr lang="ru-RU" sz="1600" b="1" dirty="0"/>
              <a:t>31.09.12.131</a:t>
            </a:r>
            <a:r>
              <a:rPr lang="ru-RU" sz="1600" dirty="0"/>
              <a:t> "Столы обеденные деревянные для столовой и гостиной", </a:t>
            </a:r>
            <a:r>
              <a:rPr lang="ru-RU" sz="1600" b="1" dirty="0"/>
              <a:t>31.09.12.132</a:t>
            </a:r>
            <a:r>
              <a:rPr lang="ru-RU" sz="1600" dirty="0"/>
              <a:t> "Столы журнальные деревянные", </a:t>
            </a:r>
            <a:r>
              <a:rPr lang="ru-RU" sz="1600" b="1" dirty="0"/>
              <a:t>31.09.12.133</a:t>
            </a:r>
            <a:r>
              <a:rPr lang="ru-RU" sz="1600" dirty="0"/>
              <a:t> "Шкафы деревянные для столовой и гостиной", </a:t>
            </a:r>
            <a:r>
              <a:rPr lang="ru-RU" sz="1600" b="1" dirty="0"/>
              <a:t>31.09.12.134</a:t>
            </a:r>
            <a:r>
              <a:rPr lang="ru-RU" sz="1600" dirty="0"/>
              <a:t> "Гарнитуры и наборы комплектной мебели деревянные для столовой и гостиной", </a:t>
            </a:r>
            <a:r>
              <a:rPr lang="ru-RU" sz="1600" b="1" dirty="0"/>
              <a:t>31.09.12.139</a:t>
            </a:r>
            <a:r>
              <a:rPr lang="ru-RU" sz="1600" dirty="0"/>
              <a:t> "Мебель деревянная для столовой и гостиной прочая", </a:t>
            </a:r>
            <a:r>
              <a:rPr lang="ru-RU" sz="1600" b="1" dirty="0"/>
              <a:t>31.09.13</a:t>
            </a:r>
            <a:r>
              <a:rPr lang="ru-RU" sz="1600" dirty="0"/>
              <a:t> "Мебель деревянная, не включенная в другие группировки" - </a:t>
            </a:r>
            <a:r>
              <a:rPr lang="ru-RU" sz="1600" b="1" dirty="0"/>
              <a:t>не менее 50 баллов;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87680" y="4168726"/>
            <a:ext cx="94347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87680" y="3466837"/>
            <a:ext cx="94347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8360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046953" y="90840"/>
            <a:ext cx="6039583" cy="609600"/>
          </a:xfrm>
        </p:spPr>
        <p:txBody>
          <a:bodyPr/>
          <a:lstStyle/>
          <a:p>
            <a:r>
              <a:rPr lang="ru-RU" dirty="0" smtClean="0"/>
              <a:t>Дополнения к требованиям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5365" y="652002"/>
            <a:ext cx="1171838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52. </a:t>
            </a:r>
            <a:r>
              <a:rPr lang="ru-RU" sz="1600" b="1" dirty="0"/>
              <a:t>Для целей осуществления закупок продукции</a:t>
            </a:r>
            <a:r>
              <a:rPr lang="ru-RU" sz="1600" dirty="0"/>
              <a:t>, </a:t>
            </a:r>
            <a:r>
              <a:rPr lang="ru-RU" sz="1600" b="1" dirty="0"/>
              <a:t>включенной в раздел XI настоящего приложения</a:t>
            </a:r>
            <a:r>
              <a:rPr lang="ru-RU" sz="1600" dirty="0"/>
              <a:t>, </a:t>
            </a:r>
            <a:r>
              <a:rPr lang="ru-RU" sz="1600" b="1" dirty="0">
                <a:solidFill>
                  <a:srgbClr val="FF0000"/>
                </a:solidFill>
              </a:rPr>
              <a:t>для обеспечения государственных и муниципальных нужд</a:t>
            </a:r>
            <a:r>
              <a:rPr lang="ru-RU" sz="1600" dirty="0"/>
              <a:t> в рамках Федерального закона "О контрактной системе в сфере закупок товаров, работ, услуг для обеспечения государственных и муниципальных нужд", </a:t>
            </a:r>
            <a:r>
              <a:rPr lang="ru-RU" sz="1600" b="1" dirty="0"/>
              <a:t>предусматривающих в качестве требования наличие реестровой записи реестра российской промышленной продукции</a:t>
            </a:r>
            <a:r>
              <a:rPr lang="ru-RU" sz="1600" dirty="0"/>
              <a:t>, размещаемого в государственной информационной системе промышленности в соответствии со статьей 17.1 Федерального закона "О промышленной политике в Российской Федерации", сформированной в соответствии с постановлением Правительства Российской Федерации от 17 июля 2015 г. N 719 "О подтверждении производства российской промышленной продукции" </a:t>
            </a:r>
            <a:r>
              <a:rPr lang="ru-RU" sz="1600" b="1" dirty="0"/>
              <a:t>в отношении продукции мебельной и деревоперерабатывающей промышленности, при производстве указанной продукции должны выполняться требования и технологические операции, предусмотренные разделом XI настоящего приложения, обеспечивающие достижение следующего минимально возможного количества баллов в </a:t>
            </a:r>
            <a:r>
              <a:rPr lang="ru-RU" sz="1600" b="1" u="sng" dirty="0"/>
              <a:t>части товарных позиций</a:t>
            </a:r>
            <a:r>
              <a:rPr lang="ru-RU" sz="1600" b="1" dirty="0"/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5365" y="3512183"/>
            <a:ext cx="1192002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31.03.12</a:t>
            </a:r>
            <a:r>
              <a:rPr lang="ru-RU" sz="1600" dirty="0"/>
              <a:t> "Матрасы, кроме матрасных основ" - </a:t>
            </a:r>
            <a:r>
              <a:rPr lang="ru-RU" sz="1600" b="1" dirty="0"/>
              <a:t>не менее 50 баллов</a:t>
            </a:r>
            <a:r>
              <a:rPr lang="ru-RU" sz="1600" dirty="0"/>
              <a:t>;</a:t>
            </a:r>
            <a:br>
              <a:rPr lang="ru-RU" sz="1600" dirty="0"/>
            </a:br>
            <a:endParaRPr lang="ru-RU" sz="1600" dirty="0"/>
          </a:p>
          <a:p>
            <a:r>
              <a:rPr lang="ru-RU" sz="1600" b="1" dirty="0"/>
              <a:t>31.09.12.110</a:t>
            </a:r>
            <a:r>
              <a:rPr lang="ru-RU" sz="1600" dirty="0"/>
              <a:t> "Диваны, софы, кушетки с деревянным каркасом, трансформируемые в кровати", </a:t>
            </a:r>
            <a:r>
              <a:rPr lang="ru-RU" sz="1600" b="1" dirty="0"/>
              <a:t>31.09.12.111</a:t>
            </a:r>
            <a:r>
              <a:rPr lang="ru-RU" sz="1600" dirty="0"/>
              <a:t> "Диваны, софы, кушетки детские и подростковые с деревянным каркасом, трансформируемые в кровати", </a:t>
            </a:r>
            <a:r>
              <a:rPr lang="ru-RU" sz="1600" b="1" dirty="0"/>
              <a:t>31.09.12.119</a:t>
            </a:r>
            <a:r>
              <a:rPr lang="ru-RU" sz="1600" dirty="0"/>
              <a:t> "Диваны, софы, кушетки с деревянным каркасом, трансформируемые в кровати, прочие" </a:t>
            </a:r>
            <a:r>
              <a:rPr lang="ru-RU" sz="1600" b="1" dirty="0"/>
              <a:t>- не менее 50 баллов; </a:t>
            </a:r>
          </a:p>
          <a:p>
            <a:endParaRPr lang="ru-RU" sz="1600" dirty="0" smtClean="0"/>
          </a:p>
          <a:p>
            <a:r>
              <a:rPr lang="ru-RU" sz="1600" b="1" dirty="0" smtClean="0"/>
              <a:t>31.09.14.110</a:t>
            </a:r>
            <a:r>
              <a:rPr lang="ru-RU" sz="1600" dirty="0" smtClean="0"/>
              <a:t> </a:t>
            </a:r>
            <a:r>
              <a:rPr lang="ru-RU" sz="1600" dirty="0"/>
              <a:t>"Мебель из пластмассовых материалов" - </a:t>
            </a:r>
            <a:r>
              <a:rPr lang="ru-RU" sz="1600" b="1" dirty="0"/>
              <a:t>не менее 50 баллов</a:t>
            </a:r>
            <a:r>
              <a:rPr lang="ru-RU" sz="1600" dirty="0"/>
              <a:t>; </a:t>
            </a:r>
          </a:p>
          <a:p>
            <a:endParaRPr lang="ru-RU" sz="1600" dirty="0" smtClean="0"/>
          </a:p>
          <a:p>
            <a:r>
              <a:rPr lang="ru-RU" sz="1600" b="1" dirty="0" smtClean="0"/>
              <a:t>из 16.21.14 "Стенные панели", из 16.22.10 "Напольные панели (включая ламинат, паркетную доску, паркет щитовой)" - не менее 50 баллов. </a:t>
            </a:r>
            <a:endParaRPr lang="ru-RU" sz="1600" b="1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87680" y="3466837"/>
            <a:ext cx="94347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87680" y="3912314"/>
            <a:ext cx="94347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87680" y="4906431"/>
            <a:ext cx="94347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87680" y="5398800"/>
            <a:ext cx="94347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6163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35"/>
          <p:cNvSpPr txBox="1">
            <a:spLocks noGrp="1"/>
          </p:cNvSpPr>
          <p:nvPr>
            <p:ph type="body" idx="1"/>
          </p:nvPr>
        </p:nvSpPr>
        <p:spPr>
          <a:xfrm>
            <a:off x="985576" y="1278246"/>
            <a:ext cx="10352494" cy="3283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endParaRPr lang="ru-RU" sz="4800" dirty="0" smtClean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ru-RU" sz="4800" dirty="0" smtClean="0"/>
              <a:t>Изменения, которые пришли с Федеральным законом №318-ФЗ от 08.08.2024</a:t>
            </a:r>
            <a:endParaRPr sz="4800" dirty="0"/>
          </a:p>
        </p:txBody>
      </p:sp>
      <p:sp>
        <p:nvSpPr>
          <p:cNvPr id="483" name="Google Shape;483;p35"/>
          <p:cNvSpPr txBox="1">
            <a:spLocks noGrp="1"/>
          </p:cNvSpPr>
          <p:nvPr>
            <p:ph type="body" idx="2"/>
          </p:nvPr>
        </p:nvSpPr>
        <p:spPr>
          <a:xfrm>
            <a:off x="713160" y="5005070"/>
            <a:ext cx="10880669" cy="139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Tx/>
              <a:buChar char="-"/>
            </a:pPr>
            <a:r>
              <a:rPr lang="ru-RU" sz="1800" dirty="0" smtClean="0"/>
              <a:t>1 статья – изменения в 223-ФЗ</a:t>
            </a:r>
          </a:p>
          <a:p>
            <a:pPr marL="285750" lvl="0" indent="-285750">
              <a:spcBef>
                <a:spcPts val="0"/>
              </a:spcBef>
              <a:buFontTx/>
              <a:buChar char="-"/>
            </a:pPr>
            <a:r>
              <a:rPr lang="ru-RU" sz="1800" dirty="0" smtClean="0"/>
              <a:t>2 </a:t>
            </a:r>
            <a:r>
              <a:rPr lang="ru-RU" sz="1800" dirty="0"/>
              <a:t>статья – </a:t>
            </a:r>
            <a:r>
              <a:rPr lang="ru-RU" sz="1800" dirty="0" smtClean="0"/>
              <a:t>изменения в 44-ФЗ</a:t>
            </a:r>
          </a:p>
          <a:p>
            <a:pPr marL="285750" lvl="0" indent="-285750">
              <a:spcBef>
                <a:spcPts val="0"/>
              </a:spcBef>
              <a:buFontTx/>
              <a:buChar char="-"/>
            </a:pPr>
            <a:r>
              <a:rPr lang="ru-RU" sz="1800" dirty="0" smtClean="0"/>
              <a:t>3 </a:t>
            </a:r>
            <a:r>
              <a:rPr lang="ru-RU" sz="1800" dirty="0"/>
              <a:t>статья – </a:t>
            </a:r>
            <a:r>
              <a:rPr lang="ru-RU" sz="1800" dirty="0" smtClean="0"/>
              <a:t>изменения в 360-ФЗ</a:t>
            </a:r>
          </a:p>
          <a:p>
            <a:pPr marL="285750" lvl="0" indent="-285750">
              <a:spcBef>
                <a:spcPts val="0"/>
              </a:spcBef>
              <a:buFontTx/>
              <a:buChar char="-"/>
            </a:pPr>
            <a:r>
              <a:rPr lang="ru-RU" sz="1800" dirty="0" smtClean="0"/>
              <a:t>4 </a:t>
            </a:r>
            <a:r>
              <a:rPr lang="ru-RU" sz="1800" dirty="0"/>
              <a:t>статья – </a:t>
            </a:r>
            <a:r>
              <a:rPr lang="ru-RU" sz="1800" dirty="0" smtClean="0"/>
              <a:t>признание утратившими силу некоторых положений законодательства</a:t>
            </a:r>
          </a:p>
          <a:p>
            <a:pPr marL="285750" lvl="0" indent="-285750">
              <a:spcBef>
                <a:spcPts val="0"/>
              </a:spcBef>
              <a:buFontTx/>
              <a:buChar char="-"/>
            </a:pPr>
            <a:r>
              <a:rPr lang="ru-RU" sz="1800" dirty="0" smtClean="0"/>
              <a:t>5 </a:t>
            </a:r>
            <a:r>
              <a:rPr lang="ru-RU" sz="1800" dirty="0"/>
              <a:t>статья – </a:t>
            </a:r>
            <a:r>
              <a:rPr lang="ru-RU" sz="1800" dirty="0" smtClean="0"/>
              <a:t>порядок вступления в силу положений Закона №318-ФЗ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11471047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202337" y="1465207"/>
            <a:ext cx="10039586" cy="2931533"/>
          </a:xfrm>
        </p:spPr>
        <p:txBody>
          <a:bodyPr/>
          <a:lstStyle/>
          <a:p>
            <a:r>
              <a:rPr lang="ru-RU" sz="287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АРМ</a:t>
            </a:r>
            <a:endParaRPr lang="ru-RU" sz="287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00399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81" y="0"/>
            <a:ext cx="119674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6678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26" y="466703"/>
            <a:ext cx="10048948" cy="592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631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63" y="300014"/>
            <a:ext cx="10058474" cy="625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248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Товары: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510540" y="1800674"/>
          <a:ext cx="10934699" cy="4493805"/>
        </p:xfrm>
        <a:graphic>
          <a:graphicData uri="http://schemas.openxmlformats.org/drawingml/2006/table">
            <a:tbl>
              <a:tblPr>
                <a:tableStyleId>{659A13D8-FE40-4CCE-8EAF-32DF1CD57BCF}</a:tableStyleId>
              </a:tblPr>
              <a:tblGrid>
                <a:gridCol w="3394710"/>
                <a:gridCol w="7539989"/>
              </a:tblGrid>
              <a:tr h="15307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26.20.13</a:t>
                      </a:r>
                      <a:endParaRPr lang="ru-RU" sz="3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31" marR="25931" marT="42660" marB="4266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Машины вычислительные электронные цифровые, содержащие в одном корпусе центральный процессор и устройство ввода и вывода, объединенные или нет для автоматической обработки данных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31" marR="25931" marT="42660" marB="42660"/>
                </a:tc>
              </a:tr>
              <a:tr h="10489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26.20.14</a:t>
                      </a:r>
                      <a:endParaRPr lang="ru-RU" sz="3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31" marR="25931" marT="42660" marB="4266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Машины вычислительные электронные цифровые, поставляемые в виде систем для автоматической обработки данных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31" marR="25931" marT="42660" marB="42660"/>
                </a:tc>
              </a:tr>
              <a:tr h="17716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26.20.15</a:t>
                      </a:r>
                      <a:endParaRPr lang="ru-RU" sz="3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31" marR="25931" marT="42660" marB="4266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Машины вычислительные электронные цифровые прочие, содержащие или не содержащие в одном корпусе одно или два из следующих устройств для автоматической обработки данных: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запоминающие устройства, устройства ввода, устройства вывода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31" marR="25931" marT="42660" marB="4266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681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05093" y="636270"/>
            <a:ext cx="12025947" cy="754938"/>
          </a:xfrm>
        </p:spPr>
        <p:txBody>
          <a:bodyPr/>
          <a:lstStyle/>
          <a:p>
            <a:r>
              <a:rPr lang="ru-RU" dirty="0"/>
              <a:t>Требования к промышленной продукции, предъявляемые в целях ее отнесения к российской промышленной </a:t>
            </a:r>
            <a:r>
              <a:rPr lang="ru-RU" dirty="0" smtClean="0"/>
              <a:t>продукции: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303972"/>
            <a:ext cx="12091988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b="1" dirty="0"/>
              <a:t>выполнение обязательных требований, в совокупности предоставляющих заявителю 20 баллов</a:t>
            </a:r>
            <a:r>
              <a:rPr lang="ru-RU" sz="1200" dirty="0"/>
              <a:t>: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200" dirty="0"/>
              <a:t>наличие у юридического лица - налогового резидента Российской Федерации, не находящегося под контролем иностранного государства, и (или) международной организации, и (или) иностранного юридического или физического лица, и (или) иностранной структуры без образования юридического лица &lt;12(1)&gt;: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200" dirty="0"/>
              <a:t>прав на конструкторскую и технологическую документацию в объеме, достаточном для проектирования, производства, модернизации и развития соответствующей продукции на территории Российской Федерации, в соответствии со спецификацией на готовое изделие в следующем составе &lt;6&gt;:</a:t>
            </a:r>
          </a:p>
          <a:p>
            <a:pPr>
              <a:spcAft>
                <a:spcPts val="600"/>
              </a:spcAft>
            </a:pPr>
            <a:r>
              <a:rPr lang="ru-RU" sz="1200" dirty="0"/>
              <a:t>технические условия;</a:t>
            </a:r>
          </a:p>
          <a:p>
            <a:pPr>
              <a:spcAft>
                <a:spcPts val="600"/>
              </a:spcAft>
            </a:pPr>
            <a:r>
              <a:rPr lang="ru-RU" sz="1200" dirty="0"/>
              <a:t>спецификация на готовое изделие с указанием сборочных единиц и деталей;</a:t>
            </a:r>
          </a:p>
          <a:p>
            <a:pPr>
              <a:spcAft>
                <a:spcPts val="600"/>
              </a:spcAft>
            </a:pPr>
            <a:r>
              <a:rPr lang="ru-RU" sz="1200" dirty="0"/>
              <a:t>руководство (инструкция) по эксплуатации;</a:t>
            </a:r>
          </a:p>
          <a:p>
            <a:pPr>
              <a:spcAft>
                <a:spcPts val="600"/>
              </a:spcAft>
            </a:pPr>
            <a:r>
              <a:rPr lang="ru-RU" sz="1200" dirty="0"/>
              <a:t>схема деления изделия;</a:t>
            </a:r>
          </a:p>
          <a:p>
            <a:pPr>
              <a:spcAft>
                <a:spcPts val="600"/>
              </a:spcAft>
            </a:pPr>
            <a:r>
              <a:rPr lang="ru-RU" sz="1200" dirty="0"/>
              <a:t>схема электрическая функциональная;</a:t>
            </a:r>
          </a:p>
          <a:p>
            <a:pPr>
              <a:spcAft>
                <a:spcPts val="600"/>
              </a:spcAft>
            </a:pPr>
            <a:r>
              <a:rPr lang="ru-RU" sz="1200" dirty="0"/>
              <a:t>технологическая инструкция;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200" dirty="0"/>
              <a:t>прав на микропрограммное обеспечение для схемотехнического решения в части использования, модификации, модернизации, изменения встроенной базовой системы ввода-вывода, поставляемой в составе продукции и необходимой для функционирования продукции, в том числе комплект программной документации, включающий:</a:t>
            </a:r>
          </a:p>
          <a:p>
            <a:pPr>
              <a:spcAft>
                <a:spcPts val="600"/>
              </a:spcAft>
            </a:pPr>
            <a:r>
              <a:rPr lang="ru-RU" sz="1200" dirty="0"/>
              <a:t>комплект текстов программ (исходных кодов) и двоичных файлов-микрокодов;</a:t>
            </a:r>
          </a:p>
          <a:p>
            <a:pPr>
              <a:spcAft>
                <a:spcPts val="600"/>
              </a:spcAft>
            </a:pPr>
            <a:r>
              <a:rPr lang="ru-RU" sz="1200" dirty="0"/>
              <a:t>руководство по компиляции и сборке встроенной базовой системы ввода-вывода в составе продукции;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200" dirty="0"/>
              <a:t>исключительного права на товарный знак, служащий для индивидуализации продукции, или права использования товарного знака, правообладателем которого является юридическое лицо - налоговый резидент Российской Федерации, не находящийся под контролем иностранного государства, и (или) международной организации, и (или) иностранного юридического или физического лица, и (или) иностранной структуры без образования юридического лица &lt;12(1)&gt; (при наличии товарного знака);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200" dirty="0"/>
              <a:t>наличие на территории Российской Федерации сервисного центра, уполномоченного осуществлять ремонт, гарантийное и </a:t>
            </a:r>
            <a:r>
              <a:rPr lang="ru-RU" sz="1200" dirty="0" err="1"/>
              <a:t>постгарантийное</a:t>
            </a:r>
            <a:r>
              <a:rPr lang="ru-RU" sz="1200" dirty="0"/>
              <a:t> обслуживание продукции;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200" dirty="0"/>
              <a:t>наличие научно-производственной базы (собственной или контрактной), расположенной на территории Российской Федерации и необходимой для разработки и производства продукции.</a:t>
            </a:r>
          </a:p>
        </p:txBody>
      </p:sp>
    </p:spTree>
    <p:extLst>
      <p:ext uri="{BB962C8B-B14F-4D97-AF65-F5344CB8AC3E}">
        <p14:creationId xmlns:p14="http://schemas.microsoft.com/office/powerpoint/2010/main" val="37604567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05093" y="636270"/>
            <a:ext cx="12025947" cy="754938"/>
          </a:xfrm>
        </p:spPr>
        <p:txBody>
          <a:bodyPr/>
          <a:lstStyle/>
          <a:p>
            <a:r>
              <a:rPr lang="ru-RU" dirty="0"/>
              <a:t>Требования к промышленной продукции, предъявляемые в целях ее отнесения к российской промышленной </a:t>
            </a:r>
            <a:r>
              <a:rPr lang="ru-RU" dirty="0" smtClean="0"/>
              <a:t>продукции: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330642"/>
            <a:ext cx="1209198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b="1" dirty="0" smtClean="0"/>
              <a:t>Выполнение </a:t>
            </a:r>
            <a:r>
              <a:rPr lang="ru-RU" sz="1200" b="1" dirty="0"/>
              <a:t>на территории Российской Федерации следующих технологических операций (если применимо):</a:t>
            </a:r>
          </a:p>
          <a:p>
            <a:pPr>
              <a:spcAft>
                <a:spcPts val="600"/>
              </a:spcAft>
            </a:pPr>
            <a:r>
              <a:rPr lang="ru-RU" sz="1200" dirty="0"/>
              <a:t>применение в продукции центрального процессора &lt;13&gt;, удовлетворяющего требованиям к интегральной схеме первого уровня или интегральной схеме второго уровня, предъявляемым в целях ее отнесения к продукции, произведенной на территории Российской Федерации &lt;32&gt;, &lt;22&gt; (50 баллов) &lt;28&gt;;</a:t>
            </a:r>
          </a:p>
          <a:p>
            <a:pPr>
              <a:spcAft>
                <a:spcPts val="600"/>
              </a:spcAft>
            </a:pPr>
            <a:r>
              <a:rPr lang="ru-RU" sz="1200" dirty="0"/>
              <a:t>применение электронных модулей &lt;33&gt; российского производства, при этом расчет баллов осуществляется по формуле &lt;34&gt;: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" y="2315527"/>
            <a:ext cx="2537006" cy="39862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05093" y="2751683"/>
            <a:ext cx="1172876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где:</a:t>
            </a:r>
          </a:p>
          <a:p>
            <a:r>
              <a:rPr lang="ru-RU" sz="1200" dirty="0"/>
              <a:t>B - суммарное количество баллов за указанные технологические операции. Если K = 1, то суммарное количество баллов (B) после расчета по формуле умножается на 1,7;</a:t>
            </a:r>
          </a:p>
          <a:p>
            <a:r>
              <a:rPr lang="ru-RU" sz="1200" dirty="0"/>
              <a:t>K - количество неповторяющихся электронных модулей,</a:t>
            </a:r>
          </a:p>
          <a:p>
            <a:r>
              <a:rPr lang="ru-RU" sz="1200" dirty="0"/>
              <a:t>в соответствии со спецификацией изделия;</a:t>
            </a:r>
          </a:p>
          <a:p>
            <a:r>
              <a:rPr lang="ru-RU" sz="1200" dirty="0" err="1"/>
              <a:t>Ki</a:t>
            </a:r>
            <a:r>
              <a:rPr lang="ru-RU" sz="1200" dirty="0"/>
              <a:t> - общее количество неповторяющихся электронных модулей i-</a:t>
            </a:r>
            <a:r>
              <a:rPr lang="ru-RU" sz="1200" dirty="0" err="1"/>
              <a:t>го</a:t>
            </a:r>
            <a:r>
              <a:rPr lang="ru-RU" sz="1200" dirty="0"/>
              <a:t> вида</a:t>
            </a:r>
          </a:p>
          <a:p>
            <a:r>
              <a:rPr lang="ru-RU" sz="1200" dirty="0"/>
              <a:t>в соответствии со спецификацией изделия;</a:t>
            </a:r>
          </a:p>
          <a:p>
            <a:r>
              <a:rPr lang="ru-RU" sz="1200" dirty="0" err="1"/>
              <a:t>Bi</a:t>
            </a:r>
            <a:r>
              <a:rPr lang="ru-RU" sz="1200" dirty="0"/>
              <a:t> - количество баллов, полученное i-м неповторяющимся электронным модулем, указанное в заключении о подтверждении производства такого модуля на территории Российской Федерации. В случае отсутствия заключения о подтверждении производства такого модуля на территории Российской Федерации </a:t>
            </a:r>
            <a:r>
              <a:rPr lang="ru-RU" sz="1200" dirty="0" err="1"/>
              <a:t>Bi</a:t>
            </a:r>
            <a:r>
              <a:rPr lang="ru-RU" sz="1200" dirty="0"/>
              <a:t> принимается равным количеству баллов за фактическое выполнение операций, установленных настоящим приложением в отношении электронного модуля, классифицируемого соответствующим кодом по ОК 034-2014 (КПЕС 2008), при условии, что рассчитанный для электронного модуля балл не меньше минимального балла, необходимого для признания данного электронного модуля произведенным на территории Российской Федерации.</a:t>
            </a:r>
          </a:p>
          <a:p>
            <a:r>
              <a:rPr lang="ru-RU" sz="1200" dirty="0"/>
              <a:t>В случае если заключение о подтверждении производства электронного модуля выдано в период действия постановления Правительства Российской Федерации от 17 июля 2015 г. N 719 в редакции, не предусматривающей требование о совокупном количестве баллов за выполнение на территории Российской Федерации технологических операций (условий), </a:t>
            </a:r>
            <a:r>
              <a:rPr lang="ru-RU" sz="1200" dirty="0" err="1"/>
              <a:t>Bi</a:t>
            </a:r>
            <a:r>
              <a:rPr lang="ru-RU" sz="1200" dirty="0"/>
              <a:t> принимается равным 50;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5300" y="5787390"/>
            <a:ext cx="8602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И так далее и тому подобное…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6956459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05093" y="636270"/>
            <a:ext cx="12025947" cy="754938"/>
          </a:xfrm>
        </p:spPr>
        <p:txBody>
          <a:bodyPr/>
          <a:lstStyle/>
          <a:p>
            <a:r>
              <a:rPr lang="ru-RU" dirty="0" smtClean="0"/>
              <a:t>Дополнения к требованиям – пункт 26: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303972"/>
            <a:ext cx="1209198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dirty="0"/>
              <a:t>При этом продукция, включенная в раздел IX настоящего приложения (для продукции, в отношении которой установлены баллы за выполнение технологических операций), может быть отнесена к российской промышленной продукции при условии достижения в совокупности следующего суммарного количества баллов за выполнение на территории Российской Федерации указанных операций для каждой единицы продукции: </a:t>
            </a:r>
            <a:endParaRPr lang="ru-RU" sz="1600" dirty="0" smtClean="0"/>
          </a:p>
          <a:p>
            <a:pPr>
              <a:spcAft>
                <a:spcPts val="600"/>
              </a:spcAft>
            </a:pPr>
            <a:endParaRPr lang="ru-RU" sz="1600" dirty="0"/>
          </a:p>
          <a:p>
            <a:pPr>
              <a:spcAft>
                <a:spcPts val="600"/>
              </a:spcAft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26.20.15</a:t>
            </a:r>
            <a:r>
              <a:rPr lang="ru-RU" sz="1600" dirty="0"/>
              <a:t> "Машины вычислительные электронные цифровые прочие, содержащие или не содержащие в одном корпусе одно или два из следующих устройств для автоматической обработки данных: запоминающие устройства, устройства ввода, устройства вывода": до 31 декабря 2022 г. - не менее 90 баллов; с 1 января 2023 г. - не менее 100 баллов; </a:t>
            </a:r>
            <a:r>
              <a:rPr lang="ru-RU" sz="1600" b="1" dirty="0"/>
              <a:t>с 1 января 2024 г. - не менее 140 баллов;</a:t>
            </a:r>
          </a:p>
        </p:txBody>
      </p:sp>
    </p:spTree>
    <p:extLst>
      <p:ext uri="{BB962C8B-B14F-4D97-AF65-F5344CB8AC3E}">
        <p14:creationId xmlns:p14="http://schemas.microsoft.com/office/powerpoint/2010/main" val="36189623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51460" y="2913757"/>
            <a:ext cx="11685269" cy="609600"/>
          </a:xfrm>
        </p:spPr>
        <p:txBody>
          <a:bodyPr/>
          <a:lstStyle/>
          <a:p>
            <a:r>
              <a:rPr lang="ru-RU" sz="4400" dirty="0" smtClean="0"/>
              <a:t>Изменения в ПП РФ №719 </a:t>
            </a:r>
            <a:r>
              <a:rPr lang="ru-RU" dirty="0" smtClean="0"/>
              <a:t>(уже 90я редакция)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49037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168809" y="1995183"/>
          <a:ext cx="10937631" cy="1165860"/>
        </p:xfrm>
        <a:graphic>
          <a:graphicData uri="http://schemas.openxmlformats.org/drawingml/2006/table">
            <a:tbl>
              <a:tblPr/>
              <a:tblGrid>
                <a:gridCol w="10937631"/>
              </a:tblGrid>
              <a:tr h="0">
                <a:tc>
                  <a:txBody>
                    <a:bodyPr/>
                    <a:lstStyle/>
                    <a:p>
                      <a:r>
                        <a:rPr lang="ru-RU" b="0" dirty="0" smtClean="0">
                          <a:effectLst/>
                        </a:rPr>
                        <a:t>2. Установить, что заключения о подтверждении производства промышленной продукции на территории Российской Федерации, выданные Министерством промышленности и торговли Российской Федерации до дня вступления в силу настоящего постановления в отношении продукции, включенной в </a:t>
                      </a:r>
                      <a:r>
                        <a:rPr lang="ru-RU" sz="1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разделы II</a:t>
                      </a:r>
                      <a:r>
                        <a:rPr lang="ru-RU" b="0" dirty="0" smtClean="0">
                          <a:effectLst/>
                        </a:rPr>
                        <a:t> и </a:t>
                      </a:r>
                      <a:r>
                        <a:rPr lang="ru-RU" sz="1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IX</a:t>
                      </a:r>
                      <a:r>
                        <a:rPr lang="ru-RU" b="0" dirty="0" smtClean="0">
                          <a:effectLst/>
                        </a:rPr>
                        <a:t> приложения к постановлению Правительства Российской Федерации от 17 июля 2015 г. N 719 "О подтверждении производства промышленной продукции на территории Российской Федерации" (в редакции настоящего постановления), действительны до окончания установленного срока их действия.</a:t>
                      </a:r>
                      <a:endParaRPr lang="ru-RU" b="0" dirty="0">
                        <a:effectLst/>
                      </a:endParaRPr>
                    </a:p>
                  </a:txBody>
                  <a:tcPr marL="66675" marR="66675" marT="41910" marB="57150" anchor="ctr">
                    <a:lnL w="19050" cap="flat" cmpd="sng" algn="ctr">
                      <a:solidFill>
                        <a:srgbClr val="CED3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3F8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5168" y="1376790"/>
            <a:ext cx="110712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</a:rPr>
              <a:t>Постановление Правительства РФ от 16.03.2024 N 317 "О внесении изменений в постановление Правительства Российской Федерации от 17 июля 2015 г. N 719"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3163" y="3444184"/>
            <a:ext cx="110806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</a:rPr>
              <a:t>Постановление Правительства РФ от 27.03.2025 N 388 "О внесении изменений в постановление Правительства Российской Федерации от 17 июля 2015 г. N 719"</a:t>
            </a:r>
            <a:endParaRPr lang="ru-RU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168809" y="4546124"/>
          <a:ext cx="10937631" cy="312420"/>
        </p:xfrm>
        <a:graphic>
          <a:graphicData uri="http://schemas.openxmlformats.org/drawingml/2006/table">
            <a:tbl>
              <a:tblPr/>
              <a:tblGrid>
                <a:gridCol w="10937631"/>
              </a:tblGrid>
              <a:tr h="0">
                <a:tc>
                  <a:txBody>
                    <a:bodyPr/>
                    <a:lstStyle/>
                    <a:p>
                      <a:r>
                        <a:rPr lang="ru-RU" b="0" dirty="0" smtClean="0">
                          <a:effectLst/>
                        </a:rPr>
                        <a:t>Вносит изменения без указания, что выданные</a:t>
                      </a:r>
                      <a:r>
                        <a:rPr lang="ru-RU" b="0" baseline="0" dirty="0" smtClean="0">
                          <a:effectLst/>
                        </a:rPr>
                        <a:t> ранее заключения продолжают действовать.</a:t>
                      </a:r>
                      <a:endParaRPr lang="ru-RU" b="0" dirty="0">
                        <a:effectLst/>
                      </a:endParaRPr>
                    </a:p>
                  </a:txBody>
                  <a:tcPr marL="66675" marR="66675" marT="41910" marB="57150" anchor="ctr">
                    <a:lnL w="19050" cap="flat" cmpd="sng" algn="ctr">
                      <a:solidFill>
                        <a:srgbClr val="CED3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3F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402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35"/>
          <p:cNvSpPr txBox="1">
            <a:spLocks noGrp="1"/>
          </p:cNvSpPr>
          <p:nvPr>
            <p:ph type="body" idx="1"/>
          </p:nvPr>
        </p:nvSpPr>
        <p:spPr>
          <a:xfrm>
            <a:off x="985576" y="1278246"/>
            <a:ext cx="10352494" cy="3283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endParaRPr lang="ru-RU" sz="4000" dirty="0" smtClean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ru-RU" sz="4800" dirty="0" smtClean="0"/>
              <a:t>Изменения, которые произошли в 44-ФЗ</a:t>
            </a:r>
            <a:endParaRPr sz="4800" dirty="0"/>
          </a:p>
        </p:txBody>
      </p:sp>
      <p:sp>
        <p:nvSpPr>
          <p:cNvPr id="483" name="Google Shape;483;p35"/>
          <p:cNvSpPr txBox="1">
            <a:spLocks noGrp="1"/>
          </p:cNvSpPr>
          <p:nvPr>
            <p:ph type="body" idx="2"/>
          </p:nvPr>
        </p:nvSpPr>
        <p:spPr>
          <a:xfrm>
            <a:off x="976051" y="5191760"/>
            <a:ext cx="10352494" cy="100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Tx/>
              <a:buChar char="-"/>
            </a:pPr>
            <a:endParaRPr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96859" y="4913062"/>
            <a:ext cx="11093348" cy="1664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8867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715052"/>
            <a:ext cx="110806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</a:rPr>
              <a:t>Постановление Правительства РФ от 27.03.2025 N 388 "О внесении изменений в постановление Правительства Российской Федерации от 17 июля 2015 г. N 719"</a:t>
            </a:r>
            <a:endParaRPr 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56" y="1238272"/>
            <a:ext cx="9413688" cy="5619728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7333957" y="2827606"/>
            <a:ext cx="2839387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83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715052"/>
            <a:ext cx="110806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</a:rPr>
              <a:t>Постановление Правительства РФ от 27.03.2025 N 388 "О внесении изменений в постановление Правительства Российской Федерации от 17 июля 2015 г. N 719"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3501" y="1443841"/>
            <a:ext cx="1169494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2. В примечании 26</a:t>
            </a:r>
            <a:r>
              <a:rPr lang="ru-RU" sz="1600" dirty="0" smtClean="0"/>
              <a:t>:</a:t>
            </a:r>
          </a:p>
          <a:p>
            <a:endParaRPr lang="ru-RU" sz="1600" dirty="0"/>
          </a:p>
          <a:p>
            <a:r>
              <a:rPr lang="ru-RU" sz="1600" dirty="0"/>
              <a:t>а) абзац пятый изложить в следующей редакции</a:t>
            </a:r>
            <a:r>
              <a:rPr lang="ru-RU" sz="1600" dirty="0" smtClean="0"/>
              <a:t>:</a:t>
            </a:r>
          </a:p>
          <a:p>
            <a:endParaRPr lang="ru-RU" sz="1600" dirty="0"/>
          </a:p>
          <a:p>
            <a:r>
              <a:rPr lang="ru-RU" sz="1600" dirty="0"/>
              <a:t>"26.20.11 (за исключением 26.20.11.120, 26.20.11.130) "Компьютеры портативные массой не более 10 кг, такие как ноутбуки, планшетные компьютеры, карманные компьютеры, в том числе совмещающие функции мобильного телефонного аппарата, электронные записные книжки и аналогичная компьютерная техника": </a:t>
            </a:r>
            <a:r>
              <a:rPr lang="ru-RU" sz="1600" b="1" dirty="0"/>
              <a:t>до 31 декабря 2025 г. - не менее 140 баллов, с 1 января 2026 г. - не менее 148 баллов</a:t>
            </a:r>
            <a:r>
              <a:rPr lang="ru-RU" sz="1600" dirty="0" smtClean="0"/>
              <a:t>;";</a:t>
            </a:r>
          </a:p>
          <a:p>
            <a:endParaRPr lang="ru-RU" sz="1600" dirty="0" smtClean="0"/>
          </a:p>
          <a:p>
            <a:endParaRPr lang="ru-RU" sz="1600" dirty="0"/>
          </a:p>
          <a:p>
            <a:r>
              <a:rPr lang="ru-RU" sz="1600" dirty="0"/>
              <a:t>б) дополнить абзацами следующего содержания</a:t>
            </a:r>
            <a:r>
              <a:rPr lang="ru-RU" sz="1600" dirty="0" smtClean="0"/>
              <a:t>:</a:t>
            </a:r>
          </a:p>
          <a:p>
            <a:endParaRPr lang="ru-RU" sz="1600" dirty="0"/>
          </a:p>
          <a:p>
            <a:r>
              <a:rPr lang="ru-RU" sz="1600" dirty="0"/>
              <a:t>"26.20.11.120 "Портативные персональные компьютеры (совмещающие функции смартфона или планшета, или ноутбука)": до 31 декабря 2025 г. - не менее 140 баллов; с 1 января 2026 г. - не менее 148 баллов</a:t>
            </a:r>
            <a:r>
              <a:rPr lang="ru-RU" sz="1600" dirty="0" smtClean="0"/>
              <a:t>;</a:t>
            </a:r>
          </a:p>
          <a:p>
            <a:endParaRPr lang="ru-RU" sz="1600" dirty="0"/>
          </a:p>
          <a:p>
            <a:r>
              <a:rPr lang="ru-RU" sz="1600" dirty="0"/>
              <a:t>26.20.11.130 "Планшетные компьютеры": до 31 декабря 2025 г. - не менее 140 баллов; с 1 января 2026 г. - не менее 148 баллов</a:t>
            </a:r>
            <a:r>
              <a:rPr lang="ru-RU" sz="1600" dirty="0" smtClean="0"/>
              <a:t>;</a:t>
            </a:r>
          </a:p>
          <a:p>
            <a:endParaRPr lang="ru-RU" sz="1600" dirty="0"/>
          </a:p>
          <a:p>
            <a:r>
              <a:rPr lang="ru-RU" sz="1600" dirty="0"/>
              <a:t>26.30.22.110 "Аппараты телефонные для сотовых сетей связи (ПРТС), включая смартфоны": до 31 декабря 2025 г. - не менее 140 баллов; с 1 января 2026 г. - не менее 148 баллов.".</a:t>
            </a:r>
          </a:p>
        </p:txBody>
      </p:sp>
    </p:spTree>
    <p:extLst>
      <p:ext uri="{BB962C8B-B14F-4D97-AF65-F5344CB8AC3E}">
        <p14:creationId xmlns:p14="http://schemas.microsoft.com/office/powerpoint/2010/main" val="23445255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715052"/>
            <a:ext cx="110806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latin typeface="Segoe UI" panose="020B0502040204020203" pitchFamily="34" charset="0"/>
              </a:rPr>
              <a:t>Таким образом, применительно к ноутбукам:</a:t>
            </a:r>
            <a:endParaRPr lang="ru-RU" sz="1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027" y="2025306"/>
            <a:ext cx="1169494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Заключения </a:t>
            </a:r>
            <a:r>
              <a:rPr lang="ru-RU" sz="2000" dirty="0"/>
              <a:t>о подтверждении производства промышленной продукции на территории Российской Федерации, выданные Министерством промышленности и торговли Российской Федерации </a:t>
            </a:r>
            <a:r>
              <a:rPr lang="ru-RU" sz="2000" dirty="0" smtClean="0"/>
              <a:t>до </a:t>
            </a:r>
            <a:r>
              <a:rPr lang="en-US" sz="2000" b="1" dirty="0" smtClean="0">
                <a:solidFill>
                  <a:srgbClr val="FF0000"/>
                </a:solidFill>
              </a:rPr>
              <a:t>29</a:t>
            </a:r>
            <a:r>
              <a:rPr lang="ru-RU" sz="2000" b="1" dirty="0" smtClean="0">
                <a:solidFill>
                  <a:srgbClr val="FF0000"/>
                </a:solidFill>
              </a:rPr>
              <a:t>.03.2024 </a:t>
            </a:r>
            <a:r>
              <a:rPr lang="ru-RU" sz="2000" dirty="0"/>
              <a:t>действительны до окончания установленного срока их действия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r>
              <a:rPr lang="ru-RU" sz="2000" b="1" dirty="0" smtClean="0"/>
              <a:t>НО</a:t>
            </a:r>
          </a:p>
          <a:p>
            <a:endParaRPr lang="ru-RU" sz="2000" dirty="0"/>
          </a:p>
          <a:p>
            <a:r>
              <a:rPr lang="ru-RU" sz="2000" dirty="0" smtClean="0"/>
              <a:t>С </a:t>
            </a:r>
            <a:r>
              <a:rPr lang="en-US" sz="2000" b="1" dirty="0" smtClean="0">
                <a:solidFill>
                  <a:srgbClr val="FF0000"/>
                </a:solidFill>
              </a:rPr>
              <a:t>05</a:t>
            </a:r>
            <a:r>
              <a:rPr lang="ru-RU" sz="2000" b="1" dirty="0" smtClean="0">
                <a:solidFill>
                  <a:srgbClr val="FF0000"/>
                </a:solidFill>
              </a:rPr>
              <a:t>.0</a:t>
            </a:r>
            <a:r>
              <a:rPr lang="en-US" sz="2000" b="1" dirty="0" smtClean="0">
                <a:solidFill>
                  <a:srgbClr val="FF0000"/>
                </a:solidFill>
              </a:rPr>
              <a:t>4</a:t>
            </a:r>
            <a:r>
              <a:rPr lang="ru-RU" sz="2000" b="1" dirty="0" smtClean="0">
                <a:solidFill>
                  <a:srgbClr val="FF0000"/>
                </a:solidFill>
              </a:rPr>
              <a:t>.2025</a:t>
            </a:r>
            <a:r>
              <a:rPr lang="ru-RU" sz="2000" dirty="0" smtClean="0"/>
              <a:t> должны иметь не менее 140 баллов в 2025 году.</a:t>
            </a:r>
          </a:p>
          <a:p>
            <a:endParaRPr lang="ru-RU" sz="2000" dirty="0"/>
          </a:p>
          <a:p>
            <a:r>
              <a:rPr lang="ru-RU" sz="2000" dirty="0" smtClean="0"/>
              <a:t>Значит – если производитель получил заключение в декабре 2024 года и не имел на тот момент достаточного количества баллов, то в 2025 году его ноутбуки не являются российскими.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586933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0289"/>
            <a:ext cx="12192000" cy="453742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420751" y="3601329"/>
            <a:ext cx="783101" cy="41265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90535" y="4013982"/>
            <a:ext cx="783101" cy="41265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113563" y="257907"/>
            <a:ext cx="5078437" cy="738664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Реестр имеет автоматическую фильтрацию по сроку действия заключений. Этот фильтр можно снять и будут отображены записи у которых срок действия истек.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6236677" y="994117"/>
            <a:ext cx="890954" cy="26072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773637" y="4013982"/>
            <a:ext cx="712764" cy="41265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403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985" y="0"/>
            <a:ext cx="1030203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62622" y="3967089"/>
            <a:ext cx="459544" cy="48299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838006" y="3967089"/>
            <a:ext cx="829994" cy="48299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7012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3327"/>
            <a:ext cx="12192000" cy="637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0675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2839934" y="342682"/>
            <a:ext cx="2048296" cy="38728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ПП </a:t>
            </a:r>
            <a:r>
              <a:rPr lang="ru-RU" sz="2000" b="1" dirty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РФ </a:t>
            </a:r>
            <a:r>
              <a:rPr lang="ru-RU" sz="2000" b="1" dirty="0" smtClean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719</a:t>
            </a:r>
            <a:endParaRPr sz="2000" b="1" i="0" dirty="0">
              <a:solidFill>
                <a:srgbClr val="BC34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013" y="1864312"/>
            <a:ext cx="1173827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Для</a:t>
            </a:r>
            <a:r>
              <a:rPr lang="ru-RU" sz="1600" dirty="0"/>
              <a:t> </a:t>
            </a:r>
            <a:r>
              <a:rPr lang="ru-RU" sz="1600" b="1" dirty="0"/>
              <a:t>целей осуществления закупок</a:t>
            </a:r>
            <a:r>
              <a:rPr lang="ru-RU" sz="1600" dirty="0"/>
              <a:t> </a:t>
            </a:r>
            <a:r>
              <a:rPr lang="ru-RU" sz="1600" b="1" dirty="0"/>
              <a:t>продукции автомобилестроения </a:t>
            </a:r>
            <a:r>
              <a:rPr lang="ru-RU" sz="1600" dirty="0"/>
              <a:t>и (или) оказания услуг с использованием продукции автомобилестроения </a:t>
            </a:r>
            <a:r>
              <a:rPr lang="ru-RU" sz="1600" u="sng" dirty="0">
                <a:solidFill>
                  <a:srgbClr val="FF0000"/>
                </a:solidFill>
              </a:rPr>
              <a:t>для обеспечения государственных и муниципальных нужд в рамках Федерального закона "О контрактной системе в сфере закупок товаров, работ, услуг для обеспечения государственных и муниципальных нужд"</a:t>
            </a:r>
            <a:r>
              <a:rPr lang="ru-RU" sz="1600" dirty="0"/>
              <a:t> при производстве каждой единицы продукции автомобилестроения должны выполняться операции (условия), которые в соответствии с требованиями, указанными в разделе II настоящего приложения, </a:t>
            </a:r>
            <a:r>
              <a:rPr lang="ru-RU" sz="1600" b="1" dirty="0"/>
              <a:t>оцениваются совокупным количеством баллов </a:t>
            </a:r>
            <a:r>
              <a:rPr lang="ru-RU" sz="1600" dirty="0"/>
              <a:t>(</a:t>
            </a:r>
            <a:r>
              <a:rPr lang="ru-RU" sz="1600" b="1" dirty="0"/>
              <a:t>с 1 января 2023 г. не менее 3200 баллов</a:t>
            </a:r>
            <a:r>
              <a:rPr lang="ru-RU" sz="1600" dirty="0"/>
              <a:t>, с 1 января 2027 г. не менее 3500 баллов, с 1 января 2028 г. не менее 3700 баллов (для автомобилей легковых, легких коммерческих автомобилей</a:t>
            </a:r>
            <a:r>
              <a:rPr lang="ru-RU" sz="1600" dirty="0" smtClean="0"/>
              <a:t>)….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6989490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2839934" y="342682"/>
            <a:ext cx="2048296" cy="38728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ПП </a:t>
            </a:r>
            <a:r>
              <a:rPr lang="ru-RU" sz="2000" b="1" dirty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РФ </a:t>
            </a:r>
            <a:r>
              <a:rPr lang="ru-RU" sz="2000" b="1" dirty="0" smtClean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719</a:t>
            </a:r>
            <a:endParaRPr sz="2000" b="1" i="0" dirty="0">
              <a:solidFill>
                <a:srgbClr val="BC34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085" y="763294"/>
            <a:ext cx="1193074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Для целей отнесения продукции тяжелого машиностроения, классифицируемой кодами по ОК 034-2014 (КПЕС 2008) 28.22.14.110, 28.22.14.121, 28.22.14.122, 28.22.14.123, 28.22.14.125, 28.22.14.126, 28.22.14.129, 28.22.14.140, 28.22.14.152, 28.22.14.160, к российской промышленной продукции, </a:t>
            </a:r>
            <a:r>
              <a:rPr lang="ru-RU" sz="1600" b="1" dirty="0"/>
              <a:t>осуществления закупок указанной продукции </a:t>
            </a:r>
            <a:r>
              <a:rPr lang="ru-RU" sz="1600" dirty="0"/>
              <a:t>для обеспечения государственных и муниципальных нужд в соответствии с Федеральным законом "О контрактной системе в сфере закупок товаров, работ, услуг для обеспечения государственных и муниципальных нужд", </a:t>
            </a:r>
            <a:r>
              <a:rPr lang="ru-RU" sz="1600" b="1" dirty="0"/>
              <a:t>обеспечения нужд заказчиков в соответствии с 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Федеральным законом "О закупке товаров, работ, услуг отдельными видами юридических лиц</a:t>
            </a:r>
            <a:r>
              <a:rPr lang="ru-RU" sz="1600" b="1" dirty="0"/>
              <a:t>"</a:t>
            </a:r>
            <a:r>
              <a:rPr lang="ru-RU" sz="1600" dirty="0"/>
              <a:t> и получения мер государственной поддержки, предусматривающих требование о наличии реестровой записи реестра российской промышленной продукции, размещаемого в государственной информационной системе промышленности в соответствии со статьей 17.1 Федерального закона "О промышленной политике в Российской Федерации", сформированной в соответствии с постановлением Правительства Российской Федерации от 17 июля 2015 г. N 719 "О подтверждении производства российской промышленной продукции", при производстве в течение календарного года юридическим лицом соответствующей продукции тяжелого машиностроения необходимо достижение следующего суммарного количества баллов за производство (осуществление) на территории Российской Федерации указанных комплектующих и технологических операций: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/>
          </p:nvPr>
        </p:nvGraphicFramePr>
        <p:xfrm>
          <a:off x="354330" y="4452507"/>
          <a:ext cx="11079480" cy="1493520"/>
        </p:xfrm>
        <a:graphic>
          <a:graphicData uri="http://schemas.openxmlformats.org/drawingml/2006/table">
            <a:tbl>
              <a:tblPr/>
              <a:tblGrid>
                <a:gridCol w="2017787"/>
                <a:gridCol w="3118397"/>
                <a:gridCol w="1485824"/>
                <a:gridCol w="1485824"/>
                <a:gridCol w="1485824"/>
                <a:gridCol w="1485824"/>
              </a:tblGrid>
              <a:tr h="0">
                <a:tc>
                  <a:txBody>
                    <a:bodyPr/>
                    <a:lstStyle/>
                    <a:p>
                      <a:pPr fontAlgn="t"/>
                      <a:endParaRPr lang="ru-RU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>Код по </a:t>
                      </a:r>
                      <a:r>
                        <a:rPr lang="ru-RU" u="none" strike="noStrike" dirty="0">
                          <a:solidFill>
                            <a:schemeClr val="tx1"/>
                          </a:solidFill>
                          <a:effectLst/>
                        </a:rPr>
                        <a:t>ОК 034-2014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> (КПЕС 2008) </a:t>
                      </a:r>
                    </a:p>
                  </a:txBody>
                  <a:tcPr marL="0" marR="0" marT="0" marB="0">
                    <a:lnL>
                      <a:noFill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ru-RU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>
                          <a:solidFill>
                            <a:schemeClr val="tx1"/>
                          </a:solidFill>
                          <a:effectLst/>
                        </a:rPr>
                        <a:t>Наименование продукции </a:t>
                      </a:r>
                    </a:p>
                  </a:txBody>
                  <a:tcPr marL="0" marR="0" marT="0" marB="0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ru-RU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>
                          <a:solidFill>
                            <a:schemeClr val="tx1"/>
                          </a:solidFill>
                          <a:effectLst/>
                        </a:rPr>
                        <a:t>До 31 декабря 2023 г. </a:t>
                      </a:r>
                    </a:p>
                  </a:txBody>
                  <a:tcPr marL="0" marR="0" marT="0" marB="0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ru-RU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>
                          <a:solidFill>
                            <a:schemeClr val="tx1"/>
                          </a:solidFill>
                          <a:effectLst/>
                        </a:rPr>
                        <a:t>До 31 декабря 2024 г. </a:t>
                      </a:r>
                    </a:p>
                  </a:txBody>
                  <a:tcPr marL="0" marR="0" marT="0" marB="0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ru-RU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>
                          <a:solidFill>
                            <a:schemeClr val="tx1"/>
                          </a:solidFill>
                          <a:effectLst/>
                        </a:rPr>
                        <a:t>До 31 декабря 2025 г. </a:t>
                      </a:r>
                    </a:p>
                  </a:txBody>
                  <a:tcPr marL="0" marR="0" marT="0" marB="0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ru-RU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>
                          <a:solidFill>
                            <a:schemeClr val="tx1"/>
                          </a:solidFill>
                          <a:effectLst/>
                        </a:rPr>
                        <a:t>С 1 января 2026 г. </a:t>
                      </a:r>
                    </a:p>
                  </a:txBody>
                  <a:tcPr marL="0" marR="0" marT="0" marB="0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fontAlgn="t"/>
                      <a:endParaRPr lang="ru-RU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u="none" strike="noStrike" dirty="0">
                          <a:solidFill>
                            <a:schemeClr val="tx1"/>
                          </a:solidFill>
                          <a:effectLst/>
                        </a:rPr>
                        <a:t>28.22.14.110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ru-RU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>
                          <a:solidFill>
                            <a:schemeClr val="tx1"/>
                          </a:solidFill>
                          <a:effectLst/>
                        </a:rPr>
                        <a:t>Деррик-краны (с кабиной)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ru-RU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>
                          <a:solidFill>
                            <a:schemeClr val="tx1"/>
                          </a:solidFill>
                          <a:effectLst/>
                        </a:rPr>
                        <a:t>не менее 275 баллов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ru-RU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>не менее 290 баллов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ru-RU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>не менее 305 баллов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ru-RU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>
                          <a:solidFill>
                            <a:schemeClr val="tx1"/>
                          </a:solidFill>
                          <a:effectLst/>
                        </a:rPr>
                        <a:t>не менее 320 баллов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ru-RU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ru-RU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ru-RU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ru-RU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ru-RU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84402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2839934" y="342682"/>
            <a:ext cx="2048296" cy="38728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ПП </a:t>
            </a:r>
            <a:r>
              <a:rPr lang="ru-RU" sz="2000" b="1" dirty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РФ </a:t>
            </a:r>
            <a:r>
              <a:rPr lang="ru-RU" sz="2000" b="1" dirty="0" smtClean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</a:t>
            </a:r>
            <a:r>
              <a:rPr lang="ru-RU" sz="2000" b="1" dirty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1875</a:t>
            </a:r>
            <a:endParaRPr sz="2000" b="1" i="0" dirty="0">
              <a:solidFill>
                <a:srgbClr val="BC34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7860" y="835244"/>
            <a:ext cx="11738275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3. Установить, что информацией и документами, подтверждающими страну происхождения товара для целей настоящего постановления, являются:</a:t>
            </a:r>
          </a:p>
          <a:p>
            <a:endParaRPr lang="ru-RU" dirty="0"/>
          </a:p>
          <a:p>
            <a:r>
              <a:rPr lang="ru-RU" sz="1600" dirty="0"/>
              <a:t>б) для подтверждения происхождения товаров, указанных в позициях 1 - 145 приложения N 1 к настоящему постановлению, позициях 1 - 433 приложения N 2 к настоящему постановлению, приложении N 3 к настоящему постановлению, </a:t>
            </a:r>
            <a:r>
              <a:rPr lang="ru-RU" sz="1600" b="1" dirty="0">
                <a:solidFill>
                  <a:srgbClr val="FF0000"/>
                </a:solidFill>
              </a:rPr>
              <a:t>из государств - членов Евразийского экономического союза</a:t>
            </a:r>
            <a:r>
              <a:rPr lang="ru-RU" sz="1600" dirty="0"/>
              <a:t>, за исключением Российской Федерации, - </a:t>
            </a:r>
            <a:r>
              <a:rPr lang="ru-RU" sz="1600" b="1" dirty="0"/>
              <a:t>номер реестровой записи из евразийского реестра промышленных товаров </a:t>
            </a:r>
            <a:r>
              <a:rPr lang="ru-RU" sz="1600" dirty="0"/>
              <a:t>государств - членов Евразийского экономического союза, порядок формирования и ведения которого устанавливается правом Евразийского экономического союза (далее - евразийский реестр промышленных товаров), содержащей в том числе</a:t>
            </a:r>
            <a:r>
              <a:rPr lang="ru-RU" sz="1600" dirty="0" smtClean="0"/>
              <a:t>:</a:t>
            </a:r>
          </a:p>
          <a:p>
            <a:endParaRPr lang="ru-RU" sz="1600" dirty="0"/>
          </a:p>
          <a:p>
            <a:r>
              <a:rPr lang="ru-RU" sz="1600" dirty="0"/>
              <a:t>информацию </a:t>
            </a:r>
            <a:r>
              <a:rPr lang="ru-RU" sz="1600" b="1" dirty="0"/>
              <a:t>о совокупном количестве баллов</a:t>
            </a:r>
            <a:r>
              <a:rPr lang="ru-RU" sz="1600" dirty="0"/>
              <a:t> за выполнение (освоение) на территории Евразийского экономического союза соответствующих операций (условий) (если в отношении такого товара правом Евразийского экономического союза за выполнение (освоение) на территории Евразийского экономического союза соответствующих операций (условий) установлены требования о совокупном количестве баллов), </a:t>
            </a:r>
            <a:r>
              <a:rPr lang="ru-RU" sz="1600" b="1" dirty="0"/>
              <a:t>которое составляет или превышает значение, определенное правом Евразийского экономического союза</a:t>
            </a:r>
            <a:r>
              <a:rPr lang="ru-RU" sz="1600" dirty="0" smtClean="0"/>
              <a:t>;</a:t>
            </a:r>
          </a:p>
          <a:p>
            <a:endParaRPr lang="ru-RU" sz="1600" dirty="0"/>
          </a:p>
          <a:p>
            <a:r>
              <a:rPr lang="ru-RU" sz="1600" dirty="0"/>
              <a:t>информацию об уровне радиоэлектронной продукции (для товара, являющегося в соответствии с правом Евразийского экономического союза радиоэлектронной продукцией первого уровня или радиоэлектронной продукцией второго уровня)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4217" y="5809815"/>
            <a:ext cx="11314843" cy="5539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</a:rPr>
              <a:t>Решение Совета Евразийской экономической комиссии от 23.11.2020 N 105 </a:t>
            </a:r>
            <a:r>
              <a:rPr lang="ru-RU" b="1" dirty="0" smtClean="0">
                <a:latin typeface="Segoe UI" panose="020B0502040204020203" pitchFamily="34" charset="0"/>
              </a:rPr>
              <a:t>"</a:t>
            </a:r>
            <a:r>
              <a:rPr lang="ru-RU" b="1" dirty="0">
                <a:latin typeface="Segoe UI" panose="020B0502040204020203" pitchFamily="34" charset="0"/>
              </a:rPr>
              <a:t>Об утверждении Правил определения страны происхождения отдельных видов товаров </a:t>
            </a:r>
            <a:r>
              <a:rPr lang="ru-RU" sz="1600" b="1" dirty="0">
                <a:solidFill>
                  <a:srgbClr val="FF0000"/>
                </a:solidFill>
                <a:latin typeface="Segoe UI" panose="020B0502040204020203" pitchFamily="34" charset="0"/>
              </a:rPr>
              <a:t>для целей государственных (муниципальных) закупок</a:t>
            </a:r>
            <a:r>
              <a:rPr lang="ru-RU" b="1" dirty="0">
                <a:latin typeface="Segoe UI" panose="020B0502040204020203" pitchFamily="34" charset="0"/>
              </a:rPr>
              <a:t>"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516006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2839934" y="342682"/>
            <a:ext cx="2048296" cy="38728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ПП </a:t>
            </a:r>
            <a:r>
              <a:rPr lang="ru-RU" sz="2000" b="1" dirty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РФ </a:t>
            </a:r>
            <a:r>
              <a:rPr lang="ru-RU" sz="2000" b="1" dirty="0" smtClean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</a:t>
            </a:r>
            <a:r>
              <a:rPr lang="ru-RU" sz="2000" b="1" dirty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1875</a:t>
            </a:r>
            <a:endParaRPr sz="2000" b="1" i="0" dirty="0">
              <a:solidFill>
                <a:srgbClr val="BC34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7860" y="835244"/>
            <a:ext cx="11738275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1600" dirty="0" smtClean="0"/>
              <a:t>До </a:t>
            </a:r>
            <a:r>
              <a:rPr lang="ru-RU" sz="1600" dirty="0"/>
              <a:t>внесения изменений в право Евразийского экономического союза, предусматривающих подтверждение страны происхождения товаров, указанных в позиции 433 приложения N 2 к настоящему постановлению, путем предоставления информации из евразийского реестра промышленных товаров, документом, подтверждающим происхождение таких товаров из государств - членов Евразийского экономического союза, за исключением Российской Федерации, является сертификат о происхождении товара, выданный уполномоченным органом (организацией) государства - члена Евразийского экономического союза по форме, установленной Правилами определения страны происхождения товаров, и в соответствии с критериями определения страны происхождения товаров, предусмотренными Правилами определения страны происхождения товаров</a:t>
            </a:r>
          </a:p>
        </p:txBody>
      </p:sp>
    </p:spTree>
    <p:extLst>
      <p:ext uri="{BB962C8B-B14F-4D97-AF65-F5344CB8AC3E}">
        <p14:creationId xmlns:p14="http://schemas.microsoft.com/office/powerpoint/2010/main" val="1536986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98726293" name="Slide Number Placeholder 5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70DD5B-6003-BEDA-18CA-4EC6C8DD1208}" type="slidenum">
              <a:rPr lang="en-US"/>
              <a:t>5</a:t>
            </a:fld>
            <a:endParaRPr lang="en-US"/>
          </a:p>
        </p:txBody>
      </p:sp>
      <p:sp>
        <p:nvSpPr>
          <p:cNvPr id="357337412" name="TextBox 357337411"/>
          <p:cNvSpPr txBox="1"/>
          <p:nvPr/>
        </p:nvSpPr>
        <p:spPr bwMode="auto">
          <a:xfrm>
            <a:off x="183474" y="1976208"/>
            <a:ext cx="11265212" cy="1744067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800" dirty="0"/>
              <a:t>Правительство РФ </a:t>
            </a:r>
            <a:r>
              <a:rPr lang="ru-RU" sz="2800" dirty="0" smtClean="0"/>
              <a:t>устанавливает </a:t>
            </a:r>
            <a:r>
              <a:rPr lang="ru-RU" sz="2800" dirty="0"/>
              <a:t>особенности </a:t>
            </a:r>
            <a:r>
              <a:rPr lang="ru-RU" sz="2800" b="1" u="sng" dirty="0" smtClean="0"/>
              <a:t>определения</a:t>
            </a:r>
            <a:r>
              <a:rPr lang="ru-RU" sz="2800" dirty="0" smtClean="0"/>
              <a:t> </a:t>
            </a:r>
            <a:r>
              <a:rPr lang="ru-RU" sz="2800" dirty="0"/>
              <a:t>НМЦК для закупок товаров, работ и услуг попадающих под национальный режим - ранее только для минимальной доли. (</a:t>
            </a:r>
            <a:r>
              <a:rPr lang="ru-RU" sz="2800" b="1" dirty="0" smtClean="0"/>
              <a:t>часть 25 </a:t>
            </a:r>
            <a:r>
              <a:rPr lang="ru-RU" sz="2800" b="1" dirty="0"/>
              <a:t>статьи 22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560143" y="763807"/>
            <a:ext cx="3537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smtClean="0">
                <a:solidFill>
                  <a:srgbClr val="00B0F0"/>
                </a:solidFill>
              </a:rPr>
              <a:t>Изменения в 44-ФЗ</a:t>
            </a:r>
            <a:endParaRPr lang="ru-RU" sz="1800" b="1">
              <a:solidFill>
                <a:srgbClr val="00B0F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57235" y="948473"/>
            <a:ext cx="33047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 smtClean="0">
                <a:solidFill>
                  <a:srgbClr val="FF0000"/>
                </a:solidFill>
              </a:rPr>
              <a:t>Затрагивает ЕД поставщика</a:t>
            </a:r>
            <a:endParaRPr lang="ru-RU" sz="1600" b="1" u="sng" dirty="0">
              <a:solidFill>
                <a:srgbClr val="FF0000"/>
              </a:solidFill>
            </a:endParaRPr>
          </a:p>
        </p:txBody>
      </p:sp>
      <p:cxnSp>
        <p:nvCxnSpPr>
          <p:cNvPr id="4" name="Прямая со стрелкой 3"/>
          <p:cNvCxnSpPr>
            <a:endCxn id="2" idx="2"/>
          </p:cNvCxnSpPr>
          <p:nvPr/>
        </p:nvCxnSpPr>
        <p:spPr>
          <a:xfrm flipH="1" flipV="1">
            <a:off x="6909624" y="1287027"/>
            <a:ext cx="1700976" cy="7777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 bwMode="auto">
          <a:xfrm>
            <a:off x="3071792" y="58751"/>
            <a:ext cx="6608557" cy="38728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00B0F0"/>
                </a:solidFill>
              </a:rPr>
              <a:t>Федеральный з</a:t>
            </a:r>
            <a:r>
              <a:rPr sz="2000" b="1" dirty="0" err="1" smtClean="0">
                <a:solidFill>
                  <a:srgbClr val="00B0F0"/>
                </a:solidFill>
              </a:rPr>
              <a:t>акон</a:t>
            </a:r>
            <a:r>
              <a:rPr sz="2000" b="1" dirty="0" smtClean="0">
                <a:solidFill>
                  <a:srgbClr val="00B0F0"/>
                </a:solidFill>
              </a:rPr>
              <a:t> </a:t>
            </a:r>
            <a:r>
              <a:rPr sz="2000" b="1" dirty="0">
                <a:solidFill>
                  <a:srgbClr val="00B0F0"/>
                </a:solidFill>
              </a:rPr>
              <a:t>№318-ФЗ </a:t>
            </a:r>
            <a:r>
              <a:rPr sz="2000" b="1" dirty="0" err="1">
                <a:solidFill>
                  <a:srgbClr val="00B0F0"/>
                </a:solidFill>
              </a:rPr>
              <a:t>от</a:t>
            </a:r>
            <a:r>
              <a:rPr sz="2000" b="1" dirty="0">
                <a:solidFill>
                  <a:srgbClr val="00B0F0"/>
                </a:solidFill>
              </a:rPr>
              <a:t> 08.08.2024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3473" y="3720275"/>
            <a:ext cx="11876479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800" dirty="0" smtClean="0"/>
              <a:t>Статья 93 Закона №44-ФЗ</a:t>
            </a:r>
          </a:p>
          <a:p>
            <a:r>
              <a:rPr lang="ru-RU" sz="1800" dirty="0" smtClean="0"/>
              <a:t>Часть 4</a:t>
            </a:r>
            <a:r>
              <a:rPr lang="ru-RU" sz="1800" dirty="0"/>
              <a:t>. </a:t>
            </a:r>
            <a:r>
              <a:rPr lang="ru-RU" sz="1800" b="1" dirty="0"/>
              <a:t>При осуществлении закупки у единственного поставщика (подрядчика, исполнителя) </a:t>
            </a: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заказчик </a:t>
            </a:r>
            <a:r>
              <a:rPr lang="ru-RU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ОПРЕДЕЛЯЕТ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цену контракта</a:t>
            </a:r>
            <a:r>
              <a:rPr lang="ru-RU" sz="1800" b="1" dirty="0"/>
              <a:t>, заключаемого с единственным поставщиком (подрядчиком, исполнителем), </a:t>
            </a: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соответствии с настоящим Федеральным законом</a:t>
            </a:r>
            <a:r>
              <a:rPr lang="ru-RU" sz="1800" b="1" dirty="0"/>
              <a:t>.</a:t>
            </a:r>
            <a:r>
              <a:rPr lang="ru-RU" sz="1800" dirty="0"/>
              <a:t> При этом в случаях, предусмотренных пунктами 3, 6, 6.1, 11, 12, 16, 18, 19, 22, 23, 30 - 35, 37 - 41, 46 и 49 части 1 настоящей статьи, заказчик обосновывает такую цену в соответствии с настоящим Федеральным законом и включает в контракт обоснование цены контракта.</a:t>
            </a:r>
          </a:p>
        </p:txBody>
      </p:sp>
    </p:spTree>
    <p:extLst>
      <p:ext uri="{BB962C8B-B14F-4D97-AF65-F5344CB8AC3E}">
        <p14:creationId xmlns:p14="http://schemas.microsoft.com/office/powerpoint/2010/main" val="377004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2839934" y="342682"/>
            <a:ext cx="2048296" cy="38728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ПП </a:t>
            </a:r>
            <a:r>
              <a:rPr lang="ru-RU" sz="2000" b="1" dirty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РФ </a:t>
            </a:r>
            <a:r>
              <a:rPr lang="ru-RU" sz="2000" b="1" dirty="0" smtClean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</a:t>
            </a:r>
            <a:r>
              <a:rPr lang="ru-RU" sz="2000" b="1" dirty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1875</a:t>
            </a:r>
            <a:endParaRPr sz="2000" b="1" i="0" dirty="0">
              <a:solidFill>
                <a:srgbClr val="BC34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" y="1355527"/>
            <a:ext cx="1211942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з) </a:t>
            </a:r>
            <a:r>
              <a:rPr lang="ru-RU" sz="1600" b="1" dirty="0"/>
              <a:t>указание в заявке </a:t>
            </a:r>
            <a:r>
              <a:rPr lang="ru-RU" sz="1600" dirty="0"/>
              <a:t>на участие в закупке </a:t>
            </a:r>
            <a:r>
              <a:rPr lang="ru-RU" sz="1600" b="1" dirty="0"/>
              <a:t>наименования страны происхождения товара </a:t>
            </a:r>
            <a:r>
              <a:rPr lang="ru-RU" sz="1600" dirty="0"/>
              <a:t>(в случае осуществления закупки в соответствии с Федеральным законом "О контрактной системе в сфере закупок товаров, работ, услуг для обеспечения государственных и муниципальных нужд" такое указание осуществляется в соответствии с подпунктом "б" пункта 2 части 1 статьи 43 указанного Федерального закона):</a:t>
            </a:r>
          </a:p>
          <a:p>
            <a:endParaRPr lang="ru-RU" sz="1600" dirty="0"/>
          </a:p>
          <a:p>
            <a:r>
              <a:rPr lang="ru-RU" sz="1600" b="1" dirty="0"/>
              <a:t>для подтверждения</a:t>
            </a:r>
            <a:r>
              <a:rPr lang="ru-RU" sz="1600" dirty="0"/>
              <a:t> происхождения товаров из Российской Федерации,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УКАЗАННЫХ </a:t>
            </a:r>
            <a:r>
              <a:rPr lang="ru-RU" sz="1600" dirty="0" smtClean="0"/>
              <a:t>в </a:t>
            </a:r>
            <a:r>
              <a:rPr lang="ru-RU" sz="1600" dirty="0"/>
              <a:t>позициях </a:t>
            </a:r>
            <a:r>
              <a:rPr lang="ru-RU" sz="1600" b="1" dirty="0"/>
              <a:t>1 - 146 приложения N 1</a:t>
            </a:r>
            <a:r>
              <a:rPr lang="ru-RU" sz="1600" dirty="0"/>
              <a:t> к настоящему постановлению, позициях </a:t>
            </a:r>
            <a:r>
              <a:rPr lang="ru-RU" sz="1600" b="1" dirty="0"/>
              <a:t>1 - 433 приложения N 2 </a:t>
            </a:r>
            <a:r>
              <a:rPr lang="ru-RU" sz="1600" dirty="0"/>
              <a:t>к настоящему постановлению;</a:t>
            </a:r>
          </a:p>
          <a:p>
            <a:endParaRPr lang="ru-RU" sz="1600" dirty="0"/>
          </a:p>
          <a:p>
            <a:r>
              <a:rPr lang="ru-RU" sz="1600" dirty="0"/>
              <a:t>для подтверждения </a:t>
            </a:r>
            <a:r>
              <a:rPr lang="ru-RU" sz="1600" dirty="0" smtClean="0"/>
              <a:t>происхождения </a:t>
            </a:r>
            <a:r>
              <a:rPr lang="ru-RU" sz="1600" b="1" dirty="0" smtClean="0"/>
              <a:t>товаров из </a:t>
            </a:r>
            <a:r>
              <a:rPr lang="ru-RU" sz="1600" b="1" u="sng" dirty="0" smtClean="0">
                <a:solidFill>
                  <a:srgbClr val="FF0000"/>
                </a:solidFill>
              </a:rPr>
              <a:t>Российской Федерации</a:t>
            </a:r>
            <a:r>
              <a:rPr lang="ru-RU" sz="1600" dirty="0" smtClean="0"/>
              <a:t>, </a:t>
            </a:r>
            <a:r>
              <a:rPr lang="ru-RU" sz="1600" b="1" dirty="0"/>
              <a:t>указанных в позициях 1 - 433 приложения N 2</a:t>
            </a:r>
            <a:r>
              <a:rPr lang="ru-RU" sz="1600" dirty="0"/>
              <a:t> к настоящему постановлению </a:t>
            </a:r>
            <a:r>
              <a:rPr lang="ru-RU" sz="1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(если отсутствие в </a:t>
            </a:r>
            <a:r>
              <a:rPr lang="ru-RU" sz="1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реестре </a:t>
            </a:r>
            <a:r>
              <a:rPr lang="ru-RU" sz="1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российской промышленной продукции такого товара с характеристиками, соответствующими потребности заказчика, задекларировано заказчиком </a:t>
            </a:r>
            <a:r>
              <a:rPr lang="ru-RU" sz="1600" dirty="0"/>
              <a:t>в соответствии с абзацем третьим подпункта "а" пункта 7 настоящего постановления или при осуществлении в соответствии с Федеральным законом "О закупках товаров, работ, услуг отдельными видами юридических лиц" закупки задекларировано в документации о закупке),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ИСКЛЮЧЕНИЕМ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>
                <a:solidFill>
                  <a:schemeClr val="tx1"/>
                </a:solidFill>
              </a:rPr>
              <a:t>случая, если в заявке на участие в закупке содержится предложение о поставке товара, который по состоянию на момент подачи заявки на участие в закупке включен в реестр российской промышленной продукции</a:t>
            </a:r>
            <a:r>
              <a:rPr lang="ru-RU" sz="1600" dirty="0" smtClean="0"/>
              <a:t>;</a:t>
            </a:r>
            <a:r>
              <a:rPr lang="en-US" sz="1600" dirty="0" smtClean="0"/>
              <a:t> (</a:t>
            </a:r>
            <a:r>
              <a:rPr lang="ru-RU" sz="1600" dirty="0" smtClean="0"/>
              <a:t>а СТ-1?)</a:t>
            </a:r>
            <a:endParaRPr lang="ru-RU" sz="1600" dirty="0"/>
          </a:p>
          <a:p>
            <a:endParaRPr lang="ru-RU" sz="1600" dirty="0"/>
          </a:p>
          <a:p>
            <a:r>
              <a:rPr lang="ru-RU" sz="1600" dirty="0" smtClean="0"/>
              <a:t>для </a:t>
            </a:r>
            <a:r>
              <a:rPr lang="ru-RU" sz="1600" dirty="0"/>
              <a:t>подтверждения происхождения </a:t>
            </a:r>
            <a:r>
              <a:rPr lang="ru-RU" sz="1600" b="1" dirty="0"/>
              <a:t>товара из иностранного государства</a:t>
            </a:r>
            <a:r>
              <a:rPr lang="ru-RU" sz="1600" dirty="0"/>
              <a:t>, за исключением предусмотренных настоящим пунктом случаев, при которых предусмотрены иные информация и документы, подтверждающие происхождение товара из государств - членов Евразийского экономического союза;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146" y="734970"/>
            <a:ext cx="6686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Пункт 3 постановления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800105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9"/>
          <p:cNvSpPr txBox="1">
            <a:spLocks noGrp="1"/>
          </p:cNvSpPr>
          <p:nvPr>
            <p:ph type="body" idx="1"/>
          </p:nvPr>
        </p:nvSpPr>
        <p:spPr>
          <a:xfrm>
            <a:off x="22079" y="663526"/>
            <a:ext cx="11935386" cy="754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ru-RU" dirty="0" smtClean="0"/>
              <a:t>Подпункт ц) пункта 4:</a:t>
            </a:r>
            <a:endParaRPr lang="ru-RU" dirty="0"/>
          </a:p>
        </p:txBody>
      </p:sp>
      <p:sp>
        <p:nvSpPr>
          <p:cNvPr id="368" name="Google Shape;368;p19"/>
          <p:cNvSpPr txBox="1">
            <a:spLocks noGrp="1"/>
          </p:cNvSpPr>
          <p:nvPr>
            <p:ph type="body" idx="2"/>
          </p:nvPr>
        </p:nvSpPr>
        <p:spPr>
          <a:xfrm>
            <a:off x="0" y="1320994"/>
            <a:ext cx="12056012" cy="5476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ru-RU" sz="1600" b="1" dirty="0"/>
              <a:t>если при осуществлении</a:t>
            </a:r>
            <a:r>
              <a:rPr lang="ru-RU" sz="1600" dirty="0"/>
              <a:t> в соответствии с Федеральным </a:t>
            </a:r>
            <a:r>
              <a:rPr lang="ru-RU" sz="1600" b="1" dirty="0"/>
              <a:t>законом "О контрактной системе </a:t>
            </a:r>
            <a:r>
              <a:rPr lang="ru-RU" sz="1600" dirty="0"/>
              <a:t>в сфере закупок товаров, работ, услуг для обеспечения государственных и муниципальных нужд" закупки </a:t>
            </a:r>
            <a:r>
              <a:rPr lang="ru-RU" sz="1600" b="1" dirty="0"/>
              <a:t>товаров, указанных в позициях 1 - 433 приложения N 2</a:t>
            </a:r>
            <a:r>
              <a:rPr lang="ru-RU" sz="1600" dirty="0"/>
              <a:t> к настоящему постановлению, </a:t>
            </a:r>
            <a:r>
              <a:rPr lang="ru-RU" sz="1600" b="1" dirty="0"/>
              <a:t>заказчиком</a:t>
            </a:r>
            <a:r>
              <a:rPr lang="ru-RU" sz="1600" dirty="0"/>
              <a:t> в соответствии с абзацем третьим подпункта "а" пункта 7 настоящего постановления </a:t>
            </a:r>
            <a:r>
              <a:rPr lang="ru-RU" sz="1600" b="1" dirty="0"/>
              <a:t>задекларировано отсутствие в реестре российской промышленной продукции такого товара </a:t>
            </a:r>
            <a:r>
              <a:rPr lang="ru-RU" sz="1600" dirty="0"/>
              <a:t>с </a:t>
            </a:r>
            <a:r>
              <a:rPr lang="ru-RU" sz="1600" u="sng" dirty="0">
                <a:solidFill>
                  <a:srgbClr val="FF0000"/>
                </a:solidFill>
              </a:rPr>
              <a:t>характеристиками, соответствующими потребности заказчика</a:t>
            </a:r>
            <a:r>
              <a:rPr lang="ru-RU" sz="1600" dirty="0"/>
              <a:t>, </a:t>
            </a:r>
            <a:r>
              <a:rPr lang="ru-RU" sz="1600" b="1" dirty="0"/>
              <a:t>а на участие в закупке подана заявка </a:t>
            </a:r>
            <a:r>
              <a:rPr lang="ru-RU" sz="1600" dirty="0"/>
              <a:t>на участие в закупке, признанная по результатам ее рассмотрения соответствующей установленным в соответствии с Федеральным законом "О контрактной системе в сфере закупок товаров, работ, услуг для обеспечения государственных и муниципальных нужд" требованиям и </a:t>
            </a:r>
            <a:r>
              <a:rPr lang="ru-RU" sz="1600" b="1" dirty="0"/>
              <a:t>содержащая предложение о поставке такого товара, включенного в реестр 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российской</a:t>
            </a:r>
            <a:r>
              <a:rPr lang="ru-RU" sz="1600" b="1" dirty="0"/>
              <a:t> промышленной продукции или </a:t>
            </a:r>
            <a:r>
              <a:rPr lang="ru-RU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евразийский</a:t>
            </a:r>
            <a:r>
              <a:rPr lang="ru-RU" sz="1600" b="1" dirty="0"/>
              <a:t> реестр промышленных товаров</a:t>
            </a:r>
            <a:r>
              <a:rPr lang="ru-RU" sz="1600" dirty="0"/>
              <a:t>, и предусмотренный подпунктом "а" или "б" пункта 3 настоящего постановления </a:t>
            </a:r>
            <a:r>
              <a:rPr lang="ru-RU" sz="1600" b="1" dirty="0"/>
              <a:t>номер реестровой записи</a:t>
            </a:r>
            <a:r>
              <a:rPr lang="ru-RU" sz="1600" dirty="0"/>
              <a:t>, </a:t>
            </a:r>
            <a:r>
              <a:rPr lang="ru-RU" sz="1600" b="1" dirty="0"/>
              <a:t>то заявка на участие в закупке, содержащая</a:t>
            </a:r>
            <a:r>
              <a:rPr lang="ru-RU" sz="1600" dirty="0"/>
              <a:t> предусмотренное абзацем третьим подпункта "з" пункта 3 настоящего постановления </a:t>
            </a:r>
            <a:r>
              <a:rPr lang="ru-RU" sz="1600" b="1" dirty="0"/>
              <a:t>указание наименования страны происхождения товара, приравнивается к заявке на участие в закупке, в которой содержится предложение о поставке товара, происходящего из иностранного государства</a:t>
            </a:r>
            <a:r>
              <a:rPr lang="ru-RU" sz="1600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4753521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5868" y="1748441"/>
            <a:ext cx="110989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марли медицинской отбеленной хлопчатобумажной, включенной в код 13.20.44.120 по </a:t>
            </a:r>
            <a:r>
              <a:rPr lang="ru-RU" sz="20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ОКПД2,</a:t>
            </a:r>
          </a:p>
          <a:p>
            <a:r>
              <a:rPr lang="ru-RU" sz="20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медицинской </a:t>
            </a:r>
            <a:r>
              <a:rPr lang="ru-RU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одежды, включенной в коды 14.12.11, 14.12.21, 14.12.30.131, 14.12.30.132, 14.12.30.160 по </a:t>
            </a:r>
            <a:r>
              <a:rPr lang="ru-RU" sz="20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ОКПД2,</a:t>
            </a:r>
          </a:p>
          <a:p>
            <a:r>
              <a:rPr lang="ru-RU" sz="20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одежды </a:t>
            </a:r>
            <a:r>
              <a:rPr lang="ru-RU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специальной для поддержания физической формы, включенной в код 14.12.30.170 по </a:t>
            </a:r>
            <a:r>
              <a:rPr lang="ru-RU" sz="20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ОКПД2,</a:t>
            </a:r>
          </a:p>
          <a:p>
            <a:r>
              <a:rPr lang="ru-RU" sz="20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специальных </a:t>
            </a:r>
            <a:r>
              <a:rPr lang="ru-RU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хирургических одноразовых стерильных изделий из нетканых материалов для защиты пациента и медицинского персонала, включенных в код 14.19.32.120 по </a:t>
            </a:r>
            <a:r>
              <a:rPr lang="ru-RU" sz="20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ОКПД2,</a:t>
            </a:r>
          </a:p>
          <a:p>
            <a:r>
              <a:rPr lang="ru-RU" sz="20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мебели </a:t>
            </a:r>
            <a:r>
              <a:rPr lang="ru-RU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медицинской, включая хирургическую, стоматологическую или ветеринарную, и ее частей, включенных в коды 32.50.30.110, 32.50.30.119, 32.50.50 по </a:t>
            </a:r>
            <a:r>
              <a:rPr lang="ru-RU" sz="20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ОКПД2 </a:t>
            </a:r>
            <a:r>
              <a:rPr lang="ru-RU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000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 исключением кровати больничной механической, соответствующей коду 120210 </a:t>
            </a:r>
            <a:r>
              <a:rPr lang="ru-RU" sz="2000" i="1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 НКМИ,</a:t>
            </a:r>
          </a:p>
          <a:p>
            <a:r>
              <a:rPr lang="ru-RU" sz="2000" i="1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кровати </a:t>
            </a:r>
            <a:r>
              <a:rPr lang="ru-RU" sz="2000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больничной стандартной с электроприводом, соответствующей коду 136210 по НКМИ</a:t>
            </a:r>
            <a:r>
              <a:rPr lang="ru-RU" sz="2000" i="1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r>
              <a:rPr lang="ru-RU" sz="2000" i="1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стеллажа </a:t>
            </a:r>
            <a:r>
              <a:rPr lang="ru-RU" sz="2000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палаты пациента, соответствующего коду 156900 по НКМИ</a:t>
            </a:r>
            <a:r>
              <a:rPr lang="ru-RU" sz="2000" i="1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r>
              <a:rPr lang="ru-RU" sz="2000" i="1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шкафа </a:t>
            </a:r>
            <a:r>
              <a:rPr lang="ru-RU" sz="2000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вытяжного, соответствующего коду 181470 по НКМИ</a:t>
            </a:r>
            <a:r>
              <a:rPr lang="ru-RU" sz="2000" i="1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r>
              <a:rPr lang="ru-RU" sz="2000" i="1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ширмы </a:t>
            </a:r>
            <a:r>
              <a:rPr lang="ru-RU" sz="2000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прикроватной, соответствующей коду 184200 по НКМИ</a:t>
            </a:r>
            <a:r>
              <a:rPr lang="ru-RU" sz="2000" i="1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r>
              <a:rPr lang="ru-RU" sz="2000" i="1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стеллажа </a:t>
            </a:r>
            <a:r>
              <a:rPr lang="ru-RU" sz="2000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общего назначения, соответствующего коду 260470 по НКМИ</a:t>
            </a:r>
            <a:r>
              <a:rPr lang="ru-RU" sz="2000" i="1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r>
              <a:rPr lang="ru-RU" sz="2000" i="1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шкафа </a:t>
            </a:r>
            <a:r>
              <a:rPr lang="ru-RU" sz="2000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сушки и хранения эндоскопов, соответствующего коду 271740 по </a:t>
            </a:r>
            <a:r>
              <a:rPr lang="ru-RU" sz="2000" i="1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НКМИ</a:t>
            </a:r>
            <a:r>
              <a:rPr lang="ru-RU" sz="20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2000" spc="-1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5868" y="729968"/>
            <a:ext cx="110989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 </a:t>
            </a:r>
            <a:r>
              <a:rPr lang="ru-RU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позициям </a:t>
            </a:r>
            <a:r>
              <a:rPr lang="ru-RU" sz="20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362 </a:t>
            </a:r>
            <a:r>
              <a:rPr lang="ru-RU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20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399 (</a:t>
            </a:r>
            <a:r>
              <a:rPr lang="ru-RU" sz="2000" spc="-1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медизделия</a:t>
            </a:r>
            <a:r>
              <a:rPr lang="ru-RU" sz="20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 и 433 (лекарства ЖНВЛП) </a:t>
            </a:r>
            <a:r>
              <a:rPr lang="ru-RU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перечня № </a:t>
            </a:r>
            <a:r>
              <a:rPr lang="ru-RU" sz="20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2, </a:t>
            </a:r>
            <a:r>
              <a:rPr lang="ru-RU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 </a:t>
            </a:r>
            <a:r>
              <a:rPr lang="ru-RU" sz="20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31 августа </a:t>
            </a:r>
            <a:r>
              <a:rPr lang="ru-RU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2025 г. </a:t>
            </a:r>
            <a:r>
              <a:rPr lang="ru-RU" sz="20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документом может быть СТ-1 помимо записи в реестрах </a:t>
            </a:r>
            <a:r>
              <a:rPr lang="ru-RU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российской\евразийской </a:t>
            </a:r>
            <a:r>
              <a:rPr lang="ru-RU" sz="2000" spc="-1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промпродукции</a:t>
            </a:r>
            <a:r>
              <a:rPr lang="ru-RU" sz="20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а также: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2839934" y="342682"/>
            <a:ext cx="2048296" cy="38728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ПП </a:t>
            </a:r>
            <a:r>
              <a:rPr lang="ru-RU" sz="2000" b="1" dirty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РФ </a:t>
            </a:r>
            <a:r>
              <a:rPr lang="ru-RU" sz="2000" b="1" dirty="0" smtClean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</a:t>
            </a:r>
            <a:r>
              <a:rPr lang="ru-RU" sz="2000" b="1" dirty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1875</a:t>
            </a:r>
            <a:endParaRPr sz="2000" b="1" i="0" dirty="0">
              <a:solidFill>
                <a:srgbClr val="BC34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961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9181" y="1164256"/>
            <a:ext cx="1109893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 позициям 400 </a:t>
            </a:r>
            <a:r>
              <a:rPr lang="ru-RU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20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432 (одноразовые </a:t>
            </a:r>
            <a:r>
              <a:rPr lang="ru-RU" sz="2000" spc="-1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медизделия</a:t>
            </a:r>
            <a:r>
              <a:rPr lang="ru-RU" sz="20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из ПВХ) перечня </a:t>
            </a:r>
            <a:r>
              <a:rPr lang="ru-RU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№ 2, до 1 сентября 2025 г. не </a:t>
            </a:r>
            <a:r>
              <a:rPr lang="ru-RU" sz="20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применяются правила подтверждения страны происхождения в части нахождения в реестрах российской\евразийской </a:t>
            </a:r>
            <a:r>
              <a:rPr lang="ru-RU" sz="2000" spc="-1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промпродукции</a:t>
            </a:r>
            <a:r>
              <a:rPr lang="ru-RU" sz="20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них информацией и документами, подтверждающими происхождение </a:t>
            </a:r>
            <a:r>
              <a:rPr lang="ru-RU" sz="20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таких </a:t>
            </a:r>
            <a:r>
              <a:rPr lang="ru-RU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товаров из </a:t>
            </a:r>
            <a:r>
              <a:rPr lang="ru-RU" sz="20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ЕАЭС и из </a:t>
            </a:r>
            <a:r>
              <a:rPr lang="ru-RU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Российской Федерации, являются следующие </a:t>
            </a:r>
            <a:r>
              <a:rPr lang="ru-RU" sz="20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информация и </a:t>
            </a:r>
            <a:r>
              <a:rPr lang="ru-RU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документы </a:t>
            </a:r>
            <a:r>
              <a:rPr lang="ru-RU" sz="20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совокупности</a:t>
            </a:r>
            <a:r>
              <a:rPr lang="ru-RU" sz="20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ru-RU" sz="20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СТ-1</a:t>
            </a:r>
          </a:p>
          <a:p>
            <a:pPr marL="342900" indent="-342900">
              <a:buFontTx/>
              <a:buChar char="-"/>
            </a:pPr>
            <a:r>
              <a:rPr lang="ru-RU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Акт экспертизы </a:t>
            </a:r>
            <a:r>
              <a:rPr lang="ru-RU" sz="20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ТПП России </a:t>
            </a:r>
            <a:r>
              <a:rPr lang="ru-RU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или аналогичный документ, выданный уполномоченным органом (организацией) государства ЕАЭС, содержащий информацию о рассчитанной </a:t>
            </a:r>
            <a:r>
              <a:rPr lang="ru-RU" sz="20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соответствии с подпунктом "в" пункта 2.4 Правил определения страны происхождения товаров доле стоимости используемых для производства одной единицы медицинского изделия иностранных материалов (сырья) </a:t>
            </a:r>
            <a:r>
              <a:rPr lang="ru-RU" sz="20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цене конечной продукции, величина которой не превышает предельные значения согласно приложению № </a:t>
            </a:r>
            <a:r>
              <a:rPr lang="ru-RU" sz="20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</a:p>
          <a:p>
            <a:pPr marL="342900" indent="-342900">
              <a:buFontTx/>
              <a:buChar char="-"/>
            </a:pPr>
            <a:r>
              <a:rPr lang="ru-RU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реквизиты (дата и номер) документа, подтверждающего соответствие производства медицинских изделий требованиям ГОСТ ISO 13485-2017 "Межгосударственный стандарт. Изделия медицинские. Системы менеджмента качества. Требования для целей регулирования</a:t>
            </a:r>
            <a:r>
              <a:rPr lang="ru-RU" sz="20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2839934" y="342682"/>
            <a:ext cx="2048296" cy="38728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ПП </a:t>
            </a:r>
            <a:r>
              <a:rPr lang="ru-RU" sz="2000" b="1" dirty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РФ </a:t>
            </a:r>
            <a:r>
              <a:rPr lang="ru-RU" sz="2000" b="1" dirty="0" smtClean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</a:t>
            </a:r>
            <a:r>
              <a:rPr lang="ru-RU" sz="2000" b="1" dirty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1875</a:t>
            </a:r>
            <a:endParaRPr sz="2000" b="1" i="0" dirty="0">
              <a:solidFill>
                <a:srgbClr val="BC34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204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71168028" name="TextBox 1971168027"/>
          <p:cNvSpPr txBox="1"/>
          <p:nvPr/>
        </p:nvSpPr>
        <p:spPr bwMode="auto">
          <a:xfrm>
            <a:off x="289457" y="1113583"/>
            <a:ext cx="11266760" cy="5119158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2800" dirty="0" smtClean="0"/>
              <a:t>По товарам указанным в позициях 362-4</a:t>
            </a:r>
            <a:r>
              <a:rPr lang="en-US" sz="2800" dirty="0" smtClean="0"/>
              <a:t>32</a:t>
            </a:r>
            <a:r>
              <a:rPr lang="ru-RU" sz="2800" dirty="0" smtClean="0"/>
              <a:t> Перечня №2 применяются ограничения если закупаются медицинские изделия. </a:t>
            </a:r>
            <a:r>
              <a:rPr lang="ru-RU" sz="2400" dirty="0" smtClean="0"/>
              <a:t>(преимущества не применяются </a:t>
            </a:r>
            <a:r>
              <a:rPr lang="ru-RU" sz="2400" dirty="0"/>
              <a:t>Письмо Минфина России от 17.06.2025 № </a:t>
            </a:r>
            <a:r>
              <a:rPr lang="ru-RU" sz="2400" dirty="0" smtClean="0"/>
              <a:t>24-06-09/58564)</a:t>
            </a:r>
          </a:p>
          <a:p>
            <a:pPr>
              <a:spcAft>
                <a:spcPts val="1200"/>
              </a:spcAft>
              <a:defRPr/>
            </a:pPr>
            <a:endParaRPr lang="ru-RU" sz="2800" dirty="0" smtClean="0"/>
          </a:p>
          <a:p>
            <a:pPr>
              <a:spcAft>
                <a:spcPts val="1200"/>
              </a:spcAft>
              <a:defRPr/>
            </a:pPr>
            <a:r>
              <a:rPr lang="ru-RU" sz="2800" b="1" dirty="0" smtClean="0"/>
              <a:t>Позиция 4</a:t>
            </a:r>
            <a:r>
              <a:rPr lang="en-US" sz="2800" b="1" dirty="0" smtClean="0"/>
              <a:t>33</a:t>
            </a:r>
            <a:r>
              <a:rPr lang="ru-RU" sz="2800" b="1" dirty="0" smtClean="0"/>
              <a:t>  </a:t>
            </a:r>
            <a:r>
              <a:rPr lang="ru-RU" sz="2800" dirty="0" smtClean="0"/>
              <a:t>(лекарства) Перечня №2 применяется в части ограничений (синтез молекулы)  </a:t>
            </a:r>
            <a:r>
              <a:rPr lang="ru-RU" sz="2800" b="1" dirty="0" smtClean="0"/>
              <a:t>только к ЖНВЛП</a:t>
            </a:r>
            <a:r>
              <a:rPr lang="ru-RU" sz="2800" dirty="0" smtClean="0"/>
              <a:t>. 						</a:t>
            </a:r>
            <a:br>
              <a:rPr lang="ru-RU" sz="2800" dirty="0" smtClean="0"/>
            </a:br>
            <a:r>
              <a:rPr lang="ru-RU" sz="2800" dirty="0" smtClean="0"/>
              <a:t>							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закупке обычных и 								ветеринарных ЛС –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							режим не применяется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????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2839934" y="342682"/>
            <a:ext cx="2048296" cy="38728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ПП </a:t>
            </a:r>
            <a:r>
              <a:rPr lang="ru-RU" sz="2000" b="1" dirty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РФ </a:t>
            </a:r>
            <a:r>
              <a:rPr lang="ru-RU" sz="2000" b="1" dirty="0" smtClean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</a:t>
            </a:r>
            <a:r>
              <a:rPr lang="ru-RU" sz="2000" b="1" dirty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1875</a:t>
            </a:r>
            <a:endParaRPr sz="2000" b="1" i="0" dirty="0">
              <a:solidFill>
                <a:srgbClr val="BC34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1270" y="5171922"/>
            <a:ext cx="6346193" cy="13542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2400" dirty="0" err="1"/>
              <a:t>пп</a:t>
            </a:r>
            <a:r>
              <a:rPr lang="ru-RU" sz="2400" dirty="0"/>
              <a:t>. «р» п. 4 ПП РФ№1875</a:t>
            </a:r>
            <a:r>
              <a:rPr lang="ru-RU" sz="2400" dirty="0" smtClean="0"/>
              <a:t>,</a:t>
            </a:r>
          </a:p>
          <a:p>
            <a:pPr>
              <a:spcAft>
                <a:spcPts val="1200"/>
              </a:spcAft>
              <a:defRPr/>
            </a:pPr>
            <a:r>
              <a:rPr lang="ru-RU" sz="2400" dirty="0" smtClean="0"/>
              <a:t>а </a:t>
            </a:r>
            <a:r>
              <a:rPr lang="ru-RU" sz="2400" dirty="0"/>
              <a:t>также пункт 9 письма Минфина России от 31.01.2025 №24-01-06/8697</a:t>
            </a:r>
          </a:p>
        </p:txBody>
      </p:sp>
      <p:sp>
        <p:nvSpPr>
          <p:cNvPr id="3" name="Стрелка вверх 2"/>
          <p:cNvSpPr/>
          <p:nvPr/>
        </p:nvSpPr>
        <p:spPr>
          <a:xfrm>
            <a:off x="2025381" y="4399983"/>
            <a:ext cx="2007510" cy="72973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28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71168028" name="TextBox 1971168027"/>
          <p:cNvSpPr txBox="1"/>
          <p:nvPr/>
        </p:nvSpPr>
        <p:spPr bwMode="auto">
          <a:xfrm>
            <a:off x="228497" y="1544113"/>
            <a:ext cx="11266760" cy="366196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2400" dirty="0" smtClean="0"/>
              <a:t>Запреты применяются на «Устройства </a:t>
            </a:r>
            <a:r>
              <a:rPr lang="ru-RU" sz="2400" dirty="0"/>
              <a:t>числового программного </a:t>
            </a:r>
            <a:r>
              <a:rPr lang="ru-RU" sz="2400" dirty="0" smtClean="0"/>
              <a:t>управления» с кодом ОКПД2 26.20.40.150 даже если они входят в состав:</a:t>
            </a:r>
            <a:br>
              <a:rPr lang="ru-RU" sz="2400" dirty="0" smtClean="0"/>
            </a:br>
            <a:endParaRPr lang="ru-RU" sz="2400" dirty="0" smtClean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dirty="0"/>
              <a:t>Станки для обработки металлов лазером и станки аналогичного типа; обрабатывающие центры и станки аналогичного </a:t>
            </a:r>
            <a:r>
              <a:rPr lang="ru-RU" sz="2400" dirty="0" smtClean="0"/>
              <a:t>типа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dirty="0"/>
              <a:t>Станки токарные, расточные и фрезерные </a:t>
            </a:r>
            <a:r>
              <a:rPr lang="ru-RU" sz="2400" dirty="0" smtClean="0"/>
              <a:t>металлорежущие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dirty="0"/>
              <a:t>Станки металлообрабатывающие </a:t>
            </a:r>
            <a:r>
              <a:rPr lang="ru-RU" sz="2400" dirty="0" smtClean="0"/>
              <a:t>прочие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dirty="0"/>
              <a:t>Части и принадлежности станков для обработки </a:t>
            </a:r>
            <a:r>
              <a:rPr lang="ru-RU" sz="2400" dirty="0" smtClean="0"/>
              <a:t>металлов</a:t>
            </a:r>
          </a:p>
          <a:p>
            <a:pPr>
              <a:spcAft>
                <a:spcPts val="600"/>
              </a:spcAft>
              <a:defRPr/>
            </a:pP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2839934" y="342682"/>
            <a:ext cx="2048296" cy="38728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ПП </a:t>
            </a:r>
            <a:r>
              <a:rPr lang="ru-RU" sz="2000" b="1" dirty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РФ </a:t>
            </a:r>
            <a:r>
              <a:rPr lang="ru-RU" sz="2000" b="1" dirty="0" smtClean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</a:t>
            </a:r>
            <a:r>
              <a:rPr lang="ru-RU" sz="2000" b="1" dirty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1875</a:t>
            </a:r>
            <a:endParaRPr sz="2000" b="1" i="0" dirty="0">
              <a:solidFill>
                <a:srgbClr val="BC34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338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71168028" name="TextBox 1971168027"/>
          <p:cNvSpPr txBox="1"/>
          <p:nvPr/>
        </p:nvSpPr>
        <p:spPr bwMode="auto">
          <a:xfrm>
            <a:off x="143510" y="755101"/>
            <a:ext cx="11616689" cy="590931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1600" b="1" dirty="0" smtClean="0"/>
              <a:t>Для ПО </a:t>
            </a:r>
            <a:r>
              <a:rPr lang="ru-RU" sz="1600" dirty="0" smtClean="0"/>
              <a:t>– </a:t>
            </a:r>
            <a:r>
              <a:rPr lang="ru-RU" sz="1600" dirty="0"/>
              <a:t>применяется, если такое программное обеспечение включено в состав объекта закупки наряду с иными товарами, работами, </a:t>
            </a:r>
            <a:r>
              <a:rPr lang="ru-RU" sz="1600" dirty="0" smtClean="0"/>
              <a:t>услугами. Применяется </a:t>
            </a:r>
            <a:r>
              <a:rPr lang="ru-RU" sz="1600" dirty="0"/>
              <a:t>в отношении программного обеспечения, реализуемого, независимо от вида договора, на материальном носителе и (или) в электронном виде по каналам связи, а также исключительных прав на программное обеспечение и прав использования программного </a:t>
            </a:r>
            <a:r>
              <a:rPr lang="ru-RU" sz="1600" dirty="0" smtClean="0"/>
              <a:t>обеспечения. (</a:t>
            </a:r>
            <a:r>
              <a:rPr lang="ru-RU" sz="1600" i="1" dirty="0" smtClean="0"/>
              <a:t>кроме </a:t>
            </a:r>
            <a:r>
              <a:rPr lang="ru-RU" sz="1600" i="1" dirty="0" err="1" smtClean="0"/>
              <a:t>гостайны</a:t>
            </a:r>
            <a:r>
              <a:rPr lang="ru-RU" sz="1600" dirty="0" smtClean="0"/>
              <a:t>)</a:t>
            </a:r>
          </a:p>
          <a:p>
            <a:r>
              <a:rPr lang="ru-RU" sz="1600" b="1" dirty="0" smtClean="0"/>
              <a:t>Понимается </a:t>
            </a:r>
            <a:r>
              <a:rPr lang="ru-RU" sz="1600" b="1" dirty="0"/>
              <a:t>программное обеспечение</a:t>
            </a:r>
            <a:r>
              <a:rPr lang="ru-RU" sz="1600" dirty="0"/>
              <a:t> и (или) </a:t>
            </a:r>
            <a:r>
              <a:rPr lang="ru-RU" sz="1600" b="1" dirty="0"/>
              <a:t>права на него</a:t>
            </a:r>
            <a:r>
              <a:rPr lang="ru-RU" sz="1600" dirty="0"/>
              <a:t> </a:t>
            </a:r>
            <a:r>
              <a:rPr lang="ru-RU" sz="1600" b="1" u="sng" dirty="0">
                <a:solidFill>
                  <a:srgbClr val="FF0000"/>
                </a:solidFill>
              </a:rPr>
              <a:t>возникшие</a:t>
            </a:r>
            <a:r>
              <a:rPr lang="ru-RU" sz="1600" dirty="0"/>
              <a:t> вследствие</a:t>
            </a:r>
            <a:r>
              <a:rPr lang="ru-RU" sz="1600" dirty="0" smtClean="0"/>
              <a:t>:</a:t>
            </a:r>
          </a:p>
          <a:p>
            <a:endParaRPr lang="ru-RU" sz="1600" dirty="0"/>
          </a:p>
          <a:p>
            <a:r>
              <a:rPr lang="ru-RU" sz="1600" dirty="0"/>
              <a:t>поставки на материальном носителе и (или) в электронном виде по каналам связи, а также предоставления в пользование программного обеспечения посредством использования каналов связи и внешней информационно-технологической и программно-аппаратной инфраструктуры, обеспечивающей сбор, обработку и хранение данных (услуги облачных вычислений</a:t>
            </a:r>
            <a:r>
              <a:rPr lang="ru-RU" sz="1600" dirty="0" smtClean="0"/>
              <a:t>);</a:t>
            </a:r>
          </a:p>
          <a:p>
            <a:endParaRPr lang="ru-RU" sz="1600" dirty="0"/>
          </a:p>
          <a:p>
            <a:r>
              <a:rPr lang="ru-RU" sz="1600" b="1" dirty="0"/>
              <a:t>поставки</a:t>
            </a:r>
            <a:r>
              <a:rPr lang="ru-RU" sz="1600" dirty="0"/>
              <a:t>, технического обслуживания персональных </a:t>
            </a:r>
            <a:r>
              <a:rPr lang="ru-RU" sz="1600" b="1" dirty="0"/>
              <a:t>электронных вычислительных машин</a:t>
            </a:r>
            <a:r>
              <a:rPr lang="ru-RU" sz="1600" dirty="0"/>
              <a:t>, устройств терминального доступа, серверного оборудования и иных средств вычислительной техники, </a:t>
            </a:r>
            <a:r>
              <a:rPr lang="ru-RU" sz="1600" b="1" dirty="0"/>
              <a:t>на которых программное обеспечение подлежит установке в результате исполнения </a:t>
            </a:r>
            <a:r>
              <a:rPr lang="ru-RU" sz="1600" b="1" dirty="0" smtClean="0"/>
              <a:t>контракта</a:t>
            </a:r>
            <a:r>
              <a:rPr lang="en-US" sz="1600" b="1" dirty="0" smtClean="0"/>
              <a:t> (</a:t>
            </a:r>
            <a:r>
              <a:rPr lang="ru-RU" sz="1600" b="1" dirty="0" smtClean="0">
                <a:solidFill>
                  <a:srgbClr val="FF0000"/>
                </a:solidFill>
              </a:rPr>
              <a:t>договора</a:t>
            </a:r>
            <a:r>
              <a:rPr lang="ru-RU" sz="1600" b="1" dirty="0" smtClean="0"/>
              <a:t>)</a:t>
            </a:r>
            <a:r>
              <a:rPr lang="ru-RU" sz="1600" dirty="0" smtClean="0"/>
              <a:t>;</a:t>
            </a:r>
          </a:p>
          <a:p>
            <a:endParaRPr lang="ru-RU" sz="1600" dirty="0"/>
          </a:p>
          <a:p>
            <a:r>
              <a:rPr lang="ru-RU" sz="1600" dirty="0"/>
              <a:t>выполнения работ, оказания услуг, связанных с разработкой, модификацией, модернизацией программного обеспечения, в том числе в составе существующих автоматизированных систем, </a:t>
            </a:r>
            <a:r>
              <a:rPr lang="ru-RU" sz="1600" b="1" dirty="0" smtClean="0"/>
              <a:t>ЕСЛИ</a:t>
            </a:r>
            <a:r>
              <a:rPr lang="ru-RU" sz="1600" dirty="0" smtClean="0"/>
              <a:t> </a:t>
            </a:r>
            <a:r>
              <a:rPr lang="ru-RU" sz="1600" dirty="0"/>
              <a:t>такие работы или услуги сопряжены с предоставлением заказчику прав на использование программного обеспечения или расширением ранее предоставленного объема прав</a:t>
            </a:r>
            <a:r>
              <a:rPr lang="ru-RU" sz="1600" dirty="0" smtClean="0"/>
              <a:t>;</a:t>
            </a:r>
          </a:p>
          <a:p>
            <a:endParaRPr lang="ru-RU" sz="1600" dirty="0"/>
          </a:p>
          <a:p>
            <a:r>
              <a:rPr lang="ru-RU" sz="1600" dirty="0"/>
              <a:t>оказания услуг, связанных с сопровождением, технической поддержкой, обновлением программного обеспечения, в том числе в составе существующих автоматизированных систем, </a:t>
            </a:r>
            <a:r>
              <a:rPr lang="ru-RU" sz="1600" b="1" dirty="0" smtClean="0"/>
              <a:t>ЕСЛИ</a:t>
            </a:r>
            <a:r>
              <a:rPr lang="ru-RU" sz="1600" dirty="0" smtClean="0"/>
              <a:t> </a:t>
            </a:r>
            <a:r>
              <a:rPr lang="ru-RU" sz="1600" dirty="0"/>
              <a:t>такие услуги сопряжены с предоставлением заказчику прав на использование программного обеспечения или расширением ранее предоставленного объема прав;</a:t>
            </a:r>
          </a:p>
          <a:p>
            <a:pPr>
              <a:spcAft>
                <a:spcPts val="1200"/>
              </a:spcAft>
              <a:defRPr/>
            </a:pPr>
            <a:endParaRPr lang="ru-RU" sz="1600" dirty="0" smtClean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2839934" y="342682"/>
            <a:ext cx="2048296" cy="38728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ПП </a:t>
            </a:r>
            <a:r>
              <a:rPr lang="ru-RU" sz="2000" b="1" dirty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РФ </a:t>
            </a:r>
            <a:r>
              <a:rPr lang="ru-RU" sz="2000" b="1" dirty="0" smtClean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</a:t>
            </a:r>
            <a:r>
              <a:rPr lang="ru-RU" sz="2000" b="1" dirty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1875</a:t>
            </a:r>
            <a:endParaRPr sz="2000" b="1" i="0" dirty="0">
              <a:solidFill>
                <a:srgbClr val="BC34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152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64395176" name="TextBox 564395175"/>
          <p:cNvSpPr txBox="1"/>
          <p:nvPr/>
        </p:nvSpPr>
        <p:spPr bwMode="auto">
          <a:xfrm>
            <a:off x="181285" y="1587559"/>
            <a:ext cx="11095241" cy="332014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1800" b="1" dirty="0" smtClean="0"/>
              <a:t>При закупке лекарственных препаратов, входящих в список ЖНВЛП (</a:t>
            </a:r>
            <a:r>
              <a:rPr lang="ru-RU" sz="1800" dirty="0"/>
              <a:t>от 12 октября 2019 г. N </a:t>
            </a:r>
            <a:r>
              <a:rPr lang="ru-RU" sz="1800" dirty="0" smtClean="0"/>
              <a:t>2406-р) –</a:t>
            </a:r>
            <a:r>
              <a:rPr lang="ru-RU" sz="1800" b="1" dirty="0" smtClean="0"/>
              <a:t>предоставляется преимущество </a:t>
            </a:r>
            <a:r>
              <a:rPr lang="ru-RU" sz="1800" b="1" dirty="0"/>
              <a:t>заявке</a:t>
            </a:r>
            <a:r>
              <a:rPr lang="ru-RU" sz="1800" dirty="0"/>
              <a:t>, содержащей предложение о поставке лекарственного препарата, происходящего из государств-членов Евразийского экономического союза (далее - ЕАЭС) и все стадии производства (в том числе синтеза молекулы действующего вещества при производстве фармацевтических субстанций) которого осуществляются на территориях государств-членов ЕАЭС, </a:t>
            </a:r>
            <a:r>
              <a:rPr lang="ru-RU" sz="1800" b="1" dirty="0"/>
              <a:t>в размере </a:t>
            </a:r>
            <a:r>
              <a:rPr lang="ru-RU" sz="1800" b="1" dirty="0" smtClean="0"/>
              <a:t>15% </a:t>
            </a:r>
            <a:r>
              <a:rPr lang="ru-RU" sz="1800" b="1" dirty="0">
                <a:solidFill>
                  <a:srgbClr val="FF0000"/>
                </a:solidFill>
              </a:rPr>
              <a:t>перед заявками</a:t>
            </a:r>
            <a:r>
              <a:rPr lang="ru-RU" sz="1800" dirty="0"/>
              <a:t>, содержащими предложение о поставке лекарственного препарата, происходящего из государств-членов ЕАЭС, но все стадии производства которого на территории указанных государств не </a:t>
            </a:r>
            <a:r>
              <a:rPr lang="ru-RU" sz="1800" dirty="0" smtClean="0"/>
              <a:t>осуществляются. (</a:t>
            </a:r>
            <a:r>
              <a:rPr lang="ru-RU" sz="1800" b="1" dirty="0" smtClean="0">
                <a:solidFill>
                  <a:srgbClr val="FF0000"/>
                </a:solidFill>
              </a:rPr>
              <a:t>до 31.08.2025г. Применяется и к стратегически значимым ЛП</a:t>
            </a:r>
            <a:r>
              <a:rPr lang="ru-RU" sz="1800" dirty="0" smtClean="0"/>
              <a:t>)</a:t>
            </a:r>
          </a:p>
          <a:p>
            <a:pPr>
              <a:spcAft>
                <a:spcPts val="1200"/>
              </a:spcAft>
              <a:defRPr/>
            </a:pPr>
            <a:r>
              <a:rPr lang="ru-RU" sz="1800" i="1" u="sng" dirty="0" smtClean="0"/>
              <a:t>(влияет на ранжирование заявок)</a:t>
            </a:r>
          </a:p>
          <a:p>
            <a:pPr>
              <a:defRPr/>
            </a:pPr>
            <a:endParaRPr lang="ru-RU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276534" y="882647"/>
            <a:ext cx="11243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Дополнительные преимущества при закупке ЖНВЛП: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3245" y="4718564"/>
            <a:ext cx="109562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Для </a:t>
            </a:r>
            <a:r>
              <a:rPr lang="ru-RU" sz="1600" b="1" dirty="0"/>
              <a:t>подтверждения осуществления всех стадий производства </a:t>
            </a:r>
            <a:r>
              <a:rPr lang="ru-RU" sz="1600" dirty="0"/>
              <a:t>(в том числе </a:t>
            </a:r>
            <a:r>
              <a:rPr lang="ru-RU" sz="1600" b="1" dirty="0"/>
              <a:t>синтеза молекулы </a:t>
            </a:r>
            <a:r>
              <a:rPr lang="ru-RU" sz="1600" dirty="0"/>
              <a:t>действующего вещества при производстве фармацевтических субстанций) лекарственного препарата - </a:t>
            </a:r>
            <a:r>
              <a:rPr lang="ru-RU" sz="1600" b="1" dirty="0"/>
              <a:t>документ</a:t>
            </a:r>
            <a:r>
              <a:rPr lang="ru-RU" sz="1600" dirty="0"/>
              <a:t>, содержащий сведения о стадиях технологического процесса производства лекарственного средства </a:t>
            </a:r>
            <a:r>
              <a:rPr lang="ru-RU" sz="1600" dirty="0" smtClean="0"/>
              <a:t>для </a:t>
            </a:r>
            <a:r>
              <a:rPr lang="ru-RU" sz="1600" dirty="0"/>
              <a:t>медицинского применения, осуществляемых на территории Евразийского экономического союза (в том числе о стадиях </a:t>
            </a:r>
            <a:r>
              <a:rPr lang="ru-RU" sz="1600" dirty="0" smtClean="0"/>
              <a:t>производства </a:t>
            </a:r>
            <a:r>
              <a:rPr lang="ru-RU" sz="1600" dirty="0"/>
              <a:t>молекулы действующего вещества фармацевтической субстанции), </a:t>
            </a:r>
            <a:r>
              <a:rPr lang="ru-RU" sz="1600" b="1" dirty="0"/>
              <a:t>выданный Министерством промышленности и торговли Российской Федерации в установленном им </a:t>
            </a:r>
            <a:r>
              <a:rPr lang="ru-RU" sz="1600" b="1" dirty="0" smtClean="0"/>
              <a:t>порядке.</a:t>
            </a:r>
            <a:endParaRPr lang="ru-RU" sz="1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29116" y="6351722"/>
            <a:ext cx="55178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u="sng" dirty="0" smtClean="0"/>
              <a:t>(Приказ </a:t>
            </a:r>
            <a:r>
              <a:rPr lang="ru-RU" i="1" u="sng" dirty="0" err="1" smtClean="0"/>
              <a:t>Минпромторга</a:t>
            </a:r>
            <a:r>
              <a:rPr lang="ru-RU" i="1" u="sng" dirty="0" smtClean="0"/>
              <a:t> от 31.12.2015 №4368</a:t>
            </a:r>
            <a:r>
              <a:rPr lang="en-US" i="1" u="sng" dirty="0" smtClean="0"/>
              <a:t> – </a:t>
            </a:r>
            <a:r>
              <a:rPr lang="ru-RU" i="1" u="sng" dirty="0" smtClean="0"/>
              <a:t>Документ СП)</a:t>
            </a:r>
            <a:endParaRPr lang="ru-RU" i="1" u="sng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3245" y="4347289"/>
            <a:ext cx="46907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↓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Относится к ЖНВЛП и стратегически значимых ЛП</a:t>
            </a:r>
            <a:endParaRPr lang="ru-RU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3252776" y="6397368"/>
            <a:ext cx="2645735" cy="2034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2428599" y="6397368"/>
            <a:ext cx="82619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 bwMode="auto">
          <a:xfrm>
            <a:off x="2839934" y="342682"/>
            <a:ext cx="2048296" cy="38728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ПП </a:t>
            </a:r>
            <a:r>
              <a:rPr lang="ru-RU" sz="2000" b="1" dirty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РФ </a:t>
            </a:r>
            <a:r>
              <a:rPr lang="ru-RU" sz="2000" b="1" dirty="0" smtClean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</a:t>
            </a:r>
            <a:r>
              <a:rPr lang="ru-RU" sz="2000" b="1" dirty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1875</a:t>
            </a:r>
            <a:endParaRPr sz="2000" b="1" i="0" dirty="0">
              <a:solidFill>
                <a:srgbClr val="BC34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43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64395176" name="TextBox 564395175"/>
          <p:cNvSpPr txBox="1"/>
          <p:nvPr/>
        </p:nvSpPr>
        <p:spPr bwMode="auto">
          <a:xfrm>
            <a:off x="576568" y="1151354"/>
            <a:ext cx="11095241" cy="5046638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400" b="1" dirty="0" smtClean="0"/>
              <a:t>В </a:t>
            </a:r>
            <a:r>
              <a:rPr lang="ru-RU" sz="2400" b="1" dirty="0"/>
              <a:t>отношении лекарственных препаратов, входящих в перечень </a:t>
            </a:r>
            <a:r>
              <a:rPr lang="ru-RU" sz="2400" b="1" dirty="0">
                <a:solidFill>
                  <a:srgbClr val="FF0000"/>
                </a:solidFill>
              </a:rPr>
              <a:t>стратегически значимых лекарственных средств</a:t>
            </a:r>
            <a:r>
              <a:rPr lang="ru-RU" sz="2400" b="1" dirty="0"/>
              <a:t>, производство которых должно быть обеспечено </a:t>
            </a:r>
            <a:r>
              <a:rPr lang="ru-RU" sz="2400" b="1" dirty="0" smtClean="0"/>
              <a:t>на </a:t>
            </a:r>
            <a:r>
              <a:rPr lang="ru-RU" sz="2400" b="1" dirty="0"/>
              <a:t>территории Российской Федерации, утвержденный распоряжением Правительства Российской Федерации от 6 июля 2010 г. № 1141-р</a:t>
            </a:r>
            <a:r>
              <a:rPr lang="ru-RU" sz="2400" dirty="0"/>
              <a:t>, </a:t>
            </a:r>
            <a:r>
              <a:rPr lang="ru-RU" sz="2400" dirty="0" smtClean="0"/>
              <a:t>- </a:t>
            </a:r>
            <a:r>
              <a:rPr lang="ru-RU" sz="2400" dirty="0"/>
              <a:t>предусмотрено </a:t>
            </a:r>
            <a:r>
              <a:rPr lang="ru-RU" sz="2400" dirty="0">
                <a:solidFill>
                  <a:srgbClr val="FF0000"/>
                </a:solidFill>
              </a:rPr>
              <a:t>приравнивание заявки</a:t>
            </a:r>
            <a:r>
              <a:rPr lang="ru-RU" sz="2400" dirty="0"/>
              <a:t>, содержащей предложение о поставке лекарственного препарата, происходящего из государств-членов ЕАЭС, </a:t>
            </a:r>
            <a:r>
              <a:rPr lang="ru-RU" sz="2400" dirty="0">
                <a:solidFill>
                  <a:srgbClr val="FF0000"/>
                </a:solidFill>
              </a:rPr>
              <a:t>но все стадии производства </a:t>
            </a:r>
            <a:r>
              <a:rPr lang="ru-RU" sz="2400" dirty="0"/>
              <a:t>которого на территории указанных государств </a:t>
            </a:r>
            <a:r>
              <a:rPr lang="ru-RU" sz="2400" dirty="0">
                <a:solidFill>
                  <a:srgbClr val="FF0000"/>
                </a:solidFill>
              </a:rPr>
              <a:t>не осуществляются</a:t>
            </a:r>
            <a:r>
              <a:rPr lang="ru-RU" sz="2400" dirty="0"/>
              <a:t>, </a:t>
            </a:r>
            <a:r>
              <a:rPr lang="ru-RU" sz="2400" u="sng" dirty="0" smtClean="0"/>
              <a:t>к </a:t>
            </a:r>
            <a:r>
              <a:rPr lang="ru-RU" sz="2400" u="sng" dirty="0"/>
              <a:t>заявке, содержащей предложение о поставке лекарственного препарата, происходящего из иностранного государства</a:t>
            </a:r>
            <a:r>
              <a:rPr lang="ru-RU" sz="2400" dirty="0"/>
              <a:t>, в целях отклонения таких </a:t>
            </a:r>
            <a:r>
              <a:rPr lang="ru-RU" sz="2400" dirty="0" smtClean="0"/>
              <a:t>заявок. (</a:t>
            </a:r>
            <a:r>
              <a:rPr lang="ru-RU" sz="2400" b="1" dirty="0" smtClean="0">
                <a:solidFill>
                  <a:srgbClr val="0070C0"/>
                </a:solidFill>
              </a:rPr>
              <a:t>применяется </a:t>
            </a:r>
            <a:r>
              <a:rPr lang="ru-RU" sz="2400" b="1" dirty="0">
                <a:solidFill>
                  <a:srgbClr val="0070C0"/>
                </a:solidFill>
              </a:rPr>
              <a:t>с 1 сентября </a:t>
            </a:r>
            <a:r>
              <a:rPr lang="en-US" sz="2400" b="1" dirty="0" smtClean="0">
                <a:solidFill>
                  <a:srgbClr val="0070C0"/>
                </a:solidFill>
              </a:rPr>
              <a:t>2025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года после </a:t>
            </a:r>
            <a:r>
              <a:rPr lang="ru-RU" sz="2400" b="1" dirty="0" smtClean="0">
                <a:solidFill>
                  <a:srgbClr val="0070C0"/>
                </a:solidFill>
              </a:rPr>
              <a:t>второго года </a:t>
            </a:r>
            <a:r>
              <a:rPr lang="ru-RU" sz="2400" b="1" dirty="0">
                <a:solidFill>
                  <a:srgbClr val="0070C0"/>
                </a:solidFill>
              </a:rPr>
              <a:t>включения лекарственного препарата, являющегося объектом закупки </a:t>
            </a:r>
            <a:r>
              <a:rPr lang="ru-RU" sz="2400" b="1" dirty="0" smtClean="0">
                <a:solidFill>
                  <a:srgbClr val="0070C0"/>
                </a:solidFill>
              </a:rPr>
              <a:t>в перечень стратегически значимых ЛП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  <a:r>
              <a:rPr lang="ru-RU" sz="2400" dirty="0" smtClean="0"/>
              <a:t>)</a:t>
            </a:r>
            <a:endParaRPr sz="2400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190187" y="764981"/>
            <a:ext cx="7623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Дополнительные преимущества (ограничения):</a:t>
            </a:r>
            <a:endParaRPr lang="ru-RU" sz="20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5977" y="104665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4"/>
                </a:solidFill>
                <a:effectLst/>
              </a:rPr>
              <a:t>1</a:t>
            </a:r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2839934" y="342682"/>
            <a:ext cx="2048296" cy="38728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ПП </a:t>
            </a:r>
            <a:r>
              <a:rPr lang="ru-RU" sz="2000" b="1" dirty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РФ </a:t>
            </a:r>
            <a:r>
              <a:rPr lang="ru-RU" sz="2000" b="1" dirty="0" smtClean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</a:t>
            </a:r>
            <a:r>
              <a:rPr lang="ru-RU" sz="2000" b="1" dirty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1875</a:t>
            </a:r>
            <a:endParaRPr sz="2000" b="1" i="0" dirty="0">
              <a:solidFill>
                <a:srgbClr val="BC34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931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 bwMode="auto">
          <a:xfrm>
            <a:off x="365097" y="954398"/>
            <a:ext cx="10223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Дополнительные преимущества (ограничения):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618269" y="1763604"/>
            <a:ext cx="10807264" cy="150784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400" b="1" dirty="0" smtClean="0"/>
              <a:t>Заявке содержащей предложение о поставке РЭП 1 уровня </a:t>
            </a:r>
            <a:r>
              <a:rPr lang="ru-RU" sz="2400" dirty="0"/>
              <a:t>путем </a:t>
            </a:r>
            <a:r>
              <a:rPr lang="ru-RU" sz="2400" dirty="0" smtClean="0"/>
              <a:t>приравнивания участников предлагающих к поставке РЭП 2 уровня к предлагающим иностранную РЭП (для товаров </a:t>
            </a:r>
            <a:r>
              <a:rPr lang="ru-RU" sz="2400" dirty="0"/>
              <a:t>в позициях </a:t>
            </a:r>
            <a:r>
              <a:rPr lang="ru-RU" sz="2400" dirty="0" smtClean="0"/>
              <a:t>19</a:t>
            </a:r>
            <a:r>
              <a:rPr lang="en-US" sz="2400" dirty="0" smtClean="0"/>
              <a:t>5</a:t>
            </a:r>
            <a:r>
              <a:rPr lang="ru-RU" sz="2400" dirty="0" smtClean="0"/>
              <a:t>, 19</a:t>
            </a:r>
            <a:r>
              <a:rPr lang="en-US" sz="2400" dirty="0" smtClean="0"/>
              <a:t>7</a:t>
            </a:r>
            <a:r>
              <a:rPr lang="ru-RU" sz="2400" dirty="0" smtClean="0"/>
              <a:t> </a:t>
            </a:r>
            <a:r>
              <a:rPr lang="ru-RU" sz="2400" dirty="0"/>
              <a:t>- </a:t>
            </a:r>
            <a:r>
              <a:rPr lang="en-US" sz="2400" dirty="0" smtClean="0"/>
              <a:t>199</a:t>
            </a:r>
            <a:r>
              <a:rPr lang="ru-RU" sz="2400" dirty="0" smtClean="0"/>
              <a:t> </a:t>
            </a:r>
            <a:r>
              <a:rPr lang="ru-RU" sz="2400" dirty="0"/>
              <a:t>и </a:t>
            </a:r>
            <a:r>
              <a:rPr lang="ru-RU" sz="2400" dirty="0" smtClean="0"/>
              <a:t>20</a:t>
            </a:r>
            <a:r>
              <a:rPr lang="en-US" sz="2400" dirty="0" smtClean="0"/>
              <a:t>3</a:t>
            </a:r>
            <a:r>
              <a:rPr lang="ru-RU" sz="2400" dirty="0" smtClean="0"/>
              <a:t> </a:t>
            </a:r>
            <a:r>
              <a:rPr lang="ru-RU" sz="2400" dirty="0"/>
              <a:t>перечня </a:t>
            </a:r>
            <a:r>
              <a:rPr lang="ru-RU" sz="2400" dirty="0" smtClean="0"/>
              <a:t>№ 2)</a:t>
            </a:r>
            <a:endParaRPr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24660" y="166122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4"/>
                </a:solidFill>
                <a:effectLst/>
              </a:rPr>
              <a:t>2</a:t>
            </a:r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4659" y="3214287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4"/>
                </a:solidFill>
                <a:effectLst/>
              </a:rPr>
              <a:t>3</a:t>
            </a:r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576571" y="3362590"/>
            <a:ext cx="10993313" cy="1861728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400" b="1" dirty="0" smtClean="0"/>
              <a:t>Заявке содержащей предложение о ПО, соответствующего дополнительным требованиям</a:t>
            </a:r>
            <a:r>
              <a:rPr lang="ru-RU" sz="2400" b="1" dirty="0"/>
              <a:t> </a:t>
            </a:r>
            <a:r>
              <a:rPr lang="ru-RU" sz="2400" b="1" dirty="0" smtClean="0"/>
              <a:t>ПП </a:t>
            </a:r>
            <a:r>
              <a:rPr lang="ru-RU" sz="2400" b="1" dirty="0"/>
              <a:t>РФ от </a:t>
            </a:r>
            <a:r>
              <a:rPr lang="ru-RU" sz="2400" b="1" dirty="0" smtClean="0"/>
              <a:t>23.03.2017г</a:t>
            </a:r>
            <a:r>
              <a:rPr lang="ru-RU" sz="2400" b="1" dirty="0"/>
              <a:t>. N </a:t>
            </a:r>
            <a:r>
              <a:rPr lang="ru-RU" sz="2400" b="1" dirty="0" smtClean="0"/>
              <a:t>325</a:t>
            </a:r>
            <a:r>
              <a:rPr lang="ru-RU" sz="2400" dirty="0" smtClean="0"/>
              <a:t>, </a:t>
            </a:r>
            <a:r>
              <a:rPr lang="ru-RU" sz="2400" dirty="0"/>
              <a:t>путем приравнивания участников </a:t>
            </a:r>
            <a:r>
              <a:rPr lang="ru-RU" sz="2400" dirty="0" smtClean="0"/>
              <a:t>предлагающи</a:t>
            </a:r>
            <a:r>
              <a:rPr lang="ru-RU" sz="2400" dirty="0"/>
              <a:t>х</a:t>
            </a:r>
            <a:r>
              <a:rPr lang="ru-RU" sz="2400" dirty="0" smtClean="0"/>
              <a:t> </a:t>
            </a:r>
            <a:r>
              <a:rPr lang="ru-RU" sz="2400" dirty="0"/>
              <a:t>ПО, </a:t>
            </a:r>
            <a:r>
              <a:rPr lang="ru-RU" sz="2400" dirty="0" smtClean="0"/>
              <a:t>без указания о соответствии такого ПО дополнительным требованиям в реестре российского\евразийского ПО, к предлагающими иностранное ПО. </a:t>
            </a:r>
            <a:endParaRPr sz="2400" dirty="0"/>
          </a:p>
        </p:txBody>
      </p:sp>
      <p:sp>
        <p:nvSpPr>
          <p:cNvPr id="11" name="TextBox 10"/>
          <p:cNvSpPr txBox="1"/>
          <p:nvPr/>
        </p:nvSpPr>
        <p:spPr bwMode="auto">
          <a:xfrm>
            <a:off x="85118" y="5139242"/>
            <a:ext cx="11484766" cy="16850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1800" b="1" dirty="0" smtClean="0">
                <a:solidFill>
                  <a:srgbClr val="FF0000"/>
                </a:solidFill>
              </a:rPr>
              <a:t>Для </a:t>
            </a:r>
            <a:r>
              <a:rPr lang="ru-RU" sz="1800" b="1" dirty="0">
                <a:solidFill>
                  <a:srgbClr val="FF0000"/>
                </a:solidFill>
              </a:rPr>
              <a:t>подтверждения </a:t>
            </a:r>
            <a:r>
              <a:rPr lang="ru-RU" sz="1800" dirty="0"/>
              <a:t>происхождения программного </a:t>
            </a:r>
            <a:r>
              <a:rPr lang="ru-RU" sz="1800" dirty="0" smtClean="0"/>
              <a:t>обеспечения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 соответствия дополнительным требованиям к программам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ЭВМ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баз данных</a:t>
            </a:r>
            <a:r>
              <a:rPr lang="ru-RU" sz="1800" dirty="0"/>
              <a:t>, </a:t>
            </a:r>
            <a:r>
              <a:rPr lang="ru-RU" sz="1800" dirty="0" smtClean="0"/>
              <a:t>сведения о </a:t>
            </a:r>
            <a:r>
              <a:rPr lang="ru-RU" sz="1800" dirty="0"/>
              <a:t>которых включены в реестр российского программного обеспечения, утвержденные </a:t>
            </a:r>
            <a:r>
              <a:rPr lang="ru-RU" sz="1800" dirty="0" smtClean="0"/>
              <a:t>ПП РФ от </a:t>
            </a:r>
            <a:r>
              <a:rPr lang="ru-RU" sz="1800" dirty="0"/>
              <a:t>23 марта 2017 г. № 325 "Об утверждении дополнительных </a:t>
            </a:r>
            <a:r>
              <a:rPr lang="ru-RU" sz="1800" dirty="0" smtClean="0"/>
              <a:t>требований …» </a:t>
            </a:r>
            <a:r>
              <a:rPr lang="ru-RU" sz="1800" dirty="0"/>
              <a:t>- </a:t>
            </a:r>
            <a:r>
              <a:rPr lang="ru-RU" sz="1800" b="1" dirty="0">
                <a:solidFill>
                  <a:srgbClr val="FF0000"/>
                </a:solidFill>
              </a:rPr>
              <a:t>номер реестровой записи </a:t>
            </a:r>
            <a:r>
              <a:rPr lang="ru-RU" sz="1800" dirty="0"/>
              <a:t>из реестра российского </a:t>
            </a:r>
            <a:r>
              <a:rPr lang="ru-RU" sz="1800" dirty="0" smtClean="0"/>
              <a:t>(евразийского) программного </a:t>
            </a:r>
            <a:r>
              <a:rPr lang="ru-RU" sz="1800" dirty="0"/>
              <a:t>обеспечения, </a:t>
            </a: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содержащей информацию </a:t>
            </a:r>
            <a:r>
              <a:rPr 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</a:t>
            </a: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соответствии программного обеспечения дополнительным требованиям </a:t>
            </a:r>
            <a:r>
              <a:rPr 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</a:t>
            </a: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программному обеспечению</a:t>
            </a:r>
            <a:endParaRPr sz="1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2839934" y="342682"/>
            <a:ext cx="2048296" cy="38728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ПП </a:t>
            </a:r>
            <a:r>
              <a:rPr lang="ru-RU" sz="2000" b="1" dirty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РФ </a:t>
            </a:r>
            <a:r>
              <a:rPr lang="ru-RU" sz="2000" b="1" dirty="0" smtClean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</a:t>
            </a:r>
            <a:r>
              <a:rPr lang="ru-RU" sz="2000" b="1" dirty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1875</a:t>
            </a:r>
            <a:endParaRPr sz="2000" b="1" i="0" dirty="0">
              <a:solidFill>
                <a:srgbClr val="BC34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99940" y="3312094"/>
            <a:ext cx="1049028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792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98726293" name="Slide Number Placeholder 5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70DD5B-6003-BEDA-18CA-4EC6C8DD1208}" type="slidenum">
              <a:rPr lang="en-US"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 bwMode="auto">
          <a:xfrm>
            <a:off x="560143" y="763807"/>
            <a:ext cx="3537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smtClean="0">
                <a:solidFill>
                  <a:srgbClr val="00B0F0"/>
                </a:solidFill>
              </a:rPr>
              <a:t>Изменения в 44-ФЗ</a:t>
            </a:r>
            <a:endParaRPr lang="ru-RU" sz="1800" b="1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3071792" y="58751"/>
            <a:ext cx="6608557" cy="38728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00B0F0"/>
                </a:solidFill>
              </a:rPr>
              <a:t>Федеральный з</a:t>
            </a:r>
            <a:r>
              <a:rPr sz="2000" b="1" dirty="0" err="1" smtClean="0">
                <a:solidFill>
                  <a:srgbClr val="00B0F0"/>
                </a:solidFill>
              </a:rPr>
              <a:t>акон</a:t>
            </a:r>
            <a:r>
              <a:rPr sz="2000" b="1" dirty="0" smtClean="0">
                <a:solidFill>
                  <a:srgbClr val="00B0F0"/>
                </a:solidFill>
              </a:rPr>
              <a:t> </a:t>
            </a:r>
            <a:r>
              <a:rPr sz="2000" b="1" dirty="0">
                <a:solidFill>
                  <a:srgbClr val="00B0F0"/>
                </a:solidFill>
              </a:rPr>
              <a:t>№318-ФЗ </a:t>
            </a:r>
            <a:r>
              <a:rPr sz="2000" b="1" dirty="0" err="1">
                <a:solidFill>
                  <a:srgbClr val="00B0F0"/>
                </a:solidFill>
              </a:rPr>
              <a:t>от</a:t>
            </a:r>
            <a:r>
              <a:rPr sz="2000" b="1" dirty="0">
                <a:solidFill>
                  <a:srgbClr val="00B0F0"/>
                </a:solidFill>
              </a:rPr>
              <a:t> 08.08.2024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678" y="2356250"/>
            <a:ext cx="115655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11.2</a:t>
            </a:r>
            <a:r>
              <a:rPr lang="ru-RU" sz="2400" b="1" dirty="0" smtClean="0"/>
              <a:t>. </a:t>
            </a:r>
            <a:r>
              <a:rPr lang="ru-RU" sz="2400" dirty="0" smtClean="0"/>
              <a:t>Особенности </a:t>
            </a:r>
            <a:r>
              <a:rPr lang="ru-RU" sz="2400" dirty="0"/>
              <a:t>определения цен применяются вне зависимости от </a:t>
            </a:r>
            <a:r>
              <a:rPr lang="ru-RU" sz="2400" dirty="0" smtClean="0"/>
              <a:t>способа определения </a:t>
            </a:r>
            <a:r>
              <a:rPr lang="ru-RU" sz="2400" dirty="0"/>
              <a:t>поставщика (подрядчика, исполнителя), в связи с чем </a:t>
            </a:r>
            <a:r>
              <a:rPr lang="ru-RU" sz="2400" dirty="0" smtClean="0"/>
              <a:t>применяются как </a:t>
            </a:r>
            <a:r>
              <a:rPr lang="ru-RU" sz="2400" dirty="0"/>
              <a:t>при проведении конкурентного способа определения </a:t>
            </a:r>
            <a:r>
              <a:rPr lang="ru-RU" sz="2400" dirty="0" smtClean="0"/>
              <a:t>поставщика (подрядчика</a:t>
            </a:r>
            <a:r>
              <a:rPr lang="ru-RU" sz="2400" dirty="0"/>
              <a:t>, исполнителя), так и при осуществлении закупки у </a:t>
            </a:r>
            <a:r>
              <a:rPr lang="ru-RU" sz="2400" dirty="0" smtClean="0"/>
              <a:t>единственного поставщика </a:t>
            </a:r>
            <a:r>
              <a:rPr lang="ru-RU" sz="2400" dirty="0"/>
              <a:t>(подрядчика, исполнителя), в том числе в случаях, </a:t>
            </a:r>
            <a:r>
              <a:rPr lang="ru-RU" sz="2400" dirty="0" smtClean="0"/>
              <a:t>предусмотренных пунктами </a:t>
            </a:r>
            <a:r>
              <a:rPr lang="ru-RU" sz="2400" dirty="0"/>
              <a:t>4 и 5 части 1 статьи 93 Закона № 44-ФЗ.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1595233"/>
            <a:ext cx="85860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Roboto"/>
              </a:rPr>
              <a:t>Письмо </a:t>
            </a:r>
            <a:r>
              <a:rPr lang="ru-RU" sz="2400" b="1" dirty="0">
                <a:latin typeface="Roboto"/>
              </a:rPr>
              <a:t>Минфина России от 31.01.2025 №24-01-06/8697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91258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64395176" name="TextBox 564395175"/>
          <p:cNvSpPr txBox="1"/>
          <p:nvPr/>
        </p:nvSpPr>
        <p:spPr bwMode="auto">
          <a:xfrm>
            <a:off x="96280" y="1337785"/>
            <a:ext cx="11533624" cy="3395801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800" dirty="0"/>
              <a:t>Допускается </a:t>
            </a:r>
            <a:r>
              <a:rPr lang="ru-RU" sz="2800" dirty="0" smtClean="0"/>
              <a:t>(с исключениями</a:t>
            </a:r>
            <a:r>
              <a:rPr lang="ru-RU" sz="2800" dirty="0"/>
              <a:t>) включать в один объект закупки ТРУ как указанные в перечне№1, перечне №2, так и не указанные в них, но на них действуют и запреты и ограничения, на не включенные в перечни позиции товаров действуют преимущества</a:t>
            </a:r>
            <a:r>
              <a:rPr lang="ru-RU" sz="2800" dirty="0" smtClean="0"/>
              <a:t>. (</a:t>
            </a:r>
            <a:r>
              <a:rPr lang="ru-RU" sz="2800" dirty="0" err="1" smtClean="0"/>
              <a:t>пп</a:t>
            </a:r>
            <a:r>
              <a:rPr lang="ru-RU" sz="2800" dirty="0" smtClean="0"/>
              <a:t>. в) п. 4) </a:t>
            </a:r>
          </a:p>
          <a:p>
            <a:pPr>
              <a:defRPr/>
            </a:pPr>
            <a:endParaRPr lang="ru-RU" sz="2800" dirty="0"/>
          </a:p>
          <a:p>
            <a:pPr>
              <a:defRPr/>
            </a:pPr>
            <a:r>
              <a:rPr lang="ru-RU" sz="2800" dirty="0" smtClean="0"/>
              <a:t>Преимущества </a:t>
            </a:r>
            <a:r>
              <a:rPr lang="ru-RU" sz="2800" dirty="0"/>
              <a:t>предоставляются в таком случае </a:t>
            </a:r>
            <a:r>
              <a:rPr lang="ru-RU" sz="2800" b="1" dirty="0"/>
              <a:t>к </a:t>
            </a:r>
            <a:r>
              <a:rPr lang="ru-RU" sz="2800" b="1" dirty="0" smtClean="0"/>
              <a:t>стоимости всей </a:t>
            </a:r>
            <a:r>
              <a:rPr lang="ru-RU" sz="2800" dirty="0" smtClean="0"/>
              <a:t>заявки.</a:t>
            </a:r>
            <a:endParaRPr lang="ru-RU" sz="2800" dirty="0"/>
          </a:p>
          <a:p>
            <a:pPr algn="l">
              <a:defRPr/>
            </a:pP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2839934" y="342682"/>
            <a:ext cx="2048296" cy="38728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ПП </a:t>
            </a:r>
            <a:r>
              <a:rPr lang="ru-RU" sz="2000" b="1" dirty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РФ </a:t>
            </a:r>
            <a:r>
              <a:rPr lang="ru-RU" sz="2000" b="1" dirty="0" smtClean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</a:t>
            </a:r>
            <a:r>
              <a:rPr lang="ru-RU" sz="2000" b="1" dirty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1875</a:t>
            </a:r>
            <a:endParaRPr sz="2000" b="1" i="0" dirty="0">
              <a:solidFill>
                <a:srgbClr val="BC34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6250" y="5000286"/>
            <a:ext cx="11087100" cy="95410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/>
              <a:t>НЕ РЕКОМЕНДУЕТСЯ СМЕШИВАТЬ В ОДНОЙ ЗАКУПКЕ ТОВАРЫ ИЗ ПЕРЕЧНЯ 1 И 2 С ТОВАРАМИ НЕ ИЗ ПЕРЕЧНЕЙ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46782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382871" y="2875559"/>
            <a:ext cx="105847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при </a:t>
            </a:r>
            <a:r>
              <a:rPr lang="ru-RU" sz="1600" dirty="0"/>
              <a:t>осуществлении закупки в соответствии с Федеральным законом "О контрактной системе в сфере закупок товаров, работ, услуг для обеспечения государственных и муниципальных нужд" </a:t>
            </a:r>
            <a:r>
              <a:rPr lang="ru-RU" sz="1600" b="1" dirty="0"/>
              <a:t>в числе заявок на участие</a:t>
            </a:r>
            <a:r>
              <a:rPr lang="ru-RU" sz="1600" dirty="0"/>
              <a:t> в закупке, которым в соответствии с подпунктом "б" пункта 1 части 15 статьи 48, подпунктом "б" пункта 1 части 5 статьи 49, подпунктом "б" пункта 1 части 3 статьи 50, подпунктом "в" пункта 1 части 10 статьи 73, пунктом 1 части 5 статьи 74, подпунктом "в" пункта 1 части 9 статьи 75, подпунктом "б" пункта 1 части 5 статьи 76 Федерального закона "О контрактной системе в сфере закупок товаров, работ, услуг для обеспечения государственных и </a:t>
            </a:r>
            <a:r>
              <a:rPr lang="ru-RU" sz="1600" dirty="0" smtClean="0"/>
              <a:t>муниципальных </a:t>
            </a:r>
            <a:r>
              <a:rPr lang="ru-RU" sz="1600" dirty="0"/>
              <a:t>нужд" присваиваются порядковые номера, </a:t>
            </a:r>
            <a:r>
              <a:rPr lang="ru-RU" sz="1600" b="1" dirty="0"/>
              <a:t>имеется заявка</a:t>
            </a:r>
            <a:r>
              <a:rPr lang="ru-RU" sz="1600" dirty="0"/>
              <a:t> на участие в закупке</a:t>
            </a:r>
            <a:r>
              <a:rPr lang="ru-RU" sz="1600" dirty="0" smtClean="0"/>
              <a:t>, </a:t>
            </a:r>
            <a:r>
              <a:rPr lang="ru-RU" sz="1600" b="1" dirty="0" smtClean="0"/>
              <a:t>содержащая предложение о поставке </a:t>
            </a:r>
            <a:r>
              <a:rPr lang="ru-RU" sz="1600" b="1" u="sng" dirty="0" smtClean="0"/>
              <a:t>хотя бы одного товара</a:t>
            </a:r>
            <a:r>
              <a:rPr lang="ru-RU" sz="1600" b="1" dirty="0" smtClean="0"/>
              <a:t>, происходящего из иностранного государства</a:t>
            </a:r>
            <a:r>
              <a:rPr lang="ru-RU" sz="1600" dirty="0" smtClean="0"/>
              <a:t>;</a:t>
            </a:r>
          </a:p>
          <a:p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232259" y="1043093"/>
            <a:ext cx="3387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err="1" smtClean="0"/>
              <a:t>пп</a:t>
            </a:r>
            <a:r>
              <a:rPr lang="ru-RU" sz="1800" b="1" dirty="0" smtClean="0"/>
              <a:t>. </a:t>
            </a:r>
            <a:r>
              <a:rPr lang="ru-RU" sz="1800" b="1" dirty="0"/>
              <a:t>б</a:t>
            </a:r>
            <a:r>
              <a:rPr lang="ru-RU" sz="1800" b="1" dirty="0" smtClean="0"/>
              <a:t>) п. 4 ПП РФ №1875 </a:t>
            </a:r>
            <a:endParaRPr lang="ru-RU" sz="1800" b="1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331907" y="2975475"/>
            <a:ext cx="0" cy="219977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281953" y="3454465"/>
            <a:ext cx="9060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44-ФЗ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9100" y="1492295"/>
            <a:ext cx="118085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</a:t>
            </a:r>
            <a:r>
              <a:rPr lang="ru-RU" sz="1600" dirty="0"/>
              <a:t> объект закупки (предмет закупки) </a:t>
            </a:r>
            <a:r>
              <a:rPr lang="ru-RU" sz="1600" b="1" dirty="0"/>
              <a:t>включает хотя бы один товар</a:t>
            </a:r>
            <a:r>
              <a:rPr lang="ru-RU" sz="1600" dirty="0"/>
              <a:t>, </a:t>
            </a:r>
            <a: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</a:t>
            </a:r>
            <a:r>
              <a:rPr lang="ru-RU" sz="1600" dirty="0"/>
              <a:t> </a:t>
            </a:r>
            <a:r>
              <a:rPr lang="ru-RU" sz="1600" b="1" dirty="0"/>
              <a:t>указанный в приложении N 1 </a:t>
            </a:r>
            <a:r>
              <a:rPr lang="ru-RU" sz="1600" dirty="0"/>
              <a:t>к настоящему постановлению </a:t>
            </a:r>
            <a:r>
              <a:rPr lang="ru-RU" sz="1600" b="1" dirty="0"/>
              <a:t>и приложении N 2 </a:t>
            </a:r>
            <a:r>
              <a:rPr lang="ru-RU" sz="1600" dirty="0"/>
              <a:t>к настоящему постановлению, в отношении </a:t>
            </a:r>
            <a:r>
              <a:rPr lang="ru-RU" sz="1600" dirty="0">
                <a:solidFill>
                  <a:srgbClr val="FF0000"/>
                </a:solidFill>
              </a:rPr>
              <a:t>заявки, содержащей предложение о поставке товаров</a:t>
            </a:r>
            <a:r>
              <a:rPr lang="ru-RU" sz="1600" dirty="0"/>
              <a:t> (в том числе поставляемых при выполнении закупаемых работ, оказании закупаемых услуг) 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</a:t>
            </a:r>
            <a:r>
              <a:rPr lang="ru-RU" sz="1600" dirty="0">
                <a:solidFill>
                  <a:srgbClr val="FF0000"/>
                </a:solidFill>
              </a:rPr>
              <a:t> российского происхождения</a:t>
            </a:r>
            <a:r>
              <a:rPr lang="ru-RU" sz="1600" dirty="0"/>
              <a:t>, </a:t>
            </a:r>
            <a:r>
              <a:rPr lang="ru-RU" sz="1600" b="1" dirty="0"/>
              <a:t>применяется</a:t>
            </a:r>
            <a:r>
              <a:rPr lang="ru-RU" sz="1600" dirty="0"/>
              <a:t> предусмотренное пунктом 1 настоящего постановления </a:t>
            </a:r>
            <a:r>
              <a:rPr lang="ru-RU" sz="1600" b="1" dirty="0"/>
              <a:t>преимущество</a:t>
            </a:r>
            <a:r>
              <a:rPr lang="ru-RU" sz="1600" dirty="0"/>
              <a:t> </a:t>
            </a:r>
            <a: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УСЛОВИИ</a:t>
            </a:r>
            <a:r>
              <a:rPr lang="ru-RU" sz="1600" dirty="0"/>
              <a:t>, что: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2839934" y="342682"/>
            <a:ext cx="2048296" cy="38728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ПП </a:t>
            </a:r>
            <a:r>
              <a:rPr lang="ru-RU" sz="2000" b="1" dirty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РФ </a:t>
            </a:r>
            <a:r>
              <a:rPr lang="ru-RU" sz="2000" b="1" dirty="0" smtClean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</a:t>
            </a:r>
            <a:r>
              <a:rPr lang="ru-RU" sz="2000" b="1" dirty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1875</a:t>
            </a:r>
            <a:endParaRPr sz="2000" b="1" i="0" dirty="0">
              <a:solidFill>
                <a:srgbClr val="BC34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774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64395176" name="TextBox 564395175"/>
          <p:cNvSpPr txBox="1"/>
          <p:nvPr/>
        </p:nvSpPr>
        <p:spPr bwMode="auto">
          <a:xfrm>
            <a:off x="126102" y="917208"/>
            <a:ext cx="11095241" cy="977191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000" b="1" dirty="0" smtClean="0"/>
              <a:t>При включении позиций входящих в перечень 1 и 2 и не входящих в них в одну закупку:</a:t>
            </a:r>
            <a:endParaRPr lang="ru-RU" sz="2000" b="1" dirty="0"/>
          </a:p>
          <a:p>
            <a:pPr algn="l">
              <a:defRPr/>
            </a:pP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90360" y="1939445"/>
            <a:ext cx="11587289" cy="3631763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000" dirty="0" smtClean="0"/>
              <a:t>На ТРУ из перечня 1 – действуют запреты</a:t>
            </a:r>
          </a:p>
          <a:p>
            <a:pPr>
              <a:defRPr/>
            </a:pPr>
            <a:endParaRPr lang="ru-RU" sz="2000" dirty="0"/>
          </a:p>
          <a:p>
            <a:pPr>
              <a:defRPr/>
            </a:pPr>
            <a:r>
              <a:rPr lang="ru-RU" sz="2000" dirty="0"/>
              <a:t>На ТРУ из перечня </a:t>
            </a:r>
            <a:r>
              <a:rPr lang="ru-RU" sz="2000" dirty="0" smtClean="0"/>
              <a:t>2 </a:t>
            </a:r>
            <a:r>
              <a:rPr lang="ru-RU" sz="2000" dirty="0"/>
              <a:t>– действуют </a:t>
            </a:r>
            <a:r>
              <a:rPr lang="ru-RU" sz="2000" dirty="0" smtClean="0"/>
              <a:t>ограничения</a:t>
            </a:r>
          </a:p>
          <a:p>
            <a:pPr>
              <a:defRPr/>
            </a:pPr>
            <a:endParaRPr lang="ru-RU" sz="2000" dirty="0"/>
          </a:p>
          <a:p>
            <a:pPr>
              <a:defRPr/>
            </a:pPr>
            <a:r>
              <a:rPr lang="ru-RU" sz="2000" dirty="0" smtClean="0"/>
              <a:t>Если в закупке содержатся товары не включенным в перечни –  применяется преимущество (при условии, что есть заявка предлагающая такие иностранные товары).</a:t>
            </a:r>
          </a:p>
          <a:p>
            <a:pPr>
              <a:defRPr/>
            </a:pPr>
            <a:endParaRPr lang="ru-RU" sz="2000" dirty="0" smtClean="0"/>
          </a:p>
          <a:p>
            <a:pPr>
              <a:defRPr/>
            </a:pPr>
            <a:r>
              <a:rPr lang="ru-RU" sz="2000" dirty="0" smtClean="0"/>
              <a:t>Преимущество предоставляется заявкам, которые предлагают ВСЕ товары российского происхождения (и по перечням 1 и 2).</a:t>
            </a:r>
          </a:p>
          <a:p>
            <a:pPr>
              <a:defRPr/>
            </a:pPr>
            <a:endParaRPr lang="ru-RU" sz="2000" dirty="0"/>
          </a:p>
          <a:p>
            <a:pPr>
              <a:defRPr/>
            </a:pPr>
            <a:r>
              <a:rPr lang="ru-RU" sz="2000" dirty="0" smtClean="0"/>
              <a:t>Преимущество (15%) применяется ко всем товарам – включенным и не включенным в перечни.</a:t>
            </a:r>
            <a:endParaRPr lang="ru-RU" sz="2000" dirty="0"/>
          </a:p>
          <a:p>
            <a:pPr algn="l">
              <a:defRPr/>
            </a:pP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2839934" y="342682"/>
            <a:ext cx="2048296" cy="38728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ПП </a:t>
            </a:r>
            <a:r>
              <a:rPr lang="ru-RU" sz="2000" b="1" dirty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РФ </a:t>
            </a:r>
            <a:r>
              <a:rPr lang="ru-RU" sz="2000" b="1" dirty="0" smtClean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</a:t>
            </a:r>
            <a:r>
              <a:rPr lang="ru-RU" sz="2000" b="1" dirty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1875</a:t>
            </a:r>
            <a:endParaRPr sz="2000" b="1" i="0" dirty="0">
              <a:solidFill>
                <a:srgbClr val="BC34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493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64395176" name="TextBox 564395175"/>
          <p:cNvSpPr txBox="1"/>
          <p:nvPr/>
        </p:nvSpPr>
        <p:spPr bwMode="auto">
          <a:xfrm>
            <a:off x="525222" y="1539715"/>
            <a:ext cx="11095241" cy="38728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000" b="1" dirty="0" smtClean="0"/>
              <a:t>Абзац 5 </a:t>
            </a:r>
            <a:r>
              <a:rPr lang="ru-RU" sz="2000" b="1" dirty="0" err="1" smtClean="0"/>
              <a:t>пп</a:t>
            </a:r>
            <a:r>
              <a:rPr lang="ru-RU" sz="2000" b="1" dirty="0" smtClean="0"/>
              <a:t>. в) п. 4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157852" y="2007950"/>
            <a:ext cx="11391128" cy="1950534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1800" b="1" dirty="0" smtClean="0"/>
              <a:t>«преимущество</a:t>
            </a:r>
            <a:r>
              <a:rPr lang="ru-RU" sz="1800" dirty="0"/>
              <a:t>, указанное в пункте 1 настоящего постановления, предоставляется при условии, указанном в абзаце втором или третьем подпункта "б" настоящего пункта, </a:t>
            </a:r>
            <a:r>
              <a:rPr lang="ru-RU" sz="1800" b="1" dirty="0"/>
              <a:t>заявке</a:t>
            </a:r>
            <a:r>
              <a:rPr lang="ru-RU" sz="1800" dirty="0"/>
              <a:t> на участие в закупке, которая </a:t>
            </a:r>
            <a:r>
              <a:rPr lang="ru-RU" sz="1800" b="1" dirty="0"/>
              <a:t>содержит предложение о поставке товара </a:t>
            </a:r>
            <a:r>
              <a:rPr lang="ru-RU" sz="1800" dirty="0"/>
              <a:t>(в том числе поставляемого при выполнении закупаемых работ, оказании закупаемых услуг) </a:t>
            </a:r>
            <a:r>
              <a:rPr lang="ru-RU" sz="1800" b="1" dirty="0"/>
              <a:t>только российского происхождения</a:t>
            </a:r>
            <a:r>
              <a:rPr lang="ru-RU" sz="1800" dirty="0"/>
              <a:t>, как в отношении включенных в объект закупки (предмет закупки) товаров, </a:t>
            </a:r>
            <a:r>
              <a:rPr lang="ru-RU" sz="1800" b="1" dirty="0"/>
              <a:t>не указанных в приложении N 1 к настоящему постановлению и приложении N 2</a:t>
            </a:r>
            <a:r>
              <a:rPr lang="ru-RU" sz="1800" dirty="0"/>
              <a:t> к настоящему постановлению, </a:t>
            </a:r>
            <a:r>
              <a:rPr lang="ru-RU" sz="1800" b="1" dirty="0">
                <a:solidFill>
                  <a:srgbClr val="FF0000"/>
                </a:solidFill>
              </a:rPr>
              <a:t>так и</a:t>
            </a:r>
            <a:r>
              <a:rPr lang="ru-RU" sz="1800" b="1" dirty="0"/>
              <a:t> включенных в объект закупки (предмет закупки) товаров, </a:t>
            </a:r>
            <a:r>
              <a:rPr lang="ru-RU" sz="1800" b="1" dirty="0">
                <a:solidFill>
                  <a:srgbClr val="FF0000"/>
                </a:solidFill>
              </a:rPr>
              <a:t>указанных в таких </a:t>
            </a:r>
            <a:r>
              <a:rPr lang="ru-RU" sz="1800" b="1" dirty="0" smtClean="0">
                <a:solidFill>
                  <a:srgbClr val="FF0000"/>
                </a:solidFill>
              </a:rPr>
              <a:t>приложениях</a:t>
            </a:r>
            <a:r>
              <a:rPr lang="ru-RU" sz="1800" dirty="0" smtClean="0"/>
              <a:t>»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2839934" y="342682"/>
            <a:ext cx="2048296" cy="38728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ПП </a:t>
            </a:r>
            <a:r>
              <a:rPr lang="ru-RU" sz="2000" b="1" dirty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РФ </a:t>
            </a:r>
            <a:r>
              <a:rPr lang="ru-RU" sz="2000" b="1" dirty="0" smtClean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</a:t>
            </a:r>
            <a:r>
              <a:rPr lang="ru-RU" sz="2000" b="1" dirty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1875</a:t>
            </a:r>
            <a:endParaRPr sz="2000" b="1" i="0" dirty="0">
              <a:solidFill>
                <a:srgbClr val="BC34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2341" y="3958484"/>
            <a:ext cx="11264693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Российским товаром по перечням 1 и 2 считаются товары, на которые есть подтверждение страны происхождения! </a:t>
            </a:r>
            <a:r>
              <a:rPr lang="ru-RU" sz="2400" b="1" dirty="0"/>
              <a:t>(</a:t>
            </a:r>
            <a:r>
              <a:rPr lang="ru-RU" sz="2400" dirty="0">
                <a:solidFill>
                  <a:srgbClr val="FF0000"/>
                </a:solidFill>
              </a:rPr>
              <a:t>раздел 6 письма Минфина России от 31.01.2025 №</a:t>
            </a:r>
            <a:r>
              <a:rPr lang="ru-RU" sz="2400" dirty="0" smtClean="0">
                <a:solidFill>
                  <a:srgbClr val="FF0000"/>
                </a:solidFill>
              </a:rPr>
              <a:t>24-01-06/8697</a:t>
            </a:r>
            <a:r>
              <a:rPr lang="ru-RU" sz="2400" b="1" dirty="0" smtClean="0"/>
              <a:t>)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2341" y="5356754"/>
            <a:ext cx="11264693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При отсутствии в реестре таких товаров (при декларировании заказчиком) – просто страна происхождения.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00221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3819104" y="62132"/>
            <a:ext cx="8080580" cy="35779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lang="ru-RU" sz="1800" b="1" i="0" dirty="0" smtClean="0">
                <a:solidFill>
                  <a:srgbClr val="BC3472"/>
                </a:solidFill>
              </a:rPr>
              <a:t>Постановление Правительства РФ от 23.12.2024 N 1875</a:t>
            </a:r>
            <a:endParaRPr sz="1800" b="1" i="0" dirty="0">
              <a:solidFill>
                <a:srgbClr val="BC3472"/>
              </a:solidFill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596112" y="1243755"/>
            <a:ext cx="10770332" cy="29880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b="1" dirty="0" smtClean="0"/>
              <a:t>Моделируем ситуацию: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352837" y="1542555"/>
          <a:ext cx="11380308" cy="4963220"/>
        </p:xfrm>
        <a:graphic>
          <a:graphicData uri="http://schemas.openxmlformats.org/drawingml/2006/table">
            <a:tbl>
              <a:tblPr firstRow="1" bandRow="1">
                <a:tableStyleId>{659A13D8-FE40-4CCE-8EAF-32DF1CD57BCF}</a:tableStyleId>
              </a:tblPr>
              <a:tblGrid>
                <a:gridCol w="1734380"/>
                <a:gridCol w="2059056"/>
                <a:gridCol w="1896718"/>
                <a:gridCol w="1896718"/>
                <a:gridCol w="1896718"/>
                <a:gridCol w="1896718"/>
              </a:tblGrid>
              <a:tr h="63907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Товар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заявка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(документы соответствуют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требованиям)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заявка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(документы соответствуют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требованиям)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заявка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(документы соответствуют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требованиям)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заявка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(документы соответствуют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требованиям)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заявка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(документы соответствуют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требованиям)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9076">
                <a:tc>
                  <a:txBody>
                    <a:bodyPr/>
                    <a:lstStyle/>
                    <a:p>
                      <a:pPr marL="400050" indent="-400050" algn="ctr">
                        <a:buFont typeface="+mj-lt"/>
                        <a:buAutoNum type="romanUcPeriod"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Запрет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(НЕ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подтвердил)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</a:p>
                  </a:txBody>
                  <a:tcPr/>
                </a:tc>
              </a:tr>
              <a:tr h="639076">
                <a:tc>
                  <a:txBody>
                    <a:bodyPr/>
                    <a:lstStyle/>
                    <a:p>
                      <a:pPr marL="400050" indent="-400050" algn="ctr">
                        <a:buFont typeface="+mj-lt"/>
                        <a:buAutoNum type="romanUcPeriod" startAt="2"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Ограничение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Китай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</a:p>
                    <a:p>
                      <a:endParaRPr lang="ru-RU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</a:p>
                    <a:p>
                      <a:endParaRPr lang="ru-RU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9076">
                <a:tc>
                  <a:txBody>
                    <a:bodyPr/>
                    <a:lstStyle/>
                    <a:p>
                      <a:pPr marL="400050" indent="-400050" algn="ctr">
                        <a:buFont typeface="+mj-lt"/>
                        <a:buAutoNum type="romanUcPeriod" startAt="2"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Ограничение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</a:p>
                    <a:p>
                      <a:endParaRPr lang="ru-RU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</a:p>
                    <a:p>
                      <a:endParaRPr lang="ru-RU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9076">
                <a:tc>
                  <a:txBody>
                    <a:bodyPr/>
                    <a:lstStyle/>
                    <a:p>
                      <a:pPr marL="400050" indent="-400050" algn="ctr">
                        <a:buFont typeface="+mj-lt"/>
                        <a:buAutoNum type="romanUcPeriod" startAt="3"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в перечне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9076">
                <a:tc>
                  <a:txBody>
                    <a:bodyPr/>
                    <a:lstStyle/>
                    <a:p>
                      <a:pPr marL="400050" marR="0" lvl="0" indent="-400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romanUcPeriod" startAt="3"/>
                        <a:tabLst/>
                        <a:defRPr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в перечне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Китай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907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Отклонить (п. 5 ч. 12 ст. 48)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Отклонить (п. 4 ч. 12 ст. 48)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Отклонить (п. 4 ч. 12 ст. 48)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Дать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преимущество и </a:t>
                      </a:r>
                      <a:r>
                        <a:rPr lang="ru-RU" u="sng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рассмотреть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цену как на 15% дешевле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Допустить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781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3819104" y="62132"/>
            <a:ext cx="8080580" cy="35779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lang="ru-RU" sz="1800" b="1" i="0" dirty="0" smtClean="0">
                <a:solidFill>
                  <a:srgbClr val="BC3472"/>
                </a:solidFill>
              </a:rPr>
              <a:t>Постановление Правительства РФ от 23.12.2024 N 1875</a:t>
            </a:r>
            <a:endParaRPr sz="1800" b="1" i="0" dirty="0">
              <a:solidFill>
                <a:srgbClr val="BC3472"/>
              </a:solidFill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596112" y="1243755"/>
            <a:ext cx="10770332" cy="29880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b="1" dirty="0" smtClean="0"/>
              <a:t>Моделируем ситуацию: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352837" y="1542555"/>
          <a:ext cx="11380308" cy="4963220"/>
        </p:xfrm>
        <a:graphic>
          <a:graphicData uri="http://schemas.openxmlformats.org/drawingml/2006/table">
            <a:tbl>
              <a:tblPr firstRow="1" bandRow="1">
                <a:tableStyleId>{659A13D8-FE40-4CCE-8EAF-32DF1CD57BCF}</a:tableStyleId>
              </a:tblPr>
              <a:tblGrid>
                <a:gridCol w="1734380"/>
                <a:gridCol w="2059056"/>
                <a:gridCol w="1896718"/>
                <a:gridCol w="1896718"/>
                <a:gridCol w="1896718"/>
                <a:gridCol w="1896718"/>
              </a:tblGrid>
              <a:tr h="63907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Товар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заявка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(документы соответствуют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требованиям)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заявка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(документы соответствуют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требованиям)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заявка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(документы соответствуют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требованиям)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заявка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(документы соответствуют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требованиям)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заявка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(документы соответствуют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требованиям)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9076">
                <a:tc>
                  <a:txBody>
                    <a:bodyPr/>
                    <a:lstStyle/>
                    <a:p>
                      <a:pPr marL="400050" indent="-400050" algn="ctr">
                        <a:buFont typeface="+mj-lt"/>
                        <a:buAutoNum type="romanUcPeriod"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Запрет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(НЕ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подтвердил)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</a:p>
                  </a:txBody>
                  <a:tcPr/>
                </a:tc>
              </a:tr>
              <a:tr h="639076">
                <a:tc>
                  <a:txBody>
                    <a:bodyPr/>
                    <a:lstStyle/>
                    <a:p>
                      <a:pPr marL="400050" indent="-400050" algn="ctr">
                        <a:buFont typeface="+mj-lt"/>
                        <a:buAutoNum type="romanUcPeriod" startAt="2"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Ограничение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Китай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</a:p>
                    <a:p>
                      <a:endParaRPr lang="ru-RU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</a:p>
                    <a:p>
                      <a:endParaRPr lang="ru-RU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9076">
                <a:tc>
                  <a:txBody>
                    <a:bodyPr/>
                    <a:lstStyle/>
                    <a:p>
                      <a:pPr marL="400050" indent="-400050" algn="ctr">
                        <a:buFont typeface="+mj-lt"/>
                        <a:buAutoNum type="romanUcPeriod" startAt="2"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Ограничение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</a:p>
                    <a:p>
                      <a:endParaRPr lang="ru-RU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</a:p>
                    <a:p>
                      <a:endParaRPr lang="ru-RU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9076">
                <a:tc>
                  <a:txBody>
                    <a:bodyPr/>
                    <a:lstStyle/>
                    <a:p>
                      <a:pPr marL="400050" indent="-400050" algn="ctr">
                        <a:buFont typeface="+mj-lt"/>
                        <a:buAutoNum type="romanUcPeriod" startAt="3"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в перечне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9076">
                <a:tc>
                  <a:txBody>
                    <a:bodyPr/>
                    <a:lstStyle/>
                    <a:p>
                      <a:pPr marL="400050" marR="0" lvl="0" indent="-400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romanUcPeriod" startAt="3"/>
                        <a:tabLst/>
                        <a:defRPr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в перечне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Китай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907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Отклонить (п. 5 ч. 12 ст. 48)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Отклонить (п. 4 ч. 12 ст. 48)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Отклонить (п. 4 ч. 12 ст. 48)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Дать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преимущество и </a:t>
                      </a:r>
                      <a:r>
                        <a:rPr lang="ru-RU" u="sng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рассмотреть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цену как на 15% дешевле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Допустить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37513" y="3211300"/>
            <a:ext cx="11210956" cy="2434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60631" y="5787397"/>
            <a:ext cx="7397525" cy="646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604677" y="620381"/>
            <a:ext cx="53805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Шаг 1 </a:t>
            </a:r>
            <a:r>
              <a:rPr lang="ru-RU" dirty="0" smtClean="0"/>
              <a:t>– применяем запрет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148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3819104" y="62132"/>
            <a:ext cx="8080580" cy="35779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lang="ru-RU" sz="1800" b="1" i="0" dirty="0" smtClean="0">
                <a:solidFill>
                  <a:srgbClr val="BC3472"/>
                </a:solidFill>
              </a:rPr>
              <a:t>Постановление Правительства РФ от 23.12.2024 N 1875</a:t>
            </a:r>
            <a:endParaRPr sz="1800" b="1" i="0" dirty="0">
              <a:solidFill>
                <a:srgbClr val="BC3472"/>
              </a:solidFill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596112" y="1243755"/>
            <a:ext cx="10770332" cy="29880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b="1" dirty="0" smtClean="0"/>
              <a:t>Моделируем ситуацию: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352837" y="1542555"/>
          <a:ext cx="11380308" cy="4963220"/>
        </p:xfrm>
        <a:graphic>
          <a:graphicData uri="http://schemas.openxmlformats.org/drawingml/2006/table">
            <a:tbl>
              <a:tblPr firstRow="1" bandRow="1">
                <a:tableStyleId>{659A13D8-FE40-4CCE-8EAF-32DF1CD57BCF}</a:tableStyleId>
              </a:tblPr>
              <a:tblGrid>
                <a:gridCol w="1734380"/>
                <a:gridCol w="2059056"/>
                <a:gridCol w="1896718"/>
                <a:gridCol w="1896718"/>
                <a:gridCol w="1896718"/>
                <a:gridCol w="1896718"/>
              </a:tblGrid>
              <a:tr h="63907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Товар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заявка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(документы соответствуют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требованиям)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заявка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(документы соответствуют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требованиям)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заявка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(документы соответствуют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требованиям)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заявка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(документы соответствуют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требованиям)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заявка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(документы соответствуют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требованиям)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9076">
                <a:tc>
                  <a:txBody>
                    <a:bodyPr/>
                    <a:lstStyle/>
                    <a:p>
                      <a:pPr marL="400050" indent="-400050" algn="ctr">
                        <a:buFont typeface="+mj-lt"/>
                        <a:buAutoNum type="romanUcPeriod"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Запрет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(НЕ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подтвердил)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</a:p>
                  </a:txBody>
                  <a:tcPr/>
                </a:tc>
              </a:tr>
              <a:tr h="639076">
                <a:tc>
                  <a:txBody>
                    <a:bodyPr/>
                    <a:lstStyle/>
                    <a:p>
                      <a:pPr marL="400050" indent="-400050" algn="ctr">
                        <a:buFont typeface="+mj-lt"/>
                        <a:buAutoNum type="romanUcPeriod" startAt="2"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Ограничение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Китай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</a:p>
                    <a:p>
                      <a:endParaRPr lang="ru-RU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</a:p>
                    <a:p>
                      <a:endParaRPr lang="ru-RU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9076">
                <a:tc>
                  <a:txBody>
                    <a:bodyPr/>
                    <a:lstStyle/>
                    <a:p>
                      <a:pPr marL="400050" indent="-400050" algn="ctr">
                        <a:buFont typeface="+mj-lt"/>
                        <a:buAutoNum type="romanUcPeriod" startAt="2"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Ограничение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</a:p>
                    <a:p>
                      <a:endParaRPr lang="ru-RU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</a:p>
                    <a:p>
                      <a:endParaRPr lang="ru-RU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9076">
                <a:tc>
                  <a:txBody>
                    <a:bodyPr/>
                    <a:lstStyle/>
                    <a:p>
                      <a:pPr marL="400050" indent="-400050" algn="ctr">
                        <a:buFont typeface="+mj-lt"/>
                        <a:buAutoNum type="romanUcPeriod" startAt="3"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в перечне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9076">
                <a:tc>
                  <a:txBody>
                    <a:bodyPr/>
                    <a:lstStyle/>
                    <a:p>
                      <a:pPr marL="400050" marR="0" lvl="0" indent="-400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romanUcPeriod" startAt="3"/>
                        <a:tabLst/>
                        <a:defRPr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в перечне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Китай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907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Отклонить (п. 5 ч. 12 ст. 48)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Отклонить (п. 4 ч. 12 ст. 48)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Отклонить (п. 4 ч. 12 ст. 48)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Дать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преимущество и </a:t>
                      </a:r>
                      <a:r>
                        <a:rPr lang="ru-RU" u="sng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рассмотреть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цену как на 15% дешевле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Допустить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21342" y="2586111"/>
            <a:ext cx="11243297" cy="540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1342" y="4550629"/>
            <a:ext cx="11243297" cy="1226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182446" y="2555440"/>
            <a:ext cx="1949348" cy="3760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092304" y="5816340"/>
            <a:ext cx="3572335" cy="6497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 bwMode="auto">
          <a:xfrm>
            <a:off x="3604677" y="620381"/>
            <a:ext cx="53805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Шаг 2 </a:t>
            </a:r>
            <a:r>
              <a:rPr lang="ru-RU" dirty="0" smtClean="0"/>
              <a:t>– применяем ограничение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846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3819104" y="62132"/>
            <a:ext cx="8080580" cy="35779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lang="ru-RU" sz="1800" b="1" i="0" dirty="0" smtClean="0">
                <a:solidFill>
                  <a:srgbClr val="BC3472"/>
                </a:solidFill>
              </a:rPr>
              <a:t>Постановление Правительства РФ от 23.12.2024 N 1875</a:t>
            </a:r>
            <a:endParaRPr sz="1800" b="1" i="0" dirty="0">
              <a:solidFill>
                <a:srgbClr val="BC3472"/>
              </a:solidFill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596112" y="1243755"/>
            <a:ext cx="10770332" cy="29880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b="1" dirty="0" smtClean="0"/>
              <a:t>Моделируем ситуацию: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352837" y="1542555"/>
          <a:ext cx="11380308" cy="4963220"/>
        </p:xfrm>
        <a:graphic>
          <a:graphicData uri="http://schemas.openxmlformats.org/drawingml/2006/table">
            <a:tbl>
              <a:tblPr firstRow="1" bandRow="1">
                <a:tableStyleId>{659A13D8-FE40-4CCE-8EAF-32DF1CD57BCF}</a:tableStyleId>
              </a:tblPr>
              <a:tblGrid>
                <a:gridCol w="1734380"/>
                <a:gridCol w="2059056"/>
                <a:gridCol w="1896718"/>
                <a:gridCol w="1896718"/>
                <a:gridCol w="1896718"/>
                <a:gridCol w="1896718"/>
              </a:tblGrid>
              <a:tr h="63907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Товар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заявка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(документы соответствуют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требованиям)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заявка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(документы соответствуют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требованиям)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заявка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(документы соответствуют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требованиям)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заявка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(документы соответствуют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требованиям)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заявка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(документы соответствуют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требованиям)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9076">
                <a:tc>
                  <a:txBody>
                    <a:bodyPr/>
                    <a:lstStyle/>
                    <a:p>
                      <a:pPr marL="400050" indent="-400050" algn="ctr">
                        <a:buFont typeface="+mj-lt"/>
                        <a:buAutoNum type="romanUcPeriod"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Запрет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(НЕ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подтвердил)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</a:p>
                  </a:txBody>
                  <a:tcPr/>
                </a:tc>
              </a:tr>
              <a:tr h="639076">
                <a:tc>
                  <a:txBody>
                    <a:bodyPr/>
                    <a:lstStyle/>
                    <a:p>
                      <a:pPr marL="400050" indent="-400050" algn="ctr">
                        <a:buFont typeface="+mj-lt"/>
                        <a:buAutoNum type="romanUcPeriod" startAt="2"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Ограничение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Китай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</a:p>
                    <a:p>
                      <a:endParaRPr lang="ru-RU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</a:p>
                    <a:p>
                      <a:endParaRPr lang="ru-RU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9076">
                <a:tc>
                  <a:txBody>
                    <a:bodyPr/>
                    <a:lstStyle/>
                    <a:p>
                      <a:pPr marL="400050" indent="-400050" algn="ctr">
                        <a:buFont typeface="+mj-lt"/>
                        <a:buAutoNum type="romanUcPeriod" startAt="2"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Ограничение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</a:p>
                    <a:p>
                      <a:endParaRPr lang="ru-RU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</a:p>
                    <a:p>
                      <a:endParaRPr lang="ru-RU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9076">
                <a:tc>
                  <a:txBody>
                    <a:bodyPr/>
                    <a:lstStyle/>
                    <a:p>
                      <a:pPr marL="400050" indent="-400050" algn="ctr">
                        <a:buFont typeface="+mj-lt"/>
                        <a:buAutoNum type="romanUcPeriod" startAt="3"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в перечне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9076">
                <a:tc>
                  <a:txBody>
                    <a:bodyPr/>
                    <a:lstStyle/>
                    <a:p>
                      <a:pPr marL="400050" marR="0" lvl="0" indent="-400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romanUcPeriod" startAt="3"/>
                        <a:tabLst/>
                        <a:defRPr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в перечне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Китай</a:t>
                      </a:r>
                      <a:endParaRPr lang="ru-RU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907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Отклонить (п. 5 ч. 12 ст. 48)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Отклонить (п. 4 ч. 12 ст. 48)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Отклонить (п. 4 ч. 12 ст. 48)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Дать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преимущество и </a:t>
                      </a:r>
                      <a:r>
                        <a:rPr lang="ru-RU" u="sng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рассмотреть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цену как на 15% дешевле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Допустить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239788" y="2620321"/>
            <a:ext cx="5680453" cy="38134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 bwMode="auto">
          <a:xfrm>
            <a:off x="3604677" y="620381"/>
            <a:ext cx="53805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Шаг 3 </a:t>
            </a:r>
            <a:r>
              <a:rPr lang="ru-RU" dirty="0" smtClean="0"/>
              <a:t>– применяем преимущество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369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3819104" y="62132"/>
            <a:ext cx="8080580" cy="35779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lang="ru-RU" sz="1800" b="1" i="0" dirty="0" smtClean="0">
                <a:solidFill>
                  <a:srgbClr val="BC3472"/>
                </a:solidFill>
              </a:rPr>
              <a:t>Постановление Правительства РФ от 23.12.2024 N 1875</a:t>
            </a:r>
            <a:endParaRPr sz="1800" b="1" i="0" dirty="0">
              <a:solidFill>
                <a:srgbClr val="BC3472"/>
              </a:solidFill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596112" y="1243755"/>
            <a:ext cx="10770332" cy="29880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b="1" dirty="0" smtClean="0"/>
              <a:t>Моделируем ситуацию: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352837" y="1542555"/>
          <a:ext cx="11380308" cy="4963220"/>
        </p:xfrm>
        <a:graphic>
          <a:graphicData uri="http://schemas.openxmlformats.org/drawingml/2006/table">
            <a:tbl>
              <a:tblPr firstRow="1" bandRow="1">
                <a:tableStyleId>{659A13D8-FE40-4CCE-8EAF-32DF1CD57BCF}</a:tableStyleId>
              </a:tblPr>
              <a:tblGrid>
                <a:gridCol w="1734380"/>
                <a:gridCol w="2059056"/>
                <a:gridCol w="1896718"/>
                <a:gridCol w="1896718"/>
                <a:gridCol w="1896718"/>
                <a:gridCol w="1896718"/>
              </a:tblGrid>
              <a:tr h="63907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Товар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заявка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(документы соответствуют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требованиям)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заявка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(документы соответствуют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требованиям)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заявка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(документы соответствуют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требованиям)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заявка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(документы соответствуют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требованиям)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заявка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(документы соответствуют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требованиям)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9076">
                <a:tc>
                  <a:txBody>
                    <a:bodyPr/>
                    <a:lstStyle/>
                    <a:p>
                      <a:pPr marL="400050" indent="-400050" algn="ctr">
                        <a:buFont typeface="+mj-lt"/>
                        <a:buAutoNum type="romanUcPeriod"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Запрет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(НЕ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подтвердил)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</a:p>
                  </a:txBody>
                  <a:tcPr/>
                </a:tc>
              </a:tr>
              <a:tr h="639076">
                <a:tc>
                  <a:txBody>
                    <a:bodyPr/>
                    <a:lstStyle/>
                    <a:p>
                      <a:pPr marL="400050" indent="-400050" algn="ctr">
                        <a:buFont typeface="+mj-lt"/>
                        <a:buAutoNum type="romanUcPeriod" startAt="2"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Ограничение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Китай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</a:p>
                    <a:p>
                      <a:endParaRPr lang="ru-RU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</a:p>
                    <a:p>
                      <a:endParaRPr lang="ru-RU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9076">
                <a:tc>
                  <a:txBody>
                    <a:bodyPr/>
                    <a:lstStyle/>
                    <a:p>
                      <a:pPr marL="400050" indent="-400050" algn="ctr">
                        <a:buFont typeface="+mj-lt"/>
                        <a:buAutoNum type="romanUcPeriod" startAt="2"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Ограничение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</a:p>
                    <a:p>
                      <a:endParaRPr lang="ru-RU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</a:p>
                    <a:p>
                      <a:endParaRPr lang="ru-RU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9076">
                <a:tc>
                  <a:txBody>
                    <a:bodyPr/>
                    <a:lstStyle/>
                    <a:p>
                      <a:pPr marL="400050" indent="-400050" algn="ctr">
                        <a:buFont typeface="+mj-lt"/>
                        <a:buAutoNum type="romanUcPeriod" startAt="3"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в перечне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9076">
                <a:tc>
                  <a:txBody>
                    <a:bodyPr/>
                    <a:lstStyle/>
                    <a:p>
                      <a:pPr marL="400050" marR="0" lvl="0" indent="-400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romanUcPeriod" startAt="3"/>
                        <a:tabLst/>
                        <a:defRPr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в перечне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Китай</a:t>
                      </a:r>
                      <a:endParaRPr lang="ru-RU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907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Отклонить (п. 5 ч. 12 ст. 48)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Отклонить (п. 4 ч. 12 ст. 48)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Отклонить (п. 4 ч. 12 ст. 48)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Дать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преимущество и </a:t>
                      </a:r>
                      <a:r>
                        <a:rPr lang="ru-RU" u="sng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рассмотреть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цену как на 15% дешевле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Допустить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294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3819104" y="62132"/>
            <a:ext cx="8080580" cy="35779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lang="ru-RU" sz="1800" b="1" i="0" dirty="0" smtClean="0">
                <a:solidFill>
                  <a:srgbClr val="BC3472"/>
                </a:solidFill>
              </a:rPr>
              <a:t>Постановление Правительства РФ от 23.12.2024 N 1875</a:t>
            </a:r>
            <a:endParaRPr sz="1800" b="1" i="0" dirty="0">
              <a:solidFill>
                <a:srgbClr val="BC3472"/>
              </a:solidFill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596112" y="1243755"/>
            <a:ext cx="10770332" cy="29880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b="1" dirty="0" smtClean="0"/>
              <a:t>Моделируем ситуацию: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352837" y="1542555"/>
          <a:ext cx="9483590" cy="4870776"/>
        </p:xfrm>
        <a:graphic>
          <a:graphicData uri="http://schemas.openxmlformats.org/drawingml/2006/table">
            <a:tbl>
              <a:tblPr firstRow="1" bandRow="1">
                <a:tableStyleId>{659A13D8-FE40-4CCE-8EAF-32DF1CD57BCF}</a:tableStyleId>
              </a:tblPr>
              <a:tblGrid>
                <a:gridCol w="1734380"/>
                <a:gridCol w="2059056"/>
                <a:gridCol w="1896718"/>
                <a:gridCol w="1896718"/>
                <a:gridCol w="1896718"/>
              </a:tblGrid>
              <a:tr h="63907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Товар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заявка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(документы соответствуют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требованиям)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заявка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(документы соответствуют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требованиям)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заявка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(документы соответствуют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требованиям)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заявка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(документы соответствуют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требованиям)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9076">
                <a:tc>
                  <a:txBody>
                    <a:bodyPr/>
                    <a:lstStyle/>
                    <a:p>
                      <a:pPr marL="400050" indent="-400050" algn="ctr">
                        <a:buFont typeface="+mj-lt"/>
                        <a:buAutoNum type="romanUcPeriod"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Запрет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  <a:endParaRPr lang="ru-RU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</a:p>
                  </a:txBody>
                  <a:tcPr/>
                </a:tc>
              </a:tr>
              <a:tr h="639076">
                <a:tc>
                  <a:txBody>
                    <a:bodyPr/>
                    <a:lstStyle/>
                    <a:p>
                      <a:pPr marL="400050" indent="-400050" algn="ctr">
                        <a:buFont typeface="+mj-lt"/>
                        <a:buAutoNum type="romanUcPeriod" startAt="2"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Ограничение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Китай</a:t>
                      </a:r>
                      <a:endParaRPr lang="ru-RU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0" u="none" strike="noStrike" cap="none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РФ (подтвердил)</a:t>
                      </a:r>
                    </a:p>
                    <a:p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  <a:endParaRPr lang="ru-RU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9076">
                <a:tc>
                  <a:txBody>
                    <a:bodyPr/>
                    <a:lstStyle/>
                    <a:p>
                      <a:pPr marL="400050" indent="-400050" algn="ctr">
                        <a:buFont typeface="+mj-lt"/>
                        <a:buAutoNum type="romanUcPeriod" startAt="2"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Ограничение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0" u="none" strike="noStrike" cap="none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РФ (подтвердил)</a:t>
                      </a:r>
                    </a:p>
                    <a:p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  <a:endParaRPr lang="ru-RU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0" u="none" strike="noStrike" cap="none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РФ (подтвердил)</a:t>
                      </a:r>
                    </a:p>
                    <a:p>
                      <a:endParaRPr lang="ru-RU" b="0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9076">
                <a:tc>
                  <a:txBody>
                    <a:bodyPr/>
                    <a:lstStyle/>
                    <a:p>
                      <a:pPr marL="400050" indent="-400050" algn="ctr">
                        <a:buFont typeface="+mj-lt"/>
                        <a:buAutoNum type="romanUcPeriod" startAt="3"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в перечне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  <a:endParaRPr lang="ru-RU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</a:p>
                    <a:p>
                      <a:endParaRPr lang="ru-RU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9076">
                <a:tc>
                  <a:txBody>
                    <a:bodyPr/>
                    <a:lstStyle/>
                    <a:p>
                      <a:pPr marL="400050" marR="0" lvl="0" indent="-400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romanUcPeriod" startAt="3"/>
                        <a:tabLst/>
                        <a:defRPr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в перечне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  <a:endParaRPr lang="ru-RU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  <a:endParaRPr lang="ru-RU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</a:p>
                    <a:p>
                      <a:endParaRPr lang="ru-RU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907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Допустить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Допустить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Допустить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Допустить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646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98726293" name="Slide Number Placeholder 5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70DD5B-6003-BEDA-18CA-4EC6C8DD1208}" type="slidenum">
              <a:rPr lang="en-US"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 bwMode="auto">
          <a:xfrm>
            <a:off x="560143" y="763807"/>
            <a:ext cx="3537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smtClean="0">
                <a:solidFill>
                  <a:srgbClr val="00B0F0"/>
                </a:solidFill>
              </a:rPr>
              <a:t>Изменения в 44-ФЗ</a:t>
            </a:r>
            <a:endParaRPr lang="ru-RU" sz="1800" b="1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3071792" y="58751"/>
            <a:ext cx="6608557" cy="38728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00B0F0"/>
                </a:solidFill>
              </a:rPr>
              <a:t>Федеральный з</a:t>
            </a:r>
            <a:r>
              <a:rPr sz="2000" b="1" dirty="0" err="1" smtClean="0">
                <a:solidFill>
                  <a:srgbClr val="00B0F0"/>
                </a:solidFill>
              </a:rPr>
              <a:t>акон</a:t>
            </a:r>
            <a:r>
              <a:rPr sz="2000" b="1" dirty="0" smtClean="0">
                <a:solidFill>
                  <a:srgbClr val="00B0F0"/>
                </a:solidFill>
              </a:rPr>
              <a:t> </a:t>
            </a:r>
            <a:r>
              <a:rPr sz="2000" b="1" dirty="0">
                <a:solidFill>
                  <a:srgbClr val="00B0F0"/>
                </a:solidFill>
              </a:rPr>
              <a:t>№318-ФЗ </a:t>
            </a:r>
            <a:r>
              <a:rPr sz="2000" b="1" dirty="0" err="1">
                <a:solidFill>
                  <a:srgbClr val="00B0F0"/>
                </a:solidFill>
              </a:rPr>
              <a:t>от</a:t>
            </a:r>
            <a:r>
              <a:rPr sz="2000" b="1" dirty="0">
                <a:solidFill>
                  <a:srgbClr val="00B0F0"/>
                </a:solidFill>
              </a:rPr>
              <a:t> 08.08.2024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1831" y="1804727"/>
            <a:ext cx="1162707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/>
              <a:t>При описании товаров </a:t>
            </a:r>
            <a:r>
              <a:rPr lang="ru-RU" sz="3600" dirty="0">
                <a:solidFill>
                  <a:schemeClr val="tx1"/>
                </a:solidFill>
                <a:latin typeface="Calibri"/>
              </a:rPr>
              <a:t>попадающих под национальный режим</a:t>
            </a:r>
            <a:r>
              <a:rPr lang="ru-RU" sz="2800" dirty="0"/>
              <a:t> - указываются </a:t>
            </a:r>
            <a:r>
              <a:rPr lang="ru-RU" sz="2800" b="1" dirty="0">
                <a:solidFill>
                  <a:srgbClr val="FF0000"/>
                </a:solidFill>
              </a:rPr>
              <a:t>характеристики товара российского происхождения</a:t>
            </a:r>
            <a:r>
              <a:rPr lang="ru-RU" sz="2800" dirty="0"/>
              <a:t> - ранее только для минимальной доли закупок. (</a:t>
            </a:r>
            <a:r>
              <a:rPr lang="ru-RU" sz="2800" b="1" dirty="0"/>
              <a:t>часть 1.1 статьи 33</a:t>
            </a:r>
            <a:r>
              <a:rPr lang="ru-RU" sz="2800" dirty="0"/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1831" y="4136152"/>
            <a:ext cx="11734305" cy="25853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800" dirty="0" smtClean="0"/>
              <a:t>Сейчас на все товары установлен на национальный режим. Механизмы могут не применяться, но запреты и ограничения установлены.</a:t>
            </a:r>
          </a:p>
          <a:p>
            <a:endParaRPr lang="ru-RU" sz="1800" dirty="0"/>
          </a:p>
          <a:p>
            <a:r>
              <a:rPr lang="ru-RU" sz="1800" dirty="0" smtClean="0"/>
              <a:t>Какие характеристики у российских бананов и манго?</a:t>
            </a:r>
          </a:p>
          <a:p>
            <a:endParaRPr lang="ru-RU" sz="1800" dirty="0" smtClean="0"/>
          </a:p>
          <a:p>
            <a:r>
              <a:rPr lang="ru-RU" sz="1800" dirty="0" smtClean="0"/>
              <a:t>Постановление </a:t>
            </a:r>
            <a:r>
              <a:rPr lang="ru-RU" sz="1800" dirty="0"/>
              <a:t>Правительства РФ от 30.04.2009 N 372 </a:t>
            </a:r>
            <a:r>
              <a:rPr lang="ru-RU" sz="1800" dirty="0" smtClean="0"/>
              <a:t>"</a:t>
            </a:r>
            <a:r>
              <a:rPr lang="ru-RU" sz="1800" dirty="0"/>
              <a:t>Об утверждении перечня технологического оборудования (в том числе комплектующих и запасных частей к нему), аналоги которого не производятся в Российской Федерации, ввоз которого на территорию Российской Федерации не подлежит обложению налогом на добавленную стоимость" </a:t>
            </a:r>
          </a:p>
        </p:txBody>
      </p:sp>
    </p:spTree>
    <p:extLst>
      <p:ext uri="{BB962C8B-B14F-4D97-AF65-F5344CB8AC3E}">
        <p14:creationId xmlns:p14="http://schemas.microsoft.com/office/powerpoint/2010/main" val="305072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3819104" y="62132"/>
            <a:ext cx="8080580" cy="35779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lang="ru-RU" sz="1800" b="1" i="0" dirty="0" smtClean="0">
                <a:solidFill>
                  <a:srgbClr val="BC3472"/>
                </a:solidFill>
              </a:rPr>
              <a:t>Постановление Правительства РФ от 23.12.2024 N 1875</a:t>
            </a:r>
            <a:endParaRPr sz="1800" b="1" i="0" dirty="0">
              <a:solidFill>
                <a:srgbClr val="BC3472"/>
              </a:solidFill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596112" y="1243755"/>
            <a:ext cx="10770332" cy="29880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b="1" dirty="0" smtClean="0"/>
              <a:t>Моделируем ситуацию: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352837" y="1542555"/>
          <a:ext cx="11380308" cy="4870776"/>
        </p:xfrm>
        <a:graphic>
          <a:graphicData uri="http://schemas.openxmlformats.org/drawingml/2006/table">
            <a:tbl>
              <a:tblPr firstRow="1" bandRow="1">
                <a:tableStyleId>{659A13D8-FE40-4CCE-8EAF-32DF1CD57BCF}</a:tableStyleId>
              </a:tblPr>
              <a:tblGrid>
                <a:gridCol w="1734380"/>
                <a:gridCol w="2059056"/>
                <a:gridCol w="1896718"/>
                <a:gridCol w="1896718"/>
                <a:gridCol w="1896718"/>
                <a:gridCol w="1896718"/>
              </a:tblGrid>
              <a:tr h="63907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Товар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заявка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(документы соответствуют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требованиям)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заявка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(документы соответствуют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требованиям)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заявка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(документы соответствуют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требованиям)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заявка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(документы соответствуют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требованиям)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заявка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(документы соответствуют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требованиям)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9076">
                <a:tc>
                  <a:txBody>
                    <a:bodyPr/>
                    <a:lstStyle/>
                    <a:p>
                      <a:pPr marL="400050" indent="-400050" algn="ctr">
                        <a:buFont typeface="+mj-lt"/>
                        <a:buAutoNum type="romanUcPeriod"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Запрет (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применяется</a:t>
                      </a: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(НЕ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подтвердил)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0" u="none" strike="noStrike" cap="none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Индия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0" u="none" strike="noStrike" cap="none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Италия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</a:p>
                  </a:txBody>
                  <a:tcPr/>
                </a:tc>
              </a:tr>
              <a:tr h="639076">
                <a:tc>
                  <a:txBody>
                    <a:bodyPr/>
                    <a:lstStyle/>
                    <a:p>
                      <a:pPr marL="400050" indent="-400050" algn="ctr">
                        <a:buFont typeface="+mj-lt"/>
                        <a:buAutoNum type="romanUcPeriod" startAt="2"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Ограничение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Китай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</a:p>
                    <a:p>
                      <a:endParaRPr lang="ru-RU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</a:p>
                    <a:p>
                      <a:endParaRPr lang="ru-RU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9076">
                <a:tc>
                  <a:txBody>
                    <a:bodyPr/>
                    <a:lstStyle/>
                    <a:p>
                      <a:pPr marL="400050" indent="-400050" algn="ctr">
                        <a:buFont typeface="+mj-lt"/>
                        <a:buAutoNum type="romanUcPeriod" startAt="2"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Ограничение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</a:p>
                    <a:p>
                      <a:endParaRPr lang="ru-RU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</a:p>
                    <a:p>
                      <a:endParaRPr lang="ru-RU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9076">
                <a:tc>
                  <a:txBody>
                    <a:bodyPr/>
                    <a:lstStyle/>
                    <a:p>
                      <a:pPr marL="400050" indent="-400050" algn="ctr">
                        <a:buFont typeface="+mj-lt"/>
                        <a:buAutoNum type="romanUcPeriod" startAt="3"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в перечне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9076">
                <a:tc>
                  <a:txBody>
                    <a:bodyPr/>
                    <a:lstStyle/>
                    <a:p>
                      <a:pPr marL="400050" marR="0" lvl="0" indent="-400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romanUcPeriod" startAt="3"/>
                        <a:tabLst/>
                        <a:defRPr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в перечне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0" u="none" strike="noStrike" cap="none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Китай</a:t>
                      </a:r>
                      <a:endParaRPr lang="ru-RU" sz="1400" b="1" i="0" u="none" strike="noStrike" cap="none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/>
                </a:tc>
              </a:tr>
              <a:tr h="63907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Допустить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Отклонить (п. 4 ч. 12 ст. 48)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Отклонить (п. 4 ч. 12 ст. 48)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Допустить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Допустить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259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3819104" y="62132"/>
            <a:ext cx="8080580" cy="35779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lang="ru-RU" sz="1800" b="1" i="0" dirty="0" smtClean="0">
                <a:solidFill>
                  <a:srgbClr val="BC3472"/>
                </a:solidFill>
              </a:rPr>
              <a:t>Постановление Правительства РФ от 23.12.2024 N 1875</a:t>
            </a:r>
            <a:endParaRPr sz="1800" b="1" i="0" dirty="0">
              <a:solidFill>
                <a:srgbClr val="BC3472"/>
              </a:solidFill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596112" y="1243755"/>
            <a:ext cx="10770332" cy="29880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b="1" dirty="0" smtClean="0"/>
              <a:t>Моделируем ситуацию: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352837" y="1542555"/>
          <a:ext cx="11380308" cy="4870776"/>
        </p:xfrm>
        <a:graphic>
          <a:graphicData uri="http://schemas.openxmlformats.org/drawingml/2006/table">
            <a:tbl>
              <a:tblPr firstRow="1" bandRow="1">
                <a:tableStyleId>{659A13D8-FE40-4CCE-8EAF-32DF1CD57BCF}</a:tableStyleId>
              </a:tblPr>
              <a:tblGrid>
                <a:gridCol w="1734380"/>
                <a:gridCol w="2059056"/>
                <a:gridCol w="1896718"/>
                <a:gridCol w="1896718"/>
                <a:gridCol w="1896718"/>
                <a:gridCol w="1896718"/>
              </a:tblGrid>
              <a:tr h="63907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Товар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заявка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(документы соответствуют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требованиям)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заявка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(документы соответствуют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требованиям)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заявка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(документы соответствуют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требованиям)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заявка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(документы соответствуют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требованиям)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заявка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b="1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документы НЕ</a:t>
                      </a:r>
                      <a:r>
                        <a:rPr lang="ru-RU" sz="1400" b="1" baseline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соответствуют</a:t>
                      </a:r>
                      <a:r>
                        <a:rPr lang="ru-RU" sz="1400" b="1" baseline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требованиям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9076">
                <a:tc>
                  <a:txBody>
                    <a:bodyPr/>
                    <a:lstStyle/>
                    <a:p>
                      <a:pPr marL="400050" indent="-400050" algn="ctr">
                        <a:buFont typeface="+mj-lt"/>
                        <a:buAutoNum type="romanUcPeriod"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Запрет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(НЕ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подтвердил)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</a:p>
                  </a:txBody>
                  <a:tcPr/>
                </a:tc>
              </a:tr>
              <a:tr h="639076">
                <a:tc>
                  <a:txBody>
                    <a:bodyPr/>
                    <a:lstStyle/>
                    <a:p>
                      <a:pPr marL="400050" indent="-400050" algn="ctr">
                        <a:buFont typeface="+mj-lt"/>
                        <a:buAutoNum type="romanUcPeriod" startAt="2"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Ограничение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Китай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</a:p>
                    <a:p>
                      <a:endParaRPr lang="ru-RU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</a:p>
                    <a:p>
                      <a:endParaRPr lang="ru-RU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9076">
                <a:tc>
                  <a:txBody>
                    <a:bodyPr/>
                    <a:lstStyle/>
                    <a:p>
                      <a:pPr marL="400050" indent="-400050" algn="ctr">
                        <a:buFont typeface="+mj-lt"/>
                        <a:buAutoNum type="romanUcPeriod" startAt="2"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Ограничение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</a:p>
                    <a:p>
                      <a:endParaRPr lang="ru-RU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</a:p>
                    <a:p>
                      <a:endParaRPr lang="ru-RU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9076">
                <a:tc>
                  <a:txBody>
                    <a:bodyPr/>
                    <a:lstStyle/>
                    <a:p>
                      <a:pPr marL="400050" indent="-400050" algn="ctr">
                        <a:buFont typeface="+mj-lt"/>
                        <a:buAutoNum type="romanUcPeriod" startAt="3"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в перечне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9076">
                <a:tc>
                  <a:txBody>
                    <a:bodyPr/>
                    <a:lstStyle/>
                    <a:p>
                      <a:pPr marL="400050" marR="0" lvl="0" indent="-400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romanUcPeriod" startAt="3"/>
                        <a:tabLst/>
                        <a:defRPr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в перечне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Китай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907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Отклонить (п. 5 ч. 12 ст. 48)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Отклонить (п. 4 ч. 12 ст. 48)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Отклонить (п. 4 ч. 12 ст. 48)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Допустить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Отклонить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383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3819104" y="62132"/>
            <a:ext cx="8080580" cy="35779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lang="ru-RU" sz="1800" b="1" i="0" dirty="0" smtClean="0">
                <a:solidFill>
                  <a:srgbClr val="BC3472"/>
                </a:solidFill>
              </a:rPr>
              <a:t>Постановление Правительства РФ от 23.12.2024 N 1875</a:t>
            </a:r>
            <a:endParaRPr sz="1800" b="1" i="0" dirty="0">
              <a:solidFill>
                <a:srgbClr val="BC3472"/>
              </a:solidFill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596112" y="1243755"/>
            <a:ext cx="10770332" cy="29880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b="1" dirty="0" smtClean="0"/>
              <a:t>Моделируем ситуацию: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352837" y="1542555"/>
          <a:ext cx="11380308" cy="4870776"/>
        </p:xfrm>
        <a:graphic>
          <a:graphicData uri="http://schemas.openxmlformats.org/drawingml/2006/table">
            <a:tbl>
              <a:tblPr firstRow="1" bandRow="1">
                <a:tableStyleId>{659A13D8-FE40-4CCE-8EAF-32DF1CD57BCF}</a:tableStyleId>
              </a:tblPr>
              <a:tblGrid>
                <a:gridCol w="1734380"/>
                <a:gridCol w="2059056"/>
                <a:gridCol w="1896718"/>
                <a:gridCol w="1896718"/>
                <a:gridCol w="1896718"/>
                <a:gridCol w="1896718"/>
              </a:tblGrid>
              <a:tr h="63907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Товар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заявка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(документы соответствуют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требованиям)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заявка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(документы соответствуют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требованиям)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заявка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(документы соответствуют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требованиям)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заявка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(документы соответствуют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требованиям)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заявка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b="1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документы НЕ</a:t>
                      </a:r>
                      <a:r>
                        <a:rPr lang="ru-RU" sz="1400" b="1" baseline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соответствуют</a:t>
                      </a:r>
                      <a:r>
                        <a:rPr lang="ru-RU" sz="1400" b="1" baseline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требованиям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9076">
                <a:tc>
                  <a:txBody>
                    <a:bodyPr/>
                    <a:lstStyle/>
                    <a:p>
                      <a:pPr marL="400050" indent="-400050" algn="ctr">
                        <a:buFont typeface="+mj-lt"/>
                        <a:buAutoNum type="romanUcPeriod"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Запрет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(НЕ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подтвердил)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</a:p>
                  </a:txBody>
                  <a:tcPr/>
                </a:tc>
              </a:tr>
              <a:tr h="639076">
                <a:tc>
                  <a:txBody>
                    <a:bodyPr/>
                    <a:lstStyle/>
                    <a:p>
                      <a:pPr marL="400050" indent="-400050" algn="ctr">
                        <a:buFont typeface="+mj-lt"/>
                        <a:buAutoNum type="romanUcPeriod" startAt="2"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Ограничение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Китай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</a:p>
                    <a:p>
                      <a:endParaRPr lang="ru-RU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</a:p>
                    <a:p>
                      <a:endParaRPr lang="ru-RU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9076">
                <a:tc>
                  <a:txBody>
                    <a:bodyPr/>
                    <a:lstStyle/>
                    <a:p>
                      <a:pPr marL="400050" indent="-400050" algn="ctr">
                        <a:buFont typeface="+mj-lt"/>
                        <a:buAutoNum type="romanUcPeriod" startAt="2"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Ограничение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</a:p>
                    <a:p>
                      <a:endParaRPr lang="ru-RU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</a:p>
                    <a:p>
                      <a:endParaRPr lang="ru-RU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9076">
                <a:tc>
                  <a:txBody>
                    <a:bodyPr/>
                    <a:lstStyle/>
                    <a:p>
                      <a:pPr marL="400050" indent="-400050" algn="ctr">
                        <a:buFont typeface="+mj-lt"/>
                        <a:buAutoNum type="romanUcPeriod" startAt="3"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в перечне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9076">
                <a:tc>
                  <a:txBody>
                    <a:bodyPr/>
                    <a:lstStyle/>
                    <a:p>
                      <a:pPr marL="400050" marR="0" lvl="0" indent="-400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romanUcPeriod" startAt="3"/>
                        <a:tabLst/>
                        <a:defRPr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в перечне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Китай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907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Отклонить (п. 5 ч. 12 ст. 48)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Отклонить (п. 4 ч. 12 ст. 48)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Отклонить (п. 4 ч. 12 ст. 48)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Допустить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Отклонить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 bwMode="auto">
          <a:xfrm>
            <a:off x="9850931" y="2576369"/>
            <a:ext cx="1882214" cy="31760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72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3819104" y="62132"/>
            <a:ext cx="8080580" cy="35779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lang="ru-RU" sz="1800" b="1" i="0" dirty="0" smtClean="0">
                <a:solidFill>
                  <a:srgbClr val="BC3472"/>
                </a:solidFill>
              </a:rPr>
              <a:t>Постановление Правительства РФ от 23.12.2024 N 1875</a:t>
            </a:r>
            <a:endParaRPr sz="1800" b="1" i="0" dirty="0">
              <a:solidFill>
                <a:srgbClr val="BC3472"/>
              </a:solidFill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596112" y="1243755"/>
            <a:ext cx="10770332" cy="29880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b="1" dirty="0" smtClean="0"/>
              <a:t>Моделируем ситуацию: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374909"/>
              </p:ext>
            </p:extLst>
          </p:nvPr>
        </p:nvGraphicFramePr>
        <p:xfrm>
          <a:off x="352837" y="1542555"/>
          <a:ext cx="9483590" cy="4870776"/>
        </p:xfrm>
        <a:graphic>
          <a:graphicData uri="http://schemas.openxmlformats.org/drawingml/2006/table">
            <a:tbl>
              <a:tblPr firstRow="1" bandRow="1">
                <a:tableStyleId>{659A13D8-FE40-4CCE-8EAF-32DF1CD57BCF}</a:tableStyleId>
              </a:tblPr>
              <a:tblGrid>
                <a:gridCol w="1734380"/>
                <a:gridCol w="2059056"/>
                <a:gridCol w="1896718"/>
                <a:gridCol w="1896718"/>
                <a:gridCol w="1896718"/>
              </a:tblGrid>
              <a:tr h="63907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Товар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заявка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(документы соответствуют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требованиям)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заявка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(документы соответствуют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требованиям)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заявка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(документы соответствуют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требованиям)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заявка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(документы соответствуют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требованиям)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9076">
                <a:tc>
                  <a:txBody>
                    <a:bodyPr/>
                    <a:lstStyle/>
                    <a:p>
                      <a:pPr marL="400050" indent="-400050" algn="ctr">
                        <a:buFont typeface="+mj-lt"/>
                        <a:buAutoNum type="romanUcPeriod"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Запрет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  <a:endParaRPr lang="ru-RU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</a:p>
                  </a:txBody>
                  <a:tcPr/>
                </a:tc>
              </a:tr>
              <a:tr h="639076">
                <a:tc>
                  <a:txBody>
                    <a:bodyPr/>
                    <a:lstStyle/>
                    <a:p>
                      <a:pPr marL="400050" indent="-400050" algn="ctr">
                        <a:buFont typeface="+mj-lt"/>
                        <a:buAutoNum type="romanUcPeriod" startAt="2"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Ограничение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(есть декларация)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Китай</a:t>
                      </a:r>
                      <a:endParaRPr lang="ru-RU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</a:p>
                    <a:p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  <a:endParaRPr lang="ru-RU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639076">
                <a:tc>
                  <a:txBody>
                    <a:bodyPr/>
                    <a:lstStyle/>
                    <a:p>
                      <a:pPr marL="400050" indent="-400050" algn="ctr">
                        <a:buFont typeface="+mj-lt"/>
                        <a:buAutoNum type="romanUcPeriod" startAt="2"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Ограничение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0" u="none" strike="noStrike" cap="none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РФ (подтвердил)</a:t>
                      </a:r>
                    </a:p>
                    <a:p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  <a:endParaRPr lang="ru-RU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0" u="none" strike="noStrike" cap="none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РФ (подтвердил)</a:t>
                      </a:r>
                    </a:p>
                    <a:p>
                      <a:endParaRPr lang="ru-RU" b="0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9076">
                <a:tc>
                  <a:txBody>
                    <a:bodyPr/>
                    <a:lstStyle/>
                    <a:p>
                      <a:pPr marL="400050" indent="-400050" algn="ctr">
                        <a:buFont typeface="+mj-lt"/>
                        <a:buAutoNum type="romanUcPeriod" startAt="3"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в перечне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  <a:endParaRPr lang="ru-RU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</a:p>
                    <a:p>
                      <a:endParaRPr lang="ru-RU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9076">
                <a:tc>
                  <a:txBody>
                    <a:bodyPr/>
                    <a:lstStyle/>
                    <a:p>
                      <a:pPr marL="400050" marR="0" lvl="0" indent="-400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romanUcPeriod" startAt="3"/>
                        <a:tabLst/>
                        <a:defRPr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в перечне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  <a:endParaRPr lang="ru-RU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  <a:endParaRPr lang="ru-RU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</a:p>
                    <a:p>
                      <a:endParaRPr lang="ru-RU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907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Отклонить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Отклонить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Отклонить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Допустить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562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3819104" y="62132"/>
            <a:ext cx="8080580" cy="35779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lang="ru-RU" sz="1800" b="1" i="0" dirty="0" smtClean="0">
                <a:solidFill>
                  <a:srgbClr val="BC3472"/>
                </a:solidFill>
              </a:rPr>
              <a:t>Постановление Правительства РФ от 23.12.2024 N 1875</a:t>
            </a:r>
            <a:endParaRPr sz="1800" b="1" i="0" dirty="0">
              <a:solidFill>
                <a:srgbClr val="BC3472"/>
              </a:solidFill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596112" y="1243755"/>
            <a:ext cx="10770332" cy="29880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b="1" dirty="0" smtClean="0"/>
              <a:t>Моделируем ситуацию: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991341"/>
              </p:ext>
            </p:extLst>
          </p:nvPr>
        </p:nvGraphicFramePr>
        <p:xfrm>
          <a:off x="352837" y="1542555"/>
          <a:ext cx="9483590" cy="4870776"/>
        </p:xfrm>
        <a:graphic>
          <a:graphicData uri="http://schemas.openxmlformats.org/drawingml/2006/table">
            <a:tbl>
              <a:tblPr firstRow="1" bandRow="1">
                <a:tableStyleId>{659A13D8-FE40-4CCE-8EAF-32DF1CD57BCF}</a:tableStyleId>
              </a:tblPr>
              <a:tblGrid>
                <a:gridCol w="1734380"/>
                <a:gridCol w="2059056"/>
                <a:gridCol w="1896718"/>
                <a:gridCol w="1896718"/>
                <a:gridCol w="1896718"/>
              </a:tblGrid>
              <a:tr h="63907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Товар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заявка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(документы соответствуют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требованиям)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заявка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(документы соответствуют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требованиям)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заявка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(документы соответствуют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требованиям)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заявка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(документы соответствуют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требованиям)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9076">
                <a:tc>
                  <a:txBody>
                    <a:bodyPr/>
                    <a:lstStyle/>
                    <a:p>
                      <a:pPr marL="400050" indent="-400050" algn="ctr">
                        <a:buFont typeface="+mj-lt"/>
                        <a:buAutoNum type="romanUcPeriod"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Запрет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  <a:endParaRPr lang="ru-RU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</a:p>
                  </a:txBody>
                  <a:tcPr/>
                </a:tc>
              </a:tr>
              <a:tr h="639076">
                <a:tc>
                  <a:txBody>
                    <a:bodyPr/>
                    <a:lstStyle/>
                    <a:p>
                      <a:pPr marL="400050" indent="-400050" algn="ctr">
                        <a:buFont typeface="+mj-lt"/>
                        <a:buAutoNum type="romanUcPeriod" startAt="2"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Ограничение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(есть декларация)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Китай</a:t>
                      </a:r>
                      <a:endParaRPr lang="ru-RU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</a:p>
                    <a:p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  <a:endParaRPr lang="ru-RU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639076">
                <a:tc>
                  <a:txBody>
                    <a:bodyPr/>
                    <a:lstStyle/>
                    <a:p>
                      <a:pPr marL="400050" indent="-400050" algn="ctr">
                        <a:buFont typeface="+mj-lt"/>
                        <a:buAutoNum type="romanUcPeriod" startAt="2"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Ограничение</a:t>
                      </a:r>
                    </a:p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(есть декларация)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0" u="none" strike="noStrike" cap="none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РФ (подтвердил)</a:t>
                      </a:r>
                    </a:p>
                    <a:p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  <a:endParaRPr lang="ru-RU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0" u="none" strike="noStrike" cap="none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РФ (подтвердил)</a:t>
                      </a:r>
                    </a:p>
                    <a:p>
                      <a:endParaRPr lang="ru-RU" b="0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639076">
                <a:tc>
                  <a:txBody>
                    <a:bodyPr/>
                    <a:lstStyle/>
                    <a:p>
                      <a:pPr marL="400050" indent="-400050" algn="ctr">
                        <a:buFont typeface="+mj-lt"/>
                        <a:buAutoNum type="romanUcPeriod" startAt="3"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в перечне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  <a:endParaRPr lang="ru-RU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</a:p>
                    <a:p>
                      <a:endParaRPr lang="ru-RU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9076">
                <a:tc>
                  <a:txBody>
                    <a:bodyPr/>
                    <a:lstStyle/>
                    <a:p>
                      <a:pPr marL="400050" marR="0" lvl="0" indent="-400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romanUcPeriod" startAt="3"/>
                        <a:tabLst/>
                        <a:defRPr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в перечне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  <a:endParaRPr lang="ru-RU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  <a:endParaRPr lang="ru-RU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</a:p>
                    <a:p>
                      <a:endParaRPr lang="ru-RU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907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Отклонить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Отклонить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Отклонить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Допустить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299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3819104" y="62132"/>
            <a:ext cx="8080580" cy="35779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lang="ru-RU" sz="1800" b="1" i="0" dirty="0" smtClean="0">
                <a:solidFill>
                  <a:srgbClr val="BC3472"/>
                </a:solidFill>
              </a:rPr>
              <a:t>Постановление Правительства РФ от 23.12.2024 N 1875</a:t>
            </a:r>
            <a:endParaRPr sz="1800" b="1" i="0" dirty="0">
              <a:solidFill>
                <a:srgbClr val="BC3472"/>
              </a:solidFill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596112" y="1243755"/>
            <a:ext cx="10770332" cy="29880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b="1" dirty="0" smtClean="0"/>
              <a:t>Моделируем ситуацию: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317071"/>
              </p:ext>
            </p:extLst>
          </p:nvPr>
        </p:nvGraphicFramePr>
        <p:xfrm>
          <a:off x="352837" y="1542555"/>
          <a:ext cx="9483590" cy="4870776"/>
        </p:xfrm>
        <a:graphic>
          <a:graphicData uri="http://schemas.openxmlformats.org/drawingml/2006/table">
            <a:tbl>
              <a:tblPr firstRow="1" bandRow="1">
                <a:tableStyleId>{659A13D8-FE40-4CCE-8EAF-32DF1CD57BCF}</a:tableStyleId>
              </a:tblPr>
              <a:tblGrid>
                <a:gridCol w="1734380"/>
                <a:gridCol w="2059056"/>
                <a:gridCol w="1896718"/>
                <a:gridCol w="1896718"/>
                <a:gridCol w="1896718"/>
              </a:tblGrid>
              <a:tr h="63907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Товар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заявка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(документы соответствуют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требованиям)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заявка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(документы соответствуют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требованиям)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заявка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(документы соответствуют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требованиям)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заявка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(документы соответствуют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требованиям)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9076">
                <a:tc>
                  <a:txBody>
                    <a:bodyPr/>
                    <a:lstStyle/>
                    <a:p>
                      <a:pPr marL="400050" indent="-400050" algn="ctr">
                        <a:buFont typeface="+mj-lt"/>
                        <a:buAutoNum type="romanUcPeriod"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Запрет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  <a:endParaRPr lang="ru-RU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</a:p>
                  </a:txBody>
                  <a:tcPr/>
                </a:tc>
              </a:tr>
              <a:tr h="639076">
                <a:tc>
                  <a:txBody>
                    <a:bodyPr/>
                    <a:lstStyle/>
                    <a:p>
                      <a:pPr marL="400050" indent="-400050" algn="ctr">
                        <a:buFont typeface="+mj-lt"/>
                        <a:buAutoNum type="romanUcPeriod" startAt="2"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Ограничение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(есть декларация)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Китай</a:t>
                      </a:r>
                      <a:endParaRPr lang="ru-RU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</a:p>
                    <a:p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  <a:endParaRPr lang="ru-RU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639076">
                <a:tc>
                  <a:txBody>
                    <a:bodyPr/>
                    <a:lstStyle/>
                    <a:p>
                      <a:pPr marL="400050" indent="-400050" algn="ctr">
                        <a:buFont typeface="+mj-lt"/>
                        <a:buAutoNum type="romanUcPeriod" startAt="2"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Ограничение</a:t>
                      </a:r>
                    </a:p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(есть декларация)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  <a:endParaRPr lang="ru-RU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  <a:endParaRPr lang="ru-RU" sz="1400" b="1" i="0" u="none" strike="noStrike" cap="none" dirty="0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endParaRPr lang="ru-RU" b="0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639076">
                <a:tc>
                  <a:txBody>
                    <a:bodyPr/>
                    <a:lstStyle/>
                    <a:p>
                      <a:pPr marL="400050" indent="-400050" algn="ctr">
                        <a:buFont typeface="+mj-lt"/>
                        <a:buAutoNum type="romanUcPeriod" startAt="3"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в перечне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  <a:endParaRPr lang="ru-RU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Китай</a:t>
                      </a:r>
                    </a:p>
                    <a:p>
                      <a:endParaRPr lang="ru-RU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9076">
                <a:tc>
                  <a:txBody>
                    <a:bodyPr/>
                    <a:lstStyle/>
                    <a:p>
                      <a:pPr marL="400050" marR="0" lvl="0" indent="-400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romanUcPeriod" startAt="3"/>
                        <a:tabLst/>
                        <a:defRPr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в перечне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  <a:endParaRPr lang="ru-RU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  <a:endParaRPr lang="ru-RU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Китай</a:t>
                      </a:r>
                      <a:endParaRPr lang="ru-RU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Китай</a:t>
                      </a:r>
                    </a:p>
                    <a:p>
                      <a:endParaRPr lang="ru-RU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907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Допустить и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дать преимущество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Отклонить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Допустить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Допустить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799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3819104" y="62132"/>
            <a:ext cx="8080580" cy="35779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lang="ru-RU" sz="1800" b="1" i="0" dirty="0" smtClean="0">
                <a:solidFill>
                  <a:srgbClr val="BC3472"/>
                </a:solidFill>
              </a:rPr>
              <a:t>Постановление Правительства РФ от 23.12.2024 N 1875</a:t>
            </a:r>
            <a:endParaRPr sz="1800" b="1" i="0" dirty="0">
              <a:solidFill>
                <a:srgbClr val="BC3472"/>
              </a:solidFill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596112" y="1243755"/>
            <a:ext cx="10770332" cy="29880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b="1" dirty="0" smtClean="0"/>
              <a:t>Моделируем ситуацию: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455564"/>
              </p:ext>
            </p:extLst>
          </p:nvPr>
        </p:nvGraphicFramePr>
        <p:xfrm>
          <a:off x="352837" y="1542555"/>
          <a:ext cx="9483590" cy="4870776"/>
        </p:xfrm>
        <a:graphic>
          <a:graphicData uri="http://schemas.openxmlformats.org/drawingml/2006/table">
            <a:tbl>
              <a:tblPr firstRow="1" bandRow="1">
                <a:tableStyleId>{659A13D8-FE40-4CCE-8EAF-32DF1CD57BCF}</a:tableStyleId>
              </a:tblPr>
              <a:tblGrid>
                <a:gridCol w="1734380"/>
                <a:gridCol w="2059056"/>
                <a:gridCol w="1896718"/>
                <a:gridCol w="1896718"/>
                <a:gridCol w="1896718"/>
              </a:tblGrid>
              <a:tr h="63907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Товар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заявка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(документы соответствуют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требованиям)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заявка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(документы соответствуют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требованиям)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заявка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(документы соответствуют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требованиям)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заявка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(документы соответствуют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требованиям)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9076">
                <a:tc>
                  <a:txBody>
                    <a:bodyPr/>
                    <a:lstStyle/>
                    <a:p>
                      <a:pPr marL="400050" indent="-400050" algn="ctr">
                        <a:buFont typeface="+mj-lt"/>
                        <a:buAutoNum type="romanUcPeriod"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Запрет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  <a:endParaRPr lang="ru-RU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</a:p>
                  </a:txBody>
                  <a:tcPr/>
                </a:tc>
              </a:tr>
              <a:tr h="639076">
                <a:tc>
                  <a:txBody>
                    <a:bodyPr/>
                    <a:lstStyle/>
                    <a:p>
                      <a:pPr marL="400050" indent="-400050" algn="ctr">
                        <a:buFont typeface="+mj-lt"/>
                        <a:buAutoNum type="romanUcPeriod" startAt="2"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Ограничение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(есть декларация)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Китай</a:t>
                      </a:r>
                      <a:endParaRPr lang="ru-RU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</a:p>
                    <a:p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  <a:endParaRPr lang="ru-RU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639076">
                <a:tc>
                  <a:txBody>
                    <a:bodyPr/>
                    <a:lstStyle/>
                    <a:p>
                      <a:pPr marL="400050" indent="-400050" algn="ctr">
                        <a:buFont typeface="+mj-lt"/>
                        <a:buAutoNum type="romanUcPeriod" startAt="2"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Ограничение</a:t>
                      </a:r>
                    </a:p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(есть декларация)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(подтвердил)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  <a:endParaRPr lang="ru-RU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  <a:endParaRPr lang="ru-RU" sz="1400" b="1" i="0" u="none" strike="noStrike" cap="none" dirty="0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endParaRPr lang="ru-RU" b="0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639076">
                <a:tc>
                  <a:txBody>
                    <a:bodyPr/>
                    <a:lstStyle/>
                    <a:p>
                      <a:pPr marL="400050" indent="-400050" algn="ctr">
                        <a:buFont typeface="+mj-lt"/>
                        <a:buAutoNum type="romanUcPeriod" startAt="3"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в перечне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  <a:endParaRPr lang="ru-RU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  <a:endParaRPr lang="ru-RU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9076">
                <a:tc>
                  <a:txBody>
                    <a:bodyPr/>
                    <a:lstStyle/>
                    <a:p>
                      <a:pPr marL="400050" marR="0" lvl="0" indent="-4000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romanUcPeriod" startAt="3"/>
                        <a:tabLst/>
                        <a:defRPr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в перечне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  <a:endParaRPr lang="ru-RU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  <a:endParaRPr lang="ru-RU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Китай</a:t>
                      </a:r>
                      <a:endParaRPr lang="ru-RU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  <a:endParaRPr lang="ru-RU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907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Допустить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Допустить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Допустить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Допустить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670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379" y="1993108"/>
            <a:ext cx="1116530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C00000"/>
                </a:solidFill>
              </a:rPr>
              <a:t>Информационное письмо Минфина России от 31.01.2025 N 24-01-06/8697</a:t>
            </a:r>
          </a:p>
        </p:txBody>
      </p:sp>
    </p:spTree>
    <p:extLst>
      <p:ext uri="{BB962C8B-B14F-4D97-AF65-F5344CB8AC3E}">
        <p14:creationId xmlns:p14="http://schemas.microsoft.com/office/powerpoint/2010/main" val="203118139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752" y="789155"/>
            <a:ext cx="11756571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ru-RU" sz="1800" dirty="0"/>
              <a:t>В случае включения в объект одной закупки (предмет одной закупки) товаров, работ, услуг, указанных в перечнях N 1 и N 2, в отношении таких товаров, работ, услуг применяются соответственно запрет, ограничение. При включении в этот объект закупки (предмет закупки) также товаров, не указанных в перечнях N 1 и N 2, при осуществлении рассматриваемой закупки наряду с запретом и ограничением применяется также преимущество.</a:t>
            </a:r>
          </a:p>
          <a:p>
            <a:pPr>
              <a:spcAft>
                <a:spcPts val="1800"/>
              </a:spcAft>
            </a:pPr>
            <a:r>
              <a:rPr lang="ru-RU" sz="1800" dirty="0"/>
              <a:t>Например, если в объект одной закупки, осуществляемой в соответствии с Законом N 44-ФЗ, включены товары, указанные перечне N 1, товары, указанные в перечне N 2, а также товары, не включенные в указанные перечни, целесообразно:</a:t>
            </a:r>
          </a:p>
          <a:p>
            <a:pPr>
              <a:spcAft>
                <a:spcPts val="1800"/>
              </a:spcAft>
            </a:pPr>
            <a:r>
              <a:rPr lang="ru-RU" sz="1800" dirty="0"/>
              <a:t>1) рассмотреть представленные в заявках на участие в закупке информацию и </a:t>
            </a:r>
            <a:r>
              <a:rPr lang="ru-RU" sz="1800" b="1" dirty="0"/>
              <a:t>документы, подтверждающие страну происхождения товара</a:t>
            </a:r>
            <a:r>
              <a:rPr lang="ru-RU" sz="1800" dirty="0"/>
              <a:t>, указанного в перечне N 1. Наличие в заявке на участие в закупке предложения о поставке такого товара, происходящего из иностранного государства, является основанием для ее отклонения;</a:t>
            </a:r>
          </a:p>
          <a:p>
            <a:pPr>
              <a:spcAft>
                <a:spcPts val="1800"/>
              </a:spcAft>
            </a:pPr>
            <a:r>
              <a:rPr lang="ru-RU" sz="1800" dirty="0"/>
              <a:t>2) рассмотреть представленные в заявках на участие в закупке </a:t>
            </a:r>
            <a:r>
              <a:rPr lang="ru-RU" sz="1800" b="1" dirty="0"/>
              <a:t>информацию и документы, подтверждающие страну происхождения товара</a:t>
            </a:r>
            <a:r>
              <a:rPr lang="ru-RU" sz="1800" dirty="0"/>
              <a:t>, указанного в перечне N 2. Наличие в заявке на участие в закупке предложения о поставке такого товара, происходящего из иностранного государства, является основанием для ее отклонения, если на участие в закупке также подана соответствующая установленным заказчиком требованиям заявка, содержащая в отношении такого товара предложение о поставке товара российского происхождения</a:t>
            </a:r>
            <a:r>
              <a:rPr lang="ru-RU" sz="1800" dirty="0" smtClean="0"/>
              <a:t>;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39817899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5877" y="1520674"/>
            <a:ext cx="11756571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ru-RU" sz="1800" dirty="0" smtClean="0"/>
              <a:t>3</a:t>
            </a:r>
            <a:r>
              <a:rPr lang="ru-RU" sz="1800" dirty="0"/>
              <a:t>) рассмотреть представленные в заявках на участие в закупке информацию и документы, подтверждающие страну происхождения товара, не указанного в перечнях N 1 и N 2. Заявка на участие в закупке получит преимущество, если:</a:t>
            </a:r>
          </a:p>
          <a:p>
            <a:pPr>
              <a:spcAft>
                <a:spcPts val="1800"/>
              </a:spcAft>
            </a:pPr>
            <a:r>
              <a:rPr lang="ru-RU" sz="1800" dirty="0"/>
              <a:t>она не подлежит отклонению при применении запрета и ограничения и соответствует установленным заказчиком требованиям;</a:t>
            </a:r>
          </a:p>
          <a:p>
            <a:pPr>
              <a:spcAft>
                <a:spcPts val="1800"/>
              </a:spcAft>
            </a:pPr>
            <a:r>
              <a:rPr lang="ru-RU" sz="1800" dirty="0"/>
              <a:t>содержит предложение о поставке товаров только российского происхождения (то есть заявка содержит предложение о поставке товаров российского происхождения в отношении товаров, на которые распространяется запрет, ограничение, преимущество);</a:t>
            </a:r>
          </a:p>
          <a:p>
            <a:pPr>
              <a:spcAft>
                <a:spcPts val="1800"/>
              </a:spcAft>
            </a:pPr>
            <a:r>
              <a:rPr lang="ru-RU" sz="1800" dirty="0"/>
              <a:t>в числе заявок на участие в закупке, в отношении которых отсутствуют основания для отклонения, имеется заявка на участие в закупке, содержащая предложение о поставке хотя бы одного товара, происходящего из иностранного государства.</a:t>
            </a:r>
          </a:p>
        </p:txBody>
      </p:sp>
    </p:spTree>
    <p:extLst>
      <p:ext uri="{BB962C8B-B14F-4D97-AF65-F5344CB8AC3E}">
        <p14:creationId xmlns:p14="http://schemas.microsoft.com/office/powerpoint/2010/main" val="1147298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98726293" name="Slide Number Placeholder 5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70DD5B-6003-BEDA-18CA-4EC6C8DD1208}" type="slidenum">
              <a:rPr lang="en-US"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 bwMode="auto">
          <a:xfrm>
            <a:off x="560143" y="763807"/>
            <a:ext cx="3537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smtClean="0">
                <a:solidFill>
                  <a:srgbClr val="00B0F0"/>
                </a:solidFill>
              </a:rPr>
              <a:t>Изменения в 44-ФЗ</a:t>
            </a:r>
            <a:endParaRPr lang="ru-RU" sz="1800" b="1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3071792" y="58751"/>
            <a:ext cx="6608557" cy="38728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00B0F0"/>
                </a:solidFill>
              </a:rPr>
              <a:t>Федеральный з</a:t>
            </a:r>
            <a:r>
              <a:rPr sz="2000" b="1" dirty="0" err="1" smtClean="0">
                <a:solidFill>
                  <a:srgbClr val="00B0F0"/>
                </a:solidFill>
              </a:rPr>
              <a:t>акон</a:t>
            </a:r>
            <a:r>
              <a:rPr sz="2000" b="1" dirty="0" smtClean="0">
                <a:solidFill>
                  <a:srgbClr val="00B0F0"/>
                </a:solidFill>
              </a:rPr>
              <a:t> </a:t>
            </a:r>
            <a:r>
              <a:rPr sz="2000" b="1" dirty="0">
                <a:solidFill>
                  <a:srgbClr val="00B0F0"/>
                </a:solidFill>
              </a:rPr>
              <a:t>№318-ФЗ </a:t>
            </a:r>
            <a:r>
              <a:rPr sz="2000" b="1" dirty="0" err="1">
                <a:solidFill>
                  <a:srgbClr val="00B0F0"/>
                </a:solidFill>
              </a:rPr>
              <a:t>от</a:t>
            </a:r>
            <a:r>
              <a:rPr sz="2000" b="1" dirty="0">
                <a:solidFill>
                  <a:srgbClr val="00B0F0"/>
                </a:solidFill>
              </a:rPr>
              <a:t> 08.08.2024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734" y="1398910"/>
            <a:ext cx="11528787" cy="50167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/>
              <a:t>Следует при этом отметить, что не исключена вероятность возникновения</a:t>
            </a:r>
          </a:p>
          <a:p>
            <a:r>
              <a:rPr lang="ru-RU" sz="2000" dirty="0"/>
              <a:t>ситуации, при которой производство определенного товара из </a:t>
            </a:r>
            <a:r>
              <a:rPr lang="ru-RU" sz="2000" dirty="0" smtClean="0"/>
              <a:t>числа</a:t>
            </a:r>
            <a:r>
              <a:rPr lang="en-US" sz="2000" dirty="0" smtClean="0"/>
              <a:t> </a:t>
            </a:r>
            <a:r>
              <a:rPr lang="ru-RU" sz="2000" dirty="0" smtClean="0"/>
              <a:t>промышленной </a:t>
            </a:r>
            <a:r>
              <a:rPr lang="ru-RU" sz="2000" dirty="0"/>
              <a:t>продукции на территории Российской Федерации </a:t>
            </a:r>
            <a:r>
              <a:rPr lang="ru-RU" sz="2000" dirty="0" smtClean="0"/>
              <a:t>отсутствует</a:t>
            </a:r>
            <a:r>
              <a:rPr lang="en-US" sz="2000" dirty="0" smtClean="0"/>
              <a:t> </a:t>
            </a:r>
            <a:r>
              <a:rPr lang="ru-RU" sz="2000" dirty="0" smtClean="0"/>
              <a:t>или </a:t>
            </a:r>
            <a:r>
              <a:rPr lang="ru-RU" sz="2000" dirty="0"/>
              <a:t>прекращено, в том числе товара, в отношении которого Постановлением № </a:t>
            </a:r>
            <a:r>
              <a:rPr lang="ru-RU" sz="2000" dirty="0" smtClean="0"/>
              <a:t>1875</a:t>
            </a:r>
            <a:r>
              <a:rPr lang="en-US" sz="2000" dirty="0" smtClean="0"/>
              <a:t> </a:t>
            </a:r>
            <a:r>
              <a:rPr lang="ru-RU" sz="2000" dirty="0" smtClean="0"/>
              <a:t>установлено </a:t>
            </a:r>
            <a:r>
              <a:rPr lang="ru-RU" sz="2000" dirty="0"/>
              <a:t>преимущество</a:t>
            </a:r>
            <a:r>
              <a:rPr lang="ru-RU" sz="2000" dirty="0" smtClean="0"/>
              <a:t>.</a:t>
            </a:r>
            <a:endParaRPr lang="en-US" sz="2000" dirty="0" smtClean="0"/>
          </a:p>
          <a:p>
            <a:endParaRPr lang="ru-RU" sz="2000" dirty="0"/>
          </a:p>
          <a:p>
            <a:r>
              <a:rPr lang="ru-RU" sz="2000" dirty="0"/>
              <a:t>Указание в описании объекта закупки характеристик товара </a:t>
            </a:r>
            <a:r>
              <a:rPr lang="ru-RU" sz="2000" dirty="0" smtClean="0"/>
              <a:t>российского</a:t>
            </a:r>
            <a:r>
              <a:rPr lang="en-US" sz="2000" dirty="0" smtClean="0"/>
              <a:t> </a:t>
            </a:r>
            <a:r>
              <a:rPr lang="ru-RU" sz="2000" dirty="0" smtClean="0"/>
              <a:t>происхождения </a:t>
            </a:r>
            <a:r>
              <a:rPr lang="ru-RU" sz="2000" dirty="0"/>
              <a:t>в случае, если производство такого товара на </a:t>
            </a:r>
            <a:r>
              <a:rPr lang="ru-RU" sz="2000" dirty="0" smtClean="0"/>
              <a:t>территории</a:t>
            </a:r>
            <a:r>
              <a:rPr lang="en-US" sz="2000" dirty="0" smtClean="0"/>
              <a:t> </a:t>
            </a:r>
            <a:r>
              <a:rPr lang="ru-RU" sz="2000" dirty="0" smtClean="0"/>
              <a:t>Российской </a:t>
            </a:r>
            <a:r>
              <a:rPr lang="ru-RU" sz="2000" dirty="0"/>
              <a:t>Федерации отсутствует, является невозможным, в связи с </a:t>
            </a:r>
            <a:r>
              <a:rPr lang="ru-RU" sz="2000" dirty="0" smtClean="0"/>
              <a:t>чем</a:t>
            </a:r>
            <a:r>
              <a:rPr lang="en-US" sz="2000" dirty="0" smtClean="0"/>
              <a:t> </a:t>
            </a:r>
            <a:r>
              <a:rPr lang="ru-RU" sz="2000" dirty="0" smtClean="0"/>
              <a:t>в </a:t>
            </a:r>
            <a:r>
              <a:rPr lang="ru-RU" sz="2000" dirty="0"/>
              <a:t>этом случае характеристики товара российского происхождения в </a:t>
            </a:r>
            <a:r>
              <a:rPr lang="ru-RU" sz="2000" dirty="0" smtClean="0"/>
              <a:t>описании</a:t>
            </a:r>
            <a:r>
              <a:rPr lang="en-US" sz="2000" dirty="0" smtClean="0"/>
              <a:t> </a:t>
            </a:r>
            <a:r>
              <a:rPr lang="ru-RU" sz="2000" dirty="0" smtClean="0"/>
              <a:t>объекта </a:t>
            </a:r>
            <a:r>
              <a:rPr lang="ru-RU" sz="2000" dirty="0"/>
              <a:t>закупки не указываются</a:t>
            </a:r>
            <a:r>
              <a:rPr lang="ru-RU" sz="2000" dirty="0" smtClean="0"/>
              <a:t>.</a:t>
            </a:r>
            <a:endParaRPr lang="en-US" sz="2000" dirty="0" smtClean="0"/>
          </a:p>
          <a:p>
            <a:endParaRPr lang="ru-RU" sz="2000" dirty="0"/>
          </a:p>
          <a:p>
            <a:r>
              <a:rPr lang="ru-RU" sz="2000" dirty="0"/>
              <a:t>При этом представляется целесообразным заказчику в описании </a:t>
            </a:r>
            <a:r>
              <a:rPr lang="ru-RU" sz="2000" dirty="0" smtClean="0"/>
              <a:t>объекта</a:t>
            </a:r>
            <a:r>
              <a:rPr lang="en-US" sz="2000" dirty="0" smtClean="0"/>
              <a:t> </a:t>
            </a:r>
            <a:r>
              <a:rPr lang="ru-RU" sz="2000" dirty="0" smtClean="0"/>
              <a:t>закупки </a:t>
            </a:r>
            <a:r>
              <a:rPr lang="ru-RU" sz="2000" dirty="0"/>
              <a:t>самостоятельно декларировать невозможность указать </a:t>
            </a:r>
            <a:r>
              <a:rPr lang="ru-RU" sz="2000" dirty="0" smtClean="0"/>
              <a:t>характеристики</a:t>
            </a:r>
            <a:r>
              <a:rPr lang="en-US" sz="2000" dirty="0" smtClean="0"/>
              <a:t> </a:t>
            </a:r>
            <a:r>
              <a:rPr lang="ru-RU" sz="2000" dirty="0" smtClean="0"/>
              <a:t>товара </a:t>
            </a:r>
            <a:r>
              <a:rPr lang="ru-RU" sz="2000" dirty="0"/>
              <a:t>российского происхождения по причине отсутствия производства </a:t>
            </a:r>
            <a:r>
              <a:rPr lang="ru-RU" sz="2000" dirty="0" smtClean="0"/>
              <a:t>такого</a:t>
            </a:r>
            <a:r>
              <a:rPr lang="en-US" sz="2000" dirty="0" smtClean="0"/>
              <a:t> </a:t>
            </a:r>
            <a:r>
              <a:rPr lang="ru-RU" sz="2000" dirty="0" smtClean="0"/>
              <a:t>товара </a:t>
            </a:r>
            <a:r>
              <a:rPr lang="ru-RU" sz="2000" dirty="0"/>
              <a:t>на территории Российской </a:t>
            </a:r>
            <a:r>
              <a:rPr lang="ru-RU" sz="2000" dirty="0" smtClean="0"/>
              <a:t>Федерации</a:t>
            </a:r>
          </a:p>
          <a:p>
            <a:endParaRPr lang="en-US" sz="2000" dirty="0" smtClean="0"/>
          </a:p>
          <a:p>
            <a:r>
              <a:rPr lang="en-US" sz="2000" dirty="0" smtClean="0"/>
              <a:t>(</a:t>
            </a:r>
            <a:r>
              <a:rPr lang="ru-RU" sz="2000" b="1" dirty="0"/>
              <a:t>пункт 10.2. </a:t>
            </a:r>
            <a:r>
              <a:rPr lang="ru-RU" sz="2000" b="1" dirty="0" smtClean="0"/>
              <a:t>письма </a:t>
            </a:r>
            <a:r>
              <a:rPr lang="ru-RU" sz="2000" b="1" dirty="0"/>
              <a:t>Минфина России от 31.01.2025 №</a:t>
            </a:r>
            <a:r>
              <a:rPr lang="ru-RU" sz="2000" b="1" dirty="0" smtClean="0"/>
              <a:t>24-01-06/8697</a:t>
            </a:r>
            <a:r>
              <a:rPr lang="ru-RU" sz="2000" dirty="0" smtClean="0"/>
              <a:t>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8388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64395176" name="TextBox 564395175"/>
          <p:cNvSpPr txBox="1"/>
          <p:nvPr/>
        </p:nvSpPr>
        <p:spPr bwMode="auto">
          <a:xfrm>
            <a:off x="321246" y="1370202"/>
            <a:ext cx="11665965" cy="8002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rgbClr val="FF0000"/>
                </a:solidFill>
              </a:rPr>
              <a:t>Предусматриваются случаи когда некоторые позиции перечней не могут быть предметом одной конкурентной закупки.</a:t>
            </a:r>
            <a:endParaRPr lang="ru-RU" sz="1600" b="1" dirty="0">
              <a:solidFill>
                <a:srgbClr val="FF0000"/>
              </a:solidFill>
            </a:endParaRPr>
          </a:p>
          <a:p>
            <a:pPr algn="l">
              <a:defRPr/>
            </a:pP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9123" y="2419654"/>
            <a:ext cx="11792367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>
              <a:lnSpc>
                <a:spcPts val="1800"/>
              </a:lnSpc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«при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осуществлении закупок в соответствии с Федеральным законом "О контрактной системе в сфере закупок товаров, работ, услуг </a:t>
            </a: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обеспечения государственных и муниципальных нужд", Федеральным законом "О закупках товаров, работ, услуг отдельными видами юридических лиц", за исключением закупок у единственного поставщика (подрядчика, исполнителя) и закупок у единственного поставщика (исполнителя, подрядчика) соответственно,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 могут быть включены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 одного контракта (одного лота), одного договора (одного лота)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31800">
              <a:lnSpc>
                <a:spcPts val="1800"/>
              </a:lnSpc>
            </a:pP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31800">
              <a:lnSpc>
                <a:spcPts val="1800"/>
              </a:lnSpc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товары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указанные в позициях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14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14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перечня № 2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 указанные в таких позициях;</a:t>
            </a: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31800">
              <a:lnSpc>
                <a:spcPts val="1800"/>
              </a:lnSpc>
            </a:pP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31800">
              <a:lnSpc>
                <a:spcPts val="1800"/>
              </a:lnSpc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товары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указанные в позициях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14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1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49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15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перечня № 2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 указанные в таких позициях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indent="431800">
              <a:lnSpc>
                <a:spcPts val="1800"/>
              </a:lnSpc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31800">
              <a:lnSpc>
                <a:spcPts val="1800"/>
              </a:lnSpc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 так далее…»</a:t>
            </a: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2839934" y="342682"/>
            <a:ext cx="2048296" cy="38728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ПП </a:t>
            </a:r>
            <a:r>
              <a:rPr lang="ru-RU" sz="2000" b="1" dirty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РФ </a:t>
            </a:r>
            <a:r>
              <a:rPr lang="ru-RU" sz="2000" b="1" dirty="0" smtClean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</a:t>
            </a:r>
            <a:r>
              <a:rPr lang="ru-RU" sz="2000" b="1" dirty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1875</a:t>
            </a:r>
            <a:endParaRPr sz="2000" b="1" i="0" dirty="0">
              <a:solidFill>
                <a:srgbClr val="BC34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202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64395176" name="TextBox 564395175"/>
          <p:cNvSpPr txBox="1"/>
          <p:nvPr/>
        </p:nvSpPr>
        <p:spPr bwMode="auto">
          <a:xfrm>
            <a:off x="264152" y="1028688"/>
            <a:ext cx="11095241" cy="682238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Не могут быть предметом одного контракта  </a:t>
            </a:r>
            <a:r>
              <a:rPr lang="ru-RU" sz="2000" i="1" dirty="0" smtClean="0">
                <a:solidFill>
                  <a:schemeClr val="tx1"/>
                </a:solidFill>
              </a:rPr>
              <a:t>(кроме закупок у ЕП)</a:t>
            </a:r>
            <a:r>
              <a:rPr lang="ru-RU" sz="2000" b="1" dirty="0" smtClean="0">
                <a:solidFill>
                  <a:srgbClr val="FF0000"/>
                </a:solidFill>
              </a:rPr>
              <a:t>:</a:t>
            </a:r>
            <a:endParaRPr lang="ru-RU" sz="2000" b="1" dirty="0">
              <a:solidFill>
                <a:srgbClr val="FF0000"/>
              </a:solidFill>
            </a:endParaRPr>
          </a:p>
          <a:p>
            <a:pPr algn="l">
              <a:defRPr/>
            </a:pP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4178" y="1968116"/>
            <a:ext cx="1176550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+mn-lt"/>
                <a:ea typeface="Times New Roman" panose="02020603050405020304" pitchFamily="18" charset="0"/>
              </a:rPr>
              <a:t>Пианино и </a:t>
            </a:r>
            <a:r>
              <a:rPr lang="ru-RU" sz="1800" dirty="0" smtClean="0">
                <a:latin typeface="+mn-lt"/>
              </a:rPr>
              <a:t>Рояли и не указанные и иные товары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-RU" sz="1800" dirty="0"/>
              <a:t>Инструменты музыкальные струнные </a:t>
            </a:r>
            <a:r>
              <a:rPr lang="ru-RU" sz="1800" dirty="0" smtClean="0"/>
              <a:t>смычковые, Арфы и  </a:t>
            </a:r>
            <a:r>
              <a:rPr lang="ru-RU" sz="1800" dirty="0"/>
              <a:t>Инструменты струнные щипковые </a:t>
            </a:r>
            <a:r>
              <a:rPr lang="ru-RU" sz="1800" dirty="0" smtClean="0"/>
              <a:t>национальные </a:t>
            </a:r>
            <a:r>
              <a:rPr lang="ru-RU" sz="1800" dirty="0"/>
              <a:t>и иные товары</a:t>
            </a:r>
            <a:endParaRPr lang="ru-RU" sz="1800" dirty="0" smtClean="0"/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-RU" sz="1800" dirty="0" smtClean="0"/>
              <a:t>Балалайки, Гитары, Домры, Аккордеоны, Баяны, Гармони и </a:t>
            </a:r>
            <a:r>
              <a:rPr lang="ru-RU" sz="1800" dirty="0"/>
              <a:t>Инструменты электромузыкальные </a:t>
            </a:r>
            <a:r>
              <a:rPr lang="ru-RU" sz="1800" dirty="0" err="1"/>
              <a:t>адаптиризованные</a:t>
            </a:r>
            <a:r>
              <a:rPr lang="ru-RU" sz="1800" dirty="0"/>
              <a:t> </a:t>
            </a:r>
            <a:r>
              <a:rPr lang="ru-RU" sz="1800" dirty="0" smtClean="0"/>
              <a:t>язычковые </a:t>
            </a:r>
            <a:r>
              <a:rPr lang="ru-RU" sz="1800" dirty="0"/>
              <a:t>и иные </a:t>
            </a:r>
            <a:r>
              <a:rPr lang="ru-RU" sz="1800" dirty="0" smtClean="0"/>
              <a:t>товары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-RU" sz="1800" dirty="0"/>
              <a:t>Инструменты музыкальные </a:t>
            </a:r>
            <a:r>
              <a:rPr lang="ru-RU" sz="1800" dirty="0" smtClean="0"/>
              <a:t>духовые</a:t>
            </a:r>
            <a:r>
              <a:rPr lang="ru-RU" sz="1800" dirty="0"/>
              <a:t> и иные товары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-RU" sz="1800" dirty="0" smtClean="0"/>
              <a:t>Флейты, Кларнеты, Саксофоны, Гобои, Фаготы, </a:t>
            </a:r>
            <a:r>
              <a:rPr lang="ru-RU" sz="1800" dirty="0"/>
              <a:t>Инструменты национальные </a:t>
            </a:r>
            <a:r>
              <a:rPr lang="ru-RU" sz="1800" dirty="0" smtClean="0"/>
              <a:t>духовые</a:t>
            </a:r>
            <a:r>
              <a:rPr lang="ru-RU" sz="1800" dirty="0"/>
              <a:t> и иные товары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-RU" sz="1800" dirty="0" smtClean="0"/>
              <a:t>Инструменты </a:t>
            </a:r>
            <a:r>
              <a:rPr lang="ru-RU" sz="1800" dirty="0"/>
              <a:t>электромузыкальные </a:t>
            </a:r>
            <a:r>
              <a:rPr lang="ru-RU" sz="1800" dirty="0" err="1"/>
              <a:t>адаптиризованные</a:t>
            </a:r>
            <a:r>
              <a:rPr lang="ru-RU" sz="1800" dirty="0"/>
              <a:t> струнные </a:t>
            </a:r>
            <a:r>
              <a:rPr lang="ru-RU" sz="1800" dirty="0" smtClean="0"/>
              <a:t>щипковые</a:t>
            </a:r>
            <a:r>
              <a:rPr lang="ru-RU" sz="1800" dirty="0"/>
              <a:t> и иные товары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-RU" sz="1800" dirty="0" smtClean="0"/>
              <a:t>Инструменты </a:t>
            </a:r>
            <a:r>
              <a:rPr lang="ru-RU" sz="1800" dirty="0"/>
              <a:t>музыкальные </a:t>
            </a:r>
            <a:r>
              <a:rPr lang="ru-RU" sz="1800" dirty="0" smtClean="0"/>
              <a:t>ударные</a:t>
            </a:r>
            <a:r>
              <a:rPr lang="ru-RU" sz="1800" dirty="0"/>
              <a:t> и иные </a:t>
            </a:r>
            <a:r>
              <a:rPr lang="ru-RU" sz="1800" dirty="0" smtClean="0"/>
              <a:t>товары</a:t>
            </a:r>
            <a:endParaRPr lang="ru-RU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327992" y="1592945"/>
            <a:ext cx="1490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Перечень 2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2839934" y="342682"/>
            <a:ext cx="2048296" cy="38728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ПП </a:t>
            </a:r>
            <a:r>
              <a:rPr lang="ru-RU" sz="2000" b="1" dirty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РФ </a:t>
            </a:r>
            <a:r>
              <a:rPr lang="ru-RU" sz="2000" b="1" dirty="0" smtClean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</a:t>
            </a:r>
            <a:r>
              <a:rPr lang="ru-RU" sz="2000" b="1" dirty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1875</a:t>
            </a:r>
            <a:endParaRPr sz="2000" b="1" i="0" dirty="0">
              <a:solidFill>
                <a:srgbClr val="BC34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729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604" y="2184796"/>
            <a:ext cx="4065105" cy="26881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564395176" name="TextBox 564395175"/>
          <p:cNvSpPr txBox="1"/>
          <p:nvPr/>
        </p:nvSpPr>
        <p:spPr bwMode="auto">
          <a:xfrm>
            <a:off x="79512" y="964939"/>
            <a:ext cx="11095241" cy="38728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Не могут быть предметом одного контракта  </a:t>
            </a:r>
            <a:r>
              <a:rPr lang="ru-RU" sz="2000" i="1" dirty="0" smtClean="0">
                <a:solidFill>
                  <a:schemeClr val="tx1"/>
                </a:solidFill>
              </a:rPr>
              <a:t>(кроме закупок у ЕП)</a:t>
            </a:r>
            <a:r>
              <a:rPr lang="ru-RU" sz="2000" b="1" dirty="0" smtClean="0">
                <a:solidFill>
                  <a:srgbClr val="FF0000"/>
                </a:solidFill>
              </a:rPr>
              <a:t>: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9512" y="2296107"/>
            <a:ext cx="4035288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-RU" sz="1800" dirty="0"/>
              <a:t>Пробирки вакуумные для взятия образцов крови </a:t>
            </a:r>
            <a:r>
              <a:rPr lang="ru-RU" sz="1800" dirty="0" smtClean="0"/>
              <a:t>ИВД,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-RU" sz="1800" dirty="0" smtClean="0"/>
              <a:t>Аппараты </a:t>
            </a:r>
            <a:r>
              <a:rPr lang="ru-RU" sz="1800" dirty="0"/>
              <a:t>искусственной вентиляции </a:t>
            </a:r>
            <a:r>
              <a:rPr lang="ru-RU" sz="1800" dirty="0" smtClean="0"/>
              <a:t>легких, 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-RU" sz="1800" dirty="0" smtClean="0"/>
              <a:t>Мебель медицинская,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-RU" sz="1800" dirty="0" smtClean="0"/>
              <a:t> Медицинские маски</a:t>
            </a:r>
            <a:endParaRPr lang="ru-RU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233569" y="1838357"/>
            <a:ext cx="2782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/>
              <a:t>Перечень 1</a:t>
            </a:r>
            <a:endParaRPr lang="ru-RU" sz="1800" b="1" dirty="0"/>
          </a:p>
        </p:txBody>
      </p:sp>
      <p:sp>
        <p:nvSpPr>
          <p:cNvPr id="6" name="Плюс 5"/>
          <p:cNvSpPr/>
          <p:nvPr/>
        </p:nvSpPr>
        <p:spPr>
          <a:xfrm>
            <a:off x="4226613" y="3342534"/>
            <a:ext cx="337931" cy="372717"/>
          </a:xfrm>
          <a:prstGeom prst="math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9" name="Прямоугольник 8"/>
          <p:cNvSpPr/>
          <p:nvPr/>
        </p:nvSpPr>
        <p:spPr>
          <a:xfrm>
            <a:off x="4661449" y="2184796"/>
            <a:ext cx="4065105" cy="28351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96238" y="2296107"/>
            <a:ext cx="4035288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-RU" sz="1800" dirty="0"/>
              <a:t>Мебель медицинская, включая хирургическую, стоматологическую или ветеринарную, и ее </a:t>
            </a:r>
            <a:r>
              <a:rPr lang="ru-RU" sz="1800" dirty="0" smtClean="0"/>
              <a:t>части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-RU" sz="1800" dirty="0"/>
              <a:t>Коляски </a:t>
            </a:r>
            <a:r>
              <a:rPr lang="ru-RU" sz="1800" dirty="0" smtClean="0"/>
              <a:t>инвалидные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-RU" sz="1800" dirty="0" smtClean="0"/>
              <a:t>Дефибрилляторы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-RU" sz="1800" dirty="0" smtClean="0"/>
              <a:t>Позиции 349-419</a:t>
            </a:r>
            <a:endParaRPr lang="ru-RU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4732714" y="1838357"/>
            <a:ext cx="2782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/>
              <a:t>Перечень 2</a:t>
            </a:r>
            <a:endParaRPr lang="ru-RU" sz="1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097975" y="3016777"/>
            <a:ext cx="25026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и иные товары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2839934" y="342682"/>
            <a:ext cx="2048296" cy="38728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ПП </a:t>
            </a:r>
            <a:r>
              <a:rPr lang="ru-RU" sz="2000" b="1" dirty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РФ </a:t>
            </a:r>
            <a:r>
              <a:rPr lang="ru-RU" sz="2000" b="1" dirty="0" smtClean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</a:t>
            </a:r>
            <a:r>
              <a:rPr lang="ru-RU" sz="2000" b="1" dirty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1875</a:t>
            </a:r>
            <a:endParaRPr sz="2000" b="1" i="0" dirty="0">
              <a:solidFill>
                <a:srgbClr val="BC34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040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64395176" name="TextBox 564395175"/>
          <p:cNvSpPr txBox="1"/>
          <p:nvPr/>
        </p:nvSpPr>
        <p:spPr bwMode="auto">
          <a:xfrm>
            <a:off x="134178" y="961294"/>
            <a:ext cx="11095241" cy="623248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1800" b="1" dirty="0" smtClean="0">
                <a:solidFill>
                  <a:srgbClr val="FF0000"/>
                </a:solidFill>
              </a:rPr>
              <a:t>Не могут быть предметом одного контракта  </a:t>
            </a:r>
            <a:r>
              <a:rPr lang="ru-RU" sz="1800" i="1" dirty="0" smtClean="0">
                <a:solidFill>
                  <a:schemeClr val="tx1"/>
                </a:solidFill>
              </a:rPr>
              <a:t>(кроме закупок у ЕП)</a:t>
            </a:r>
            <a:r>
              <a:rPr lang="ru-RU" sz="1800" b="1" dirty="0" smtClean="0">
                <a:solidFill>
                  <a:srgbClr val="FF0000"/>
                </a:solidFill>
              </a:rPr>
              <a:t>:</a:t>
            </a:r>
            <a:endParaRPr lang="ru-RU" sz="1800" b="1" dirty="0">
              <a:solidFill>
                <a:srgbClr val="FF0000"/>
              </a:solidFill>
            </a:endParaRPr>
          </a:p>
          <a:p>
            <a:pPr algn="l">
              <a:defRPr/>
            </a:pP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4178" y="1968116"/>
            <a:ext cx="1176550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+mn-lt"/>
                <a:ea typeface="Times New Roman" panose="02020603050405020304" pitchFamily="18" charset="0"/>
              </a:rPr>
              <a:t>Музыкальное и звуковое оборудование и другие товары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Ø"/>
            </a:pPr>
            <a:endParaRPr lang="ru-RU" sz="2000" dirty="0" smtClean="0">
              <a:latin typeface="+mn-lt"/>
            </a:endParaRP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+mn-lt"/>
              </a:rPr>
              <a:t>ЖНВЛП (кроме стратегически значимых ЛП)</a:t>
            </a:r>
            <a:r>
              <a:rPr lang="ru-RU" sz="2000" dirty="0" smtClean="0"/>
              <a:t> и другие ЛП кроме случаев предусмотренных Законом о контрактной системе и сопутствующих НПА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-RU" sz="2000" dirty="0" smtClean="0"/>
              <a:t>Стратегически значимые ЛП </a:t>
            </a:r>
            <a:r>
              <a:rPr lang="ru-RU" sz="2000" dirty="0"/>
              <a:t>и другие ЛП кроме случаев предусмотренных Законом о контрактной системе и сопутствующих НПА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Ø"/>
            </a:pPr>
            <a:endParaRPr lang="ru-RU" sz="2000" dirty="0" smtClean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992" y="1592945"/>
            <a:ext cx="1490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Перечень 2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2839934" y="342682"/>
            <a:ext cx="2048296" cy="38728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ПП </a:t>
            </a:r>
            <a:r>
              <a:rPr lang="ru-RU" sz="2000" b="1" dirty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РФ </a:t>
            </a:r>
            <a:r>
              <a:rPr lang="ru-RU" sz="2000" b="1" dirty="0" smtClean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</a:t>
            </a:r>
            <a:r>
              <a:rPr lang="ru-RU" sz="2000" b="1" dirty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1875</a:t>
            </a:r>
            <a:endParaRPr sz="2000" b="1" i="0" dirty="0">
              <a:solidFill>
                <a:srgbClr val="BC34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030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64395176" name="TextBox 564395175"/>
          <p:cNvSpPr txBox="1"/>
          <p:nvPr/>
        </p:nvSpPr>
        <p:spPr bwMode="auto">
          <a:xfrm>
            <a:off x="305915" y="811413"/>
            <a:ext cx="11095241" cy="5400517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400" dirty="0" smtClean="0"/>
              <a:t>Позиция </a:t>
            </a:r>
            <a:r>
              <a:rPr lang="ru-RU" sz="2400" dirty="0"/>
              <a:t>перечня № 1, перечня № </a:t>
            </a:r>
            <a:r>
              <a:rPr lang="ru-RU" sz="2400" dirty="0" smtClean="0"/>
              <a:t>2, применяется</a:t>
            </a:r>
            <a:r>
              <a:rPr lang="ru-RU" sz="2400" dirty="0"/>
              <a:t>, если </a:t>
            </a:r>
            <a:r>
              <a:rPr lang="ru-RU" sz="2400" b="1" dirty="0"/>
              <a:t>в объект закупки включены товар, работа, услуга, наименование которых указано </a:t>
            </a:r>
            <a:r>
              <a:rPr lang="ru-RU" sz="2400" b="1" dirty="0" smtClean="0"/>
              <a:t>в </a:t>
            </a:r>
            <a:r>
              <a:rPr lang="ru-RU" sz="2400" b="1" dirty="0"/>
              <a:t>графе "Наименование товара, работы, услуги</a:t>
            </a:r>
            <a:r>
              <a:rPr lang="ru-RU" sz="2400" dirty="0"/>
              <a:t>" и которые включены в код, указанный в графе </a:t>
            </a:r>
            <a:r>
              <a:rPr lang="ru-RU" sz="2400" dirty="0" smtClean="0"/>
              <a:t>"(</a:t>
            </a:r>
            <a:r>
              <a:rPr lang="ru-RU" sz="2400" dirty="0"/>
              <a:t>ОКПД2</a:t>
            </a:r>
            <a:r>
              <a:rPr lang="ru-RU" sz="2400" dirty="0" smtClean="0"/>
              <a:t>)".</a:t>
            </a:r>
            <a:endParaRPr lang="en-US" sz="2400" dirty="0" smtClean="0"/>
          </a:p>
          <a:p>
            <a:pPr>
              <a:defRPr/>
            </a:pPr>
            <a:endParaRPr lang="ru-RU" sz="2400" dirty="0" smtClean="0"/>
          </a:p>
          <a:p>
            <a:pPr>
              <a:defRPr/>
            </a:pPr>
            <a:endParaRPr lang="ru-RU" sz="2400" dirty="0" smtClean="0"/>
          </a:p>
          <a:p>
            <a:pPr>
              <a:defRPr/>
            </a:pPr>
            <a:endParaRPr lang="ru-RU" sz="2400" dirty="0"/>
          </a:p>
          <a:p>
            <a:pPr>
              <a:defRPr/>
            </a:pPr>
            <a:endParaRPr lang="ru-RU" sz="2400" dirty="0" smtClean="0"/>
          </a:p>
          <a:p>
            <a:pPr>
              <a:defRPr/>
            </a:pPr>
            <a:endParaRPr lang="ru-RU" sz="2400" dirty="0"/>
          </a:p>
          <a:p>
            <a:pPr>
              <a:defRPr/>
            </a:pPr>
            <a:endParaRPr lang="ru-RU" sz="2400" dirty="0" smtClean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ru-RU" sz="2400" dirty="0" smtClean="0"/>
              <a:t>При </a:t>
            </a:r>
            <a:r>
              <a:rPr lang="ru-RU" sz="2400" dirty="0"/>
              <a:t>этом если в объект закупки включено медицинское изделие, соответствующая позиция применяется, если закупаемое медицинское изделие также относится к указанному </a:t>
            </a:r>
            <a:r>
              <a:rPr lang="ru-RU" sz="2400" dirty="0" smtClean="0"/>
              <a:t>в </a:t>
            </a:r>
            <a:r>
              <a:rPr lang="ru-RU" sz="2400" dirty="0"/>
              <a:t>графе "Наименование товара, работы, услуги" </a:t>
            </a:r>
            <a:r>
              <a:rPr lang="ru-RU" sz="2400" dirty="0" smtClean="0"/>
              <a:t>НКМИ.</a:t>
            </a:r>
            <a:endParaRPr sz="24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375955" y="2484717"/>
          <a:ext cx="10955159" cy="2116139"/>
        </p:xfrm>
        <a:graphic>
          <a:graphicData uri="http://schemas.openxmlformats.org/drawingml/2006/table">
            <a:tbl>
              <a:tblPr>
                <a:tableStyleId>{659A13D8-FE40-4CCE-8EAF-32DF1CD57BCF}</a:tableStyleId>
              </a:tblPr>
              <a:tblGrid>
                <a:gridCol w="837113"/>
                <a:gridCol w="6431598"/>
                <a:gridCol w="3686448"/>
              </a:tblGrid>
              <a:tr h="3408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Бумага и картон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17.12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Материалы лакокрасочные и аналогичные для нанесения покрытий, полиграфические краски и мастики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20.30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Клеи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20.52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Фотопластинки и фотопленки; фотопленки для моментальных фотоснимков; составы химические и продукты несмешанные, используемые в фотографии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20.59.1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 bwMode="auto">
          <a:xfrm>
            <a:off x="2839934" y="342682"/>
            <a:ext cx="2048296" cy="38728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ПП </a:t>
            </a:r>
            <a:r>
              <a:rPr lang="ru-RU" sz="2000" b="1" dirty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РФ </a:t>
            </a:r>
            <a:r>
              <a:rPr lang="ru-RU" sz="2000" b="1" dirty="0" smtClean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</a:t>
            </a:r>
            <a:r>
              <a:rPr lang="ru-RU" sz="2000" b="1" dirty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1875</a:t>
            </a:r>
            <a:endParaRPr sz="2000" b="1" i="0" dirty="0">
              <a:solidFill>
                <a:srgbClr val="BC34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304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379" y="1993108"/>
            <a:ext cx="1116530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C00000"/>
                </a:solidFill>
              </a:rPr>
              <a:t>Информационное письмо Минфина России от 31.01.2025 N 24-01-06/8697</a:t>
            </a:r>
          </a:p>
        </p:txBody>
      </p:sp>
    </p:spTree>
    <p:extLst>
      <p:ext uri="{BB962C8B-B14F-4D97-AF65-F5344CB8AC3E}">
        <p14:creationId xmlns:p14="http://schemas.microsoft.com/office/powerpoint/2010/main" val="196655777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400" y="1017032"/>
            <a:ext cx="11034712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ru-RU" sz="2000" dirty="0" smtClean="0"/>
              <a:t>Запрет </a:t>
            </a:r>
            <a:r>
              <a:rPr lang="ru-RU" sz="2000" dirty="0"/>
              <a:t>применяется, если в объект закупки включены товар, работа, услуга, наименования которых указаны в графе "Наименование товара, работы, услуги" перечня N 1 и которые включены в код, указанный в графе "Код товара, работы, услуги по </a:t>
            </a:r>
            <a:r>
              <a:rPr lang="ru-RU" sz="2000" dirty="0" smtClean="0"/>
              <a:t>ОКПД2" </a:t>
            </a:r>
            <a:r>
              <a:rPr lang="ru-RU" sz="2000" dirty="0"/>
              <a:t>(далее - ОКПД 2) (подпункт "д" пункта 4 Постановления N 1875). Аналогичные положения установлены в отношении ограничения и минимальной доли (подпункты "д" и "е" пункта 4 Постановления N 1875).</a:t>
            </a:r>
          </a:p>
          <a:p>
            <a:pPr>
              <a:spcAft>
                <a:spcPts val="1800"/>
              </a:spcAft>
            </a:pPr>
            <a:r>
              <a:rPr lang="ru-RU" sz="2000" dirty="0"/>
              <a:t>В перечнях N 1 - N 3 в графах "Наименование товара, работы, услуги" и "Наименование товара" (по аналогии с ранее действовавшими нормативными правовыми актами, регулировавшими вопросы применения запрета, ограничения, преимущества) с учетом поступивших в Минфин России предложений федеральных органов исполнительной власти </a:t>
            </a:r>
            <a:r>
              <a:rPr lang="ru-RU" sz="2000" b="1" dirty="0"/>
              <a:t>указаны группы товаров, работ, услуг, которые по общему правилу </a:t>
            </a:r>
            <a:r>
              <a:rPr lang="ru-RU" sz="2000" dirty="0"/>
              <a:t>(за исключением отдельных позиций, в том числе касающихся медицинских изделий) </a:t>
            </a:r>
            <a:r>
              <a:rPr lang="ru-RU" sz="2000" b="1" dirty="0"/>
              <a:t>являются наименованиями соответствующих группировок по ОКПД 2 (от подкласса до подкатегории)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886999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400" y="1017032"/>
            <a:ext cx="11034712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ru-RU" sz="2000" dirty="0"/>
              <a:t>В ОКПД 2 использованы иерархический метод классификации и последовательный метод кодирования, в связи с чем группировка более высокого уровня включает в себя все входящие в нее группировки.</a:t>
            </a:r>
          </a:p>
          <a:p>
            <a:pPr>
              <a:spcAft>
                <a:spcPts val="1800"/>
              </a:spcAft>
            </a:pPr>
            <a:r>
              <a:rPr lang="ru-RU" sz="2000" dirty="0"/>
              <a:t>Таким образом, соответствующая "защитная" мера распространяется на всю указанную в позиции перечней N 1 - N 3 группу товаров, работ, услуг по ОКПД 2, то есть на все товары, работы, услуги, включенные в указанную в соответствующей позиции перечней N 1 - N 3 группировку по ОКПД 2.</a:t>
            </a:r>
          </a:p>
          <a:p>
            <a:pPr>
              <a:spcAft>
                <a:spcPts val="1800"/>
              </a:spcAft>
            </a:pPr>
            <a:r>
              <a:rPr lang="ru-RU" sz="2000" dirty="0"/>
              <a:t>Например, запрет, предусмотренный позицией 62 перечня N 1 в отношении машин и оборудования для сельского и лесного хозяйства, включенных в код 28.30 по ОКПД 2, распространяется также на котлы варочные, включенные в код 28.30.83.170 по ОКПД 2.</a:t>
            </a:r>
          </a:p>
        </p:txBody>
      </p:sp>
    </p:spTree>
    <p:extLst>
      <p:ext uri="{BB962C8B-B14F-4D97-AF65-F5344CB8AC3E}">
        <p14:creationId xmlns:p14="http://schemas.microsoft.com/office/powerpoint/2010/main" val="254699740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3061"/>
            <a:ext cx="12192000" cy="25096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509513" y="1939550"/>
            <a:ext cx="553752" cy="511156"/>
          </a:xfrm>
          <a:prstGeom prst="rect">
            <a:avLst/>
          </a:prstGeom>
          <a:noFill/>
          <a:ln w="57150">
            <a:solidFill>
              <a:srgbClr val="BC34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509513" y="3470176"/>
            <a:ext cx="553752" cy="511156"/>
          </a:xfrm>
          <a:prstGeom prst="rect">
            <a:avLst/>
          </a:prstGeom>
          <a:noFill/>
          <a:ln w="57150">
            <a:solidFill>
              <a:srgbClr val="BC34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11600385" y="2450706"/>
            <a:ext cx="389046" cy="991073"/>
          </a:xfrm>
          <a:prstGeom prst="downArrow">
            <a:avLst/>
          </a:prstGeom>
          <a:solidFill>
            <a:srgbClr val="BC3472"/>
          </a:solidFill>
          <a:ln>
            <a:solidFill>
              <a:srgbClr val="BC34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992525" y="2376667"/>
            <a:ext cx="607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45634" y="1019471"/>
            <a:ext cx="6752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Отдельные позиции перечня 2 - 231 и 232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22109" y="4946847"/>
            <a:ext cx="115521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Исходя из письма Минфина – позиция 232 включается в позицию 231 исходя из иерархичности кода.</a:t>
            </a:r>
          </a:p>
          <a:p>
            <a:r>
              <a:rPr lang="ru-RU" sz="2400" b="1" dirty="0" smtClean="0"/>
              <a:t>Видимо, следует понимать, что в таких случаях наблюдается исключение для иных позиций в иерархии.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1468243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5274" y="1488519"/>
            <a:ext cx="1134427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ru-RU" sz="2000" dirty="0"/>
              <a:t>Наименования товаров, работ, услуг в перечнях N 1 - N 3 указаны для цели отнесения закупаемых заказчиком товаров, работ, услуг к товарам, работам, услугам, в отношении которых применяются соответствующие "защитные" меры.</a:t>
            </a:r>
          </a:p>
          <a:p>
            <a:pPr>
              <a:spcAft>
                <a:spcPts val="1800"/>
              </a:spcAft>
            </a:pPr>
            <a:r>
              <a:rPr lang="ru-RU" sz="2000" dirty="0"/>
              <a:t>Требования об использовании указанных наименований для целей описания объекта закупки (предмета закупки) Постановлением N 1875 не установлены, в том числе поскольку указанный вопрос к предмету регулирования Постановления N 1875 не относится.</a:t>
            </a:r>
          </a:p>
          <a:p>
            <a:pPr>
              <a:spcAft>
                <a:spcPts val="1800"/>
              </a:spcAft>
            </a:pPr>
            <a:r>
              <a:rPr lang="ru-RU" sz="2000" dirty="0"/>
              <a:t>В этой связи при применении Постановления N 1875 </a:t>
            </a:r>
            <a:r>
              <a:rPr lang="ru-RU" sz="2000" b="1" dirty="0"/>
              <a:t>не предусматривается обеспечение дословного соответствия наименований, указанных в описании объекта закупки (предмета закупки), наименованиям, указанным в перечнях N 1 - N 3.</a:t>
            </a:r>
          </a:p>
        </p:txBody>
      </p:sp>
    </p:spTree>
    <p:extLst>
      <p:ext uri="{BB962C8B-B14F-4D97-AF65-F5344CB8AC3E}">
        <p14:creationId xmlns:p14="http://schemas.microsoft.com/office/powerpoint/2010/main" val="1837593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8073" y="1702372"/>
            <a:ext cx="109228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Последние изменения в ПП РФ 1875 направлены на решение ситуации с отсутствием необходимых товаров из России или отсутствия нужных характеристик в российских товарах.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endParaRPr lang="en-US" sz="2800" b="1" dirty="0">
              <a:solidFill>
                <a:srgbClr val="0070C0"/>
              </a:solidFill>
            </a:endParaRPr>
          </a:p>
          <a:p>
            <a:r>
              <a:rPr lang="ru-RU" sz="2800" b="1" dirty="0" smtClean="0">
                <a:solidFill>
                  <a:srgbClr val="0070C0"/>
                </a:solidFill>
              </a:rPr>
              <a:t>ПП РФ №1875 обязывает декларировать отсутствие Российских товаров с необходимыми характеристиками и даже уведомлять об этом </a:t>
            </a:r>
            <a:r>
              <a:rPr lang="ru-RU" sz="2800" b="1" dirty="0" err="1" smtClean="0">
                <a:solidFill>
                  <a:srgbClr val="0070C0"/>
                </a:solidFill>
              </a:rPr>
              <a:t>Минпромторг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(как именно не сказано)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66539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64395176" name="TextBox 564395175"/>
          <p:cNvSpPr txBox="1"/>
          <p:nvPr/>
        </p:nvSpPr>
        <p:spPr bwMode="auto">
          <a:xfrm>
            <a:off x="70565" y="729968"/>
            <a:ext cx="11731369" cy="682238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lvl="0"/>
            <a:r>
              <a:rPr lang="ru-RU" sz="2000" dirty="0" smtClean="0"/>
              <a:t>Предусматриваются случаи, когда запрет или ограничение </a:t>
            </a:r>
            <a:r>
              <a:rPr lang="ru-RU" sz="2000" b="1" dirty="0">
                <a:solidFill>
                  <a:srgbClr val="FF0000"/>
                </a:solidFill>
              </a:rPr>
              <a:t>может</a:t>
            </a:r>
            <a:r>
              <a:rPr lang="ru-RU" sz="2000" dirty="0">
                <a:solidFill>
                  <a:srgbClr val="FF0000"/>
                </a:solidFill>
              </a:rPr>
              <a:t> не применяться</a:t>
            </a:r>
            <a:r>
              <a:rPr lang="ru-RU" sz="2000" dirty="0"/>
              <a:t> заказчиками </a:t>
            </a:r>
            <a:r>
              <a:rPr lang="ru-RU" sz="2000" dirty="0" smtClean="0"/>
              <a:t>в закупках.</a:t>
            </a:r>
            <a:endParaRPr lang="en-US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27035" y="1626519"/>
            <a:ext cx="107544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осуществляется </a:t>
            </a:r>
            <a:r>
              <a:rPr lang="ru-RU" sz="16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закупка товара</a:t>
            </a:r>
            <a:r>
              <a:rPr lang="ru-RU" sz="16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не относящегося к товарам </a:t>
            </a:r>
            <a:r>
              <a:rPr lang="ru-RU" sz="16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16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программному обеспечению, указанным в позициях 17, </a:t>
            </a:r>
            <a:r>
              <a:rPr lang="ru-RU" sz="16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21, 27</a:t>
            </a:r>
            <a:r>
              <a:rPr lang="ru-RU" sz="16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6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16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ru-RU" sz="16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1</a:t>
            </a:r>
            <a:r>
              <a:rPr lang="en-US" sz="16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40</a:t>
            </a:r>
            <a:r>
              <a:rPr lang="ru-RU" sz="16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14</a:t>
            </a:r>
            <a:r>
              <a:rPr lang="en-US" sz="16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16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14</a:t>
            </a:r>
            <a:r>
              <a:rPr lang="en-US" sz="16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u-RU" sz="16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16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14</a:t>
            </a:r>
            <a:r>
              <a:rPr lang="en-US" sz="16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ru-RU" sz="16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перечня № 1, </a:t>
            </a:r>
            <a:r>
              <a:rPr lang="ru-RU" sz="16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количестве одной штуки</a:t>
            </a:r>
            <a:r>
              <a:rPr lang="ru-RU" sz="16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начальная </a:t>
            </a:r>
            <a:r>
              <a:rPr lang="ru-RU" sz="16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16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максимальная) цена контракта (начальная (максимальная) </a:t>
            </a:r>
            <a:r>
              <a:rPr lang="ru-RU" sz="16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цена </a:t>
            </a:r>
            <a:r>
              <a:rPr lang="ru-RU" sz="16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договора), цена контракта, заключаемого с единственным поставщиком (подрядчиком, исполнителем) (цена, заключаемого с единственным поставщиком (исполнителем, подрядчиком) договора), </a:t>
            </a:r>
            <a:r>
              <a:rPr lang="ru-RU" sz="16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 превышает </a:t>
            </a:r>
            <a:r>
              <a:rPr lang="ru-RU" sz="1600" b="1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300 </a:t>
            </a:r>
            <a:r>
              <a:rPr lang="ru-RU" sz="16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тыс. рублей</a:t>
            </a:r>
            <a:r>
              <a:rPr lang="ru-RU" sz="16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91441" y="1325322"/>
            <a:ext cx="2693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Примеры: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8953" y="3303901"/>
            <a:ext cx="1080491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осуществляется </a:t>
            </a:r>
            <a:r>
              <a:rPr lang="ru-RU" sz="16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закупка товаров</a:t>
            </a:r>
            <a:r>
              <a:rPr lang="ru-RU" sz="16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не относящихся к товарам и программному обеспечению, указанным в позициях 17, 21, 27, 35, 140, 141, 144 и 146 приложения N 1 к настоящему постановлению, </a:t>
            </a:r>
            <a:r>
              <a:rPr lang="ru-RU" sz="16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одном из следующих случаев</a:t>
            </a:r>
            <a:r>
              <a:rPr lang="ru-RU" sz="16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endParaRPr lang="ru-RU" sz="1600" spc="-1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6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начальная (максимальная) цена контракта </a:t>
            </a:r>
            <a:r>
              <a:rPr lang="ru-RU" sz="16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(начальная (максимальная) цена договора), максимальное значение цены контракта (максимальное значение цены договора) или цена контракта, заключаемого с единственным поставщиком (подрядчиком, исполнителем) (цена заключаемого с единственным поставщиком (исполнителем, подрядчиком) договора), </a:t>
            </a:r>
            <a:r>
              <a:rPr lang="ru-RU" sz="16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 превышает 1 млн. рублей </a:t>
            </a:r>
            <a:r>
              <a:rPr lang="ru-RU" sz="16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при этом ни одна из использованных при определении таких цен </a:t>
            </a:r>
            <a:r>
              <a:rPr lang="ru-RU" sz="16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цена единицы товара не превышает 300 тыс. рублей</a:t>
            </a:r>
            <a:r>
              <a:rPr lang="ru-RU" sz="16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endParaRPr lang="ru-RU" sz="1600" spc="-1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6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ни одна из использованных</a:t>
            </a:r>
            <a:r>
              <a:rPr lang="ru-RU" sz="16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при определении начальной (максимальной) цены контракта (начальной (максимальной) цены договора) или цены контракта, заключаемого с единственным поставщиком (подрядчиком, исполнителем) (цены заключаемого с единственным поставщиком (исполнителем, подрядчиком) договора), </a:t>
            </a:r>
            <a:r>
              <a:rPr lang="ru-RU" sz="16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цена единицы товара не превышает 300 тыс. рублей</a:t>
            </a:r>
            <a:r>
              <a:rPr lang="ru-RU" sz="16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при этом произведение каждой цены единицы товара на количество такого товара </a:t>
            </a:r>
            <a:r>
              <a:rPr lang="ru-RU" sz="16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 превышает 1 млн. рублей</a:t>
            </a:r>
            <a:r>
              <a:rPr lang="ru-RU" sz="16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</p:txBody>
      </p:sp>
      <p:sp>
        <p:nvSpPr>
          <p:cNvPr id="7" name="Нашивка 6"/>
          <p:cNvSpPr/>
          <p:nvPr/>
        </p:nvSpPr>
        <p:spPr>
          <a:xfrm>
            <a:off x="70564" y="1926833"/>
            <a:ext cx="485131" cy="520414"/>
          </a:xfrm>
          <a:prstGeom prst="chevron">
            <a:avLst>
              <a:gd name="adj" fmla="val 34242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99770" y="4166169"/>
            <a:ext cx="485131" cy="520414"/>
          </a:xfrm>
          <a:prstGeom prst="chevron">
            <a:avLst>
              <a:gd name="adj" fmla="val 34242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Двойная стрелка вверх/вниз 7"/>
          <p:cNvSpPr/>
          <p:nvPr/>
        </p:nvSpPr>
        <p:spPr>
          <a:xfrm>
            <a:off x="5283822" y="2705160"/>
            <a:ext cx="272106" cy="53565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681658" y="2596015"/>
            <a:ext cx="1114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???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2839934" y="342682"/>
            <a:ext cx="2048296" cy="38728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ПП </a:t>
            </a:r>
            <a:r>
              <a:rPr lang="ru-RU" sz="2000" b="1" dirty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РФ </a:t>
            </a:r>
            <a:r>
              <a:rPr lang="ru-RU" sz="2000" b="1" dirty="0" smtClean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</a:t>
            </a:r>
            <a:r>
              <a:rPr lang="ru-RU" sz="2000" b="1" dirty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1875</a:t>
            </a:r>
            <a:endParaRPr sz="2000" b="1" i="0" dirty="0">
              <a:solidFill>
                <a:srgbClr val="BC34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Нашивка 11"/>
          <p:cNvSpPr/>
          <p:nvPr/>
        </p:nvSpPr>
        <p:spPr>
          <a:xfrm>
            <a:off x="99770" y="5633019"/>
            <a:ext cx="485131" cy="520414"/>
          </a:xfrm>
          <a:prstGeom prst="chevron">
            <a:avLst>
              <a:gd name="adj" fmla="val 34242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Двойная стрелка вверх/вниз 12"/>
          <p:cNvSpPr/>
          <p:nvPr/>
        </p:nvSpPr>
        <p:spPr>
          <a:xfrm>
            <a:off x="5283822" y="5063550"/>
            <a:ext cx="272106" cy="53565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681658" y="4954405"/>
            <a:ext cx="1114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???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543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5007" y="618668"/>
            <a:ext cx="111653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C00000"/>
                </a:solidFill>
              </a:rPr>
              <a:t>П</a:t>
            </a:r>
            <a:r>
              <a:rPr lang="ru-RU" sz="5400" b="1" dirty="0" smtClean="0">
                <a:solidFill>
                  <a:srgbClr val="C00000"/>
                </a:solidFill>
              </a:rPr>
              <a:t>исьмо </a:t>
            </a:r>
            <a:r>
              <a:rPr lang="ru-RU" sz="5400" b="1" dirty="0">
                <a:solidFill>
                  <a:srgbClr val="C00000"/>
                </a:solidFill>
              </a:rPr>
              <a:t>Минфина России от 03.03.2025 №24-03-09/20370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5007" y="2841951"/>
            <a:ext cx="111677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Положения подпункта "и" пункта 5 Постановления № 1875, касающиеся 300 тыс. рублей, применяются в отношении цены единицы товара, использованной для определения начальной (максимальной) цены контракта или цены контракта, заключаемого с единственным поставщиком (подрядчиком, исполнителем</a:t>
            </a:r>
            <a:r>
              <a:rPr lang="ru-RU" sz="2000" dirty="0" smtClean="0"/>
              <a:t>).</a:t>
            </a:r>
          </a:p>
          <a:p>
            <a:endParaRPr lang="ru-RU" sz="2000" dirty="0"/>
          </a:p>
          <a:p>
            <a:r>
              <a:rPr lang="ru-RU" sz="2000" dirty="0" smtClean="0"/>
              <a:t>Требования </a:t>
            </a:r>
            <a:r>
              <a:rPr lang="ru-RU" sz="2000" dirty="0"/>
              <a:t>к ценам, используемым в свою очередь для определения цены такой единицы товара, подпунктом "и" пункта 5 Постановления № 1875 не предъявляются.</a:t>
            </a:r>
          </a:p>
        </p:txBody>
      </p:sp>
    </p:spTree>
    <p:extLst>
      <p:ext uri="{BB962C8B-B14F-4D97-AF65-F5344CB8AC3E}">
        <p14:creationId xmlns:p14="http://schemas.microsoft.com/office/powerpoint/2010/main" val="224442857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64395176" name="TextBox 564395175"/>
          <p:cNvSpPr txBox="1"/>
          <p:nvPr/>
        </p:nvSpPr>
        <p:spPr bwMode="auto">
          <a:xfrm>
            <a:off x="525222" y="1539715"/>
            <a:ext cx="11095241" cy="682238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lvl="0"/>
            <a:r>
              <a:rPr lang="ru-RU" sz="2000" dirty="0" smtClean="0"/>
              <a:t>Запрет </a:t>
            </a:r>
            <a:r>
              <a:rPr lang="ru-RU" sz="2000" b="1" dirty="0"/>
              <a:t>может</a:t>
            </a:r>
            <a:r>
              <a:rPr lang="ru-RU" sz="2000" dirty="0"/>
              <a:t> не применяться заказчиками при наступлении </a:t>
            </a:r>
            <a:r>
              <a:rPr lang="ru-RU" sz="2000" dirty="0" smtClean="0"/>
              <a:t>одного из </a:t>
            </a:r>
            <a:r>
              <a:rPr lang="ru-RU" sz="2000" dirty="0"/>
              <a:t>следующих случаев</a:t>
            </a:r>
            <a:r>
              <a:rPr lang="ru-RU" sz="2000" dirty="0" smtClean="0"/>
              <a:t>:</a:t>
            </a:r>
            <a:endParaRPr lang="en-US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06270" y="2289701"/>
            <a:ext cx="117331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отсутствие </a:t>
            </a:r>
            <a:r>
              <a:rPr lang="ru-RU" sz="24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территории Российской Федерации производства </a:t>
            </a:r>
            <a:r>
              <a:rPr lang="ru-RU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товара, являющегося объектом закупки (предметом закупки) и указанного </a:t>
            </a:r>
            <a:br>
              <a:rPr lang="ru-RU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позициях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1 -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14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перечня № 1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которое подтверждается разрешением </a:t>
            </a:r>
            <a:r>
              <a:rPr lang="ru-RU" sz="24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закупку происходящего из иностранного государства товара, являющегося промышленной продукцией, которое выдается в порядке, установленном </a:t>
            </a:r>
            <a:r>
              <a:rPr lang="ru-RU" sz="2400" spc="-1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Минпромторгом</a:t>
            </a:r>
            <a:r>
              <a:rPr lang="ru-RU" sz="24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России. При описании объекта закупки для запроса на разрешение – применять КТРУ (если в КТРУ есть такая позиция) и при необходимости (если не запрещено) указывать дополнительные характеристики. 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2839934" y="342682"/>
            <a:ext cx="2048296" cy="38728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ПП </a:t>
            </a:r>
            <a:r>
              <a:rPr lang="ru-RU" sz="2000" b="1" dirty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РФ </a:t>
            </a:r>
            <a:r>
              <a:rPr lang="ru-RU" sz="2000" b="1" dirty="0" smtClean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</a:t>
            </a:r>
            <a:r>
              <a:rPr lang="ru-RU" sz="2000" b="1" dirty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1875</a:t>
            </a:r>
            <a:endParaRPr sz="2000" b="1" i="0" dirty="0">
              <a:solidFill>
                <a:srgbClr val="BC34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749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402" y="789004"/>
            <a:ext cx="116013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Порядок выдачи разрешений на закупку промышленного товара происходящего из иностранного государства.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7402" y="1743111"/>
            <a:ext cx="11918785" cy="3046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4D4D4D"/>
                </a:solidFill>
                <a:latin typeface="Arial" panose="020B0604020202020204" pitchFamily="34" charset="0"/>
              </a:rPr>
              <a:t>Приказ Министерства промышленности и торговли Российской Федерации от 9 января 2025 г. № </a:t>
            </a:r>
            <a:r>
              <a:rPr lang="ru-RU" sz="2400" b="1" dirty="0" smtClean="0">
                <a:solidFill>
                  <a:srgbClr val="4D4D4D"/>
                </a:solidFill>
                <a:latin typeface="Arial" panose="020B0604020202020204" pitchFamily="34" charset="0"/>
              </a:rPr>
              <a:t>7</a:t>
            </a:r>
            <a:endParaRPr lang="ru-RU" b="1" dirty="0" smtClean="0">
              <a:solidFill>
                <a:srgbClr val="4D4D4D"/>
              </a:solidFill>
              <a:latin typeface="Arial" panose="020B0604020202020204" pitchFamily="34" charset="0"/>
            </a:endParaRPr>
          </a:p>
          <a:p>
            <a:endParaRPr lang="ru-RU" sz="1800" b="1" dirty="0">
              <a:solidFill>
                <a:srgbClr val="4D4D4D"/>
              </a:solidFill>
              <a:latin typeface="Arial" panose="020B0604020202020204" pitchFamily="34" charset="0"/>
            </a:endParaRPr>
          </a:p>
          <a:p>
            <a:r>
              <a:rPr lang="ru-RU" sz="1800" b="1" dirty="0" smtClean="0">
                <a:solidFill>
                  <a:srgbClr val="4D4D4D"/>
                </a:solidFill>
                <a:latin typeface="Arial" panose="020B0604020202020204" pitchFamily="34" charset="0"/>
              </a:rPr>
              <a:t>"</a:t>
            </a:r>
            <a:r>
              <a:rPr lang="ru-RU" sz="1800" b="1" dirty="0">
                <a:solidFill>
                  <a:srgbClr val="4D4D4D"/>
                </a:solidFill>
                <a:latin typeface="Arial" panose="020B0604020202020204" pitchFamily="34" charset="0"/>
              </a:rPr>
              <a:t>Об утверждении порядка выдачи Министерством промышленности и торговли Российской Федерации разрешения на закупку происходящего из иностранного государства товара, являющегося промышленной продукцией, предусмотренного подпунктом "а" пункта 5 постановления Правительства Российской Федерации от 23 декабря 2024 г. N 1875 "О мерах по предоставлению национального режима при осуществлении закупок товаров, работ, услуг для обеспечения государственных и муниципальных нужд, закупок товаров работ услуг отдельными видами юридических лиц"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63622" y="5178441"/>
            <a:ext cx="10014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Рассмотрение 5 </a:t>
            </a:r>
            <a:r>
              <a:rPr lang="ru-RU" sz="2000" dirty="0" err="1" smtClean="0"/>
              <a:t>р.д</a:t>
            </a:r>
            <a:r>
              <a:rPr lang="ru-RU" sz="2000" dirty="0" smtClean="0"/>
              <a:t>. → </a:t>
            </a:r>
            <a:r>
              <a:rPr lang="en-US" sz="2000" dirty="0" smtClean="0"/>
              <a:t> </a:t>
            </a:r>
            <a:r>
              <a:rPr lang="ru-RU" sz="2000" dirty="0" smtClean="0"/>
              <a:t>Поиск 1 </a:t>
            </a:r>
            <a:r>
              <a:rPr lang="ru-RU" sz="2000" dirty="0" err="1" smtClean="0"/>
              <a:t>р.д</a:t>
            </a:r>
            <a:r>
              <a:rPr lang="ru-RU" sz="2000" dirty="0" smtClean="0"/>
              <a:t>. → Решение 5 </a:t>
            </a:r>
            <a:r>
              <a:rPr lang="ru-RU" sz="2000" dirty="0" err="1" smtClean="0"/>
              <a:t>р.д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75866" y="5450833"/>
            <a:ext cx="11625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			↓			</a:t>
            </a:r>
            <a:r>
              <a:rPr lang="ru-RU" sz="2000" dirty="0"/>
              <a:t> ↓</a:t>
            </a:r>
            <a:endParaRPr lang="ru-RU" sz="2000" dirty="0" smtClean="0"/>
          </a:p>
          <a:p>
            <a:r>
              <a:rPr lang="ru-RU" sz="2000" dirty="0" smtClean="0"/>
              <a:t>↑ Переделка 15 </a:t>
            </a:r>
            <a:r>
              <a:rPr lang="ru-RU" sz="2000" dirty="0" err="1" smtClean="0"/>
              <a:t>р.д</a:t>
            </a:r>
            <a:r>
              <a:rPr lang="ru-RU" sz="2000" dirty="0" smtClean="0"/>
              <a:t>. ← Отклонение 1р.д. 	Нашли 1 +5 (х2) </a:t>
            </a:r>
            <a:r>
              <a:rPr lang="ru-RU" sz="2000" dirty="0" err="1" smtClean="0"/>
              <a:t>р.д</a:t>
            </a:r>
            <a:r>
              <a:rPr lang="ru-RU" sz="2000" dirty="0" smtClean="0"/>
              <a:t> на ответ ↑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8635829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64395176" name="TextBox 564395175"/>
          <p:cNvSpPr txBox="1"/>
          <p:nvPr/>
        </p:nvSpPr>
        <p:spPr bwMode="auto">
          <a:xfrm>
            <a:off x="287097" y="729968"/>
            <a:ext cx="11555995" cy="38728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lvl="0"/>
            <a:r>
              <a:rPr lang="ru-RU" sz="2000" dirty="0" smtClean="0"/>
              <a:t>Запрет </a:t>
            </a:r>
            <a:r>
              <a:rPr lang="ru-RU" sz="2000" b="1" dirty="0"/>
              <a:t>может</a:t>
            </a:r>
            <a:r>
              <a:rPr lang="ru-RU" sz="2000" dirty="0"/>
              <a:t> не применяться заказчиками при наступлении </a:t>
            </a:r>
            <a:r>
              <a:rPr lang="ru-RU" sz="2000" dirty="0" smtClean="0"/>
              <a:t>одного из </a:t>
            </a:r>
            <a:r>
              <a:rPr lang="ru-RU" sz="2000" dirty="0"/>
              <a:t>следующих случаев</a:t>
            </a:r>
            <a:r>
              <a:rPr lang="ru-RU" sz="2000" dirty="0" smtClean="0"/>
              <a:t>:</a:t>
            </a:r>
            <a:endParaRPr lang="en-US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260745"/>
            <a:ext cx="1197428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отсутствие на территории Российской Федерации российских граждан, российских юридических лиц, осуществляющих оказание услуг, указанных в позициях 147 - 151 приложения N 1 к настоящему постановлению, отсутствие в реестре российской промышленной продукции товаров, указанных в позициях 1 - 433 приложения N 2 к настоящему постановлению, с характеристиками, соответствующими потребности заказчика, отсутствие на территории Российской Федерации производства товаров, указанных в позициях 434 - 465 приложения N 2 к настоящему постановлению, отсутствие на территории Российской Федерации производства товаров, не указанных в приложениях N 1 и 2 к настоящему постановлению, отсутствие на территории Российской Федерации российских граждан, российских юридических лиц, осуществляющих выполнение работ, оказание услуг, не указанных в приложениях N 1 и 2 к настоящему постановлению, </a:t>
            </a:r>
            <a:r>
              <a:rPr lang="ru-RU" sz="16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 осуществлении </a:t>
            </a:r>
            <a:r>
              <a:rPr lang="ru-RU" sz="16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соответствии с Федеральным законом "О контрактной системе в сфере закупок товаров, работ, услуг для обеспечения государственных и муниципальных нужд" </a:t>
            </a:r>
            <a:r>
              <a:rPr lang="ru-RU" sz="16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закупок таких товаров </a:t>
            </a:r>
            <a:r>
              <a:rPr lang="ru-RU" sz="16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(в том числе поставляемых при выполнении закупаемых работ, оказании закупаемых услуг), работ, услуг </a:t>
            </a:r>
            <a:r>
              <a:rPr lang="ru-RU" sz="16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заказчиком из числа заказчиков, предусмотренных подпунктом "а" пункта 5 части 11 статьи 24 Федерального закона "О контрактной системе </a:t>
            </a:r>
            <a:r>
              <a:rPr lang="ru-RU" sz="16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сфере закупок товаров, работ, услуг для обеспечения государственных и муниципальных нужд", или </a:t>
            </a:r>
            <a:r>
              <a:rPr lang="ru-RU" sz="16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 осуществлении в рамках государственного оборонного заказа </a:t>
            </a:r>
            <a:r>
              <a:rPr lang="ru-RU" sz="16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соответствии с Федеральным законом "О контрактной системе в сфере закупок товаров, работ, услуг для обеспечения государственных и муниципальных нужд" и Федеральным законом "О закупках товаров, работ, услуг отдельными видами юридических лиц" закупок таких товаров (в том числе поставляемых при выполнении закупаемых работ, оказании закупаемых услуг), работ, услуг иными заказчиками. </a:t>
            </a:r>
            <a:r>
              <a:rPr lang="ru-RU" sz="16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Такое отсутствие декларируется заказчиком самостоятельно в извещении</a:t>
            </a:r>
            <a:r>
              <a:rPr lang="ru-RU" sz="16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об осуществлении закупки, приглашении принять участие в определении поставщика (подрядчика, исполнителя), документации о закупке, </a:t>
            </a:r>
            <a:r>
              <a:rPr lang="ru-RU" sz="16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заключаемом с единственным поставщиком (подрядчиком, исполнителем) контракте </a:t>
            </a:r>
            <a:r>
              <a:rPr lang="ru-RU" sz="16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(заключаемом с единственным поставщиком (исполнителем, подрядчиком) договоре);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2839934" y="342682"/>
            <a:ext cx="2048296" cy="38728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ПП </a:t>
            </a:r>
            <a:r>
              <a:rPr lang="ru-RU" sz="2000" b="1" dirty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РФ </a:t>
            </a:r>
            <a:r>
              <a:rPr lang="ru-RU" sz="2000" b="1" dirty="0" smtClean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</a:t>
            </a:r>
            <a:r>
              <a:rPr lang="ru-RU" sz="2000" b="1" dirty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1875</a:t>
            </a:r>
            <a:endParaRPr sz="2000" b="1" i="0" dirty="0">
              <a:solidFill>
                <a:srgbClr val="BC34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043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64395176" name="TextBox 564395175"/>
          <p:cNvSpPr txBox="1"/>
          <p:nvPr/>
        </p:nvSpPr>
        <p:spPr bwMode="auto">
          <a:xfrm>
            <a:off x="525222" y="1539715"/>
            <a:ext cx="11095241" cy="32829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lvl="0"/>
            <a:r>
              <a:rPr lang="ru-RU" sz="1600" dirty="0" smtClean="0"/>
              <a:t>Запрет </a:t>
            </a:r>
            <a:r>
              <a:rPr lang="ru-RU" sz="1600" b="1" dirty="0"/>
              <a:t>может</a:t>
            </a:r>
            <a:r>
              <a:rPr lang="ru-RU" sz="1600" dirty="0"/>
              <a:t> не применяться заказчиками при наступлении </a:t>
            </a:r>
            <a:r>
              <a:rPr lang="ru-RU" sz="1600" dirty="0" smtClean="0"/>
              <a:t>одного из </a:t>
            </a:r>
            <a:r>
              <a:rPr lang="ru-RU" sz="1600" dirty="0"/>
              <a:t>следующих случаев</a:t>
            </a:r>
            <a:r>
              <a:rPr lang="ru-RU" sz="1600" dirty="0" smtClean="0"/>
              <a:t>:</a:t>
            </a:r>
            <a:endParaRPr lang="en-US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25222" y="2051111"/>
            <a:ext cx="111880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800" dirty="0" smtClean="0"/>
              <a:t>при </a:t>
            </a:r>
            <a:r>
              <a:rPr lang="ru-RU" sz="1800" dirty="0"/>
              <a:t>осуществлении закупки программного обеспечения, указанного в позиции </a:t>
            </a:r>
            <a:r>
              <a:rPr lang="ru-RU" sz="1800" dirty="0" smtClean="0"/>
              <a:t>14</a:t>
            </a:r>
            <a:r>
              <a:rPr lang="en-US" sz="1800" dirty="0" smtClean="0"/>
              <a:t>6</a:t>
            </a:r>
            <a:r>
              <a:rPr lang="ru-RU" sz="1800" dirty="0" smtClean="0"/>
              <a:t> </a:t>
            </a:r>
            <a:r>
              <a:rPr lang="ru-RU" sz="1800" dirty="0"/>
              <a:t>перечня № </a:t>
            </a:r>
            <a:r>
              <a:rPr lang="ru-RU" sz="1800" dirty="0" smtClean="0"/>
              <a:t>1 </a:t>
            </a:r>
            <a:r>
              <a:rPr lang="ru-RU" sz="1800" dirty="0"/>
              <a:t>по состоянию на день, предшествующий дню размещения в ЕИС извещения об осуществлении </a:t>
            </a:r>
            <a:r>
              <a:rPr lang="ru-RU" sz="1800" dirty="0" smtClean="0"/>
              <a:t>закупки:</a:t>
            </a:r>
          </a:p>
          <a:p>
            <a:endParaRPr lang="ru-RU" sz="1800" dirty="0"/>
          </a:p>
          <a:p>
            <a:pPr marL="285750" indent="-285750">
              <a:buFontTx/>
              <a:buChar char="-"/>
            </a:pPr>
            <a:r>
              <a:rPr lang="ru-RU" sz="1800" dirty="0"/>
              <a:t>отсутствие в реестре российского\ евразийского </a:t>
            </a:r>
            <a:r>
              <a:rPr lang="ru-RU" sz="1800" dirty="0" smtClean="0"/>
              <a:t>ПО</a:t>
            </a:r>
          </a:p>
          <a:p>
            <a:pPr marL="285750" indent="-285750">
              <a:buFontTx/>
              <a:buChar char="-"/>
            </a:pPr>
            <a:r>
              <a:rPr lang="ru-RU" sz="1800" dirty="0" smtClean="0"/>
              <a:t>по </a:t>
            </a:r>
            <a:r>
              <a:rPr lang="ru-RU" sz="1800" dirty="0"/>
              <a:t>своим функциональным, техническим и (или) эксплуатационным характеристикам не соответствует установленным заказчиком требованиям к программному обеспечению, являющемуся объектом </a:t>
            </a:r>
            <a:r>
              <a:rPr lang="ru-RU" sz="1800" dirty="0" smtClean="0"/>
              <a:t>закупки</a:t>
            </a:r>
            <a:endParaRPr lang="en-US" sz="1800" dirty="0" smtClean="0"/>
          </a:p>
          <a:p>
            <a:pPr marL="285750" indent="-285750">
              <a:buFontTx/>
              <a:buChar char="-"/>
            </a:pPr>
            <a:endParaRPr lang="en-US" sz="1800" dirty="0"/>
          </a:p>
          <a:p>
            <a:r>
              <a:rPr lang="ru-RU" sz="1800" dirty="0" smtClean="0"/>
              <a:t>Заказчику необходимо дать обоснование неприменения запрета.</a:t>
            </a:r>
            <a:endParaRPr lang="ru-RU" sz="1800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2839934" y="342682"/>
            <a:ext cx="2048296" cy="38728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ПП </a:t>
            </a:r>
            <a:r>
              <a:rPr lang="ru-RU" sz="2000" b="1" dirty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РФ </a:t>
            </a:r>
            <a:r>
              <a:rPr lang="ru-RU" sz="2000" b="1" dirty="0" smtClean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</a:t>
            </a:r>
            <a:r>
              <a:rPr lang="ru-RU" sz="2000" b="1" dirty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1875</a:t>
            </a:r>
            <a:endParaRPr sz="2000" b="1" i="0" dirty="0">
              <a:solidFill>
                <a:srgbClr val="BC34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596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64395176" name="TextBox 564395175"/>
          <p:cNvSpPr txBox="1"/>
          <p:nvPr/>
        </p:nvSpPr>
        <p:spPr bwMode="auto">
          <a:xfrm>
            <a:off x="525222" y="1539715"/>
            <a:ext cx="11095241" cy="32829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lvl="0"/>
            <a:r>
              <a:rPr lang="ru-RU" sz="1600" dirty="0" smtClean="0"/>
              <a:t>Запрет </a:t>
            </a:r>
            <a:r>
              <a:rPr lang="ru-RU" sz="1600" b="1" dirty="0"/>
              <a:t>может</a:t>
            </a:r>
            <a:r>
              <a:rPr lang="ru-RU" sz="1600" dirty="0"/>
              <a:t> не применяться заказчиками при наступлении </a:t>
            </a:r>
            <a:r>
              <a:rPr lang="ru-RU" sz="1600" dirty="0" smtClean="0"/>
              <a:t>одного из </a:t>
            </a:r>
            <a:r>
              <a:rPr lang="ru-RU" sz="1600" dirty="0"/>
              <a:t>следующих случаев</a:t>
            </a:r>
            <a:r>
              <a:rPr lang="ru-RU" sz="1600" dirty="0" smtClean="0"/>
              <a:t>:</a:t>
            </a:r>
            <a:endParaRPr lang="en-US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5222" y="2051111"/>
            <a:ext cx="11257617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8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осуществляется </a:t>
            </a:r>
            <a:r>
              <a:rPr lang="ru-RU" sz="2000" b="1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закупка</a:t>
            </a:r>
            <a:r>
              <a:rPr lang="ru-RU" sz="1800" b="1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товаров, указанных в позиции 35 (подшипники)</a:t>
            </a:r>
            <a:r>
              <a:rPr lang="ru-RU" sz="18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перечня № 1, </a:t>
            </a:r>
            <a:r>
              <a:rPr lang="ru-RU" sz="1800" b="1" spc="-1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количестве одной штуки </a:t>
            </a:r>
            <a:r>
              <a:rPr lang="ru-RU" sz="18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 НМЦК (НМЦД), цена контракта, заключаемого с единственным поставщиком (подрядчиком, исполнителем) (цена, заключаемого с единственным поставщиком (исполнителем, подрядчиком) договора), </a:t>
            </a:r>
            <a:r>
              <a:rPr lang="ru-RU" sz="1800" b="1" spc="-1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превышает 3 тыс. рублей</a:t>
            </a:r>
            <a:r>
              <a:rPr lang="ru-RU" sz="18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5222" y="3330685"/>
            <a:ext cx="112460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8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осуществляется закупка товаров, указанных в позиции 35 </a:t>
            </a:r>
            <a:r>
              <a:rPr lang="ru-RU" sz="1800" b="1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(подшипники)</a:t>
            </a:r>
            <a:r>
              <a:rPr lang="ru-RU" sz="18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перечня № 1, при которой НМЦК (НМЦД</a:t>
            </a:r>
            <a:r>
              <a:rPr lang="ru-RU" sz="18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ru-RU" sz="18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максимальное значение цены контракта (максимальное значение цены договора</a:t>
            </a:r>
            <a:r>
              <a:rPr lang="ru-RU" sz="18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), цена контракта, заключаемого с единственным поставщиком (подрядчиком, исполнителем) (цена, заключаемого с единственным поставщиком (исполнителем, подрядчиком) договора), </a:t>
            </a:r>
            <a:r>
              <a:rPr lang="ru-RU" sz="1800" b="1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 превышает 30 тыс. рублей </a:t>
            </a:r>
            <a:r>
              <a:rPr lang="ru-RU" sz="18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 при этом ни одна из использованных при определении таких цен </a:t>
            </a:r>
            <a:r>
              <a:rPr lang="ru-RU" sz="1800" b="1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цена единицы товара не превышает 3 тыс. рублей</a:t>
            </a:r>
            <a:endParaRPr lang="ru-RU" sz="1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5222" y="4994666"/>
            <a:ext cx="112576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8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осуществляется </a:t>
            </a:r>
            <a:r>
              <a:rPr lang="ru-RU" sz="18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закупка </a:t>
            </a:r>
            <a:r>
              <a:rPr lang="ru-RU" sz="18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товара</a:t>
            </a:r>
            <a:r>
              <a:rPr lang="ru-RU" sz="18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 </a:t>
            </a:r>
            <a:r>
              <a:rPr lang="ru-RU" sz="18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относящегося к </a:t>
            </a:r>
            <a:r>
              <a:rPr lang="ru-RU" sz="18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товарам и ПО, </a:t>
            </a:r>
            <a:r>
              <a:rPr lang="ru-RU" sz="18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указанным в позициях </a:t>
            </a:r>
            <a:r>
              <a:rPr lang="ru-RU" sz="1800" dirty="0"/>
              <a:t>23, 24, 44 - 47, 71- 77, 79 - 88, 95 </a:t>
            </a:r>
            <a:r>
              <a:rPr lang="ru-RU" sz="1800" dirty="0" smtClean="0"/>
              <a:t>– 118 и 146</a:t>
            </a:r>
            <a:r>
              <a:rPr lang="ru-RU" sz="18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перечня № 1, </a:t>
            </a:r>
            <a:r>
              <a:rPr lang="ru-RU" sz="18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определенного товарного знака ввиду его несовместимости </a:t>
            </a:r>
            <a:r>
              <a:rPr lang="ru-RU" sz="18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товарами, на которых размещаются другие товарные знаки и необходимости обеспечения взаимодействия закупаемого товара с товарами, используемыми заказчиком</a:t>
            </a:r>
            <a:endParaRPr lang="ru-RU" sz="1800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2839934" y="342682"/>
            <a:ext cx="2048296" cy="38728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000" dirty="0" smtClean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ПП </a:t>
            </a:r>
            <a:r>
              <a:rPr lang="ru-RU" sz="2000" dirty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РФ </a:t>
            </a:r>
            <a:r>
              <a:rPr lang="ru-RU" sz="2000" dirty="0" smtClean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</a:t>
            </a:r>
            <a:r>
              <a:rPr lang="ru-RU" sz="2000" dirty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1875</a:t>
            </a:r>
            <a:endParaRPr sz="2000" i="0" dirty="0">
              <a:solidFill>
                <a:srgbClr val="BC34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012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64395176" name="TextBox 564395175"/>
          <p:cNvSpPr txBox="1"/>
          <p:nvPr/>
        </p:nvSpPr>
        <p:spPr bwMode="auto">
          <a:xfrm>
            <a:off x="525222" y="1539715"/>
            <a:ext cx="11095241" cy="32829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lvl="0"/>
            <a:r>
              <a:rPr lang="ru-RU" sz="1600" dirty="0" smtClean="0"/>
              <a:t>Запрет </a:t>
            </a:r>
            <a:r>
              <a:rPr lang="ru-RU" sz="1600" b="1" dirty="0"/>
              <a:t>может</a:t>
            </a:r>
            <a:r>
              <a:rPr lang="ru-RU" sz="1600" dirty="0"/>
              <a:t> не применяться заказчиками при наступлении </a:t>
            </a:r>
            <a:r>
              <a:rPr lang="ru-RU" sz="1600" dirty="0" smtClean="0"/>
              <a:t>одного из </a:t>
            </a:r>
            <a:r>
              <a:rPr lang="ru-RU" sz="1600" dirty="0"/>
              <a:t>следующих случаев</a:t>
            </a:r>
            <a:r>
              <a:rPr lang="ru-RU" sz="1600" dirty="0" smtClean="0"/>
              <a:t>:</a:t>
            </a:r>
            <a:endParaRPr lang="en-US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25222" y="2398429"/>
            <a:ext cx="113405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осуществляется </a:t>
            </a:r>
            <a:r>
              <a:rPr lang="ru-RU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закупка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целях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оказания медицинской помощи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неотложной или экстренной форме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либо вследствие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аварии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обстоятельств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непреодолимой силы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для предупреждения (при введении режима повышенной готовности функционирования органов управления и сил единой государственной системы предупреждения и ликвидации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чрезвычайных ситуаций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и (или) ликвидации чрезвычайной ситуации,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целях проведения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специальной военной операции, мобилизационной подготовки, мобилизации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осуществления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деятельности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территории,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которой введено военное положение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2839934" y="342682"/>
            <a:ext cx="2048296" cy="38728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ПП </a:t>
            </a:r>
            <a:r>
              <a:rPr lang="ru-RU" sz="2000" b="1" dirty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РФ </a:t>
            </a:r>
            <a:r>
              <a:rPr lang="ru-RU" sz="2000" b="1" dirty="0" smtClean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</a:t>
            </a:r>
            <a:r>
              <a:rPr lang="ru-RU" sz="2000" b="1" dirty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1875</a:t>
            </a:r>
            <a:endParaRPr sz="2000" b="1" i="0" dirty="0">
              <a:solidFill>
                <a:srgbClr val="BC34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509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64395176" name="TextBox 564395175"/>
          <p:cNvSpPr txBox="1"/>
          <p:nvPr/>
        </p:nvSpPr>
        <p:spPr bwMode="auto">
          <a:xfrm>
            <a:off x="525222" y="1539715"/>
            <a:ext cx="11095241" cy="32829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lvl="0"/>
            <a:r>
              <a:rPr lang="ru-RU" sz="1600" dirty="0" smtClean="0"/>
              <a:t>Запрет </a:t>
            </a:r>
            <a:r>
              <a:rPr lang="ru-RU" sz="1600" b="1" dirty="0"/>
              <a:t>может</a:t>
            </a:r>
            <a:r>
              <a:rPr lang="ru-RU" sz="1600" dirty="0"/>
              <a:t> не применяться заказчиками при наступлении </a:t>
            </a:r>
            <a:r>
              <a:rPr lang="ru-RU" sz="1600" dirty="0" smtClean="0"/>
              <a:t>одного из </a:t>
            </a:r>
            <a:r>
              <a:rPr lang="ru-RU" sz="1600" dirty="0"/>
              <a:t>следующих случаев</a:t>
            </a:r>
            <a:r>
              <a:rPr lang="ru-RU" sz="1600" dirty="0" smtClean="0"/>
              <a:t>:</a:t>
            </a:r>
            <a:endParaRPr lang="en-US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25222" y="2398429"/>
            <a:ext cx="113405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осуществляется </a:t>
            </a:r>
            <a:r>
              <a:rPr lang="ru-RU" sz="20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закупка товаров из числа запасных частей и расходных материалов к машинам и оборудованию</a:t>
            </a:r>
            <a:r>
              <a:rPr lang="ru-RU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используемых </a:t>
            </a:r>
            <a:r>
              <a:rPr lang="ru-RU" sz="2000" b="1" spc="-1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заказчиками</a:t>
            </a:r>
            <a:r>
              <a:rPr lang="ru-RU" sz="2000" spc="-1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предусмотренными подпунктом "а" пункта 5 части 11 статьи 24 </a:t>
            </a:r>
            <a:r>
              <a:rPr lang="ru-RU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Федерального закона "О контрактной системе в сфере закупок товаров, работ, услуг для обеспечения государственных и муниципальных нужд", в соответствии с технической документацией на указанные машины и оборудование</a:t>
            </a:r>
            <a:r>
              <a:rPr lang="ru-RU" sz="20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(новое право – ПП РФ №879)</a:t>
            </a:r>
            <a:endParaRPr lang="ru-RU" sz="2000" spc="-1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2839934" y="342682"/>
            <a:ext cx="2048296" cy="38728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ПП </a:t>
            </a:r>
            <a:r>
              <a:rPr lang="ru-RU" sz="2000" b="1" dirty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РФ </a:t>
            </a:r>
            <a:r>
              <a:rPr lang="ru-RU" sz="2000" b="1" dirty="0" smtClean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</a:t>
            </a:r>
            <a:r>
              <a:rPr lang="ru-RU" sz="2000" b="1" dirty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1875</a:t>
            </a:r>
            <a:endParaRPr sz="2000" b="1" i="0" dirty="0">
              <a:solidFill>
                <a:srgbClr val="BC34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047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64395176" name="TextBox 564395175"/>
          <p:cNvSpPr txBox="1"/>
          <p:nvPr/>
        </p:nvSpPr>
        <p:spPr bwMode="auto">
          <a:xfrm>
            <a:off x="665922" y="1541036"/>
            <a:ext cx="7799898" cy="38728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lvl="0"/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Ограничение</a:t>
            </a:r>
            <a:r>
              <a:rPr lang="ru-RU" sz="2000" dirty="0" smtClean="0"/>
              <a:t> </a:t>
            </a:r>
            <a:r>
              <a:rPr lang="ru-RU" sz="2000" b="1" dirty="0"/>
              <a:t>может</a:t>
            </a:r>
            <a:r>
              <a:rPr lang="ru-RU" sz="2000" dirty="0"/>
              <a:t> не применяться </a:t>
            </a:r>
            <a:r>
              <a:rPr lang="ru-RU" sz="2000" dirty="0" smtClean="0"/>
              <a:t>заказчиками:</a:t>
            </a:r>
            <a:endParaRPr lang="en-US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48479" y="2356658"/>
            <a:ext cx="11787808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ts val="1800"/>
              </a:lnSpc>
              <a:spcAft>
                <a:spcPts val="1200"/>
              </a:spcAft>
              <a:buFont typeface="+mj-lt"/>
              <a:buAutoNum type="arabicParenR"/>
            </a:pPr>
            <a:r>
              <a:rPr lang="ru-RU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товара </a:t>
            </a:r>
            <a:r>
              <a:rPr lang="ru-RU" sz="20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определенного товарного знака </a:t>
            </a:r>
            <a:r>
              <a:rPr lang="ru-RU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ввиду его </a:t>
            </a:r>
            <a:r>
              <a:rPr lang="ru-RU" sz="20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несовместимости</a:t>
            </a:r>
            <a:r>
              <a:rPr lang="ru-RU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 товарами, на которых размещаются другие товарные знаки </a:t>
            </a:r>
            <a:r>
              <a:rPr lang="ru-RU" sz="20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необходимости обеспечения </a:t>
            </a:r>
            <a:r>
              <a:rPr lang="ru-RU" sz="20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взаимодействия</a:t>
            </a:r>
            <a:r>
              <a:rPr lang="ru-RU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закупаемого товара </a:t>
            </a:r>
            <a:r>
              <a:rPr lang="ru-RU" sz="20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 </a:t>
            </a:r>
            <a:r>
              <a:rPr lang="ru-RU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товарами, используемыми заказчиком, </a:t>
            </a:r>
            <a:r>
              <a:rPr lang="ru-RU" sz="2000" b="1" spc="-1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исключением </a:t>
            </a:r>
            <a:r>
              <a:rPr lang="ru-RU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случаев осуществления закупок товара, указанного в </a:t>
            </a:r>
            <a:r>
              <a:rPr lang="ru-RU" sz="2000" b="1" spc="-1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позиции </a:t>
            </a:r>
            <a:r>
              <a:rPr lang="ru-RU" sz="2000" b="1" spc="-1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371</a:t>
            </a:r>
            <a:r>
              <a:rPr lang="ru-RU" sz="20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перечня № 2;</a:t>
            </a: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lnSpc>
                <a:spcPts val="1800"/>
              </a:lnSpc>
              <a:spcAft>
                <a:spcPts val="1200"/>
              </a:spcAft>
              <a:buFont typeface="+mj-lt"/>
              <a:buAutoNum type="arabicParenR"/>
            </a:pPr>
            <a:r>
              <a:rPr lang="ru-RU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товара из числа </a:t>
            </a:r>
            <a:r>
              <a:rPr lang="ru-RU" sz="20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запасных частей и расходных материалов </a:t>
            </a:r>
            <a:r>
              <a:rPr lang="ru-RU" sz="20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 </a:t>
            </a:r>
            <a:r>
              <a:rPr lang="ru-RU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машинам и оборудованию, используемым заказчиком, в соответствии </a:t>
            </a:r>
            <a:r>
              <a:rPr lang="ru-RU" sz="20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 </a:t>
            </a:r>
            <a:r>
              <a:rPr lang="ru-RU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технической документацией на указанные машины и оборудование</a:t>
            </a:r>
            <a:r>
              <a:rPr lang="ru-RU" sz="20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457200" lvl="1">
              <a:lnSpc>
                <a:spcPts val="1800"/>
              </a:lnSpc>
              <a:spcAft>
                <a:spcPts val="1200"/>
              </a:spcAft>
            </a:pPr>
            <a:r>
              <a:rPr lang="ru-RU" sz="40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↑</a:t>
            </a:r>
            <a:r>
              <a:rPr lang="ru-RU" sz="20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Положения </a:t>
            </a:r>
            <a:r>
              <a:rPr lang="ru-RU" sz="2400" b="1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ru-RU" sz="20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применяются при осуществлении закупок товаров</a:t>
            </a:r>
            <a:r>
              <a:rPr lang="ru-RU" sz="20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являющихся расходными </a:t>
            </a:r>
            <a:r>
              <a:rPr lang="ru-RU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материалами, </a:t>
            </a:r>
            <a:r>
              <a:rPr lang="ru-RU" sz="20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комплектующими</a:t>
            </a:r>
            <a:r>
              <a:rPr lang="ru-RU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принадлежностями </a:t>
            </a:r>
            <a:r>
              <a:rPr lang="ru-RU" sz="20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 </a:t>
            </a:r>
            <a:r>
              <a:rPr lang="ru-RU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медицинским </a:t>
            </a:r>
            <a:r>
              <a:rPr lang="ru-RU" sz="20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изделиям (из приложения №2);</a:t>
            </a: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lnSpc>
                <a:spcPts val="1800"/>
              </a:lnSpc>
              <a:spcAft>
                <a:spcPts val="1200"/>
              </a:spcAft>
              <a:buFont typeface="+mj-lt"/>
              <a:buAutoNum type="arabicParenR" startAt="3"/>
            </a:pPr>
            <a:r>
              <a:rPr lang="ru-RU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товаров, указанных в </a:t>
            </a:r>
            <a:r>
              <a:rPr lang="ru-RU" sz="20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позициях 100 и 101</a:t>
            </a:r>
            <a:r>
              <a:rPr lang="ru-RU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перечня № 2, </a:t>
            </a:r>
            <a:r>
              <a:rPr lang="ru-RU" sz="20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целях </a:t>
            </a:r>
            <a:r>
              <a:rPr lang="ru-RU" sz="20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обеспечения нужд спорта высших достижений</a:t>
            </a:r>
            <a:r>
              <a:rPr lang="ru-RU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lnSpc>
                <a:spcPts val="1800"/>
              </a:lnSpc>
              <a:spcAft>
                <a:spcPts val="1200"/>
              </a:spcAft>
              <a:buFont typeface="+mj-lt"/>
              <a:buAutoNum type="arabicParenR" startAt="3"/>
            </a:pPr>
            <a:r>
              <a:rPr lang="ru-RU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товара из числа </a:t>
            </a:r>
            <a:r>
              <a:rPr lang="ru-RU" sz="20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запасных частей и деталей к используемому оружию спортивному огнестрельному с нарезным стволом, происходящему из иностранного государства</a:t>
            </a:r>
            <a:r>
              <a:rPr lang="ru-RU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2839934" y="342682"/>
            <a:ext cx="2048296" cy="38728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ПП </a:t>
            </a:r>
            <a:r>
              <a:rPr lang="ru-RU" sz="2000" b="1" dirty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РФ </a:t>
            </a:r>
            <a:r>
              <a:rPr lang="ru-RU" sz="2000" b="1" dirty="0" smtClean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</a:t>
            </a:r>
            <a:r>
              <a:rPr lang="ru-RU" sz="2000" b="1" dirty="0">
                <a:solidFill>
                  <a:srgbClr val="BC34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1875</a:t>
            </a:r>
            <a:endParaRPr sz="2000" b="1" i="0" dirty="0">
              <a:solidFill>
                <a:srgbClr val="BC34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241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theme/theme1.xml><?xml version="1.0" encoding="utf-8"?>
<a:theme xmlns:a="http://schemas.openxmlformats.org/drawingml/2006/main" name="Специальное оформление">
  <a:themeElements>
    <a:clrScheme name="Фабрикант">
      <a:dk1>
        <a:srgbClr val="212121"/>
      </a:dk1>
      <a:lt1>
        <a:srgbClr val="FFFFFF"/>
      </a:lt1>
      <a:dk2>
        <a:srgbClr val="009DDB"/>
      </a:dk2>
      <a:lt2>
        <a:srgbClr val="FFFFFF"/>
      </a:lt2>
      <a:accent1>
        <a:srgbClr val="7E99AA"/>
      </a:accent1>
      <a:accent2>
        <a:srgbClr val="FF7000"/>
      </a:accent2>
      <a:accent3>
        <a:srgbClr val="004065"/>
      </a:accent3>
      <a:accent4>
        <a:srgbClr val="009DDB"/>
      </a:accent4>
      <a:accent5>
        <a:srgbClr val="009DDB"/>
      </a:accent5>
      <a:accent6>
        <a:srgbClr val="7030A0"/>
      </a:accent6>
      <a:hlink>
        <a:srgbClr val="FFFFFF"/>
      </a:hlink>
      <a:folHlink>
        <a:srgbClr val="21212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Фабрикант 2023">
  <a:themeElements>
    <a:clrScheme name="Фабрикант">
      <a:dk1>
        <a:srgbClr val="212121"/>
      </a:dk1>
      <a:lt1>
        <a:srgbClr val="FFFFFF"/>
      </a:lt1>
      <a:dk2>
        <a:srgbClr val="009DDB"/>
      </a:dk2>
      <a:lt2>
        <a:srgbClr val="D7E0E8"/>
      </a:lt2>
      <a:accent1>
        <a:srgbClr val="7E99AA"/>
      </a:accent1>
      <a:accent2>
        <a:srgbClr val="FF7000"/>
      </a:accent2>
      <a:accent3>
        <a:srgbClr val="004065"/>
      </a:accent3>
      <a:accent4>
        <a:srgbClr val="009DDB"/>
      </a:accent4>
      <a:accent5>
        <a:srgbClr val="009DDB"/>
      </a:accent5>
      <a:accent6>
        <a:srgbClr val="7030A0"/>
      </a:accent6>
      <a:hlink>
        <a:srgbClr val="FFFFFF"/>
      </a:hlink>
      <a:folHlink>
        <a:srgbClr val="21212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30999</TotalTime>
  <Words>13177</Words>
  <Application>Microsoft Office PowerPoint</Application>
  <PresentationFormat>Произвольный</PresentationFormat>
  <Paragraphs>1207</Paragraphs>
  <Slides>116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116</vt:i4>
      </vt:variant>
    </vt:vector>
  </HeadingPairs>
  <TitlesOfParts>
    <vt:vector size="118" baseType="lpstr">
      <vt:lpstr>Специальное оформление</vt:lpstr>
      <vt:lpstr>Фабрикант 2023</vt:lpstr>
      <vt:lpstr>Особенности применения национального режима при участии в закупках с 1 января 2025 года по ПП РФ №1875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Храмова Людмила Николаевна</cp:lastModifiedBy>
  <cp:revision>470</cp:revision>
  <dcterms:created xsi:type="dcterms:W3CDTF">2023-03-16T08:00:18Z</dcterms:created>
  <dcterms:modified xsi:type="dcterms:W3CDTF">2025-06-26T11:41:46Z</dcterms:modified>
</cp:coreProperties>
</file>