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34" r:id="rId2"/>
    <p:sldId id="401" r:id="rId3"/>
    <p:sldId id="427" r:id="rId4"/>
    <p:sldId id="423" r:id="rId5"/>
    <p:sldId id="425" r:id="rId6"/>
    <p:sldId id="428" r:id="rId7"/>
    <p:sldId id="429" r:id="rId8"/>
    <p:sldId id="430" r:id="rId9"/>
  </p:sldIdLst>
  <p:sldSz cx="12192000" cy="6858000"/>
  <p:notesSz cx="6807200" cy="9939338"/>
  <p:embeddedFontLst>
    <p:embeddedFont>
      <p:font typeface="Open Sans" panose="020B0604020202020204" charset="0"/>
      <p:regular r:id="rId12"/>
      <p:bold r:id="rId13"/>
      <p:italic r:id="rId14"/>
      <p:boldItalic r:id="rId15"/>
    </p:embeddedFont>
    <p:embeddedFont>
      <p:font typeface="Century Gothic" panose="020B0604020202020204" charset="0"/>
      <p:regular r:id="rId16"/>
      <p:bold r:id="rId17"/>
      <p:italic r:id="rId18"/>
      <p:boldItalic r:id="rId19"/>
    </p:embeddedFont>
    <p:embeddedFont>
      <p:font typeface="Tahoma" panose="020B0604030504040204" pitchFamily="34" charset="0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9B4AC77-717B-4F95-AF30-B1762DD27F30}">
          <p14:sldIdLst>
            <p14:sldId id="334"/>
            <p14:sldId id="401"/>
            <p14:sldId id="427"/>
            <p14:sldId id="423"/>
            <p14:sldId id="425"/>
            <p14:sldId id="428"/>
            <p14:sldId id="429"/>
            <p14:sldId id="430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875B"/>
    <a:srgbClr val="70AD47"/>
    <a:srgbClr val="DBECD0"/>
    <a:srgbClr val="F4AF80"/>
    <a:srgbClr val="EEEEEE"/>
    <a:srgbClr val="F8CEB2"/>
    <a:srgbClr val="A2B9E2"/>
    <a:srgbClr val="BBDAA6"/>
    <a:srgbClr val="ED7D31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217" autoAdjust="0"/>
    <p:restoredTop sz="90036" autoAdjust="0"/>
  </p:normalViewPr>
  <p:slideViewPr>
    <p:cSldViewPr snapToGrid="0">
      <p:cViewPr>
        <p:scale>
          <a:sx n="75" d="100"/>
          <a:sy n="75" d="100"/>
        </p:scale>
        <p:origin x="-2454" y="-978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10.0.51.5\h$\!&#1054;&#1058;&#1063;&#1045;&#1058;&#1067;\&#1047;&#1072;&#1087;&#1088;&#1086;&#1089;&#1099;\&#1052;&#1047;\&#1087;&#1080;&#1089;&#1100;&#1084;&#1086;%20&#1087;&#1086;%20&#1086;&#1092;&#1077;&#1088;&#1090;&#1072;&#1084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\\10.0.51.5\h$\!&#1054;&#1058;&#1063;&#1045;&#1058;&#1067;\15.%20&#1052;&#1072;&#1083;&#1099;&#1077;%20&#1079;&#1072;&#1082;&#1091;&#1087;&#1082;&#1080;\nomenklatura\&#1075;&#1086;&#1076;\2017-2025&#1084;&#1079;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bg2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335899"/>
              </a:solidFill>
              <a:ln w="19050">
                <a:solidFill>
                  <a:schemeClr val="lt1"/>
                </a:solidFill>
              </a:ln>
              <a:effectLst/>
            </c:spPr>
          </c:dPt>
          <c:val>
            <c:numRef>
              <c:f>Лист1!$J$8:$J$9</c:f>
              <c:numCache>
                <c:formatCode>General</c:formatCode>
                <c:ptCount val="2"/>
                <c:pt idx="0">
                  <c:v>158</c:v>
                </c:pt>
                <c:pt idx="1">
                  <c:v>1335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03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47566087182993"/>
          <c:y val="0.1312830917079004"/>
          <c:w val="0.75074775368688351"/>
          <c:h val="0.79933859912130956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письмо!$V$10:$V$13</c:f>
              <c:strCache>
                <c:ptCount val="4"/>
                <c:pt idx="0">
                  <c:v>1 контракт</c:v>
                </c:pt>
                <c:pt idx="1">
                  <c:v>0 контрактов</c:v>
                </c:pt>
                <c:pt idx="2">
                  <c:v>3 и более контрактов</c:v>
                </c:pt>
                <c:pt idx="3">
                  <c:v>2 контракта</c:v>
                </c:pt>
              </c:strCache>
            </c:strRef>
          </c:cat>
          <c:val>
            <c:numRef>
              <c:f>письмо!$W$10:$W$13</c:f>
              <c:numCache>
                <c:formatCode>General</c:formatCode>
                <c:ptCount val="4"/>
                <c:pt idx="0">
                  <c:v>96193</c:v>
                </c:pt>
                <c:pt idx="1">
                  <c:v>40634</c:v>
                </c:pt>
                <c:pt idx="2">
                  <c:v>8659</c:v>
                </c:pt>
                <c:pt idx="3">
                  <c:v>4483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2949575" cy="498475"/>
          </a:xfrm>
          <a:prstGeom prst="rect">
            <a:avLst/>
          </a:prstGeom>
        </p:spPr>
        <p:txBody>
          <a:bodyPr vert="horz" lIns="91414" tIns="45707" rIns="91414" bIns="45707" rtlCol="0"/>
          <a:lstStyle>
            <a:lvl1pPr algn="l">
              <a:defRPr sz="1200"/>
            </a:lvl1pPr>
          </a:lstStyle>
          <a:p>
            <a:endParaRPr lang="ru-RU" dirty="0">
              <a:latin typeface="PT Astra Serif" panose="020A0603040505020204" pitchFamily="18" charset="-52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041" y="4"/>
            <a:ext cx="2949575" cy="498475"/>
          </a:xfrm>
          <a:prstGeom prst="rect">
            <a:avLst/>
          </a:prstGeom>
        </p:spPr>
        <p:txBody>
          <a:bodyPr vert="horz" lIns="91414" tIns="45707" rIns="91414" bIns="45707" rtlCol="0"/>
          <a:lstStyle>
            <a:lvl1pPr algn="r">
              <a:defRPr sz="1200"/>
            </a:lvl1pPr>
          </a:lstStyle>
          <a:p>
            <a:fld id="{659BA39F-1023-4163-A5A6-15779033CE9C}" type="datetimeFigureOut">
              <a:rPr lang="ru-RU" smtClean="0">
                <a:latin typeface="PT Astra Serif" panose="020A0603040505020204" pitchFamily="18" charset="-52"/>
              </a:rPr>
              <a:t>26.06.2025</a:t>
            </a:fld>
            <a:endParaRPr lang="ru-RU" dirty="0">
              <a:latin typeface="PT Astra Serif" panose="020A0603040505020204" pitchFamily="18" charset="-52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9440869"/>
            <a:ext cx="2949575" cy="498475"/>
          </a:xfrm>
          <a:prstGeom prst="rect">
            <a:avLst/>
          </a:prstGeom>
        </p:spPr>
        <p:txBody>
          <a:bodyPr vert="horz" lIns="91414" tIns="45707" rIns="91414" bIns="45707" rtlCol="0" anchor="b"/>
          <a:lstStyle>
            <a:lvl1pPr algn="l">
              <a:defRPr sz="1200"/>
            </a:lvl1pPr>
          </a:lstStyle>
          <a:p>
            <a:endParaRPr lang="ru-RU" dirty="0">
              <a:latin typeface="PT Astra Serif" panose="020A0603040505020204" pitchFamily="18" charset="-5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041" y="9440869"/>
            <a:ext cx="2949575" cy="498475"/>
          </a:xfrm>
          <a:prstGeom prst="rect">
            <a:avLst/>
          </a:prstGeom>
        </p:spPr>
        <p:txBody>
          <a:bodyPr vert="horz" lIns="91414" tIns="45707" rIns="91414" bIns="45707" rtlCol="0" anchor="b"/>
          <a:lstStyle>
            <a:lvl1pPr algn="r">
              <a:defRPr sz="1200"/>
            </a:lvl1pPr>
          </a:lstStyle>
          <a:p>
            <a:fld id="{7E1ABC95-3913-4059-95B1-452E703AE4CE}" type="slidenum">
              <a:rPr lang="ru-RU" smtClean="0">
                <a:latin typeface="PT Astra Serif" panose="020A0603040505020204" pitchFamily="18" charset="-52"/>
              </a:rPr>
              <a:t>‹#›</a:t>
            </a:fld>
            <a:endParaRPr lang="ru-RU" dirty="0">
              <a:latin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02169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9785" cy="498693"/>
          </a:xfrm>
          <a:prstGeom prst="rect">
            <a:avLst/>
          </a:prstGeom>
        </p:spPr>
        <p:txBody>
          <a:bodyPr vert="horz" lIns="91414" tIns="45707" rIns="91414" bIns="45707" rtlCol="0"/>
          <a:lstStyle>
            <a:lvl1pPr algn="l">
              <a:defRPr sz="1200">
                <a:latin typeface="PT Astra Serif" panose="020A0603040505020204" pitchFamily="18" charset="-52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840" y="2"/>
            <a:ext cx="2949785" cy="498693"/>
          </a:xfrm>
          <a:prstGeom prst="rect">
            <a:avLst/>
          </a:prstGeom>
        </p:spPr>
        <p:txBody>
          <a:bodyPr vert="horz" lIns="91414" tIns="45707" rIns="91414" bIns="45707" rtlCol="0"/>
          <a:lstStyle>
            <a:lvl1pPr algn="r">
              <a:defRPr sz="1200">
                <a:latin typeface="PT Astra Serif" panose="020A0603040505020204" pitchFamily="18" charset="-52"/>
              </a:defRPr>
            </a:lvl1pPr>
          </a:lstStyle>
          <a:p>
            <a:fld id="{05DCC9D0-8611-48EC-9CD7-C63E5A3F9030}" type="datetimeFigureOut">
              <a:rPr lang="ru-RU" smtClean="0"/>
              <a:pPr/>
              <a:t>26.06.2025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4" tIns="45707" rIns="91414" bIns="4570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721" y="4783311"/>
            <a:ext cx="5445760" cy="3913613"/>
          </a:xfrm>
          <a:prstGeom prst="rect">
            <a:avLst/>
          </a:prstGeom>
        </p:spPr>
        <p:txBody>
          <a:bodyPr vert="horz" lIns="91414" tIns="45707" rIns="91414" bIns="45707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40647"/>
            <a:ext cx="2949785" cy="498692"/>
          </a:xfrm>
          <a:prstGeom prst="rect">
            <a:avLst/>
          </a:prstGeom>
        </p:spPr>
        <p:txBody>
          <a:bodyPr vert="horz" lIns="91414" tIns="45707" rIns="91414" bIns="45707" rtlCol="0" anchor="b"/>
          <a:lstStyle>
            <a:lvl1pPr algn="l">
              <a:defRPr sz="1200">
                <a:latin typeface="PT Astra Serif" panose="020A0603040505020204" pitchFamily="18" charset="-52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840" y="9440647"/>
            <a:ext cx="2949785" cy="498692"/>
          </a:xfrm>
          <a:prstGeom prst="rect">
            <a:avLst/>
          </a:prstGeom>
        </p:spPr>
        <p:txBody>
          <a:bodyPr vert="horz" lIns="91414" tIns="45707" rIns="91414" bIns="45707" rtlCol="0" anchor="b"/>
          <a:lstStyle>
            <a:lvl1pPr algn="r">
              <a:defRPr sz="1200">
                <a:latin typeface="PT Astra Serif" panose="020A0603040505020204" pitchFamily="18" charset="-52"/>
              </a:defRPr>
            </a:lvl1pPr>
          </a:lstStyle>
          <a:p>
            <a:fld id="{1D5DABC2-CCE7-44B6-8C45-51537EB51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9736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T Astra Serif" panose="020A0603040505020204" pitchFamily="18" charset="-52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T Astra Serif" panose="020A0603040505020204" pitchFamily="18" charset="-52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T Astra Serif" panose="020A0603040505020204" pitchFamily="18" charset="-52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T Astra Serif" panose="020A0603040505020204" pitchFamily="18" charset="-52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T Astra Serif" panose="020A0603040505020204" pitchFamily="18" charset="-5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42E7DE5-F30D-C5B3-4301-4BDE849CC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EFEC3F14-7218-F16B-6CBE-271B93EDB4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D0B7FCCE-5B36-FE68-07C6-A8EECA7246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99501DA-0D0E-950E-2413-1E3EA6FE2F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39AA5-1978-48BB-8FD8-5CEC3CD41B21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6778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42E7DE5-F30D-C5B3-4301-4BDE849CC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EFEC3F14-7218-F16B-6CBE-271B93EDB4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D0B7FCCE-5B36-FE68-07C6-A8EECA7246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99501DA-0D0E-950E-2413-1E3EA6FE2F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39AA5-1978-48BB-8FD8-5CEC3CD41B21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8462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42E7DE5-F30D-C5B3-4301-4BDE849CC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EFEC3F14-7218-F16B-6CBE-271B93EDB4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D0B7FCCE-5B36-FE68-07C6-A8EECA7246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99501DA-0D0E-950E-2413-1E3EA6FE2F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39AA5-1978-48BB-8FD8-5CEC3CD41B21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6371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42E7DE5-F30D-C5B3-4301-4BDE849CC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EFEC3F14-7218-F16B-6CBE-271B93EDB4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D0B7FCCE-5B36-FE68-07C6-A8EECA7246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99501DA-0D0E-950E-2413-1E3EA6FE2F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39AA5-1978-48BB-8FD8-5CEC3CD41B21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0551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42E7DE5-F30D-C5B3-4301-4BDE849CC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EFEC3F14-7218-F16B-6CBE-271B93EDB4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D0B7FCCE-5B36-FE68-07C6-A8EECA7246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99501DA-0D0E-950E-2413-1E3EA6FE2F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39AA5-1978-48BB-8FD8-5CEC3CD41B21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3562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42E7DE5-F30D-C5B3-4301-4BDE849CC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EFEC3F14-7218-F16B-6CBE-271B93EDB4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D0B7FCCE-5B36-FE68-07C6-A8EECA7246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99501DA-0D0E-950E-2413-1E3EA6FE2F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39AA5-1978-48BB-8FD8-5CEC3CD41B21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6443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42E7DE5-F30D-C5B3-4301-4BDE849CC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EFEC3F14-7218-F16B-6CBE-271B93EDB4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D0B7FCCE-5B36-FE68-07C6-A8EECA7246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99501DA-0D0E-950E-2413-1E3EA6FE2F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39AA5-1978-48BB-8FD8-5CEC3CD41B2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652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C3FD17-CEB0-4B3E-A98E-702622C2E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14A0F3E-8514-4C06-96CD-6F7292EFD1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D9DBCF6-5FFF-4A19-8875-9D4513BFE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98B4-0F3C-4674-BE98-D999D53DF718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EFE8F90-4226-4F9B-9898-308A36009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672E4E7-016C-42D6-BF64-78522580C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8D27-61EC-44DA-ADB6-CB9003BB9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427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6840E9-090C-44EA-8E69-1BF9981BF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2C84DA5-B1CC-456A-96B6-A70B8F41C2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08BB61E-BA46-4AF0-880D-FD7486B92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98B4-0F3C-4674-BE98-D999D53DF718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99FC0F3-50FC-4CA4-AE6E-CD269BE97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4B36D74-A613-4D61-BF7D-053510248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8D27-61EC-44DA-ADB6-CB9003BB9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93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6A093FD-2841-4EE1-A5F0-C8CDB3B528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767122E-F1B5-4E34-9A39-99C1592BE9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8BEB15C-8CD0-4823-A4F3-AAC082B10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98B4-0F3C-4674-BE98-D999D53DF718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AE77760-2355-4DFA-B3D7-2E58E2114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ABF3998-0CBD-4133-8C10-1890A8C10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8D27-61EC-44DA-ADB6-CB9003BB9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745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CE5B2F-A4F6-49E8-AFF8-0B453360A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9041E25-1CCB-4F41-9B6D-D6311061E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15FA44F-D7F9-40F1-9B12-1FF4C561C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98B4-0F3C-4674-BE98-D999D53DF718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7277D7C-8A38-4E40-ADEC-DE325EB33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2725341-B168-47AF-BC53-763F81347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8D27-61EC-44DA-ADB6-CB9003BB9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552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36771F-FA5A-4DE0-8D0D-AF0B4FF9C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7BB7382-CF53-4D38-B42B-2638AC280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B91E13A-B6CC-4B5A-8B4F-449D3E257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98B4-0F3C-4674-BE98-D999D53DF718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AC8D52A-7521-44A4-ABF9-A3A8D4BA9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320B338-92B0-41A7-9A1E-5E60D8FF0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8D27-61EC-44DA-ADB6-CB9003BB9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654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D4F624-C055-4ED0-982E-39E24D863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387C27E-9FA9-4719-8CB9-8FE5A75001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0A37782-8B62-4ECD-B084-EBAC471B26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DE73133-B0EE-409D-ADDD-A448A44FF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98B4-0F3C-4674-BE98-D999D53DF718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1566FA3-50A0-48D5-9B87-A1A213BD2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6501535-0865-4F2A-A143-71223F57E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8D27-61EC-44DA-ADB6-CB9003BB9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693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62729C-1CE3-491C-A3B1-36C9138E1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F68BBC0-D617-4F2B-BF5C-04ACA841B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5948E7B-D3C0-4AAC-9EA1-07807C9C3F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3E367B0-070A-495B-A6DA-4A0277C7D1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0425298-9C77-42F2-B61A-93DB5FC84D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6E769B6-2B26-4050-B2F5-05221F729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98B4-0F3C-4674-BE98-D999D53DF718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141A597-640F-4A4A-8387-A13D92451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E0E4F53-05B2-41CD-B46A-0CF9A9AA2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8D27-61EC-44DA-ADB6-CB9003BB9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776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21754B-334E-40A6-9E51-AEEB4A1FD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12B8124-0D9E-403C-B854-C9D18C90A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98B4-0F3C-4674-BE98-D999D53DF718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3255AC8-DB01-4002-9387-EC936D43D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B4300FD-884B-4AA3-8DB9-D05F6EF6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8D27-61EC-44DA-ADB6-CB9003BB9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198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EC6E40F-C85F-48A8-A2B3-40A0C3BC5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98B4-0F3C-4674-BE98-D999D53DF718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8AEAD0C-4918-441E-8C34-7D4785A86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9A309D0-2790-47AE-926E-A2ABA1D46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8D27-61EC-44DA-ADB6-CB9003BB9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912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DC2AA1-AA88-438D-AB4D-0A3A82B20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AFFA206-3B85-4D28-A18A-51DA461E3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020D068-42A6-4F06-90E1-AF03B98435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DFAB33C-25E9-4FE0-96C5-231965572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98B4-0F3C-4674-BE98-D999D53DF718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6FE2E30-3F1D-4F45-9647-07A2B0D7A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D55A12E-9C48-43A2-9CFC-39BE571E7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8D27-61EC-44DA-ADB6-CB9003BB9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12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33DA7F-106D-406E-8951-2825D4B3A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CC45DE1-DF38-4A21-91C8-1A1BAADA8F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1931D68-6838-4F71-8B81-42B395FDD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D8D65C7-56BD-4955-AFFF-C95F8FE33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98B4-0F3C-4674-BE98-D999D53DF718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68E672E-1702-4138-A395-35771D442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E686160-0E99-45D3-838D-6E231581E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8D27-61EC-44DA-ADB6-CB9003BB9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303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4D0E98-ED50-4FAF-ACFC-5420D5296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B871254-B037-449A-B2EF-98EDC6CF5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C97B027-6B2C-4C6A-B35F-6D3233263D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T Astra Serif" panose="020A0603040505020204" pitchFamily="18" charset="-52"/>
              </a:defRPr>
            </a:lvl1pPr>
          </a:lstStyle>
          <a:p>
            <a:fld id="{6E1398B4-0F3C-4674-BE98-D999D53DF718}" type="datetimeFigureOut">
              <a:rPr lang="ru-RU" smtClean="0"/>
              <a:pPr/>
              <a:t>26.06.2025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C5B5B52-BE12-4D9C-B472-19A2A1CF5B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T Astra Serif" panose="020A0603040505020204" pitchFamily="18" charset="-52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E544AA7-00EE-4CE6-B926-38F8D27286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T Astra Serif" panose="020A0603040505020204" pitchFamily="18" charset="-52"/>
              </a:defRPr>
            </a:lvl1pPr>
          </a:lstStyle>
          <a:p>
            <a:fld id="{FE368D27-61EC-44DA-ADB6-CB9003BB97F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320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T Astra Serif" panose="020A0603040505020204" pitchFamily="18" charset="-5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T Astra Serif" panose="020A0603040505020204" pitchFamily="18" charset="-5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T Astra Serif" panose="020A0603040505020204" pitchFamily="18" charset="-5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T Astra Serif" panose="020A0603040505020204" pitchFamily="18" charset="-5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T Astra Serif" panose="020A0603040505020204" pitchFamily="18" charset="-5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0.png"/><Relationship Id="rId5" Type="http://schemas.microsoft.com/office/2007/relationships/hdphoto" Target="../media/hdphoto1.wdp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microsoft.com/office/2007/relationships/hdphoto" Target="../media/hdphoto3.wdp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A056181-80FC-4A49-9D18-F7B1F1F40D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6"/>
            <a:ext cx="12192000" cy="68590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34D9E1A-3CD9-4904-A537-3C16F8C3F3CC}"/>
              </a:ext>
            </a:extLst>
          </p:cNvPr>
          <p:cNvSpPr txBox="1"/>
          <p:nvPr/>
        </p:nvSpPr>
        <p:spPr>
          <a:xfrm>
            <a:off x="2596344" y="2140692"/>
            <a:ext cx="73953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Переход на новый порядок закупок малого объема по </a:t>
            </a:r>
            <a:r>
              <a:rPr lang="ru-RU" sz="2800" b="1" dirty="0" smtClean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44-ФЗ</a:t>
            </a:r>
            <a:endParaRPr lang="en-US" sz="2800" b="1" dirty="0">
              <a:solidFill>
                <a:srgbClr val="162046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84A577C-EB18-43B8-844B-F654BE0BCC33}"/>
              </a:ext>
            </a:extLst>
          </p:cNvPr>
          <p:cNvSpPr txBox="1"/>
          <p:nvPr/>
        </p:nvSpPr>
        <p:spPr>
          <a:xfrm>
            <a:off x="2596343" y="3428457"/>
            <a:ext cx="739538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C2B9C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Докладчик: </a:t>
            </a:r>
            <a:r>
              <a:rPr lang="ru-RU" sz="2000" b="1" dirty="0">
                <a:solidFill>
                  <a:srgbClr val="0C2B9C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C2B9C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C2B9C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Руководитель управления правового, кадрового и финансового обеспечения комитета </a:t>
            </a:r>
            <a:r>
              <a:rPr lang="ru-RU" sz="2000" dirty="0">
                <a:solidFill>
                  <a:srgbClr val="0C2B9C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по организации </a:t>
            </a:r>
            <a:r>
              <a:rPr lang="ru-RU" sz="2000" dirty="0" smtClean="0">
                <a:solidFill>
                  <a:srgbClr val="0C2B9C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торгов</a:t>
            </a:r>
            <a:r>
              <a:rPr lang="en-US" sz="2000" dirty="0" smtClean="0">
                <a:solidFill>
                  <a:srgbClr val="0C2B9C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C2B9C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Самарской области</a:t>
            </a:r>
          </a:p>
          <a:p>
            <a:r>
              <a:rPr lang="ru-RU" sz="2000" b="1" dirty="0" smtClean="0">
                <a:solidFill>
                  <a:srgbClr val="0C2B9C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Сугробов Максим Николаевич </a:t>
            </a:r>
            <a:r>
              <a:rPr lang="ru-RU" sz="1400" b="1" dirty="0">
                <a:solidFill>
                  <a:srgbClr val="0C2B9C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rgbClr val="0C2B9C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</a:br>
            <a:endParaRPr lang="ru-RU" sz="1400" b="1" dirty="0">
              <a:solidFill>
                <a:srgbClr val="0C2B9C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8A4665E3-A39B-4A87-B189-97A9B87133A3}"/>
              </a:ext>
            </a:extLst>
          </p:cNvPr>
          <p:cNvSpPr txBox="1">
            <a:spLocks/>
          </p:cNvSpPr>
          <p:nvPr/>
        </p:nvSpPr>
        <p:spPr>
          <a:xfrm>
            <a:off x="12393168" y="7518117"/>
            <a:ext cx="1661196" cy="4706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ea typeface="PT Astra Serif" panose="020A0603040505020204" pitchFamily="18" charset="-52"/>
              </a:rPr>
              <a:t>12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  <a:ea typeface="PT Astra Serif" panose="020A0603040505020204" pitchFamily="18" charset="-52"/>
              </a:rPr>
              <a:t>.11.2024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7220991-DEB9-411C-B080-EE7E476D9329}"/>
              </a:ext>
            </a:extLst>
          </p:cNvPr>
          <p:cNvSpPr/>
          <p:nvPr/>
        </p:nvSpPr>
        <p:spPr>
          <a:xfrm rot="5400000">
            <a:off x="10544574" y="5524483"/>
            <a:ext cx="1005840" cy="1661195"/>
          </a:xfrm>
          <a:prstGeom prst="rect">
            <a:avLst/>
          </a:prstGeom>
          <a:solidFill>
            <a:srgbClr val="1D4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PT Astra Serif" panose="020A0603040505020204" pitchFamily="18" charset="-52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84CC1A91-84C2-4A81-AF71-27FFFE88126A}"/>
              </a:ext>
            </a:extLst>
          </p:cNvPr>
          <p:cNvSpPr txBox="1">
            <a:spLocks/>
          </p:cNvSpPr>
          <p:nvPr/>
        </p:nvSpPr>
        <p:spPr>
          <a:xfrm>
            <a:off x="10216896" y="6152613"/>
            <a:ext cx="1661196" cy="4706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  <a:ea typeface="PT Astra Serif" panose="020A0603040505020204" pitchFamily="18" charset="-52"/>
              </a:rPr>
              <a:t>2</a:t>
            </a:r>
            <a:r>
              <a:rPr lang="en-US" sz="2000" dirty="0" smtClean="0">
                <a:solidFill>
                  <a:schemeClr val="bg1"/>
                </a:solidFill>
                <a:latin typeface="Century Gothic" panose="020B0502020202020204" pitchFamily="34" charset="0"/>
                <a:ea typeface="PT Astra Serif" panose="020A0603040505020204" pitchFamily="18" charset="-52"/>
              </a:rPr>
              <a:t>4</a:t>
            </a:r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  <a:ea typeface="PT Astra Serif" panose="020A0603040505020204" pitchFamily="18" charset="-52"/>
              </a:rPr>
              <a:t>.</a:t>
            </a:r>
            <a:r>
              <a:rPr lang="en-US" sz="2000" dirty="0" smtClean="0">
                <a:solidFill>
                  <a:schemeClr val="bg1"/>
                </a:solidFill>
                <a:latin typeface="Century Gothic" panose="020B0502020202020204" pitchFamily="34" charset="0"/>
                <a:ea typeface="PT Astra Serif" panose="020A0603040505020204" pitchFamily="18" charset="-52"/>
              </a:rPr>
              <a:t>0</a:t>
            </a:r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  <a:ea typeface="PT Astra Serif" panose="020A0603040505020204" pitchFamily="18" charset="-52"/>
              </a:rPr>
              <a:t>6</a:t>
            </a:r>
            <a:r>
              <a:rPr lang="en-US" sz="2000" dirty="0" smtClean="0">
                <a:solidFill>
                  <a:schemeClr val="bg1"/>
                </a:solidFill>
                <a:latin typeface="Century Gothic" panose="020B0502020202020204" pitchFamily="34" charset="0"/>
                <a:ea typeface="PT Astra Serif" panose="020A0603040505020204" pitchFamily="18" charset="-52"/>
              </a:rPr>
              <a:t>.2025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4234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FFBA67AB-0DFB-9D76-7BBB-EE080D427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3820" t="2410" r="4358" b="11389"/>
          <a:stretch/>
        </p:blipFill>
        <p:spPr>
          <a:xfrm rot="1348488">
            <a:off x="6555352" y="2565431"/>
            <a:ext cx="4415414" cy="5841524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18000"/>
              </a:prstClr>
            </a:outerShdw>
          </a:effectLst>
          <a:scene3d>
            <a:camera prst="orthographicFront"/>
            <a:lightRig rig="threePt" dir="t"/>
          </a:scene3d>
          <a:sp3d z="50800" contourW="12700">
            <a:bevelB/>
            <a:extrusionClr>
              <a:srgbClr val="EEEEEE"/>
            </a:extrusionClr>
            <a:contourClr>
              <a:schemeClr val="bg1">
                <a:lumMod val="85000"/>
              </a:schemeClr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372914" y="1181985"/>
            <a:ext cx="2415076" cy="5905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одзаголовок 2">
            <a:extLst>
              <a:ext uri="{FF2B5EF4-FFF2-40B4-BE49-F238E27FC236}">
                <a16:creationId xmlns:a16="http://schemas.microsoft.com/office/drawing/2014/main" xmlns="" id="{F5F59A9A-28FB-4E42-BEC2-C28E32563A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00232" y="6306328"/>
            <a:ext cx="319393" cy="379817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Заголовок 1">
            <a:extLst>
              <a:ext uri="{FF2B5EF4-FFF2-40B4-BE49-F238E27FC236}">
                <a16:creationId xmlns="" xmlns:a16="http://schemas.microsoft.com/office/drawing/2014/main" id="{0A971504-FE00-4302-B7D0-4EF105F2BC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1964" y="172950"/>
            <a:ext cx="1024647" cy="284905"/>
          </a:xfrm>
        </p:spPr>
        <p:txBody>
          <a:bodyPr>
            <a:normAutofit/>
          </a:bodyPr>
          <a:lstStyle/>
          <a:p>
            <a:pPr algn="l"/>
            <a:r>
              <a:rPr lang="ru-RU" sz="1200" dirty="0">
                <a:solidFill>
                  <a:srgbClr val="162046"/>
                </a:solidFill>
                <a:latin typeface="PT Astra Serif" panose="020A0603040505020204"/>
                <a:ea typeface="PT Astra Serif" panose="020A0603040505020204" pitchFamily="18" charset="-52"/>
              </a:rPr>
              <a:t>0</a:t>
            </a:r>
            <a:r>
              <a:rPr lang="ru-RU" sz="1200" dirty="0" smtClean="0">
                <a:solidFill>
                  <a:srgbClr val="162046"/>
                </a:solidFill>
                <a:latin typeface="PT Astra Serif" panose="020A0603040505020204"/>
                <a:ea typeface="PT Astra Serif" panose="020A0603040505020204" pitchFamily="18" charset="-52"/>
              </a:rPr>
              <a:t>6</a:t>
            </a:r>
            <a:r>
              <a:rPr lang="en-US" sz="1200" dirty="0" smtClean="0">
                <a:solidFill>
                  <a:srgbClr val="162046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.0</a:t>
            </a:r>
            <a:r>
              <a:rPr lang="ru-RU" sz="1200" dirty="0" smtClean="0">
                <a:solidFill>
                  <a:srgbClr val="162046"/>
                </a:solidFill>
                <a:latin typeface="PT Astra Serif" panose="020A0603040505020204"/>
                <a:ea typeface="PT Astra Serif" panose="020A0603040505020204" pitchFamily="18" charset="-52"/>
              </a:rPr>
              <a:t>6</a:t>
            </a:r>
            <a:r>
              <a:rPr lang="en-US" sz="1200" dirty="0" smtClean="0">
                <a:solidFill>
                  <a:srgbClr val="162046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.2025</a:t>
            </a:r>
            <a:r>
              <a:rPr lang="ru-RU" sz="1200" dirty="0" smtClean="0">
                <a:solidFill>
                  <a:srgbClr val="162046"/>
                </a:solidFill>
                <a:latin typeface="PT Astra Serif" panose="020A0603040505020204"/>
                <a:ea typeface="PT Astra Serif" panose="020A0603040505020204" pitchFamily="18" charset="-52"/>
              </a:rPr>
              <a:t> </a:t>
            </a:r>
            <a:r>
              <a:rPr lang="en-US" sz="1200" dirty="0" smtClean="0">
                <a:solidFill>
                  <a:srgbClr val="162046"/>
                </a:solidFill>
                <a:latin typeface="Century Gothic" panose="020B0502020202020204" pitchFamily="34" charset="0"/>
              </a:rPr>
              <a:t>|</a:t>
            </a:r>
            <a:endParaRPr lang="ru-RU" sz="1200" dirty="0">
              <a:solidFill>
                <a:srgbClr val="162046"/>
              </a:solidFill>
              <a:latin typeface="PT Astra Serif" panose="020A0603040505020204"/>
            </a:endParaRPr>
          </a:p>
        </p:txBody>
      </p:sp>
      <p:sp>
        <p:nvSpPr>
          <p:cNvPr id="67" name="Заголовок 1">
            <a:extLst>
              <a:ext uri="{FF2B5EF4-FFF2-40B4-BE49-F238E27FC236}">
                <a16:creationId xmlns="" xmlns:a16="http://schemas.microsoft.com/office/drawing/2014/main" id="{D0CE7892-A504-4A83-BC09-913A0C3C6EC8}"/>
              </a:ext>
            </a:extLst>
          </p:cNvPr>
          <p:cNvSpPr txBox="1">
            <a:spLocks/>
          </p:cNvSpPr>
          <p:nvPr/>
        </p:nvSpPr>
        <p:spPr>
          <a:xfrm>
            <a:off x="1254685" y="391311"/>
            <a:ext cx="10022915" cy="4914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Концепция совершенствования закупок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товаров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, работ, услуг для обеспечения государственных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и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муниципальных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нужд малого объема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</a:b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09" y="5292420"/>
            <a:ext cx="387547" cy="3875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24" y="4368016"/>
            <a:ext cx="387547" cy="3875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45" y="3553872"/>
            <a:ext cx="387547" cy="3875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86" y="2252234"/>
            <a:ext cx="387547" cy="38754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86709" y="1247403"/>
            <a:ext cx="106336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Единые </a:t>
            </a:r>
            <a:r>
              <a:rPr lang="ru-RU" sz="2000" dirty="0">
                <a:solidFill>
                  <a:srgbClr val="002060"/>
                </a:solidFill>
              </a:rPr>
              <a:t>требования к функционированию таких информационных систем</a:t>
            </a:r>
            <a:r>
              <a:rPr lang="ru-RU" sz="2000" dirty="0" smtClean="0">
                <a:solidFill>
                  <a:srgbClr val="002060"/>
                </a:solidFill>
              </a:rPr>
              <a:t>: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54685" y="2021800"/>
            <a:ext cx="54334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  <a:defRPr/>
            </a:pPr>
            <a:r>
              <a:rPr lang="ru-RU" sz="2000" dirty="0">
                <a:solidFill>
                  <a:srgbClr val="002060"/>
                </a:solidFill>
              </a:rPr>
              <a:t>защита информации и персональных данных на уровне не ниже, чем аналогичные требования, предъявляемые в настоящее время к электронным площадкам и их операторам;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54685" y="3575028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3600"/>
              </a:spcAft>
              <a:defRPr/>
            </a:pPr>
            <a:r>
              <a:rPr lang="ru-RU" sz="2000" dirty="0">
                <a:solidFill>
                  <a:srgbClr val="002060"/>
                </a:solidFill>
              </a:rPr>
              <a:t>сохранность информации;</a:t>
            </a:r>
          </a:p>
          <a:p>
            <a:pPr>
              <a:spcAft>
                <a:spcPts val="3600"/>
              </a:spcAft>
              <a:defRPr/>
            </a:pPr>
            <a:r>
              <a:rPr lang="ru-RU" sz="2000" dirty="0">
                <a:solidFill>
                  <a:srgbClr val="002060"/>
                </a:solidFill>
              </a:rPr>
              <a:t>информационное взаимодействие с ЕИС;</a:t>
            </a:r>
          </a:p>
          <a:p>
            <a:pPr>
              <a:spcAft>
                <a:spcPts val="3600"/>
              </a:spcAft>
              <a:defRPr/>
            </a:pPr>
            <a:r>
              <a:rPr lang="ru-RU" sz="2000" dirty="0">
                <a:solidFill>
                  <a:srgbClr val="002060"/>
                </a:solidFill>
              </a:rPr>
              <a:t>информационное взаимодействие с ГИС 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"Независимый регистратор" и т.д.</a:t>
            </a:r>
          </a:p>
        </p:txBody>
      </p:sp>
    </p:spTree>
    <p:extLst>
      <p:ext uri="{BB962C8B-B14F-4D97-AF65-F5344CB8AC3E}">
        <p14:creationId xmlns:p14="http://schemas.microsoft.com/office/powerpoint/2010/main" val="274926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FFBA67AB-0DFB-9D76-7BBB-EE080D427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323850" y="2635971"/>
            <a:ext cx="5162550" cy="773979"/>
          </a:xfrm>
          <a:prstGeom prst="roundRect">
            <a:avLst/>
          </a:prstGeom>
          <a:solidFill>
            <a:srgbClr val="DBE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3850" y="3645052"/>
            <a:ext cx="5162550" cy="773979"/>
          </a:xfrm>
          <a:prstGeom prst="roundRect">
            <a:avLst/>
          </a:prstGeom>
          <a:solidFill>
            <a:srgbClr val="A2B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850" y="4641433"/>
            <a:ext cx="5162550" cy="1200567"/>
          </a:xfrm>
          <a:prstGeom prst="roundRect">
            <a:avLst/>
          </a:prstGeom>
          <a:solidFill>
            <a:srgbClr val="F4A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14350" y="1103313"/>
            <a:ext cx="4781550" cy="5221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T Astra Serif" panose="020A0603040505020204" pitchFamily="18" charset="-52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T Astra Serif" panose="020A0603040505020204" pitchFamily="18" charset="-52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T Astra Serif" panose="020A0603040505020204" pitchFamily="18" charset="-52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PT Astra Serif" panose="020A0603040505020204" pitchFamily="18" charset="-52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PT Astra Serif" panose="020A0603040505020204" pitchFamily="18" charset="-52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altLang="ru-RU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Функционал модуля </a:t>
            </a:r>
            <a:br>
              <a:rPr lang="ru-RU" altLang="ru-RU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«Малые закупки» в настоящее время предполагает три способа осуществления «малой закупки»: </a:t>
            </a:r>
          </a:p>
          <a:p>
            <a:pPr algn="l">
              <a:spcBef>
                <a:spcPts val="1800"/>
              </a:spcBef>
              <a:spcAft>
                <a:spcPts val="1200"/>
              </a:spcAft>
            </a:pPr>
            <a:r>
              <a:rPr lang="ru-RU" altLang="ru-RU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публикация извещения </a:t>
            </a:r>
            <a:br>
              <a:rPr lang="ru-RU" altLang="ru-RU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 осуществлении закупки (ИМЗ) </a:t>
            </a:r>
          </a:p>
          <a:p>
            <a:pPr algn="l">
              <a:spcBef>
                <a:spcPts val="1800"/>
              </a:spcBef>
              <a:spcAft>
                <a:spcPts val="1200"/>
              </a:spcAft>
            </a:pPr>
            <a:r>
              <a:rPr lang="ru-RU" altLang="ru-RU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согласие заказчика с офертой поставщика</a:t>
            </a:r>
          </a:p>
          <a:p>
            <a:pPr algn="l">
              <a:spcBef>
                <a:spcPts val="1800"/>
              </a:spcBef>
            </a:pPr>
            <a:r>
              <a:rPr lang="ru-RU" altLang="ru-RU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случаи </a:t>
            </a:r>
            <a:r>
              <a:rPr lang="ru-RU" alt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предусмотренные </a:t>
            </a:r>
            <a:r>
              <a:rPr lang="ru-RU" altLang="ru-RU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распоряжением </a:t>
            </a:r>
            <a:r>
              <a:rPr lang="ru-RU" alt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Правительства </a:t>
            </a:r>
            <a:r>
              <a:rPr lang="ru-RU" altLang="ru-RU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 </a:t>
            </a:r>
            <a:r>
              <a:rPr lang="ru-RU" alt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№ </a:t>
            </a:r>
            <a:r>
              <a:rPr lang="ru-RU" altLang="ru-RU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344-р от 28.04.2017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75371" y="152063"/>
            <a:ext cx="990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Изменения в Регламент осуществления малых закупок с использованием ГИС «Госзаказ»</a:t>
            </a:r>
            <a:br>
              <a:rPr lang="ru-RU" alt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</a:b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постановление Правительства Самарской области от 26.12.2016 № 803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82035" y="3802682"/>
            <a:ext cx="46993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1000"/>
              </a:spcAft>
            </a:pPr>
            <a:r>
              <a:rPr lang="ru-RU" sz="16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Распределение количества МЗ по основанию, %</a:t>
            </a:r>
            <a:endParaRPr lang="ru-RU" sz="1600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82035" y="957829"/>
            <a:ext cx="53040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Aft>
                <a:spcPts val="1000"/>
              </a:spcAft>
            </a:pPr>
            <a:r>
              <a:rPr lang="ru-RU" sz="1600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Распределение стоимости МЗ по основанию, %</a:t>
            </a:r>
            <a:endParaRPr lang="ru-RU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4296" y="1166295"/>
            <a:ext cx="5094814" cy="23659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4628" y="4086173"/>
            <a:ext cx="5180238" cy="2404306"/>
          </a:xfrm>
          <a:prstGeom prst="rect">
            <a:avLst/>
          </a:prstGeom>
        </p:spPr>
      </p:pic>
      <p:sp>
        <p:nvSpPr>
          <p:cNvPr id="17" name="Полилиния 16"/>
          <p:cNvSpPr/>
          <p:nvPr/>
        </p:nvSpPr>
        <p:spPr>
          <a:xfrm>
            <a:off x="5511800" y="2712276"/>
            <a:ext cx="876300" cy="246824"/>
          </a:xfrm>
          <a:custGeom>
            <a:avLst/>
            <a:gdLst>
              <a:gd name="connsiteX0" fmla="*/ 0 w 876300"/>
              <a:gd name="connsiteY0" fmla="*/ 246824 h 246824"/>
              <a:gd name="connsiteX1" fmla="*/ 355600 w 876300"/>
              <a:gd name="connsiteY1" fmla="*/ 18224 h 246824"/>
              <a:gd name="connsiteX2" fmla="*/ 876300 w 876300"/>
              <a:gd name="connsiteY2" fmla="*/ 30924 h 246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6300" h="246824">
                <a:moveTo>
                  <a:pt x="0" y="246824"/>
                </a:moveTo>
                <a:cubicBezTo>
                  <a:pt x="104775" y="150515"/>
                  <a:pt x="209550" y="54207"/>
                  <a:pt x="355600" y="18224"/>
                </a:cubicBezTo>
                <a:cubicBezTo>
                  <a:pt x="501650" y="-17759"/>
                  <a:pt x="688975" y="6582"/>
                  <a:pt x="876300" y="30924"/>
                </a:cubicBezTo>
              </a:path>
            </a:pathLst>
          </a:custGeom>
          <a:noFill/>
          <a:ln w="19050">
            <a:solidFill>
              <a:srgbClr val="70AD47">
                <a:alpha val="66000"/>
              </a:srgbClr>
            </a:solidFill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олилиния 17"/>
          <p:cNvSpPr/>
          <p:nvPr/>
        </p:nvSpPr>
        <p:spPr>
          <a:xfrm>
            <a:off x="5562600" y="4775524"/>
            <a:ext cx="821696" cy="534267"/>
          </a:xfrm>
          <a:custGeom>
            <a:avLst/>
            <a:gdLst>
              <a:gd name="connsiteX0" fmla="*/ 0 w 1003300"/>
              <a:gd name="connsiteY0" fmla="*/ 622300 h 648891"/>
              <a:gd name="connsiteX1" fmla="*/ 469900 w 1003300"/>
              <a:gd name="connsiteY1" fmla="*/ 596900 h 648891"/>
              <a:gd name="connsiteX2" fmla="*/ 685800 w 1003300"/>
              <a:gd name="connsiteY2" fmla="*/ 152400 h 648891"/>
              <a:gd name="connsiteX3" fmla="*/ 1003300 w 1003300"/>
              <a:gd name="connsiteY3" fmla="*/ 0 h 648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3300" h="648891">
                <a:moveTo>
                  <a:pt x="0" y="622300"/>
                </a:moveTo>
                <a:cubicBezTo>
                  <a:pt x="177800" y="648758"/>
                  <a:pt x="355600" y="675217"/>
                  <a:pt x="469900" y="596900"/>
                </a:cubicBezTo>
                <a:cubicBezTo>
                  <a:pt x="584200" y="518583"/>
                  <a:pt x="596900" y="251883"/>
                  <a:pt x="685800" y="152400"/>
                </a:cubicBezTo>
                <a:cubicBezTo>
                  <a:pt x="774700" y="52917"/>
                  <a:pt x="889000" y="26458"/>
                  <a:pt x="1003300" y="0"/>
                </a:cubicBezTo>
              </a:path>
            </a:pathLst>
          </a:custGeom>
          <a:noFill/>
          <a:ln w="19050">
            <a:solidFill>
              <a:srgbClr val="F4AF80"/>
            </a:solidFill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xmlns="" id="{F5F59A9A-28FB-4E42-BEC2-C28E32563A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00232" y="6306328"/>
            <a:ext cx="319393" cy="379817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Заголовок 1">
            <a:extLst>
              <a:ext uri="{FF2B5EF4-FFF2-40B4-BE49-F238E27FC236}">
                <a16:creationId xmlns="" xmlns:a16="http://schemas.microsoft.com/office/drawing/2014/main" id="{0A971504-FE00-4302-B7D0-4EF105F2BC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1964" y="172950"/>
            <a:ext cx="1024647" cy="284905"/>
          </a:xfrm>
        </p:spPr>
        <p:txBody>
          <a:bodyPr>
            <a:normAutofit/>
          </a:bodyPr>
          <a:lstStyle/>
          <a:p>
            <a:pPr algn="l"/>
            <a:r>
              <a:rPr lang="ru-RU" sz="1200" dirty="0" smtClean="0">
                <a:solidFill>
                  <a:srgbClr val="162046"/>
                </a:solidFill>
                <a:latin typeface="PT Astra Serif" panose="020A0603040505020204"/>
                <a:ea typeface="PT Astra Serif" panose="020A0603040505020204" pitchFamily="18" charset="-52"/>
              </a:rPr>
              <a:t>66</a:t>
            </a:r>
            <a:r>
              <a:rPr lang="en-US" sz="1200" dirty="0" smtClean="0">
                <a:solidFill>
                  <a:srgbClr val="162046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.0</a:t>
            </a:r>
            <a:r>
              <a:rPr lang="ru-RU" sz="1200" dirty="0" smtClean="0">
                <a:solidFill>
                  <a:srgbClr val="162046"/>
                </a:solidFill>
                <a:latin typeface="PT Astra Serif" panose="020A0603040505020204"/>
                <a:ea typeface="PT Astra Serif" panose="020A0603040505020204" pitchFamily="18" charset="-52"/>
              </a:rPr>
              <a:t>6</a:t>
            </a:r>
            <a:r>
              <a:rPr lang="en-US" sz="1200" dirty="0" smtClean="0">
                <a:solidFill>
                  <a:srgbClr val="162046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.2025</a:t>
            </a:r>
            <a:r>
              <a:rPr lang="ru-RU" sz="1200" dirty="0" smtClean="0">
                <a:solidFill>
                  <a:srgbClr val="162046"/>
                </a:solidFill>
                <a:latin typeface="PT Astra Serif" panose="020A0603040505020204"/>
                <a:ea typeface="PT Astra Serif" panose="020A0603040505020204" pitchFamily="18" charset="-52"/>
              </a:rPr>
              <a:t> </a:t>
            </a:r>
            <a:r>
              <a:rPr lang="en-US" sz="1200" dirty="0" smtClean="0">
                <a:solidFill>
                  <a:srgbClr val="162046"/>
                </a:solidFill>
                <a:latin typeface="Century Gothic" panose="020B0502020202020204" pitchFamily="34" charset="0"/>
              </a:rPr>
              <a:t>|</a:t>
            </a:r>
            <a:endParaRPr lang="ru-RU" sz="1200" dirty="0">
              <a:solidFill>
                <a:srgbClr val="162046"/>
              </a:solidFill>
              <a:latin typeface="PT Astra Serif" panose="020A0603040505020204"/>
            </a:endParaRPr>
          </a:p>
        </p:txBody>
      </p:sp>
    </p:spTree>
    <p:extLst>
      <p:ext uri="{BB962C8B-B14F-4D97-AF65-F5344CB8AC3E}">
        <p14:creationId xmlns:p14="http://schemas.microsoft.com/office/powerpoint/2010/main" val="196589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FFBA67AB-0DFB-9D76-7BBB-EE080D427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172200" y="626276"/>
            <a:ext cx="5747425" cy="5273653"/>
          </a:xfrm>
          <a:prstGeom prst="roundRect">
            <a:avLst>
              <a:gd name="adj" fmla="val 5533"/>
            </a:avLst>
          </a:prstGeom>
          <a:solidFill>
            <a:schemeClr val="bg1"/>
          </a:solidFill>
          <a:ln>
            <a:noFill/>
          </a:ln>
          <a:effectLst>
            <a:outerShdw blurRad="2159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40000">
            <a:off x="2764266" y="3673933"/>
            <a:ext cx="3218677" cy="4320326"/>
          </a:xfrm>
          <a:prstGeom prst="rect">
            <a:avLst/>
          </a:prstGeom>
          <a:effectLst>
            <a:outerShdw blurRad="190500" sx="102000" sy="102000" algn="ctr" rotWithShape="0">
              <a:prstClr val="black">
                <a:alpha val="12000"/>
              </a:prstClr>
            </a:outerShdw>
          </a:effectLst>
        </p:spPr>
      </p:pic>
      <p:sp>
        <p:nvSpPr>
          <p:cNvPr id="32" name="Подзаголовок 2">
            <a:extLst>
              <a:ext uri="{FF2B5EF4-FFF2-40B4-BE49-F238E27FC236}">
                <a16:creationId xmlns:a16="http://schemas.microsoft.com/office/drawing/2014/main" xmlns="" id="{F5F59A9A-28FB-4E42-BEC2-C28E32563A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00232" y="6306328"/>
            <a:ext cx="319393" cy="379817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Заголовок 1">
            <a:extLst>
              <a:ext uri="{FF2B5EF4-FFF2-40B4-BE49-F238E27FC236}">
                <a16:creationId xmlns="" xmlns:a16="http://schemas.microsoft.com/office/drawing/2014/main" id="{0A971504-FE00-4302-B7D0-4EF105F2BC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1964" y="172950"/>
            <a:ext cx="1024647" cy="284905"/>
          </a:xfrm>
        </p:spPr>
        <p:txBody>
          <a:bodyPr>
            <a:normAutofit/>
          </a:bodyPr>
          <a:lstStyle/>
          <a:p>
            <a:pPr algn="l"/>
            <a:r>
              <a:rPr lang="ru-RU" sz="1200" dirty="0" smtClean="0">
                <a:solidFill>
                  <a:srgbClr val="162046"/>
                </a:solidFill>
                <a:latin typeface="PT Astra Serif" panose="020A0603040505020204"/>
                <a:ea typeface="PT Astra Serif" panose="020A0603040505020204" pitchFamily="18" charset="-52"/>
              </a:rPr>
              <a:t>06</a:t>
            </a:r>
            <a:r>
              <a:rPr lang="en-US" sz="1200" dirty="0" smtClean="0">
                <a:solidFill>
                  <a:srgbClr val="162046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.0</a:t>
            </a:r>
            <a:r>
              <a:rPr lang="ru-RU" sz="1200" dirty="0" smtClean="0">
                <a:solidFill>
                  <a:srgbClr val="162046"/>
                </a:solidFill>
                <a:latin typeface="PT Astra Serif" panose="020A0603040505020204"/>
                <a:ea typeface="PT Astra Serif" panose="020A0603040505020204" pitchFamily="18" charset="-52"/>
              </a:rPr>
              <a:t>6</a:t>
            </a:r>
            <a:r>
              <a:rPr lang="en-US" sz="1200" dirty="0" smtClean="0">
                <a:solidFill>
                  <a:srgbClr val="162046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.2025</a:t>
            </a:r>
            <a:r>
              <a:rPr lang="ru-RU" sz="1200" dirty="0" smtClean="0">
                <a:solidFill>
                  <a:srgbClr val="162046"/>
                </a:solidFill>
                <a:latin typeface="PT Astra Serif" panose="020A0603040505020204"/>
                <a:ea typeface="PT Astra Serif" panose="020A0603040505020204" pitchFamily="18" charset="-52"/>
              </a:rPr>
              <a:t> </a:t>
            </a:r>
            <a:r>
              <a:rPr lang="en-US" sz="1200" dirty="0" smtClean="0">
                <a:solidFill>
                  <a:srgbClr val="162046"/>
                </a:solidFill>
                <a:latin typeface="Century Gothic" panose="020B0502020202020204" pitchFamily="34" charset="0"/>
              </a:rPr>
              <a:t>|</a:t>
            </a:r>
            <a:endParaRPr lang="ru-RU" sz="1200" dirty="0">
              <a:solidFill>
                <a:srgbClr val="162046"/>
              </a:solidFill>
              <a:latin typeface="PT Astra Serif" panose="020A0603040505020204"/>
            </a:endParaRPr>
          </a:p>
        </p:txBody>
      </p:sp>
      <p:sp>
        <p:nvSpPr>
          <p:cNvPr id="67" name="Заголовок 1">
            <a:extLst>
              <a:ext uri="{FF2B5EF4-FFF2-40B4-BE49-F238E27FC236}">
                <a16:creationId xmlns="" xmlns:a16="http://schemas.microsoft.com/office/drawing/2014/main" id="{D0CE7892-A504-4A83-BC09-913A0C3C6EC8}"/>
              </a:ext>
            </a:extLst>
          </p:cNvPr>
          <p:cNvSpPr txBox="1">
            <a:spLocks/>
          </p:cNvSpPr>
          <p:nvPr/>
        </p:nvSpPr>
        <p:spPr>
          <a:xfrm>
            <a:off x="1315876" y="-15403"/>
            <a:ext cx="10022915" cy="4914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Изменения в регламент малых закупок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8" name="Заголовок 1">
            <a:extLst>
              <a:ext uri="{FF2B5EF4-FFF2-40B4-BE49-F238E27FC236}">
                <a16:creationId xmlns="" xmlns:a16="http://schemas.microsoft.com/office/drawing/2014/main" id="{D0CE7892-A504-4A83-BC09-913A0C3C6EC8}"/>
              </a:ext>
            </a:extLst>
          </p:cNvPr>
          <p:cNvSpPr txBox="1">
            <a:spLocks/>
          </p:cNvSpPr>
          <p:nvPr/>
        </p:nvSpPr>
        <p:spPr>
          <a:xfrm>
            <a:off x="6261871" y="3137976"/>
            <a:ext cx="3025929" cy="24089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Схема работы </a:t>
            </a:r>
            <a:b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Регионального маркетингового центра Татарстана  (РМЦ)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428744" y="777964"/>
            <a:ext cx="5171488" cy="4721147"/>
            <a:chOff x="5822677" y="1585181"/>
            <a:chExt cx="5171488" cy="4721147"/>
          </a:xfrm>
        </p:grpSpPr>
        <p:sp>
          <p:nvSpPr>
            <p:cNvPr id="21" name="Скругленный прямоугольник 20">
              <a:extLst>
                <a:ext uri="{FF2B5EF4-FFF2-40B4-BE49-F238E27FC236}">
                  <a16:creationId xmlns="" xmlns:a16="http://schemas.microsoft.com/office/drawing/2014/main" id="{3E038E38-81A7-4F11-887A-8D6085FBA6FF}"/>
                </a:ext>
              </a:extLst>
            </p:cNvPr>
            <p:cNvSpPr/>
            <p:nvPr/>
          </p:nvSpPr>
          <p:spPr>
            <a:xfrm>
              <a:off x="5874099" y="2249536"/>
              <a:ext cx="1426557" cy="397732"/>
            </a:xfrm>
            <a:prstGeom prst="roundRect">
              <a:avLst>
                <a:gd name="adj" fmla="val 0"/>
              </a:avLst>
            </a:pr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6963" tIns="34289" rIns="66963" bIns="34289" anchor="ctr"/>
            <a:lstStyle/>
            <a:p>
              <a:pPr algn="ctr" defTabSz="889879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22" name="Скругленный прямоугольник 11">
              <a:extLst>
                <a:ext uri="{FF2B5EF4-FFF2-40B4-BE49-F238E27FC236}">
                  <a16:creationId xmlns="" xmlns:a16="http://schemas.microsoft.com/office/drawing/2014/main" id="{CCD802D2-8049-4E84-AF2E-B30EF220F73A}"/>
                </a:ext>
              </a:extLst>
            </p:cNvPr>
            <p:cNvSpPr/>
            <p:nvPr/>
          </p:nvSpPr>
          <p:spPr>
            <a:xfrm>
              <a:off x="5876775" y="1609261"/>
              <a:ext cx="1420704" cy="520453"/>
            </a:xfrm>
            <a:prstGeom prst="roundRect">
              <a:avLst>
                <a:gd name="adj" fmla="val 0"/>
              </a:avLst>
            </a:prstGeom>
            <a:solidFill>
              <a:srgbClr val="D620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6963" tIns="34289" rIns="66963" bIns="34289" anchor="ctr"/>
            <a:lstStyle/>
            <a:p>
              <a:pPr algn="ctr" defTabSz="889879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grpSp>
          <p:nvGrpSpPr>
            <p:cNvPr id="23" name="Группа 9">
              <a:extLst>
                <a:ext uri="{FF2B5EF4-FFF2-40B4-BE49-F238E27FC236}">
                  <a16:creationId xmlns="" xmlns:a16="http://schemas.microsoft.com/office/drawing/2014/main" id="{9BEB51CF-F4E5-4AF9-A8C5-63F1095DA8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37730" y="2569636"/>
              <a:ext cx="1813760" cy="1495111"/>
              <a:chOff x="2333697" y="2352036"/>
              <a:chExt cx="5271634" cy="4832332"/>
            </a:xfrm>
          </p:grpSpPr>
          <p:pic>
            <p:nvPicPr>
              <p:cNvPr id="25" name="Picture 2">
                <a:extLst>
                  <a:ext uri="{FF2B5EF4-FFF2-40B4-BE49-F238E27FC236}">
                    <a16:creationId xmlns="" xmlns:a16="http://schemas.microsoft.com/office/drawing/2014/main" id="{BED21F3C-E167-48F8-8D39-4A6BE5D9FE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2609865" y="2578535"/>
                <a:ext cx="4778138" cy="315174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" name="Picture 4">
                <a:extLst>
                  <a:ext uri="{FF2B5EF4-FFF2-40B4-BE49-F238E27FC236}">
                    <a16:creationId xmlns="" xmlns:a16="http://schemas.microsoft.com/office/drawing/2014/main" id="{EF965D5C-55A0-4701-8883-C31AF78B2F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33697" y="2352036"/>
                <a:ext cx="5271634" cy="4832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7" name="Прямоугольник 26">
              <a:extLst>
                <a:ext uri="{FF2B5EF4-FFF2-40B4-BE49-F238E27FC236}">
                  <a16:creationId xmlns="" xmlns:a16="http://schemas.microsoft.com/office/drawing/2014/main" id="{B0C268DE-EB91-452B-B0B8-288EEC5B2BA0}"/>
                </a:ext>
              </a:extLst>
            </p:cNvPr>
            <p:cNvSpPr/>
            <p:nvPr/>
          </p:nvSpPr>
          <p:spPr>
            <a:xfrm>
              <a:off x="5938360" y="1673274"/>
              <a:ext cx="1286096" cy="376930"/>
            </a:xfrm>
            <a:prstGeom prst="rect">
              <a:avLst/>
            </a:prstGeom>
          </p:spPr>
          <p:txBody>
            <a:bodyPr wrap="square" lIns="66963" tIns="34289" rIns="66963" bIns="3428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667695"/>
              <a:r>
                <a:rPr lang="ru-RU" altLang="ru-RU" sz="1000" b="1" dirty="0">
                  <a:solidFill>
                    <a:prstClr val="white"/>
                  </a:solidFill>
                  <a:latin typeface="+mn-lt"/>
                  <a:cs typeface="Tahoma" panose="020B0604030504040204" pitchFamily="34" charset="0"/>
                </a:rPr>
                <a:t>Заказчики - покупатели</a:t>
              </a:r>
            </a:p>
          </p:txBody>
        </p:sp>
        <p:sp>
          <p:nvSpPr>
            <p:cNvPr id="28" name="Прямоугольник 13">
              <a:extLst>
                <a:ext uri="{FF2B5EF4-FFF2-40B4-BE49-F238E27FC236}">
                  <a16:creationId xmlns="" xmlns:a16="http://schemas.microsoft.com/office/drawing/2014/main" id="{7C91E6FE-609F-4A05-AD8C-AEC7BBDDBE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4099" y="2243243"/>
              <a:ext cx="1426557" cy="346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6963" tIns="34289" rIns="66963" bIns="3428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667695"/>
              <a:r>
                <a:rPr lang="ru-RU" altLang="ru-RU" sz="900" b="1" dirty="0">
                  <a:solidFill>
                    <a:prstClr val="black"/>
                  </a:solidFill>
                  <a:latin typeface="+mn-lt"/>
                  <a:cs typeface="Tahoma" panose="020B0604030504040204" pitchFamily="34" charset="0"/>
                </a:rPr>
                <a:t>Бюджетные </a:t>
              </a:r>
              <a:endParaRPr lang="en-US" altLang="ru-RU" sz="900" b="1" dirty="0">
                <a:solidFill>
                  <a:prstClr val="black"/>
                </a:solidFill>
                <a:latin typeface="+mn-lt"/>
                <a:cs typeface="Tahoma" panose="020B0604030504040204" pitchFamily="34" charset="0"/>
              </a:endParaRPr>
            </a:p>
            <a:p>
              <a:pPr algn="ctr" defTabSz="667695"/>
              <a:r>
                <a:rPr lang="ru-RU" altLang="ru-RU" sz="900" b="1" dirty="0">
                  <a:solidFill>
                    <a:prstClr val="black"/>
                  </a:solidFill>
                  <a:latin typeface="+mn-lt"/>
                  <a:cs typeface="Tahoma" panose="020B0604030504040204" pitchFamily="34" charset="0"/>
                </a:rPr>
                <a:t>закупки</a:t>
              </a:r>
            </a:p>
          </p:txBody>
        </p:sp>
        <p:sp>
          <p:nvSpPr>
            <p:cNvPr id="29" name="Равнобедренный треугольник 28">
              <a:extLst>
                <a:ext uri="{FF2B5EF4-FFF2-40B4-BE49-F238E27FC236}">
                  <a16:creationId xmlns="" xmlns:a16="http://schemas.microsoft.com/office/drawing/2014/main" id="{55589097-42C8-4F76-88E8-E0573CD58749}"/>
                </a:ext>
              </a:extLst>
            </p:cNvPr>
            <p:cNvSpPr/>
            <p:nvPr/>
          </p:nvSpPr>
          <p:spPr>
            <a:xfrm rot="5400000">
              <a:off x="7306426" y="2364715"/>
              <a:ext cx="260228" cy="11558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6963" tIns="34289" rIns="66963" bIns="34289" anchor="ctr"/>
            <a:lstStyle/>
            <a:p>
              <a:pPr algn="ctr" defTabSz="889879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30" name="Равнобедренный треугольник 29">
              <a:extLst>
                <a:ext uri="{FF2B5EF4-FFF2-40B4-BE49-F238E27FC236}">
                  <a16:creationId xmlns="" xmlns:a16="http://schemas.microsoft.com/office/drawing/2014/main" id="{708884FB-A1FE-4A4B-84DB-266B2CA9134B}"/>
                </a:ext>
              </a:extLst>
            </p:cNvPr>
            <p:cNvSpPr/>
            <p:nvPr/>
          </p:nvSpPr>
          <p:spPr>
            <a:xfrm rot="5400000">
              <a:off x="7306426" y="3236251"/>
              <a:ext cx="260228" cy="11558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6963" tIns="34289" rIns="66963" bIns="34289" anchor="ctr"/>
            <a:lstStyle/>
            <a:p>
              <a:pPr algn="ctr" defTabSz="889879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31" name="Скругленный прямоугольник 19">
              <a:extLst>
                <a:ext uri="{FF2B5EF4-FFF2-40B4-BE49-F238E27FC236}">
                  <a16:creationId xmlns="" xmlns:a16="http://schemas.microsoft.com/office/drawing/2014/main" id="{93F6D40B-2AF5-4129-A7CA-152CC243FF56}"/>
                </a:ext>
              </a:extLst>
            </p:cNvPr>
            <p:cNvSpPr/>
            <p:nvPr/>
          </p:nvSpPr>
          <p:spPr>
            <a:xfrm>
              <a:off x="9511834" y="2992217"/>
              <a:ext cx="1180182" cy="555938"/>
            </a:xfrm>
            <a:prstGeom prst="roundRect">
              <a:avLst>
                <a:gd name="adj" fmla="val 0"/>
              </a:avLst>
            </a:pr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6963" tIns="34289" rIns="66963" bIns="34289" anchor="ctr"/>
            <a:lstStyle/>
            <a:p>
              <a:pPr algn="ctr" defTabSz="889879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33" name="Скругленный прямоугольник 20">
              <a:extLst>
                <a:ext uri="{FF2B5EF4-FFF2-40B4-BE49-F238E27FC236}">
                  <a16:creationId xmlns="" xmlns:a16="http://schemas.microsoft.com/office/drawing/2014/main" id="{EB2789CC-9FFF-498F-8AD3-77DDF838B74B}"/>
                </a:ext>
              </a:extLst>
            </p:cNvPr>
            <p:cNvSpPr/>
            <p:nvPr/>
          </p:nvSpPr>
          <p:spPr>
            <a:xfrm>
              <a:off x="9511834" y="2321781"/>
              <a:ext cx="1180182" cy="567767"/>
            </a:xfrm>
            <a:prstGeom prst="roundRect">
              <a:avLst>
                <a:gd name="adj" fmla="val 0"/>
              </a:avLst>
            </a:pr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6963" tIns="34289" rIns="66963" bIns="34289" anchor="ctr"/>
            <a:lstStyle/>
            <a:p>
              <a:pPr algn="ctr" defTabSz="889879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34" name="Скругленный прямоугольник 21">
              <a:extLst>
                <a:ext uri="{FF2B5EF4-FFF2-40B4-BE49-F238E27FC236}">
                  <a16:creationId xmlns="" xmlns:a16="http://schemas.microsoft.com/office/drawing/2014/main" id="{9A42622A-AAD9-4D5B-B21E-E2E06D8ACB2B}"/>
                </a:ext>
              </a:extLst>
            </p:cNvPr>
            <p:cNvSpPr/>
            <p:nvPr/>
          </p:nvSpPr>
          <p:spPr>
            <a:xfrm>
              <a:off x="9515659" y="1585181"/>
              <a:ext cx="1172926" cy="520453"/>
            </a:xfrm>
            <a:prstGeom prst="roundRect">
              <a:avLst>
                <a:gd name="adj" fmla="val 0"/>
              </a:avLst>
            </a:prstGeom>
            <a:solidFill>
              <a:srgbClr val="1386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6963" tIns="34289" rIns="66963" bIns="34289" anchor="ctr"/>
            <a:lstStyle/>
            <a:p>
              <a:pPr algn="ctr" defTabSz="889879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="" xmlns:a16="http://schemas.microsoft.com/office/drawing/2014/main" id="{D50CA2F1-122E-4774-853A-408662337A8D}"/>
                </a:ext>
              </a:extLst>
            </p:cNvPr>
            <p:cNvSpPr/>
            <p:nvPr/>
          </p:nvSpPr>
          <p:spPr>
            <a:xfrm>
              <a:off x="9564475" y="1649194"/>
              <a:ext cx="1064098" cy="376930"/>
            </a:xfrm>
            <a:prstGeom prst="rect">
              <a:avLst/>
            </a:prstGeom>
          </p:spPr>
          <p:txBody>
            <a:bodyPr wrap="square" lIns="66963" tIns="34289" rIns="66963" bIns="3428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667695"/>
              <a:r>
                <a:rPr lang="ru-RU" altLang="ru-RU" sz="1000" b="1" dirty="0">
                  <a:solidFill>
                    <a:prstClr val="white"/>
                  </a:solidFill>
                  <a:latin typeface="+mn-lt"/>
                  <a:cs typeface="Tahoma" panose="020B0604030504040204" pitchFamily="34" charset="0"/>
                </a:rPr>
                <a:t>Поставщики продукции</a:t>
              </a:r>
            </a:p>
          </p:txBody>
        </p:sp>
        <p:sp>
          <p:nvSpPr>
            <p:cNvPr id="36" name="Прямоугольник 23">
              <a:extLst>
                <a:ext uri="{FF2B5EF4-FFF2-40B4-BE49-F238E27FC236}">
                  <a16:creationId xmlns="" xmlns:a16="http://schemas.microsoft.com/office/drawing/2014/main" id="{93596844-BAC7-42A1-A34A-F273C5011A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11834" y="2345534"/>
              <a:ext cx="1180182" cy="484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6963" tIns="34289" rIns="66963" bIns="3428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667695"/>
              <a:r>
                <a:rPr lang="ru-RU" altLang="ru-RU" sz="900" b="1" dirty="0">
                  <a:solidFill>
                    <a:prstClr val="black"/>
                  </a:solidFill>
                  <a:latin typeface="+mn-lt"/>
                  <a:cs typeface="Tahoma" panose="020B0604030504040204" pitchFamily="34" charset="0"/>
                </a:rPr>
                <a:t>Поставщики:</a:t>
              </a:r>
            </a:p>
            <a:p>
              <a:pPr algn="ctr" defTabSz="667695"/>
              <a:r>
                <a:rPr lang="ru-RU" altLang="ru-RU" sz="900" b="1" dirty="0">
                  <a:solidFill>
                    <a:prstClr val="black"/>
                  </a:solidFill>
                  <a:latin typeface="+mn-lt"/>
                  <a:cs typeface="Tahoma" panose="020B0604030504040204" pitchFamily="34" charset="0"/>
                </a:rPr>
                <a:t>Крупные заводы </a:t>
              </a:r>
              <a:endParaRPr lang="en-US" altLang="ru-RU" sz="900" b="1" dirty="0">
                <a:solidFill>
                  <a:prstClr val="black"/>
                </a:solidFill>
                <a:latin typeface="+mn-lt"/>
                <a:cs typeface="Tahoma" panose="020B0604030504040204" pitchFamily="34" charset="0"/>
              </a:endParaRPr>
            </a:p>
            <a:p>
              <a:pPr algn="ctr" defTabSz="667695"/>
              <a:r>
                <a:rPr lang="ru-RU" altLang="ru-RU" sz="900" b="1" dirty="0">
                  <a:solidFill>
                    <a:prstClr val="black"/>
                  </a:solidFill>
                  <a:latin typeface="+mn-lt"/>
                  <a:cs typeface="Tahoma" panose="020B0604030504040204" pitchFamily="34" charset="0"/>
                </a:rPr>
                <a:t>и предприятия</a:t>
              </a:r>
            </a:p>
          </p:txBody>
        </p:sp>
        <p:sp>
          <p:nvSpPr>
            <p:cNvPr id="37" name="Прямоугольник 24">
              <a:extLst>
                <a:ext uri="{FF2B5EF4-FFF2-40B4-BE49-F238E27FC236}">
                  <a16:creationId xmlns="" xmlns:a16="http://schemas.microsoft.com/office/drawing/2014/main" id="{F5ED91DA-B217-433A-96AC-5F1AFCC20F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77115" y="3023969"/>
              <a:ext cx="1259989" cy="484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6963" tIns="34289" rIns="66963" bIns="3428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667695"/>
              <a:r>
                <a:rPr lang="ru-RU" altLang="ru-RU" sz="900" b="1" dirty="0">
                  <a:solidFill>
                    <a:prstClr val="black"/>
                  </a:solidFill>
                  <a:latin typeface="+mn-lt"/>
                  <a:cs typeface="Tahoma" panose="020B0604030504040204" pitchFamily="34" charset="0"/>
                </a:rPr>
                <a:t>Поставщики:</a:t>
              </a:r>
            </a:p>
            <a:p>
              <a:pPr algn="ctr" defTabSz="667695"/>
              <a:r>
                <a:rPr lang="ru-RU" altLang="ru-RU" sz="900" b="1" dirty="0">
                  <a:solidFill>
                    <a:prstClr val="black"/>
                  </a:solidFill>
                  <a:latin typeface="+mn-lt"/>
                  <a:cs typeface="Tahoma" panose="020B0604030504040204" pitchFamily="34" charset="0"/>
                </a:rPr>
                <a:t>Малый и средний бизнес</a:t>
              </a:r>
            </a:p>
          </p:txBody>
        </p:sp>
        <p:sp>
          <p:nvSpPr>
            <p:cNvPr id="38" name="Равнобедренный треугольник 37">
              <a:extLst>
                <a:ext uri="{FF2B5EF4-FFF2-40B4-BE49-F238E27FC236}">
                  <a16:creationId xmlns="" xmlns:a16="http://schemas.microsoft.com/office/drawing/2014/main" id="{CF311DBD-AD05-41E7-B31E-D1603BE655EB}"/>
                </a:ext>
              </a:extLst>
            </p:cNvPr>
            <p:cNvSpPr/>
            <p:nvPr/>
          </p:nvSpPr>
          <p:spPr>
            <a:xfrm rot="16200000">
              <a:off x="9312853" y="2525479"/>
              <a:ext cx="215063" cy="117050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6963" tIns="34289" rIns="66963" bIns="34289" anchor="ctr"/>
            <a:lstStyle/>
            <a:p>
              <a:pPr algn="ctr" defTabSz="889879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39" name="Равнобедренный треугольник 38">
              <a:extLst>
                <a:ext uri="{FF2B5EF4-FFF2-40B4-BE49-F238E27FC236}">
                  <a16:creationId xmlns="" xmlns:a16="http://schemas.microsoft.com/office/drawing/2014/main" id="{2EF75467-8C83-4DD8-9884-AC05C3A05E22}"/>
                </a:ext>
              </a:extLst>
            </p:cNvPr>
            <p:cNvSpPr/>
            <p:nvPr/>
          </p:nvSpPr>
          <p:spPr>
            <a:xfrm rot="16200000">
              <a:off x="9312853" y="3198578"/>
              <a:ext cx="215063" cy="117050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6963" tIns="34289" rIns="66963" bIns="34289" anchor="ctr"/>
            <a:lstStyle/>
            <a:p>
              <a:pPr algn="ctr" defTabSz="889879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grpSp>
          <p:nvGrpSpPr>
            <p:cNvPr id="40" name="Группа 39">
              <a:extLst>
                <a:ext uri="{FF2B5EF4-FFF2-40B4-BE49-F238E27FC236}">
                  <a16:creationId xmlns="" xmlns:a16="http://schemas.microsoft.com/office/drawing/2014/main" id="{97349E7D-54EA-4024-AB66-6022A6206B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22677" y="4003657"/>
              <a:ext cx="1524587" cy="343026"/>
              <a:chOff x="407670" y="2783233"/>
              <a:chExt cx="1655220" cy="367747"/>
            </a:xfrm>
          </p:grpSpPr>
          <p:sp>
            <p:nvSpPr>
              <p:cNvPr id="41" name="Скругленный прямоугольник 40">
                <a:extLst>
                  <a:ext uri="{FF2B5EF4-FFF2-40B4-BE49-F238E27FC236}">
                    <a16:creationId xmlns="" xmlns:a16="http://schemas.microsoft.com/office/drawing/2014/main" id="{CE0C8464-29FE-4EA7-8628-2DF425043DC5}"/>
                  </a:ext>
                </a:extLst>
              </p:cNvPr>
              <p:cNvSpPr/>
              <p:nvPr/>
            </p:nvSpPr>
            <p:spPr>
              <a:xfrm>
                <a:off x="461679" y="2792744"/>
                <a:ext cx="1547202" cy="358236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89879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Прямоугольник 42">
                <a:extLst>
                  <a:ext uri="{FF2B5EF4-FFF2-40B4-BE49-F238E27FC236}">
                    <a16:creationId xmlns="" xmlns:a16="http://schemas.microsoft.com/office/drawing/2014/main" id="{CDD8265A-F4FB-4A8A-8CC0-D054904724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670" y="2783233"/>
                <a:ext cx="1655220" cy="2474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defTabSz="667695"/>
                <a:r>
                  <a:rPr lang="ru-RU" altLang="ru-RU" sz="900" b="1" dirty="0">
                    <a:solidFill>
                      <a:prstClr val="black"/>
                    </a:solidFill>
                    <a:latin typeface="+mn-lt"/>
                    <a:cs typeface="Tahoma" panose="020B0604030504040204" pitchFamily="34" charset="0"/>
                  </a:rPr>
                  <a:t>Коммерческие заказчики</a:t>
                </a:r>
              </a:p>
            </p:txBody>
          </p:sp>
        </p:grpSp>
        <p:grpSp>
          <p:nvGrpSpPr>
            <p:cNvPr id="44" name="Группа 43">
              <a:extLst>
                <a:ext uri="{FF2B5EF4-FFF2-40B4-BE49-F238E27FC236}">
                  <a16:creationId xmlns="" xmlns:a16="http://schemas.microsoft.com/office/drawing/2014/main" id="{229B343C-6BFD-497F-92D4-CE12C930C3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22677" y="3128914"/>
              <a:ext cx="1524587" cy="343026"/>
              <a:chOff x="407670" y="3209953"/>
              <a:chExt cx="1655220" cy="367747"/>
            </a:xfrm>
          </p:grpSpPr>
          <p:sp>
            <p:nvSpPr>
              <p:cNvPr id="45" name="Скругленный прямоугольник 44">
                <a:extLst>
                  <a:ext uri="{FF2B5EF4-FFF2-40B4-BE49-F238E27FC236}">
                    <a16:creationId xmlns="" xmlns:a16="http://schemas.microsoft.com/office/drawing/2014/main" id="{970F0947-F3B0-4D02-B70E-A7DF7E3E01E3}"/>
                  </a:ext>
                </a:extLst>
              </p:cNvPr>
              <p:cNvSpPr/>
              <p:nvPr/>
            </p:nvSpPr>
            <p:spPr>
              <a:xfrm>
                <a:off x="461679" y="3219464"/>
                <a:ext cx="1547202" cy="358236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89879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Прямоугольник 45">
                <a:extLst>
                  <a:ext uri="{FF2B5EF4-FFF2-40B4-BE49-F238E27FC236}">
                    <a16:creationId xmlns="" xmlns:a16="http://schemas.microsoft.com/office/drawing/2014/main" id="{0C39CC46-BDFF-4229-B034-3208E9826B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670" y="3209953"/>
                <a:ext cx="1655220" cy="2474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defTabSz="667695"/>
                <a:r>
                  <a:rPr lang="ru-RU" altLang="ru-RU" sz="900" b="1" dirty="0">
                    <a:solidFill>
                      <a:prstClr val="black"/>
                    </a:solidFill>
                    <a:latin typeface="+mn-lt"/>
                    <a:cs typeface="Tahoma" panose="020B0604030504040204" pitchFamily="34" charset="0"/>
                  </a:rPr>
                  <a:t>Регулируемые заказчики</a:t>
                </a:r>
              </a:p>
            </p:txBody>
          </p:sp>
        </p:grpSp>
        <p:sp>
          <p:nvSpPr>
            <p:cNvPr id="47" name="Равнобедренный треугольник 46">
              <a:extLst>
                <a:ext uri="{FF2B5EF4-FFF2-40B4-BE49-F238E27FC236}">
                  <a16:creationId xmlns="" xmlns:a16="http://schemas.microsoft.com/office/drawing/2014/main" id="{51FD7157-692D-4029-BF3B-44DEF36DF16D}"/>
                </a:ext>
              </a:extLst>
            </p:cNvPr>
            <p:cNvSpPr/>
            <p:nvPr/>
          </p:nvSpPr>
          <p:spPr>
            <a:xfrm rot="5400000">
              <a:off x="7312775" y="4114140"/>
              <a:ext cx="260228" cy="11558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6963" tIns="34289" rIns="66963" bIns="34289" anchor="ctr"/>
            <a:lstStyle/>
            <a:p>
              <a:pPr algn="ctr" defTabSz="889879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grpSp>
          <p:nvGrpSpPr>
            <p:cNvPr id="48" name="Группа 47">
              <a:extLst>
                <a:ext uri="{FF2B5EF4-FFF2-40B4-BE49-F238E27FC236}">
                  <a16:creationId xmlns="" xmlns:a16="http://schemas.microsoft.com/office/drawing/2014/main" id="{82C15A3C-CE94-46F8-9443-45EE67FB19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71526" y="3658970"/>
              <a:ext cx="1261198" cy="555938"/>
              <a:chOff x="7109276" y="2987039"/>
              <a:chExt cx="1655220" cy="598171"/>
            </a:xfrm>
          </p:grpSpPr>
          <p:sp>
            <p:nvSpPr>
              <p:cNvPr id="49" name="Скругленный прямоугольник 43">
                <a:extLst>
                  <a:ext uri="{FF2B5EF4-FFF2-40B4-BE49-F238E27FC236}">
                    <a16:creationId xmlns="" xmlns:a16="http://schemas.microsoft.com/office/drawing/2014/main" id="{73E1A4F2-9960-48F1-A9E4-4BAB029160BC}"/>
                  </a:ext>
                </a:extLst>
              </p:cNvPr>
              <p:cNvSpPr/>
              <p:nvPr/>
            </p:nvSpPr>
            <p:spPr>
              <a:xfrm>
                <a:off x="7163233" y="2987039"/>
                <a:ext cx="1547305" cy="598171"/>
              </a:xfrm>
              <a:prstGeom prst="roundRect">
                <a:avLst>
                  <a:gd name="adj" fmla="val 0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89879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Прямоугольник 44">
                <a:extLst>
                  <a:ext uri="{FF2B5EF4-FFF2-40B4-BE49-F238E27FC236}">
                    <a16:creationId xmlns="" xmlns:a16="http://schemas.microsoft.com/office/drawing/2014/main" id="{9E6F03B2-2B75-46EA-9D2A-E5EDCF1FD9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9276" y="3164232"/>
                <a:ext cx="1655220" cy="248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defTabSz="667695"/>
                <a:r>
                  <a:rPr lang="ru-RU" altLang="ru-RU" sz="900" b="1" dirty="0">
                    <a:solidFill>
                      <a:prstClr val="black"/>
                    </a:solidFill>
                    <a:latin typeface="+mn-lt"/>
                    <a:cs typeface="Tahoma" panose="020B0604030504040204" pitchFamily="34" charset="0"/>
                  </a:rPr>
                  <a:t>Самозанятые</a:t>
                </a:r>
              </a:p>
            </p:txBody>
          </p:sp>
        </p:grpSp>
        <p:sp>
          <p:nvSpPr>
            <p:cNvPr id="51" name="Равнобедренный треугольник 50">
              <a:extLst>
                <a:ext uri="{FF2B5EF4-FFF2-40B4-BE49-F238E27FC236}">
                  <a16:creationId xmlns="" xmlns:a16="http://schemas.microsoft.com/office/drawing/2014/main" id="{8BA190C4-7893-4DA6-A785-79D5ABEAF942}"/>
                </a:ext>
              </a:extLst>
            </p:cNvPr>
            <p:cNvSpPr/>
            <p:nvPr/>
          </p:nvSpPr>
          <p:spPr>
            <a:xfrm rot="16200000">
              <a:off x="9308822" y="3866062"/>
              <a:ext cx="215063" cy="11558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6963" tIns="34289" rIns="66963" bIns="34289" anchor="ctr"/>
            <a:lstStyle/>
            <a:p>
              <a:pPr algn="ctr" defTabSz="889879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grpSp>
          <p:nvGrpSpPr>
            <p:cNvPr id="52" name="Группа 51"/>
            <p:cNvGrpSpPr/>
            <p:nvPr/>
          </p:nvGrpSpPr>
          <p:grpSpPr>
            <a:xfrm>
              <a:off x="9033820" y="4673926"/>
              <a:ext cx="1960345" cy="1632402"/>
              <a:chOff x="3279109" y="3557209"/>
              <a:chExt cx="1960345" cy="1632402"/>
            </a:xfrm>
          </p:grpSpPr>
          <p:pic>
            <p:nvPicPr>
              <p:cNvPr id="53" name="Рисунок 52">
                <a:extLst>
                  <a:ext uri="{FF2B5EF4-FFF2-40B4-BE49-F238E27FC236}">
                    <a16:creationId xmlns="" xmlns:a16="http://schemas.microsoft.com/office/drawing/2014/main" id="{A2D184AF-8DC9-4D70-AD82-1EFC1208B7E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397117" y="3629467"/>
                <a:ext cx="1744430" cy="1146912"/>
              </a:xfrm>
              <a:prstGeom prst="rect">
                <a:avLst/>
              </a:prstGeom>
            </p:spPr>
          </p:pic>
          <p:pic>
            <p:nvPicPr>
              <p:cNvPr id="54" name="Picture 4">
                <a:extLst>
                  <a:ext uri="{FF2B5EF4-FFF2-40B4-BE49-F238E27FC236}">
                    <a16:creationId xmlns="" xmlns:a16="http://schemas.microsoft.com/office/drawing/2014/main" id="{D5A4F7F1-8553-43F0-BD5D-042569BC09B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148"/>
              <a:stretch/>
            </p:blipFill>
            <p:spPr bwMode="auto">
              <a:xfrm>
                <a:off x="3279109" y="3557209"/>
                <a:ext cx="1960345" cy="1632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" name="Прямоугольник 54">
                <a:extLst>
                  <a:ext uri="{FF2B5EF4-FFF2-40B4-BE49-F238E27FC236}">
                    <a16:creationId xmlns="" xmlns:a16="http://schemas.microsoft.com/office/drawing/2014/main" id="{2AE05085-B4B2-4E7A-A72F-9936E29A3062}"/>
                  </a:ext>
                </a:extLst>
              </p:cNvPr>
              <p:cNvSpPr/>
              <p:nvPr/>
            </p:nvSpPr>
            <p:spPr>
              <a:xfrm>
                <a:off x="3484503" y="4694315"/>
                <a:ext cx="1549555" cy="315469"/>
              </a:xfrm>
              <a:prstGeom prst="rect">
                <a:avLst/>
              </a:prstGeom>
            </p:spPr>
            <p:txBody>
              <a:bodyPr wrap="square" lIns="66963" tIns="34289" rIns="66963" bIns="34289">
                <a:spAutoFit/>
              </a:bodyPr>
              <a:lstStyle/>
              <a:p>
                <a:pPr algn="ctr" defTabSz="667695"/>
                <a:r>
                  <a:rPr lang="ru-RU" sz="1600" b="1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Каталог сделок</a:t>
                </a:r>
              </a:p>
            </p:txBody>
          </p:sp>
        </p:grpSp>
        <p:cxnSp>
          <p:nvCxnSpPr>
            <p:cNvPr id="56" name="Соединитель: изогнутый 2">
              <a:extLst>
                <a:ext uri="{FF2B5EF4-FFF2-40B4-BE49-F238E27FC236}">
                  <a16:creationId xmlns="" xmlns:a16="http://schemas.microsoft.com/office/drawing/2014/main" id="{9ECE0476-FC53-4FA9-8946-ADD50B6F3113}"/>
                </a:ext>
              </a:extLst>
            </p:cNvPr>
            <p:cNvCxnSpPr>
              <a:cxnSpLocks/>
              <a:stCxn id="26" idx="2"/>
              <a:endCxn id="54" idx="1"/>
            </p:cNvCxnSpPr>
            <p:nvPr/>
          </p:nvCxnSpPr>
          <p:spPr>
            <a:xfrm rot="16200000" flipH="1">
              <a:off x="8026525" y="4482832"/>
              <a:ext cx="1425380" cy="589210"/>
            </a:xfrm>
            <a:prstGeom prst="curvedConnector2">
              <a:avLst/>
            </a:prstGeom>
            <a:ln w="76200">
              <a:solidFill>
                <a:srgbClr val="009A6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81917" y="2644271"/>
            <a:ext cx="468000" cy="468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23707" y="2635236"/>
            <a:ext cx="468000" cy="486070"/>
          </a:xfrm>
          <a:prstGeom prst="rect">
            <a:avLst/>
          </a:prstGeom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16368" y="2644271"/>
            <a:ext cx="500936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60439" y="3190116"/>
            <a:ext cx="641664" cy="432000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0863" y="2622820"/>
            <a:ext cx="458150" cy="468000"/>
          </a:xfrm>
          <a:prstGeom prst="rect">
            <a:avLst/>
          </a:prstGeom>
        </p:spPr>
      </p:pic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10002" y="2634855"/>
            <a:ext cx="576000" cy="48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258" y="2654534"/>
            <a:ext cx="576000" cy="3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icture background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15688" y="3252014"/>
            <a:ext cx="576000" cy="26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Прямоугольник 57"/>
          <p:cNvSpPr/>
          <p:nvPr/>
        </p:nvSpPr>
        <p:spPr>
          <a:xfrm>
            <a:off x="394349" y="607897"/>
            <a:ext cx="454125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solidFill>
                  <a:srgbClr val="002060"/>
                </a:solidFill>
              </a:rPr>
              <a:t>Дополнительный </a:t>
            </a:r>
            <a:r>
              <a:rPr lang="ru-RU" altLang="ru-RU" sz="2400" b="1" dirty="0">
                <a:solidFill>
                  <a:srgbClr val="002060"/>
                </a:solidFill>
              </a:rPr>
              <a:t>способ </a:t>
            </a:r>
            <a:r>
              <a:rPr lang="ru-RU" altLang="ru-RU" dirty="0" smtClean="0">
                <a:solidFill>
                  <a:srgbClr val="002060"/>
                </a:solidFill>
              </a:rPr>
              <a:t/>
            </a:r>
            <a:br>
              <a:rPr lang="ru-RU" altLang="ru-RU" dirty="0" smtClean="0">
                <a:solidFill>
                  <a:srgbClr val="002060"/>
                </a:solidFill>
              </a:rPr>
            </a:br>
            <a:r>
              <a:rPr lang="ru-RU" altLang="ru-RU" dirty="0" smtClean="0">
                <a:solidFill>
                  <a:srgbClr val="002060"/>
                </a:solidFill>
              </a:rPr>
              <a:t>осуществления </a:t>
            </a:r>
            <a:r>
              <a:rPr lang="ru-RU" altLang="ru-RU" dirty="0">
                <a:solidFill>
                  <a:srgbClr val="002060"/>
                </a:solidFill>
              </a:rPr>
              <a:t>«малой закупки» </a:t>
            </a:r>
            <a:r>
              <a:rPr lang="ru-RU" altLang="ru-RU" dirty="0" smtClean="0">
                <a:solidFill>
                  <a:srgbClr val="002060"/>
                </a:solidFill>
              </a:rPr>
              <a:t/>
            </a:r>
            <a:br>
              <a:rPr lang="ru-RU" altLang="ru-RU" dirty="0" smtClean="0">
                <a:solidFill>
                  <a:srgbClr val="002060"/>
                </a:solidFill>
              </a:rPr>
            </a:br>
            <a:r>
              <a:rPr lang="ru-RU" altLang="ru-RU" dirty="0" smtClean="0">
                <a:solidFill>
                  <a:srgbClr val="002060"/>
                </a:solidFill>
              </a:rPr>
              <a:t>– публикация ИМЗ </a:t>
            </a:r>
            <a:r>
              <a:rPr lang="ru-RU" altLang="ru-RU" dirty="0">
                <a:solidFill>
                  <a:srgbClr val="002060"/>
                </a:solidFill>
              </a:rPr>
              <a:t>на электронной площадке, оператор которой включен в перечень, утвержденный распоряжением Правительства </a:t>
            </a:r>
            <a:r>
              <a:rPr lang="ru-RU" altLang="ru-RU" dirty="0" smtClean="0">
                <a:solidFill>
                  <a:srgbClr val="002060"/>
                </a:solidFill>
              </a:rPr>
              <a:t>РФ № 1447-р от 12.07.2018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9" name="Picture 4" descr="Picture background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1" t="10672" r="17843" b="6755"/>
          <a:stretch/>
        </p:blipFill>
        <p:spPr bwMode="auto">
          <a:xfrm>
            <a:off x="8269772" y="1866143"/>
            <a:ext cx="256505" cy="286507"/>
          </a:xfrm>
          <a:prstGeom prst="rect">
            <a:avLst/>
          </a:prstGeom>
          <a:solidFill>
            <a:schemeClr val="bg1"/>
          </a:solidFill>
          <a:ln>
            <a:solidFill>
              <a:srgbClr val="07875B"/>
            </a:solidFill>
          </a:ln>
          <a:extLst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0352603">
            <a:off x="-619404" y="4025009"/>
            <a:ext cx="2987886" cy="4062133"/>
          </a:xfrm>
          <a:prstGeom prst="rect">
            <a:avLst/>
          </a:prstGeom>
          <a:effectLst>
            <a:outerShdw blurRad="190500" sx="102000" sy="102000" algn="ctr" rotWithShape="0">
              <a:prstClr val="black">
                <a:alpha val="12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687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FFBA67AB-0DFB-9D76-7BBB-EE080D427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604" y="660744"/>
            <a:ext cx="5072854" cy="5364000"/>
          </a:xfrm>
          <a:prstGeom prst="rect">
            <a:avLst/>
          </a:prstGeom>
        </p:spPr>
      </p:pic>
      <p:sp>
        <p:nvSpPr>
          <p:cNvPr id="32" name="Подзаголовок 2">
            <a:extLst>
              <a:ext uri="{FF2B5EF4-FFF2-40B4-BE49-F238E27FC236}">
                <a16:creationId xmlns:a16="http://schemas.microsoft.com/office/drawing/2014/main" xmlns="" id="{F5F59A9A-28FB-4E42-BEC2-C28E32563A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00232" y="6306328"/>
            <a:ext cx="319393" cy="379817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Заголовок 1">
            <a:extLst>
              <a:ext uri="{FF2B5EF4-FFF2-40B4-BE49-F238E27FC236}">
                <a16:creationId xmlns="" xmlns:a16="http://schemas.microsoft.com/office/drawing/2014/main" id="{0A971504-FE00-4302-B7D0-4EF105F2BC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1964" y="172950"/>
            <a:ext cx="1024647" cy="284905"/>
          </a:xfrm>
        </p:spPr>
        <p:txBody>
          <a:bodyPr>
            <a:normAutofit/>
          </a:bodyPr>
          <a:lstStyle/>
          <a:p>
            <a:pPr algn="l"/>
            <a:r>
              <a:rPr lang="ru-RU" sz="1200" dirty="0">
                <a:solidFill>
                  <a:srgbClr val="162046"/>
                </a:solidFill>
                <a:latin typeface="PT Astra Serif" panose="020A0603040505020204"/>
                <a:ea typeface="PT Astra Serif" panose="020A0603040505020204" pitchFamily="18" charset="-52"/>
              </a:rPr>
              <a:t>0</a:t>
            </a:r>
            <a:r>
              <a:rPr lang="ru-RU" sz="1200" dirty="0" smtClean="0">
                <a:solidFill>
                  <a:srgbClr val="162046"/>
                </a:solidFill>
                <a:latin typeface="PT Astra Serif" panose="020A0603040505020204"/>
                <a:ea typeface="PT Astra Serif" panose="020A0603040505020204" pitchFamily="18" charset="-52"/>
              </a:rPr>
              <a:t>6</a:t>
            </a:r>
            <a:r>
              <a:rPr lang="en-US" sz="1200" dirty="0" smtClean="0">
                <a:solidFill>
                  <a:srgbClr val="162046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.0</a:t>
            </a:r>
            <a:r>
              <a:rPr lang="ru-RU" sz="1200" dirty="0" smtClean="0">
                <a:solidFill>
                  <a:srgbClr val="162046"/>
                </a:solidFill>
                <a:latin typeface="PT Astra Serif" panose="020A0603040505020204"/>
                <a:ea typeface="PT Astra Serif" panose="020A0603040505020204" pitchFamily="18" charset="-52"/>
              </a:rPr>
              <a:t>6</a:t>
            </a:r>
            <a:r>
              <a:rPr lang="en-US" sz="1200" dirty="0" smtClean="0">
                <a:solidFill>
                  <a:srgbClr val="162046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.2025</a:t>
            </a:r>
            <a:r>
              <a:rPr lang="ru-RU" sz="1200" dirty="0" smtClean="0">
                <a:solidFill>
                  <a:srgbClr val="162046"/>
                </a:solidFill>
                <a:latin typeface="PT Astra Serif" panose="020A0603040505020204"/>
                <a:ea typeface="PT Astra Serif" panose="020A0603040505020204" pitchFamily="18" charset="-52"/>
              </a:rPr>
              <a:t> </a:t>
            </a:r>
            <a:r>
              <a:rPr lang="en-US" sz="1200" dirty="0" smtClean="0">
                <a:solidFill>
                  <a:srgbClr val="162046"/>
                </a:solidFill>
                <a:latin typeface="Century Gothic" panose="020B0502020202020204" pitchFamily="34" charset="0"/>
              </a:rPr>
              <a:t>|</a:t>
            </a:r>
            <a:endParaRPr lang="ru-RU" sz="1200" dirty="0">
              <a:solidFill>
                <a:srgbClr val="162046"/>
              </a:solidFill>
              <a:latin typeface="PT Astra Serif" panose="020A0603040505020204"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463" y="570689"/>
            <a:ext cx="4687689" cy="5364000"/>
          </a:xfrm>
          <a:prstGeom prst="rect">
            <a:avLst/>
          </a:prstGeom>
        </p:spPr>
      </p:pic>
      <p:sp>
        <p:nvSpPr>
          <p:cNvPr id="61" name="Заголовок 1">
            <a:extLst>
              <a:ext uri="{FF2B5EF4-FFF2-40B4-BE49-F238E27FC236}">
                <a16:creationId xmlns="" xmlns:a16="http://schemas.microsoft.com/office/drawing/2014/main" id="{D0CE7892-A504-4A83-BC09-913A0C3C6EC8}"/>
              </a:ext>
            </a:extLst>
          </p:cNvPr>
          <p:cNvSpPr txBox="1">
            <a:spLocks/>
          </p:cNvSpPr>
          <p:nvPr/>
        </p:nvSpPr>
        <p:spPr>
          <a:xfrm>
            <a:off x="1416610" y="172950"/>
            <a:ext cx="6101789" cy="2849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Оферты с явными признаками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для конкретного заказчика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8858992" y="172950"/>
            <a:ext cx="3156607" cy="1443602"/>
            <a:chOff x="4298867" y="2487130"/>
            <a:chExt cx="3156607" cy="144360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4298867" y="2487130"/>
              <a:ext cx="3156607" cy="144360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4429808" y="2531822"/>
              <a:ext cx="2894724" cy="1354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altLang="ru-RU" sz="2800" b="1" dirty="0" smtClean="0">
                  <a:solidFill>
                    <a:srgbClr val="002060"/>
                  </a:solidFill>
                </a:rPr>
                <a:t>Новое</a:t>
              </a:r>
              <a:r>
                <a:rPr lang="ru-RU" altLang="ru-RU" dirty="0" smtClean="0">
                  <a:solidFill>
                    <a:srgbClr val="002060"/>
                  </a:solidFill>
                </a:rPr>
                <a:t/>
              </a:r>
              <a:br>
                <a:rPr lang="ru-RU" altLang="ru-RU" dirty="0" smtClean="0">
                  <a:solidFill>
                    <a:srgbClr val="002060"/>
                  </a:solidFill>
                </a:rPr>
              </a:br>
              <a:r>
                <a:rPr lang="ru-RU" altLang="ru-RU" dirty="0" smtClean="0">
                  <a:solidFill>
                    <a:srgbClr val="002060"/>
                  </a:solidFill>
                </a:rPr>
                <a:t>оферту можно выбрать только </a:t>
              </a:r>
              <a:r>
                <a:rPr lang="ru-RU" altLang="ru-RU" dirty="0">
                  <a:solidFill>
                    <a:srgbClr val="002060"/>
                  </a:solidFill>
                </a:rPr>
                <a:t>в случае признания </a:t>
              </a:r>
              <a:r>
                <a:rPr lang="ru-RU" altLang="ru-RU" dirty="0" smtClean="0">
                  <a:solidFill>
                    <a:srgbClr val="002060"/>
                  </a:solidFill>
                </a:rPr>
                <a:t>ИМЗ несостоявшейся</a:t>
              </a:r>
              <a:endParaRPr lang="ru-RU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490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FFBA67AB-0DFB-9D76-7BBB-EE080D427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33722" y="5528494"/>
            <a:ext cx="8347873" cy="644815"/>
          </a:xfrm>
          <a:prstGeom prst="round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553090" y="1337619"/>
            <a:ext cx="8347873" cy="570039"/>
          </a:xfrm>
          <a:prstGeom prst="round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53090" y="2633484"/>
            <a:ext cx="8347873" cy="837505"/>
          </a:xfrm>
          <a:prstGeom prst="round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33723" y="4116460"/>
            <a:ext cx="8347873" cy="791442"/>
          </a:xfrm>
          <a:prstGeom prst="round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xmlns="" id="{F5F59A9A-28FB-4E42-BEC2-C28E32563A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00232" y="6306328"/>
            <a:ext cx="319393" cy="379817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D0CE7892-A504-4A83-BC09-913A0C3C6EC8}"/>
              </a:ext>
            </a:extLst>
          </p:cNvPr>
          <p:cNvSpPr txBox="1">
            <a:spLocks/>
          </p:cNvSpPr>
          <p:nvPr/>
        </p:nvSpPr>
        <p:spPr>
          <a:xfrm>
            <a:off x="1285106" y="131256"/>
            <a:ext cx="8620893" cy="323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 smtClean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Сравнение цен по позициям каталога в офертах и извещениях</a:t>
            </a:r>
            <a:endParaRPr lang="ru-RU" sz="1600" b="1" dirty="0">
              <a:solidFill>
                <a:srgbClr val="162046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2621" y="750673"/>
            <a:ext cx="108369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400" b="1" dirty="0" smtClean="0">
                <a:solidFill>
                  <a:srgbClr val="3358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Средние цены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офертах </a:t>
            </a:r>
            <a:r>
              <a:rPr lang="ru-RU" sz="2400" b="1" dirty="0" smtClean="0">
                <a:solidFill>
                  <a:srgbClr val="3358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сравнению с 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извещениями ИМЗ </a:t>
            </a:r>
            <a:endParaRPr lang="ru-RU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0085014"/>
              </p:ext>
            </p:extLst>
          </p:nvPr>
        </p:nvGraphicFramePr>
        <p:xfrm>
          <a:off x="448980" y="1805162"/>
          <a:ext cx="2871365" cy="3486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82621" y="4528715"/>
            <a:ext cx="145424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158</a:t>
            </a: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цены равны </a:t>
            </a:r>
            <a:b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или ниже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4189" y="1598273"/>
            <a:ext cx="133562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3358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1 335</a:t>
            </a:r>
          </a:p>
          <a:p>
            <a:r>
              <a:rPr lang="ru-RU" dirty="0" smtClean="0">
                <a:solidFill>
                  <a:srgbClr val="3358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цены выше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380357" y="3117283"/>
            <a:ext cx="100860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3358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1493</a:t>
            </a:r>
            <a:r>
              <a:rPr lang="ru-RU" b="1" dirty="0" smtClean="0">
                <a:solidFill>
                  <a:srgbClr val="3358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3358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solidFill>
                  <a:srgbClr val="3358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позиции</a:t>
            </a:r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253479"/>
              </p:ext>
            </p:extLst>
          </p:nvPr>
        </p:nvGraphicFramePr>
        <p:xfrm>
          <a:off x="3703436" y="1262631"/>
          <a:ext cx="8122394" cy="48603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6770"/>
                <a:gridCol w="4489939"/>
                <a:gridCol w="791638"/>
                <a:gridCol w="671098"/>
                <a:gridCol w="762949"/>
              </a:tblGrid>
              <a:tr h="51842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Номер, </a:t>
                      </a:r>
                      <a:br>
                        <a:rPr lang="ru-RU" sz="120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Название, Ед.изм.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82" marR="6382" marT="638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Характеристики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82" marR="6382" marT="638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lvl="0" algn="l" fontAlgn="b"/>
                      <a:r>
                        <a:rPr lang="ru-RU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ОФ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2" marR="6382" marT="638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ИМЗ</a:t>
                      </a:r>
                      <a:endParaRPr lang="ru-RU" sz="12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2" marR="6382" marT="638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1D2530"/>
                          </a:solidFill>
                          <a:effectLst/>
                        </a:rPr>
                        <a:t>Разница в цене, раз</a:t>
                      </a:r>
                      <a:endParaRPr lang="ru-RU" sz="1200" b="0" i="0" u="none" strike="noStrike" dirty="0">
                        <a:solidFill>
                          <a:srgbClr val="1D25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2" marR="6382" marT="638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58121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т074857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Масло сливочное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ru-RU" sz="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Килограмм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2" marR="6382" marT="638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Несоленое Упаковка/Фасовка: min 0,180 до 0,200 кг в упаковке производителя (пачка) </a:t>
                      </a:r>
                      <a:r>
                        <a:rPr lang="ru-RU" sz="10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Вид </a:t>
                      </a:r>
                      <a:r>
                        <a:rPr lang="ru-RU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сливочного масла: Сладко-сливочное Наименование сливочного масла: Традиционное Сорт: </a:t>
                      </a:r>
                      <a:r>
                        <a:rPr lang="ru-RU" sz="10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Высший Нормативный документ: ГОСТ 32261-2013 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Open Sans"/>
                      </a:endParaRPr>
                    </a:p>
                  </a:txBody>
                  <a:tcPr marL="6382" marR="6382" marT="638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lvl="0" algn="l" fontAlgn="b"/>
                      <a:r>
                        <a:rPr lang="ru-RU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845,11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2" marR="6382" marT="638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552,50</a:t>
                      </a:r>
                      <a:endParaRPr lang="ru-RU" sz="12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2" marR="6382" marT="638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1D2530"/>
                          </a:solidFill>
                          <a:effectLst/>
                        </a:rPr>
                        <a:t>1,53</a:t>
                      </a:r>
                      <a:endParaRPr lang="ru-RU" sz="1200" b="0" i="0" u="none" strike="noStrike" dirty="0">
                        <a:solidFill>
                          <a:srgbClr val="1D25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2" marR="6382" marT="638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15659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т065558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Говядина охлажденная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ru-RU" sz="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Килограмм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2" marR="6382" marT="638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отруб лопаточный без голяшки на кости. Упаковка/Фасовка: пищевой пергамент или пищевой пакет, Вес. Вид мяса по способу разделки: Отруб </a:t>
                      </a:r>
                      <a:r>
                        <a:rPr lang="ru-RU" sz="10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Вид </a:t>
                      </a:r>
                      <a:r>
                        <a:rPr lang="ru-RU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мяса по способу обработки: На кости Нормативный документ: ГОСТ 31797-2012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Open Sans"/>
                      </a:endParaRPr>
                    </a:p>
                  </a:txBody>
                  <a:tcPr marL="6382" marR="6382" marT="638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lvl="0" algn="l" fontAlgn="b"/>
                      <a:r>
                        <a:rPr lang="ru-RU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564,56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2" marR="6382" marT="638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380,00</a:t>
                      </a:r>
                      <a:endParaRPr lang="ru-RU" sz="12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2" marR="6382" marT="638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1D2530"/>
                          </a:solidFill>
                          <a:effectLst/>
                        </a:rPr>
                        <a:t>1,49</a:t>
                      </a:r>
                      <a:endParaRPr lang="ru-RU" sz="1200" b="0" i="0" u="none" strike="noStrike" dirty="0">
                        <a:solidFill>
                          <a:srgbClr val="1D25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2" marR="6382" marT="638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581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т034357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Апельсины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ru-RU" sz="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Килограмм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2" marR="6382" marT="638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Вес Нормативный документ: Плоды соответствуют нормам и характеристикам установленными в разделе 5.2-5.4 ГОСТ 34307-2017 </a:t>
                      </a:r>
                      <a:r>
                        <a:rPr lang="ru-RU" sz="10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/>
                      </a:r>
                      <a:br>
                        <a:rPr lang="ru-RU" sz="10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ru-RU" sz="10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Товарный </a:t>
                      </a:r>
                      <a:r>
                        <a:rPr lang="ru-RU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сорт: Не ниже первого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Open Sans"/>
                      </a:endParaRPr>
                    </a:p>
                  </a:txBody>
                  <a:tcPr marL="6382" marR="6382" marT="638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lvl="0" algn="l" fontAlgn="b"/>
                      <a:r>
                        <a:rPr lang="ru-RU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200,48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2" marR="6382" marT="638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138,83</a:t>
                      </a:r>
                      <a:endParaRPr lang="ru-RU" sz="12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2" marR="6382" marT="638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1D2530"/>
                          </a:solidFill>
                          <a:effectLst/>
                        </a:rPr>
                        <a:t>1,44</a:t>
                      </a:r>
                      <a:endParaRPr lang="ru-RU" sz="1200" b="0" i="0" u="none" strike="noStrike" dirty="0">
                        <a:solidFill>
                          <a:srgbClr val="1D25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2" marR="6382" marT="638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15659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т045195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Яйца куриные </a:t>
                      </a:r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/>
                      </a:r>
                      <a:br>
                        <a:rPr lang="ru-RU" sz="12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в </a:t>
                      </a:r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скорлупе свежие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ru-RU" sz="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Штука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2" marR="6382" marT="638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Упаковка Нормативный документ: ГОСТ 31654-2012 </a:t>
                      </a:r>
                      <a:r>
                        <a:rPr lang="ru-RU" sz="10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/>
                      </a:r>
                      <a:br>
                        <a:rPr lang="ru-RU" sz="10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ru-RU" sz="10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Категория </a:t>
                      </a:r>
                      <a:r>
                        <a:rPr lang="ru-RU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яйца: Третья Класс яйца: Столовое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Open Sans"/>
                      </a:endParaRPr>
                    </a:p>
                  </a:txBody>
                  <a:tcPr marL="6382" marR="6382" marT="638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lvl="0" algn="l" fontAlgn="b"/>
                      <a:r>
                        <a:rPr lang="ru-RU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20,00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2" marR="6382" marT="638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14,60</a:t>
                      </a:r>
                      <a:endParaRPr lang="ru-RU" sz="12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2" marR="6382" marT="638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1D2530"/>
                          </a:solidFill>
                          <a:effectLst/>
                        </a:rPr>
                        <a:t>1,37</a:t>
                      </a:r>
                      <a:endParaRPr lang="ru-RU" sz="1200" b="0" i="0" u="none" strike="noStrike" dirty="0">
                        <a:solidFill>
                          <a:srgbClr val="1D25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2" marR="6382" marT="638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581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т046033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Соль пищевая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ru-RU" sz="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Килограмм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2" marR="6382" marT="638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до 1,0 кг в упаковке производителя </a:t>
                      </a:r>
                      <a:r>
                        <a:rPr lang="ru-RU" sz="10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Нормативный документ: ГОСТ Р 51574-2018 Помол </a:t>
                      </a:r>
                      <a:r>
                        <a:rPr lang="ru-RU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соли пищевой: №1 Соль йодированная: Да Вид сырья для соли пищевой: Каменная Сорт: Высший Вид соли по способу производства: </a:t>
                      </a:r>
                      <a:r>
                        <a:rPr lang="ru-RU" sz="10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Молотая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2" marR="6382" marT="638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lvl="0" algn="l" fontAlgn="b"/>
                      <a:r>
                        <a:rPr lang="ru-RU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17,43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2" marR="6382" marT="638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12,75</a:t>
                      </a:r>
                      <a:endParaRPr lang="ru-RU" sz="12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2" marR="6382" marT="638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1D2530"/>
                          </a:solidFill>
                          <a:effectLst/>
                        </a:rPr>
                        <a:t>1,37</a:t>
                      </a:r>
                      <a:endParaRPr lang="ru-RU" sz="1200" b="0" i="0" u="none" strike="noStrike" dirty="0">
                        <a:solidFill>
                          <a:srgbClr val="1D25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2" marR="6382" marT="638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089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т034464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Томаты (помидоры)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ru-RU" sz="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Килограмм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2" marR="6382" marT="638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ГОСТ 34298-2017 Упаковка/Фасовка: вес Товарный тип: Круглые </a:t>
                      </a:r>
                      <a:r>
                        <a:rPr lang="ru-RU" sz="10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/>
                      </a:r>
                      <a:br>
                        <a:rPr lang="ru-RU" sz="10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ru-RU" sz="10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Товарный </a:t>
                      </a:r>
                      <a:r>
                        <a:rPr lang="ru-RU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сорт: Первый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Open Sans"/>
                      </a:endParaRPr>
                    </a:p>
                  </a:txBody>
                  <a:tcPr marL="6382" marR="6382" marT="638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lvl="0" algn="l" fontAlgn="b"/>
                      <a:r>
                        <a:rPr lang="ru-RU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193,55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2" marR="6382" marT="638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154,91</a:t>
                      </a:r>
                      <a:endParaRPr lang="ru-RU" sz="12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2" marR="6382" marT="638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1D2530"/>
                          </a:solidFill>
                          <a:effectLst/>
                        </a:rPr>
                        <a:t>1,25</a:t>
                      </a:r>
                      <a:endParaRPr lang="ru-RU" sz="1200" b="0" i="0" u="none" strike="noStrike" dirty="0">
                        <a:solidFill>
                          <a:srgbClr val="1D25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2" marR="6382" marT="638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0A971504-FE00-4302-B7D0-4EF105F2BC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1964" y="172950"/>
            <a:ext cx="1024647" cy="284905"/>
          </a:xfrm>
        </p:spPr>
        <p:txBody>
          <a:bodyPr>
            <a:normAutofit/>
          </a:bodyPr>
          <a:lstStyle/>
          <a:p>
            <a:pPr algn="l"/>
            <a:r>
              <a:rPr lang="ru-RU" sz="1200" dirty="0" smtClean="0">
                <a:solidFill>
                  <a:srgbClr val="162046"/>
                </a:solidFill>
                <a:latin typeface="PT Astra Serif" panose="020A0603040505020204"/>
                <a:ea typeface="PT Astra Serif" panose="020A0603040505020204" pitchFamily="18" charset="-52"/>
              </a:rPr>
              <a:t>06</a:t>
            </a:r>
            <a:r>
              <a:rPr lang="en-US" sz="1200" dirty="0" smtClean="0">
                <a:solidFill>
                  <a:srgbClr val="162046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.0</a:t>
            </a:r>
            <a:r>
              <a:rPr lang="ru-RU" sz="1200" dirty="0" smtClean="0">
                <a:solidFill>
                  <a:srgbClr val="162046"/>
                </a:solidFill>
                <a:latin typeface="PT Astra Serif" panose="020A0603040505020204"/>
                <a:ea typeface="PT Astra Serif" panose="020A0603040505020204" pitchFamily="18" charset="-52"/>
              </a:rPr>
              <a:t>6</a:t>
            </a:r>
            <a:r>
              <a:rPr lang="en-US" sz="1200" dirty="0" smtClean="0">
                <a:solidFill>
                  <a:srgbClr val="162046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.2025</a:t>
            </a:r>
            <a:r>
              <a:rPr lang="ru-RU" sz="1200" dirty="0" smtClean="0">
                <a:solidFill>
                  <a:srgbClr val="162046"/>
                </a:solidFill>
                <a:latin typeface="PT Astra Serif" panose="020A0603040505020204"/>
                <a:ea typeface="PT Astra Serif" panose="020A0603040505020204" pitchFamily="18" charset="-52"/>
              </a:rPr>
              <a:t> </a:t>
            </a:r>
            <a:r>
              <a:rPr lang="en-US" sz="1200" dirty="0" smtClean="0">
                <a:solidFill>
                  <a:srgbClr val="162046"/>
                </a:solidFill>
                <a:latin typeface="Century Gothic" panose="020B0502020202020204" pitchFamily="34" charset="0"/>
              </a:rPr>
              <a:t>|</a:t>
            </a:r>
            <a:endParaRPr lang="ru-RU" sz="1200" dirty="0">
              <a:solidFill>
                <a:srgbClr val="162046"/>
              </a:solidFill>
              <a:latin typeface="PT Astra Serif" panose="020A0603040505020204"/>
            </a:endParaRPr>
          </a:p>
        </p:txBody>
      </p:sp>
    </p:spTree>
    <p:extLst>
      <p:ext uri="{BB962C8B-B14F-4D97-AF65-F5344CB8AC3E}">
        <p14:creationId xmlns:p14="http://schemas.microsoft.com/office/powerpoint/2010/main" val="280741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FFBA67AB-0DFB-9D76-7BBB-EE080D427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xmlns="" id="{F5F59A9A-28FB-4E42-BEC2-C28E32563A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00232" y="6306328"/>
            <a:ext cx="319393" cy="379817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D0CE7892-A504-4A83-BC09-913A0C3C6EC8}"/>
              </a:ext>
            </a:extLst>
          </p:cNvPr>
          <p:cNvSpPr txBox="1">
            <a:spLocks/>
          </p:cNvSpPr>
          <p:nvPr/>
        </p:nvSpPr>
        <p:spPr>
          <a:xfrm>
            <a:off x="1294984" y="-81485"/>
            <a:ext cx="8840536" cy="5341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 smtClean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Структура оферт, размещенных в 2024 году по частоте использования в закупках</a:t>
            </a:r>
            <a:endParaRPr lang="ru-RU" sz="1600" b="1" dirty="0">
              <a:solidFill>
                <a:srgbClr val="162046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73115" y="2686185"/>
            <a:ext cx="145052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/>
            <a:r>
              <a:rPr lang="ru-RU" sz="2400" b="1" dirty="0">
                <a:solidFill>
                  <a:srgbClr val="3F6A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40 634</a:t>
            </a:r>
          </a:p>
          <a:p>
            <a:pPr lvl="0" algn="just" fontAlgn="base"/>
            <a:r>
              <a:rPr lang="ru-RU" dirty="0" smtClean="0">
                <a:solidFill>
                  <a:srgbClr val="3F6AB7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 контрактов</a:t>
            </a:r>
            <a:endParaRPr lang="ru-RU" dirty="0">
              <a:solidFill>
                <a:srgbClr val="3F6AB7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3119626"/>
              </p:ext>
            </p:extLst>
          </p:nvPr>
        </p:nvGraphicFramePr>
        <p:xfrm>
          <a:off x="0" y="1517703"/>
          <a:ext cx="3931776" cy="3692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856380" y="3968695"/>
            <a:ext cx="227286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/>
            <a:r>
              <a:rPr lang="ru-RU" sz="2400" b="1" dirty="0" smtClean="0">
                <a:solidFill>
                  <a:srgbClr val="7991C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8 659</a:t>
            </a:r>
            <a:endParaRPr lang="ru-RU" sz="2400" b="1" dirty="0">
              <a:solidFill>
                <a:srgbClr val="7991C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 fontAlgn="base"/>
            <a:r>
              <a:rPr lang="ru-RU" dirty="0" smtClean="0">
                <a:solidFill>
                  <a:srgbClr val="7991CE"/>
                </a:solidFill>
                <a:ea typeface="Times New Roman" panose="02020603050405020304" pitchFamily="18" charset="0"/>
              </a:rPr>
              <a:t>3 и более контрактов</a:t>
            </a:r>
            <a:endParaRPr lang="ru-RU" dirty="0">
              <a:solidFill>
                <a:srgbClr val="7991CE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73115" y="1403675"/>
            <a:ext cx="122911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/>
            <a:r>
              <a:rPr lang="ru-RU" sz="2400" b="1" dirty="0" smtClean="0">
                <a:solidFill>
                  <a:srgbClr val="3358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96 193</a:t>
            </a:r>
            <a:endParaRPr lang="ru-RU" sz="2400" b="1" dirty="0">
              <a:solidFill>
                <a:srgbClr val="3358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 fontAlgn="base"/>
            <a:r>
              <a:rPr lang="ru-RU" dirty="0" smtClean="0">
                <a:solidFill>
                  <a:srgbClr val="3358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 контракт</a:t>
            </a:r>
            <a:endParaRPr lang="ru-RU" dirty="0">
              <a:solidFill>
                <a:srgbClr val="33589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73115" y="5251206"/>
            <a:ext cx="133453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/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4 483</a:t>
            </a:r>
            <a:endParaRPr lang="ru-RU" sz="24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 fontAlgn="base"/>
            <a:r>
              <a:rPr lang="ru-RU" dirty="0" smtClean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</a:rPr>
              <a:t>2 контракта</a:t>
            </a:r>
            <a:endParaRPr lang="ru-RU" dirty="0">
              <a:solidFill>
                <a:schemeClr val="bg1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94019" y="3055517"/>
            <a:ext cx="16850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149 969</a:t>
            </a:r>
            <a:endParaRPr lang="ru-RU" sz="3600" b="1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 fontAlgn="base"/>
            <a:r>
              <a:rPr lang="ru-RU" dirty="0" smtClean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оферт</a:t>
            </a:r>
            <a:endParaRPr lang="ru-RU" dirty="0">
              <a:solidFill>
                <a:schemeClr val="tx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3188677" y="2620032"/>
            <a:ext cx="808892" cy="357630"/>
          </a:xfrm>
          <a:custGeom>
            <a:avLst/>
            <a:gdLst>
              <a:gd name="connsiteX0" fmla="*/ 0 w 808892"/>
              <a:gd name="connsiteY0" fmla="*/ 357630 h 357630"/>
              <a:gd name="connsiteX1" fmla="*/ 480646 w 808892"/>
              <a:gd name="connsiteY1" fmla="*/ 5937 h 357630"/>
              <a:gd name="connsiteX2" fmla="*/ 808892 w 808892"/>
              <a:gd name="connsiteY2" fmla="*/ 170060 h 357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8892" h="357630">
                <a:moveTo>
                  <a:pt x="0" y="357630"/>
                </a:moveTo>
                <a:cubicBezTo>
                  <a:pt x="172915" y="197414"/>
                  <a:pt x="345831" y="37199"/>
                  <a:pt x="480646" y="5937"/>
                </a:cubicBezTo>
                <a:cubicBezTo>
                  <a:pt x="615461" y="-25325"/>
                  <a:pt x="712176" y="72367"/>
                  <a:pt x="808892" y="170060"/>
                </a:cubicBezTo>
              </a:path>
            </a:pathLst>
          </a:custGeom>
          <a:noFill/>
          <a:ln w="19050">
            <a:solidFill>
              <a:srgbClr val="3F6AB7"/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олилиния 10"/>
          <p:cNvSpPr/>
          <p:nvPr/>
        </p:nvSpPr>
        <p:spPr>
          <a:xfrm>
            <a:off x="2485292" y="4665785"/>
            <a:ext cx="1395046" cy="481112"/>
          </a:xfrm>
          <a:custGeom>
            <a:avLst/>
            <a:gdLst>
              <a:gd name="connsiteX0" fmla="*/ 0 w 1395046"/>
              <a:gd name="connsiteY0" fmla="*/ 70338 h 481112"/>
              <a:gd name="connsiteX1" fmla="*/ 715108 w 1395046"/>
              <a:gd name="connsiteY1" fmla="*/ 480646 h 481112"/>
              <a:gd name="connsiteX2" fmla="*/ 1395046 w 1395046"/>
              <a:gd name="connsiteY2" fmla="*/ 0 h 4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5046" h="481112">
                <a:moveTo>
                  <a:pt x="0" y="70338"/>
                </a:moveTo>
                <a:cubicBezTo>
                  <a:pt x="241300" y="281353"/>
                  <a:pt x="482600" y="492369"/>
                  <a:pt x="715108" y="480646"/>
                </a:cubicBezTo>
                <a:cubicBezTo>
                  <a:pt x="947616" y="468923"/>
                  <a:pt x="1171331" y="234461"/>
                  <a:pt x="1395046" y="0"/>
                </a:cubicBezTo>
              </a:path>
            </a:pathLst>
          </a:custGeom>
          <a:noFill/>
          <a:ln w="19050">
            <a:solidFill>
              <a:srgbClr val="7991CE"/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олилиния 11"/>
          <p:cNvSpPr/>
          <p:nvPr/>
        </p:nvSpPr>
        <p:spPr>
          <a:xfrm>
            <a:off x="1992923" y="4888523"/>
            <a:ext cx="1840523" cy="819891"/>
          </a:xfrm>
          <a:custGeom>
            <a:avLst/>
            <a:gdLst>
              <a:gd name="connsiteX0" fmla="*/ 0 w 1840523"/>
              <a:gd name="connsiteY0" fmla="*/ 0 h 819891"/>
              <a:gd name="connsiteX1" fmla="*/ 398585 w 1840523"/>
              <a:gd name="connsiteY1" fmla="*/ 797169 h 819891"/>
              <a:gd name="connsiteX2" fmla="*/ 1418492 w 1840523"/>
              <a:gd name="connsiteY2" fmla="*/ 597877 h 819891"/>
              <a:gd name="connsiteX3" fmla="*/ 1840523 w 1840523"/>
              <a:gd name="connsiteY3" fmla="*/ 550985 h 819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0523" h="819891">
                <a:moveTo>
                  <a:pt x="0" y="0"/>
                </a:moveTo>
                <a:cubicBezTo>
                  <a:pt x="81085" y="348761"/>
                  <a:pt x="162170" y="697523"/>
                  <a:pt x="398585" y="797169"/>
                </a:cubicBezTo>
                <a:cubicBezTo>
                  <a:pt x="635000" y="896815"/>
                  <a:pt x="1178169" y="638908"/>
                  <a:pt x="1418492" y="597877"/>
                </a:cubicBezTo>
                <a:cubicBezTo>
                  <a:pt x="1658815" y="556846"/>
                  <a:pt x="1749669" y="553915"/>
                  <a:pt x="1840523" y="550985"/>
                </a:cubicBezTo>
              </a:path>
            </a:pathLst>
          </a:custGeom>
          <a:noFill/>
          <a:ln w="19050">
            <a:solidFill>
              <a:srgbClr val="A6A6A6"/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олилиния 12"/>
          <p:cNvSpPr/>
          <p:nvPr/>
        </p:nvSpPr>
        <p:spPr>
          <a:xfrm>
            <a:off x="2567354" y="1529319"/>
            <a:ext cx="1312984" cy="721512"/>
          </a:xfrm>
          <a:custGeom>
            <a:avLst/>
            <a:gdLst>
              <a:gd name="connsiteX0" fmla="*/ 0 w 1312984"/>
              <a:gd name="connsiteY0" fmla="*/ 721512 h 721512"/>
              <a:gd name="connsiteX1" fmla="*/ 703384 w 1312984"/>
              <a:gd name="connsiteY1" fmla="*/ 6404 h 721512"/>
              <a:gd name="connsiteX2" fmla="*/ 1172308 w 1312984"/>
              <a:gd name="connsiteY2" fmla="*/ 369819 h 721512"/>
              <a:gd name="connsiteX3" fmla="*/ 1312984 w 1312984"/>
              <a:gd name="connsiteY3" fmla="*/ 369819 h 721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2984" h="721512">
                <a:moveTo>
                  <a:pt x="0" y="721512"/>
                </a:moveTo>
                <a:cubicBezTo>
                  <a:pt x="253999" y="393266"/>
                  <a:pt x="507999" y="65020"/>
                  <a:pt x="703384" y="6404"/>
                </a:cubicBezTo>
                <a:cubicBezTo>
                  <a:pt x="898769" y="-52212"/>
                  <a:pt x="1070708" y="309250"/>
                  <a:pt x="1172308" y="369819"/>
                </a:cubicBezTo>
                <a:cubicBezTo>
                  <a:pt x="1273908" y="430388"/>
                  <a:pt x="1293446" y="400103"/>
                  <a:pt x="1312984" y="369819"/>
                </a:cubicBezTo>
              </a:path>
            </a:pathLst>
          </a:custGeom>
          <a:noFill/>
          <a:ln w="19050">
            <a:solidFill>
              <a:srgbClr val="335899"/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661352" y="1355921"/>
            <a:ext cx="4438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/>
            <a:r>
              <a:rPr lang="ru-RU" sz="2400" b="1" dirty="0" smtClean="0">
                <a:solidFill>
                  <a:srgbClr val="3358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Наиболее популярные оферты</a:t>
            </a:r>
            <a:endParaRPr lang="ru-RU" dirty="0">
              <a:solidFill>
                <a:srgbClr val="3358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794210"/>
              </p:ext>
            </p:extLst>
          </p:nvPr>
        </p:nvGraphicFramePr>
        <p:xfrm>
          <a:off x="6711463" y="2142337"/>
          <a:ext cx="4880070" cy="3605472"/>
        </p:xfrm>
        <a:graphic>
          <a:graphicData uri="http://schemas.openxmlformats.org/drawingml/2006/table">
            <a:tbl>
              <a:tblPr/>
              <a:tblGrid>
                <a:gridCol w="1672413"/>
                <a:gridCol w="2082119"/>
                <a:gridCol w="1125538"/>
              </a:tblGrid>
              <a:tr h="60091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33589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Оферта</a:t>
                      </a:r>
                      <a:endParaRPr lang="ru-RU" sz="1400" b="1" i="0" u="none" strike="noStrike" dirty="0">
                        <a:solidFill>
                          <a:srgbClr val="335899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33589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335899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kern="1200" dirty="0" smtClean="0">
                          <a:solidFill>
                            <a:srgbClr val="3358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Число контрактов</a:t>
                      </a:r>
                      <a:endParaRPr lang="ru-RU" sz="1400" b="1" i="0" u="none" strike="noStrike" kern="1200" dirty="0">
                        <a:solidFill>
                          <a:srgbClr val="33589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091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33589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оф-2024-000227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kern="1200" dirty="0" smtClean="0">
                          <a:solidFill>
                            <a:srgbClr val="3358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Картофель</a:t>
                      </a:r>
                      <a:endParaRPr lang="ru-RU" sz="1400" b="0" i="0" u="none" strike="noStrike" dirty="0">
                        <a:solidFill>
                          <a:srgbClr val="335899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33589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091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33589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оф-2024-000240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kern="1200" dirty="0" smtClean="0">
                          <a:solidFill>
                            <a:srgbClr val="3358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Капуста белокочанная</a:t>
                      </a:r>
                      <a:endParaRPr lang="ru-RU" sz="1400" b="0" i="0" u="none" strike="noStrike" dirty="0">
                        <a:solidFill>
                          <a:srgbClr val="335899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33589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091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33589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оф-2024-000233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kern="1200" dirty="0" smtClean="0">
                          <a:solidFill>
                            <a:srgbClr val="3358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Морковь столовая</a:t>
                      </a:r>
                      <a:endParaRPr lang="ru-RU" sz="1400" b="0" i="0" u="none" strike="noStrike" dirty="0">
                        <a:solidFill>
                          <a:srgbClr val="335899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33589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091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33589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оф-2024-000231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kern="1200" dirty="0" smtClean="0">
                          <a:solidFill>
                            <a:srgbClr val="3358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Лук репчатый</a:t>
                      </a:r>
                      <a:endParaRPr lang="ru-RU" sz="1400" b="0" i="0" u="none" strike="noStrike" dirty="0">
                        <a:solidFill>
                          <a:srgbClr val="335899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33589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091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33589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оф-2024-000055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kern="1200" dirty="0" smtClean="0">
                          <a:solidFill>
                            <a:srgbClr val="3358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Яйца куриные</a:t>
                      </a:r>
                      <a:endParaRPr lang="ru-RU" sz="1400" b="0" i="0" u="none" strike="noStrike" dirty="0">
                        <a:solidFill>
                          <a:srgbClr val="335899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33589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337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0A971504-FE00-4302-B7D0-4EF105F2BC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1964" y="172950"/>
            <a:ext cx="1024647" cy="284905"/>
          </a:xfrm>
        </p:spPr>
        <p:txBody>
          <a:bodyPr>
            <a:normAutofit/>
          </a:bodyPr>
          <a:lstStyle/>
          <a:p>
            <a:pPr algn="l"/>
            <a:r>
              <a:rPr lang="ru-RU" sz="1200" dirty="0" smtClean="0">
                <a:solidFill>
                  <a:srgbClr val="162046"/>
                </a:solidFill>
                <a:latin typeface="PT Astra Serif" panose="020A0603040505020204"/>
                <a:ea typeface="PT Astra Serif" panose="020A0603040505020204" pitchFamily="18" charset="-52"/>
              </a:rPr>
              <a:t>66</a:t>
            </a:r>
            <a:r>
              <a:rPr lang="en-US" sz="1200" dirty="0" smtClean="0">
                <a:solidFill>
                  <a:srgbClr val="162046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.0</a:t>
            </a:r>
            <a:r>
              <a:rPr lang="ru-RU" sz="1200" dirty="0" smtClean="0">
                <a:solidFill>
                  <a:srgbClr val="162046"/>
                </a:solidFill>
                <a:latin typeface="PT Astra Serif" panose="020A0603040505020204"/>
                <a:ea typeface="PT Astra Serif" panose="020A0603040505020204" pitchFamily="18" charset="-52"/>
              </a:rPr>
              <a:t>6</a:t>
            </a:r>
            <a:r>
              <a:rPr lang="en-US" sz="1200" dirty="0" smtClean="0">
                <a:solidFill>
                  <a:srgbClr val="162046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.2025</a:t>
            </a:r>
            <a:r>
              <a:rPr lang="ru-RU" sz="1200" dirty="0" smtClean="0">
                <a:solidFill>
                  <a:srgbClr val="162046"/>
                </a:solidFill>
                <a:latin typeface="PT Astra Serif" panose="020A0603040505020204"/>
                <a:ea typeface="PT Astra Serif" panose="020A0603040505020204" pitchFamily="18" charset="-52"/>
              </a:rPr>
              <a:t> </a:t>
            </a:r>
            <a:r>
              <a:rPr lang="en-US" sz="1200" dirty="0" smtClean="0">
                <a:solidFill>
                  <a:srgbClr val="162046"/>
                </a:solidFill>
                <a:latin typeface="Century Gothic" panose="020B0502020202020204" pitchFamily="34" charset="0"/>
              </a:rPr>
              <a:t>|</a:t>
            </a:r>
            <a:endParaRPr lang="ru-RU" sz="1200" dirty="0">
              <a:solidFill>
                <a:srgbClr val="162046"/>
              </a:solidFill>
              <a:latin typeface="PT Astra Serif" panose="020A0603040505020204"/>
            </a:endParaRPr>
          </a:p>
        </p:txBody>
      </p:sp>
    </p:spTree>
    <p:extLst>
      <p:ext uri="{BB962C8B-B14F-4D97-AF65-F5344CB8AC3E}">
        <p14:creationId xmlns:p14="http://schemas.microsoft.com/office/powerpoint/2010/main" val="334445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FFBA67AB-0DFB-9D76-7BBB-EE080D427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rot="1022420">
            <a:off x="6970683" y="737638"/>
            <a:ext cx="2482495" cy="2603545"/>
            <a:chOff x="5336629" y="59278"/>
            <a:chExt cx="2946569" cy="3132000"/>
          </a:xfrm>
          <a:effectLst>
            <a:outerShdw blurRad="127000" dist="38100" algn="l" rotWithShape="0">
              <a:prstClr val="black">
                <a:alpha val="32000"/>
              </a:prstClr>
            </a:outerShdw>
          </a:effectLst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backgroundMark x1="30182" y1="18485" x2="66273" y2="81515"/>
                          <a14:backgroundMark x1="69182" y1="15818" x2="44818" y2="52242"/>
                          <a14:backgroundMark x1="71829" y1="37688" x2="65732" y2="56907"/>
                        </a14:backgroundRemoval>
                      </a14:imgEffect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73" t="12551" r="23994" b="14810"/>
            <a:stretch/>
          </p:blipFill>
          <p:spPr>
            <a:xfrm rot="19450079">
              <a:off x="5990681" y="59278"/>
              <a:ext cx="1630092" cy="3132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0" h="0"/>
            </a:sp3d>
          </p:spPr>
        </p:pic>
        <p:grpSp>
          <p:nvGrpSpPr>
            <p:cNvPr id="4" name="Группа 3"/>
            <p:cNvGrpSpPr/>
            <p:nvPr/>
          </p:nvGrpSpPr>
          <p:grpSpPr>
            <a:xfrm rot="17916840">
              <a:off x="6078508" y="117115"/>
              <a:ext cx="1462812" cy="2946569"/>
              <a:chOff x="6868366" y="-246664"/>
              <a:chExt cx="2875205" cy="5792400"/>
            </a:xfrm>
          </p:grpSpPr>
          <p:pic>
            <p:nvPicPr>
              <p:cNvPr id="5" name="Рисунок 4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Blur radius="11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1533239">
                <a:off x="6868366" y="-246664"/>
                <a:ext cx="2875205" cy="5792400"/>
              </a:xfrm>
              <a:prstGeom prst="roundRect">
                <a:avLst>
                  <a:gd name="adj" fmla="val 7498"/>
                </a:avLst>
              </a:prstGeom>
              <a:scene3d>
                <a:camera prst="orthographicFront"/>
                <a:lightRig rig="threePt" dir="t"/>
              </a:scene3d>
              <a:sp3d>
                <a:bevelT w="0" h="0"/>
              </a:sp3d>
            </p:spPr>
          </p:pic>
          <p:sp>
            <p:nvSpPr>
              <p:cNvPr id="6" name="Скругленный прямоугольник 5"/>
              <p:cNvSpPr/>
              <p:nvPr/>
            </p:nvSpPr>
            <p:spPr>
              <a:xfrm rot="1560000">
                <a:off x="6876494" y="3050365"/>
                <a:ext cx="1104440" cy="178615"/>
              </a:xfrm>
              <a:prstGeom prst="round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7" name="Прямоугольник 6"/>
          <p:cNvSpPr/>
          <p:nvPr/>
        </p:nvSpPr>
        <p:spPr>
          <a:xfrm>
            <a:off x="599155" y="2462216"/>
            <a:ext cx="3642645" cy="1506951"/>
          </a:xfrm>
          <a:prstGeom prst="rect">
            <a:avLst/>
          </a:prstGeom>
        </p:spPr>
        <p:txBody>
          <a:bodyPr wrap="square" lIns="82296" tIns="41148" rIns="82296" bIns="41148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Комитет по организации торгов</a:t>
            </a:r>
          </a:p>
          <a:p>
            <a:endParaRPr lang="ru-RU" sz="900" dirty="0">
              <a:solidFill>
                <a:srgbClr val="002060"/>
              </a:solidFill>
              <a:latin typeface="Calibri" panose="020F0502020204030204" pitchFamily="34" charset="0"/>
              <a:ea typeface="PT Astra Serif" panose="020A0603040505020204" pitchFamily="18" charset="-52"/>
              <a:cs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1680" dirty="0">
                <a:solidFill>
                  <a:srgbClr val="002060"/>
                </a:solidFill>
                <a:latin typeface="Calibri" panose="020F0502020204030204" pitchFamily="34" charset="0"/>
                <a:ea typeface="PT Astra Serif" panose="020A0603040505020204" pitchFamily="18" charset="-52"/>
                <a:cs typeface="Calibri" panose="020F0502020204030204" pitchFamily="34" charset="0"/>
              </a:rPr>
              <a:t>443068 г. Самара, ул. Скляренко 20,</a:t>
            </a:r>
          </a:p>
          <a:p>
            <a:pPr>
              <a:lnSpc>
                <a:spcPct val="130000"/>
              </a:lnSpc>
            </a:pPr>
            <a:r>
              <a:rPr lang="en-US" sz="1680" b="1" dirty="0">
                <a:solidFill>
                  <a:srgbClr val="002060"/>
                </a:solidFill>
                <a:latin typeface="Calibri" panose="020F0502020204030204" pitchFamily="34" charset="0"/>
                <a:ea typeface="PT Astra Serif" panose="020A0603040505020204" pitchFamily="18" charset="-52"/>
                <a:cs typeface="Calibri" panose="020F0502020204030204" pitchFamily="34" charset="0"/>
              </a:rPr>
              <a:t>E-mail</a:t>
            </a:r>
            <a:r>
              <a:rPr lang="en-US" sz="1680" dirty="0">
                <a:solidFill>
                  <a:srgbClr val="002060"/>
                </a:solidFill>
                <a:latin typeface="Calibri" panose="020F0502020204030204" pitchFamily="34" charset="0"/>
                <a:ea typeface="PT Astra Serif" panose="020A0603040505020204" pitchFamily="18" charset="-52"/>
                <a:cs typeface="Calibri" panose="020F0502020204030204" pitchFamily="34" charset="0"/>
              </a:rPr>
              <a:t>:</a:t>
            </a:r>
            <a:r>
              <a:rPr lang="ru-RU" sz="1680" dirty="0">
                <a:solidFill>
                  <a:srgbClr val="002060"/>
                </a:solidFill>
                <a:latin typeface="Calibri" panose="020F0502020204030204" pitchFamily="34" charset="0"/>
                <a:ea typeface="PT Astra Serif" panose="020A0603040505020204" pitchFamily="18" charset="-52"/>
                <a:cs typeface="Calibri" panose="020F0502020204030204" pitchFamily="34" charset="0"/>
              </a:rPr>
              <a:t> </a:t>
            </a:r>
            <a:r>
              <a:rPr lang="en-US" sz="1680" dirty="0">
                <a:solidFill>
                  <a:srgbClr val="002060"/>
                </a:solidFill>
                <a:latin typeface="Calibri" panose="020F0502020204030204" pitchFamily="34" charset="0"/>
                <a:ea typeface="PT Astra Serif" panose="020A0603040505020204" pitchFamily="18" charset="-52"/>
                <a:cs typeface="Calibri" panose="020F0502020204030204" pitchFamily="34" charset="0"/>
              </a:rPr>
              <a:t>torgi@samregion.ru</a:t>
            </a:r>
          </a:p>
          <a:p>
            <a:pPr>
              <a:lnSpc>
                <a:spcPct val="130000"/>
              </a:lnSpc>
            </a:pPr>
            <a:r>
              <a:rPr lang="ru-RU" sz="1680" b="1" dirty="0">
                <a:solidFill>
                  <a:srgbClr val="002060"/>
                </a:solidFill>
                <a:latin typeface="Calibri" panose="020F0502020204030204" pitchFamily="34" charset="0"/>
                <a:ea typeface="PT Astra Serif" panose="020A0603040505020204" pitchFamily="18" charset="-52"/>
                <a:cs typeface="Calibri" panose="020F0502020204030204" pitchFamily="34" charset="0"/>
              </a:rPr>
              <a:t>тел.: </a:t>
            </a:r>
            <a:r>
              <a:rPr lang="ru-RU" sz="1680" dirty="0">
                <a:solidFill>
                  <a:srgbClr val="002060"/>
                </a:solidFill>
                <a:latin typeface="Calibri" panose="020F0502020204030204" pitchFamily="34" charset="0"/>
                <a:ea typeface="PT Astra Serif" panose="020A0603040505020204" pitchFamily="18" charset="-52"/>
                <a:cs typeface="Calibri" panose="020F0502020204030204" pitchFamily="34" charset="0"/>
              </a:rPr>
              <a:t>(846) </a:t>
            </a:r>
            <a:r>
              <a:rPr lang="ru-RU" sz="1680" dirty="0" smtClean="0">
                <a:solidFill>
                  <a:srgbClr val="002060"/>
                </a:solidFill>
                <a:latin typeface="Calibri" panose="020F0502020204030204" pitchFamily="34" charset="0"/>
                <a:ea typeface="PT Astra Serif" panose="020A0603040505020204" pitchFamily="18" charset="-52"/>
                <a:cs typeface="Calibri" panose="020F0502020204030204" pitchFamily="34" charset="0"/>
              </a:rPr>
              <a:t>214</a:t>
            </a:r>
            <a:r>
              <a:rPr lang="en-US" sz="1680" dirty="0" smtClean="0">
                <a:solidFill>
                  <a:srgbClr val="002060"/>
                </a:solidFill>
                <a:latin typeface="Calibri" panose="020F0502020204030204" pitchFamily="34" charset="0"/>
                <a:ea typeface="PT Astra Serif" panose="020A0603040505020204" pitchFamily="18" charset="-52"/>
                <a:cs typeface="Calibri" panose="020F0502020204030204" pitchFamily="34" charset="0"/>
              </a:rPr>
              <a:t>-</a:t>
            </a:r>
            <a:r>
              <a:rPr lang="ru-RU" sz="1680" dirty="0" smtClean="0">
                <a:solidFill>
                  <a:srgbClr val="002060"/>
                </a:solidFill>
                <a:latin typeface="Calibri" panose="020F0502020204030204" pitchFamily="34" charset="0"/>
                <a:ea typeface="PT Astra Serif" panose="020A0603040505020204" pitchFamily="18" charset="-52"/>
                <a:cs typeface="Calibri" panose="020F0502020204030204" pitchFamily="34" charset="0"/>
              </a:rPr>
              <a:t>54</a:t>
            </a:r>
            <a:r>
              <a:rPr lang="en-US" sz="1680" dirty="0" smtClean="0">
                <a:solidFill>
                  <a:srgbClr val="002060"/>
                </a:solidFill>
                <a:latin typeface="Calibri" panose="020F0502020204030204" pitchFamily="34" charset="0"/>
                <a:ea typeface="PT Astra Serif" panose="020A0603040505020204" pitchFamily="18" charset="-52"/>
                <a:cs typeface="Calibri" panose="020F0502020204030204" pitchFamily="34" charset="0"/>
              </a:rPr>
              <a:t>-</a:t>
            </a:r>
            <a:r>
              <a:rPr lang="ru-RU" sz="1680" dirty="0" smtClean="0">
                <a:solidFill>
                  <a:srgbClr val="002060"/>
                </a:solidFill>
                <a:latin typeface="Calibri" panose="020F0502020204030204" pitchFamily="34" charset="0"/>
                <a:ea typeface="PT Astra Serif" panose="020A0603040505020204" pitchFamily="18" charset="-52"/>
                <a:cs typeface="Calibri" panose="020F0502020204030204" pitchFamily="34" charset="0"/>
              </a:rPr>
              <a:t>5</a:t>
            </a:r>
            <a:r>
              <a:rPr lang="en-US" sz="1680" dirty="0" smtClean="0">
                <a:solidFill>
                  <a:srgbClr val="002060"/>
                </a:solidFill>
                <a:latin typeface="Calibri" panose="020F0502020204030204" pitchFamily="34" charset="0"/>
                <a:ea typeface="PT Astra Serif" panose="020A0603040505020204" pitchFamily="18" charset="-52"/>
                <a:cs typeface="Calibri" panose="020F0502020204030204" pitchFamily="34" charset="0"/>
              </a:rPr>
              <a:t>1</a:t>
            </a:r>
            <a:endParaRPr lang="ru-RU" sz="1680" dirty="0">
              <a:solidFill>
                <a:srgbClr val="002060"/>
              </a:solidFill>
              <a:latin typeface="Calibri" panose="020F0502020204030204" pitchFamily="34" charset="0"/>
              <a:ea typeface="PT Astra Serif" panose="020A0603040505020204" pitchFamily="18" charset="-52"/>
              <a:cs typeface="Calibri" panose="020F050202020403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926568" y="2144716"/>
            <a:ext cx="4145880" cy="7965744"/>
            <a:chOff x="6728647" y="-2217832"/>
            <a:chExt cx="4145880" cy="7965744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backgroundMark x1="30182" y1="18485" x2="66273" y2="81515"/>
                          <a14:backgroundMark x1="69182" y1="15818" x2="44818" y2="52242"/>
                          <a14:backgroundMark x1="71829" y1="37688" x2="65732" y2="569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73" t="12551" r="23994" b="14810"/>
            <a:stretch/>
          </p:blipFill>
          <p:spPr>
            <a:xfrm rot="2009919">
              <a:off x="6728647" y="-2217832"/>
              <a:ext cx="4145880" cy="7965744"/>
            </a:xfrm>
            <a:prstGeom prst="rect">
              <a:avLst/>
            </a:prstGeom>
            <a:scene3d>
              <a:camera prst="orthographicFront">
                <a:rot lat="0" lon="300000" rev="0"/>
              </a:camera>
              <a:lightRig rig="threePt" dir="t"/>
            </a:scene3d>
            <a:sp3d>
              <a:bevelT w="0" h="0"/>
            </a:sp3d>
          </p:spPr>
        </p:pic>
        <p:pic>
          <p:nvPicPr>
            <p:cNvPr id="10" name="Рисунок 9"/>
            <p:cNvPicPr preferRelativeResize="0"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040000">
              <a:off x="6885524" y="-2053786"/>
              <a:ext cx="3888000" cy="7704000"/>
            </a:xfrm>
            <a:prstGeom prst="roundRect">
              <a:avLst>
                <a:gd name="adj" fmla="val 9932"/>
              </a:avLst>
            </a:prstGeom>
            <a:blipFill>
              <a:blip r:embed="rId11"/>
              <a:stretch>
                <a:fillRect/>
              </a:stretch>
            </a:blipFill>
            <a:scene3d>
              <a:camera prst="orthographicFront">
                <a:rot lat="0" lon="300000" rev="0"/>
              </a:camera>
              <a:lightRig rig="threePt" dir="t"/>
            </a:scene3d>
            <a:sp3d>
              <a:bevelT/>
            </a:sp3d>
          </p:spPr>
        </p:pic>
      </p:grpSp>
      <p:sp>
        <p:nvSpPr>
          <p:cNvPr id="11" name="Прямоугольник 10"/>
          <p:cNvSpPr/>
          <p:nvPr/>
        </p:nvSpPr>
        <p:spPr>
          <a:xfrm>
            <a:off x="599155" y="4322908"/>
            <a:ext cx="3642645" cy="1551194"/>
          </a:xfrm>
          <a:prstGeom prst="rect">
            <a:avLst/>
          </a:prstGeom>
        </p:spPr>
        <p:txBody>
          <a:bodyPr wrap="square" lIns="82296" tIns="41148" rIns="82296" bIns="41148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PT Astra Serif" panose="020A0603040505020204" pitchFamily="18" charset="-52"/>
                <a:cs typeface="Calibri" panose="020F0502020204030204" pitchFamily="34" charset="0"/>
              </a:rPr>
              <a:t>Телефоны горячей линии</a:t>
            </a:r>
            <a:b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PT Astra Serif" panose="020A0603040505020204" pitchFamily="18" charset="-52"/>
                <a:cs typeface="Calibri" panose="020F050202020403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ea typeface="PT Astra Serif" panose="020A0603040505020204" pitchFamily="18" charset="-52"/>
                <a:cs typeface="Calibri" panose="020F0502020204030204" pitchFamily="34" charset="0"/>
              </a:rPr>
              <a:t>технической поддержки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PT Astra Serif" panose="020A0603040505020204" pitchFamily="18" charset="-52"/>
                <a:cs typeface="Calibri" panose="020F0502020204030204" pitchFamily="34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PT Astra Serif" panose="020A0603040505020204" pitchFamily="18" charset="-52"/>
                <a:cs typeface="Calibri" panose="020F0502020204030204" pitchFamily="34" charset="0"/>
              </a:rPr>
            </a:br>
            <a:endParaRPr lang="ru-RU" sz="900" b="1" dirty="0">
              <a:solidFill>
                <a:srgbClr val="002060"/>
              </a:solidFill>
              <a:latin typeface="Calibri" panose="020F0502020204030204" pitchFamily="34" charset="0"/>
              <a:ea typeface="PT Astra Serif" panose="020A0603040505020204" pitchFamily="18" charset="-52"/>
              <a:cs typeface="Calibri" panose="020F0502020204030204" pitchFamily="34" charset="0"/>
            </a:endParaRPr>
          </a:p>
          <a:p>
            <a:r>
              <a:rPr lang="ru-RU" sz="1680" b="1" dirty="0">
                <a:solidFill>
                  <a:srgbClr val="002060"/>
                </a:solidFill>
                <a:latin typeface="Calibri" panose="020F0502020204030204" pitchFamily="34" charset="0"/>
                <a:ea typeface="PT Astra Serif" panose="020A0603040505020204" pitchFamily="18" charset="-52"/>
                <a:cs typeface="Calibri" panose="020F0502020204030204" pitchFamily="34" charset="0"/>
              </a:rPr>
              <a:t>тел.: </a:t>
            </a:r>
            <a:r>
              <a:rPr lang="ru-RU" sz="1680" dirty="0">
                <a:solidFill>
                  <a:srgbClr val="002060"/>
                </a:solidFill>
                <a:latin typeface="Calibri" panose="020F0502020204030204" pitchFamily="34" charset="0"/>
                <a:ea typeface="PT Astra Serif" panose="020A0603040505020204" pitchFamily="18" charset="-52"/>
                <a:cs typeface="Calibri" panose="020F0502020204030204" pitchFamily="34" charset="0"/>
              </a:rPr>
              <a:t>(846) 277-18-52</a:t>
            </a:r>
            <a:br>
              <a:rPr lang="ru-RU" sz="1680" dirty="0">
                <a:solidFill>
                  <a:srgbClr val="002060"/>
                </a:solidFill>
                <a:latin typeface="Calibri" panose="020F0502020204030204" pitchFamily="34" charset="0"/>
                <a:ea typeface="PT Astra Serif" panose="020A0603040505020204" pitchFamily="18" charset="-52"/>
                <a:cs typeface="Calibri" panose="020F0502020204030204" pitchFamily="34" charset="0"/>
              </a:rPr>
            </a:br>
            <a:r>
              <a:rPr lang="ru-RU" sz="1680" dirty="0">
                <a:solidFill>
                  <a:srgbClr val="002060"/>
                </a:solidFill>
                <a:latin typeface="Calibri" panose="020F0502020204030204" pitchFamily="34" charset="0"/>
                <a:ea typeface="PT Astra Serif" panose="020A0603040505020204" pitchFamily="18" charset="-52"/>
                <a:cs typeface="Calibri" panose="020F0502020204030204" pitchFamily="34" charset="0"/>
              </a:rPr>
              <a:t>                   277-18-43</a:t>
            </a:r>
            <a:br>
              <a:rPr lang="ru-RU" sz="1680" dirty="0">
                <a:solidFill>
                  <a:srgbClr val="002060"/>
                </a:solidFill>
                <a:latin typeface="Calibri" panose="020F0502020204030204" pitchFamily="34" charset="0"/>
                <a:ea typeface="PT Astra Serif" panose="020A0603040505020204" pitchFamily="18" charset="-52"/>
                <a:cs typeface="Calibri" panose="020F0502020204030204" pitchFamily="34" charset="0"/>
              </a:rPr>
            </a:br>
            <a:r>
              <a:rPr lang="ru-RU" sz="1680" dirty="0">
                <a:solidFill>
                  <a:srgbClr val="002060"/>
                </a:solidFill>
                <a:latin typeface="Calibri" panose="020F0502020204030204" pitchFamily="34" charset="0"/>
                <a:ea typeface="PT Astra Serif" panose="020A0603040505020204" pitchFamily="18" charset="-52"/>
                <a:cs typeface="Calibri" panose="020F0502020204030204" pitchFamily="34" charset="0"/>
              </a:rPr>
              <a:t>                   277-18-97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2"/>
          <a:srcRect l="1047" t="527" r="1330" b="1308"/>
          <a:stretch/>
        </p:blipFill>
        <p:spPr>
          <a:xfrm>
            <a:off x="10208618" y="4652818"/>
            <a:ext cx="1776288" cy="1777249"/>
          </a:xfrm>
          <a:prstGeom prst="roundRect">
            <a:avLst>
              <a:gd name="adj" fmla="val 8394"/>
            </a:avLst>
          </a:prstGeom>
          <a:effectLst>
            <a:outerShdw blurRad="50800" dist="38100" dir="8100000" algn="tr" rotWithShape="0">
              <a:srgbClr val="FF7700">
                <a:alpha val="4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3"/>
          <a:srcRect l="2898" t="3009" r="3576" b="2825"/>
          <a:stretch/>
        </p:blipFill>
        <p:spPr>
          <a:xfrm>
            <a:off x="10208619" y="2411416"/>
            <a:ext cx="1776288" cy="1779489"/>
          </a:xfrm>
          <a:prstGeom prst="roundRect">
            <a:avLst>
              <a:gd name="adj" fmla="val 9176"/>
            </a:avLst>
          </a:prstGeom>
          <a:effectLst>
            <a:outerShdw blurRad="50800" dist="38100" dir="8100000" algn="tr" rotWithShape="0">
              <a:srgbClr val="0479FF">
                <a:alpha val="40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618" y="180034"/>
            <a:ext cx="1776288" cy="1776288"/>
          </a:xfrm>
          <a:prstGeom prst="roundRect">
            <a:avLst>
              <a:gd name="adj" fmla="val 10926"/>
            </a:avLst>
          </a:prstGeom>
          <a:effectLst>
            <a:outerShdw blurRad="50800" dist="38100" dir="8100000" algn="tr" rotWithShape="0">
              <a:srgbClr val="28A8E9">
                <a:alpha val="40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599155" y="323356"/>
            <a:ext cx="4804905" cy="1338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Спасибо за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внимание</a:t>
            </a: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ea typeface="PT Astra Serif" panose="020A0603040505020204" pitchFamily="18" charset="-52"/>
                <a:cs typeface="Calibri" panose="020F0502020204030204" pitchFamily="34" charset="0"/>
              </a:rPr>
              <a:t>Присоединяйтесь к нам в </a:t>
            </a:r>
            <a:r>
              <a:rPr lang="ru-RU" sz="2000" dirty="0" err="1" smtClean="0">
                <a:solidFill>
                  <a:srgbClr val="002060"/>
                </a:solidFill>
                <a:latin typeface="Calibri" panose="020F0502020204030204" pitchFamily="34" charset="0"/>
                <a:ea typeface="PT Astra Serif" panose="020A0603040505020204" pitchFamily="18" charset="-52"/>
                <a:cs typeface="Calibri" panose="020F0502020204030204" pitchFamily="34" charset="0"/>
              </a:rPr>
              <a:t>соцсетях</a:t>
            </a:r>
            <a:r>
              <a:rPr lang="ru-RU" sz="2000" dirty="0" smtClean="0">
                <a:solidFill>
                  <a:srgbClr val="002060"/>
                </a:solidFill>
                <a:latin typeface="Calibri" panose="020F0502020204030204" pitchFamily="34" charset="0"/>
                <a:ea typeface="PT Astra Serif" panose="020A0603040505020204" pitchFamily="18" charset="-52"/>
                <a:cs typeface="Calibri" panose="020F0502020204030204" pitchFamily="34" charset="0"/>
              </a:rPr>
              <a:t>!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PT Astra Serif" panose="020A0603040505020204" pitchFamily="18" charset="-52"/>
              <a:cs typeface="Calibri" panose="020F050202020403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 rot="18843102">
            <a:off x="-2331958" y="6463416"/>
            <a:ext cx="794613" cy="1655440"/>
            <a:chOff x="6728647" y="-2217832"/>
            <a:chExt cx="4145880" cy="7965744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backgroundMark x1="30182" y1="18485" x2="66273" y2="81515"/>
                          <a14:backgroundMark x1="69182" y1="15818" x2="44818" y2="52242"/>
                          <a14:backgroundMark x1="71829" y1="37688" x2="65732" y2="569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73" t="12551" r="23994" b="14810"/>
            <a:stretch/>
          </p:blipFill>
          <p:spPr>
            <a:xfrm rot="2009919">
              <a:off x="6728647" y="-2217832"/>
              <a:ext cx="4145880" cy="7965744"/>
            </a:xfrm>
            <a:prstGeom prst="rect">
              <a:avLst/>
            </a:prstGeom>
            <a:scene3d>
              <a:camera prst="orthographicFront">
                <a:rot lat="0" lon="300000" rev="0"/>
              </a:camera>
              <a:lightRig rig="threePt" dir="t"/>
            </a:scene3d>
            <a:sp3d>
              <a:bevelT w="0" h="0"/>
            </a:sp3d>
          </p:spPr>
        </p:pic>
        <p:pic>
          <p:nvPicPr>
            <p:cNvPr id="18" name="Рисунок 17"/>
            <p:cNvPicPr preferRelativeResize="0">
              <a:picLocks/>
            </p:cNvPicPr>
            <p:nvPr/>
          </p:nvPicPr>
          <p:blipFill>
            <a:blip r:embed="rId16"/>
            <a:stretch>
              <a:fillRect/>
            </a:stretch>
          </p:blipFill>
          <p:spPr>
            <a:xfrm rot="2040000">
              <a:off x="6885524" y="-2053786"/>
              <a:ext cx="3888000" cy="7704000"/>
            </a:xfrm>
            <a:prstGeom prst="roundRect">
              <a:avLst>
                <a:gd name="adj" fmla="val 9932"/>
              </a:avLst>
            </a:prstGeom>
            <a:blipFill>
              <a:blip r:embed="rId11"/>
              <a:stretch>
                <a:fillRect/>
              </a:stretch>
            </a:blipFill>
            <a:scene3d>
              <a:camera prst="orthographicFront">
                <a:rot lat="0" lon="300000" rev="0"/>
              </a:camera>
              <a:lightRig rig="threePt" dir="t"/>
            </a:scene3d>
            <a:sp3d>
              <a:bevelT/>
            </a:sp3d>
          </p:spPr>
        </p:pic>
      </p:grpSp>
    </p:spTree>
    <p:extLst>
      <p:ext uri="{BB962C8B-B14F-4D97-AF65-F5344CB8AC3E}">
        <p14:creationId xmlns:p14="http://schemas.microsoft.com/office/powerpoint/2010/main" val="355016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10791</TotalTime>
  <Words>499</Words>
  <Application>Microsoft Office PowerPoint</Application>
  <PresentationFormat>Произвольный</PresentationFormat>
  <Paragraphs>147</Paragraphs>
  <Slides>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</vt:lpstr>
      <vt:lpstr>PT Astra Serif</vt:lpstr>
      <vt:lpstr>Open Sans</vt:lpstr>
      <vt:lpstr>Century Gothic</vt:lpstr>
      <vt:lpstr>Times New Roman</vt:lpstr>
      <vt:lpstr>Tahoma</vt:lpstr>
      <vt:lpstr>Calibri</vt:lpstr>
      <vt:lpstr>Calibri Light</vt:lpstr>
      <vt:lpstr>Тема Office</vt:lpstr>
      <vt:lpstr>Презентация PowerPoint</vt:lpstr>
      <vt:lpstr>06.06.2025 |</vt:lpstr>
      <vt:lpstr>66.06.2025 |</vt:lpstr>
      <vt:lpstr>06.06.2025 |</vt:lpstr>
      <vt:lpstr>06.06.2025 |</vt:lpstr>
      <vt:lpstr>06.06.2025 |</vt:lpstr>
      <vt:lpstr>66.06.2025 |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Алена Ромашова</dc:creator>
  <cp:lastModifiedBy>Храмова Людмила Николаевна</cp:lastModifiedBy>
  <cp:revision>527</cp:revision>
  <cp:lastPrinted>2025-06-05T13:29:06Z</cp:lastPrinted>
  <dcterms:created xsi:type="dcterms:W3CDTF">2024-11-11T06:29:55Z</dcterms:created>
  <dcterms:modified xsi:type="dcterms:W3CDTF">2025-06-26T11:44:32Z</dcterms:modified>
</cp:coreProperties>
</file>