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4" r:id="rId2"/>
    <p:sldId id="401" r:id="rId3"/>
    <p:sldId id="427" r:id="rId4"/>
    <p:sldId id="428" r:id="rId5"/>
    <p:sldId id="425" r:id="rId6"/>
    <p:sldId id="430" r:id="rId7"/>
  </p:sldIdLst>
  <p:sldSz cx="12192000" cy="6858000"/>
  <p:notesSz cx="6807200" cy="9939338"/>
  <p:embeddedFontLst>
    <p:embeddedFont>
      <p:font typeface="Open Sans" pitchFamily="2" charset="0"/>
      <p:regular r:id="rId10"/>
      <p:bold r:id="rId11"/>
      <p:italic r:id="rId12"/>
      <p:boldItalic r:id="rId13"/>
    </p:embeddedFont>
    <p:embeddedFont>
      <p:font typeface="PT Astra Serif" panose="020A0603040505020204" pitchFamily="18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B4AC77-717B-4F95-AF30-B1762DD27F30}">
          <p14:sldIdLst>
            <p14:sldId id="334"/>
            <p14:sldId id="401"/>
            <p14:sldId id="427"/>
            <p14:sldId id="428"/>
            <p14:sldId id="425"/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75B"/>
    <a:srgbClr val="70AD47"/>
    <a:srgbClr val="DBECD0"/>
    <a:srgbClr val="F4AF80"/>
    <a:srgbClr val="EEEEEE"/>
    <a:srgbClr val="F8CEB2"/>
    <a:srgbClr val="A2B9E2"/>
    <a:srgbClr val="BBDAA6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0036" autoAdjust="0"/>
  </p:normalViewPr>
  <p:slideViewPr>
    <p:cSldViewPr snapToGrid="0">
      <p:cViewPr varScale="1">
        <p:scale>
          <a:sx n="100" d="100"/>
          <a:sy n="100" d="100"/>
        </p:scale>
        <p:origin x="642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h$\!&#1054;&#1058;&#1063;&#1045;&#1058;&#1067;\&#1047;&#1072;&#1087;&#1088;&#1086;&#1089;&#1099;\&#1052;&#1047;\&#1087;&#1080;&#1089;&#1100;&#1084;&#1086;%20&#1087;&#1086;%20&#1086;&#1092;&#1077;&#1088;&#1090;&#1072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35899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Лист1!$J$8:$J$9</c:f>
              <c:numCache>
                <c:formatCode>General</c:formatCode>
                <c:ptCount val="2"/>
                <c:pt idx="0">
                  <c:v>158</c:v>
                </c:pt>
                <c:pt idx="1">
                  <c:v>1335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3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41" y="4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659BA39F-1023-4163-A5A6-15779033CE9C}" type="datetimeFigureOut">
              <a:rPr lang="ru-RU" smtClean="0">
                <a:latin typeface="PT Astra Serif" panose="020A0603040505020204" pitchFamily="18" charset="-52"/>
              </a:rPr>
              <a:t>05.06.2025</a:t>
            </a:fld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0869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41" y="9440869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7E1ABC95-3913-4059-95B1-452E703AE4CE}" type="slidenum">
              <a:rPr lang="ru-RU" smtClean="0">
                <a:latin typeface="PT Astra Serif" panose="020A0603040505020204" pitchFamily="18" charset="-52"/>
              </a:rPr>
              <a:t>‹#›</a:t>
            </a:fld>
            <a:endParaRPr lang="ru-RU" dirty="0">
              <a:latin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2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5" cy="49869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>
                <a:latin typeface="PT Astra Serif" panose="020A0603040505020204" pitchFamily="18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5" cy="49869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>
                <a:latin typeface="PT Astra Serif" panose="020A0603040505020204" pitchFamily="18" charset="-52"/>
              </a:defRPr>
            </a:lvl1pPr>
          </a:lstStyle>
          <a:p>
            <a:fld id="{05DCC9D0-8611-48EC-9CD7-C63E5A3F9030}" type="datetimeFigureOut">
              <a:rPr lang="ru-RU" smtClean="0"/>
              <a:pPr/>
              <a:t>05.06.2025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11"/>
            <a:ext cx="5445760" cy="3913613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5" cy="4986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>
                <a:latin typeface="PT Astra Serif" panose="020A0603040505020204" pitchFamily="18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5" cy="49869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>
                <a:latin typeface="PT Astra Serif" panose="020A0603040505020204" pitchFamily="18" charset="-52"/>
              </a:defRPr>
            </a:lvl1pPr>
          </a:lstStyle>
          <a:p>
            <a:fld id="{1D5DABC2-CCE7-44B6-8C45-51537EB51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 Astra Serif" panose="020A0603040505020204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7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6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E7DE5-F30D-C5B3-4301-4BDE849C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FEC3F14-7218-F16B-6CBE-271B93EDB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B7FCCE-5B36-FE68-07C6-A8EECA72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9501DA-0D0E-950E-2413-1E3EA6FE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9AA5-1978-48BB-8FD8-5CEC3CD41B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5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3FD17-CEB0-4B3E-A98E-702622C2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4A0F3E-8514-4C06-96CD-6F7292EFD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9DBCF6-5FFF-4A19-8875-9D4513BF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FE8F90-4226-4F9B-9898-308A3600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72E4E7-016C-42D6-BF64-78522580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840E9-090C-44EA-8E69-1BF9981B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C84DA5-B1CC-456A-96B6-A70B8F41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BB61E-BA46-4AF0-880D-FD7486B9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9FC0F3-50FC-4CA4-AE6E-CD269BE9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36D74-A613-4D61-BF7D-05351024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A093FD-2841-4EE1-A5F0-C8CDB3B52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67122E-F1B5-4E34-9A39-99C1592B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BEB15C-8CD0-4823-A4F3-AAC082B1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E77760-2355-4DFA-B3D7-2E58E211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BF3998-0CBD-4133-8C10-1890A8C1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4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E5B2F-A4F6-49E8-AFF8-0B453360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41E25-1CCB-4F41-9B6D-D6311061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5FA44F-D7F9-40F1-9B12-1FF4C561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277D7C-8A38-4E40-ADEC-DE325EB3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25341-B168-47AF-BC53-763F8134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36771F-FA5A-4DE0-8D0D-AF0B4FF9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BB7382-CF53-4D38-B42B-2638AC28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91E13A-B6CC-4B5A-8B4F-449D3E25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C8D52A-7521-44A4-ABF9-A3A8D4BA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20B338-92B0-41A7-9A1E-5E60D8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4F624-C055-4ED0-982E-39E24D86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7C27E-9FA9-4719-8CB9-8FE5A7500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A37782-8B62-4ECD-B084-EBAC471B2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E73133-B0EE-409D-ADDD-A448A44F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566FA3-50A0-48D5-9B87-A1A213BD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501535-0865-4F2A-A143-71223F57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2729C-1CE3-491C-A3B1-36C9138E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68BBC0-D617-4F2B-BF5C-04ACA841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48E7B-D3C0-4AAC-9EA1-07807C9C3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E367B0-070A-495B-A6DA-4A0277C7D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425298-9C77-42F2-B61A-93DB5FC84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E769B6-2B26-4050-B2F5-05221F72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41A597-640F-4A4A-8387-A13D9245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E0E4F53-05B2-41CD-B46A-0CF9A9AA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7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1754B-334E-40A6-9E51-AEEB4A1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2B8124-0D9E-403C-B854-C9D18C9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255AC8-DB01-4002-9387-EC936D43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4300FD-884B-4AA3-8DB9-D05F6EF6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9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C6E40F-C85F-48A8-A2B3-40A0C3BC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AEAD0C-4918-441E-8C34-7D4785A8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A309D0-2790-47AE-926E-A2ABA1D4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C2AA1-AA88-438D-AB4D-0A3A82B2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FA206-3B85-4D28-A18A-51DA461E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20D068-42A6-4F06-90E1-AF03B984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FAB33C-25E9-4FE0-96C5-23196557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FE2E30-3F1D-4F45-9647-07A2B0D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55A12E-9C48-43A2-9CFC-39BE571E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3DA7F-106D-406E-8951-2825D4B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C45DE1-DF38-4A21-91C8-1A1BAADA8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931D68-6838-4F71-8B81-42B395FD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8D65C7-56BD-4955-AFFF-C95F8FE3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98B4-0F3C-4674-BE98-D999D53DF718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8E672E-1702-4138-A395-35771D4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86160-0E99-45D3-838D-6E231581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D27-61EC-44DA-ADB6-CB9003BB9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D0E98-ED50-4FAF-ACFC-5420D529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71254-B037-449A-B2EF-98EDC6CF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97B027-6B2C-4C6A-B35F-6D323326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Astra Serif" panose="020A0603040505020204" pitchFamily="18" charset="-52"/>
              </a:defRPr>
            </a:lvl1pPr>
          </a:lstStyle>
          <a:p>
            <a:fld id="{6E1398B4-0F3C-4674-BE98-D999D53DF718}" type="datetimeFigureOut">
              <a:rPr lang="ru-RU" smtClean="0"/>
              <a:pPr/>
              <a:t>05.06.2025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5B5B52-BE12-4D9C-B472-19A2A1CF5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Astra Serif" panose="020A0603040505020204" pitchFamily="18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44AA7-00EE-4CE6-B926-38F8D2728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Astra Serif" panose="020A0603040505020204" pitchFamily="18" charset="-52"/>
              </a:defRPr>
            </a:lvl1pPr>
          </a:lstStyle>
          <a:p>
            <a:fld id="{FE368D27-61EC-44DA-ADB6-CB9003BB97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Astra Serif" panose="020A0603040505020204" pitchFamily="18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056181-80FC-4A49-9D18-F7B1F1F40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"/>
            <a:ext cx="12192000" cy="685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4D9E1A-3CD9-4904-A537-3C16F8C3F3CC}"/>
              </a:ext>
            </a:extLst>
          </p:cNvPr>
          <p:cNvSpPr txBox="1"/>
          <p:nvPr/>
        </p:nvSpPr>
        <p:spPr>
          <a:xfrm>
            <a:off x="2596344" y="2140692"/>
            <a:ext cx="739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Реализация действующего законодательства о контрактной </a:t>
            </a:r>
            <a:r>
              <a:rPr lang="ru-RU" sz="28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системе</a:t>
            </a:r>
            <a:endParaRPr lang="en-US" sz="28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4A577C-EB18-43B8-844B-F654BE0BCC33}"/>
              </a:ext>
            </a:extLst>
          </p:cNvPr>
          <p:cNvSpPr txBox="1"/>
          <p:nvPr/>
        </p:nvSpPr>
        <p:spPr>
          <a:xfrm>
            <a:off x="2596343" y="3428457"/>
            <a:ext cx="73953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Докладчик: </a:t>
            </a:r>
            <a:r>
              <a:rPr lang="ru-RU" sz="20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Руководитель </a:t>
            </a:r>
            <a:r>
              <a:rPr lang="ru-RU" sz="2000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комитета по организации </a:t>
            </a:r>
            <a:r>
              <a:rPr lang="ru-RU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торгов</a:t>
            </a:r>
            <a:r>
              <a:rPr lang="en-US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Самарской области</a:t>
            </a:r>
          </a:p>
          <a:p>
            <a:r>
              <a:rPr lang="ru-RU" sz="20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Карелина Мария Евгеньевна</a:t>
            </a:r>
            <a:r>
              <a:rPr lang="ru-RU" sz="14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C2B9C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C2B9C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A4665E3-A39B-4A87-B189-97A9B87133A3}"/>
              </a:ext>
            </a:extLst>
          </p:cNvPr>
          <p:cNvSpPr txBox="1">
            <a:spLocks/>
          </p:cNvSpPr>
          <p:nvPr/>
        </p:nvSpPr>
        <p:spPr>
          <a:xfrm>
            <a:off x="12393168" y="7518117"/>
            <a:ext cx="1661196" cy="470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12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.11.2024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220991-DEB9-411C-B080-EE7E476D9329}"/>
              </a:ext>
            </a:extLst>
          </p:cNvPr>
          <p:cNvSpPr/>
          <p:nvPr/>
        </p:nvSpPr>
        <p:spPr>
          <a:xfrm rot="5400000">
            <a:off x="10544574" y="5524483"/>
            <a:ext cx="1005840" cy="1661195"/>
          </a:xfrm>
          <a:prstGeom prst="rect">
            <a:avLst/>
          </a:prstGeom>
          <a:solidFill>
            <a:srgbClr val="1D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Astra Serif" panose="020A0603040505020204" pitchFamily="18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4CC1A91-84C2-4A81-AF71-27FFFE88126A}"/>
              </a:ext>
            </a:extLst>
          </p:cNvPr>
          <p:cNvSpPr txBox="1">
            <a:spLocks/>
          </p:cNvSpPr>
          <p:nvPr/>
        </p:nvSpPr>
        <p:spPr>
          <a:xfrm>
            <a:off x="10216896" y="6152613"/>
            <a:ext cx="1661196" cy="470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0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6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.0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6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 panose="020A0603040505020204" pitchFamily="18" charset="-52"/>
              </a:rPr>
              <a:t>.2025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23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820" t="2410" r="4358" b="11389"/>
          <a:stretch/>
        </p:blipFill>
        <p:spPr>
          <a:xfrm rot="1348488">
            <a:off x="6555352" y="2565431"/>
            <a:ext cx="4415414" cy="58415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z="50800" contourW="12700">
            <a:bevelB/>
            <a:extrusionClr>
              <a:srgbClr val="EEEEEE"/>
            </a:extrusionClr>
            <a:contourClr>
              <a:schemeClr val="bg1">
                <a:lumMod val="85000"/>
              </a:schemeClr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2914" y="1181985"/>
            <a:ext cx="2415076" cy="59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254685" y="391311"/>
            <a:ext cx="10022915" cy="491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Концепция совершенствования закупок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товаров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работ, услуг для обеспечения государственных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нужд малого объема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9" y="5292420"/>
            <a:ext cx="387547" cy="387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4" y="4368016"/>
            <a:ext cx="387547" cy="387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5" y="3553872"/>
            <a:ext cx="387547" cy="387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6" y="2252234"/>
            <a:ext cx="387547" cy="3875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6709" y="1247403"/>
            <a:ext cx="1063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Единые </a:t>
            </a:r>
            <a:r>
              <a:rPr lang="ru-RU" sz="2000" dirty="0">
                <a:solidFill>
                  <a:srgbClr val="002060"/>
                </a:solidFill>
              </a:rPr>
              <a:t>требования к функционированию таких информационных систем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4685" y="2021800"/>
            <a:ext cx="5433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защита информации и персональных данных на уровне не ниже, чем аналогичные требования, предъявляемые в настоящее время к электронным площадкам и их операторам;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4685" y="35750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сохранность информации;</a:t>
            </a:r>
          </a:p>
          <a:p>
            <a:pPr>
              <a:spcAft>
                <a:spcPts val="3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информационное взаимодействие с ЕИС;</a:t>
            </a:r>
          </a:p>
          <a:p>
            <a:pPr>
              <a:spcAft>
                <a:spcPts val="360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информационное взаимодействие с ГИС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"Независимый регистратор" и т.д.</a:t>
            </a:r>
          </a:p>
        </p:txBody>
      </p:sp>
    </p:spTree>
    <p:extLst>
      <p:ext uri="{BB962C8B-B14F-4D97-AF65-F5344CB8AC3E}">
        <p14:creationId xmlns:p14="http://schemas.microsoft.com/office/powerpoint/2010/main" val="27492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3850" y="2635971"/>
            <a:ext cx="5162550" cy="773979"/>
          </a:xfrm>
          <a:prstGeom prst="roundRect">
            <a:avLst/>
          </a:prstGeom>
          <a:solidFill>
            <a:srgbClr val="DBE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3645052"/>
            <a:ext cx="5162550" cy="773979"/>
          </a:xfrm>
          <a:prstGeom prst="roundRect">
            <a:avLst/>
          </a:prstGeom>
          <a:solidFill>
            <a:srgbClr val="A2B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4641433"/>
            <a:ext cx="5162550" cy="1200567"/>
          </a:xfrm>
          <a:prstGeom prst="roundRect">
            <a:avLst/>
          </a:prstGeom>
          <a:solidFill>
            <a:srgbClr val="F4A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350" y="1103313"/>
            <a:ext cx="4781550" cy="522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Astra Serif" panose="020A0603040505020204" pitchFamily="18" charset="-5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 модуля </a:t>
            </a:r>
            <a:b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«Малые закупки» в настоящее время предполагает три способа осуществления «малой закупки»: 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публикация извещения </a:t>
            </a:r>
            <a:b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осуществлении закупки (ИМЗ) 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согласие заказчика с офертой поставщика</a:t>
            </a:r>
          </a:p>
          <a:p>
            <a:pPr algn="l">
              <a:spcBef>
                <a:spcPts val="18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случаи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предусмотренные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распоряжением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Правительства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344-р от 28.04.2017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5371" y="152063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Изменения в Регламент осуществления малых закупок с использованием ГИС «Госзаказ»</a:t>
            </a:r>
            <a:b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постановление Правительства Самарской области от 26.12.2016 № 803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2035" y="3802682"/>
            <a:ext cx="4699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Распределение количества МЗ по основанию, %</a:t>
            </a: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2035" y="957829"/>
            <a:ext cx="5304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Распределение стоимости МЗ по основанию, %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6" y="1166295"/>
            <a:ext cx="5094814" cy="2365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628" y="4086173"/>
            <a:ext cx="5180238" cy="2404306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>
            <a:off x="5511800" y="2712276"/>
            <a:ext cx="876300" cy="246824"/>
          </a:xfrm>
          <a:custGeom>
            <a:avLst/>
            <a:gdLst>
              <a:gd name="connsiteX0" fmla="*/ 0 w 876300"/>
              <a:gd name="connsiteY0" fmla="*/ 246824 h 246824"/>
              <a:gd name="connsiteX1" fmla="*/ 355600 w 876300"/>
              <a:gd name="connsiteY1" fmla="*/ 18224 h 246824"/>
              <a:gd name="connsiteX2" fmla="*/ 876300 w 876300"/>
              <a:gd name="connsiteY2" fmla="*/ 30924 h 24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246824">
                <a:moveTo>
                  <a:pt x="0" y="246824"/>
                </a:moveTo>
                <a:cubicBezTo>
                  <a:pt x="104775" y="150515"/>
                  <a:pt x="209550" y="54207"/>
                  <a:pt x="355600" y="18224"/>
                </a:cubicBezTo>
                <a:cubicBezTo>
                  <a:pt x="501650" y="-17759"/>
                  <a:pt x="688975" y="6582"/>
                  <a:pt x="876300" y="30924"/>
                </a:cubicBezTo>
              </a:path>
            </a:pathLst>
          </a:custGeom>
          <a:noFill/>
          <a:ln w="19050">
            <a:solidFill>
              <a:srgbClr val="70AD47">
                <a:alpha val="66000"/>
              </a:srgbClr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62600" y="4775524"/>
            <a:ext cx="821696" cy="534267"/>
          </a:xfrm>
          <a:custGeom>
            <a:avLst/>
            <a:gdLst>
              <a:gd name="connsiteX0" fmla="*/ 0 w 1003300"/>
              <a:gd name="connsiteY0" fmla="*/ 622300 h 648891"/>
              <a:gd name="connsiteX1" fmla="*/ 469900 w 1003300"/>
              <a:gd name="connsiteY1" fmla="*/ 596900 h 648891"/>
              <a:gd name="connsiteX2" fmla="*/ 685800 w 1003300"/>
              <a:gd name="connsiteY2" fmla="*/ 152400 h 648891"/>
              <a:gd name="connsiteX3" fmla="*/ 1003300 w 1003300"/>
              <a:gd name="connsiteY3" fmla="*/ 0 h 64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" h="648891">
                <a:moveTo>
                  <a:pt x="0" y="622300"/>
                </a:moveTo>
                <a:cubicBezTo>
                  <a:pt x="177800" y="648758"/>
                  <a:pt x="355600" y="675217"/>
                  <a:pt x="469900" y="596900"/>
                </a:cubicBezTo>
                <a:cubicBezTo>
                  <a:pt x="584200" y="518583"/>
                  <a:pt x="596900" y="251883"/>
                  <a:pt x="685800" y="152400"/>
                </a:cubicBezTo>
                <a:cubicBezTo>
                  <a:pt x="774700" y="52917"/>
                  <a:pt x="889000" y="26458"/>
                  <a:pt x="1003300" y="0"/>
                </a:cubicBezTo>
              </a:path>
            </a:pathLst>
          </a:custGeom>
          <a:noFill/>
          <a:ln w="19050">
            <a:solidFill>
              <a:srgbClr val="F4AF8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58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3722" y="5528494"/>
            <a:ext cx="8347873" cy="644815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53090" y="1337619"/>
            <a:ext cx="8347873" cy="570039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53090" y="2633484"/>
            <a:ext cx="8347873" cy="837505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3723" y="4116460"/>
            <a:ext cx="8347873" cy="791442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285106" y="131256"/>
            <a:ext cx="8620893" cy="323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Сравнение цен по позициям каталога в офертах и извещениях</a:t>
            </a:r>
            <a:endParaRPr lang="ru-RU" sz="1600" b="1" dirty="0">
              <a:solidFill>
                <a:srgbClr val="162046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621" y="750673"/>
            <a:ext cx="1083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Средние цены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офертах </a:t>
            </a:r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извещениями ИМЗ </a:t>
            </a:r>
            <a:endParaRPr lang="ru-RU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85014"/>
              </p:ext>
            </p:extLst>
          </p:nvPr>
        </p:nvGraphicFramePr>
        <p:xfrm>
          <a:off x="448980" y="1805162"/>
          <a:ext cx="2871365" cy="348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2621" y="4528715"/>
            <a:ext cx="1454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158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цены равны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ниже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189" y="1598273"/>
            <a:ext cx="13356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1 335</a:t>
            </a:r>
          </a:p>
          <a:p>
            <a:r>
              <a:rPr lang="ru-RU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цены выше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80357" y="3117283"/>
            <a:ext cx="10086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1493</a:t>
            </a:r>
            <a:r>
              <a:rPr lang="ru-RU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3358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34220"/>
              </p:ext>
            </p:extLst>
          </p:nvPr>
        </p:nvGraphicFramePr>
        <p:xfrm>
          <a:off x="3703436" y="1262631"/>
          <a:ext cx="8122394" cy="486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770"/>
                <a:gridCol w="4489939"/>
                <a:gridCol w="791638"/>
                <a:gridCol w="671098"/>
                <a:gridCol w="762949"/>
              </a:tblGrid>
              <a:tr h="518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Номер, </a:t>
                      </a:r>
                      <a:b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Название, </a:t>
                      </a:r>
                      <a:r>
                        <a:rPr lang="ru-RU" sz="120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Ед.изм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  <a:endParaRPr lang="ru-RU" sz="12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ОФ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ИМЗ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Разница в цене, раз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8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т074857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Масло сливочное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Несоленое Упаковка/Фасовка: </a:t>
                      </a:r>
                      <a:r>
                        <a:rPr lang="ru-RU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min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0,180 до 0,200 кг в упаковке производителя (пачка)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Вид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сливочного масла: Сладко-сливочное Наименование сливочного масла: Традиционное Сорт: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Высший Нормативный документ: ГОСТ 32261-2013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845,11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552,50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1,53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т065558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Говядина охлажденная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отруб лопаточный без голяшки на кости. Упаковка/Фасовка: пищевой пергамент или пищевой пакет, Вес. Вид мяса по способу разделки: Отруб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Вид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мяса по способу обработки: На кости Нормативный документ: ГОСТ 31797-2012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564,56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380,00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1,49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т034357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Апельсины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Вес Нормативный документ: Плоды соответствуют нормам и характеристикам установленными в разделе 5.2-5.4 ГОСТ 34307-2017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Товарный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сорт: Не ниже первого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200,48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138,83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1,44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т045195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Яйца куриные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скорлупе свежие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Штука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Упаковка Нормативный документ: ГОСТ 31654-2012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Категория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яйца: Третья Класс яйца: Столовое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20,00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14,60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1,37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т046033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Соль пищевая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 1,0 кг в упаковке производителя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Нормативный документ: ГОСТ Р 51574-2018 Помол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соли пищевой: №1 Соль йодированная: Да Вид сырья для соли пищевой: Каменная Сорт: Высший Вид соли по способу производства: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Молотая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17,43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12,75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1,37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089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т034464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Томаты (помидоры)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Килограмм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ГОСТ 34298-2017 Упаковка/Фасовка: вес Товарный тип: Круглые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Товарный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сорт: Первый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Open Sans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193,55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154,91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1D2530"/>
                          </a:solidFill>
                          <a:effectLst/>
                        </a:rPr>
                        <a:t>1,25</a:t>
                      </a:r>
                      <a:endParaRPr lang="ru-RU" sz="1200" b="0" i="0" u="none" strike="noStrike" dirty="0">
                        <a:solidFill>
                          <a:srgbClr val="1D25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2" marR="6382" marT="638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74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604" y="1067144"/>
            <a:ext cx="5072854" cy="5364000"/>
          </a:xfrm>
          <a:prstGeom prst="rect">
            <a:avLst/>
          </a:prstGeom>
        </p:spPr>
      </p:pic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F5F59A9A-28FB-4E42-BEC2-C28E3256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0232" y="6306328"/>
            <a:ext cx="319393" cy="3798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="" xmlns:a16="http://schemas.microsoft.com/office/drawing/2014/main" id="{0A971504-FE00-4302-B7D0-4EF105F2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64" y="172950"/>
            <a:ext cx="1024647" cy="284905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.0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6</a:t>
            </a:r>
            <a:r>
              <a:rPr lang="en-US" sz="1200" dirty="0" smtClean="0">
                <a:solidFill>
                  <a:srgbClr val="16204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.2025</a:t>
            </a:r>
            <a:r>
              <a:rPr lang="ru-RU" sz="1200" dirty="0" smtClean="0">
                <a:solidFill>
                  <a:srgbClr val="162046"/>
                </a:solidFill>
                <a:latin typeface="PT Astra Serif" panose="020A0603040505020204"/>
                <a:ea typeface="PT Astra Serif" panose="020A0603040505020204" pitchFamily="18" charset="-52"/>
              </a:rPr>
              <a:t> </a:t>
            </a:r>
            <a:r>
              <a:rPr lang="en-US" sz="1200" dirty="0" smtClean="0">
                <a:solidFill>
                  <a:srgbClr val="162046"/>
                </a:solidFill>
                <a:latin typeface="Century Gothic" panose="020B0502020202020204" pitchFamily="34" charset="0"/>
              </a:rPr>
              <a:t>|</a:t>
            </a:r>
            <a:endParaRPr lang="ru-RU" sz="1200" dirty="0">
              <a:solidFill>
                <a:srgbClr val="162046"/>
              </a:solidFill>
              <a:latin typeface="PT Astra Serif" panose="020A0603040505020204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3" y="977089"/>
            <a:ext cx="4687689" cy="5364000"/>
          </a:xfrm>
          <a:prstGeom prst="rect">
            <a:avLst/>
          </a:prstGeom>
        </p:spPr>
      </p:pic>
      <p:sp>
        <p:nvSpPr>
          <p:cNvPr id="61" name="Заголовок 1">
            <a:extLst>
              <a:ext uri="{FF2B5EF4-FFF2-40B4-BE49-F238E27FC236}">
                <a16:creationId xmlns="" xmlns:a16="http://schemas.microsoft.com/office/drawing/2014/main" id="{D0CE7892-A504-4A83-BC09-913A0C3C6EC8}"/>
              </a:ext>
            </a:extLst>
          </p:cNvPr>
          <p:cNvSpPr txBox="1">
            <a:spLocks/>
          </p:cNvSpPr>
          <p:nvPr/>
        </p:nvSpPr>
        <p:spPr>
          <a:xfrm>
            <a:off x="1416610" y="172950"/>
            <a:ext cx="6101789" cy="28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162046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Оферты с явными признаками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для конкретного заказчика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858992" y="172950"/>
            <a:ext cx="3156607" cy="1443602"/>
            <a:chOff x="4298867" y="2487130"/>
            <a:chExt cx="3156607" cy="14436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98867" y="2487130"/>
              <a:ext cx="3156607" cy="14436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429808" y="2531822"/>
              <a:ext cx="289472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800" b="1" smtClean="0">
                  <a:solidFill>
                    <a:srgbClr val="002060"/>
                  </a:solidFill>
                </a:rPr>
                <a:t>Новое!</a:t>
              </a:r>
              <a:r>
                <a:rPr lang="ru-RU" altLang="ru-RU" dirty="0" smtClean="0">
                  <a:solidFill>
                    <a:srgbClr val="002060"/>
                  </a:solidFill>
                </a:rPr>
                <a:t/>
              </a:r>
              <a:br>
                <a:rPr lang="ru-RU" altLang="ru-RU" dirty="0" smtClean="0">
                  <a:solidFill>
                    <a:srgbClr val="002060"/>
                  </a:solidFill>
                </a:rPr>
              </a:br>
              <a:r>
                <a:rPr lang="ru-RU" altLang="ru-RU" dirty="0" smtClean="0">
                  <a:solidFill>
                    <a:srgbClr val="002060"/>
                  </a:solidFill>
                </a:rPr>
                <a:t>оферту можно выбрать только </a:t>
              </a:r>
              <a:r>
                <a:rPr lang="ru-RU" altLang="ru-RU" dirty="0">
                  <a:solidFill>
                    <a:srgbClr val="002060"/>
                  </a:solidFill>
                </a:rPr>
                <a:t>в случае признания </a:t>
              </a:r>
              <a:r>
                <a:rPr lang="ru-RU" altLang="ru-RU" dirty="0" smtClean="0">
                  <a:solidFill>
                    <a:srgbClr val="002060"/>
                  </a:solidFill>
                </a:rPr>
                <a:t>ИМЗ несостоявшейся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BA67AB-0DFB-9D76-7BBB-EE080D42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022420">
            <a:off x="6970683" y="737638"/>
            <a:ext cx="2482495" cy="2603545"/>
            <a:chOff x="5336629" y="59278"/>
            <a:chExt cx="2946569" cy="3132000"/>
          </a:xfrm>
          <a:effectLst>
            <a:outerShdw blurRad="127000" dist="38100" algn="l" rotWithShape="0">
              <a:prstClr val="black">
                <a:alpha val="32000"/>
              </a:prstClr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0182" y1="18485" x2="66273" y2="81515"/>
                          <a14:backgroundMark x1="69182" y1="15818" x2="44818" y2="52242"/>
                          <a14:backgroundMark x1="71829" y1="37688" x2="65732" y2="56907"/>
                        </a14:backgroundRemoval>
                      </a14:imgEffect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3" t="12551" r="23994" b="14810"/>
            <a:stretch/>
          </p:blipFill>
          <p:spPr>
            <a:xfrm rot="19450079">
              <a:off x="5990681" y="59278"/>
              <a:ext cx="1630092" cy="3132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0" h="0"/>
            </a:sp3d>
          </p:spPr>
        </p:pic>
        <p:grpSp>
          <p:nvGrpSpPr>
            <p:cNvPr id="4" name="Группа 3"/>
            <p:cNvGrpSpPr/>
            <p:nvPr/>
          </p:nvGrpSpPr>
          <p:grpSpPr>
            <a:xfrm rot="17916840">
              <a:off x="6078508" y="117115"/>
              <a:ext cx="1462812" cy="2946569"/>
              <a:chOff x="6868366" y="-246664"/>
              <a:chExt cx="2875205" cy="57924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Blur radius="1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33239">
                <a:off x="6868366" y="-246664"/>
                <a:ext cx="2875205" cy="5792400"/>
              </a:xfrm>
              <a:prstGeom prst="roundRect">
                <a:avLst>
                  <a:gd name="adj" fmla="val 7498"/>
                </a:avLst>
              </a:prstGeom>
              <a:scene3d>
                <a:camera prst="orthographicFront"/>
                <a:lightRig rig="threePt" dir="t"/>
              </a:scene3d>
              <a:sp3d>
                <a:bevelT w="0" h="0"/>
              </a:sp3d>
            </p:spPr>
          </p:pic>
          <p:sp>
            <p:nvSpPr>
              <p:cNvPr id="6" name="Скругленный прямоугольник 5"/>
              <p:cNvSpPr/>
              <p:nvPr/>
            </p:nvSpPr>
            <p:spPr>
              <a:xfrm rot="1560000">
                <a:off x="6876494" y="3050365"/>
                <a:ext cx="1104440" cy="178615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599155" y="2462216"/>
            <a:ext cx="3642645" cy="1506951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Комитет по организации торгов</a:t>
            </a:r>
          </a:p>
          <a:p>
            <a:endParaRPr lang="ru-RU" sz="900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443068 г. Самара, ул. Скляренко 20,</a:t>
            </a:r>
          </a:p>
          <a:p>
            <a:pPr>
              <a:lnSpc>
                <a:spcPct val="130000"/>
              </a:lnSpc>
            </a:pPr>
            <a:r>
              <a:rPr lang="en-US" sz="1680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E-mail</a:t>
            </a:r>
            <a:r>
              <a:rPr lang="en-US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:</a:t>
            </a: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 </a:t>
            </a:r>
            <a:r>
              <a:rPr lang="en-US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torgi@samregion.ru</a:t>
            </a:r>
          </a:p>
          <a:p>
            <a:pPr>
              <a:lnSpc>
                <a:spcPct val="130000"/>
              </a:lnSpc>
            </a:pPr>
            <a:r>
              <a:rPr lang="ru-RU" sz="1680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тел.: </a:t>
            </a: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(846) </a:t>
            </a:r>
            <a:r>
              <a:rPr lang="ru-RU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214</a:t>
            </a:r>
            <a:r>
              <a:rPr lang="en-US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-</a:t>
            </a:r>
            <a:r>
              <a:rPr lang="ru-RU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54</a:t>
            </a:r>
            <a:r>
              <a:rPr lang="en-US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-</a:t>
            </a:r>
            <a:r>
              <a:rPr lang="ru-RU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5</a:t>
            </a:r>
            <a:r>
              <a:rPr lang="en-US" sz="168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1</a:t>
            </a:r>
            <a:endParaRPr lang="ru-RU" sz="1680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26568" y="2144716"/>
            <a:ext cx="4145880" cy="7965744"/>
            <a:chOff x="6728647" y="-2217832"/>
            <a:chExt cx="4145880" cy="796574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0182" y1="18485" x2="66273" y2="81515"/>
                          <a14:backgroundMark x1="69182" y1="15818" x2="44818" y2="52242"/>
                          <a14:backgroundMark x1="71829" y1="37688" x2="65732" y2="56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3" t="12551" r="23994" b="14810"/>
            <a:stretch/>
          </p:blipFill>
          <p:spPr>
            <a:xfrm rot="2009919">
              <a:off x="6728647" y="-2217832"/>
              <a:ext cx="4145880" cy="7965744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  <a:sp3d>
              <a:bevelT w="0" h="0"/>
            </a:sp3d>
          </p:spPr>
        </p:pic>
        <p:pic>
          <p:nvPicPr>
            <p:cNvPr id="10" name="Рисунок 9"/>
            <p:cNvPicPr preferRelativeResize="0"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40000">
              <a:off x="6885524" y="-2053786"/>
              <a:ext cx="3888000" cy="7704000"/>
            </a:xfrm>
            <a:prstGeom prst="roundRect">
              <a:avLst>
                <a:gd name="adj" fmla="val 9932"/>
              </a:avLst>
            </a:prstGeom>
            <a:blipFill>
              <a:blip r:embed="rId11"/>
              <a:stretch>
                <a:fillRect/>
              </a:stretch>
            </a:blipFill>
            <a:scene3d>
              <a:camera prst="orthographicFront">
                <a:rot lat="0" lon="300000" rev="0"/>
              </a:camera>
              <a:lightRig rig="threePt" dir="t"/>
            </a:scene3d>
            <a:sp3d>
              <a:bevelT/>
            </a:sp3d>
          </p:spPr>
        </p:pic>
      </p:grpSp>
      <p:sp>
        <p:nvSpPr>
          <p:cNvPr id="11" name="Прямоугольник 10"/>
          <p:cNvSpPr/>
          <p:nvPr/>
        </p:nvSpPr>
        <p:spPr>
          <a:xfrm>
            <a:off x="599155" y="4322908"/>
            <a:ext cx="3642645" cy="1551194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Телефоны горячей линии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технической поддержки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  <a:p>
            <a:r>
              <a:rPr lang="ru-RU" sz="1680" b="1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тел.: </a:t>
            </a: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(846) 277-18-52</a:t>
            </a:r>
            <a:b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                   277-18-43</a:t>
            </a:r>
            <a:b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</a:br>
            <a:r>
              <a:rPr lang="ru-RU" sz="168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                   277-18-97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1047" t="527" r="1330" b="1308"/>
          <a:stretch/>
        </p:blipFill>
        <p:spPr>
          <a:xfrm>
            <a:off x="10208618" y="4652818"/>
            <a:ext cx="1776288" cy="1777249"/>
          </a:xfrm>
          <a:prstGeom prst="roundRect">
            <a:avLst>
              <a:gd name="adj" fmla="val 8394"/>
            </a:avLst>
          </a:prstGeom>
          <a:effectLst>
            <a:outerShdw blurRad="50800" dist="38100" dir="8100000" algn="tr" rotWithShape="0">
              <a:srgbClr val="FF77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/>
          <a:srcRect l="2898" t="3009" r="3576" b="2825"/>
          <a:stretch/>
        </p:blipFill>
        <p:spPr>
          <a:xfrm>
            <a:off x="10208619" y="2411416"/>
            <a:ext cx="1776288" cy="1779489"/>
          </a:xfrm>
          <a:prstGeom prst="roundRect">
            <a:avLst>
              <a:gd name="adj" fmla="val 9176"/>
            </a:avLst>
          </a:prstGeom>
          <a:effectLst>
            <a:outerShdw blurRad="50800" dist="38100" dir="8100000" algn="tr" rotWithShape="0">
              <a:srgbClr val="0479FF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18" y="180034"/>
            <a:ext cx="1776288" cy="1776288"/>
          </a:xfrm>
          <a:prstGeom prst="roundRect">
            <a:avLst>
              <a:gd name="adj" fmla="val 10926"/>
            </a:avLst>
          </a:prstGeom>
          <a:effectLst>
            <a:outerShdw blurRad="50800" dist="38100" dir="8100000" algn="tr" rotWithShape="0">
              <a:srgbClr val="28A8E9">
                <a:alpha val="4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99155" y="323356"/>
            <a:ext cx="4804905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Спасибо за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внимание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Присоединяйтесь к нам в </a:t>
            </a:r>
            <a:r>
              <a:rPr lang="ru-RU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соцсетях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PT Astra Serif" panose="020A0603040505020204" pitchFamily="18" charset="-52"/>
                <a:cs typeface="Calibri" panose="020F0502020204030204" pitchFamily="34" charset="0"/>
              </a:rPr>
              <a:t>!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PT Astra Serif" panose="020A0603040505020204" pitchFamily="18" charset="-52"/>
              <a:cs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18843102">
            <a:off x="-2331958" y="6463416"/>
            <a:ext cx="794613" cy="1655440"/>
            <a:chOff x="6728647" y="-2217832"/>
            <a:chExt cx="4145880" cy="796574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0182" y1="18485" x2="66273" y2="81515"/>
                          <a14:backgroundMark x1="69182" y1="15818" x2="44818" y2="52242"/>
                          <a14:backgroundMark x1="71829" y1="37688" x2="65732" y2="56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3" t="12551" r="23994" b="14810"/>
            <a:stretch/>
          </p:blipFill>
          <p:spPr>
            <a:xfrm rot="2009919">
              <a:off x="6728647" y="-2217832"/>
              <a:ext cx="4145880" cy="7965744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  <a:sp3d>
              <a:bevelT w="0" h="0"/>
            </a:sp3d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040000">
              <a:off x="6885524" y="-2053786"/>
              <a:ext cx="3888000" cy="7704000"/>
            </a:xfrm>
            <a:prstGeom prst="roundRect">
              <a:avLst>
                <a:gd name="adj" fmla="val 9932"/>
              </a:avLst>
            </a:prstGeom>
            <a:blipFill>
              <a:blip r:embed="rId11"/>
              <a:stretch>
                <a:fillRect/>
              </a:stretch>
            </a:blipFill>
            <a:scene3d>
              <a:camera prst="orthographicFront">
                <a:rot lat="0" lon="300000" rev="0"/>
              </a:camera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5501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9831</TotalTime>
  <Words>386</Words>
  <Application>Microsoft Office PowerPoint</Application>
  <PresentationFormat>Широкоэкранный</PresentationFormat>
  <Paragraphs>95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Open Sans</vt:lpstr>
      <vt:lpstr>PT Astra Serif</vt:lpstr>
      <vt:lpstr>Calibri</vt:lpstr>
      <vt:lpstr>Times New Roman</vt:lpstr>
      <vt:lpstr>Century Gothic</vt:lpstr>
      <vt:lpstr>Arial</vt:lpstr>
      <vt:lpstr>Calibri Light</vt:lpstr>
      <vt:lpstr>Тема Office</vt:lpstr>
      <vt:lpstr>Презентация PowerPoint</vt:lpstr>
      <vt:lpstr>06.06.2025 |</vt:lpstr>
      <vt:lpstr>06.06.2025 |</vt:lpstr>
      <vt:lpstr>06.06.2025 |</vt:lpstr>
      <vt:lpstr>06.06.2025 |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Ромашова</dc:creator>
  <cp:lastModifiedBy>Мытарев Александр Геннадьевич</cp:lastModifiedBy>
  <cp:revision>525</cp:revision>
  <cp:lastPrinted>2025-06-05T13:29:06Z</cp:lastPrinted>
  <dcterms:created xsi:type="dcterms:W3CDTF">2024-11-11T06:29:55Z</dcterms:created>
  <dcterms:modified xsi:type="dcterms:W3CDTF">2025-06-05T13:53:39Z</dcterms:modified>
</cp:coreProperties>
</file>