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2" r:id="rId2"/>
    <p:sldId id="303" r:id="rId3"/>
    <p:sldId id="361" r:id="rId4"/>
    <p:sldId id="362" r:id="rId5"/>
    <p:sldId id="371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60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38"/>
    <a:srgbClr val="EDE819"/>
    <a:srgbClr val="F6F21F"/>
    <a:srgbClr val="FFFFFF"/>
    <a:srgbClr val="EFEC51"/>
    <a:srgbClr val="EAE61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96959"/>
  </p:normalViewPr>
  <p:slideViewPr>
    <p:cSldViewPr snapToGrid="0" snapToObjects="1" showGuides="1">
      <p:cViewPr varScale="1">
        <p:scale>
          <a:sx n="71" d="100"/>
          <a:sy n="71" d="100"/>
        </p:scale>
        <p:origin x="624" y="5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D49C8-4BDC-A04D-89A8-E848BFADCB25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C991B-E9D9-C744-AD7F-5509A2745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1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702DF9-9A94-7D42-86D2-4DA88284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B284E9A-CAF1-1A4C-9FAD-FD0B4A4A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16625B-AED6-4047-9DE4-5DCFAA51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3C3A37-8619-7547-AE16-CC27B240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D726E1-29D3-844B-A178-14738096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B241E1-1097-A343-A659-0F197739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454771-AC39-6642-8C25-A73E2A7CE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D74091-3B95-AF42-ADF2-E2A612E9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20C8BE-0A62-7D44-B516-D69B3858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617205C-D47C-C94F-B6B9-D8E63451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EB61A91-BDAA-5D4A-A768-C3FF7A8EA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A7BDB5-59EF-8542-8E96-0F8A4ACEB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D7DFA4-F21F-7148-B89E-B58C6853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D856B0-CC62-DB49-8CBD-307F07B3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BA27E3-2130-D34B-AC58-4DE8CA92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21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29C0DC-7962-6540-A35D-A19AFAC41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2673" r="4970" b="498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0">
            <a:extLst>
              <a:ext uri="{FF2B5EF4-FFF2-40B4-BE49-F238E27FC236}">
                <a16:creationId xmlns="" xmlns:a16="http://schemas.microsoft.com/office/drawing/2014/main" id="{9687E6EA-B16B-8443-9428-9E8DF481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521498"/>
            <a:ext cx="10515600" cy="93477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97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EA19D-974E-254F-8771-E65BB3BF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94A4D4-01B1-7C48-BDD6-169A40902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7CEAC6-674F-1C4A-8EBA-1504688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533BD8-15BB-4F43-9A13-813CA028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BE29AB6-1D23-BC4F-8C97-F3DE87E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5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4277B6-21D7-3A42-B1DB-307D2375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7C5C79-A9D1-CD4C-B57E-C4DA4A013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CE8916-43CA-0B46-B25B-CD125F51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F9D552-C14D-AA40-9618-5B01D17F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9D43CA-030A-E34C-86E1-0F2C051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BD3C9E-6B5C-3E45-A695-49DD32B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13944-A71E-AE4B-84DC-447721989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87B026C-5D3B-444D-92F3-D561191D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C00785-3741-0746-B3C1-3EBE4154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A897546-B27A-7445-8500-91399FD0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B0C59D-4669-6C4F-ABDA-F6501191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DFC87-556D-BA4B-8398-72F1650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A234EB-C6BE-0A41-A3BB-4ECA73652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AF76C5-13C0-304B-9B5E-A9964D100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1AF3939-2C93-DF43-B3A2-66288ABC7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590F1A4-C623-704D-A433-725B5475C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A4E96A9-8D07-4A4C-B127-B0105369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3644478-2C6E-6B41-99E1-52801D0F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C5B1B5D-3232-1441-80FE-1BE5460C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020D60-F9BE-6642-98AE-CA545859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69D82E1-3958-634B-B997-16F38EA6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C7B2A3E-B9AB-1443-AEFF-9C7B6DC1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36428CE-8179-CD45-850A-11AB5992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0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7C4AFD-6E8A-474D-A32C-74E3A5AA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5E003F8-662D-C64B-A297-CBA1AD4E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E5B90A6-7560-F447-ACC4-42DE8434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22C632-6219-3D45-BE1C-78AA88B1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27F254-628A-A745-AC8D-200F0EF0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008630-14C5-424C-8BD6-DA12FEBB0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CF71A59-0199-BB47-A902-90D6F921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75B323-EB68-2141-9897-A9E8BE48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7ACF50-6AF6-0740-8A90-7E9026D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0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41A3E6-EBA2-C646-B057-D098DD94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86C86E-C92B-0D41-9909-7153D0939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328F109-7587-1E43-B49A-9B0D839A1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E7C0CC-81FB-074D-B752-4ED6A20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F45694-FF28-864E-8E2F-E17CC322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9E090-434E-EA46-B84A-CD00C771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6CC35-C3B4-1841-BD3C-9925560D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49A6C84-1B59-F34E-9A39-35D7E13E2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B60A45-D648-0A42-AB96-86E9BA3D6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657DE-D58E-0944-903A-DAF329A2D59F}" type="datetimeFigureOut">
              <a:rPr lang="ru-RU" smtClean="0"/>
              <a:t>28.05.2025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AB8F85-2A5D-E043-AA3C-E34AE1F9D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13B45B-B013-844C-A4CC-BD48D0298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4DA7-3011-2846-A8D3-8F5A845CB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4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erbank-ast.ru/Default.aspx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="" xmlns:a16="http://schemas.microsoft.com/office/drawing/2014/main" id="{7E084A6F-DF65-C941-9ADC-38C1390BA397}"/>
              </a:ext>
            </a:extLst>
          </p:cNvPr>
          <p:cNvSpPr txBox="1">
            <a:spLocks/>
          </p:cNvSpPr>
          <p:nvPr/>
        </p:nvSpPr>
        <p:spPr>
          <a:xfrm>
            <a:off x="404949" y="2420888"/>
            <a:ext cx="10228217" cy="2374051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rgbClr val="FFFF00"/>
                </a:solidFill>
                <a:latin typeface="+mj-lt"/>
              </a:rPr>
              <a:t>ПРОВЕДЕНИЕ ЭЛЕКТРОННОГО ЗАПРОСА </a:t>
            </a:r>
            <a:r>
              <a:rPr lang="ru-RU" b="1" i="1" dirty="0" smtClean="0">
                <a:solidFill>
                  <a:srgbClr val="FFFF00"/>
                </a:solidFill>
                <a:latin typeface="+mj-lt"/>
              </a:rPr>
              <a:t>КОТИРОВОК В РАМКАХ ЗАКОНА </a:t>
            </a:r>
            <a:r>
              <a:rPr lang="ru-RU" b="1" i="1" dirty="0">
                <a:solidFill>
                  <a:srgbClr val="FFFF00"/>
                </a:solidFill>
                <a:latin typeface="+mj-lt"/>
              </a:rPr>
              <a:t>№ 44-ФЗ</a:t>
            </a:r>
            <a:r>
              <a:rPr lang="ru-RU" dirty="0">
                <a:solidFill>
                  <a:srgbClr val="FFFF00"/>
                </a:solidFill>
                <a:latin typeface="+mj-lt"/>
              </a:rPr>
              <a:t>.</a:t>
            </a:r>
            <a:endParaRPr lang="ru-RU" u="sng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-387424"/>
            <a:ext cx="4992555" cy="280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402336"/>
            <a:ext cx="11138038" cy="171907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ЗАЯВКА НА УЧАСТИЕ В ЗАПРОСЕ КОТИРОВОК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2121408"/>
            <a:ext cx="1095515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21A038"/>
                </a:solidFill>
              </a:rPr>
              <a:t>1) Участник </a:t>
            </a:r>
            <a:r>
              <a:rPr lang="ru-RU" sz="2400" i="1" dirty="0">
                <a:solidFill>
                  <a:srgbClr val="21A038"/>
                </a:solidFill>
              </a:rPr>
              <a:t>закупки, зарегистрированный в </a:t>
            </a:r>
            <a:r>
              <a:rPr lang="ru-RU" sz="2400" i="1" dirty="0" smtClean="0">
                <a:solidFill>
                  <a:srgbClr val="21A038"/>
                </a:solidFill>
              </a:rPr>
              <a:t>ЕРУЗ</a:t>
            </a:r>
            <a:r>
              <a:rPr lang="ru-RU" sz="2400" i="1" dirty="0" smtClean="0">
                <a:solidFill>
                  <a:srgbClr val="21A038"/>
                </a:solidFill>
              </a:rPr>
              <a:t> </a:t>
            </a:r>
            <a:r>
              <a:rPr lang="ru-RU" sz="2400" i="1" dirty="0">
                <a:solidFill>
                  <a:srgbClr val="21A038"/>
                </a:solidFill>
              </a:rPr>
              <a:t>и аккредитованный на электронной площадке, в любое время с момента размещения в ЕИС извещения о проведении запроса котировок в электронной форме до установленных в таком извещении даты и времени окончания срока подачи заявок </a:t>
            </a:r>
            <a:r>
              <a:rPr lang="ru-RU" sz="2400" b="1" i="1" dirty="0">
                <a:solidFill>
                  <a:srgbClr val="FF0000"/>
                </a:solidFill>
              </a:rPr>
              <a:t>вправе подать только одну заявку на участие в запросе котировок в электронной форме, </a:t>
            </a:r>
            <a:r>
              <a:rPr lang="ru-RU" sz="2400" i="1" dirty="0">
                <a:solidFill>
                  <a:srgbClr val="21A038"/>
                </a:solidFill>
              </a:rPr>
              <a:t>направив ее оператору электронной площадки.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2) Подача </a:t>
            </a:r>
            <a:r>
              <a:rPr lang="ru-RU" sz="2400" i="1" dirty="0">
                <a:solidFill>
                  <a:srgbClr val="21A038"/>
                </a:solidFill>
              </a:rPr>
              <a:t>заявки на участие в закупке означает согласие участника закупки, подавшего такую заявку, на поставку товара, выполнение работы, оказание услуги на условиях, предусмотренных извещением об осуществлении закупки, и в соответствии с заявкой такого участника закупки на участие в </a:t>
            </a:r>
            <a:r>
              <a:rPr lang="ru-RU" sz="2400" i="1" dirty="0" smtClean="0">
                <a:solidFill>
                  <a:srgbClr val="21A038"/>
                </a:solidFill>
              </a:rPr>
              <a:t>закупке</a:t>
            </a:r>
            <a:endParaRPr lang="ru-RU" sz="2400" i="1" dirty="0">
              <a:solidFill>
                <a:srgbClr val="21A038"/>
              </a:solidFill>
            </a:endParaRPr>
          </a:p>
          <a:p>
            <a:r>
              <a:rPr lang="ru-RU" sz="2400" i="1" dirty="0" smtClean="0">
                <a:solidFill>
                  <a:srgbClr val="21A038"/>
                </a:solidFill>
              </a:rPr>
              <a:t> </a:t>
            </a:r>
            <a:endParaRPr lang="ru-RU" sz="2400" i="1" dirty="0">
              <a:solidFill>
                <a:srgbClr val="21A038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1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402336"/>
            <a:ext cx="11138038" cy="171907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ЗАЯВКА ДОЛЖНА СОДЕРЖАТЬ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2121408"/>
            <a:ext cx="109551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Статья 43 Закона о контрактной системе</a:t>
            </a:r>
            <a:endParaRPr lang="ru-RU" sz="2400" b="1" i="1" dirty="0" smtClean="0"/>
          </a:p>
          <a:p>
            <a:r>
              <a:rPr lang="ru-RU" sz="2400" i="1" dirty="0" smtClean="0">
                <a:solidFill>
                  <a:srgbClr val="21A038"/>
                </a:solidFill>
              </a:rPr>
              <a:t>н</a:t>
            </a:r>
            <a:r>
              <a:rPr lang="ru-RU" sz="2400" i="1" dirty="0">
                <a:solidFill>
                  <a:srgbClr val="21A038"/>
                </a:solidFill>
              </a:rPr>
              <a:t>) документы, подтверждающие соответствие участника закупки требованиям, установленным пунктом 1 части 1 статьи 31 настоящего Закона, документы, подтверждающие соответствие участника закупки дополнительным требованиям, установленным в соответствии с частями 2 и 2.1 (при наличии таких требований) статьи 31 Закона, если иное не предусмотрено законом. </a:t>
            </a:r>
            <a:endParaRPr lang="ru-RU" sz="2400" i="1" dirty="0" smtClean="0">
              <a:solidFill>
                <a:srgbClr val="21A038"/>
              </a:solidFill>
            </a:endParaRPr>
          </a:p>
          <a:p>
            <a:r>
              <a:rPr lang="ru-RU" sz="2400" i="1" dirty="0">
                <a:solidFill>
                  <a:srgbClr val="21A038"/>
                </a:solidFill>
              </a:rPr>
              <a:t>По п. 1 ч. 1 статьи 31 - включаются участником закупки в заявку </a:t>
            </a:r>
            <a:r>
              <a:rPr lang="ru-RU" sz="2400" i="1" dirty="0" smtClean="0">
                <a:solidFill>
                  <a:srgbClr val="21A038"/>
                </a:solidFill>
              </a:rPr>
              <a:t>документы</a:t>
            </a:r>
            <a:r>
              <a:rPr lang="ru-RU" sz="2400" i="1" dirty="0">
                <a:solidFill>
                  <a:srgbClr val="21A038"/>
                </a:solidFill>
              </a:rPr>
              <a:t>, подтверждающие соответствие участника закупки доп. требованиям, установленным в соответствии с ч. 2 и 2.1 (при наличии таких требований) статьи 31 Закона 44-ФЗ направляются заказчику оператором </a:t>
            </a:r>
            <a:r>
              <a:rPr lang="ru-RU" sz="2400" i="1" dirty="0" smtClean="0">
                <a:solidFill>
                  <a:srgbClr val="21A038"/>
                </a:solidFill>
              </a:rPr>
              <a:t>ЭП.</a:t>
            </a:r>
            <a:endParaRPr lang="ru-RU" sz="2400" i="1" dirty="0">
              <a:solidFill>
                <a:srgbClr val="21A038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1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402336"/>
            <a:ext cx="11138038" cy="171907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ПРОТОКОЛ ПОДВЕДЕНИЯ ИТОГОВ ЗАПРОСА </a:t>
            </a:r>
            <a:r>
              <a:rPr lang="ru-RU" sz="3600" dirty="0" smtClean="0"/>
              <a:t>КОТИРОВОК</a:t>
            </a:r>
            <a:br>
              <a:rPr lang="ru-RU" sz="3600" dirty="0" smtClean="0"/>
            </a:br>
            <a:r>
              <a:rPr lang="ru-RU" sz="3600" dirty="0" smtClean="0"/>
              <a:t>ДОЛЖЕН СОДЕРЖАТЬ 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1871003"/>
            <a:ext cx="112632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Пункты 1, 2.4-7 части 17 статьи 48 Закона о контрактной </a:t>
            </a:r>
            <a:r>
              <a:rPr lang="ru-RU" sz="2400" b="1" i="1" dirty="0" smtClean="0"/>
              <a:t>системе</a:t>
            </a:r>
          </a:p>
          <a:p>
            <a:r>
              <a:rPr lang="ru-RU" sz="2000" i="1" dirty="0" smtClean="0">
                <a:solidFill>
                  <a:srgbClr val="21A038"/>
                </a:solidFill>
              </a:rPr>
              <a:t>1) дату </a:t>
            </a:r>
            <a:r>
              <a:rPr lang="ru-RU" sz="2000" i="1" dirty="0">
                <a:solidFill>
                  <a:srgbClr val="21A038"/>
                </a:solidFill>
              </a:rPr>
              <a:t>подведения итогов определения поставщика (подрядчика, исполнителя), идентификационные номера заявок на участие в закупке;</a:t>
            </a:r>
          </a:p>
          <a:p>
            <a:r>
              <a:rPr lang="ru-RU" sz="2000" i="1" dirty="0" smtClean="0">
                <a:solidFill>
                  <a:srgbClr val="21A038"/>
                </a:solidFill>
              </a:rPr>
              <a:t>2) о </a:t>
            </a:r>
            <a:r>
              <a:rPr lang="ru-RU" sz="2000" i="1" dirty="0">
                <a:solidFill>
                  <a:srgbClr val="21A038"/>
                </a:solidFill>
              </a:rPr>
              <a:t>принятом в отношении каждой заявки (каждой части заявки), поданной на участие в закупке, решении о соответствии извещению об осуществлении закупки или об отклонении заявки на участие в закупке по основаниям, предусмотренным законом, с обоснованием такого решения и указанием положений настоящего Федерального закона, извещения об осуществлении закупки, которым не соответствует такая заявка, положений заявки на участие в закупке, которые не соответствуют извещению об осуществлении закупки;</a:t>
            </a:r>
          </a:p>
          <a:p>
            <a:r>
              <a:rPr lang="ru-RU" sz="2000" i="1" dirty="0" smtClean="0">
                <a:solidFill>
                  <a:srgbClr val="21A038"/>
                </a:solidFill>
              </a:rPr>
              <a:t>4) порядковые </a:t>
            </a:r>
            <a:r>
              <a:rPr lang="ru-RU" sz="2000" i="1" dirty="0">
                <a:solidFill>
                  <a:srgbClr val="21A038"/>
                </a:solidFill>
              </a:rPr>
              <a:t>номера, присвоенные в соответствии с законом заявкам на участие в закупке;</a:t>
            </a:r>
          </a:p>
          <a:p>
            <a:r>
              <a:rPr lang="ru-RU" sz="2000" i="1" dirty="0" smtClean="0">
                <a:solidFill>
                  <a:srgbClr val="21A038"/>
                </a:solidFill>
              </a:rPr>
              <a:t>5) о </a:t>
            </a:r>
            <a:r>
              <a:rPr lang="ru-RU" sz="2000" i="1" dirty="0">
                <a:solidFill>
                  <a:srgbClr val="21A038"/>
                </a:solidFill>
              </a:rPr>
              <a:t>заключении контракта по цене, увеличенной в соответствии со статьями 28 и 29 закона;</a:t>
            </a:r>
          </a:p>
          <a:p>
            <a:r>
              <a:rPr lang="ru-RU" sz="2000" i="1" dirty="0" smtClean="0">
                <a:solidFill>
                  <a:srgbClr val="21A038"/>
                </a:solidFill>
              </a:rPr>
              <a:t>6) о </a:t>
            </a:r>
            <a:r>
              <a:rPr lang="ru-RU" sz="2000" i="1" dirty="0">
                <a:solidFill>
                  <a:srgbClr val="21A038"/>
                </a:solidFill>
              </a:rPr>
              <a:t>решении каждого члена комиссии по осуществлению закупок в отношении каждой заявки на участие в закупке;</a:t>
            </a:r>
          </a:p>
          <a:p>
            <a:r>
              <a:rPr lang="ru-RU" sz="2000" i="1" dirty="0" smtClean="0">
                <a:solidFill>
                  <a:srgbClr val="21A038"/>
                </a:solidFill>
              </a:rPr>
              <a:t>7) о </a:t>
            </a:r>
            <a:r>
              <a:rPr lang="ru-RU" sz="2000" i="1" dirty="0">
                <a:solidFill>
                  <a:srgbClr val="21A038"/>
                </a:solidFill>
              </a:rPr>
              <a:t>признании определения поставщика (подрядчика, исполнителя) несостоявшимся в случаях, предусмотренных пунктами 1 - 4 части 1 статьи 52 закона</a:t>
            </a:r>
            <a:r>
              <a:rPr lang="ru-RU" sz="2400" i="1" dirty="0">
                <a:solidFill>
                  <a:srgbClr val="21A038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7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402336"/>
            <a:ext cx="11138038" cy="171907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ОСОБЕННОСТИ ЗАКЛЮЧЕНИЯ КОНТРАКТА 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51692" y="1477108"/>
            <a:ext cx="1160584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Заключение контракта с победителем запроса котировок в электронной форме осуществляется в порядке, установленном статьей 51 Закона о контрактной системе, с учетом следующих особенностей: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1) заказчик </a:t>
            </a:r>
            <a:r>
              <a:rPr lang="ru-RU" sz="2000" b="1" i="1" dirty="0">
                <a:solidFill>
                  <a:srgbClr val="00B050"/>
                </a:solidFill>
              </a:rPr>
              <a:t>формирует и размещает в ЕИС и на электронной площадке (с использованием ЕИС ) без своей подписи проект контракта не позднее одного рабочего дня, следующего за днем размещения в ЕИС протокола подведения итогов определения поставщика (подрядчика, исполнителя);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2) участник </a:t>
            </a:r>
            <a:r>
              <a:rPr lang="ru-RU" sz="2000" b="1" i="1" dirty="0">
                <a:solidFill>
                  <a:srgbClr val="00B050"/>
                </a:solidFill>
              </a:rPr>
              <a:t>закупки, с которым заключается контракт, </a:t>
            </a:r>
            <a:r>
              <a:rPr lang="ru-RU" sz="2000" b="1" i="1" dirty="0" smtClean="0">
                <a:solidFill>
                  <a:srgbClr val="00B050"/>
                </a:solidFill>
              </a:rPr>
              <a:t>подписывает контракт </a:t>
            </a:r>
            <a:r>
              <a:rPr lang="ru-RU" sz="2000" b="1" i="1" dirty="0">
                <a:solidFill>
                  <a:srgbClr val="00B050"/>
                </a:solidFill>
              </a:rPr>
              <a:t>не позднее одного рабочего дня, следующего за днем осуществления заказчиком действий в соответствии с п. 1 ч. 6 статьи 50;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3) заказчик </a:t>
            </a:r>
            <a:r>
              <a:rPr lang="ru-RU" sz="2000" b="1" i="1" dirty="0">
                <a:solidFill>
                  <a:srgbClr val="00B050"/>
                </a:solidFill>
              </a:rPr>
              <a:t>осуществляет действия, предусмотренные п. 1 ч. 4 статьи 51 </a:t>
            </a:r>
            <a:r>
              <a:rPr lang="ru-RU" sz="2000" b="1" i="1" dirty="0">
                <a:solidFill>
                  <a:srgbClr val="00B050"/>
                </a:solidFill>
              </a:rPr>
              <a:t>закона </a:t>
            </a:r>
            <a:r>
              <a:rPr lang="ru-RU" sz="2000" b="1" i="1" dirty="0" smtClean="0">
                <a:solidFill>
                  <a:srgbClr val="00B050"/>
                </a:solidFill>
              </a:rPr>
              <a:t>(размещает  подписанный контракт) </a:t>
            </a:r>
            <a:r>
              <a:rPr lang="ru-RU" sz="2000" b="1" i="1" dirty="0">
                <a:solidFill>
                  <a:srgbClr val="00B050"/>
                </a:solidFill>
              </a:rPr>
              <a:t>, </a:t>
            </a:r>
            <a:r>
              <a:rPr lang="ru-RU" sz="2000" b="1" i="1" dirty="0">
                <a:solidFill>
                  <a:srgbClr val="00B050"/>
                </a:solidFill>
              </a:rPr>
              <a:t>не позднее одного рабочего дня, следующего за днем осуществления участником закупки, с которым заключается контракт, действий в соответствии с пунктом 2 ч. 6 статьи 50, но не ранее чем через два рабочих дня, следующих за днем размещения в ЕИС подведения итогов определения поставщика (подрядчика, исполнителя</a:t>
            </a:r>
            <a:r>
              <a:rPr lang="ru-RU" sz="2000" b="1" i="1" dirty="0" smtClean="0">
                <a:solidFill>
                  <a:srgbClr val="00B050"/>
                </a:solidFill>
              </a:rPr>
              <a:t>);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4) осуществление </a:t>
            </a:r>
            <a:r>
              <a:rPr lang="ru-RU" sz="2000" b="1" i="1" dirty="0">
                <a:solidFill>
                  <a:srgbClr val="00B050"/>
                </a:solidFill>
              </a:rPr>
              <a:t>действий, предусмотренных п. 2 ч. 2, п. 2 ч. 3, п. 2 и 3 ч. 4 статьи 51 закона, не допускается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1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049A2D4B-6456-8B44-88DD-3B00388CA3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4260" r="5796" b="5120"/>
          <a:stretch/>
        </p:blipFill>
        <p:spPr>
          <a:xfrm>
            <a:off x="1" y="6126480"/>
            <a:ext cx="12192000" cy="74865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2B8B2A81-36BC-3646-BDDC-1F02EBE4E650}"/>
              </a:ext>
            </a:extLst>
          </p:cNvPr>
          <p:cNvSpPr txBox="1">
            <a:spLocks/>
          </p:cNvSpPr>
          <p:nvPr/>
        </p:nvSpPr>
        <p:spPr>
          <a:xfrm>
            <a:off x="7543598" y="3553811"/>
            <a:ext cx="3933796" cy="74406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sz="1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="" xmlns:a16="http://schemas.microsoft.com/office/drawing/2014/main" id="{333FD704-8257-A448-B8A0-B9FA6DFC138B}"/>
              </a:ext>
            </a:extLst>
          </p:cNvPr>
          <p:cNvSpPr/>
          <p:nvPr/>
        </p:nvSpPr>
        <p:spPr>
          <a:xfrm>
            <a:off x="1871851" y="2861978"/>
            <a:ext cx="47454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dirty="0" err="1" smtClean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Невидомов</a:t>
            </a:r>
            <a:r>
              <a:rPr lang="ru-RU" dirty="0" smtClean="0">
                <a:latin typeface="SB Sans Display Semibold" panose="020B0503040504020204" pitchFamily="34" charset="0"/>
                <a:cs typeface="SB Sans Display Semibold" panose="020B0503040504020204" pitchFamily="34" charset="0"/>
              </a:rPr>
              <a:t> Михаил Александрович</a:t>
            </a:r>
            <a:endParaRPr lang="en-US" dirty="0">
              <a:latin typeface="SB Sans Display Semibold" panose="020B0503040504020204" pitchFamily="34" charset="0"/>
              <a:cs typeface="SB Sans Display Semibold" panose="020B0503040504020204" pitchFamily="34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="" xmlns:a16="http://schemas.microsoft.com/office/drawing/2014/main" id="{7BAD8506-1866-2546-9258-63A5A989404B}"/>
              </a:ext>
            </a:extLst>
          </p:cNvPr>
          <p:cNvSpPr txBox="1">
            <a:spLocks/>
          </p:cNvSpPr>
          <p:nvPr/>
        </p:nvSpPr>
        <p:spPr>
          <a:xfrm>
            <a:off x="1871851" y="3373078"/>
            <a:ext cx="3933796" cy="41122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+</a:t>
            </a:r>
            <a:r>
              <a:rPr lang="en-US" sz="1800" dirty="0">
                <a:latin typeface="SB Sans Display" panose="020B0503040504020204" pitchFamily="34" charset="0"/>
                <a:cs typeface="SB Sans Display" panose="020B0503040504020204" pitchFamily="34" charset="0"/>
              </a:rPr>
              <a:t>7</a:t>
            </a:r>
            <a:r>
              <a:rPr lang="ru-RU" sz="180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(909) 3642497</a:t>
            </a: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="" xmlns:a16="http://schemas.microsoft.com/office/drawing/2014/main" id="{9DF98529-7A1E-4246-BCDA-ECC76613D4F7}"/>
              </a:ext>
            </a:extLst>
          </p:cNvPr>
          <p:cNvSpPr/>
          <p:nvPr/>
        </p:nvSpPr>
        <p:spPr>
          <a:xfrm>
            <a:off x="1871851" y="3876144"/>
            <a:ext cx="39438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sberbank.ast@gmail.com</a:t>
            </a:r>
            <a:endParaRPr lang="en-US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7BAD8506-1866-2546-9258-63A5A989404B}"/>
              </a:ext>
            </a:extLst>
          </p:cNvPr>
          <p:cNvSpPr txBox="1">
            <a:spLocks/>
          </p:cNvSpPr>
          <p:nvPr/>
        </p:nvSpPr>
        <p:spPr>
          <a:xfrm>
            <a:off x="8054899" y="3355838"/>
            <a:ext cx="3933796" cy="41122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5" y="2806710"/>
            <a:ext cx="382468" cy="382468"/>
          </a:xfrm>
          <a:prstGeom prst="rect">
            <a:avLst/>
          </a:prstGeom>
          <a:noFill/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5" y="3335983"/>
            <a:ext cx="373707" cy="373707"/>
          </a:xfrm>
          <a:prstGeom prst="rect">
            <a:avLst/>
          </a:prstGeom>
          <a:noFill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5" y="3854422"/>
            <a:ext cx="368840" cy="368840"/>
          </a:xfrm>
          <a:prstGeom prst="rect">
            <a:avLst/>
          </a:prstGeom>
          <a:noFill/>
        </p:spPr>
      </p:pic>
      <p:pic>
        <p:nvPicPr>
          <p:cNvPr id="18" name="Рисунок 17" descr="Сбербанк-АСТ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0332"/>
            <a:ext cx="10515600" cy="129422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9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/>
              <a:t>ЭЛЕКТРОННЫЙ ЗАПРОС </a:t>
            </a:r>
            <a:r>
              <a:rPr lang="ru-RU" sz="4000" dirty="0"/>
              <a:t>КОТИРОВОК</a:t>
            </a:r>
            <a:br>
              <a:rPr lang="ru-RU" sz="4000" dirty="0"/>
            </a:br>
            <a:r>
              <a:rPr lang="ru-RU" sz="4000" dirty="0"/>
              <a:t>Статья 50. Проведение электронного запроса котировок</a:t>
            </a:r>
            <a:endParaRPr lang="ru-RU" sz="40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412" y="2059862"/>
            <a:ext cx="11576153" cy="4175887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Заказчик вправе проводить в соответствии с Законом о контрактной системе электронный запрос котировок: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1) в </a:t>
            </a: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случае, если при осуществлении закупки начальная (максимальная)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цена контракта не превышает десять миллионов рублей.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2) Установленные </a:t>
            </a: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п. 1 ч. 10 статьи 24 Закона о контрактной системе </a:t>
            </a:r>
            <a:r>
              <a:rPr lang="ru-RU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ограничения</a:t>
            </a: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годового объема закупок, осуществляемых путем проведения электронного запроса котировок (не должен превышать двадцать процентов 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совокупного </a:t>
            </a:r>
            <a:r>
              <a:rPr lang="ru-RU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годового объема закупок заказчика или сто миллионов рубле</a:t>
            </a: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й </a:t>
            </a:r>
            <a:r>
              <a:rPr lang="ru-RU" sz="20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отношении заказчика, совокупный годовой объем закупок которого в прошедшем календарном году составил менее пятисот миллионов рублей) не действуют до 31.12.2025 г</a:t>
            </a:r>
            <a:r>
              <a:rPr lang="ru-RU" sz="20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3) Правительство </a:t>
            </a: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Российской Федерации вправе принять решение об увеличении начальной (максимальной) цены контракта и годового объема закупок в целях закупки отдельных наименований медицинских изделий</a:t>
            </a:r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3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ЭЛЕКТРОННЫЙ ЗАПРОС КОТИРОВОК</a:t>
            </a:r>
            <a:endParaRPr lang="ru-RU" sz="40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412" y="1401494"/>
            <a:ext cx="11576153" cy="5017527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2) независимо от начальной (максимальной) цены контракта и годового объема закупок, предусмотренных пунктом 1 части 10 статьи 24, в случае осуществления: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а) закупки, по результатам которой заключается контракт на поставку товаров, необходимых для нормального жизнеобеспечения граждан;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б) закупки товаров, работ или услуг, являющихся предметом контракта, расторжение которого осуществлено заказчиком на основании ч.9 или 15 статьи 95 закона. При этом такая закупка осуществляется с учетом положений ч.18 статьи 95 закона;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в) закупок заказчиком, осуществляющим деятельность на территории иностранного государства;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г) закупок лекарственных препаратов, необходимых для назначения пациенту по медицинским показаниям (индивидуальная непереносимость, по жизненным показаниям) по решению врачебной комиссии, которое фиксируется в медицинской документации пациента и журнале принятых на заседании врачебной комиссии решений.  Количество  закупаемых  лекарственных  препаратов  не  должно  превышать  количество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лекарственных препаратов, необходимых пациенту в течение срока лечения;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ЭЛЕКТРОННЫЙ ЗАПРОС КОТИРОВОК</a:t>
            </a:r>
            <a:endParaRPr lang="ru-RU" sz="40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412" y="1401494"/>
            <a:ext cx="11576153" cy="5017527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д) закупок спортивного инвентаря, оборудования, спортивной экипировки, необходимых для олимпийской команды России, </a:t>
            </a:r>
            <a:r>
              <a:rPr lang="ru-RU" sz="2000" dirty="0" err="1">
                <a:solidFill>
                  <a:srgbClr val="00B050"/>
                </a:solidFill>
                <a:ea typeface="Times New Roman" panose="02020603050405020304" pitchFamily="18" charset="0"/>
              </a:rPr>
              <a:t>паралимпийской</a:t>
            </a: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 команды России, а также для подготовки спортивных сборных команд Российской Федерации, субъектов РФ к спортивным соревнованиям и для участия в них;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е) закупок услуг по защите интересов Российской Федерации в случае подачи физическими лицами и (или) юридическими лицами в судебные органы иностранных государств, международные суды и арбитражи исков к Российской Федерации при необходимости привлечения российских и (или) иностранных специалистов, экспертов и адвокатов к оказанию таких услуг;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ж) закупок изделий народных художественных промыслов признанного художественного достоинства, образцы которых зарегистрированы в порядке, установленном уполномоченным Правительством Российской Федерации федеральным органом исполнительной власти;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ea typeface="Times New Roman" panose="02020603050405020304" pitchFamily="18" charset="0"/>
              </a:rPr>
              <a:t>з) закупок жилых помещений для детей-сирот и детей, оставшихся без попечения родителей, лиц из числа детей-сирот и детей, оставшихся без попечения родителей.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 </a:t>
            </a: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ЭЛЕКТРОННЫЙ ЗАПРОС КОТИРОВОК</a:t>
            </a:r>
            <a:endParaRPr lang="ru-RU" sz="40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412" y="1401494"/>
            <a:ext cx="11576153" cy="750975"/>
          </a:xfrm>
          <a:prstGeom prst="rect">
            <a:avLst/>
          </a:prstGeom>
          <a:ln>
            <a:solidFill>
              <a:srgbClr val="21A038"/>
            </a:solidFill>
          </a:ln>
        </p:spPr>
        <p:txBody>
          <a:bodyPr wrap="square">
            <a:spAutoFit/>
          </a:bodyPr>
          <a:lstStyle/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ru-RU" sz="2000" dirty="0">
              <a:ea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ru-RU" sz="2000" dirty="0"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13" y="1237129"/>
            <a:ext cx="11576152" cy="5405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4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АЛГОРИТМ ПРОВЕДЕНИЯ ЗАПРОСА КОТИРОВОК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1334346"/>
            <a:ext cx="1062597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Действия Заказчика: 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1)Извещение </a:t>
            </a:r>
            <a:r>
              <a:rPr lang="ru-RU" sz="2800" i="1" dirty="0">
                <a:solidFill>
                  <a:srgbClr val="00B050"/>
                </a:solidFill>
              </a:rPr>
              <a:t>о проведении запроса котировок размещается в ЕИС не менее чем за 4 рабочих дня до даты окончания срока подачи заявок. При изменении продление не менее чем на 3 дня. Отмена – не позднее чем за 1 раб. </a:t>
            </a:r>
            <a:r>
              <a:rPr lang="ru-RU" sz="2800" i="1" dirty="0" smtClean="0">
                <a:solidFill>
                  <a:srgbClr val="00B050"/>
                </a:solidFill>
              </a:rPr>
              <a:t>д</a:t>
            </a:r>
            <a:r>
              <a:rPr lang="ru-RU" sz="2800" i="1" dirty="0" smtClean="0">
                <a:solidFill>
                  <a:srgbClr val="00B050"/>
                </a:solidFill>
              </a:rPr>
              <a:t>ень</a:t>
            </a:r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>
                <a:solidFill>
                  <a:srgbClr val="00B050"/>
                </a:solidFill>
              </a:rPr>
              <a:t>2) Не позднее 2 раб. дней со дня, следующего за датой окончания срока подачи заявок на участие в закупке, но не </a:t>
            </a:r>
            <a:r>
              <a:rPr lang="ru-RU" sz="2800" i="1" dirty="0" smtClean="0">
                <a:solidFill>
                  <a:srgbClr val="00B050"/>
                </a:solidFill>
              </a:rPr>
              <a:t>позднее даты подведения итогов </a:t>
            </a:r>
            <a:r>
              <a:rPr lang="ru-RU" sz="2800" i="1" dirty="0">
                <a:solidFill>
                  <a:srgbClr val="00B050"/>
                </a:solidFill>
              </a:rPr>
              <a:t>закупки, члены комиссии рассматривают </a:t>
            </a:r>
            <a:r>
              <a:rPr lang="ru-RU" sz="2800" i="1" dirty="0" smtClean="0">
                <a:solidFill>
                  <a:srgbClr val="00B050"/>
                </a:solidFill>
              </a:rPr>
              <a:t>заявки</a:t>
            </a:r>
          </a:p>
          <a:p>
            <a:r>
              <a:rPr lang="ru-RU" sz="2800" i="1" dirty="0">
                <a:solidFill>
                  <a:srgbClr val="00B050"/>
                </a:solidFill>
              </a:rPr>
              <a:t>3) </a:t>
            </a:r>
            <a:r>
              <a:rPr lang="ru-RU" sz="2800" i="1" dirty="0" smtClean="0">
                <a:solidFill>
                  <a:srgbClr val="00B050"/>
                </a:solidFill>
              </a:rPr>
              <a:t>Заказчик после </a:t>
            </a:r>
            <a:r>
              <a:rPr lang="ru-RU" sz="2800" i="1" dirty="0">
                <a:solidFill>
                  <a:srgbClr val="00B050"/>
                </a:solidFill>
              </a:rPr>
              <a:t>подписания протокола членами комиссии </a:t>
            </a:r>
            <a:r>
              <a:rPr lang="ru-RU" sz="2800" i="1" dirty="0" smtClean="0">
                <a:solidFill>
                  <a:srgbClr val="00B050"/>
                </a:solidFill>
              </a:rPr>
              <a:t>подписывает и </a:t>
            </a:r>
            <a:r>
              <a:rPr lang="ru-RU" sz="2800" i="1" dirty="0">
                <a:solidFill>
                  <a:srgbClr val="00B050"/>
                </a:solidFill>
              </a:rPr>
              <a:t>направляет </a:t>
            </a:r>
            <a:r>
              <a:rPr lang="ru-RU" sz="2800" i="1" dirty="0" smtClean="0">
                <a:solidFill>
                  <a:srgbClr val="00B050"/>
                </a:solidFill>
              </a:rPr>
              <a:t>данный протокол </a:t>
            </a:r>
            <a:r>
              <a:rPr lang="ru-RU" sz="2800" i="1" dirty="0">
                <a:solidFill>
                  <a:srgbClr val="00B050"/>
                </a:solidFill>
              </a:rPr>
              <a:t>оператору ЭП.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-45586"/>
            <a:ext cx="11497702" cy="1609344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АЛГОРИТМ ПРОВЕДЕНИЯ ЗАПРОСА КОТИРОВОК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1334346"/>
            <a:ext cx="95180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Действия </a:t>
            </a:r>
            <a:r>
              <a:rPr lang="ru-RU" sz="2800" dirty="0" smtClean="0">
                <a:solidFill>
                  <a:srgbClr val="FF0000"/>
                </a:solidFill>
              </a:rPr>
              <a:t>Участника </a:t>
            </a:r>
            <a:r>
              <a:rPr lang="ru-RU" sz="2800" dirty="0">
                <a:solidFill>
                  <a:srgbClr val="FF0000"/>
                </a:solidFill>
              </a:rPr>
              <a:t>закупки: 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1) Подача </a:t>
            </a:r>
            <a:r>
              <a:rPr lang="ru-RU" sz="2800" i="1" dirty="0">
                <a:solidFill>
                  <a:srgbClr val="00B050"/>
                </a:solidFill>
              </a:rPr>
              <a:t>заявок на участие в электронном запросе </a:t>
            </a:r>
            <a:r>
              <a:rPr lang="ru-RU" sz="2800" i="1" dirty="0" smtClean="0">
                <a:solidFill>
                  <a:srgbClr val="00B050"/>
                </a:solidFill>
              </a:rPr>
              <a:t>котировок</a:t>
            </a:r>
            <a:r>
              <a:rPr lang="ru-RU" sz="2800" i="1" dirty="0">
                <a:solidFill>
                  <a:srgbClr val="00B050"/>
                </a:solidFill>
              </a:rPr>
              <a:t>. </a:t>
            </a:r>
            <a:r>
              <a:rPr lang="ru-RU" sz="2800" b="1" i="1" dirty="0" smtClean="0">
                <a:solidFill>
                  <a:srgbClr val="C00000"/>
                </a:solidFill>
              </a:rPr>
              <a:t>Запросы </a:t>
            </a:r>
            <a:r>
              <a:rPr lang="ru-RU" sz="2800" b="1" i="1" dirty="0">
                <a:solidFill>
                  <a:srgbClr val="C00000"/>
                </a:solidFill>
              </a:rPr>
              <a:t>на разъяснения </a:t>
            </a:r>
            <a:r>
              <a:rPr lang="ru-RU" sz="2800" b="1" i="1" dirty="0" smtClean="0">
                <a:solidFill>
                  <a:srgbClr val="C00000"/>
                </a:solidFill>
              </a:rPr>
              <a:t>не предусмотрены</a:t>
            </a:r>
          </a:p>
          <a:p>
            <a:r>
              <a:rPr lang="ru-RU" sz="2800" i="1" dirty="0" smtClean="0">
                <a:solidFill>
                  <a:srgbClr val="00B050"/>
                </a:solidFill>
              </a:rPr>
              <a:t>2</a:t>
            </a:r>
            <a:r>
              <a:rPr lang="ru-RU" sz="2800" i="1" dirty="0">
                <a:solidFill>
                  <a:srgbClr val="00B050"/>
                </a:solidFill>
              </a:rPr>
              <a:t>) Не позднее одного часа с момента окончания срока подачи заявок на участие в закупке оператор ЭП в соответствии с п. 9 ч. 6 статьи 43 закона направляет заказчику заявки на участие в закупке, а также предусмотренные п. 2 и 3 ч.6 статьи 43 закона информацию и документы участников закупок, подавших такие заявки и принимают </a:t>
            </a:r>
            <a:r>
              <a:rPr lang="ru-RU" sz="2800" i="1" dirty="0" smtClean="0">
                <a:solidFill>
                  <a:srgbClr val="00B050"/>
                </a:solidFill>
              </a:rPr>
              <a:t>решения.</a:t>
            </a:r>
            <a:endParaRPr lang="ru-RU" sz="2800" i="1" dirty="0">
              <a:solidFill>
                <a:srgbClr val="00B05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5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402336"/>
            <a:ext cx="11497702" cy="116142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ТРЕБОВАНИЯ К ПРОВЕДЕНИЮ ЗАПРОСА </a:t>
            </a:r>
            <a:r>
              <a:rPr lang="ru-RU" sz="3600" dirty="0" smtClean="0"/>
              <a:t>КОТИРОВОК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1334346"/>
            <a:ext cx="111380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21A038"/>
                </a:solidFill>
              </a:rPr>
              <a:t>1) Электронный </a:t>
            </a:r>
            <a:r>
              <a:rPr lang="ru-RU" sz="2400" i="1" dirty="0">
                <a:solidFill>
                  <a:srgbClr val="21A038"/>
                </a:solidFill>
              </a:rPr>
              <a:t>запрос котировок начинается с размещения в ЕИС извещения об осуществлении закупки;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2) Извещение </a:t>
            </a:r>
            <a:r>
              <a:rPr lang="ru-RU" sz="2400" i="1" dirty="0">
                <a:solidFill>
                  <a:srgbClr val="21A038"/>
                </a:solidFill>
              </a:rPr>
              <a:t>размещается в ЕИС не менее чем за четыре рабочих дня до даты окончания срока подачи заявок на участие в закупке;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3) Извещение </a:t>
            </a:r>
            <a:r>
              <a:rPr lang="ru-RU" sz="2400" i="1" dirty="0">
                <a:solidFill>
                  <a:srgbClr val="21A038"/>
                </a:solidFill>
              </a:rPr>
              <a:t>должно содержать информацию, предусмотренную статьей </a:t>
            </a:r>
            <a:r>
              <a:rPr lang="ru-RU" sz="2400" i="1" dirty="0" smtClean="0">
                <a:solidFill>
                  <a:srgbClr val="21A038"/>
                </a:solidFill>
              </a:rPr>
              <a:t>   42 </a:t>
            </a:r>
            <a:r>
              <a:rPr lang="ru-RU" sz="2400" i="1" dirty="0">
                <a:solidFill>
                  <a:srgbClr val="21A038"/>
                </a:solidFill>
              </a:rPr>
              <a:t>Закона о контрактной системе;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4) Извещение об осуществлении закупки, если иное не предусмотрено законом, должно содержать электронные </a:t>
            </a:r>
            <a:r>
              <a:rPr lang="ru-RU" sz="2400" i="1" dirty="0">
                <a:solidFill>
                  <a:srgbClr val="21A038"/>
                </a:solidFill>
              </a:rPr>
              <a:t>документы, указанные в ч. 2 статьи 42 закона;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5) Заявка </a:t>
            </a:r>
            <a:r>
              <a:rPr lang="ru-RU" sz="2400" i="1" dirty="0">
                <a:solidFill>
                  <a:srgbClr val="21A038"/>
                </a:solidFill>
              </a:rPr>
              <a:t>на участие в закупке должна содержать информацию и документы, предусмотренные подпунктами "м" - "п" пункта 1, подпунктами "а" - "в" пункта 2, пунктом 3 или пунктом 4, пунктом 5 части 1 статьи 43 Закона о контрактной системе. Заявка также может содержать информацию и документы, предусмотренные подпунктом "д" пункта 2 части 1 статьи 43 закона.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4298" y="402336"/>
            <a:ext cx="11138038" cy="171907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ИЗМЕНЕНИЕ ИЗВЕЩЕНИЯ О ПРОВЕДЕНИИ </a:t>
            </a:r>
            <a:r>
              <a:rPr lang="ru-RU" sz="3600" dirty="0" smtClean="0"/>
              <a:t>ЗАПРОСА КОТИРОВОК</a:t>
            </a:r>
            <a:endParaRPr lang="ru-RU" sz="3600" b="0" dirty="0"/>
          </a:p>
        </p:txBody>
      </p:sp>
      <p:pic>
        <p:nvPicPr>
          <p:cNvPr id="6" name="Рисунок 5" descr="Сбербанк-АСТ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-5737"/>
          <a:stretch>
            <a:fillRect/>
          </a:stretch>
        </p:blipFill>
        <p:spPr bwMode="auto">
          <a:xfrm>
            <a:off x="94402" y="106363"/>
            <a:ext cx="2877666" cy="56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94298" y="2121408"/>
            <a:ext cx="109551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21A038"/>
                </a:solidFill>
              </a:rPr>
              <a:t>1) Заказчик </a:t>
            </a:r>
            <a:r>
              <a:rPr lang="ru-RU" sz="2400" i="1" dirty="0">
                <a:solidFill>
                  <a:srgbClr val="21A038"/>
                </a:solidFill>
              </a:rPr>
              <a:t>по собственной инициативе вправе внести изменения в извещение об осуществлении закупки, которые формируются с использованием ЕИС, подписываются </a:t>
            </a:r>
            <a:r>
              <a:rPr lang="ru-RU" sz="2400" i="1" dirty="0" smtClean="0">
                <a:solidFill>
                  <a:srgbClr val="21A038"/>
                </a:solidFill>
              </a:rPr>
              <a:t>электронной </a:t>
            </a:r>
            <a:r>
              <a:rPr lang="ru-RU" sz="2400" i="1" dirty="0">
                <a:solidFill>
                  <a:srgbClr val="21A038"/>
                </a:solidFill>
              </a:rPr>
              <a:t>подписью лица, имеющего право действовать от имени заказчика, и размещаются в ЕИС, не позднее чем за один рабочий день до даты окончания срока подачи заявок на участие в закупке.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2) </a:t>
            </a:r>
            <a:r>
              <a:rPr lang="ru-RU" sz="2400" i="1" dirty="0" smtClean="0">
                <a:solidFill>
                  <a:srgbClr val="C00000"/>
                </a:solidFill>
              </a:rPr>
              <a:t>Изменение </a:t>
            </a:r>
            <a:r>
              <a:rPr lang="ru-RU" sz="2400" i="1" dirty="0">
                <a:solidFill>
                  <a:srgbClr val="C00000"/>
                </a:solidFill>
              </a:rPr>
              <a:t>наименования объекта закупки и увеличение размера обеспечения заявок на участие в закупке </a:t>
            </a:r>
            <a:r>
              <a:rPr lang="ru-RU" sz="2400" b="1" i="1" dirty="0">
                <a:solidFill>
                  <a:srgbClr val="FF0000"/>
                </a:solidFill>
              </a:rPr>
              <a:t>не допускаются</a:t>
            </a:r>
            <a:r>
              <a:rPr lang="ru-RU" sz="2400" i="1" dirty="0">
                <a:solidFill>
                  <a:srgbClr val="21A038"/>
                </a:solidFill>
              </a:rPr>
              <a:t>.</a:t>
            </a:r>
          </a:p>
          <a:p>
            <a:r>
              <a:rPr lang="ru-RU" sz="2400" i="1" dirty="0" smtClean="0">
                <a:solidFill>
                  <a:srgbClr val="21A038"/>
                </a:solidFill>
              </a:rPr>
              <a:t>3) Срок </a:t>
            </a:r>
            <a:r>
              <a:rPr lang="ru-RU" sz="2400" i="1" dirty="0">
                <a:solidFill>
                  <a:srgbClr val="21A038"/>
                </a:solidFill>
              </a:rPr>
              <a:t>подачи заявок на участие в закупке должен быть продлен таким образом, чтобы со дня, следующего за днем размещения таких изменений, до даты окончания срока подачи заявок на участие в закупке данный срок составлял не менее трех дней.</a:t>
            </a:r>
          </a:p>
          <a:p>
            <a:r>
              <a:rPr lang="ru-RU" sz="2400" i="1" dirty="0">
                <a:solidFill>
                  <a:srgbClr val="21A038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2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1591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SB Sans Display</vt:lpstr>
      <vt:lpstr>SB Sans Display Semibold</vt:lpstr>
      <vt:lpstr>Times New Roman</vt:lpstr>
      <vt:lpstr>Тема Office</vt:lpstr>
      <vt:lpstr>Презентация PowerPoint</vt:lpstr>
      <vt:lpstr>ЭЛЕКТРОННЫЙ ЗАПРОС КОТИРОВОК Статья 50. Проведение электронного запроса котировок</vt:lpstr>
      <vt:lpstr>ЭЛЕКТРОННЫЙ ЗАПРОС КОТИРОВОК</vt:lpstr>
      <vt:lpstr>ЭЛЕКТРОННЫЙ ЗАПРОС КОТИРОВОК</vt:lpstr>
      <vt:lpstr>ЭЛЕКТРОННЫЙ ЗАПРОС КОТИРОВОК</vt:lpstr>
      <vt:lpstr>АЛГОРИТМ ПРОВЕДЕНИЯ ЗАПРОСА КОТИРОВОК</vt:lpstr>
      <vt:lpstr>АЛГОРИТМ ПРОВЕДЕНИЯ ЗАПРОСА КОТИРОВОК</vt:lpstr>
      <vt:lpstr>ТРЕБОВАНИЯ К ПРОВЕДЕНИЮ ЗАПРОСА КОТИРОВОК</vt:lpstr>
      <vt:lpstr>ИЗМЕНЕНИЕ ИЗВЕЩЕНИЯ О ПРОВЕДЕНИИ ЗАПРОСА КОТИРОВОК</vt:lpstr>
      <vt:lpstr>ЗАЯВКА НА УЧАСТИЕ В ЗАПРОСЕ КОТИРОВОК</vt:lpstr>
      <vt:lpstr>ЗАЯВКА ДОЛЖНА СОДЕРЖАТЬ</vt:lpstr>
      <vt:lpstr>ПРОТОКОЛ ПОДВЕДЕНИЯ ИТОГОВ ЗАПРОСА КОТИРОВОК ДОЛЖЕН СОДЕРЖАТЬ </vt:lpstr>
      <vt:lpstr>ОСОБЕННОСТИ ЗАКЛЮЧЕНИЯ КОНТРАКТА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 Siraev</dc:creator>
  <cp:lastModifiedBy>Admin</cp:lastModifiedBy>
  <cp:revision>83</cp:revision>
  <dcterms:created xsi:type="dcterms:W3CDTF">2020-05-25T15:33:31Z</dcterms:created>
  <dcterms:modified xsi:type="dcterms:W3CDTF">2025-05-28T14:47:02Z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90131B29-BFF3-43B3-9C0D-882C0C1C11D4</vt:lpwstr>
  </property>
  <property fmtid="{D5CDD505-2E9C-101B-9397-08002B2CF9AE}" pid="3" name="ArticulatePath">
    <vt:lpwstr>Продукт Закупки по 223ФЗ Сбербанк-АСТ (003)</vt:lpwstr>
  </property>
</Properties>
</file>