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4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5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6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10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11.xml" ContentType="application/vnd.openxmlformats-officedocument.presentationml.notesSlide+xml"/>
  <Override PartName="/ppt/theme/themeOverride10.xml" ContentType="application/vnd.openxmlformats-officedocument.themeOverride+xml"/>
  <Override PartName="/ppt/notesSlides/notesSlide12.xml" ContentType="application/vnd.openxmlformats-officedocument.presentationml.notesSlide+xml"/>
  <Override PartName="/ppt/theme/themeOverride11.xml" ContentType="application/vnd.openxmlformats-officedocument.themeOverride+xml"/>
  <Override PartName="/ppt/notesSlides/notesSlide13.xml" ContentType="application/vnd.openxmlformats-officedocument.presentationml.notesSlide+xml"/>
  <Override PartName="/ppt/theme/themeOverride12.xml" ContentType="application/vnd.openxmlformats-officedocument.themeOverride+xml"/>
  <Override PartName="/ppt/notesSlides/notesSlide14.xml" ContentType="application/vnd.openxmlformats-officedocument.presentationml.notesSlide+xml"/>
  <Override PartName="/ppt/theme/themeOverride13.xml" ContentType="application/vnd.openxmlformats-officedocument.themeOverride+xml"/>
  <Override PartName="/ppt/notesSlides/notesSlide15.xml" ContentType="application/vnd.openxmlformats-officedocument.presentationml.notesSlide+xml"/>
  <Override PartName="/ppt/theme/themeOverride14.xml" ContentType="application/vnd.openxmlformats-officedocument.themeOverride+xml"/>
  <Override PartName="/ppt/notesSlides/notesSlide16.xml" ContentType="application/vnd.openxmlformats-officedocument.presentationml.notesSlide+xml"/>
  <Override PartName="/ppt/theme/themeOverride15.xml" ContentType="application/vnd.openxmlformats-officedocument.themeOverride+xml"/>
  <Override PartName="/ppt/notesSlides/notesSlide17.xml" ContentType="application/vnd.openxmlformats-officedocument.presentationml.notesSlide+xml"/>
  <Override PartName="/ppt/theme/themeOverride16.xml" ContentType="application/vnd.openxmlformats-officedocument.themeOverride+xml"/>
  <Override PartName="/ppt/notesSlides/notesSlide18.xml" ContentType="application/vnd.openxmlformats-officedocument.presentationml.notesSlide+xml"/>
  <Override PartName="/ppt/theme/themeOverride17.xml" ContentType="application/vnd.openxmlformats-officedocument.themeOverride+xml"/>
  <Override PartName="/ppt/notesSlides/notesSlide19.xml" ContentType="application/vnd.openxmlformats-officedocument.presentationml.notesSlide+xml"/>
  <Override PartName="/ppt/theme/themeOverride18.xml" ContentType="application/vnd.openxmlformats-officedocument.themeOverride+xml"/>
  <Override PartName="/ppt/notesSlides/notesSlide20.xml" ContentType="application/vnd.openxmlformats-officedocument.presentationml.notesSlide+xml"/>
  <Override PartName="/ppt/theme/themeOverride19.xml" ContentType="application/vnd.openxmlformats-officedocument.themeOverride+xml"/>
  <Override PartName="/ppt/notesSlides/notesSlide21.xml" ContentType="application/vnd.openxmlformats-officedocument.presentationml.notesSlide+xml"/>
  <Override PartName="/ppt/theme/themeOverride20.xml" ContentType="application/vnd.openxmlformats-officedocument.themeOverride+xml"/>
  <Override PartName="/ppt/notesSlides/notesSlide22.xml" ContentType="application/vnd.openxmlformats-officedocument.presentationml.notesSlide+xml"/>
  <Override PartName="/ppt/theme/themeOverride21.xml" ContentType="application/vnd.openxmlformats-officedocument.themeOverride+xml"/>
  <Override PartName="/ppt/notesSlides/notesSlide23.xml" ContentType="application/vnd.openxmlformats-officedocument.presentationml.notesSlide+xml"/>
  <Override PartName="/ppt/theme/themeOverride22.xml" ContentType="application/vnd.openxmlformats-officedocument.themeOverride+xml"/>
  <Override PartName="/ppt/notesSlides/notesSlide24.xml" ContentType="application/vnd.openxmlformats-officedocument.presentationml.notesSlide+xml"/>
  <Override PartName="/ppt/theme/themeOverride23.xml" ContentType="application/vnd.openxmlformats-officedocument.themeOverride+xml"/>
  <Override PartName="/ppt/notesSlides/notesSlide25.xml" ContentType="application/vnd.openxmlformats-officedocument.presentationml.notesSlide+xml"/>
  <Override PartName="/ppt/theme/themeOverride24.xml" ContentType="application/vnd.openxmlformats-officedocument.themeOverride+xml"/>
  <Override PartName="/ppt/notesSlides/notesSlide26.xml" ContentType="application/vnd.openxmlformats-officedocument.presentationml.notesSlide+xml"/>
  <Override PartName="/ppt/theme/themeOverride25.xml" ContentType="application/vnd.openxmlformats-officedocument.themeOverride+xml"/>
  <Override PartName="/ppt/notesSlides/notesSlide27.xml" ContentType="application/vnd.openxmlformats-officedocument.presentationml.notesSlide+xml"/>
  <Override PartName="/ppt/theme/themeOverride26.xml" ContentType="application/vnd.openxmlformats-officedocument.themeOverride+xml"/>
  <Override PartName="/ppt/notesSlides/notesSlide28.xml" ContentType="application/vnd.openxmlformats-officedocument.presentationml.notesSlide+xml"/>
  <Override PartName="/ppt/theme/themeOverride27.xml" ContentType="application/vnd.openxmlformats-officedocument.themeOverride+xml"/>
  <Override PartName="/ppt/notesSlides/notesSlide29.xml" ContentType="application/vnd.openxmlformats-officedocument.presentationml.notesSlide+xml"/>
  <Override PartName="/ppt/theme/themeOverride28.xml" ContentType="application/vnd.openxmlformats-officedocument.themeOverride+xml"/>
  <Override PartName="/ppt/notesSlides/notesSlide30.xml" ContentType="application/vnd.openxmlformats-officedocument.presentationml.notesSlide+xml"/>
  <Override PartName="/ppt/theme/themeOverride29.xml" ContentType="application/vnd.openxmlformats-officedocument.themeOverride+xml"/>
  <Override PartName="/ppt/notesSlides/notesSlide31.xml" ContentType="application/vnd.openxmlformats-officedocument.presentationml.notesSlide+xml"/>
  <Override PartName="/ppt/theme/themeOverride30.xml" ContentType="application/vnd.openxmlformats-officedocument.themeOverr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theme/themeOverride31.xml" ContentType="application/vnd.openxmlformats-officedocument.themeOverride+xml"/>
  <Override PartName="/ppt/notesSlides/notesSlide42.xml" ContentType="application/vnd.openxmlformats-officedocument.presentationml.notesSlide+xml"/>
  <Override PartName="/ppt/theme/themeOverride32.xml" ContentType="application/vnd.openxmlformats-officedocument.themeOverride+xml"/>
  <Override PartName="/ppt/notesSlides/notesSlide43.xml" ContentType="application/vnd.openxmlformats-officedocument.presentationml.notesSlide+xml"/>
  <Override PartName="/ppt/theme/themeOverride33.xml" ContentType="application/vnd.openxmlformats-officedocument.themeOverride+xml"/>
  <Override PartName="/ppt/notesSlides/notesSlide44.xml" ContentType="application/vnd.openxmlformats-officedocument.presentationml.notesSlide+xml"/>
  <Override PartName="/ppt/theme/themeOverride34.xml" ContentType="application/vnd.openxmlformats-officedocument.themeOverride+xml"/>
  <Override PartName="/ppt/notesSlides/notesSlide45.xml" ContentType="application/vnd.openxmlformats-officedocument.presentationml.notesSlide+xml"/>
  <Override PartName="/ppt/theme/themeOverride35.xml" ContentType="application/vnd.openxmlformats-officedocument.themeOverride+xml"/>
  <Override PartName="/ppt/notesSlides/notesSlide46.xml" ContentType="application/vnd.openxmlformats-officedocument.presentationml.notesSlide+xml"/>
  <Override PartName="/ppt/theme/themeOverride36.xml" ContentType="application/vnd.openxmlformats-officedocument.themeOverride+xml"/>
  <Override PartName="/ppt/notesSlides/notesSlide47.xml" ContentType="application/vnd.openxmlformats-officedocument.presentationml.notesSlide+xml"/>
  <Override PartName="/ppt/theme/themeOverride37.xml" ContentType="application/vnd.openxmlformats-officedocument.themeOverride+xml"/>
  <Override PartName="/ppt/notesSlides/notesSlide48.xml" ContentType="application/vnd.openxmlformats-officedocument.presentationml.notesSlide+xml"/>
  <Override PartName="/ppt/theme/themeOverride38.xml" ContentType="application/vnd.openxmlformats-officedocument.themeOverride+xml"/>
  <Override PartName="/ppt/notesSlides/notesSlide49.xml" ContentType="application/vnd.openxmlformats-officedocument.presentationml.notesSlide+xml"/>
  <Override PartName="/ppt/theme/themeOverride39.xml" ContentType="application/vnd.openxmlformats-officedocument.themeOverride+xml"/>
  <Override PartName="/ppt/notesSlides/notesSlide50.xml" ContentType="application/vnd.openxmlformats-officedocument.presentationml.notesSlide+xml"/>
  <Override PartName="/ppt/theme/themeOverride40.xml" ContentType="application/vnd.openxmlformats-officedocument.themeOverride+xml"/>
  <Override PartName="/ppt/notesSlides/notesSlide51.xml" ContentType="application/vnd.openxmlformats-officedocument.presentationml.notesSlide+xml"/>
  <Override PartName="/ppt/theme/themeOverride41.xml" ContentType="application/vnd.openxmlformats-officedocument.themeOverride+xml"/>
  <Override PartName="/ppt/notesSlides/notesSlide52.xml" ContentType="application/vnd.openxmlformats-officedocument.presentationml.notesSlide+xml"/>
  <Override PartName="/ppt/theme/themeOverride42.xml" ContentType="application/vnd.openxmlformats-officedocument.themeOverride+xml"/>
  <Override PartName="/ppt/notesSlides/notesSlide53.xml" ContentType="application/vnd.openxmlformats-officedocument.presentationml.notesSlide+xml"/>
  <Override PartName="/ppt/theme/themeOverride43.xml" ContentType="application/vnd.openxmlformats-officedocument.themeOverride+xml"/>
  <Override PartName="/ppt/notesSlides/notesSlide54.xml" ContentType="application/vnd.openxmlformats-officedocument.presentationml.notesSlide+xml"/>
  <Override PartName="/ppt/theme/themeOverride44.xml" ContentType="application/vnd.openxmlformats-officedocument.themeOverride+xml"/>
  <Override PartName="/ppt/notesSlides/notesSlide55.xml" ContentType="application/vnd.openxmlformats-officedocument.presentationml.notesSlide+xml"/>
  <Override PartName="/ppt/theme/themeOverride45.xml" ContentType="application/vnd.openxmlformats-officedocument.themeOverride+xml"/>
  <Override PartName="/ppt/notesSlides/notesSlide56.xml" ContentType="application/vnd.openxmlformats-officedocument.presentationml.notesSlide+xml"/>
  <Override PartName="/ppt/theme/themeOverride46.xml" ContentType="application/vnd.openxmlformats-officedocument.themeOverride+xml"/>
  <Override PartName="/ppt/notesSlides/notesSlide57.xml" ContentType="application/vnd.openxmlformats-officedocument.presentationml.notesSlide+xml"/>
  <Override PartName="/ppt/theme/themeOverride47.xml" ContentType="application/vnd.openxmlformats-officedocument.themeOverride+xml"/>
  <Override PartName="/ppt/notesSlides/notesSlide58.xml" ContentType="application/vnd.openxmlformats-officedocument.presentationml.notesSlide+xml"/>
  <Override PartName="/ppt/theme/themeOverride48.xml" ContentType="application/vnd.openxmlformats-officedocument.themeOverride+xml"/>
  <Override PartName="/ppt/notesSlides/notesSlide59.xml" ContentType="application/vnd.openxmlformats-officedocument.presentationml.notesSlide+xml"/>
  <Override PartName="/ppt/theme/themeOverride49.xml" ContentType="application/vnd.openxmlformats-officedocument.themeOverride+xml"/>
  <Override PartName="/ppt/notesSlides/notesSlide60.xml" ContentType="application/vnd.openxmlformats-officedocument.presentationml.notesSlide+xml"/>
  <Override PartName="/ppt/theme/themeOverride50.xml" ContentType="application/vnd.openxmlformats-officedocument.themeOverride+xml"/>
  <Override PartName="/ppt/notesSlides/notesSlide61.xml" ContentType="application/vnd.openxmlformats-officedocument.presentationml.notesSlide+xml"/>
  <Override PartName="/ppt/theme/themeOverride51.xml" ContentType="application/vnd.openxmlformats-officedocument.themeOverride+xml"/>
  <Override PartName="/ppt/notesSlides/notesSlide62.xml" ContentType="application/vnd.openxmlformats-officedocument.presentationml.notesSlide+xml"/>
  <Override PartName="/ppt/theme/themeOverride52.xml" ContentType="application/vnd.openxmlformats-officedocument.themeOverride+xml"/>
  <Override PartName="/ppt/notesSlides/notesSlide63.xml" ContentType="application/vnd.openxmlformats-officedocument.presentationml.notesSlide+xml"/>
  <Override PartName="/ppt/theme/themeOverride53.xml" ContentType="application/vnd.openxmlformats-officedocument.themeOverride+xml"/>
  <Override PartName="/ppt/notesSlides/notesSlide64.xml" ContentType="application/vnd.openxmlformats-officedocument.presentationml.notesSlide+xml"/>
  <Override PartName="/ppt/theme/themeOverride54.xml" ContentType="application/vnd.openxmlformats-officedocument.themeOverride+xml"/>
  <Override PartName="/ppt/notesSlides/notesSlide65.xml" ContentType="application/vnd.openxmlformats-officedocument.presentationml.notesSlide+xml"/>
  <Override PartName="/ppt/theme/themeOverride55.xml" ContentType="application/vnd.openxmlformats-officedocument.themeOverride+xml"/>
  <Override PartName="/ppt/notesSlides/notesSlide66.xml" ContentType="application/vnd.openxmlformats-officedocument.presentationml.notesSlide+xml"/>
  <Override PartName="/ppt/theme/themeOverride56.xml" ContentType="application/vnd.openxmlformats-officedocument.themeOverride+xml"/>
  <Override PartName="/ppt/notesSlides/notesSlide67.xml" ContentType="application/vnd.openxmlformats-officedocument.presentationml.notesSlide+xml"/>
  <Override PartName="/ppt/theme/themeOverride57.xml" ContentType="application/vnd.openxmlformats-officedocument.themeOverride+xml"/>
  <Override PartName="/ppt/notesSlides/notesSlide68.xml" ContentType="application/vnd.openxmlformats-officedocument.presentationml.notesSlide+xml"/>
  <Override PartName="/ppt/theme/themeOverride58.xml" ContentType="application/vnd.openxmlformats-officedocument.themeOverride+xml"/>
  <Override PartName="/ppt/notesSlides/notesSlide69.xml" ContentType="application/vnd.openxmlformats-officedocument.presentationml.notesSlide+xml"/>
  <Override PartName="/ppt/theme/themeOverride59.xml" ContentType="application/vnd.openxmlformats-officedocument.themeOverride+xml"/>
  <Override PartName="/ppt/notesSlides/notesSlide70.xml" ContentType="application/vnd.openxmlformats-officedocument.presentationml.notesSlide+xml"/>
  <Override PartName="/ppt/theme/themeOverride60.xml" ContentType="application/vnd.openxmlformats-officedocument.themeOverride+xml"/>
  <Override PartName="/ppt/notesSlides/notesSlide71.xml" ContentType="application/vnd.openxmlformats-officedocument.presentationml.notesSlide+xml"/>
  <Override PartName="/ppt/theme/themeOverride61.xml" ContentType="application/vnd.openxmlformats-officedocument.themeOverride+xml"/>
  <Override PartName="/ppt/notesSlides/notesSlide72.xml" ContentType="application/vnd.openxmlformats-officedocument.presentationml.notesSlide+xml"/>
  <Override PartName="/ppt/theme/themeOverride62.xml" ContentType="application/vnd.openxmlformats-officedocument.themeOverride+xml"/>
  <Override PartName="/ppt/notesSlides/notesSlide73.xml" ContentType="application/vnd.openxmlformats-officedocument.presentationml.notesSlide+xml"/>
  <Override PartName="/ppt/theme/themeOverride63.xml" ContentType="application/vnd.openxmlformats-officedocument.themeOverride+xml"/>
  <Override PartName="/ppt/notesSlides/notesSlide74.xml" ContentType="application/vnd.openxmlformats-officedocument.presentationml.notesSlide+xml"/>
  <Override PartName="/ppt/theme/themeOverride64.xml" ContentType="application/vnd.openxmlformats-officedocument.themeOverride+xml"/>
  <Override PartName="/ppt/notesSlides/notesSlide75.xml" ContentType="application/vnd.openxmlformats-officedocument.presentationml.notesSlide+xml"/>
  <Override PartName="/ppt/theme/themeOverride65.xml" ContentType="application/vnd.openxmlformats-officedocument.themeOverride+xml"/>
  <Override PartName="/ppt/notesSlides/notesSlide76.xml" ContentType="application/vnd.openxmlformats-officedocument.presentationml.notesSlide+xml"/>
  <Override PartName="/ppt/theme/themeOverride66.xml" ContentType="application/vnd.openxmlformats-officedocument.themeOverride+xml"/>
  <Override PartName="/ppt/notesSlides/notesSlide77.xml" ContentType="application/vnd.openxmlformats-officedocument.presentationml.notesSlide+xml"/>
  <Override PartName="/ppt/theme/themeOverride67.xml" ContentType="application/vnd.openxmlformats-officedocument.themeOverride+xml"/>
  <Override PartName="/ppt/notesSlides/notesSlide78.xml" ContentType="application/vnd.openxmlformats-officedocument.presentationml.notesSlide+xml"/>
  <Override PartName="/ppt/theme/themeOverride68.xml" ContentType="application/vnd.openxmlformats-officedocument.themeOverride+xml"/>
  <Override PartName="/ppt/notesSlides/notesSlide79.xml" ContentType="application/vnd.openxmlformats-officedocument.presentationml.notesSlide+xml"/>
  <Override PartName="/ppt/theme/themeOverride69.xml" ContentType="application/vnd.openxmlformats-officedocument.themeOverride+xml"/>
  <Override PartName="/ppt/notesSlides/notesSlide80.xml" ContentType="application/vnd.openxmlformats-officedocument.presentationml.notesSlide+xml"/>
  <Override PartName="/ppt/theme/themeOverride70.xml" ContentType="application/vnd.openxmlformats-officedocument.themeOverride+xml"/>
  <Override PartName="/ppt/notesSlides/notesSlide81.xml" ContentType="application/vnd.openxmlformats-officedocument.presentationml.notesSlide+xml"/>
  <Override PartName="/ppt/theme/themeOverride71.xml" ContentType="application/vnd.openxmlformats-officedocument.themeOverride+xml"/>
  <Override PartName="/ppt/notesSlides/notesSlide82.xml" ContentType="application/vnd.openxmlformats-officedocument.presentationml.notesSlide+xml"/>
  <Override PartName="/ppt/theme/themeOverride72.xml" ContentType="application/vnd.openxmlformats-officedocument.themeOverride+xml"/>
  <Override PartName="/ppt/notesSlides/notesSlide83.xml" ContentType="application/vnd.openxmlformats-officedocument.presentationml.notesSlide+xml"/>
  <Override PartName="/ppt/theme/themeOverride73.xml" ContentType="application/vnd.openxmlformats-officedocument.themeOverride+xml"/>
  <Override PartName="/ppt/notesSlides/notesSlide84.xml" ContentType="application/vnd.openxmlformats-officedocument.presentationml.notesSlide+xml"/>
  <Override PartName="/ppt/theme/themeOverride74.xml" ContentType="application/vnd.openxmlformats-officedocument.themeOverride+xml"/>
  <Override PartName="/ppt/notesSlides/notesSlide85.xml" ContentType="application/vnd.openxmlformats-officedocument.presentationml.notesSlide+xml"/>
  <Override PartName="/ppt/theme/themeOverride75.xml" ContentType="application/vnd.openxmlformats-officedocument.themeOverride+xml"/>
  <Override PartName="/ppt/notesSlides/notesSlide86.xml" ContentType="application/vnd.openxmlformats-officedocument.presentationml.notesSlide+xml"/>
  <Override PartName="/ppt/theme/themeOverride76.xml" ContentType="application/vnd.openxmlformats-officedocument.themeOverride+xml"/>
  <Override PartName="/ppt/notesSlides/notesSlide87.xml" ContentType="application/vnd.openxmlformats-officedocument.presentationml.notesSlide+xml"/>
  <Override PartName="/ppt/theme/themeOverride77.xml" ContentType="application/vnd.openxmlformats-officedocument.themeOverride+xml"/>
  <Override PartName="/ppt/notesSlides/notesSlide88.xml" ContentType="application/vnd.openxmlformats-officedocument.presentationml.notesSlide+xml"/>
  <Override PartName="/ppt/theme/themeOverride78.xml" ContentType="application/vnd.openxmlformats-officedocument.themeOverride+xml"/>
  <Override PartName="/ppt/notesSlides/notesSlide89.xml" ContentType="application/vnd.openxmlformats-officedocument.presentationml.notesSlide+xml"/>
  <Override PartName="/ppt/theme/themeOverride79.xml" ContentType="application/vnd.openxmlformats-officedocument.themeOverride+xml"/>
  <Override PartName="/ppt/notesSlides/notesSlide90.xml" ContentType="application/vnd.openxmlformats-officedocument.presentationml.notesSlide+xml"/>
  <Override PartName="/ppt/theme/themeOverride80.xml" ContentType="application/vnd.openxmlformats-officedocument.themeOverride+xml"/>
  <Override PartName="/ppt/notesSlides/notesSlide91.xml" ContentType="application/vnd.openxmlformats-officedocument.presentationml.notesSlide+xml"/>
  <Override PartName="/ppt/theme/themeOverride81.xml" ContentType="application/vnd.openxmlformats-officedocument.themeOverride+xml"/>
  <Override PartName="/ppt/notesSlides/notesSlide92.xml" ContentType="application/vnd.openxmlformats-officedocument.presentationml.notesSlide+xml"/>
  <Override PartName="/ppt/theme/themeOverride82.xml" ContentType="application/vnd.openxmlformats-officedocument.themeOverride+xml"/>
  <Override PartName="/ppt/notesSlides/notesSlide93.xml" ContentType="application/vnd.openxmlformats-officedocument.presentationml.notesSlide+xml"/>
  <Override PartName="/ppt/theme/themeOverride83.xml" ContentType="application/vnd.openxmlformats-officedocument.themeOverride+xml"/>
  <Override PartName="/ppt/notesSlides/notesSlide94.xml" ContentType="application/vnd.openxmlformats-officedocument.presentationml.notesSlide+xml"/>
  <Override PartName="/ppt/theme/themeOverride84.xml" ContentType="application/vnd.openxmlformats-officedocument.themeOverride+xml"/>
  <Override PartName="/ppt/notesSlides/notesSlide95.xml" ContentType="application/vnd.openxmlformats-officedocument.presentationml.notesSlide+xml"/>
  <Override PartName="/ppt/theme/themeOverride85.xml" ContentType="application/vnd.openxmlformats-officedocument.themeOverride+xml"/>
  <Override PartName="/ppt/notesSlides/notesSlide96.xml" ContentType="application/vnd.openxmlformats-officedocument.presentationml.notesSlide+xml"/>
  <Override PartName="/ppt/theme/themeOverride86.xml" ContentType="application/vnd.openxmlformats-officedocument.themeOverride+xml"/>
  <Override PartName="/ppt/notesSlides/notesSlide97.xml" ContentType="application/vnd.openxmlformats-officedocument.presentationml.notesSlide+xml"/>
  <Override PartName="/ppt/theme/themeOverride87.xml" ContentType="application/vnd.openxmlformats-officedocument.themeOverride+xml"/>
  <Override PartName="/ppt/notesSlides/notesSlide98.xml" ContentType="application/vnd.openxmlformats-officedocument.presentationml.notesSlide+xml"/>
  <Override PartName="/ppt/theme/themeOverride88.xml" ContentType="application/vnd.openxmlformats-officedocument.themeOverride+xml"/>
  <Override PartName="/ppt/notesSlides/notesSlide99.xml" ContentType="application/vnd.openxmlformats-officedocument.presentationml.notesSlide+xml"/>
  <Override PartName="/ppt/theme/themeOverride89.xml" ContentType="application/vnd.openxmlformats-officedocument.themeOverride+xml"/>
  <Override PartName="/ppt/notesSlides/notesSlide100.xml" ContentType="application/vnd.openxmlformats-officedocument.presentationml.notesSlide+xml"/>
  <Override PartName="/ppt/theme/themeOverride90.xml" ContentType="application/vnd.openxmlformats-officedocument.themeOverride+xml"/>
  <Override PartName="/ppt/notesSlides/notesSlide101.xml" ContentType="application/vnd.openxmlformats-officedocument.presentationml.notesSlide+xml"/>
  <Override PartName="/ppt/theme/themeOverride91.xml" ContentType="application/vnd.openxmlformats-officedocument.themeOverride+xml"/>
  <Override PartName="/ppt/notesSlides/notesSlide102.xml" ContentType="application/vnd.openxmlformats-officedocument.presentationml.notesSlide+xml"/>
  <Override PartName="/ppt/theme/themeOverride92.xml" ContentType="application/vnd.openxmlformats-officedocument.themeOverride+xml"/>
  <Override PartName="/ppt/notesSlides/notesSlide103.xml" ContentType="application/vnd.openxmlformats-officedocument.presentationml.notesSlide+xml"/>
  <Override PartName="/ppt/theme/themeOverride93.xml" ContentType="application/vnd.openxmlformats-officedocument.themeOverr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bookmarkIdSeed="2">
  <p:sldMasterIdLst>
    <p:sldMasterId id="2147483648" r:id="rId1"/>
    <p:sldMasterId id="2147483662" r:id="rId2"/>
    <p:sldMasterId id="2147483668" r:id="rId3"/>
    <p:sldMasterId id="2147483674" r:id="rId4"/>
    <p:sldMasterId id="2147483680" r:id="rId5"/>
    <p:sldMasterId id="2147483686" r:id="rId6"/>
    <p:sldMasterId id="2147483692" r:id="rId7"/>
  </p:sldMasterIdLst>
  <p:notesMasterIdLst>
    <p:notesMasterId r:id="rId120"/>
  </p:notesMasterIdLst>
  <p:handoutMasterIdLst>
    <p:handoutMasterId r:id="rId121"/>
  </p:handoutMasterIdLst>
  <p:sldIdLst>
    <p:sldId id="385" r:id="rId8"/>
    <p:sldId id="474" r:id="rId9"/>
    <p:sldId id="437" r:id="rId10"/>
    <p:sldId id="468" r:id="rId11"/>
    <p:sldId id="481" r:id="rId12"/>
    <p:sldId id="484" r:id="rId13"/>
    <p:sldId id="482" r:id="rId14"/>
    <p:sldId id="475" r:id="rId15"/>
    <p:sldId id="483" r:id="rId16"/>
    <p:sldId id="463" r:id="rId17"/>
    <p:sldId id="485" r:id="rId18"/>
    <p:sldId id="479" r:id="rId19"/>
    <p:sldId id="498" r:id="rId20"/>
    <p:sldId id="518" r:id="rId21"/>
    <p:sldId id="521" r:id="rId22"/>
    <p:sldId id="558" r:id="rId23"/>
    <p:sldId id="538" r:id="rId24"/>
    <p:sldId id="533" r:id="rId25"/>
    <p:sldId id="466" r:id="rId26"/>
    <p:sldId id="491" r:id="rId27"/>
    <p:sldId id="559" r:id="rId28"/>
    <p:sldId id="490" r:id="rId29"/>
    <p:sldId id="511" r:id="rId30"/>
    <p:sldId id="561" r:id="rId31"/>
    <p:sldId id="560" r:id="rId32"/>
    <p:sldId id="510" r:id="rId33"/>
    <p:sldId id="509" r:id="rId34"/>
    <p:sldId id="563" r:id="rId35"/>
    <p:sldId id="562" r:id="rId36"/>
    <p:sldId id="564" r:id="rId37"/>
    <p:sldId id="469" r:id="rId38"/>
    <p:sldId id="571" r:id="rId39"/>
    <p:sldId id="585" r:id="rId40"/>
    <p:sldId id="586" r:id="rId41"/>
    <p:sldId id="587" r:id="rId42"/>
    <p:sldId id="588" r:id="rId43"/>
    <p:sldId id="589" r:id="rId44"/>
    <p:sldId id="590" r:id="rId45"/>
    <p:sldId id="591" r:id="rId46"/>
    <p:sldId id="592" r:id="rId47"/>
    <p:sldId id="593" r:id="rId48"/>
    <p:sldId id="522" r:id="rId49"/>
    <p:sldId id="567" r:id="rId50"/>
    <p:sldId id="569" r:id="rId51"/>
    <p:sldId id="582" r:id="rId52"/>
    <p:sldId id="527" r:id="rId53"/>
    <p:sldId id="467" r:id="rId54"/>
    <p:sldId id="539" r:id="rId55"/>
    <p:sldId id="494" r:id="rId56"/>
    <p:sldId id="540" r:id="rId57"/>
    <p:sldId id="493" r:id="rId58"/>
    <p:sldId id="492" r:id="rId59"/>
    <p:sldId id="513" r:id="rId60"/>
    <p:sldId id="512" r:id="rId61"/>
    <p:sldId id="464" r:id="rId62"/>
    <p:sldId id="470" r:id="rId63"/>
    <p:sldId id="572" r:id="rId64"/>
    <p:sldId id="557" r:id="rId65"/>
    <p:sldId id="583" r:id="rId66"/>
    <p:sldId id="472" r:id="rId67"/>
    <p:sldId id="508" r:id="rId68"/>
    <p:sldId id="565" r:id="rId69"/>
    <p:sldId id="504" r:id="rId70"/>
    <p:sldId id="584" r:id="rId71"/>
    <p:sldId id="477" r:id="rId72"/>
    <p:sldId id="555" r:id="rId73"/>
    <p:sldId id="497" r:id="rId74"/>
    <p:sldId id="528" r:id="rId75"/>
    <p:sldId id="524" r:id="rId76"/>
    <p:sldId id="480" r:id="rId77"/>
    <p:sldId id="523" r:id="rId78"/>
    <p:sldId id="566" r:id="rId79"/>
    <p:sldId id="548" r:id="rId80"/>
    <p:sldId id="575" r:id="rId81"/>
    <p:sldId id="525" r:id="rId82"/>
    <p:sldId id="476" r:id="rId83"/>
    <p:sldId id="556" r:id="rId84"/>
    <p:sldId id="487" r:id="rId85"/>
    <p:sldId id="488" r:id="rId86"/>
    <p:sldId id="489" r:id="rId87"/>
    <p:sldId id="519" r:id="rId88"/>
    <p:sldId id="465" r:id="rId89"/>
    <p:sldId id="499" r:id="rId90"/>
    <p:sldId id="471" r:id="rId91"/>
    <p:sldId id="530" r:id="rId92"/>
    <p:sldId id="501" r:id="rId93"/>
    <p:sldId id="529" r:id="rId94"/>
    <p:sldId id="517" r:id="rId95"/>
    <p:sldId id="574" r:id="rId96"/>
    <p:sldId id="495" r:id="rId97"/>
    <p:sldId id="551" r:id="rId98"/>
    <p:sldId id="505" r:id="rId99"/>
    <p:sldId id="532" r:id="rId100"/>
    <p:sldId id="507" r:id="rId101"/>
    <p:sldId id="577" r:id="rId102"/>
    <p:sldId id="578" r:id="rId103"/>
    <p:sldId id="576" r:id="rId104"/>
    <p:sldId id="536" r:id="rId105"/>
    <p:sldId id="531" r:id="rId106"/>
    <p:sldId id="579" r:id="rId107"/>
    <p:sldId id="580" r:id="rId108"/>
    <p:sldId id="581" r:id="rId109"/>
    <p:sldId id="506" r:id="rId110"/>
    <p:sldId id="537" r:id="rId111"/>
    <p:sldId id="535" r:id="rId112"/>
    <p:sldId id="541" r:id="rId113"/>
    <p:sldId id="546" r:id="rId114"/>
    <p:sldId id="542" r:id="rId115"/>
    <p:sldId id="543" r:id="rId116"/>
    <p:sldId id="544" r:id="rId117"/>
    <p:sldId id="545" r:id="rId118"/>
    <p:sldId id="454" r:id="rId119"/>
  </p:sldIdLst>
  <p:sldSz cx="9144000" cy="5143500" type="screen16x9"/>
  <p:notesSz cx="6858000" cy="9144000"/>
  <p:embeddedFontLst>
    <p:embeddedFont>
      <p:font typeface="Source Sans Pro Black" panose="020B0803030403020204" pitchFamily="34" charset="0"/>
      <p:bold r:id="rId122"/>
    </p:embeddedFont>
    <p:embeddedFont>
      <p:font typeface="Times New Roman CYR" panose="02020603050405020304" pitchFamily="18" charset="0"/>
      <p:regular r:id="rId123"/>
      <p:bold r:id="rId124"/>
      <p:italic r:id="rId125"/>
      <p:boldItalic r:id="rId126"/>
    </p:embeddedFont>
    <p:embeddedFont>
      <p:font typeface="SimSun" panose="02010600030101010101" pitchFamily="2" charset="-122"/>
      <p:regular r:id="rId127"/>
    </p:embeddedFont>
    <p:embeddedFont>
      <p:font typeface="MS Reference Sans Serif" panose="020B0604030504040204" pitchFamily="34" charset="0"/>
      <p:regular r:id="rId128"/>
    </p:embeddedFont>
    <p:embeddedFont>
      <p:font typeface="SimSun" panose="02010600030101010101" pitchFamily="2" charset="-122"/>
      <p:regular r:id="rId127"/>
    </p:embeddedFont>
    <p:embeddedFont>
      <p:font typeface="Roboto" panose="02000000000000000000" charset="0"/>
      <p:regular r:id="rId129"/>
      <p:bold r:id="rId130"/>
      <p:italic r:id="rId131"/>
      <p:boldItalic r:id="rId132"/>
    </p:embeddedFont>
    <p:embeddedFont>
      <p:font typeface="字魂59号-创粗黑" panose="020B0604020202020204" charset="-122"/>
      <p:regular r:id="rId133"/>
    </p:embeddedFont>
    <p:embeddedFont>
      <p:font typeface="Calibri" panose="020F0502020204030204" pitchFamily="34" charset="0"/>
      <p:regular r:id="rId134"/>
      <p:bold r:id="rId135"/>
      <p:italic r:id="rId136"/>
      <p:boldItalic r:id="rId137"/>
    </p:embeddedFont>
    <p:embeddedFont>
      <p:font typeface="Montserrat SemiBold" panose="020B0604020202020204" charset="-52"/>
      <p:regular r:id="rId138"/>
    </p:embeddedFont>
    <p:embeddedFont>
      <p:font typeface="Trebuchet MS" panose="020B0603020202020204" pitchFamily="34" charset="0"/>
      <p:regular r:id="rId139"/>
      <p:bold r:id="rId140"/>
      <p:italic r:id="rId141"/>
      <p:boldItalic r:id="rId142"/>
    </p:embeddedFont>
    <p:embeddedFont>
      <p:font typeface="Verdana" panose="020B0604030504040204" pitchFamily="34" charset="0"/>
      <p:regular r:id="rId143"/>
      <p:bold r:id="rId144"/>
      <p:italic r:id="rId145"/>
      <p:boldItalic r:id="rId146"/>
    </p:embeddedFont>
  </p:embeddedFontLst>
  <p:defaultTextStyle>
    <a:lvl1pPr marL="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zh-CN" sz="1800" b="0" i="0" u="none" strike="noStrike" kern="1" cap="none" spc="0" baseline="0">
        <a:solidFill>
          <a:schemeClr val="tx1"/>
        </a:solidFill>
        <a:effectLst/>
        <a:latin typeface="字魂59号-创粗黑" charset="-122"/>
        <a:ea typeface="字魂59号-创粗黑" charset="-122"/>
        <a:cs typeface="字魂59号-创粗黑" charset="-122"/>
      </a:defRPr>
    </a:lvl1pPr>
    <a:lvl2pPr marL="4572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zh-CN" sz="1800" b="0" i="0" u="none" strike="noStrike" kern="1" cap="none" spc="0" baseline="0">
        <a:solidFill>
          <a:schemeClr val="tx1"/>
        </a:solidFill>
        <a:effectLst/>
        <a:latin typeface="字魂59号-创粗黑" charset="-122"/>
        <a:ea typeface="字魂59号-创粗黑" charset="-122"/>
        <a:cs typeface="字魂59号-创粗黑" charset="-122"/>
      </a:defRPr>
    </a:lvl2pPr>
    <a:lvl3pPr marL="9144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zh-CN" sz="1800" b="0" i="0" u="none" strike="noStrike" kern="1" cap="none" spc="0" baseline="0">
        <a:solidFill>
          <a:schemeClr val="tx1"/>
        </a:solidFill>
        <a:effectLst/>
        <a:latin typeface="字魂59号-创粗黑" charset="-122"/>
        <a:ea typeface="字魂59号-创粗黑" charset="-122"/>
        <a:cs typeface="字魂59号-创粗黑" charset="-122"/>
      </a:defRPr>
    </a:lvl3pPr>
    <a:lvl4pPr marL="13716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zh-CN" sz="1800" b="0" i="0" u="none" strike="noStrike" kern="1" cap="none" spc="0" baseline="0">
        <a:solidFill>
          <a:schemeClr val="tx1"/>
        </a:solidFill>
        <a:effectLst/>
        <a:latin typeface="字魂59号-创粗黑" charset="-122"/>
        <a:ea typeface="字魂59号-创粗黑" charset="-122"/>
        <a:cs typeface="字魂59号-创粗黑" charset="-122"/>
      </a:defRPr>
    </a:lvl4pPr>
    <a:lvl5pPr marL="18288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zh-CN" sz="1800" b="0" i="0" u="none" strike="noStrike" kern="1" cap="none" spc="0" baseline="0">
        <a:solidFill>
          <a:schemeClr val="tx1"/>
        </a:solidFill>
        <a:effectLst/>
        <a:latin typeface="字魂59号-创粗黑" charset="-122"/>
        <a:ea typeface="字魂59号-创粗黑" charset="-122"/>
        <a:cs typeface="字魂59号-创粗黑" charset="-122"/>
      </a:defRPr>
    </a:lvl5pPr>
    <a:lvl6pPr marL="22860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zh-CN" sz="1800" b="0" i="0" u="none" strike="noStrike" kern="1" cap="none" spc="0" baseline="0">
        <a:solidFill>
          <a:schemeClr val="tx1"/>
        </a:solidFill>
        <a:effectLst/>
        <a:latin typeface="字魂59号-创粗黑" charset="-122"/>
        <a:ea typeface="字魂59号-创粗黑" charset="-122"/>
        <a:cs typeface="字魂59号-创粗黑" charset="-122"/>
      </a:defRPr>
    </a:lvl6pPr>
    <a:lvl7pPr marL="27432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zh-CN" sz="1800" b="0" i="0" u="none" strike="noStrike" kern="1" cap="none" spc="0" baseline="0">
        <a:solidFill>
          <a:schemeClr val="tx1"/>
        </a:solidFill>
        <a:effectLst/>
        <a:latin typeface="字魂59号-创粗黑" charset="-122"/>
        <a:ea typeface="字魂59号-创粗黑" charset="-122"/>
        <a:cs typeface="字魂59号-创粗黑" charset="-122"/>
      </a:defRPr>
    </a:lvl7pPr>
    <a:lvl8pPr marL="32004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zh-CN" sz="1800" b="0" i="0" u="none" strike="noStrike" kern="1" cap="none" spc="0" baseline="0">
        <a:solidFill>
          <a:schemeClr val="tx1"/>
        </a:solidFill>
        <a:effectLst/>
        <a:latin typeface="字魂59号-创粗黑" charset="-122"/>
        <a:ea typeface="字魂59号-创粗黑" charset="-122"/>
        <a:cs typeface="字魂59号-创粗黑" charset="-122"/>
      </a:defRPr>
    </a:lvl8pPr>
    <a:lvl9pPr marL="36576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zh-CN" sz="1800" b="0" i="0" u="none" strike="noStrike" kern="1" cap="none" spc="0" baseline="0">
        <a:solidFill>
          <a:schemeClr val="tx1"/>
        </a:solidFill>
        <a:effectLst/>
        <a:latin typeface="字魂59号-创粗黑" charset="-122"/>
        <a:ea typeface="字魂59号-创粗黑" charset="-122"/>
        <a:cs typeface="字魂59号-创粗黑" charset="-122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DF1"/>
    <a:srgbClr val="3F6989"/>
    <a:srgbClr val="FBF6F1"/>
    <a:srgbClr val="FFFFFF"/>
    <a:srgbClr val="4E76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smNativeData">
      <pr:smAppRevision xmlns:mc="http://schemas.openxmlformats.org/markup-compatibility/2006" xmlns:p14="http://schemas.microsoft.com/office/powerpoint/2010/main" xmlns:p15="http://schemas.microsoft.com/office/powerpoint/2012/main" xmlns:pr="smNativeData" xmlns="smNativeData" dt="1728023755" val="1062" revOS="4"/>
      <pr:smFileRevision xmlns:mc="http://schemas.openxmlformats.org/markup-compatibility/2006" xmlns:p14="http://schemas.microsoft.com/office/powerpoint/2010/main" xmlns:p15="http://schemas.microsoft.com/office/powerpoint/2012/main" xmlns:pr="smNativeData" xmlns="smNativeData" dt="1728023755" val="101"/>
      <pr:guideOptions xmlns:mc="http://schemas.openxmlformats.org/markup-compatibility/2006" xmlns:p14="http://schemas.microsoft.com/office/powerpoint/2010/main" xmlns:p15="http://schemas.microsoft.com/office/powerpoint/2012/main" xmlns:pr="smNativeData" xmlns="smNativeData" dt="1728023755" snapToGrid="1" snapToBorders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792" y="6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" d="100"/>
        <a:sy n="20" d="100"/>
      </p:scale>
      <p:origin x="0" y="0"/>
    </p:cViewPr>
  </p:sorterViewPr>
  <p:notesViewPr>
    <p:cSldViewPr>
      <p:cViewPr>
        <p:scale>
          <a:sx n="93" d="100"/>
          <a:sy n="93" d="100"/>
        </p:scale>
        <p:origin x="288" y="249"/>
      </p:cViewPr>
      <p:guideLst>
        <p:guide orient="horz" pos="2880"/>
        <p:guide pos="2160"/>
      </p:guideLst>
    </p:cSldViewPr>
  </p:notesViewPr>
  <p:gridSpacing cx="71755" cy="71755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9.xml"/><Relationship Id="rId117" Type="http://schemas.openxmlformats.org/officeDocument/2006/relationships/slide" Target="slides/slide110.xml"/><Relationship Id="rId21" Type="http://schemas.openxmlformats.org/officeDocument/2006/relationships/slide" Target="slides/slide14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63" Type="http://schemas.openxmlformats.org/officeDocument/2006/relationships/slide" Target="slides/slide56.xml"/><Relationship Id="rId68" Type="http://schemas.openxmlformats.org/officeDocument/2006/relationships/slide" Target="slides/slide61.xml"/><Relationship Id="rId84" Type="http://schemas.openxmlformats.org/officeDocument/2006/relationships/slide" Target="slides/slide77.xml"/><Relationship Id="rId89" Type="http://schemas.openxmlformats.org/officeDocument/2006/relationships/slide" Target="slides/slide82.xml"/><Relationship Id="rId112" Type="http://schemas.openxmlformats.org/officeDocument/2006/relationships/slide" Target="slides/slide105.xml"/><Relationship Id="rId133" Type="http://schemas.openxmlformats.org/officeDocument/2006/relationships/font" Target="fonts/font12.fntdata"/><Relationship Id="rId138" Type="http://schemas.openxmlformats.org/officeDocument/2006/relationships/font" Target="fonts/font17.fntdata"/><Relationship Id="rId16" Type="http://schemas.openxmlformats.org/officeDocument/2006/relationships/slide" Target="slides/slide9.xml"/><Relationship Id="rId107" Type="http://schemas.openxmlformats.org/officeDocument/2006/relationships/slide" Target="slides/slide100.xml"/><Relationship Id="rId11" Type="http://schemas.openxmlformats.org/officeDocument/2006/relationships/slide" Target="slides/slide4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74" Type="http://schemas.openxmlformats.org/officeDocument/2006/relationships/slide" Target="slides/slide67.xml"/><Relationship Id="rId79" Type="http://schemas.openxmlformats.org/officeDocument/2006/relationships/slide" Target="slides/slide72.xml"/><Relationship Id="rId102" Type="http://schemas.openxmlformats.org/officeDocument/2006/relationships/slide" Target="slides/slide95.xml"/><Relationship Id="rId123" Type="http://schemas.openxmlformats.org/officeDocument/2006/relationships/font" Target="fonts/font2.fntdata"/><Relationship Id="rId128" Type="http://schemas.openxmlformats.org/officeDocument/2006/relationships/font" Target="fonts/font7.fntdata"/><Relationship Id="rId144" Type="http://schemas.openxmlformats.org/officeDocument/2006/relationships/font" Target="fonts/font23.fntdata"/><Relationship Id="rId149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3.xml"/><Relationship Id="rId95" Type="http://schemas.openxmlformats.org/officeDocument/2006/relationships/slide" Target="slides/slide88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64" Type="http://schemas.openxmlformats.org/officeDocument/2006/relationships/slide" Target="slides/slide57.xml"/><Relationship Id="rId69" Type="http://schemas.openxmlformats.org/officeDocument/2006/relationships/slide" Target="slides/slide62.xml"/><Relationship Id="rId113" Type="http://schemas.openxmlformats.org/officeDocument/2006/relationships/slide" Target="slides/slide106.xml"/><Relationship Id="rId118" Type="http://schemas.openxmlformats.org/officeDocument/2006/relationships/slide" Target="slides/slide111.xml"/><Relationship Id="rId134" Type="http://schemas.openxmlformats.org/officeDocument/2006/relationships/font" Target="fonts/font13.fntdata"/><Relationship Id="rId139" Type="http://schemas.openxmlformats.org/officeDocument/2006/relationships/font" Target="fonts/font18.fntdata"/><Relationship Id="rId80" Type="http://schemas.openxmlformats.org/officeDocument/2006/relationships/slide" Target="slides/slide73.xml"/><Relationship Id="rId85" Type="http://schemas.openxmlformats.org/officeDocument/2006/relationships/slide" Target="slides/slide78.xml"/><Relationship Id="rId150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slide" Target="slides/slide52.xml"/><Relationship Id="rId67" Type="http://schemas.openxmlformats.org/officeDocument/2006/relationships/slide" Target="slides/slide60.xml"/><Relationship Id="rId103" Type="http://schemas.openxmlformats.org/officeDocument/2006/relationships/slide" Target="slides/slide96.xml"/><Relationship Id="rId108" Type="http://schemas.openxmlformats.org/officeDocument/2006/relationships/slide" Target="slides/slide101.xml"/><Relationship Id="rId116" Type="http://schemas.openxmlformats.org/officeDocument/2006/relationships/slide" Target="slides/slide109.xml"/><Relationship Id="rId124" Type="http://schemas.openxmlformats.org/officeDocument/2006/relationships/font" Target="fonts/font3.fntdata"/><Relationship Id="rId129" Type="http://schemas.openxmlformats.org/officeDocument/2006/relationships/font" Target="fonts/font8.fntdata"/><Relationship Id="rId137" Type="http://schemas.openxmlformats.org/officeDocument/2006/relationships/font" Target="fonts/font16.fntdata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slide" Target="slides/slide47.xml"/><Relationship Id="rId62" Type="http://schemas.openxmlformats.org/officeDocument/2006/relationships/slide" Target="slides/slide55.xml"/><Relationship Id="rId70" Type="http://schemas.openxmlformats.org/officeDocument/2006/relationships/slide" Target="slides/slide63.xml"/><Relationship Id="rId75" Type="http://schemas.openxmlformats.org/officeDocument/2006/relationships/slide" Target="slides/slide68.xml"/><Relationship Id="rId83" Type="http://schemas.openxmlformats.org/officeDocument/2006/relationships/slide" Target="slides/slide76.xml"/><Relationship Id="rId88" Type="http://schemas.openxmlformats.org/officeDocument/2006/relationships/slide" Target="slides/slide81.xml"/><Relationship Id="rId91" Type="http://schemas.openxmlformats.org/officeDocument/2006/relationships/slide" Target="slides/slide84.xml"/><Relationship Id="rId96" Type="http://schemas.openxmlformats.org/officeDocument/2006/relationships/slide" Target="slides/slide89.xml"/><Relationship Id="rId111" Type="http://schemas.openxmlformats.org/officeDocument/2006/relationships/slide" Target="slides/slide104.xml"/><Relationship Id="rId132" Type="http://schemas.openxmlformats.org/officeDocument/2006/relationships/font" Target="fonts/font11.fntdata"/><Relationship Id="rId140" Type="http://schemas.openxmlformats.org/officeDocument/2006/relationships/font" Target="fonts/font19.fntdata"/><Relationship Id="rId145" Type="http://schemas.openxmlformats.org/officeDocument/2006/relationships/font" Target="fonts/font24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slide" Target="slides/slide50.xml"/><Relationship Id="rId106" Type="http://schemas.openxmlformats.org/officeDocument/2006/relationships/slide" Target="slides/slide99.xml"/><Relationship Id="rId114" Type="http://schemas.openxmlformats.org/officeDocument/2006/relationships/slide" Target="slides/slide107.xml"/><Relationship Id="rId119" Type="http://schemas.openxmlformats.org/officeDocument/2006/relationships/slide" Target="slides/slide112.xml"/><Relationship Id="rId127" Type="http://schemas.openxmlformats.org/officeDocument/2006/relationships/font" Target="fonts/font6.fntdata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slide" Target="slides/slide53.xml"/><Relationship Id="rId65" Type="http://schemas.openxmlformats.org/officeDocument/2006/relationships/slide" Target="slides/slide58.xml"/><Relationship Id="rId73" Type="http://schemas.openxmlformats.org/officeDocument/2006/relationships/slide" Target="slides/slide66.xml"/><Relationship Id="rId78" Type="http://schemas.openxmlformats.org/officeDocument/2006/relationships/slide" Target="slides/slide71.xml"/><Relationship Id="rId81" Type="http://schemas.openxmlformats.org/officeDocument/2006/relationships/slide" Target="slides/slide74.xml"/><Relationship Id="rId86" Type="http://schemas.openxmlformats.org/officeDocument/2006/relationships/slide" Target="slides/slide79.xml"/><Relationship Id="rId94" Type="http://schemas.openxmlformats.org/officeDocument/2006/relationships/slide" Target="slides/slide87.xml"/><Relationship Id="rId99" Type="http://schemas.openxmlformats.org/officeDocument/2006/relationships/slide" Target="slides/slide92.xml"/><Relationship Id="rId101" Type="http://schemas.openxmlformats.org/officeDocument/2006/relationships/slide" Target="slides/slide94.xml"/><Relationship Id="rId122" Type="http://schemas.openxmlformats.org/officeDocument/2006/relationships/font" Target="fonts/font1.fntdata"/><Relationship Id="rId130" Type="http://schemas.openxmlformats.org/officeDocument/2006/relationships/font" Target="fonts/font9.fntdata"/><Relationship Id="rId135" Type="http://schemas.openxmlformats.org/officeDocument/2006/relationships/font" Target="fonts/font14.fntdata"/><Relationship Id="rId143" Type="http://schemas.openxmlformats.org/officeDocument/2006/relationships/font" Target="fonts/font22.fntdata"/><Relationship Id="rId148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slide" Target="slides/slide32.xml"/><Relationship Id="rId109" Type="http://schemas.openxmlformats.org/officeDocument/2006/relationships/slide" Target="slides/slide102.xml"/><Relationship Id="rId34" Type="http://schemas.openxmlformats.org/officeDocument/2006/relationships/slide" Target="slides/slide27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76" Type="http://schemas.openxmlformats.org/officeDocument/2006/relationships/slide" Target="slides/slide69.xml"/><Relationship Id="rId97" Type="http://schemas.openxmlformats.org/officeDocument/2006/relationships/slide" Target="slides/slide90.xml"/><Relationship Id="rId104" Type="http://schemas.openxmlformats.org/officeDocument/2006/relationships/slide" Target="slides/slide97.xml"/><Relationship Id="rId120" Type="http://schemas.openxmlformats.org/officeDocument/2006/relationships/notesMaster" Target="notesMasters/notesMaster1.xml"/><Relationship Id="rId125" Type="http://schemas.openxmlformats.org/officeDocument/2006/relationships/font" Target="fonts/font4.fntdata"/><Relationship Id="rId141" Type="http://schemas.openxmlformats.org/officeDocument/2006/relationships/font" Target="fonts/font20.fntdata"/><Relationship Id="rId146" Type="http://schemas.openxmlformats.org/officeDocument/2006/relationships/font" Target="fonts/font25.fntdata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4.xml"/><Relationship Id="rId92" Type="http://schemas.openxmlformats.org/officeDocument/2006/relationships/slide" Target="slides/slide85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2.xml"/><Relationship Id="rId24" Type="http://schemas.openxmlformats.org/officeDocument/2006/relationships/slide" Target="slides/slide17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66" Type="http://schemas.openxmlformats.org/officeDocument/2006/relationships/slide" Target="slides/slide59.xml"/><Relationship Id="rId87" Type="http://schemas.openxmlformats.org/officeDocument/2006/relationships/slide" Target="slides/slide80.xml"/><Relationship Id="rId110" Type="http://schemas.openxmlformats.org/officeDocument/2006/relationships/slide" Target="slides/slide103.xml"/><Relationship Id="rId115" Type="http://schemas.openxmlformats.org/officeDocument/2006/relationships/slide" Target="slides/slide108.xml"/><Relationship Id="rId131" Type="http://schemas.openxmlformats.org/officeDocument/2006/relationships/font" Target="fonts/font10.fntdata"/><Relationship Id="rId136" Type="http://schemas.openxmlformats.org/officeDocument/2006/relationships/font" Target="fonts/font15.fntdata"/><Relationship Id="rId61" Type="http://schemas.openxmlformats.org/officeDocument/2006/relationships/slide" Target="slides/slide54.xml"/><Relationship Id="rId82" Type="http://schemas.openxmlformats.org/officeDocument/2006/relationships/slide" Target="slides/slide75.xml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56" Type="http://schemas.openxmlformats.org/officeDocument/2006/relationships/slide" Target="slides/slide49.xml"/><Relationship Id="rId77" Type="http://schemas.openxmlformats.org/officeDocument/2006/relationships/slide" Target="slides/slide70.xml"/><Relationship Id="rId100" Type="http://schemas.openxmlformats.org/officeDocument/2006/relationships/slide" Target="slides/slide93.xml"/><Relationship Id="rId105" Type="http://schemas.openxmlformats.org/officeDocument/2006/relationships/slide" Target="slides/slide98.xml"/><Relationship Id="rId126" Type="http://schemas.openxmlformats.org/officeDocument/2006/relationships/font" Target="fonts/font5.fntdata"/><Relationship Id="rId147" Type="http://schemas.openxmlformats.org/officeDocument/2006/relationships/presProps" Target="presProps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72" Type="http://schemas.openxmlformats.org/officeDocument/2006/relationships/slide" Target="slides/slide65.xml"/><Relationship Id="rId93" Type="http://schemas.openxmlformats.org/officeDocument/2006/relationships/slide" Target="slides/slide86.xml"/><Relationship Id="rId98" Type="http://schemas.openxmlformats.org/officeDocument/2006/relationships/slide" Target="slides/slide91.xml"/><Relationship Id="rId121" Type="http://schemas.openxmlformats.org/officeDocument/2006/relationships/handoutMaster" Target="handoutMasters/handoutMaster1.xml"/><Relationship Id="rId142" Type="http://schemas.openxmlformats.org/officeDocument/2006/relationships/font" Target="fonts/font21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AAAAAAAAAABIEgAA0AIAABAAAAAmAAAACAAAAD+PAAAAAAAA"/>
              </a:ext>
            </a:extLst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spcCol="215900" anchor="t">
            <a:prstTxWarp prst="textNoShape">
              <a:avLst/>
            </a:prstTxWarp>
          </a:bodyPr>
          <a:lstStyle>
            <a:lvl1pPr algn="l">
              <a:defRPr lang="zh-CN" sz="1200" cap="none"/>
            </a:lvl1pPr>
            <a:lvl2pPr>
              <a:defRPr lang="zh-CN" cap="none"/>
            </a:lvl2pPr>
            <a:lvl3pPr>
              <a:defRPr lang="zh-CN" cap="none"/>
            </a:lvl3pPr>
            <a:lvl4pPr>
              <a:defRPr lang="zh-CN" cap="none"/>
            </a:lvl4pPr>
            <a:lvl5pPr>
              <a:defRPr lang="zh-CN" cap="none"/>
            </a:lvl5pPr>
            <a:lvl6pPr>
              <a:defRPr lang="zh-CN" cap="none"/>
            </a:lvl6pPr>
            <a:lvl7pPr>
              <a:defRPr lang="zh-CN" cap="none"/>
            </a:lvl7pPr>
            <a:lvl8pPr>
              <a:defRPr lang="zh-CN" cap="none"/>
            </a:lvl8pPr>
            <a:lvl9pPr>
              <a:defRPr lang="zh-CN" cap="none"/>
            </a:lvl9pPr>
          </a:lstStyle>
          <a:p>
            <a:pPr>
              <a:defRPr lang="zh-CN"/>
            </a:pPr>
            <a:endParaRPr/>
          </a:p>
        </p:txBody>
      </p:sp>
      <p:sp>
        <p:nvSpPr>
          <p:cNvPr id="3" name="日期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AAAAAAuKgAA0AIAABAAAAAmAAAACAAAAD+PAAAAAAAA"/>
              </a:ext>
            </a:extLst>
          </p:cNvSpPr>
          <p:nvPr>
            <p:ph type="dt" sz="quarter" idx="1"/>
          </p:nvPr>
        </p:nvSpPr>
        <p:spPr>
          <a:xfrm>
            <a:off x="388493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spcCol="215900" anchor="t">
            <a:prstTxWarp prst="textNoShape">
              <a:avLst/>
            </a:prstTxWarp>
          </a:bodyPr>
          <a:lstStyle>
            <a:lvl1pPr algn="r">
              <a:defRPr lang="zh-CN" sz="1200" cap="none"/>
            </a:lvl1pPr>
            <a:lvl2pPr>
              <a:defRPr lang="zh-CN" cap="none"/>
            </a:lvl2pPr>
            <a:lvl3pPr>
              <a:defRPr lang="zh-CN" cap="none"/>
            </a:lvl3pPr>
            <a:lvl4pPr>
              <a:defRPr lang="zh-CN" cap="none"/>
            </a:lvl4pPr>
            <a:lvl5pPr>
              <a:defRPr lang="zh-CN" cap="none"/>
            </a:lvl5pPr>
            <a:lvl6pPr>
              <a:defRPr lang="zh-CN" cap="none"/>
            </a:lvl6pPr>
            <a:lvl7pPr>
              <a:defRPr lang="zh-CN" cap="none"/>
            </a:lvl7pPr>
            <a:lvl8pPr>
              <a:defRPr lang="zh-CN" cap="none"/>
            </a:lvl8pPr>
            <a:lvl9pPr>
              <a:defRPr lang="zh-CN" cap="none"/>
            </a:lvl9pPr>
          </a:lstStyle>
          <a:p>
            <a:pPr>
              <a:defRPr lang="zh-CN"/>
            </a:pPr>
            <a:fld id="{35104801-4FD8-45BE-96A8-B9EB06E660EC}" type="datetime1">
              <a:t>30.05.2025</a:t>
            </a:fld>
            <a:endParaRPr/>
          </a:p>
        </p:txBody>
      </p:sp>
      <p:sp>
        <p:nvSpPr>
          <p:cNvPr id="4" name="页脚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AAAAAG41AABIEgAAPjgAABAAAAAmAAAACAAAAL+PAAAAAAAA"/>
              </a:ext>
            </a:extLst>
          </p:cNvSpPr>
          <p:nvPr>
            <p:ph type="ftr" sz="quarter" idx="2"/>
          </p:nvPr>
        </p:nvSpPr>
        <p:spPr>
          <a:xfrm>
            <a:off x="0" y="868553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>
            <a:lvl1pPr algn="l">
              <a:defRPr lang="zh-CN" sz="1200" cap="none"/>
            </a:lvl1pPr>
            <a:lvl2pPr>
              <a:defRPr lang="zh-CN" cap="none"/>
            </a:lvl2pPr>
            <a:lvl3pPr>
              <a:defRPr lang="zh-CN" cap="none"/>
            </a:lvl3pPr>
            <a:lvl4pPr>
              <a:defRPr lang="zh-CN" cap="none"/>
            </a:lvl4pPr>
            <a:lvl5pPr>
              <a:defRPr lang="zh-CN" cap="none"/>
            </a:lvl5pPr>
            <a:lvl6pPr>
              <a:defRPr lang="zh-CN" cap="none"/>
            </a:lvl6pPr>
            <a:lvl7pPr>
              <a:defRPr lang="zh-CN" cap="none"/>
            </a:lvl7pPr>
            <a:lvl8pPr>
              <a:defRPr lang="zh-CN" cap="none"/>
            </a:lvl8pPr>
            <a:lvl9pPr>
              <a:defRPr lang="zh-CN" cap="none"/>
            </a:lvl9pPr>
          </a:lstStyle>
          <a:p>
            <a:pPr>
              <a:defRPr lang="zh-CN"/>
            </a:pPr>
            <a:endParaRPr/>
          </a:p>
        </p:txBody>
      </p:sp>
      <p:sp>
        <p:nvSpPr>
          <p:cNvPr id="5" name="灯片编号占位符 4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L+PAAAAAAAA"/>
              </a:ext>
            </a:extLst>
          </p:cNvSpPr>
          <p:nvPr>
            <p:ph type="sldNum" sz="quarter" idx="3"/>
          </p:nvPr>
        </p:nvSpPr>
        <p:spPr>
          <a:xfrm>
            <a:off x="3884930" y="868553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>
            <a:lvl1pPr algn="r">
              <a:defRPr lang="zh-CN" sz="1200" cap="none"/>
            </a:lvl1pPr>
            <a:lvl2pPr>
              <a:defRPr lang="zh-CN" cap="none"/>
            </a:lvl2pPr>
            <a:lvl3pPr>
              <a:defRPr lang="zh-CN" cap="none"/>
            </a:lvl3pPr>
            <a:lvl4pPr>
              <a:defRPr lang="zh-CN" cap="none"/>
            </a:lvl4pPr>
            <a:lvl5pPr>
              <a:defRPr lang="zh-CN" cap="none"/>
            </a:lvl5pPr>
            <a:lvl6pPr>
              <a:defRPr lang="zh-CN" cap="none"/>
            </a:lvl6pPr>
            <a:lvl7pPr>
              <a:defRPr lang="zh-CN" cap="none"/>
            </a:lvl7pPr>
            <a:lvl8pPr>
              <a:defRPr lang="zh-CN" cap="none"/>
            </a:lvl8pPr>
            <a:lvl9pPr>
              <a:defRPr lang="zh-CN" cap="none"/>
            </a:lvl9pPr>
          </a:lstStyle>
          <a:p>
            <a:pPr>
              <a:defRPr lang="zh-CN"/>
            </a:pPr>
            <a:fld id="{35100AEC-A2D8-45FC-96A8-54A944E66001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607757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AAAAAAAAAABIEgAA0AIAABAAAAAmAAAACAAAAD+PAAAAAAAA"/>
              </a:ext>
            </a:extLst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spcCol="215900" anchor="t">
            <a:prstTxWarp prst="textNoShape">
              <a:avLst/>
            </a:prstTxWarp>
          </a:bodyPr>
          <a:lstStyle>
            <a:lvl1pPr algn="l">
              <a:defRPr lang="zh-CN" sz="1200" cap="none"/>
            </a:lvl1pPr>
            <a:lvl2pPr>
              <a:defRPr lang="zh-CN" cap="none"/>
            </a:lvl2pPr>
            <a:lvl3pPr>
              <a:defRPr lang="zh-CN" cap="none"/>
            </a:lvl3pPr>
            <a:lvl4pPr>
              <a:defRPr lang="zh-CN" cap="none"/>
            </a:lvl4pPr>
            <a:lvl5pPr>
              <a:defRPr lang="zh-CN" cap="none"/>
            </a:lvl5pPr>
            <a:lvl6pPr>
              <a:defRPr lang="zh-CN" cap="none"/>
            </a:lvl6pPr>
            <a:lvl7pPr>
              <a:defRPr lang="zh-CN" cap="none"/>
            </a:lvl7pPr>
            <a:lvl8pPr>
              <a:defRPr lang="zh-CN" cap="none"/>
            </a:lvl8pPr>
            <a:lvl9pPr>
              <a:defRPr lang="zh-CN" cap="none"/>
            </a:lvl9pPr>
          </a:lstStyle>
          <a:p>
            <a:pPr>
              <a:defRPr lang="zh-CN"/>
            </a:pPr>
            <a:endParaRPr/>
          </a:p>
        </p:txBody>
      </p:sp>
      <p:sp>
        <p:nvSpPr>
          <p:cNvPr id="3" name="日期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AAAAAAuKgAA0AIAABAAAAAmAAAACAAAAD+PAAAAAAAA"/>
              </a:ext>
            </a:extLst>
          </p:cNvSpPr>
          <p:nvPr>
            <p:ph type="dt" idx="1"/>
          </p:nvPr>
        </p:nvSpPr>
        <p:spPr>
          <a:xfrm>
            <a:off x="388493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spcCol="215900" anchor="t">
            <a:prstTxWarp prst="textNoShape">
              <a:avLst/>
            </a:prstTxWarp>
          </a:bodyPr>
          <a:lstStyle>
            <a:lvl1pPr algn="r">
              <a:defRPr lang="zh-CN" sz="1200" cap="none"/>
            </a:lvl1pPr>
            <a:lvl2pPr>
              <a:defRPr lang="zh-CN" cap="none"/>
            </a:lvl2pPr>
            <a:lvl3pPr>
              <a:defRPr lang="zh-CN" cap="none"/>
            </a:lvl3pPr>
            <a:lvl4pPr>
              <a:defRPr lang="zh-CN" cap="none"/>
            </a:lvl4pPr>
            <a:lvl5pPr>
              <a:defRPr lang="zh-CN" cap="none"/>
            </a:lvl5pPr>
            <a:lvl6pPr>
              <a:defRPr lang="zh-CN" cap="none"/>
            </a:lvl6pPr>
            <a:lvl7pPr>
              <a:defRPr lang="zh-CN" cap="none"/>
            </a:lvl7pPr>
            <a:lvl8pPr>
              <a:defRPr lang="zh-CN" cap="none"/>
            </a:lvl8pPr>
            <a:lvl9pPr>
              <a:defRPr lang="zh-CN" cap="none"/>
            </a:lvl9pPr>
          </a:lstStyle>
          <a:p>
            <a:pPr>
              <a:defRPr lang="zh-CN"/>
            </a:pPr>
            <a:fld id="{3510214E-00D8-45D7-96A8-F6826FE660A3}" type="datetime1">
              <a:t>30.05.2025</a:t>
            </a:fld>
            <a:endParaRPr/>
          </a:p>
        </p:txBody>
      </p:sp>
      <p:sp>
        <p:nvSpPr>
          <p:cNvPr id="4" name="幻灯片图像占位符 3"/>
          <p:cNvSpPr>
            <a:spLocks noGrp="1" noRot="1" noChangeAspect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C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L8PAAD/HwAA"/>
              </a:ext>
            </a:extLst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 cap="flat" cmpd="sng" algn="ctr">
            <a:solidFill>
              <a:srgbClr val="000000"/>
            </a:solidFill>
            <a:prstDash val="solid"/>
            <a:headEnd type="none"/>
            <a:tailEnd type="none"/>
          </a:ln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/>
          <a:p>
            <a:pPr>
              <a:defRPr lang="zh-CN"/>
            </a:pPr>
            <a:endParaRPr/>
          </a:p>
        </p:txBody>
      </p:sp>
      <p:sp>
        <p:nvSpPr>
          <p:cNvPr id="5" name="备注占位符 4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D8PAAD/HwAA"/>
              </a:ext>
            </a:extLst>
          </p:cNvSpPr>
          <p:nvPr>
            <p:ph type="body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spcCol="215900" anchor="t">
            <a:prstTxWarp prst="textNoShape">
              <a:avLst/>
            </a:prstTxWarp>
          </a:bodyPr>
          <a:lstStyle/>
          <a:p>
            <a:pPr>
              <a:defRPr lang="zh-CN"/>
            </a:pPr>
            <a:r>
              <a:t>单击此处编辑母版文本样式</a:t>
            </a:r>
          </a:p>
          <a:p>
            <a:pPr lvl="1">
              <a:defRPr lang="zh-CN"/>
            </a:pPr>
            <a:r>
              <a:t>第二级</a:t>
            </a:r>
          </a:p>
          <a:p>
            <a:pPr lvl="2">
              <a:defRPr lang="zh-CN"/>
            </a:pPr>
            <a:r>
              <a:t>第三级</a:t>
            </a:r>
          </a:p>
          <a:p>
            <a:pPr lvl="3">
              <a:defRPr lang="zh-CN"/>
            </a:pPr>
            <a:r>
              <a:t>第四级</a:t>
            </a:r>
          </a:p>
          <a:p>
            <a:pPr lvl="4">
              <a:defRPr lang="zh-CN"/>
            </a:pPr>
            <a:r>
              <a:t>第五级</a:t>
            </a:r>
          </a:p>
        </p:txBody>
      </p:sp>
      <p:sp>
        <p:nvSpPr>
          <p:cNvPr id="6" name="页脚占位符 5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AAAAAG41AABIEgAAPjgAABAAAAAmAAAACAAAAL+PAAD/HwAA"/>
              </a:ext>
            </a:extLst>
          </p:cNvSpPr>
          <p:nvPr>
            <p:ph type="ftr" sz="quarter" idx="4"/>
          </p:nvPr>
        </p:nvSpPr>
        <p:spPr>
          <a:xfrm>
            <a:off x="0" y="868553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>
            <a:lvl1pPr algn="l">
              <a:defRPr lang="zh-CN" sz="1200" cap="none"/>
            </a:lvl1pPr>
            <a:lvl2pPr>
              <a:defRPr lang="zh-CN" cap="none"/>
            </a:lvl2pPr>
            <a:lvl3pPr>
              <a:defRPr lang="zh-CN" cap="none"/>
            </a:lvl3pPr>
            <a:lvl4pPr>
              <a:defRPr lang="zh-CN" cap="none"/>
            </a:lvl4pPr>
            <a:lvl5pPr>
              <a:defRPr lang="zh-CN" cap="none"/>
            </a:lvl5pPr>
            <a:lvl6pPr>
              <a:defRPr lang="zh-CN" cap="none"/>
            </a:lvl6pPr>
            <a:lvl7pPr>
              <a:defRPr lang="zh-CN" cap="none"/>
            </a:lvl7pPr>
            <a:lvl8pPr>
              <a:defRPr lang="zh-CN" cap="none"/>
            </a:lvl8pPr>
            <a:lvl9pPr>
              <a:defRPr lang="zh-CN" cap="none"/>
            </a:lvl9pPr>
          </a:lstStyle>
          <a:p>
            <a:pPr>
              <a:defRPr lang="zh-CN"/>
            </a:pPr>
            <a:endParaRPr/>
          </a:p>
        </p:txBody>
      </p:sp>
      <p:sp>
        <p:nvSpPr>
          <p:cNvPr id="7" name="灯片编号占位符 6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L+PAAD/HwAA"/>
              </a:ext>
            </a:extLst>
          </p:cNvSpPr>
          <p:nvPr>
            <p:ph type="sldNum" sz="quarter" idx="5"/>
          </p:nvPr>
        </p:nvSpPr>
        <p:spPr>
          <a:xfrm>
            <a:off x="3884930" y="868553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>
            <a:lvl1pPr algn="r">
              <a:defRPr lang="zh-CN" sz="1200" cap="none"/>
            </a:lvl1pPr>
            <a:lvl2pPr>
              <a:defRPr lang="zh-CN" cap="none"/>
            </a:lvl2pPr>
            <a:lvl3pPr>
              <a:defRPr lang="zh-CN" cap="none"/>
            </a:lvl3pPr>
            <a:lvl4pPr>
              <a:defRPr lang="zh-CN" cap="none"/>
            </a:lvl4pPr>
            <a:lvl5pPr>
              <a:defRPr lang="zh-CN" cap="none"/>
            </a:lvl5pPr>
            <a:lvl6pPr>
              <a:defRPr lang="zh-CN" cap="none"/>
            </a:lvl6pPr>
            <a:lvl7pPr>
              <a:defRPr lang="zh-CN" cap="none"/>
            </a:lvl7pPr>
            <a:lvl8pPr>
              <a:defRPr lang="zh-CN" cap="none"/>
            </a:lvl8pPr>
            <a:lvl9pPr>
              <a:defRPr lang="zh-CN" cap="none"/>
            </a:lvl9pPr>
          </a:lstStyle>
          <a:p>
            <a:pPr>
              <a:defRPr lang="zh-CN"/>
            </a:pPr>
            <a:fld id="{35103967-29D8-45CF-96A8-DF9A77E6608A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27506071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zh-CN" sz="12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1pPr>
    <a:lvl2pPr marL="4572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zh-CN" sz="12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2pPr>
    <a:lvl3pPr marL="9144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zh-CN" sz="12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3pPr>
    <a:lvl4pPr marL="13716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zh-CN" sz="12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4pPr>
    <a:lvl5pPr marL="18288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zh-CN" sz="12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5pPr>
    <a:lvl6pPr marL="22860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zh-CN" sz="12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6pPr>
    <a:lvl7pPr marL="27432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zh-CN" sz="12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7pPr>
    <a:lvl8pPr marL="32004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zh-CN" sz="12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8pPr>
    <a:lvl9pPr marL="36576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zh-CN" sz="12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324E-00D8-45C4-96A8-F6917CE660A3}" type="slidenum"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59836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71735468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100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9482121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101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89732194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102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10896486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103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42452029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104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24141765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105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29929562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106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42169940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107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53164041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108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8089926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109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788045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65685661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110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70583925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111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05332922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1D24-6AD8-45EB-96A8-9CBE53E660C9}" type="slidenum">
              <a:t>112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119354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801276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727847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56911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116558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592274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rPr lang="en-US" altLang="zh-CN">
                <a:solidFill>
                  <a:srgbClr val="000000"/>
                </a:solidFill>
              </a:rPr>
              <a:pPr>
                <a:defRPr lang="zh-CN"/>
              </a:pPr>
              <a:t>17</a:t>
            </a:fld>
            <a:endParaRPr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9049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rPr lang="en-US" altLang="zh-CN">
                <a:solidFill>
                  <a:srgbClr val="000000"/>
                </a:solidFill>
              </a:rPr>
              <a:pPr>
                <a:defRPr lang="zh-CN"/>
              </a:pPr>
              <a:t>18</a:t>
            </a:fld>
            <a:endParaRPr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81170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267011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C8wlZx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C8wlZx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C8wlZx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0C69DD28-66E1-3C2B-AFD1-907E939F59C5}" type="slidenum"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485720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3380089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3307583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7978141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23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2782027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24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0382383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25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612250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26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8400811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27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9808401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28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8744184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29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699329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6819892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30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3451525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31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8186596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32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4870359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33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4686556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34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3629098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35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9777299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36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1822391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37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5828937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38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4152395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39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866589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5906189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40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2766476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41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8175350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42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3181676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43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8280428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44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4986500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45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3159155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46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234741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47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477559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rPr lang="en-US" altLang="zh-CN">
                <a:solidFill>
                  <a:srgbClr val="000000"/>
                </a:solidFill>
              </a:rPr>
              <a:pPr>
                <a:defRPr lang="zh-CN"/>
              </a:pPr>
              <a:t>48</a:t>
            </a:fld>
            <a:endParaRPr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65670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49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18597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3573261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rPr lang="en-US" altLang="zh-CN">
                <a:solidFill>
                  <a:srgbClr val="000000"/>
                </a:solidFill>
              </a:rPr>
              <a:pPr>
                <a:defRPr lang="zh-CN"/>
              </a:pPr>
              <a:t>50</a:t>
            </a:fld>
            <a:endParaRPr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02836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51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2036333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52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49173743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53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7064799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54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0668348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55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28015032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56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5044536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57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1529875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rPr lang="en-US" altLang="zh-CN">
                <a:solidFill>
                  <a:srgbClr val="000000"/>
                </a:solidFill>
              </a:rPr>
              <a:pPr>
                <a:defRPr lang="zh-CN"/>
              </a:pPr>
              <a:t>58</a:t>
            </a:fld>
            <a:endParaRPr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57700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rPr lang="en-US" altLang="zh-CN">
                <a:solidFill>
                  <a:srgbClr val="000000"/>
                </a:solidFill>
              </a:rPr>
              <a:pPr>
                <a:defRPr lang="zh-CN"/>
              </a:pPr>
              <a:t>59</a:t>
            </a:fld>
            <a:endParaRPr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41137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794544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60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55956785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61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37385197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62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08173875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63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13540206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64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85239849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65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49190629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66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6116911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67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4592564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68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98734507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69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403707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99691784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70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28087027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71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155912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72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3933825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73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56484511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74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69763558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75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38940882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76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57014168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77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17520643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78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87891309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79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079004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57274522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80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96695120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81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83427343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82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20032603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83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9965273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84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56684228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85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0157085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86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77574153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87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23601504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88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3630799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89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843495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52433376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90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65149371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91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68505601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92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0404717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93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0117062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94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30360818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95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51520534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96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55244691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97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61970259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98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10561818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99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916294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FQdAADwDwAAAx8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zh-CN"/>
            </a:pPr>
            <a:fld id="{35107631-7FD8-4580-96A8-89D538E660DC}" type="datetime1">
              <a:rPr lang="ru-RU"/>
              <a:pPr>
                <a:defRPr lang="zh-CN"/>
              </a:pPr>
              <a:t>30.05.2025</a:t>
            </a:fld>
            <a:endParaRPr altLang="en-US"/>
          </a:p>
        </p:txBody>
      </p:sp>
      <p:sp>
        <p:nvSpPr>
          <p:cNvPr id="3" name="页脚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BMAAFQdAAAIJQAAAx8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zh-CN"/>
            </a:pPr>
            <a:endParaRPr altLang="en-US"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UCgAAFQdAABwNQAAAx8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zh-CN"/>
            </a:pPr>
            <a:fld id="{35103E51-1FD8-45C8-96A8-E99D70E660BC}" type="slidenum">
              <a:rPr lang="en-US" altLang="zh-CN"/>
              <a:pPr>
                <a:defRPr lang="zh-CN"/>
              </a:pPr>
              <a:t>‹#›</a:t>
            </a:fld>
            <a:endParaRPr altLang="en-US"/>
          </a:p>
        </p:txBody>
      </p:sp>
    </p:spTree>
    <p:extLst>
      <p:ext uri="{BB962C8B-B14F-4D97-AF65-F5344CB8AC3E}">
        <p14:creationId xmlns:p14="http://schemas.microsoft.com/office/powerpoint/2010/main" val="296770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hf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7768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0484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5866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EQBAABwNQAAigY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zh-CN"/>
            </a:pPr>
            <a:r>
              <a:t>单击此处编辑母版标题样式</a:t>
            </a:r>
          </a:p>
        </p:txBody>
      </p:sp>
      <p:sp>
        <p:nvSpPr>
          <p:cNvPr id="3" name="日期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FQdAADwDwAAAx8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zh-CN"/>
            </a:pPr>
            <a:fld id="{351052BB-F5D8-45A4-96A8-03F11CE66056}" type="datetime1">
              <a:rPr lang="ru-RU"/>
              <a:pPr>
                <a:defRPr lang="zh-CN"/>
              </a:pPr>
              <a:t>30.05.2025</a:t>
            </a:fld>
            <a:endParaRPr altLang="en-US"/>
          </a:p>
        </p:txBody>
      </p:sp>
      <p:sp>
        <p:nvSpPr>
          <p:cNvPr id="4" name="页脚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Nw7IAE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BMAAFQdAAAIJQAAAx8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zh-CN"/>
            </a:pPr>
            <a:endParaRPr altLang="en-US"/>
          </a:p>
        </p:txBody>
      </p:sp>
      <p:sp>
        <p:nvSpPr>
          <p:cNvPr id="5" name="灯片编号占位符 4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UCgAAFQdAABwNQAAAx8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zh-CN"/>
            </a:pPr>
            <a:fld id="{35101186-C8D8-45E7-96A8-3EB25FE6606B}" type="slidenum">
              <a:rPr lang="en-US" altLang="zh-CN"/>
              <a:pPr>
                <a:defRPr lang="zh-CN"/>
              </a:pPr>
              <a:t>‹#›</a:t>
            </a:fld>
            <a:endParaRPr altLang="en-US"/>
          </a:p>
        </p:txBody>
      </p:sp>
    </p:spTree>
    <p:extLst>
      <p:ext uri="{BB962C8B-B14F-4D97-AF65-F5344CB8AC3E}">
        <p14:creationId xmlns:p14="http://schemas.microsoft.com/office/powerpoint/2010/main" val="2366700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hf hdr="0" ft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FQdAADwDwAAAx8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zh-CN"/>
            </a:pPr>
            <a:fld id="{35107631-7FD8-4580-96A8-89D538E660DC}" type="datetime1">
              <a:rPr lang="ru-RU"/>
              <a:pPr>
                <a:defRPr lang="zh-CN"/>
              </a:pPr>
              <a:t>30.05.2025</a:t>
            </a:fld>
            <a:endParaRPr altLang="en-US"/>
          </a:p>
        </p:txBody>
      </p:sp>
      <p:sp>
        <p:nvSpPr>
          <p:cNvPr id="3" name="页脚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BMAAFQdAAAIJQAAAx8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zh-CN"/>
            </a:pPr>
            <a:endParaRPr altLang="en-US"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UCgAAFQdAABwNQAAAx8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zh-CN"/>
            </a:pPr>
            <a:fld id="{35103E51-1FD8-45C8-96A8-E99D70E660BC}" type="slidenum">
              <a:rPr lang="en-US" altLang="zh-CN"/>
              <a:pPr>
                <a:defRPr lang="zh-CN"/>
              </a:pPr>
              <a:t>‹#›</a:t>
            </a:fld>
            <a:endParaRPr altLang="en-US"/>
          </a:p>
        </p:txBody>
      </p:sp>
    </p:spTree>
    <p:extLst>
      <p:ext uri="{BB962C8B-B14F-4D97-AF65-F5344CB8AC3E}">
        <p14:creationId xmlns:p14="http://schemas.microsoft.com/office/powerpoint/2010/main" val="4075926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hf hdr="0" ft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2172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5311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928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EQBAABwNQAAigY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zh-CN"/>
            </a:pPr>
            <a:r>
              <a:t>单击此处编辑母版标题样式</a:t>
            </a:r>
          </a:p>
        </p:txBody>
      </p:sp>
      <p:sp>
        <p:nvSpPr>
          <p:cNvPr id="3" name="日期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FQdAADwDwAAAx8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zh-CN"/>
            </a:pPr>
            <a:fld id="{351052BB-F5D8-45A4-96A8-03F11CE66056}" type="datetime1">
              <a:rPr lang="ru-RU"/>
              <a:pPr>
                <a:defRPr lang="zh-CN"/>
              </a:pPr>
              <a:t>30.05.2025</a:t>
            </a:fld>
            <a:endParaRPr altLang="en-US"/>
          </a:p>
        </p:txBody>
      </p:sp>
      <p:sp>
        <p:nvSpPr>
          <p:cNvPr id="4" name="页脚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Nw7IAE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BMAAFQdAAAIJQAAAx8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zh-CN"/>
            </a:pPr>
            <a:endParaRPr altLang="en-US"/>
          </a:p>
        </p:txBody>
      </p:sp>
      <p:sp>
        <p:nvSpPr>
          <p:cNvPr id="5" name="灯片编号占位符 4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UCgAAFQdAABwNQAAAx8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zh-CN"/>
            </a:pPr>
            <a:fld id="{35101186-C8D8-45E7-96A8-3EB25FE6606B}" type="slidenum">
              <a:rPr lang="en-US" altLang="zh-CN"/>
              <a:pPr>
                <a:defRPr lang="zh-CN"/>
              </a:pPr>
              <a:t>‹#›</a:t>
            </a:fld>
            <a:endParaRPr altLang="en-US"/>
          </a:p>
        </p:txBody>
      </p:sp>
    </p:spTree>
    <p:extLst>
      <p:ext uri="{BB962C8B-B14F-4D97-AF65-F5344CB8AC3E}">
        <p14:creationId xmlns:p14="http://schemas.microsoft.com/office/powerpoint/2010/main" val="6172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FQdAADwDwAAAx8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zh-CN"/>
            </a:pPr>
            <a:fld id="{35107631-7FD8-4580-96A8-89D538E660DC}" type="datetime1">
              <a:rPr lang="ru-RU"/>
              <a:pPr>
                <a:defRPr lang="zh-CN"/>
              </a:pPr>
              <a:t>30.05.2025</a:t>
            </a:fld>
            <a:endParaRPr altLang="en-US"/>
          </a:p>
        </p:txBody>
      </p:sp>
      <p:sp>
        <p:nvSpPr>
          <p:cNvPr id="3" name="页脚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BMAAFQdAAAIJQAAAx8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zh-CN"/>
            </a:pPr>
            <a:endParaRPr altLang="en-US"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UCgAAFQdAABwNQAAAx8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zh-CN"/>
            </a:pPr>
            <a:fld id="{35103E51-1FD8-45C8-96A8-E99D70E660BC}" type="slidenum">
              <a:rPr lang="en-US" altLang="zh-CN"/>
              <a:pPr>
                <a:defRPr lang="zh-CN"/>
              </a:pPr>
              <a:t>‹#›</a:t>
            </a:fld>
            <a:endParaRPr altLang="en-US"/>
          </a:p>
        </p:txBody>
      </p:sp>
    </p:spTree>
    <p:extLst>
      <p:ext uri="{BB962C8B-B14F-4D97-AF65-F5344CB8AC3E}">
        <p14:creationId xmlns:p14="http://schemas.microsoft.com/office/powerpoint/2010/main" val="1927813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hf hdr="0" ftr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8090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8533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8361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EQBAABwNQAAigY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zh-CN"/>
            </a:pPr>
            <a:r>
              <a:t>单击此处编辑母版标题样式</a:t>
            </a:r>
          </a:p>
        </p:txBody>
      </p:sp>
      <p:sp>
        <p:nvSpPr>
          <p:cNvPr id="3" name="日期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FQdAADwDwAAAx8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zh-CN"/>
            </a:pPr>
            <a:fld id="{351052BB-F5D8-45A4-96A8-03F11CE66056}" type="datetime1">
              <a:rPr lang="ru-RU"/>
              <a:pPr>
                <a:defRPr lang="zh-CN"/>
              </a:pPr>
              <a:t>30.05.2025</a:t>
            </a:fld>
            <a:endParaRPr altLang="en-US"/>
          </a:p>
        </p:txBody>
      </p:sp>
      <p:sp>
        <p:nvSpPr>
          <p:cNvPr id="4" name="页脚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Nw7IAE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BMAAFQdAAAIJQAAAx8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zh-CN"/>
            </a:pPr>
            <a:endParaRPr altLang="en-US"/>
          </a:p>
        </p:txBody>
      </p:sp>
      <p:sp>
        <p:nvSpPr>
          <p:cNvPr id="5" name="灯片编号占位符 4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UCgAAFQdAABwNQAAAx8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zh-CN"/>
            </a:pPr>
            <a:fld id="{35101186-C8D8-45E7-96A8-3EB25FE6606B}" type="slidenum">
              <a:rPr lang="en-US" altLang="zh-CN"/>
              <a:pPr>
                <a:defRPr lang="zh-CN"/>
              </a:pPr>
              <a:t>‹#›</a:t>
            </a:fld>
            <a:endParaRPr altLang="en-US"/>
          </a:p>
        </p:txBody>
      </p:sp>
    </p:spTree>
    <p:extLst>
      <p:ext uri="{BB962C8B-B14F-4D97-AF65-F5344CB8AC3E}">
        <p14:creationId xmlns:p14="http://schemas.microsoft.com/office/powerpoint/2010/main" val="3215649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hf hdr="0" ftr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FQdAADwDwAAAx8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zh-CN"/>
            </a:pPr>
            <a:fld id="{35107631-7FD8-4580-96A8-89D538E660DC}" type="datetime1">
              <a:rPr lang="ru-RU"/>
              <a:pPr>
                <a:defRPr lang="zh-CN"/>
              </a:pPr>
              <a:t>30.05.2025</a:t>
            </a:fld>
            <a:endParaRPr altLang="en-US"/>
          </a:p>
        </p:txBody>
      </p:sp>
      <p:sp>
        <p:nvSpPr>
          <p:cNvPr id="3" name="页脚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BMAAFQdAAAIJQAAAx8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zh-CN"/>
            </a:pPr>
            <a:endParaRPr altLang="en-US"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UCgAAFQdAABwNQAAAx8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zh-CN"/>
            </a:pPr>
            <a:fld id="{35103E51-1FD8-45C8-96A8-E99D70E660BC}" type="slidenum">
              <a:rPr lang="en-US" altLang="zh-CN"/>
              <a:pPr>
                <a:defRPr lang="zh-CN"/>
              </a:pPr>
              <a:t>‹#›</a:t>
            </a:fld>
            <a:endParaRPr altLang="en-US"/>
          </a:p>
        </p:txBody>
      </p:sp>
    </p:spTree>
    <p:extLst>
      <p:ext uri="{BB962C8B-B14F-4D97-AF65-F5344CB8AC3E}">
        <p14:creationId xmlns:p14="http://schemas.microsoft.com/office/powerpoint/2010/main" val="2215474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hf hdr="0" ftr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752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2766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668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EQBAABwNQAAigY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zh-CN"/>
            </a:pPr>
            <a:r>
              <a:t>单击此处编辑母版标题样式</a:t>
            </a:r>
          </a:p>
        </p:txBody>
      </p:sp>
      <p:sp>
        <p:nvSpPr>
          <p:cNvPr id="3" name="日期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FQdAADwDwAAAx8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zh-CN"/>
            </a:pPr>
            <a:fld id="{351052BB-F5D8-45A4-96A8-03F11CE66056}" type="datetime1">
              <a:rPr lang="en-US" altLang="zh-CN"/>
              <a:pPr>
                <a:defRPr lang="zh-CN"/>
              </a:pPr>
              <a:t>5/30/2025</a:t>
            </a:fld>
            <a:endParaRPr altLang="en-US"/>
          </a:p>
        </p:txBody>
      </p:sp>
      <p:sp>
        <p:nvSpPr>
          <p:cNvPr id="4" name="页脚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Nw7IAE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BMAAFQdAAAIJQAAAx8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zh-CN"/>
            </a:pPr>
            <a:endParaRPr altLang="en-US"/>
          </a:p>
        </p:txBody>
      </p:sp>
      <p:sp>
        <p:nvSpPr>
          <p:cNvPr id="5" name="灯片编号占位符 4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UCgAAFQdAABwNQAAAx8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zh-CN"/>
            </a:pPr>
            <a:fld id="{35101186-C8D8-45E7-96A8-3EB25FE6606B}" type="slidenum">
              <a:rPr lang="en-US" altLang="zh-CN"/>
              <a:pPr>
                <a:defRPr lang="zh-CN"/>
              </a:pPr>
              <a:t>‹#›</a:t>
            </a:fld>
            <a:endParaRPr altLang="en-US"/>
          </a:p>
        </p:txBody>
      </p:sp>
    </p:spTree>
    <p:extLst>
      <p:ext uri="{BB962C8B-B14F-4D97-AF65-F5344CB8AC3E}">
        <p14:creationId xmlns:p14="http://schemas.microsoft.com/office/powerpoint/2010/main" val="314006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FQdAADwDwAAAx8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zh-CN"/>
            </a:pPr>
            <a:fld id="{35107631-7FD8-4580-96A8-89D538E660DC}" type="datetime1">
              <a:rPr lang="en-US" altLang="zh-CN"/>
              <a:pPr>
                <a:defRPr lang="zh-CN"/>
              </a:pPr>
              <a:t>5/30/2025</a:t>
            </a:fld>
            <a:endParaRPr altLang="en-US"/>
          </a:p>
        </p:txBody>
      </p:sp>
      <p:sp>
        <p:nvSpPr>
          <p:cNvPr id="3" name="页脚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BMAAFQdAAAIJQAAAx8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zh-CN"/>
            </a:pPr>
            <a:endParaRPr altLang="en-US"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UCgAAFQdAABwNQAAAx8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zh-CN"/>
            </a:pPr>
            <a:fld id="{35103E51-1FD8-45C8-96A8-E99D70E660BC}" type="slidenum">
              <a:rPr lang="en-US" altLang="zh-CN"/>
              <a:pPr>
                <a:defRPr lang="zh-CN"/>
              </a:pPr>
              <a:t>‹#›</a:t>
            </a:fld>
            <a:endParaRPr altLang="en-US"/>
          </a:p>
        </p:txBody>
      </p:sp>
    </p:spTree>
    <p:extLst>
      <p:ext uri="{BB962C8B-B14F-4D97-AF65-F5344CB8AC3E}">
        <p14:creationId xmlns:p14="http://schemas.microsoft.com/office/powerpoint/2010/main" val="2291308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hf hdr="0" ftr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5773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9796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1817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EQBAABwNQAAigY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zh-CN"/>
            </a:pPr>
            <a:r>
              <a:t>单击此处编辑母版标题样式</a:t>
            </a:r>
          </a:p>
        </p:txBody>
      </p:sp>
      <p:sp>
        <p:nvSpPr>
          <p:cNvPr id="3" name="日期占位符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FQdAADwDwAAAx8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zh-CN"/>
            </a:pPr>
            <a:fld id="{351052BB-F5D8-45A4-96A8-03F11CE66056}" type="datetime1">
              <a:rPr lang="ru-RU"/>
              <a:pPr>
                <a:defRPr lang="zh-CN"/>
              </a:pPr>
              <a:t>30.05.2025</a:t>
            </a:fld>
            <a:endParaRPr altLang="en-US"/>
          </a:p>
        </p:txBody>
      </p:sp>
      <p:sp>
        <p:nvSpPr>
          <p:cNvPr id="4" name="页脚占位符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Nw7IAE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BMAAFQdAAAIJQAAAx8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zh-CN"/>
            </a:pPr>
            <a:endParaRPr altLang="en-US"/>
          </a:p>
        </p:txBody>
      </p:sp>
      <p:sp>
        <p:nvSpPr>
          <p:cNvPr id="5" name="灯片编号占位符 4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UCgAAFQdAABwNQAAAx8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zh-CN"/>
            </a:pPr>
            <a:fld id="{35101186-C8D8-45E7-96A8-3EB25FE6606B}" type="slidenum">
              <a:rPr lang="en-US" altLang="zh-CN"/>
              <a:pPr>
                <a:defRPr lang="zh-CN"/>
              </a:pPr>
              <a:t>‹#›</a:t>
            </a:fld>
            <a:endParaRPr altLang="en-US"/>
          </a:p>
        </p:txBody>
      </p:sp>
    </p:spTree>
    <p:extLst>
      <p:ext uri="{BB962C8B-B14F-4D97-AF65-F5344CB8AC3E}">
        <p14:creationId xmlns:p14="http://schemas.microsoft.com/office/powerpoint/2010/main" val="1133022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hf hdr="0" ftr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FQdAADwDwAAAx8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zh-CN"/>
            </a:pPr>
            <a:fld id="{35107631-7FD8-4580-96A8-89D538E660DC}" type="datetime1">
              <a:rPr lang="ru-RU"/>
              <a:pPr>
                <a:defRPr lang="zh-CN"/>
              </a:pPr>
              <a:t>30.05.2025</a:t>
            </a:fld>
            <a:endParaRPr altLang="en-US"/>
          </a:p>
        </p:txBody>
      </p:sp>
      <p:sp>
        <p:nvSpPr>
          <p:cNvPr id="3" name="页脚占位符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BMAAFQdAAAIJQAAAx8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zh-CN"/>
            </a:pPr>
            <a:endParaRPr altLang="en-US"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UCgAAFQdAABwNQAAAx8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zh-CN"/>
            </a:pPr>
            <a:fld id="{35103E51-1FD8-45C8-96A8-E99D70E660BC}" type="slidenum">
              <a:rPr lang="en-US" altLang="zh-CN"/>
              <a:pPr>
                <a:defRPr lang="zh-CN"/>
              </a:pPr>
              <a:t>‹#›</a:t>
            </a:fld>
            <a:endParaRPr altLang="en-US"/>
          </a:p>
        </p:txBody>
      </p:sp>
    </p:spTree>
    <p:extLst>
      <p:ext uri="{BB962C8B-B14F-4D97-AF65-F5344CB8AC3E}">
        <p14:creationId xmlns:p14="http://schemas.microsoft.com/office/powerpoint/2010/main" val="2939762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EQBAABwNQAAigY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zh-CN"/>
            </a:pPr>
            <a:r>
              <a:t>单击此处编辑母版标题样式</a:t>
            </a:r>
          </a:p>
        </p:txBody>
      </p:sp>
      <p:sp>
        <p:nvSpPr>
          <p:cNvPr id="3" name="日期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FQdAADwDwAAAx8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zh-CN"/>
            </a:pPr>
            <a:fld id="{351052BB-F5D8-45A4-96A8-03F11CE66056}" type="datetime1">
              <a:t>30.05.2025</a:t>
            </a:fld>
            <a:endParaRPr/>
          </a:p>
        </p:txBody>
      </p:sp>
      <p:sp>
        <p:nvSpPr>
          <p:cNvPr id="4" name="页脚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Nw7IAE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BMAAFQdAAAIJQAAAx8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5" name="灯片编号占位符 4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UCgAAFQdAABwNQAAAx8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zh-CN"/>
            </a:pPr>
            <a:fld id="{35101186-C8D8-45E7-96A8-3EB25FE6606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FQdAADwDwAAAx8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zh-CN"/>
            </a:pPr>
            <a:fld id="{35107631-7FD8-4580-96A8-89D538E660DC}" type="datetime1">
              <a:t>30.05.2025</a:t>
            </a:fld>
            <a:endParaRPr/>
          </a:p>
        </p:txBody>
      </p:sp>
      <p:sp>
        <p:nvSpPr>
          <p:cNvPr id="3" name="页脚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BMAAFQdAAAIJQAAAx8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UCgAAFQdAABwNQAAAx8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zh-CN"/>
            </a:pPr>
            <a:fld id="{35103E51-1FD8-45C8-96A8-E99D70E660BC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0170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5939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7017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EQBAABwNQAAigY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zh-CN"/>
            </a:pPr>
            <a:r>
              <a:t>单击此处编辑母版标题样式</a:t>
            </a:r>
          </a:p>
        </p:txBody>
      </p:sp>
      <p:sp>
        <p:nvSpPr>
          <p:cNvPr id="3" name="日期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FQdAADwDwAAAx8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zh-CN"/>
            </a:pPr>
            <a:fld id="{351052BB-F5D8-45A4-96A8-03F11CE66056}" type="datetime1">
              <a:rPr lang="ru-RU"/>
              <a:pPr>
                <a:defRPr lang="zh-CN"/>
              </a:pPr>
              <a:t>30.05.2025</a:t>
            </a:fld>
            <a:endParaRPr altLang="en-US"/>
          </a:p>
        </p:txBody>
      </p:sp>
      <p:sp>
        <p:nvSpPr>
          <p:cNvPr id="4" name="页脚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Nw7IAE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BMAAFQdAAAIJQAAAx8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zh-CN"/>
            </a:pPr>
            <a:endParaRPr altLang="en-US"/>
          </a:p>
        </p:txBody>
      </p:sp>
      <p:sp>
        <p:nvSpPr>
          <p:cNvPr id="5" name="灯片编号占位符 4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UCgAAFQdAABwNQAAAx8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zh-CN"/>
            </a:pPr>
            <a:fld id="{35101186-C8D8-45E7-96A8-3EB25FE6606B}" type="slidenum">
              <a:rPr lang="en-US" altLang="zh-CN"/>
              <a:pPr>
                <a:defRPr lang="zh-CN"/>
              </a:pPr>
              <a:t>‹#›</a:t>
            </a:fld>
            <a:endParaRPr altLang="en-US"/>
          </a:p>
        </p:txBody>
      </p:sp>
    </p:spTree>
    <p:extLst>
      <p:ext uri="{BB962C8B-B14F-4D97-AF65-F5344CB8AC3E}">
        <p14:creationId xmlns:p14="http://schemas.microsoft.com/office/powerpoint/2010/main" val="755171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hf hdr="0" ftr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4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9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theme" Target="../theme/theme7.xml"/><Relationship Id="rId5" Type="http://schemas.openxmlformats.org/officeDocument/2006/relationships/slideLayout" Target="../slideLayouts/slideLayout35.xml"/><Relationship Id="rId4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7"/>
          <a:srcRect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0AIAAEQBAABwNQAAigYAABAAAAAmAAAACAAAAL8vAAAAAAAA"/>
              </a:ext>
            </a:extLst>
          </p:cNvSpPr>
          <p:nvPr>
            <p:ph type="title"/>
          </p:nvPr>
        </p:nvSpPr>
        <p:spPr>
          <a:xfrm>
            <a:off x="457200" y="205740"/>
            <a:ext cx="8229600" cy="857250"/>
          </a:xfrm>
          <a:prstGeom prst="rect">
            <a:avLst/>
          </a:prstGeom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/>
          <a:p>
            <a:pPr>
              <a:defRPr lang="zh-CN"/>
            </a:pPr>
            <a:r>
              <a:t>单击此处编辑母版标题样式</a:t>
            </a:r>
          </a:p>
        </p:txBody>
      </p:sp>
      <p:sp>
        <p:nvSpPr>
          <p:cNvPr id="3" name="文本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0AIAAGIHAABwNQAARBwAABAAAAAmAAAACAAAAD8vAAAAAAAA"/>
              </a:ext>
            </a:extLst>
          </p:cNvSpPr>
          <p:nvPr>
            <p:ph type="body" idx="1"/>
          </p:nvPr>
        </p:nvSpPr>
        <p:spPr>
          <a:xfrm>
            <a:off x="457200" y="1200150"/>
            <a:ext cx="8229600" cy="3394710"/>
          </a:xfrm>
          <a:prstGeom prst="rect">
            <a:avLst/>
          </a:prstGeom>
        </p:spPr>
        <p:txBody>
          <a:bodyPr vert="horz" wrap="square" lIns="91440" tIns="45720" rIns="91440" bIns="45720" numCol="1" spcCol="215900" anchor="t">
            <a:prstTxWarp prst="textNoShape">
              <a:avLst/>
            </a:prstTxWarp>
          </a:bodyPr>
          <a:lstStyle/>
          <a:p>
            <a:pPr>
              <a:defRPr lang="zh-CN"/>
            </a:pPr>
            <a:r>
              <a:t>单击此处编辑母版文本样式</a:t>
            </a:r>
          </a:p>
          <a:p>
            <a:pPr lvl="1">
              <a:defRPr lang="zh-CN"/>
            </a:pPr>
            <a:r>
              <a:t>第二级</a:t>
            </a:r>
          </a:p>
          <a:p>
            <a:pPr lvl="2">
              <a:defRPr lang="zh-CN"/>
            </a:pPr>
            <a:r>
              <a:t>第三级</a:t>
            </a:r>
          </a:p>
          <a:p>
            <a:pPr lvl="3">
              <a:defRPr lang="zh-CN"/>
            </a:pPr>
            <a:r>
              <a:t>第四级</a:t>
            </a:r>
          </a:p>
          <a:p>
            <a:pPr lvl="4">
              <a:defRPr lang="zh-CN"/>
            </a:pPr>
            <a:r>
              <a:t>第五级</a:t>
            </a:r>
          </a:p>
        </p:txBody>
      </p:sp>
      <p:sp>
        <p:nvSpPr>
          <p:cNvPr id="4" name="日期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0AIAAFQdAADwDwAAAx8AABAAAAAmAAAACAAAAL+PAAAAAAAA"/>
              </a:ext>
            </a:extLst>
          </p:cNvSpPr>
          <p:nvPr>
            <p:ph type="dt" sz="half" idx="2"/>
          </p:nvPr>
        </p:nvSpPr>
        <p:spPr>
          <a:xfrm>
            <a:off x="457200" y="4767580"/>
            <a:ext cx="2133600" cy="273685"/>
          </a:xfrm>
          <a:prstGeom prst="rect">
            <a:avLst/>
          </a:prstGeom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>
            <a:lvl1pPr algn="l">
              <a:defRPr lang="zh-CN" sz="1200" cap="none">
                <a:solidFill>
                  <a:srgbClr val="8C8C8C"/>
                </a:solidFill>
              </a:defRPr>
            </a:lvl1pPr>
            <a:lvl2pPr>
              <a:defRPr lang="zh-CN" cap="none"/>
            </a:lvl2pPr>
            <a:lvl3pPr>
              <a:defRPr lang="zh-CN" cap="none"/>
            </a:lvl3pPr>
            <a:lvl4pPr>
              <a:defRPr lang="zh-CN" cap="none"/>
            </a:lvl4pPr>
            <a:lvl5pPr>
              <a:defRPr lang="zh-CN" cap="none"/>
            </a:lvl5pPr>
            <a:lvl6pPr>
              <a:defRPr lang="zh-CN" cap="none"/>
            </a:lvl6pPr>
            <a:lvl7pPr>
              <a:defRPr lang="zh-CN" cap="none"/>
            </a:lvl7pPr>
            <a:lvl8pPr>
              <a:defRPr lang="zh-CN" cap="none"/>
            </a:lvl8pPr>
            <a:lvl9pPr>
              <a:defRPr lang="zh-CN" cap="none"/>
            </a:lvl9pPr>
          </a:lstStyle>
          <a:p>
            <a:pPr>
              <a:defRPr lang="zh-CN"/>
            </a:pPr>
            <a:fld id="{35104DCD-83D8-45BB-96A8-75EE03E66020}" type="datetime1">
              <a:t>30.05.2025</a:t>
            </a:fld>
            <a:endParaRPr/>
          </a:p>
        </p:txBody>
      </p:sp>
      <p:sp>
        <p:nvSpPr>
          <p:cNvPr id="5" name="页脚占位符 4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BMAAFQdAAAIJQAAAx8AABAAAAAmAAAACAAAAL+PAAAAAAAA"/>
              </a:ext>
            </a:extLst>
          </p:cNvSpPr>
          <p:nvPr>
            <p:ph type="ftr" sz="quarter" idx="3"/>
          </p:nvPr>
        </p:nvSpPr>
        <p:spPr>
          <a:xfrm>
            <a:off x="3124200" y="4767580"/>
            <a:ext cx="2895600" cy="273685"/>
          </a:xfrm>
          <a:prstGeom prst="rect">
            <a:avLst/>
          </a:prstGeom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>
            <a:lvl1pPr algn="ctr">
              <a:defRPr lang="zh-CN" sz="1200" cap="none">
                <a:solidFill>
                  <a:srgbClr val="8C8C8C"/>
                </a:solidFill>
              </a:defRPr>
            </a:lvl1pPr>
            <a:lvl2pPr>
              <a:defRPr lang="zh-CN" cap="none"/>
            </a:lvl2pPr>
            <a:lvl3pPr>
              <a:defRPr lang="zh-CN" cap="none"/>
            </a:lvl3pPr>
            <a:lvl4pPr>
              <a:defRPr lang="zh-CN" cap="none"/>
            </a:lvl4pPr>
            <a:lvl5pPr>
              <a:defRPr lang="zh-CN" cap="none"/>
            </a:lvl5pPr>
            <a:lvl6pPr>
              <a:defRPr lang="zh-CN" cap="none"/>
            </a:lvl6pPr>
            <a:lvl7pPr>
              <a:defRPr lang="zh-CN" cap="none"/>
            </a:lvl7pPr>
            <a:lvl8pPr>
              <a:defRPr lang="zh-CN" cap="none"/>
            </a:lvl8pPr>
            <a:lvl9pPr>
              <a:defRPr lang="zh-CN" cap="none"/>
            </a:lvl9pPr>
          </a:lstStyle>
          <a:p>
            <a:pPr>
              <a:defRPr lang="zh-CN"/>
            </a:pPr>
            <a:endParaRPr/>
          </a:p>
        </p:txBody>
      </p:sp>
      <p:sp>
        <p:nvSpPr>
          <p:cNvPr id="6" name="灯片编号占位符 5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UCgAAFQdAABwNQAAAx8AABAAAAAmAAAACAAAAL+PAAAAAAAA"/>
              </a:ext>
            </a:extLst>
          </p:cNvSpPr>
          <p:nvPr>
            <p:ph type="sldNum" sz="quarter" idx="4"/>
          </p:nvPr>
        </p:nvSpPr>
        <p:spPr>
          <a:xfrm>
            <a:off x="6553200" y="4767580"/>
            <a:ext cx="2133600" cy="273685"/>
          </a:xfrm>
          <a:prstGeom prst="rect">
            <a:avLst/>
          </a:prstGeom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>
            <a:lvl1pPr algn="r">
              <a:defRPr lang="zh-CN" sz="1200" cap="none">
                <a:solidFill>
                  <a:srgbClr val="8C8C8C"/>
                </a:solidFill>
              </a:defRPr>
            </a:lvl1pPr>
            <a:lvl2pPr>
              <a:defRPr lang="zh-CN" cap="none"/>
            </a:lvl2pPr>
            <a:lvl3pPr>
              <a:defRPr lang="zh-CN" cap="none"/>
            </a:lvl3pPr>
            <a:lvl4pPr>
              <a:defRPr lang="zh-CN" cap="none"/>
            </a:lvl4pPr>
            <a:lvl5pPr>
              <a:defRPr lang="zh-CN" cap="none"/>
            </a:lvl5pPr>
            <a:lvl6pPr>
              <a:defRPr lang="zh-CN" cap="none"/>
            </a:lvl6pPr>
            <a:lvl7pPr>
              <a:defRPr lang="zh-CN" cap="none"/>
            </a:lvl7pPr>
            <a:lvl8pPr>
              <a:defRPr lang="zh-CN" cap="none"/>
            </a:lvl8pPr>
            <a:lvl9pPr>
              <a:defRPr lang="zh-CN" cap="none"/>
            </a:lvl9pPr>
          </a:lstStyle>
          <a:p>
            <a:pPr>
              <a:defRPr lang="zh-CN"/>
            </a:pPr>
            <a:fld id="{35101B46-08D8-45ED-96A8-FEB855E660AB}" type="slidenum">
              <a:t>‹#›</a:t>
            </a:fld>
            <a:endParaRPr/>
          </a:p>
        </p:txBody>
      </p:sp>
      <p:sp>
        <p:nvSpPr>
          <p:cNvPr id="7" name="矩形 11"/>
          <p:cNvSpPr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EAAAAAAAAA////CP///wgAAAAAAAAAAAAAAAAAAAAAAAAAAAAAAAAAAAAAZAAAAAEAAABAAAAAAAAAAAAAAAAAAAAAAAAAAAAAAAAAAAAAAAAAAAAAAAAAAAAAAAAAAAAAAAAAAAAAAAAAAAAAAAAAAAAAAAAAAAAAAAAAAAAAAAAAAAAAAAAAAAAAFAAAADwAAAAAAAAAAAAAAABYWgAo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f///wEAAAAAAAAAAAAAAAAAAAAAAAAAAAAAAAAAAAAAAAAAAABYWgB/f38A8PDwA8zMzADAwP8Af39/AAAAAAAAAAAAAAAAAAAAAAAAAAAAIQAAABgAAAAUAAAAAAAAAAAAAABAOAAApB8AABAAAAAmAAAACAAAAP//////////"/>
              </a:ext>
            </a:extLst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zh-CN" cap="none">
                <a:solidFill>
                  <a:srgbClr val="FFFFFF"/>
                </a:solidFill>
              </a:defRPr>
            </a:pP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0" r:id="rId2"/>
    <p:sldLayoutId id="2147483661" r:id="rId3"/>
    <p:sldLayoutId id="2147483654" r:id="rId4"/>
    <p:sldLayoutId id="2147483655" r:id="rId5"/>
  </p:sldLayoutIdLst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hf hdr="0" ftr="0"/>
  <p:txStyles>
    <p:titleStyle>
      <a:lvl1pPr marL="0" marR="0" indent="0" algn="ctr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44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1pPr>
      <a:lvl2pPr marL="457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2pPr>
      <a:lvl3pPr marL="914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3pPr>
      <a:lvl4pPr marL="1371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4pPr>
      <a:lvl5pPr marL="18288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5pPr>
      <a:lvl6pPr marL="22860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6pPr>
      <a:lvl7pPr marL="2743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7pPr>
      <a:lvl8pPr marL="3200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8pPr>
      <a:lvl9pPr marL="3657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9pPr>
    </p:titleStyle>
    <p:bodyStyle>
      <a:lvl1pPr marL="342900" marR="0" indent="-3429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•"/>
        <a:tabLst/>
        <a:defRPr lang="zh-CN" sz="32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1pPr>
      <a:lvl2pPr marL="742950" marR="0" indent="-28575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–"/>
        <a:tabLst/>
        <a:defRPr lang="zh-CN" sz="2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2pPr>
      <a:lvl3pPr marL="11430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•"/>
        <a:tabLst/>
        <a:defRPr lang="zh-CN" sz="24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3pPr>
      <a:lvl4pPr marL="16002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–"/>
        <a:tabLst/>
        <a:defRPr lang="zh-CN" sz="20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4pPr>
      <a:lvl5pPr marL="20574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»"/>
        <a:tabLst/>
        <a:defRPr lang="zh-CN" sz="20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5pPr>
      <a:lvl6pPr marL="25146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•"/>
        <a:tabLst/>
        <a:defRPr lang="zh-CN" sz="20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6pPr>
      <a:lvl7pPr marL="29718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•"/>
        <a:tabLst/>
        <a:defRPr lang="zh-CN" sz="20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7pPr>
      <a:lvl8pPr marL="34290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•"/>
        <a:tabLst/>
        <a:defRPr lang="zh-CN" sz="20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8pPr>
      <a:lvl9pPr marL="38862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•"/>
        <a:tabLst/>
        <a:defRPr lang="zh-CN" sz="20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9pPr>
    </p:bodyStyle>
    <p:otherStyle>
      <a:lvl1pPr marL="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1pPr>
      <a:lvl2pPr marL="457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2pPr>
      <a:lvl3pPr marL="914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3pPr>
      <a:lvl4pPr marL="1371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4pPr>
      <a:lvl5pPr marL="18288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5pPr>
      <a:lvl6pPr marL="22860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6pPr>
      <a:lvl7pPr marL="2743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7pPr>
      <a:lvl8pPr marL="3200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8pPr>
      <a:lvl9pPr marL="3657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7"/>
          <a:srcRect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0AIAAEQBAABwNQAAigYAABAAAAAmAAAACAAAAL8vAAAAAAAA"/>
              </a:ext>
            </a:extLst>
          </p:cNvSpPr>
          <p:nvPr>
            <p:ph type="title"/>
          </p:nvPr>
        </p:nvSpPr>
        <p:spPr>
          <a:xfrm>
            <a:off x="457200" y="205740"/>
            <a:ext cx="8229600" cy="857250"/>
          </a:xfrm>
          <a:prstGeom prst="rect">
            <a:avLst/>
          </a:prstGeom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/>
          <a:p>
            <a:pPr>
              <a:defRPr lang="zh-CN"/>
            </a:pPr>
            <a:r>
              <a:t>单击此处编辑母版标题样式</a:t>
            </a:r>
          </a:p>
        </p:txBody>
      </p:sp>
      <p:sp>
        <p:nvSpPr>
          <p:cNvPr id="3" name="文本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0AIAAGIHAABwNQAARBwAABAAAAAmAAAACAAAAD8vAAAAAAAA"/>
              </a:ext>
            </a:extLst>
          </p:cNvSpPr>
          <p:nvPr>
            <p:ph type="body" idx="1"/>
          </p:nvPr>
        </p:nvSpPr>
        <p:spPr>
          <a:xfrm>
            <a:off x="457200" y="1200150"/>
            <a:ext cx="8229600" cy="3394710"/>
          </a:xfrm>
          <a:prstGeom prst="rect">
            <a:avLst/>
          </a:prstGeom>
        </p:spPr>
        <p:txBody>
          <a:bodyPr vert="horz" wrap="square" lIns="91440" tIns="45720" rIns="91440" bIns="45720" numCol="1" spcCol="215900" anchor="t">
            <a:prstTxWarp prst="textNoShape">
              <a:avLst/>
            </a:prstTxWarp>
          </a:bodyPr>
          <a:lstStyle/>
          <a:p>
            <a:pPr>
              <a:defRPr lang="zh-CN"/>
            </a:pPr>
            <a:r>
              <a:t>单击此处编辑母版文本样式</a:t>
            </a:r>
          </a:p>
          <a:p>
            <a:pPr lvl="1">
              <a:defRPr lang="zh-CN"/>
            </a:pPr>
            <a:r>
              <a:t>第二级</a:t>
            </a:r>
          </a:p>
          <a:p>
            <a:pPr lvl="2">
              <a:defRPr lang="zh-CN"/>
            </a:pPr>
            <a:r>
              <a:t>第三级</a:t>
            </a:r>
          </a:p>
          <a:p>
            <a:pPr lvl="3">
              <a:defRPr lang="zh-CN"/>
            </a:pPr>
            <a:r>
              <a:t>第四级</a:t>
            </a:r>
          </a:p>
          <a:p>
            <a:pPr lvl="4">
              <a:defRPr lang="zh-CN"/>
            </a:pPr>
            <a:r>
              <a:t>第五级</a:t>
            </a:r>
          </a:p>
        </p:txBody>
      </p:sp>
      <p:sp>
        <p:nvSpPr>
          <p:cNvPr id="4" name="日期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0AIAAFQdAADwDwAAAx8AABAAAAAmAAAACAAAAL+PAAAAAAAA"/>
              </a:ext>
            </a:extLst>
          </p:cNvSpPr>
          <p:nvPr>
            <p:ph type="dt" sz="half" idx="2"/>
          </p:nvPr>
        </p:nvSpPr>
        <p:spPr>
          <a:xfrm>
            <a:off x="457200" y="4767580"/>
            <a:ext cx="2133600" cy="273685"/>
          </a:xfrm>
          <a:prstGeom prst="rect">
            <a:avLst/>
          </a:prstGeom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>
            <a:lvl1pPr algn="l">
              <a:defRPr lang="zh-CN" sz="1200" cap="none">
                <a:solidFill>
                  <a:srgbClr val="8C8C8C"/>
                </a:solidFill>
              </a:defRPr>
            </a:lvl1pPr>
            <a:lvl2pPr>
              <a:defRPr lang="zh-CN" cap="none"/>
            </a:lvl2pPr>
            <a:lvl3pPr>
              <a:defRPr lang="zh-CN" cap="none"/>
            </a:lvl3pPr>
            <a:lvl4pPr>
              <a:defRPr lang="zh-CN" cap="none"/>
            </a:lvl4pPr>
            <a:lvl5pPr>
              <a:defRPr lang="zh-CN" cap="none"/>
            </a:lvl5pPr>
            <a:lvl6pPr>
              <a:defRPr lang="zh-CN" cap="none"/>
            </a:lvl6pPr>
            <a:lvl7pPr>
              <a:defRPr lang="zh-CN" cap="none"/>
            </a:lvl7pPr>
            <a:lvl8pPr>
              <a:defRPr lang="zh-CN" cap="none"/>
            </a:lvl8pPr>
            <a:lvl9pPr>
              <a:defRPr lang="zh-CN" cap="none"/>
            </a:lvl9pPr>
          </a:lstStyle>
          <a:p>
            <a:pPr>
              <a:defRPr lang="zh-CN"/>
            </a:pPr>
            <a:fld id="{35104DCD-83D8-45BB-96A8-75EE03E66020}" type="datetime1">
              <a:rPr lang="ru-RU"/>
              <a:pPr>
                <a:defRPr lang="zh-CN"/>
              </a:pPr>
              <a:t>30.05.2025</a:t>
            </a:fld>
            <a:endParaRPr altLang="en-US"/>
          </a:p>
        </p:txBody>
      </p:sp>
      <p:sp>
        <p:nvSpPr>
          <p:cNvPr id="5" name="页脚占位符 4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BMAAFQdAAAIJQAAAx8AABAAAAAmAAAACAAAAL+PAAAAAAAA"/>
              </a:ext>
            </a:extLst>
          </p:cNvSpPr>
          <p:nvPr>
            <p:ph type="ftr" sz="quarter" idx="3"/>
          </p:nvPr>
        </p:nvSpPr>
        <p:spPr>
          <a:xfrm>
            <a:off x="3124200" y="4767580"/>
            <a:ext cx="2895600" cy="273685"/>
          </a:xfrm>
          <a:prstGeom prst="rect">
            <a:avLst/>
          </a:prstGeom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>
            <a:lvl1pPr algn="ctr">
              <a:defRPr lang="zh-CN" sz="1200" cap="none">
                <a:solidFill>
                  <a:srgbClr val="8C8C8C"/>
                </a:solidFill>
              </a:defRPr>
            </a:lvl1pPr>
            <a:lvl2pPr>
              <a:defRPr lang="zh-CN" cap="none"/>
            </a:lvl2pPr>
            <a:lvl3pPr>
              <a:defRPr lang="zh-CN" cap="none"/>
            </a:lvl3pPr>
            <a:lvl4pPr>
              <a:defRPr lang="zh-CN" cap="none"/>
            </a:lvl4pPr>
            <a:lvl5pPr>
              <a:defRPr lang="zh-CN" cap="none"/>
            </a:lvl5pPr>
            <a:lvl6pPr>
              <a:defRPr lang="zh-CN" cap="none"/>
            </a:lvl6pPr>
            <a:lvl7pPr>
              <a:defRPr lang="zh-CN" cap="none"/>
            </a:lvl7pPr>
            <a:lvl8pPr>
              <a:defRPr lang="zh-CN" cap="none"/>
            </a:lvl8pPr>
            <a:lvl9pPr>
              <a:defRPr lang="zh-CN" cap="none"/>
            </a:lvl9pPr>
          </a:lstStyle>
          <a:p>
            <a:pPr>
              <a:defRPr lang="zh-CN"/>
            </a:pPr>
            <a:endParaRPr altLang="en-US"/>
          </a:p>
        </p:txBody>
      </p:sp>
      <p:sp>
        <p:nvSpPr>
          <p:cNvPr id="6" name="灯片编号占位符 5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UCgAAFQdAABwNQAAAx8AABAAAAAmAAAACAAAAL+PAAAAAAAA"/>
              </a:ext>
            </a:extLst>
          </p:cNvSpPr>
          <p:nvPr>
            <p:ph type="sldNum" sz="quarter" idx="4"/>
          </p:nvPr>
        </p:nvSpPr>
        <p:spPr>
          <a:xfrm>
            <a:off x="6553200" y="4767580"/>
            <a:ext cx="2133600" cy="273685"/>
          </a:xfrm>
          <a:prstGeom prst="rect">
            <a:avLst/>
          </a:prstGeom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>
            <a:lvl1pPr algn="r">
              <a:defRPr lang="zh-CN" sz="1200" cap="none">
                <a:solidFill>
                  <a:srgbClr val="8C8C8C"/>
                </a:solidFill>
              </a:defRPr>
            </a:lvl1pPr>
            <a:lvl2pPr>
              <a:defRPr lang="zh-CN" cap="none"/>
            </a:lvl2pPr>
            <a:lvl3pPr>
              <a:defRPr lang="zh-CN" cap="none"/>
            </a:lvl3pPr>
            <a:lvl4pPr>
              <a:defRPr lang="zh-CN" cap="none"/>
            </a:lvl4pPr>
            <a:lvl5pPr>
              <a:defRPr lang="zh-CN" cap="none"/>
            </a:lvl5pPr>
            <a:lvl6pPr>
              <a:defRPr lang="zh-CN" cap="none"/>
            </a:lvl6pPr>
            <a:lvl7pPr>
              <a:defRPr lang="zh-CN" cap="none"/>
            </a:lvl7pPr>
            <a:lvl8pPr>
              <a:defRPr lang="zh-CN" cap="none"/>
            </a:lvl8pPr>
            <a:lvl9pPr>
              <a:defRPr lang="zh-CN" cap="none"/>
            </a:lvl9pPr>
          </a:lstStyle>
          <a:p>
            <a:pPr>
              <a:defRPr lang="zh-CN"/>
            </a:pPr>
            <a:fld id="{35101B46-08D8-45ED-96A8-FEB855E660AB}" type="slidenum">
              <a:rPr lang="en-US" altLang="zh-CN"/>
              <a:pPr>
                <a:defRPr lang="zh-CN"/>
              </a:pPr>
              <a:t>‹#›</a:t>
            </a:fld>
            <a:endParaRPr altLang="en-US"/>
          </a:p>
        </p:txBody>
      </p:sp>
      <p:sp>
        <p:nvSpPr>
          <p:cNvPr id="7" name="矩形 11"/>
          <p:cNvSpPr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EAAAAAAAAA////CP///wgAAAAAAAAAAAAAAAAAAAAAAAAAAAAAAAAAAAAAZAAAAAEAAABAAAAAAAAAAAAAAAAAAAAAAAAAAAAAAAAAAAAAAAAAAAAAAAAAAAAAAAAAAAAAAAAAAAAAAAAAAAAAAAAAAAAAAAAAAAAAAAAAAAAAAAAAAAAAAAAAAAAAFAAAADwAAAAAAAAAAAAAAABYWgAo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f///wEAAAAAAAAAAAAAAAAAAAAAAAAAAAAAAAAAAAAAAAAAAABYWgB/f38A8PDwA8zMzADAwP8Af39/AAAAAAAAAAAAAAAAAAAAAAAAAAAAIQAAABgAAAAUAAAAAAAAAAAAAABAOAAApB8AABAAAAAmAAAACAAAAP//////////"/>
              </a:ext>
            </a:extLst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zh-CN" cap="none">
                <a:solidFill>
                  <a:srgbClr val="FFFFFF"/>
                </a:solidFill>
              </a:defRPr>
            </a:pPr>
            <a:endParaRPr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083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</p:sldLayoutIdLst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hf hdr="0" ftr="0"/>
  <p:txStyles>
    <p:titleStyle>
      <a:lvl1pPr marL="0" marR="0" indent="0" algn="ctr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44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1pPr>
      <a:lvl2pPr marL="457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2pPr>
      <a:lvl3pPr marL="914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3pPr>
      <a:lvl4pPr marL="1371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4pPr>
      <a:lvl5pPr marL="18288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5pPr>
      <a:lvl6pPr marL="22860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6pPr>
      <a:lvl7pPr marL="2743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7pPr>
      <a:lvl8pPr marL="3200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8pPr>
      <a:lvl9pPr marL="3657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9pPr>
    </p:titleStyle>
    <p:bodyStyle>
      <a:lvl1pPr marL="342900" marR="0" indent="-3429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•"/>
        <a:tabLst/>
        <a:defRPr lang="zh-CN" sz="32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1pPr>
      <a:lvl2pPr marL="742950" marR="0" indent="-28575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–"/>
        <a:tabLst/>
        <a:defRPr lang="zh-CN" sz="2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2pPr>
      <a:lvl3pPr marL="11430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•"/>
        <a:tabLst/>
        <a:defRPr lang="zh-CN" sz="24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3pPr>
      <a:lvl4pPr marL="16002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–"/>
        <a:tabLst/>
        <a:defRPr lang="zh-CN" sz="20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4pPr>
      <a:lvl5pPr marL="20574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»"/>
        <a:tabLst/>
        <a:defRPr lang="zh-CN" sz="20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5pPr>
      <a:lvl6pPr marL="25146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•"/>
        <a:tabLst/>
        <a:defRPr lang="zh-CN" sz="20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6pPr>
      <a:lvl7pPr marL="29718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•"/>
        <a:tabLst/>
        <a:defRPr lang="zh-CN" sz="20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7pPr>
      <a:lvl8pPr marL="34290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•"/>
        <a:tabLst/>
        <a:defRPr lang="zh-CN" sz="20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8pPr>
      <a:lvl9pPr marL="38862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•"/>
        <a:tabLst/>
        <a:defRPr lang="zh-CN" sz="20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9pPr>
    </p:bodyStyle>
    <p:otherStyle>
      <a:lvl1pPr marL="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1pPr>
      <a:lvl2pPr marL="457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2pPr>
      <a:lvl3pPr marL="914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3pPr>
      <a:lvl4pPr marL="1371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4pPr>
      <a:lvl5pPr marL="18288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5pPr>
      <a:lvl6pPr marL="22860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6pPr>
      <a:lvl7pPr marL="2743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7pPr>
      <a:lvl8pPr marL="3200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8pPr>
      <a:lvl9pPr marL="3657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7"/>
          <a:srcRect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0AIAAEQBAABwNQAAigYAABAAAAAmAAAACAAAAL8vAAAAAAAA"/>
              </a:ext>
            </a:extLst>
          </p:cNvSpPr>
          <p:nvPr>
            <p:ph type="title"/>
          </p:nvPr>
        </p:nvSpPr>
        <p:spPr>
          <a:xfrm>
            <a:off x="457200" y="205740"/>
            <a:ext cx="8229600" cy="857250"/>
          </a:xfrm>
          <a:prstGeom prst="rect">
            <a:avLst/>
          </a:prstGeom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/>
          <a:p>
            <a:pPr>
              <a:defRPr lang="zh-CN"/>
            </a:pPr>
            <a:r>
              <a:t>单击此处编辑母版标题样式</a:t>
            </a:r>
          </a:p>
        </p:txBody>
      </p:sp>
      <p:sp>
        <p:nvSpPr>
          <p:cNvPr id="3" name="文本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0AIAAGIHAABwNQAARBwAABAAAAAmAAAACAAAAD8vAAAAAAAA"/>
              </a:ext>
            </a:extLst>
          </p:cNvSpPr>
          <p:nvPr>
            <p:ph type="body" idx="1"/>
          </p:nvPr>
        </p:nvSpPr>
        <p:spPr>
          <a:xfrm>
            <a:off x="457200" y="1200150"/>
            <a:ext cx="8229600" cy="3394710"/>
          </a:xfrm>
          <a:prstGeom prst="rect">
            <a:avLst/>
          </a:prstGeom>
        </p:spPr>
        <p:txBody>
          <a:bodyPr vert="horz" wrap="square" lIns="91440" tIns="45720" rIns="91440" bIns="45720" numCol="1" spcCol="215900" anchor="t">
            <a:prstTxWarp prst="textNoShape">
              <a:avLst/>
            </a:prstTxWarp>
          </a:bodyPr>
          <a:lstStyle/>
          <a:p>
            <a:pPr>
              <a:defRPr lang="zh-CN"/>
            </a:pPr>
            <a:r>
              <a:t>单击此处编辑母版文本样式</a:t>
            </a:r>
          </a:p>
          <a:p>
            <a:pPr lvl="1">
              <a:defRPr lang="zh-CN"/>
            </a:pPr>
            <a:r>
              <a:t>第二级</a:t>
            </a:r>
          </a:p>
          <a:p>
            <a:pPr lvl="2">
              <a:defRPr lang="zh-CN"/>
            </a:pPr>
            <a:r>
              <a:t>第三级</a:t>
            </a:r>
          </a:p>
          <a:p>
            <a:pPr lvl="3">
              <a:defRPr lang="zh-CN"/>
            </a:pPr>
            <a:r>
              <a:t>第四级</a:t>
            </a:r>
          </a:p>
          <a:p>
            <a:pPr lvl="4">
              <a:defRPr lang="zh-CN"/>
            </a:pPr>
            <a:r>
              <a:t>第五级</a:t>
            </a:r>
          </a:p>
        </p:txBody>
      </p:sp>
      <p:sp>
        <p:nvSpPr>
          <p:cNvPr id="4" name="日期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0AIAAFQdAADwDwAAAx8AABAAAAAmAAAACAAAAL+PAAAAAAAA"/>
              </a:ext>
            </a:extLst>
          </p:cNvSpPr>
          <p:nvPr>
            <p:ph type="dt" sz="half" idx="2"/>
          </p:nvPr>
        </p:nvSpPr>
        <p:spPr>
          <a:xfrm>
            <a:off x="457200" y="4767580"/>
            <a:ext cx="2133600" cy="273685"/>
          </a:xfrm>
          <a:prstGeom prst="rect">
            <a:avLst/>
          </a:prstGeom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>
            <a:lvl1pPr algn="l">
              <a:defRPr lang="zh-CN" sz="1200" cap="none">
                <a:solidFill>
                  <a:srgbClr val="8C8C8C"/>
                </a:solidFill>
              </a:defRPr>
            </a:lvl1pPr>
            <a:lvl2pPr>
              <a:defRPr lang="zh-CN" cap="none"/>
            </a:lvl2pPr>
            <a:lvl3pPr>
              <a:defRPr lang="zh-CN" cap="none"/>
            </a:lvl3pPr>
            <a:lvl4pPr>
              <a:defRPr lang="zh-CN" cap="none"/>
            </a:lvl4pPr>
            <a:lvl5pPr>
              <a:defRPr lang="zh-CN" cap="none"/>
            </a:lvl5pPr>
            <a:lvl6pPr>
              <a:defRPr lang="zh-CN" cap="none"/>
            </a:lvl6pPr>
            <a:lvl7pPr>
              <a:defRPr lang="zh-CN" cap="none"/>
            </a:lvl7pPr>
            <a:lvl8pPr>
              <a:defRPr lang="zh-CN" cap="none"/>
            </a:lvl8pPr>
            <a:lvl9pPr>
              <a:defRPr lang="zh-CN" cap="none"/>
            </a:lvl9pPr>
          </a:lstStyle>
          <a:p>
            <a:pPr>
              <a:defRPr lang="zh-CN"/>
            </a:pPr>
            <a:fld id="{35104DCD-83D8-45BB-96A8-75EE03E66020}" type="datetime1">
              <a:rPr lang="ru-RU"/>
              <a:pPr>
                <a:defRPr lang="zh-CN"/>
              </a:pPr>
              <a:t>30.05.2025</a:t>
            </a:fld>
            <a:endParaRPr altLang="en-US"/>
          </a:p>
        </p:txBody>
      </p:sp>
      <p:sp>
        <p:nvSpPr>
          <p:cNvPr id="5" name="页脚占位符 4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BMAAFQdAAAIJQAAAx8AABAAAAAmAAAACAAAAL+PAAAAAAAA"/>
              </a:ext>
            </a:extLst>
          </p:cNvSpPr>
          <p:nvPr>
            <p:ph type="ftr" sz="quarter" idx="3"/>
          </p:nvPr>
        </p:nvSpPr>
        <p:spPr>
          <a:xfrm>
            <a:off x="3124200" y="4767580"/>
            <a:ext cx="2895600" cy="273685"/>
          </a:xfrm>
          <a:prstGeom prst="rect">
            <a:avLst/>
          </a:prstGeom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>
            <a:lvl1pPr algn="ctr">
              <a:defRPr lang="zh-CN" sz="1200" cap="none">
                <a:solidFill>
                  <a:srgbClr val="8C8C8C"/>
                </a:solidFill>
              </a:defRPr>
            </a:lvl1pPr>
            <a:lvl2pPr>
              <a:defRPr lang="zh-CN" cap="none"/>
            </a:lvl2pPr>
            <a:lvl3pPr>
              <a:defRPr lang="zh-CN" cap="none"/>
            </a:lvl3pPr>
            <a:lvl4pPr>
              <a:defRPr lang="zh-CN" cap="none"/>
            </a:lvl4pPr>
            <a:lvl5pPr>
              <a:defRPr lang="zh-CN" cap="none"/>
            </a:lvl5pPr>
            <a:lvl6pPr>
              <a:defRPr lang="zh-CN" cap="none"/>
            </a:lvl6pPr>
            <a:lvl7pPr>
              <a:defRPr lang="zh-CN" cap="none"/>
            </a:lvl7pPr>
            <a:lvl8pPr>
              <a:defRPr lang="zh-CN" cap="none"/>
            </a:lvl8pPr>
            <a:lvl9pPr>
              <a:defRPr lang="zh-CN" cap="none"/>
            </a:lvl9pPr>
          </a:lstStyle>
          <a:p>
            <a:pPr>
              <a:defRPr lang="zh-CN"/>
            </a:pPr>
            <a:endParaRPr altLang="en-US"/>
          </a:p>
        </p:txBody>
      </p:sp>
      <p:sp>
        <p:nvSpPr>
          <p:cNvPr id="6" name="灯片编号占位符 5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UCgAAFQdAABwNQAAAx8AABAAAAAmAAAACAAAAL+PAAAAAAAA"/>
              </a:ext>
            </a:extLst>
          </p:cNvSpPr>
          <p:nvPr>
            <p:ph type="sldNum" sz="quarter" idx="4"/>
          </p:nvPr>
        </p:nvSpPr>
        <p:spPr>
          <a:xfrm>
            <a:off x="6553200" y="4767580"/>
            <a:ext cx="2133600" cy="273685"/>
          </a:xfrm>
          <a:prstGeom prst="rect">
            <a:avLst/>
          </a:prstGeom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>
            <a:lvl1pPr algn="r">
              <a:defRPr lang="zh-CN" sz="1200" cap="none">
                <a:solidFill>
                  <a:srgbClr val="8C8C8C"/>
                </a:solidFill>
              </a:defRPr>
            </a:lvl1pPr>
            <a:lvl2pPr>
              <a:defRPr lang="zh-CN" cap="none"/>
            </a:lvl2pPr>
            <a:lvl3pPr>
              <a:defRPr lang="zh-CN" cap="none"/>
            </a:lvl3pPr>
            <a:lvl4pPr>
              <a:defRPr lang="zh-CN" cap="none"/>
            </a:lvl4pPr>
            <a:lvl5pPr>
              <a:defRPr lang="zh-CN" cap="none"/>
            </a:lvl5pPr>
            <a:lvl6pPr>
              <a:defRPr lang="zh-CN" cap="none"/>
            </a:lvl6pPr>
            <a:lvl7pPr>
              <a:defRPr lang="zh-CN" cap="none"/>
            </a:lvl7pPr>
            <a:lvl8pPr>
              <a:defRPr lang="zh-CN" cap="none"/>
            </a:lvl8pPr>
            <a:lvl9pPr>
              <a:defRPr lang="zh-CN" cap="none"/>
            </a:lvl9pPr>
          </a:lstStyle>
          <a:p>
            <a:pPr>
              <a:defRPr lang="zh-CN"/>
            </a:pPr>
            <a:fld id="{35101B46-08D8-45ED-96A8-FEB855E660AB}" type="slidenum">
              <a:rPr lang="en-US" altLang="zh-CN"/>
              <a:pPr>
                <a:defRPr lang="zh-CN"/>
              </a:pPr>
              <a:t>‹#›</a:t>
            </a:fld>
            <a:endParaRPr altLang="en-US"/>
          </a:p>
        </p:txBody>
      </p:sp>
      <p:sp>
        <p:nvSpPr>
          <p:cNvPr id="7" name="矩形 11"/>
          <p:cNvSpPr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EAAAAAAAAA////CP///wgAAAAAAAAAAAAAAAAAAAAAAAAAAAAAAAAAAAAAZAAAAAEAAABAAAAAAAAAAAAAAAAAAAAAAAAAAAAAAAAAAAAAAAAAAAAAAAAAAAAAAAAAAAAAAAAAAAAAAAAAAAAAAAAAAAAAAAAAAAAAAAAAAAAAAAAAAAAAAAAAAAAAFAAAADwAAAAAAAAAAAAAAABYWgAo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f///wEAAAAAAAAAAAAAAAAAAAAAAAAAAAAAAAAAAAAAAAAAAABYWgB/f38A8PDwA8zMzADAwP8Af39/AAAAAAAAAAAAAAAAAAAAAAAAAAAAIQAAABgAAAAUAAAAAAAAAAAAAABAOAAApB8AABAAAAAmAAAACAAAAP//////////"/>
              </a:ext>
            </a:extLst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zh-CN" cap="none">
                <a:solidFill>
                  <a:srgbClr val="FFFFFF"/>
                </a:solidFill>
              </a:defRPr>
            </a:pPr>
            <a:endParaRPr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823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</p:sldLayoutIdLst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hf hdr="0" ftr="0"/>
  <p:txStyles>
    <p:titleStyle>
      <a:lvl1pPr marL="0" marR="0" indent="0" algn="ctr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44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1pPr>
      <a:lvl2pPr marL="457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2pPr>
      <a:lvl3pPr marL="914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3pPr>
      <a:lvl4pPr marL="1371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4pPr>
      <a:lvl5pPr marL="18288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5pPr>
      <a:lvl6pPr marL="22860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6pPr>
      <a:lvl7pPr marL="2743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7pPr>
      <a:lvl8pPr marL="3200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8pPr>
      <a:lvl9pPr marL="3657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9pPr>
    </p:titleStyle>
    <p:bodyStyle>
      <a:lvl1pPr marL="342900" marR="0" indent="-3429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•"/>
        <a:tabLst/>
        <a:defRPr lang="zh-CN" sz="32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1pPr>
      <a:lvl2pPr marL="742950" marR="0" indent="-28575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–"/>
        <a:tabLst/>
        <a:defRPr lang="zh-CN" sz="2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2pPr>
      <a:lvl3pPr marL="11430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•"/>
        <a:tabLst/>
        <a:defRPr lang="zh-CN" sz="24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3pPr>
      <a:lvl4pPr marL="16002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–"/>
        <a:tabLst/>
        <a:defRPr lang="zh-CN" sz="20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4pPr>
      <a:lvl5pPr marL="20574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»"/>
        <a:tabLst/>
        <a:defRPr lang="zh-CN" sz="20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5pPr>
      <a:lvl6pPr marL="25146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•"/>
        <a:tabLst/>
        <a:defRPr lang="zh-CN" sz="20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6pPr>
      <a:lvl7pPr marL="29718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•"/>
        <a:tabLst/>
        <a:defRPr lang="zh-CN" sz="20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7pPr>
      <a:lvl8pPr marL="34290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•"/>
        <a:tabLst/>
        <a:defRPr lang="zh-CN" sz="20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8pPr>
      <a:lvl9pPr marL="38862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•"/>
        <a:tabLst/>
        <a:defRPr lang="zh-CN" sz="20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9pPr>
    </p:bodyStyle>
    <p:otherStyle>
      <a:lvl1pPr marL="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1pPr>
      <a:lvl2pPr marL="457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2pPr>
      <a:lvl3pPr marL="914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3pPr>
      <a:lvl4pPr marL="1371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4pPr>
      <a:lvl5pPr marL="18288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5pPr>
      <a:lvl6pPr marL="22860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6pPr>
      <a:lvl7pPr marL="2743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7pPr>
      <a:lvl8pPr marL="3200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8pPr>
      <a:lvl9pPr marL="3657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7"/>
          <a:srcRect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0AIAAEQBAABwNQAAigYAABAAAAAmAAAACAAAAL8vAAAAAAAA"/>
              </a:ext>
            </a:extLst>
          </p:cNvSpPr>
          <p:nvPr>
            <p:ph type="title"/>
          </p:nvPr>
        </p:nvSpPr>
        <p:spPr>
          <a:xfrm>
            <a:off x="457200" y="205740"/>
            <a:ext cx="8229600" cy="857250"/>
          </a:xfrm>
          <a:prstGeom prst="rect">
            <a:avLst/>
          </a:prstGeom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/>
          <a:p>
            <a:pPr>
              <a:defRPr lang="zh-CN"/>
            </a:pPr>
            <a:r>
              <a:t>单击此处编辑母版标题样式</a:t>
            </a:r>
          </a:p>
        </p:txBody>
      </p:sp>
      <p:sp>
        <p:nvSpPr>
          <p:cNvPr id="3" name="文本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0AIAAGIHAABwNQAARBwAABAAAAAmAAAACAAAAD8vAAAAAAAA"/>
              </a:ext>
            </a:extLst>
          </p:cNvSpPr>
          <p:nvPr>
            <p:ph type="body" idx="1"/>
          </p:nvPr>
        </p:nvSpPr>
        <p:spPr>
          <a:xfrm>
            <a:off x="457200" y="1200150"/>
            <a:ext cx="8229600" cy="3394710"/>
          </a:xfrm>
          <a:prstGeom prst="rect">
            <a:avLst/>
          </a:prstGeom>
        </p:spPr>
        <p:txBody>
          <a:bodyPr vert="horz" wrap="square" lIns="91440" tIns="45720" rIns="91440" bIns="45720" numCol="1" spcCol="215900" anchor="t">
            <a:prstTxWarp prst="textNoShape">
              <a:avLst/>
            </a:prstTxWarp>
          </a:bodyPr>
          <a:lstStyle/>
          <a:p>
            <a:pPr>
              <a:defRPr lang="zh-CN"/>
            </a:pPr>
            <a:r>
              <a:t>单击此处编辑母版文本样式</a:t>
            </a:r>
          </a:p>
          <a:p>
            <a:pPr lvl="1">
              <a:defRPr lang="zh-CN"/>
            </a:pPr>
            <a:r>
              <a:t>第二级</a:t>
            </a:r>
          </a:p>
          <a:p>
            <a:pPr lvl="2">
              <a:defRPr lang="zh-CN"/>
            </a:pPr>
            <a:r>
              <a:t>第三级</a:t>
            </a:r>
          </a:p>
          <a:p>
            <a:pPr lvl="3">
              <a:defRPr lang="zh-CN"/>
            </a:pPr>
            <a:r>
              <a:t>第四级</a:t>
            </a:r>
          </a:p>
          <a:p>
            <a:pPr lvl="4">
              <a:defRPr lang="zh-CN"/>
            </a:pPr>
            <a:r>
              <a:t>第五级</a:t>
            </a:r>
          </a:p>
        </p:txBody>
      </p:sp>
      <p:sp>
        <p:nvSpPr>
          <p:cNvPr id="4" name="日期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0AIAAFQdAADwDwAAAx8AABAAAAAmAAAACAAAAL+PAAAAAAAA"/>
              </a:ext>
            </a:extLst>
          </p:cNvSpPr>
          <p:nvPr>
            <p:ph type="dt" sz="half" idx="2"/>
          </p:nvPr>
        </p:nvSpPr>
        <p:spPr>
          <a:xfrm>
            <a:off x="457200" y="4767580"/>
            <a:ext cx="2133600" cy="273685"/>
          </a:xfrm>
          <a:prstGeom prst="rect">
            <a:avLst/>
          </a:prstGeom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>
            <a:lvl1pPr algn="l">
              <a:defRPr lang="zh-CN" sz="1200" cap="none">
                <a:solidFill>
                  <a:srgbClr val="8C8C8C"/>
                </a:solidFill>
              </a:defRPr>
            </a:lvl1pPr>
            <a:lvl2pPr>
              <a:defRPr lang="zh-CN" cap="none"/>
            </a:lvl2pPr>
            <a:lvl3pPr>
              <a:defRPr lang="zh-CN" cap="none"/>
            </a:lvl3pPr>
            <a:lvl4pPr>
              <a:defRPr lang="zh-CN" cap="none"/>
            </a:lvl4pPr>
            <a:lvl5pPr>
              <a:defRPr lang="zh-CN" cap="none"/>
            </a:lvl5pPr>
            <a:lvl6pPr>
              <a:defRPr lang="zh-CN" cap="none"/>
            </a:lvl6pPr>
            <a:lvl7pPr>
              <a:defRPr lang="zh-CN" cap="none"/>
            </a:lvl7pPr>
            <a:lvl8pPr>
              <a:defRPr lang="zh-CN" cap="none"/>
            </a:lvl8pPr>
            <a:lvl9pPr>
              <a:defRPr lang="zh-CN" cap="none"/>
            </a:lvl9pPr>
          </a:lstStyle>
          <a:p>
            <a:pPr>
              <a:defRPr lang="zh-CN"/>
            </a:pPr>
            <a:fld id="{35104DCD-83D8-45BB-96A8-75EE03E66020}" type="datetime1">
              <a:rPr lang="ru-RU"/>
              <a:pPr>
                <a:defRPr lang="zh-CN"/>
              </a:pPr>
              <a:t>30.05.2025</a:t>
            </a:fld>
            <a:endParaRPr altLang="en-US"/>
          </a:p>
        </p:txBody>
      </p:sp>
      <p:sp>
        <p:nvSpPr>
          <p:cNvPr id="5" name="页脚占位符 4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BMAAFQdAAAIJQAAAx8AABAAAAAmAAAACAAAAL+PAAAAAAAA"/>
              </a:ext>
            </a:extLst>
          </p:cNvSpPr>
          <p:nvPr>
            <p:ph type="ftr" sz="quarter" idx="3"/>
          </p:nvPr>
        </p:nvSpPr>
        <p:spPr>
          <a:xfrm>
            <a:off x="3124200" y="4767580"/>
            <a:ext cx="2895600" cy="273685"/>
          </a:xfrm>
          <a:prstGeom prst="rect">
            <a:avLst/>
          </a:prstGeom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>
            <a:lvl1pPr algn="ctr">
              <a:defRPr lang="zh-CN" sz="1200" cap="none">
                <a:solidFill>
                  <a:srgbClr val="8C8C8C"/>
                </a:solidFill>
              </a:defRPr>
            </a:lvl1pPr>
            <a:lvl2pPr>
              <a:defRPr lang="zh-CN" cap="none"/>
            </a:lvl2pPr>
            <a:lvl3pPr>
              <a:defRPr lang="zh-CN" cap="none"/>
            </a:lvl3pPr>
            <a:lvl4pPr>
              <a:defRPr lang="zh-CN" cap="none"/>
            </a:lvl4pPr>
            <a:lvl5pPr>
              <a:defRPr lang="zh-CN" cap="none"/>
            </a:lvl5pPr>
            <a:lvl6pPr>
              <a:defRPr lang="zh-CN" cap="none"/>
            </a:lvl6pPr>
            <a:lvl7pPr>
              <a:defRPr lang="zh-CN" cap="none"/>
            </a:lvl7pPr>
            <a:lvl8pPr>
              <a:defRPr lang="zh-CN" cap="none"/>
            </a:lvl8pPr>
            <a:lvl9pPr>
              <a:defRPr lang="zh-CN" cap="none"/>
            </a:lvl9pPr>
          </a:lstStyle>
          <a:p>
            <a:pPr>
              <a:defRPr lang="zh-CN"/>
            </a:pPr>
            <a:endParaRPr altLang="en-US"/>
          </a:p>
        </p:txBody>
      </p:sp>
      <p:sp>
        <p:nvSpPr>
          <p:cNvPr id="6" name="灯片编号占位符 5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UCgAAFQdAABwNQAAAx8AABAAAAAmAAAACAAAAL+PAAAAAAAA"/>
              </a:ext>
            </a:extLst>
          </p:cNvSpPr>
          <p:nvPr>
            <p:ph type="sldNum" sz="quarter" idx="4"/>
          </p:nvPr>
        </p:nvSpPr>
        <p:spPr>
          <a:xfrm>
            <a:off x="6553200" y="4767580"/>
            <a:ext cx="2133600" cy="273685"/>
          </a:xfrm>
          <a:prstGeom prst="rect">
            <a:avLst/>
          </a:prstGeom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>
            <a:lvl1pPr algn="r">
              <a:defRPr lang="zh-CN" sz="1200" cap="none">
                <a:solidFill>
                  <a:srgbClr val="8C8C8C"/>
                </a:solidFill>
              </a:defRPr>
            </a:lvl1pPr>
            <a:lvl2pPr>
              <a:defRPr lang="zh-CN" cap="none"/>
            </a:lvl2pPr>
            <a:lvl3pPr>
              <a:defRPr lang="zh-CN" cap="none"/>
            </a:lvl3pPr>
            <a:lvl4pPr>
              <a:defRPr lang="zh-CN" cap="none"/>
            </a:lvl4pPr>
            <a:lvl5pPr>
              <a:defRPr lang="zh-CN" cap="none"/>
            </a:lvl5pPr>
            <a:lvl6pPr>
              <a:defRPr lang="zh-CN" cap="none"/>
            </a:lvl6pPr>
            <a:lvl7pPr>
              <a:defRPr lang="zh-CN" cap="none"/>
            </a:lvl7pPr>
            <a:lvl8pPr>
              <a:defRPr lang="zh-CN" cap="none"/>
            </a:lvl8pPr>
            <a:lvl9pPr>
              <a:defRPr lang="zh-CN" cap="none"/>
            </a:lvl9pPr>
          </a:lstStyle>
          <a:p>
            <a:pPr>
              <a:defRPr lang="zh-CN"/>
            </a:pPr>
            <a:fld id="{35101B46-08D8-45ED-96A8-FEB855E660AB}" type="slidenum">
              <a:rPr lang="en-US" altLang="zh-CN"/>
              <a:pPr>
                <a:defRPr lang="zh-CN"/>
              </a:pPr>
              <a:t>‹#›</a:t>
            </a:fld>
            <a:endParaRPr altLang="en-US"/>
          </a:p>
        </p:txBody>
      </p:sp>
      <p:sp>
        <p:nvSpPr>
          <p:cNvPr id="7" name="矩形 11"/>
          <p:cNvSpPr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EAAAAAAAAA////CP///wgAAAAAAAAAAAAAAAAAAAAAAAAAAAAAAAAAAAAAZAAAAAEAAABAAAAAAAAAAAAAAAAAAAAAAAAAAAAAAAAAAAAAAAAAAAAAAAAAAAAAAAAAAAAAAAAAAAAAAAAAAAAAAAAAAAAAAAAAAAAAAAAAAAAAAAAAAAAAAAAAAAAAFAAAADwAAAAAAAAAAAAAAABYWgAo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f///wEAAAAAAAAAAAAAAAAAAAAAAAAAAAAAAAAAAAAAAAAAAABYWgB/f38A8PDwA8zMzADAwP8Af39/AAAAAAAAAAAAAAAAAAAAAAAAAAAAIQAAABgAAAAUAAAAAAAAAAAAAABAOAAApB8AABAAAAAmAAAACAAAAP//////////"/>
              </a:ext>
            </a:extLst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zh-CN" cap="none">
                <a:solidFill>
                  <a:srgbClr val="FFFFFF"/>
                </a:solidFill>
              </a:defRPr>
            </a:pPr>
            <a:endParaRPr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976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</p:sldLayoutIdLst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hf hdr="0" ftr="0"/>
  <p:txStyles>
    <p:titleStyle>
      <a:lvl1pPr marL="0" marR="0" indent="0" algn="ctr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44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1pPr>
      <a:lvl2pPr marL="457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2pPr>
      <a:lvl3pPr marL="914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3pPr>
      <a:lvl4pPr marL="1371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4pPr>
      <a:lvl5pPr marL="18288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5pPr>
      <a:lvl6pPr marL="22860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6pPr>
      <a:lvl7pPr marL="2743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7pPr>
      <a:lvl8pPr marL="3200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8pPr>
      <a:lvl9pPr marL="3657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9pPr>
    </p:titleStyle>
    <p:bodyStyle>
      <a:lvl1pPr marL="342900" marR="0" indent="-3429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•"/>
        <a:tabLst/>
        <a:defRPr lang="zh-CN" sz="32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1pPr>
      <a:lvl2pPr marL="742950" marR="0" indent="-28575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–"/>
        <a:tabLst/>
        <a:defRPr lang="zh-CN" sz="2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2pPr>
      <a:lvl3pPr marL="11430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•"/>
        <a:tabLst/>
        <a:defRPr lang="zh-CN" sz="24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3pPr>
      <a:lvl4pPr marL="16002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–"/>
        <a:tabLst/>
        <a:defRPr lang="zh-CN" sz="20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4pPr>
      <a:lvl5pPr marL="20574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»"/>
        <a:tabLst/>
        <a:defRPr lang="zh-CN" sz="20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5pPr>
      <a:lvl6pPr marL="25146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•"/>
        <a:tabLst/>
        <a:defRPr lang="zh-CN" sz="20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6pPr>
      <a:lvl7pPr marL="29718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•"/>
        <a:tabLst/>
        <a:defRPr lang="zh-CN" sz="20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7pPr>
      <a:lvl8pPr marL="34290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•"/>
        <a:tabLst/>
        <a:defRPr lang="zh-CN" sz="20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8pPr>
      <a:lvl9pPr marL="38862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•"/>
        <a:tabLst/>
        <a:defRPr lang="zh-CN" sz="20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9pPr>
    </p:bodyStyle>
    <p:otherStyle>
      <a:lvl1pPr marL="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1pPr>
      <a:lvl2pPr marL="457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2pPr>
      <a:lvl3pPr marL="914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3pPr>
      <a:lvl4pPr marL="1371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4pPr>
      <a:lvl5pPr marL="18288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5pPr>
      <a:lvl6pPr marL="22860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6pPr>
      <a:lvl7pPr marL="2743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7pPr>
      <a:lvl8pPr marL="3200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8pPr>
      <a:lvl9pPr marL="3657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7"/>
          <a:srcRect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0AIAAEQBAABwNQAAigYAABAAAAAmAAAACAAAAL8vAAAAAAAA"/>
              </a:ext>
            </a:extLst>
          </p:cNvSpPr>
          <p:nvPr>
            <p:ph type="title"/>
          </p:nvPr>
        </p:nvSpPr>
        <p:spPr>
          <a:xfrm>
            <a:off x="457200" y="205740"/>
            <a:ext cx="8229600" cy="857250"/>
          </a:xfrm>
          <a:prstGeom prst="rect">
            <a:avLst/>
          </a:prstGeom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/>
          <a:p>
            <a:pPr>
              <a:defRPr lang="zh-CN"/>
            </a:pPr>
            <a:r>
              <a:t>单击此处编辑母版标题样式</a:t>
            </a:r>
          </a:p>
        </p:txBody>
      </p:sp>
      <p:sp>
        <p:nvSpPr>
          <p:cNvPr id="3" name="文本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0AIAAGIHAABwNQAARBwAABAAAAAmAAAACAAAAD8vAAAAAAAA"/>
              </a:ext>
            </a:extLst>
          </p:cNvSpPr>
          <p:nvPr>
            <p:ph type="body" idx="1"/>
          </p:nvPr>
        </p:nvSpPr>
        <p:spPr>
          <a:xfrm>
            <a:off x="457200" y="1200150"/>
            <a:ext cx="8229600" cy="3394710"/>
          </a:xfrm>
          <a:prstGeom prst="rect">
            <a:avLst/>
          </a:prstGeom>
        </p:spPr>
        <p:txBody>
          <a:bodyPr vert="horz" wrap="square" lIns="91440" tIns="45720" rIns="91440" bIns="45720" numCol="1" spcCol="215900" anchor="t">
            <a:prstTxWarp prst="textNoShape">
              <a:avLst/>
            </a:prstTxWarp>
          </a:bodyPr>
          <a:lstStyle/>
          <a:p>
            <a:pPr>
              <a:defRPr lang="zh-CN"/>
            </a:pPr>
            <a:r>
              <a:t>单击此处编辑母版文本样式</a:t>
            </a:r>
          </a:p>
          <a:p>
            <a:pPr lvl="1">
              <a:defRPr lang="zh-CN"/>
            </a:pPr>
            <a:r>
              <a:t>第二级</a:t>
            </a:r>
          </a:p>
          <a:p>
            <a:pPr lvl="2">
              <a:defRPr lang="zh-CN"/>
            </a:pPr>
            <a:r>
              <a:t>第三级</a:t>
            </a:r>
          </a:p>
          <a:p>
            <a:pPr lvl="3">
              <a:defRPr lang="zh-CN"/>
            </a:pPr>
            <a:r>
              <a:t>第四级</a:t>
            </a:r>
          </a:p>
          <a:p>
            <a:pPr lvl="4">
              <a:defRPr lang="zh-CN"/>
            </a:pPr>
            <a:r>
              <a:t>第五级</a:t>
            </a:r>
          </a:p>
        </p:txBody>
      </p:sp>
      <p:sp>
        <p:nvSpPr>
          <p:cNvPr id="4" name="日期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0AIAAFQdAADwDwAAAx8AABAAAAAmAAAACAAAAL+PAAAAAAAA"/>
              </a:ext>
            </a:extLst>
          </p:cNvSpPr>
          <p:nvPr>
            <p:ph type="dt" sz="half" idx="2"/>
          </p:nvPr>
        </p:nvSpPr>
        <p:spPr>
          <a:xfrm>
            <a:off x="457200" y="4767580"/>
            <a:ext cx="2133600" cy="273685"/>
          </a:xfrm>
          <a:prstGeom prst="rect">
            <a:avLst/>
          </a:prstGeom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>
            <a:lvl1pPr algn="l">
              <a:defRPr lang="zh-CN" sz="1200" cap="none">
                <a:solidFill>
                  <a:srgbClr val="8C8C8C"/>
                </a:solidFill>
              </a:defRPr>
            </a:lvl1pPr>
            <a:lvl2pPr>
              <a:defRPr lang="zh-CN" cap="none"/>
            </a:lvl2pPr>
            <a:lvl3pPr>
              <a:defRPr lang="zh-CN" cap="none"/>
            </a:lvl3pPr>
            <a:lvl4pPr>
              <a:defRPr lang="zh-CN" cap="none"/>
            </a:lvl4pPr>
            <a:lvl5pPr>
              <a:defRPr lang="zh-CN" cap="none"/>
            </a:lvl5pPr>
            <a:lvl6pPr>
              <a:defRPr lang="zh-CN" cap="none"/>
            </a:lvl6pPr>
            <a:lvl7pPr>
              <a:defRPr lang="zh-CN" cap="none"/>
            </a:lvl7pPr>
            <a:lvl8pPr>
              <a:defRPr lang="zh-CN" cap="none"/>
            </a:lvl8pPr>
            <a:lvl9pPr>
              <a:defRPr lang="zh-CN" cap="none"/>
            </a:lvl9pPr>
          </a:lstStyle>
          <a:p>
            <a:pPr>
              <a:defRPr lang="zh-CN"/>
            </a:pPr>
            <a:fld id="{35104DCD-83D8-45BB-96A8-75EE03E66020}" type="datetime1">
              <a:rPr lang="ru-RU"/>
              <a:pPr>
                <a:defRPr lang="zh-CN"/>
              </a:pPr>
              <a:t>30.05.2025</a:t>
            </a:fld>
            <a:endParaRPr altLang="en-US"/>
          </a:p>
        </p:txBody>
      </p:sp>
      <p:sp>
        <p:nvSpPr>
          <p:cNvPr id="5" name="页脚占位符 4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BMAAFQdAAAIJQAAAx8AABAAAAAmAAAACAAAAL+PAAAAAAAA"/>
              </a:ext>
            </a:extLst>
          </p:cNvSpPr>
          <p:nvPr>
            <p:ph type="ftr" sz="quarter" idx="3"/>
          </p:nvPr>
        </p:nvSpPr>
        <p:spPr>
          <a:xfrm>
            <a:off x="3124200" y="4767580"/>
            <a:ext cx="2895600" cy="273685"/>
          </a:xfrm>
          <a:prstGeom prst="rect">
            <a:avLst/>
          </a:prstGeom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>
            <a:lvl1pPr algn="ctr">
              <a:defRPr lang="zh-CN" sz="1200" cap="none">
                <a:solidFill>
                  <a:srgbClr val="8C8C8C"/>
                </a:solidFill>
              </a:defRPr>
            </a:lvl1pPr>
            <a:lvl2pPr>
              <a:defRPr lang="zh-CN" cap="none"/>
            </a:lvl2pPr>
            <a:lvl3pPr>
              <a:defRPr lang="zh-CN" cap="none"/>
            </a:lvl3pPr>
            <a:lvl4pPr>
              <a:defRPr lang="zh-CN" cap="none"/>
            </a:lvl4pPr>
            <a:lvl5pPr>
              <a:defRPr lang="zh-CN" cap="none"/>
            </a:lvl5pPr>
            <a:lvl6pPr>
              <a:defRPr lang="zh-CN" cap="none"/>
            </a:lvl6pPr>
            <a:lvl7pPr>
              <a:defRPr lang="zh-CN" cap="none"/>
            </a:lvl7pPr>
            <a:lvl8pPr>
              <a:defRPr lang="zh-CN" cap="none"/>
            </a:lvl8pPr>
            <a:lvl9pPr>
              <a:defRPr lang="zh-CN" cap="none"/>
            </a:lvl9pPr>
          </a:lstStyle>
          <a:p>
            <a:pPr>
              <a:defRPr lang="zh-CN"/>
            </a:pPr>
            <a:endParaRPr altLang="en-US"/>
          </a:p>
        </p:txBody>
      </p:sp>
      <p:sp>
        <p:nvSpPr>
          <p:cNvPr id="6" name="灯片编号占位符 5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UCgAAFQdAABwNQAAAx8AABAAAAAmAAAACAAAAL+PAAAAAAAA"/>
              </a:ext>
            </a:extLst>
          </p:cNvSpPr>
          <p:nvPr>
            <p:ph type="sldNum" sz="quarter" idx="4"/>
          </p:nvPr>
        </p:nvSpPr>
        <p:spPr>
          <a:xfrm>
            <a:off x="6553200" y="4767580"/>
            <a:ext cx="2133600" cy="273685"/>
          </a:xfrm>
          <a:prstGeom prst="rect">
            <a:avLst/>
          </a:prstGeom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>
            <a:lvl1pPr algn="r">
              <a:defRPr lang="zh-CN" sz="1200" cap="none">
                <a:solidFill>
                  <a:srgbClr val="8C8C8C"/>
                </a:solidFill>
              </a:defRPr>
            </a:lvl1pPr>
            <a:lvl2pPr>
              <a:defRPr lang="zh-CN" cap="none"/>
            </a:lvl2pPr>
            <a:lvl3pPr>
              <a:defRPr lang="zh-CN" cap="none"/>
            </a:lvl3pPr>
            <a:lvl4pPr>
              <a:defRPr lang="zh-CN" cap="none"/>
            </a:lvl4pPr>
            <a:lvl5pPr>
              <a:defRPr lang="zh-CN" cap="none"/>
            </a:lvl5pPr>
            <a:lvl6pPr>
              <a:defRPr lang="zh-CN" cap="none"/>
            </a:lvl6pPr>
            <a:lvl7pPr>
              <a:defRPr lang="zh-CN" cap="none"/>
            </a:lvl7pPr>
            <a:lvl8pPr>
              <a:defRPr lang="zh-CN" cap="none"/>
            </a:lvl8pPr>
            <a:lvl9pPr>
              <a:defRPr lang="zh-CN" cap="none"/>
            </a:lvl9pPr>
          </a:lstStyle>
          <a:p>
            <a:pPr>
              <a:defRPr lang="zh-CN"/>
            </a:pPr>
            <a:fld id="{35101B46-08D8-45ED-96A8-FEB855E660AB}" type="slidenum">
              <a:rPr lang="en-US" altLang="zh-CN"/>
              <a:pPr>
                <a:defRPr lang="zh-CN"/>
              </a:pPr>
              <a:t>‹#›</a:t>
            </a:fld>
            <a:endParaRPr altLang="en-US"/>
          </a:p>
        </p:txBody>
      </p:sp>
      <p:sp>
        <p:nvSpPr>
          <p:cNvPr id="7" name="矩形 11"/>
          <p:cNvSpPr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EAAAAAAAAA////CP///wgAAAAAAAAAAAAAAAAAAAAAAAAAAAAAAAAAAAAAZAAAAAEAAABAAAAAAAAAAAAAAAAAAAAAAAAAAAAAAAAAAAAAAAAAAAAAAAAAAAAAAAAAAAAAAAAAAAAAAAAAAAAAAAAAAAAAAAAAAAAAAAAAAAAAAAAAAAAAAAAAAAAAFAAAADwAAAAAAAAAAAAAAABYWgAo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f///wEAAAAAAAAAAAAAAAAAAAAAAAAAAAAAAAAAAAAAAAAAAABYWgB/f38A8PDwA8zMzADAwP8Af39/AAAAAAAAAAAAAAAAAAAAAAAAAAAAIQAAABgAAAAUAAAAAAAAAAAAAABAOAAApB8AABAAAAAmAAAACAAAAP//////////"/>
              </a:ext>
            </a:extLst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zh-CN" cap="none">
                <a:solidFill>
                  <a:srgbClr val="FFFFFF"/>
                </a:solidFill>
              </a:defRPr>
            </a:pPr>
            <a:endParaRPr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434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</p:sldLayoutIdLst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hf hdr="0" ftr="0"/>
  <p:txStyles>
    <p:titleStyle>
      <a:lvl1pPr marL="0" marR="0" indent="0" algn="ctr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44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1pPr>
      <a:lvl2pPr marL="457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2pPr>
      <a:lvl3pPr marL="914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3pPr>
      <a:lvl4pPr marL="1371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4pPr>
      <a:lvl5pPr marL="18288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5pPr>
      <a:lvl6pPr marL="22860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6pPr>
      <a:lvl7pPr marL="2743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7pPr>
      <a:lvl8pPr marL="3200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8pPr>
      <a:lvl9pPr marL="3657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9pPr>
    </p:titleStyle>
    <p:bodyStyle>
      <a:lvl1pPr marL="342900" marR="0" indent="-3429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•"/>
        <a:tabLst/>
        <a:defRPr lang="zh-CN" sz="32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1pPr>
      <a:lvl2pPr marL="742950" marR="0" indent="-28575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–"/>
        <a:tabLst/>
        <a:defRPr lang="zh-CN" sz="2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2pPr>
      <a:lvl3pPr marL="11430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•"/>
        <a:tabLst/>
        <a:defRPr lang="zh-CN" sz="24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3pPr>
      <a:lvl4pPr marL="16002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–"/>
        <a:tabLst/>
        <a:defRPr lang="zh-CN" sz="20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4pPr>
      <a:lvl5pPr marL="20574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»"/>
        <a:tabLst/>
        <a:defRPr lang="zh-CN" sz="20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5pPr>
      <a:lvl6pPr marL="25146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•"/>
        <a:tabLst/>
        <a:defRPr lang="zh-CN" sz="20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6pPr>
      <a:lvl7pPr marL="29718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•"/>
        <a:tabLst/>
        <a:defRPr lang="zh-CN" sz="20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7pPr>
      <a:lvl8pPr marL="34290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•"/>
        <a:tabLst/>
        <a:defRPr lang="zh-CN" sz="20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8pPr>
      <a:lvl9pPr marL="38862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•"/>
        <a:tabLst/>
        <a:defRPr lang="zh-CN" sz="20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9pPr>
    </p:bodyStyle>
    <p:otherStyle>
      <a:lvl1pPr marL="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1pPr>
      <a:lvl2pPr marL="457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2pPr>
      <a:lvl3pPr marL="914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3pPr>
      <a:lvl4pPr marL="1371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4pPr>
      <a:lvl5pPr marL="18288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5pPr>
      <a:lvl6pPr marL="22860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6pPr>
      <a:lvl7pPr marL="2743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7pPr>
      <a:lvl8pPr marL="3200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8pPr>
      <a:lvl9pPr marL="3657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7"/>
          <a:srcRect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0AIAAEQBAABwNQAAigYAABAAAAAmAAAACAAAAL8vAAAAAAAA"/>
              </a:ext>
            </a:extLst>
          </p:cNvSpPr>
          <p:nvPr>
            <p:ph type="title"/>
          </p:nvPr>
        </p:nvSpPr>
        <p:spPr>
          <a:xfrm>
            <a:off x="457200" y="205740"/>
            <a:ext cx="8229600" cy="857250"/>
          </a:xfrm>
          <a:prstGeom prst="rect">
            <a:avLst/>
          </a:prstGeom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/>
          <a:p>
            <a:pPr>
              <a:defRPr lang="zh-CN"/>
            </a:pPr>
            <a:r>
              <a:t>单击此处编辑母版标题样式</a:t>
            </a:r>
          </a:p>
        </p:txBody>
      </p:sp>
      <p:sp>
        <p:nvSpPr>
          <p:cNvPr id="3" name="文本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0AIAAGIHAABwNQAARBwAABAAAAAmAAAACAAAAD8vAAAAAAAA"/>
              </a:ext>
            </a:extLst>
          </p:cNvSpPr>
          <p:nvPr>
            <p:ph type="body" idx="1"/>
          </p:nvPr>
        </p:nvSpPr>
        <p:spPr>
          <a:xfrm>
            <a:off x="457200" y="1200150"/>
            <a:ext cx="8229600" cy="3394710"/>
          </a:xfrm>
          <a:prstGeom prst="rect">
            <a:avLst/>
          </a:prstGeom>
        </p:spPr>
        <p:txBody>
          <a:bodyPr vert="horz" wrap="square" lIns="91440" tIns="45720" rIns="91440" bIns="45720" numCol="1" spcCol="215900" anchor="t">
            <a:prstTxWarp prst="textNoShape">
              <a:avLst/>
            </a:prstTxWarp>
          </a:bodyPr>
          <a:lstStyle/>
          <a:p>
            <a:pPr>
              <a:defRPr lang="zh-CN"/>
            </a:pPr>
            <a:r>
              <a:t>单击此处编辑母版文本样式</a:t>
            </a:r>
          </a:p>
          <a:p>
            <a:pPr lvl="1">
              <a:defRPr lang="zh-CN"/>
            </a:pPr>
            <a:r>
              <a:t>第二级</a:t>
            </a:r>
          </a:p>
          <a:p>
            <a:pPr lvl="2">
              <a:defRPr lang="zh-CN"/>
            </a:pPr>
            <a:r>
              <a:t>第三级</a:t>
            </a:r>
          </a:p>
          <a:p>
            <a:pPr lvl="3">
              <a:defRPr lang="zh-CN"/>
            </a:pPr>
            <a:r>
              <a:t>第四级</a:t>
            </a:r>
          </a:p>
          <a:p>
            <a:pPr lvl="4">
              <a:defRPr lang="zh-CN"/>
            </a:pPr>
            <a:r>
              <a:t>第五级</a:t>
            </a:r>
          </a:p>
        </p:txBody>
      </p:sp>
      <p:sp>
        <p:nvSpPr>
          <p:cNvPr id="4" name="日期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0AIAAFQdAADwDwAAAx8AABAAAAAmAAAACAAAAL+PAAAAAAAA"/>
              </a:ext>
            </a:extLst>
          </p:cNvSpPr>
          <p:nvPr>
            <p:ph type="dt" sz="half" idx="2"/>
          </p:nvPr>
        </p:nvSpPr>
        <p:spPr>
          <a:xfrm>
            <a:off x="457200" y="4767580"/>
            <a:ext cx="2133600" cy="273685"/>
          </a:xfrm>
          <a:prstGeom prst="rect">
            <a:avLst/>
          </a:prstGeom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>
            <a:lvl1pPr algn="l">
              <a:defRPr lang="zh-CN" sz="1200" cap="none">
                <a:solidFill>
                  <a:srgbClr val="8C8C8C"/>
                </a:solidFill>
              </a:defRPr>
            </a:lvl1pPr>
            <a:lvl2pPr>
              <a:defRPr lang="zh-CN" cap="none"/>
            </a:lvl2pPr>
            <a:lvl3pPr>
              <a:defRPr lang="zh-CN" cap="none"/>
            </a:lvl3pPr>
            <a:lvl4pPr>
              <a:defRPr lang="zh-CN" cap="none"/>
            </a:lvl4pPr>
            <a:lvl5pPr>
              <a:defRPr lang="zh-CN" cap="none"/>
            </a:lvl5pPr>
            <a:lvl6pPr>
              <a:defRPr lang="zh-CN" cap="none"/>
            </a:lvl6pPr>
            <a:lvl7pPr>
              <a:defRPr lang="zh-CN" cap="none"/>
            </a:lvl7pPr>
            <a:lvl8pPr>
              <a:defRPr lang="zh-CN" cap="none"/>
            </a:lvl8pPr>
            <a:lvl9pPr>
              <a:defRPr lang="zh-CN" cap="none"/>
            </a:lvl9pPr>
          </a:lstStyle>
          <a:p>
            <a:pPr>
              <a:defRPr lang="zh-CN"/>
            </a:pPr>
            <a:fld id="{35104DCD-83D8-45BB-96A8-75EE03E66020}" type="datetime1">
              <a:rPr lang="en-US" altLang="zh-CN"/>
              <a:pPr>
                <a:defRPr lang="zh-CN"/>
              </a:pPr>
              <a:t>5/30/2025</a:t>
            </a:fld>
            <a:endParaRPr altLang="en-US"/>
          </a:p>
        </p:txBody>
      </p:sp>
      <p:sp>
        <p:nvSpPr>
          <p:cNvPr id="5" name="页脚占位符 4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BMAAFQdAAAIJQAAAx8AABAAAAAmAAAACAAAAL+PAAAAAAAA"/>
              </a:ext>
            </a:extLst>
          </p:cNvSpPr>
          <p:nvPr>
            <p:ph type="ftr" sz="quarter" idx="3"/>
          </p:nvPr>
        </p:nvSpPr>
        <p:spPr>
          <a:xfrm>
            <a:off x="3124200" y="4767580"/>
            <a:ext cx="2895600" cy="273685"/>
          </a:xfrm>
          <a:prstGeom prst="rect">
            <a:avLst/>
          </a:prstGeom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>
            <a:lvl1pPr algn="ctr">
              <a:defRPr lang="zh-CN" sz="1200" cap="none">
                <a:solidFill>
                  <a:srgbClr val="8C8C8C"/>
                </a:solidFill>
              </a:defRPr>
            </a:lvl1pPr>
            <a:lvl2pPr>
              <a:defRPr lang="zh-CN" cap="none"/>
            </a:lvl2pPr>
            <a:lvl3pPr>
              <a:defRPr lang="zh-CN" cap="none"/>
            </a:lvl3pPr>
            <a:lvl4pPr>
              <a:defRPr lang="zh-CN" cap="none"/>
            </a:lvl4pPr>
            <a:lvl5pPr>
              <a:defRPr lang="zh-CN" cap="none"/>
            </a:lvl5pPr>
            <a:lvl6pPr>
              <a:defRPr lang="zh-CN" cap="none"/>
            </a:lvl6pPr>
            <a:lvl7pPr>
              <a:defRPr lang="zh-CN" cap="none"/>
            </a:lvl7pPr>
            <a:lvl8pPr>
              <a:defRPr lang="zh-CN" cap="none"/>
            </a:lvl8pPr>
            <a:lvl9pPr>
              <a:defRPr lang="zh-CN" cap="none"/>
            </a:lvl9pPr>
          </a:lstStyle>
          <a:p>
            <a:pPr>
              <a:defRPr lang="zh-CN"/>
            </a:pPr>
            <a:endParaRPr altLang="en-US"/>
          </a:p>
        </p:txBody>
      </p:sp>
      <p:sp>
        <p:nvSpPr>
          <p:cNvPr id="6" name="灯片编号占位符 5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UCgAAFQdAABwNQAAAx8AABAAAAAmAAAACAAAAL+PAAAAAAAA"/>
              </a:ext>
            </a:extLst>
          </p:cNvSpPr>
          <p:nvPr>
            <p:ph type="sldNum" sz="quarter" idx="4"/>
          </p:nvPr>
        </p:nvSpPr>
        <p:spPr>
          <a:xfrm>
            <a:off x="6553200" y="4767580"/>
            <a:ext cx="2133600" cy="273685"/>
          </a:xfrm>
          <a:prstGeom prst="rect">
            <a:avLst/>
          </a:prstGeom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>
            <a:lvl1pPr algn="r">
              <a:defRPr lang="zh-CN" sz="1200" cap="none">
                <a:solidFill>
                  <a:srgbClr val="8C8C8C"/>
                </a:solidFill>
              </a:defRPr>
            </a:lvl1pPr>
            <a:lvl2pPr>
              <a:defRPr lang="zh-CN" cap="none"/>
            </a:lvl2pPr>
            <a:lvl3pPr>
              <a:defRPr lang="zh-CN" cap="none"/>
            </a:lvl3pPr>
            <a:lvl4pPr>
              <a:defRPr lang="zh-CN" cap="none"/>
            </a:lvl4pPr>
            <a:lvl5pPr>
              <a:defRPr lang="zh-CN" cap="none"/>
            </a:lvl5pPr>
            <a:lvl6pPr>
              <a:defRPr lang="zh-CN" cap="none"/>
            </a:lvl6pPr>
            <a:lvl7pPr>
              <a:defRPr lang="zh-CN" cap="none"/>
            </a:lvl7pPr>
            <a:lvl8pPr>
              <a:defRPr lang="zh-CN" cap="none"/>
            </a:lvl8pPr>
            <a:lvl9pPr>
              <a:defRPr lang="zh-CN" cap="none"/>
            </a:lvl9pPr>
          </a:lstStyle>
          <a:p>
            <a:pPr>
              <a:defRPr lang="zh-CN"/>
            </a:pPr>
            <a:fld id="{35101B46-08D8-45ED-96A8-FEB855E660AB}" type="slidenum">
              <a:rPr lang="en-US" altLang="zh-CN"/>
              <a:pPr>
                <a:defRPr lang="zh-CN"/>
              </a:pPr>
              <a:t>‹#›</a:t>
            </a:fld>
            <a:endParaRPr altLang="en-US"/>
          </a:p>
        </p:txBody>
      </p:sp>
      <p:sp>
        <p:nvSpPr>
          <p:cNvPr id="7" name="矩形 11"/>
          <p:cNvSpPr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EAAAAAAAAA////CP///wgAAAAAAAAAAAAAAAAAAAAAAAAAAAAAAAAAAAAAZAAAAAEAAABAAAAAAAAAAAAAAAAAAAAAAAAAAAAAAAAAAAAAAAAAAAAAAAAAAAAAAAAAAAAAAAAAAAAAAAAAAAAAAAAAAAAAAAAAAAAAAAAAAAAAAAAAAAAAAAAAAAAAFAAAADwAAAAAAAAAAAAAAABYWgAo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f///wEAAAAAAAAAAAAAAAAAAAAAAAAAAAAAAAAAAAAAAAAAAABYWgB/f38A8PDwA8zMzADAwP8Af39/AAAAAAAAAAAAAAAAAAAAAAAAAAAAIQAAABgAAAAUAAAAAAAAAAAAAABAOAAApB8AABAAAAAmAAAACAAAAP//////////"/>
              </a:ext>
            </a:extLst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zh-CN" cap="none">
                <a:solidFill>
                  <a:srgbClr val="FFFFFF"/>
                </a:solidFill>
              </a:defRPr>
            </a:pPr>
            <a:endParaRPr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766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</p:sldLayoutIdLst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hf hdr="0" ftr="0"/>
  <p:txStyles>
    <p:titleStyle>
      <a:lvl1pPr marL="0" marR="0" indent="0" algn="ctr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44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1pPr>
      <a:lvl2pPr marL="457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2pPr>
      <a:lvl3pPr marL="914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3pPr>
      <a:lvl4pPr marL="1371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4pPr>
      <a:lvl5pPr marL="18288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5pPr>
      <a:lvl6pPr marL="22860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6pPr>
      <a:lvl7pPr marL="2743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7pPr>
      <a:lvl8pPr marL="3200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8pPr>
      <a:lvl9pPr marL="3657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9pPr>
    </p:titleStyle>
    <p:bodyStyle>
      <a:lvl1pPr marL="342900" marR="0" indent="-3429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•"/>
        <a:tabLst/>
        <a:defRPr lang="zh-CN" sz="32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1pPr>
      <a:lvl2pPr marL="742950" marR="0" indent="-28575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–"/>
        <a:tabLst/>
        <a:defRPr lang="zh-CN" sz="2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2pPr>
      <a:lvl3pPr marL="11430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•"/>
        <a:tabLst/>
        <a:defRPr lang="zh-CN" sz="24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3pPr>
      <a:lvl4pPr marL="16002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–"/>
        <a:tabLst/>
        <a:defRPr lang="zh-CN" sz="20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4pPr>
      <a:lvl5pPr marL="20574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»"/>
        <a:tabLst/>
        <a:defRPr lang="zh-CN" sz="20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5pPr>
      <a:lvl6pPr marL="25146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•"/>
        <a:tabLst/>
        <a:defRPr lang="zh-CN" sz="20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6pPr>
      <a:lvl7pPr marL="29718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•"/>
        <a:tabLst/>
        <a:defRPr lang="zh-CN" sz="20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7pPr>
      <a:lvl8pPr marL="34290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•"/>
        <a:tabLst/>
        <a:defRPr lang="zh-CN" sz="20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8pPr>
      <a:lvl9pPr marL="38862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•"/>
        <a:tabLst/>
        <a:defRPr lang="zh-CN" sz="20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9pPr>
    </p:bodyStyle>
    <p:otherStyle>
      <a:lvl1pPr marL="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1pPr>
      <a:lvl2pPr marL="457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2pPr>
      <a:lvl3pPr marL="914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3pPr>
      <a:lvl4pPr marL="1371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4pPr>
      <a:lvl5pPr marL="18288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5pPr>
      <a:lvl6pPr marL="22860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6pPr>
      <a:lvl7pPr marL="2743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7pPr>
      <a:lvl8pPr marL="3200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8pPr>
      <a:lvl9pPr marL="3657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7"/>
          <a:srcRect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0AIAAEQBAABwNQAAigYAABAAAAAmAAAACAAAAL8vAAAAAAAA"/>
              </a:ext>
            </a:extLst>
          </p:cNvSpPr>
          <p:nvPr>
            <p:ph type="title"/>
          </p:nvPr>
        </p:nvSpPr>
        <p:spPr>
          <a:xfrm>
            <a:off x="457200" y="205740"/>
            <a:ext cx="8229600" cy="857250"/>
          </a:xfrm>
          <a:prstGeom prst="rect">
            <a:avLst/>
          </a:prstGeom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/>
          <a:p>
            <a:pPr>
              <a:defRPr lang="zh-CN"/>
            </a:pPr>
            <a:r>
              <a:t>单击此处编辑母版标题样式</a:t>
            </a:r>
          </a:p>
        </p:txBody>
      </p:sp>
      <p:sp>
        <p:nvSpPr>
          <p:cNvPr id="3" name="文本占位符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0AIAAGIHAABwNQAARBwAABAAAAAmAAAACAAAAD8vAAAAAAAA"/>
              </a:ext>
            </a:extLst>
          </p:cNvSpPr>
          <p:nvPr>
            <p:ph type="body" idx="1"/>
          </p:nvPr>
        </p:nvSpPr>
        <p:spPr>
          <a:xfrm>
            <a:off x="457200" y="1200150"/>
            <a:ext cx="8229600" cy="3394710"/>
          </a:xfrm>
          <a:prstGeom prst="rect">
            <a:avLst/>
          </a:prstGeom>
        </p:spPr>
        <p:txBody>
          <a:bodyPr vert="horz" wrap="square" lIns="91440" tIns="45720" rIns="91440" bIns="45720" numCol="1" spcCol="215900" anchor="t">
            <a:prstTxWarp prst="textNoShape">
              <a:avLst/>
            </a:prstTxWarp>
          </a:bodyPr>
          <a:lstStyle/>
          <a:p>
            <a:pPr>
              <a:defRPr lang="zh-CN"/>
            </a:pPr>
            <a:r>
              <a:t>单击此处编辑母版文本样式</a:t>
            </a:r>
          </a:p>
          <a:p>
            <a:pPr lvl="1">
              <a:defRPr lang="zh-CN"/>
            </a:pPr>
            <a:r>
              <a:t>第二级</a:t>
            </a:r>
          </a:p>
          <a:p>
            <a:pPr lvl="2">
              <a:defRPr lang="zh-CN"/>
            </a:pPr>
            <a:r>
              <a:t>第三级</a:t>
            </a:r>
          </a:p>
          <a:p>
            <a:pPr lvl="3">
              <a:defRPr lang="zh-CN"/>
            </a:pPr>
            <a:r>
              <a:t>第四级</a:t>
            </a:r>
          </a:p>
          <a:p>
            <a:pPr lvl="4">
              <a:defRPr lang="zh-CN"/>
            </a:pPr>
            <a:r>
              <a:t>第五级</a:t>
            </a:r>
          </a:p>
        </p:txBody>
      </p:sp>
      <p:sp>
        <p:nvSpPr>
          <p:cNvPr id="4" name="日期占位符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0AIAAFQdAADwDwAAAx8AABAAAAAmAAAACAAAAL+PAAAAAAAA"/>
              </a:ext>
            </a:extLst>
          </p:cNvSpPr>
          <p:nvPr>
            <p:ph type="dt" sz="half" idx="2"/>
          </p:nvPr>
        </p:nvSpPr>
        <p:spPr>
          <a:xfrm>
            <a:off x="457200" y="4767580"/>
            <a:ext cx="2133600" cy="273685"/>
          </a:xfrm>
          <a:prstGeom prst="rect">
            <a:avLst/>
          </a:prstGeom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>
            <a:lvl1pPr algn="l">
              <a:defRPr lang="zh-CN" sz="1200" cap="none">
                <a:solidFill>
                  <a:srgbClr val="8C8C8C"/>
                </a:solidFill>
              </a:defRPr>
            </a:lvl1pPr>
            <a:lvl2pPr>
              <a:defRPr lang="zh-CN" cap="none"/>
            </a:lvl2pPr>
            <a:lvl3pPr>
              <a:defRPr lang="zh-CN" cap="none"/>
            </a:lvl3pPr>
            <a:lvl4pPr>
              <a:defRPr lang="zh-CN" cap="none"/>
            </a:lvl4pPr>
            <a:lvl5pPr>
              <a:defRPr lang="zh-CN" cap="none"/>
            </a:lvl5pPr>
            <a:lvl6pPr>
              <a:defRPr lang="zh-CN" cap="none"/>
            </a:lvl6pPr>
            <a:lvl7pPr>
              <a:defRPr lang="zh-CN" cap="none"/>
            </a:lvl7pPr>
            <a:lvl8pPr>
              <a:defRPr lang="zh-CN" cap="none"/>
            </a:lvl8pPr>
            <a:lvl9pPr>
              <a:defRPr lang="zh-CN" cap="none"/>
            </a:lvl9pPr>
          </a:lstStyle>
          <a:p>
            <a:pPr>
              <a:defRPr lang="zh-CN"/>
            </a:pPr>
            <a:fld id="{35104DCD-83D8-45BB-96A8-75EE03E66020}" type="datetime1">
              <a:rPr lang="ru-RU"/>
              <a:pPr>
                <a:defRPr lang="zh-CN"/>
              </a:pPr>
              <a:t>30.05.2025</a:t>
            </a:fld>
            <a:endParaRPr altLang="en-US"/>
          </a:p>
        </p:txBody>
      </p:sp>
      <p:sp>
        <p:nvSpPr>
          <p:cNvPr id="5" name="页脚占位符 4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BMAAFQdAAAIJQAAAx8AABAAAAAmAAAACAAAAL+PAAAAAAAA"/>
              </a:ext>
            </a:extLst>
          </p:cNvSpPr>
          <p:nvPr>
            <p:ph type="ftr" sz="quarter" idx="3"/>
          </p:nvPr>
        </p:nvSpPr>
        <p:spPr>
          <a:xfrm>
            <a:off x="3124200" y="4767580"/>
            <a:ext cx="2895600" cy="273685"/>
          </a:xfrm>
          <a:prstGeom prst="rect">
            <a:avLst/>
          </a:prstGeom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>
            <a:lvl1pPr algn="ctr">
              <a:defRPr lang="zh-CN" sz="1200" cap="none">
                <a:solidFill>
                  <a:srgbClr val="8C8C8C"/>
                </a:solidFill>
              </a:defRPr>
            </a:lvl1pPr>
            <a:lvl2pPr>
              <a:defRPr lang="zh-CN" cap="none"/>
            </a:lvl2pPr>
            <a:lvl3pPr>
              <a:defRPr lang="zh-CN" cap="none"/>
            </a:lvl3pPr>
            <a:lvl4pPr>
              <a:defRPr lang="zh-CN" cap="none"/>
            </a:lvl4pPr>
            <a:lvl5pPr>
              <a:defRPr lang="zh-CN" cap="none"/>
            </a:lvl5pPr>
            <a:lvl6pPr>
              <a:defRPr lang="zh-CN" cap="none"/>
            </a:lvl6pPr>
            <a:lvl7pPr>
              <a:defRPr lang="zh-CN" cap="none"/>
            </a:lvl7pPr>
            <a:lvl8pPr>
              <a:defRPr lang="zh-CN" cap="none"/>
            </a:lvl8pPr>
            <a:lvl9pPr>
              <a:defRPr lang="zh-CN" cap="none"/>
            </a:lvl9pPr>
          </a:lstStyle>
          <a:p>
            <a:pPr>
              <a:defRPr lang="zh-CN"/>
            </a:pPr>
            <a:endParaRPr altLang="en-US"/>
          </a:p>
        </p:txBody>
      </p:sp>
      <p:sp>
        <p:nvSpPr>
          <p:cNvPr id="6" name="灯片编号占位符 5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UCgAAFQdAABwNQAAAx8AABAAAAAmAAAACAAAAL+PAAAAAAAA"/>
              </a:ext>
            </a:extLst>
          </p:cNvSpPr>
          <p:nvPr>
            <p:ph type="sldNum" sz="quarter" idx="4"/>
          </p:nvPr>
        </p:nvSpPr>
        <p:spPr>
          <a:xfrm>
            <a:off x="6553200" y="4767580"/>
            <a:ext cx="2133600" cy="273685"/>
          </a:xfrm>
          <a:prstGeom prst="rect">
            <a:avLst/>
          </a:prstGeom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>
            <a:lvl1pPr algn="r">
              <a:defRPr lang="zh-CN" sz="1200" cap="none">
                <a:solidFill>
                  <a:srgbClr val="8C8C8C"/>
                </a:solidFill>
              </a:defRPr>
            </a:lvl1pPr>
            <a:lvl2pPr>
              <a:defRPr lang="zh-CN" cap="none"/>
            </a:lvl2pPr>
            <a:lvl3pPr>
              <a:defRPr lang="zh-CN" cap="none"/>
            </a:lvl3pPr>
            <a:lvl4pPr>
              <a:defRPr lang="zh-CN" cap="none"/>
            </a:lvl4pPr>
            <a:lvl5pPr>
              <a:defRPr lang="zh-CN" cap="none"/>
            </a:lvl5pPr>
            <a:lvl6pPr>
              <a:defRPr lang="zh-CN" cap="none"/>
            </a:lvl6pPr>
            <a:lvl7pPr>
              <a:defRPr lang="zh-CN" cap="none"/>
            </a:lvl7pPr>
            <a:lvl8pPr>
              <a:defRPr lang="zh-CN" cap="none"/>
            </a:lvl8pPr>
            <a:lvl9pPr>
              <a:defRPr lang="zh-CN" cap="none"/>
            </a:lvl9pPr>
          </a:lstStyle>
          <a:p>
            <a:pPr>
              <a:defRPr lang="zh-CN"/>
            </a:pPr>
            <a:fld id="{35101B46-08D8-45ED-96A8-FEB855E660AB}" type="slidenum">
              <a:rPr lang="en-US" altLang="zh-CN"/>
              <a:pPr>
                <a:defRPr lang="zh-CN"/>
              </a:pPr>
              <a:t>‹#›</a:t>
            </a:fld>
            <a:endParaRPr altLang="en-US"/>
          </a:p>
        </p:txBody>
      </p:sp>
      <p:sp>
        <p:nvSpPr>
          <p:cNvPr id="7" name="矩形 1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BAAAAAAAAAAEAAABQAAAAAAAAAAAA4D8AAAAAAADgPwAAAAAAAOA/AAAAAAAA4D8AAAAAAADgPwAAAAAAAOA/AAAAAAAA4D8AAAAAAADgPwAAAAAAAOA/AAAAAAAA4D8CAAAAjAAAAAEAAAAAAAAA////CP///wgAAAAAAAAAAAAAAAAAAAAAAAAAAAAAAAAAAAAAZAAAAAEAAABAAAAAAAAAAAAAAAAAAAAAAAAAAAAAAAAAAAAAAAAAAAAAAAAAAAAAAAAAAAAAAAAAAAAAAAAAAAAAAAAAAAAAAAAAAAAAAAAAAAAAAAAAAAAAAAAAAAAAFAAAADwAAAAAAAAAAAAAAABYWgAo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f///wEAAAAAAAAAAAAAAAAAAAAAAAAAAAAAAAAAAAAAAAAAAABYWgB/f38A8PDwA8zMzADAwP8Af39/AAAAAAAAAAAAAAAAAAAAAAAAAAAAIQAAABgAAAAUAAAAAAAAAAAAAABAOAAApB8AABAAAAAmAAAACAAAAP//////////"/>
              </a:ext>
            </a:extLst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zh-CN" cap="none">
                <a:solidFill>
                  <a:srgbClr val="FFFFFF"/>
                </a:solidFill>
              </a:defRPr>
            </a:pPr>
            <a:endParaRPr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736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</p:sldLayoutIdLst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hf hdr="0" ftr="0"/>
  <p:txStyles>
    <p:titleStyle>
      <a:lvl1pPr marL="0" marR="0" indent="0" algn="ctr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44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1pPr>
      <a:lvl2pPr marL="457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2pPr>
      <a:lvl3pPr marL="914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3pPr>
      <a:lvl4pPr marL="1371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4pPr>
      <a:lvl5pPr marL="18288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5pPr>
      <a:lvl6pPr marL="22860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6pPr>
      <a:lvl7pPr marL="2743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7pPr>
      <a:lvl8pPr marL="3200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8pPr>
      <a:lvl9pPr marL="3657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9pPr>
    </p:titleStyle>
    <p:bodyStyle>
      <a:lvl1pPr marL="342900" marR="0" indent="-3429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•"/>
        <a:tabLst/>
        <a:defRPr lang="zh-CN" sz="32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1pPr>
      <a:lvl2pPr marL="742950" marR="0" indent="-28575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–"/>
        <a:tabLst/>
        <a:defRPr lang="zh-CN" sz="2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2pPr>
      <a:lvl3pPr marL="11430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•"/>
        <a:tabLst/>
        <a:defRPr lang="zh-CN" sz="24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3pPr>
      <a:lvl4pPr marL="16002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–"/>
        <a:tabLst/>
        <a:defRPr lang="zh-CN" sz="20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4pPr>
      <a:lvl5pPr marL="20574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»"/>
        <a:tabLst/>
        <a:defRPr lang="zh-CN" sz="20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5pPr>
      <a:lvl6pPr marL="25146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•"/>
        <a:tabLst/>
        <a:defRPr lang="zh-CN" sz="20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6pPr>
      <a:lvl7pPr marL="29718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•"/>
        <a:tabLst/>
        <a:defRPr lang="zh-CN" sz="20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7pPr>
      <a:lvl8pPr marL="34290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•"/>
        <a:tabLst/>
        <a:defRPr lang="zh-CN" sz="20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8pPr>
      <a:lvl9pPr marL="38862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•"/>
        <a:tabLst/>
        <a:defRPr lang="zh-CN" sz="20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9pPr>
    </p:bodyStyle>
    <p:otherStyle>
      <a:lvl1pPr marL="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1pPr>
      <a:lvl2pPr marL="457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2pPr>
      <a:lvl3pPr marL="914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3pPr>
      <a:lvl4pPr marL="1371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4pPr>
      <a:lvl5pPr marL="18288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5pPr>
      <a:lvl6pPr marL="22860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6pPr>
      <a:lvl7pPr marL="2743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7pPr>
      <a:lvl8pPr marL="3200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8pPr>
      <a:lvl9pPr marL="3657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8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0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89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90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2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91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3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92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4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93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6.sv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6.sv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6.sv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6.sv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6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9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6.sv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6.sv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0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1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2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3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4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1.xml"/><Relationship Id="rId1" Type="http://schemas.openxmlformats.org/officeDocument/2006/relationships/themeOverride" Target="../theme/themeOverride15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6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7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uroookks@yandex.ru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hyperlink" Target="http://www.uroookks.ru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8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9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0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1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2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internet.garant.ru/#/document/70650730/entry/325013190" TargetMode="External"/><Relationship Id="rId13" Type="http://schemas.openxmlformats.org/officeDocument/2006/relationships/hyperlink" Target="https://internet.garant.ru/#/document/70650730/entry/28241" TargetMode="External"/><Relationship Id="rId18" Type="http://schemas.openxmlformats.org/officeDocument/2006/relationships/hyperlink" Target="https://internet.garant.ru/#/document/70650730/entry/329911160" TargetMode="External"/><Relationship Id="rId3" Type="http://schemas.openxmlformats.org/officeDocument/2006/relationships/notesSlide" Target="../notesSlides/notesSlide25.xml"/><Relationship Id="rId7" Type="http://schemas.openxmlformats.org/officeDocument/2006/relationships/hyperlink" Target="https://internet.garant.ru/#/document/70650730/entry/222929190" TargetMode="External"/><Relationship Id="rId12" Type="http://schemas.openxmlformats.org/officeDocument/2006/relationships/hyperlink" Target="https://internet.garant.ru/#/document/70650730/entry/281510" TargetMode="External"/><Relationship Id="rId17" Type="http://schemas.openxmlformats.org/officeDocument/2006/relationships/hyperlink" Target="https://internet.garant.ru/#/document/70650730/entry/325050" TargetMode="External"/><Relationship Id="rId2" Type="http://schemas.openxmlformats.org/officeDocument/2006/relationships/slideLayout" Target="../slideLayouts/slideLayout1.xml"/><Relationship Id="rId16" Type="http://schemas.openxmlformats.org/officeDocument/2006/relationships/hyperlink" Target="https://internet.garant.ru/#/document/70650730/entry/325030110" TargetMode="External"/><Relationship Id="rId1" Type="http://schemas.openxmlformats.org/officeDocument/2006/relationships/themeOverride" Target="../theme/themeOverride23.xml"/><Relationship Id="rId6" Type="http://schemas.openxmlformats.org/officeDocument/2006/relationships/image" Target="../media/image2.png"/><Relationship Id="rId11" Type="http://schemas.openxmlformats.org/officeDocument/2006/relationships/hyperlink" Target="https://internet.garant.ru/#/document/70650730/entry/262040150" TargetMode="External"/><Relationship Id="rId5" Type="http://schemas.openxmlformats.org/officeDocument/2006/relationships/image" Target="../media/image6.svg"/><Relationship Id="rId15" Type="http://schemas.openxmlformats.org/officeDocument/2006/relationships/hyperlink" Target="https://internet.garant.ru/#/document/70650730/entry/325030111" TargetMode="External"/><Relationship Id="rId10" Type="http://schemas.openxmlformats.org/officeDocument/2006/relationships/hyperlink" Target="https://internet.garant.ru/#/document/70650730/entry/325050190" TargetMode="External"/><Relationship Id="rId19" Type="http://schemas.openxmlformats.org/officeDocument/2006/relationships/hyperlink" Target="https://internet.garant.ru/#/document/70650730/entry/5829" TargetMode="External"/><Relationship Id="rId4" Type="http://schemas.openxmlformats.org/officeDocument/2006/relationships/image" Target="../media/image5.png"/><Relationship Id="rId9" Type="http://schemas.openxmlformats.org/officeDocument/2006/relationships/hyperlink" Target="https://internet.garant.ru/#/document/70650730/entry/325050181" TargetMode="External"/><Relationship Id="rId14" Type="http://schemas.openxmlformats.org/officeDocument/2006/relationships/hyperlink" Target="https://internet.garant.ru/#/document/70650730/entry/325030119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4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5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6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7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8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9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0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NUL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NUL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NUL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NUL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NUL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NUL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NUL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NUL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NUL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1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notesSlide" Target="../notesSlides/notesSlide43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2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3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5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4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6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5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7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6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2" Type="http://schemas.openxmlformats.org/officeDocument/2006/relationships/slideLayout" Target="../slideLayouts/slideLayout16.xml"/><Relationship Id="rId1" Type="http://schemas.openxmlformats.org/officeDocument/2006/relationships/themeOverride" Target="../theme/themeOverride37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9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8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hyperlink" Target="https://eac-reestr.digital.gov.ru/" TargetMode="External"/><Relationship Id="rId3" Type="http://schemas.openxmlformats.org/officeDocument/2006/relationships/notesSlide" Target="../notesSlides/notesSlide50.xml"/><Relationship Id="rId7" Type="http://schemas.openxmlformats.org/officeDocument/2006/relationships/hyperlink" Target="https://reestr.digital.gov.ru/reestr/" TargetMode="External"/><Relationship Id="rId2" Type="http://schemas.openxmlformats.org/officeDocument/2006/relationships/slideLayout" Target="../slideLayouts/slideLayout21.xml"/><Relationship Id="rId1" Type="http://schemas.openxmlformats.org/officeDocument/2006/relationships/themeOverride" Target="../theme/themeOverride39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notesSlide" Target="../notesSlides/notesSlide51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0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2.xml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1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3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2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4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3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5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4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6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5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7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6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8.xml"/><Relationship Id="rId2" Type="http://schemas.openxmlformats.org/officeDocument/2006/relationships/slideLayout" Target="../slideLayouts/slideLayout26.xml"/><Relationship Id="rId1" Type="http://schemas.openxmlformats.org/officeDocument/2006/relationships/themeOverride" Target="../theme/themeOverride47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9.xml"/><Relationship Id="rId2" Type="http://schemas.openxmlformats.org/officeDocument/2006/relationships/slideLayout" Target="../slideLayouts/slideLayout31.xml"/><Relationship Id="rId1" Type="http://schemas.openxmlformats.org/officeDocument/2006/relationships/themeOverride" Target="../theme/themeOverride48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0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9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0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2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1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3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2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4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3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5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4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6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5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7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6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8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7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9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8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0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9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60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2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61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3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62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4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63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5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64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6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65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7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66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8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67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9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68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0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69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70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2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71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3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72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4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73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5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74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6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75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7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76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8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77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9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78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0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79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80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2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81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3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82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4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83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5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84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6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85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7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86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8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87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9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88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rcRect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ривая1"/>
          <p:cNvSpPr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CwAAAA0AAAAAkAAAAEgAAACQAAAASAAAAAAAAAAAAAAAAAAAAAEAAABQAAAAAAAAAAAA4D8AAAAAAADgPwAAAAAAAOA/AAAAAAAA4D8AAAAAAADgPwAAAAAAAOA/AAAAAAAA4D8AAAAAAADgPwAAAAAAAOA/AAAAAAAA4D8CAAAAjAAAAAEAAAAAAAAA6e73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6e73AP///wEAAAAAAAAAAAAAAAAAAAAAAAAAAAAAAAAAAAAAAAAAAAAAAAJ/f38A8PDwA8zMzADAwP8Af39/AAAAAAAAAAAAAAAAAAAAAAAAAAAAIQAAABgAAAAUAAAAcQMAADcFAADoFgAArhgAABAAAAAmAAAACAAAAP//////////"/>
              </a:ext>
            </a:extLst>
          </p:cNvSpPr>
          <p:nvPr/>
        </p:nvSpPr>
        <p:spPr>
          <a:xfrm>
            <a:off x="559435" y="847725"/>
            <a:ext cx="3164205" cy="3164205"/>
          </a:xfrm>
          <a:custGeom>
            <a:avLst/>
            <a:gdLst/>
            <a:ahLst/>
            <a:cxnLst/>
            <a:rect l="0" t="0" r="3164205" b="3164205"/>
            <a:pathLst>
              <a:path w="3164205" h="3164205">
                <a:moveTo>
                  <a:pt x="1481423" y="57531"/>
                </a:moveTo>
                <a:cubicBezTo>
                  <a:pt x="1536557" y="0"/>
                  <a:pt x="1627647" y="0"/>
                  <a:pt x="1685178" y="57531"/>
                </a:cubicBezTo>
                <a:cubicBezTo>
                  <a:pt x="3109071" y="1481423"/>
                  <a:pt x="3109071" y="1481423"/>
                  <a:pt x="3109071" y="1481423"/>
                </a:cubicBezTo>
                <a:cubicBezTo>
                  <a:pt x="3164205" y="1536557"/>
                  <a:pt x="3164205" y="1627647"/>
                  <a:pt x="3109071" y="1682781"/>
                </a:cubicBezTo>
                <a:cubicBezTo>
                  <a:pt x="1685178" y="3106674"/>
                  <a:pt x="1685178" y="3106674"/>
                  <a:pt x="1685178" y="3106674"/>
                </a:cubicBezTo>
                <a:cubicBezTo>
                  <a:pt x="1627647" y="3164205"/>
                  <a:pt x="1536557" y="3164205"/>
                  <a:pt x="1481423" y="3106674"/>
                </a:cubicBezTo>
                <a:cubicBezTo>
                  <a:pt x="57531" y="1682781"/>
                  <a:pt x="57531" y="1682781"/>
                  <a:pt x="57531" y="1682781"/>
                </a:cubicBezTo>
                <a:cubicBezTo>
                  <a:pt x="0" y="1627647"/>
                  <a:pt x="0" y="1536557"/>
                  <a:pt x="57531" y="1481423"/>
                </a:cubicBezTo>
                <a:lnTo>
                  <a:pt x="1481423" y="57531"/>
                </a:lnTo>
                <a:close/>
              </a:path>
            </a:pathLst>
          </a:custGeom>
          <a:solidFill>
            <a:srgbClr val="E9EEF7"/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zh-CN"/>
            </a:pPr>
            <a:endParaRPr lang="zh-CN" cap="none">
              <a:latin typeface="Montserrat SemiBold" pitchFamily="2" charset="0"/>
              <a:ea typeface="字魂59号-创粗黑" charset="-122"/>
              <a:cs typeface="宋体" charset="0"/>
            </a:endParaRPr>
          </a:p>
        </p:txBody>
      </p:sp>
      <p:sp>
        <p:nvSpPr>
          <p:cNvPr id="3" name="Freeform 14ЧЯС"/>
          <p:cNvSpPr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CwAAAA0AAAAAkAAAAEgAAACQAAAASAAAAAAAAAAAAAAAAAAAAAEAAABQAAAAAAAAAAAA4D8AAAAAAADgPwAAAAAAAOA/AAAAAAAA4D8AAAAAAADgPwAAAAAAAOA/AAAAAAAA4D8AAAAAAADgPwAAAAAAAOA/AAAAAAAA4D8CAAAAjAAAAAEAAAAAAAAA/wAAAP///wgZ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pHkAAAAAAAAJAAAABAAAAD8C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wAAAP///wEAAAAAAAAAAAAAAAAAAAAAAAAAAAAAAAAAAAAAAAAAAAAAAAJ/f38A8PDwA8zMzADAwP8Af39/AAAAAAAAAAAAAAAAAAAAAAAAAAAAIQAAABgAAAAUAAAAxyAAADUCAADKLgAAxxAAABAAAAAmAAAACAAAAP//////////"/>
              </a:ext>
            </a:extLst>
          </p:cNvSpPr>
          <p:nvPr/>
        </p:nvSpPr>
        <p:spPr>
          <a:xfrm>
            <a:off x="5328285" y="358775"/>
            <a:ext cx="2277745" cy="2368550"/>
          </a:xfrm>
          <a:custGeom>
            <a:avLst/>
            <a:gdLst/>
            <a:ahLst/>
            <a:cxnLst/>
            <a:rect l="0" t="0" r="2277745" b="2368550"/>
            <a:pathLst>
              <a:path w="2277745" h="2368550">
                <a:moveTo>
                  <a:pt x="1066398" y="43065"/>
                </a:moveTo>
                <a:cubicBezTo>
                  <a:pt x="1106086" y="0"/>
                  <a:pt x="1171658" y="0"/>
                  <a:pt x="1213071" y="43065"/>
                </a:cubicBezTo>
                <a:cubicBezTo>
                  <a:pt x="2238057" y="1108912"/>
                  <a:pt x="2238057" y="1108912"/>
                  <a:pt x="2238057" y="1108912"/>
                </a:cubicBezTo>
                <a:cubicBezTo>
                  <a:pt x="2277745" y="1150182"/>
                  <a:pt x="2277745" y="1218368"/>
                  <a:pt x="2238057" y="1259638"/>
                </a:cubicBezTo>
                <a:cubicBezTo>
                  <a:pt x="1213071" y="2325485"/>
                  <a:pt x="1213071" y="2325485"/>
                  <a:pt x="1213071" y="2325485"/>
                </a:cubicBezTo>
                <a:cubicBezTo>
                  <a:pt x="1171658" y="2368550"/>
                  <a:pt x="1106086" y="2368550"/>
                  <a:pt x="1066398" y="2325485"/>
                </a:cubicBezTo>
                <a:cubicBezTo>
                  <a:pt x="41413" y="1259638"/>
                  <a:pt x="41413" y="1259638"/>
                  <a:pt x="41413" y="1259638"/>
                </a:cubicBezTo>
                <a:cubicBezTo>
                  <a:pt x="0" y="1218368"/>
                  <a:pt x="0" y="1150182"/>
                  <a:pt x="41413" y="1108912"/>
                </a:cubicBezTo>
                <a:lnTo>
                  <a:pt x="1066398" y="43065"/>
                </a:lnTo>
                <a:close/>
              </a:path>
            </a:pathLst>
          </a:custGeom>
          <a:solidFill>
            <a:srgbClr val="FF0000">
              <a:alpha val="75000"/>
            </a:srgbClr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zh-CN"/>
            </a:pPr>
            <a:endParaRPr lang="zh-CN" cap="none">
              <a:latin typeface="Montserrat SemiBold" pitchFamily="2" charset="0"/>
              <a:ea typeface="字魂59号-创粗黑" charset="-122"/>
              <a:cs typeface="宋体" charset="0"/>
            </a:endParaRPr>
          </a:p>
        </p:txBody>
      </p:sp>
      <p:grpSp>
        <p:nvGrpSpPr>
          <p:cNvPr id="4" name="组合 1"/>
          <p:cNvGrpSpPr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6_y4z/ZhMAAAAlAAAAAQAAAA8BAAAAkAAAAEgAAACQAAAASAAAAAAAAAAAAAAAAAAAABcAAAAUAAAAAAAAAAAAAAD/fwAA/38AAAAAAAAJAAAABAAAAAAAAAAfAAAAVAAAAAAAAAAAAAAAAAAAAAAAAAAAAAAAAAAAAAAAAAAAAAAAAAAAAAAAAAAAAAAAAAAAAAAAAAAAAAAAAAAAAAAAAAAAAAAAAAAAAAAAAAAAAAAAAAAAACEAAAAYAAAAFAAAAIgEAAAsCQAArCYAALgUAAAQAAAAJgAAAAgAAAD/////AAAAAA=="/>
              </a:ext>
            </a:extLst>
          </p:cNvGrpSpPr>
          <p:nvPr/>
        </p:nvGrpSpPr>
        <p:grpSpPr>
          <a:xfrm>
            <a:off x="490881" y="882015"/>
            <a:ext cx="4808069" cy="3340099"/>
            <a:chOff x="736600" y="1490980"/>
            <a:chExt cx="5549900" cy="2526664"/>
          </a:xfrm>
        </p:grpSpPr>
        <p:sp>
          <p:nvSpPr>
            <p:cNvPr id="6" name="TextBox 7"/>
            <p:cNvSpPr>
              <a:extLst>
                <a:ext uri="smNativeData">
  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E0AAAAAAAAAAAAAAAAAAAAAA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Hd5Bf///wEAAAAAAAAAAAAAAAAAAAAAAAAAAAAAAAAAAAAAAAAAAAAAAAJ/f38A8PDwA8zMzADAwP8Af39/AAAAAAAAAAAAAAAAAAAAAAAAAAAAIQAAABgAAAAUAAAAiAQAACwJAACsJgAAZRMAAAAgAAAmAAAACAAAAP//////////"/>
                </a:ext>
              </a:extLst>
            </p:cNvSpPr>
            <p:nvPr/>
          </p:nvSpPr>
          <p:spPr>
            <a:xfrm>
              <a:off x="736600" y="1490980"/>
              <a:ext cx="5549900" cy="231139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vert="horz" wrap="square" lIns="0" tIns="0" rIns="0" bIns="0" numCol="1" spcCol="215900" anchor="t"/>
            <a:lstStyle/>
            <a:p>
              <a:pPr algn="ctr"/>
              <a:r>
                <a:rPr lang="ru-RU" sz="3200" b="1" i="1" dirty="0">
                  <a:solidFill>
                    <a:srgbClr val="3F6989"/>
                  </a:solidFill>
                </a:rPr>
                <a:t>«Национальный </a:t>
              </a:r>
              <a:r>
                <a:rPr lang="ru-RU" sz="3200" b="1" i="1" dirty="0" smtClean="0">
                  <a:solidFill>
                    <a:srgbClr val="3F6989"/>
                  </a:solidFill>
                </a:rPr>
                <a:t>режим при </a:t>
              </a:r>
              <a:r>
                <a:rPr lang="ru-RU" sz="3200" b="1" i="1" dirty="0">
                  <a:solidFill>
                    <a:srgbClr val="3F6989"/>
                  </a:solidFill>
                </a:rPr>
                <a:t>осуществлении закупок</a:t>
              </a:r>
            </a:p>
            <a:p>
              <a:pPr algn="ctr"/>
              <a:r>
                <a:rPr lang="ru-RU" sz="3200" b="1" i="1" dirty="0">
                  <a:solidFill>
                    <a:srgbClr val="3F6989"/>
                  </a:solidFill>
                </a:rPr>
                <a:t>по Закону № </a:t>
              </a:r>
              <a:r>
                <a:rPr lang="ru-RU" sz="3200" b="1" i="1" dirty="0" smtClean="0">
                  <a:solidFill>
                    <a:srgbClr val="3F6989"/>
                  </a:solidFill>
                </a:rPr>
                <a:t>44-ФЗ»</a:t>
              </a:r>
              <a:endParaRPr lang="ru-RU" sz="3200" dirty="0">
                <a:solidFill>
                  <a:srgbClr val="3F6989"/>
                </a:solidFill>
              </a:endParaRPr>
            </a:p>
          </p:txBody>
        </p:sp>
        <p:sp>
          <p:nvSpPr>
            <p:cNvPr id="5" name="Прямоугольник1"/>
            <p:cNvSpPr>
              <a:extLst>
                <a:ext uri="smNativeData">
  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E0AAAAAAAAAAAAAAAAAAAAAA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GE6c3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Hd5Bf///wEAAAAAAAAAAAAAAAAAAAAAAAAAAAAAAAAAAAAAAAAAAAAAAAJ/f38A8PDwA8zMzADAwP8Af39/AAAAAAAAAAAAAAAAAAAAAAAAAAAAIQAAABgAAAAUAAAAqAcAAGUTAACMIwAAuBQAAAAgAAAmAAAACAAAAP//////////"/>
                </a:ext>
              </a:extLst>
            </p:cNvSpPr>
            <p:nvPr/>
          </p:nvSpPr>
          <p:spPr>
            <a:xfrm>
              <a:off x="1192379" y="3802379"/>
              <a:ext cx="4533900" cy="21526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vert="horz" wrap="square" lIns="0" tIns="0" rIns="0" bIns="0" numCol="1" spcCol="215900" anchor="t"/>
            <a:lstStyle/>
            <a:p>
              <a:pPr marL="0" algn="ctr">
                <a:defRPr lang="en-US" sz="1400" cap="none">
                  <a:solidFill>
                    <a:srgbClr val="225378"/>
                  </a:solidFill>
                  <a:latin typeface="Montserrat SemiBold" pitchFamily="2" charset="0"/>
                  <a:ea typeface="Montserrat SemiBold" pitchFamily="2" charset="0"/>
                  <a:cs typeface="Montserrat SemiBold" pitchFamily="2" charset="0"/>
                </a:defRPr>
              </a:pPr>
              <a:endParaRPr dirty="0"/>
            </a:p>
          </p:txBody>
        </p:sp>
      </p:grpSp>
      <p:sp>
        <p:nvSpPr>
          <p:cNvPr id="7" name="Кривая3"/>
          <p:cNvSpPr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CwAAAA0AAAAAkAAAAEgAAACQAAAASAAAAAAAAAAAAAAAAAAAAAEAAABQAAAAAAAAAAAA4D8AAAAAAADgPwAAAAAAAOA/AAAAAAAA4D8AAAAAAADgPwAAAAAAAOA/AAAAAAAA4D8AAAAAAADgPwAAAAAAAOA/AAAAAAAA4D8CAAAAjAAAAAEAAAAAAAAAIlN4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pHk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IlN4AP///wEAAAAAAAAAAAAAAAAAAAAAAAAAAAAAAAAAAAAAAAAAAAAAAAJ/f38A8PDwA8zMzADAwP8Af39/AAAAAAAAAAAAAAAAAAAAAAAAAAAAIQAAABgAAAAUAAAA2CYAADMLAADONAAAKRkAABAAAAAmAAAACAAAAP//////////"/>
              </a:ext>
            </a:extLst>
          </p:cNvSpPr>
          <p:nvPr/>
        </p:nvSpPr>
        <p:spPr>
          <a:xfrm>
            <a:off x="6314440" y="1820545"/>
            <a:ext cx="2269490" cy="2269490"/>
          </a:xfrm>
          <a:custGeom>
            <a:avLst/>
            <a:gdLst/>
            <a:ahLst/>
            <a:cxnLst/>
            <a:rect l="0" t="0" r="2269490" b="2269490"/>
            <a:pathLst>
              <a:path w="2269490" h="2269490">
                <a:moveTo>
                  <a:pt x="1062534" y="41263"/>
                </a:moveTo>
                <a:cubicBezTo>
                  <a:pt x="1102078" y="0"/>
                  <a:pt x="1167412" y="0"/>
                  <a:pt x="1208675" y="41263"/>
                </a:cubicBezTo>
                <a:cubicBezTo>
                  <a:pt x="2229946" y="1062534"/>
                  <a:pt x="2229946" y="1062534"/>
                  <a:pt x="2229946" y="1062534"/>
                </a:cubicBezTo>
                <a:cubicBezTo>
                  <a:pt x="2269490" y="1102078"/>
                  <a:pt x="2269490" y="1167412"/>
                  <a:pt x="2229946" y="1206956"/>
                </a:cubicBezTo>
                <a:cubicBezTo>
                  <a:pt x="1208675" y="2228227"/>
                  <a:pt x="1208675" y="2228227"/>
                  <a:pt x="1208675" y="2228227"/>
                </a:cubicBezTo>
                <a:cubicBezTo>
                  <a:pt x="1167412" y="2269490"/>
                  <a:pt x="1102078" y="2269490"/>
                  <a:pt x="1062534" y="2228227"/>
                </a:cubicBezTo>
                <a:cubicBezTo>
                  <a:pt x="41263" y="1206956"/>
                  <a:pt x="41263" y="1206956"/>
                  <a:pt x="41263" y="1206956"/>
                </a:cubicBezTo>
                <a:cubicBezTo>
                  <a:pt x="0" y="1167412"/>
                  <a:pt x="0" y="1102078"/>
                  <a:pt x="41263" y="1062534"/>
                </a:cubicBezTo>
                <a:lnTo>
                  <a:pt x="1062534" y="41263"/>
                </a:lnTo>
                <a:close/>
              </a:path>
            </a:pathLst>
          </a:custGeom>
          <a:solidFill>
            <a:srgbClr val="225378"/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zh-CN"/>
            </a:pPr>
            <a:endParaRPr lang="zh-CN" cap="none">
              <a:latin typeface="Montserrat SemiBold" pitchFamily="2" charset="0"/>
              <a:ea typeface="字魂59号-创粗黑" charset="-122"/>
              <a:cs typeface="宋体" charset="0"/>
            </a:endParaRPr>
          </a:p>
        </p:txBody>
      </p:sp>
      <p:sp>
        <p:nvSpPr>
          <p:cNvPr id="8" name="Freeform 14"/>
          <p:cNvSpPr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CwAAAA0AAAAAkAAAAEgAAACQAAAASAAAAAAAAAAAAAAAAAAAAAEAAABQAAAAAAAAAAAA4D8AAAAAAADgPwAAAAAAAOA/AAAAAAAA4D8AAAAAAADgPwAAAAAAAOA/AAAAAAAA4D8AAAAAAADgPwAAAAAAAOA/AAAAAAAA4D8CAAAAjAAAAAEAAAAAAAAA6e73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6e73AP///wEAAAAAAAAAAAAAAAAAAAAAAAAAAAAAAAAAAAAAAAAAAAAAAAJ/f38A8PDwA8zMzADAwP8Af39/AAAAAAAAAAAAAAAAAAAAAAAAAAAAIQAAABgAAAAUAAAAfikAAAwBAAB0NwAAAg8AABAAAAAmAAAACAAAAP//////////"/>
              </a:ext>
            </a:extLst>
          </p:cNvSpPr>
          <p:nvPr/>
        </p:nvSpPr>
        <p:spPr>
          <a:xfrm>
            <a:off x="6744970" y="170180"/>
            <a:ext cx="2269490" cy="2269490"/>
          </a:xfrm>
          <a:custGeom>
            <a:avLst/>
            <a:gdLst/>
            <a:ahLst/>
            <a:cxnLst/>
            <a:rect l="0" t="0" r="2269490" b="2269490"/>
            <a:pathLst>
              <a:path w="2269490" h="2269490">
                <a:moveTo>
                  <a:pt x="1062534" y="41263"/>
                </a:moveTo>
                <a:cubicBezTo>
                  <a:pt x="1102078" y="0"/>
                  <a:pt x="1167412" y="0"/>
                  <a:pt x="1208675" y="41263"/>
                </a:cubicBezTo>
                <a:cubicBezTo>
                  <a:pt x="2229946" y="1062534"/>
                  <a:pt x="2229946" y="1062534"/>
                  <a:pt x="2229946" y="1062534"/>
                </a:cubicBezTo>
                <a:cubicBezTo>
                  <a:pt x="2269490" y="1102078"/>
                  <a:pt x="2269490" y="1167412"/>
                  <a:pt x="2229946" y="1206956"/>
                </a:cubicBezTo>
                <a:cubicBezTo>
                  <a:pt x="1208675" y="2228227"/>
                  <a:pt x="1208675" y="2228227"/>
                  <a:pt x="1208675" y="2228227"/>
                </a:cubicBezTo>
                <a:cubicBezTo>
                  <a:pt x="1167412" y="2269490"/>
                  <a:pt x="1102078" y="2269490"/>
                  <a:pt x="1062534" y="2228227"/>
                </a:cubicBezTo>
                <a:cubicBezTo>
                  <a:pt x="41263" y="1206956"/>
                  <a:pt x="41263" y="1206956"/>
                  <a:pt x="41263" y="1206956"/>
                </a:cubicBezTo>
                <a:cubicBezTo>
                  <a:pt x="0" y="1167412"/>
                  <a:pt x="0" y="1102078"/>
                  <a:pt x="41263" y="1062534"/>
                </a:cubicBezTo>
                <a:lnTo>
                  <a:pt x="1062534" y="41263"/>
                </a:lnTo>
                <a:close/>
              </a:path>
            </a:pathLst>
          </a:custGeom>
          <a:solidFill>
            <a:srgbClr val="E9EEF7"/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zh-CN"/>
            </a:pPr>
            <a:endParaRPr lang="zh-CN" cap="none">
              <a:latin typeface="Montserrat SemiBold" pitchFamily="2" charset="0"/>
              <a:ea typeface="字魂59号-创粗黑" charset="-122"/>
              <a:cs typeface="宋体" charset="0"/>
            </a:endParaRPr>
          </a:p>
        </p:txBody>
      </p:sp>
      <p:sp>
        <p:nvSpPr>
          <p:cNvPr id="9" name="Кривая2"/>
          <p:cNvSpPr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CwAAAA0AAAAAkAAAAEgAAACQAAAASAAAAAAAAAAAAAAAAAAAAAEAAABQAAAAAAAAAAAA4D8AAAAAAADgPwAAAAAAAOA/AAAAAAAA4D8AAAAAAADgPwAAAAAAAOA/AAAAAAAA4D8AAAAAAADgPwAAAAAAAOA/AAAAAAAA4D8CAAAAjAAAAAEAAAAAAAAA6e73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6e73AP///wEAAAAAAAAAAAAAAAAAAAAAAAAAAAAAAAAAAAAAAAAAAAAAAAJ/f38A8PDwA8zMzADAwP8Af39/AAAAAAAAAAAAAAAAAAAAAAAAAAAAIQAAABgAAAAUAAAALC8AAK4YAAC5MwAAOh0AABAAAAAmAAAACAAAAP//////////"/>
              </a:ext>
            </a:extLst>
          </p:cNvSpPr>
          <p:nvPr/>
        </p:nvSpPr>
        <p:spPr>
          <a:xfrm>
            <a:off x="7668260" y="4011930"/>
            <a:ext cx="739775" cy="739140"/>
          </a:xfrm>
          <a:custGeom>
            <a:avLst/>
            <a:gdLst/>
            <a:ahLst/>
            <a:cxnLst/>
            <a:rect l="0" t="0" r="739775" b="739140"/>
            <a:pathLst>
              <a:path w="739775" h="739140">
                <a:moveTo>
                  <a:pt x="346349" y="13439"/>
                </a:moveTo>
                <a:cubicBezTo>
                  <a:pt x="359239" y="0"/>
                  <a:pt x="380534" y="0"/>
                  <a:pt x="393986" y="13439"/>
                </a:cubicBezTo>
                <a:cubicBezTo>
                  <a:pt x="726884" y="346052"/>
                  <a:pt x="726884" y="346052"/>
                  <a:pt x="726884" y="346052"/>
                </a:cubicBezTo>
                <a:cubicBezTo>
                  <a:pt x="739775" y="358931"/>
                  <a:pt x="739775" y="380209"/>
                  <a:pt x="726884" y="393088"/>
                </a:cubicBezTo>
                <a:cubicBezTo>
                  <a:pt x="393986" y="725701"/>
                  <a:pt x="393986" y="725701"/>
                  <a:pt x="393986" y="725701"/>
                </a:cubicBezTo>
                <a:cubicBezTo>
                  <a:pt x="380534" y="739140"/>
                  <a:pt x="359239" y="739140"/>
                  <a:pt x="346349" y="725701"/>
                </a:cubicBezTo>
                <a:cubicBezTo>
                  <a:pt x="13450" y="393088"/>
                  <a:pt x="13450" y="393088"/>
                  <a:pt x="13450" y="393088"/>
                </a:cubicBezTo>
                <a:cubicBezTo>
                  <a:pt x="0" y="380209"/>
                  <a:pt x="0" y="358931"/>
                  <a:pt x="13450" y="346052"/>
                </a:cubicBezTo>
                <a:lnTo>
                  <a:pt x="346349" y="13153"/>
                </a:lnTo>
                <a:close/>
              </a:path>
            </a:pathLst>
          </a:custGeom>
          <a:solidFill>
            <a:srgbClr val="E9EEF7"/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zh-CN"/>
            </a:pPr>
            <a:endParaRPr lang="zh-CN" cap="none">
              <a:latin typeface="Montserrat SemiBold" pitchFamily="2" charset="0"/>
              <a:ea typeface="字魂59号-创粗黑" charset="-122"/>
              <a:cs typeface="宋体" charset="0"/>
            </a:endParaRPr>
          </a:p>
        </p:txBody>
      </p:sp>
      <p:pic>
        <p:nvPicPr>
          <p:cNvPr id="10" name="Изображение1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s+ogB4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m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AB3eQX///8BAAAAAAAAAAAAAAAAAAAAAAAAAAAAAAAAAAAAAAAAAAALPqIAf39/APDw8APMzMwAwMD/AH9/fwAAAAAAAAAAAAAAAAD///8AAAAAACEAAAAYAAAAFAAAACsoAAAuBgAAbjMAAKgRAAAQAAAAJgAAAAgAAAD//////////w=="/>
              </a:ext>
            </a:extLst>
          </p:cNvPicPr>
          <p:nvPr/>
        </p:nvPicPr>
        <p:blipFill>
          <a:blip r:embed="rId4"/>
          <a:stretch>
            <a:fillRect/>
          </a:stretch>
        </p:blipFill>
        <p:spPr>
          <a:xfrm rot="840469">
            <a:off x="6529705" y="1004570"/>
            <a:ext cx="1830705" cy="186563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1" name="Текстовое поле1"/>
          <p:cNvSpPr txBox="1"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Hd5Bf///wEAAAAAAAAAAAAAAAAAAAAAAAAAAAAAAAAAAAAAAAAAAAAAAAJ/f38A8PDw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7" grpId="0" animBg="1"/>
      <p:bldP spid="8" grpId="0" animBg="1"/>
      <p:bldP spid="9" grpId="0" animBg="1"/>
    </p:bldLst>
    <p:extLst>
      <p:ext uri="smNativeData">
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y4z/ZgUAAAAFAAAA/f///wEAAAA1AAAAEAAAAAAAAAAAAAAAAAAAAAoAAAD9////AQAAADUAAAAQAAAAAAAAAAAAAAAAAAAADwAAAP3///8BAAAANQAAABAAAAAAAAAAAAAAAAAAAAAUAAAA/f///wEAAAA1AAAAEAAAAAAAAAAAAAAAAAAAABkAAAD9////AQAAADUAAAAQAAAAAAAAAAAAAAAAAAAA"/>
      </p:ext>
    </p:ext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128016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8" name="Заголовок 27"/>
          <p:cNvSpPr>
            <a:spLocks noGrp="1"/>
          </p:cNvSpPr>
          <p:nvPr>
            <p:ph type="title"/>
          </p:nvPr>
        </p:nvSpPr>
        <p:spPr>
          <a:xfrm>
            <a:off x="912495" y="1078230"/>
            <a:ext cx="7727315" cy="2211070"/>
          </a:xfrm>
        </p:spPr>
        <p:txBody>
          <a:bodyPr/>
          <a:lstStyle/>
          <a:p>
            <a:r>
              <a:rPr lang="ru-RU" sz="2000" b="1" i="1" dirty="0">
                <a:solidFill>
                  <a:srgbClr val="3F6989"/>
                </a:solidFill>
              </a:rPr>
              <a:t>Постановление Правительства Российской Федерации</a:t>
            </a:r>
            <a:br>
              <a:rPr lang="ru-RU" sz="2000" b="1" i="1" dirty="0">
                <a:solidFill>
                  <a:srgbClr val="3F6989"/>
                </a:solidFill>
              </a:rPr>
            </a:br>
            <a:r>
              <a:rPr lang="ru-RU" sz="2000" b="1" i="1" dirty="0">
                <a:solidFill>
                  <a:srgbClr val="3F6989"/>
                </a:solidFill>
              </a:rPr>
              <a:t>от 23 декабря 2024 г. </a:t>
            </a:r>
            <a:r>
              <a:rPr lang="ru-RU" sz="2000" b="1" i="1" dirty="0">
                <a:solidFill>
                  <a:srgbClr val="3F6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 1875</a:t>
            </a:r>
            <a:br>
              <a:rPr lang="ru-RU" sz="2000" b="1" i="1" dirty="0">
                <a:solidFill>
                  <a:srgbClr val="3F6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i="1" dirty="0">
                <a:solidFill>
                  <a:srgbClr val="3F6989"/>
                </a:solidFill>
              </a:rPr>
              <a:t>"О мерах по предоставлению национального режима при осуществлении закупок товаров, работ, услуг </a:t>
            </a:r>
            <a:br>
              <a:rPr lang="ru-RU" sz="2000" b="1" i="1" dirty="0">
                <a:solidFill>
                  <a:srgbClr val="3F6989"/>
                </a:solidFill>
              </a:rPr>
            </a:br>
            <a:r>
              <a:rPr lang="ru-RU" sz="2000" b="1" i="1" dirty="0">
                <a:solidFill>
                  <a:srgbClr val="3F6989"/>
                </a:solidFill>
              </a:rPr>
              <a:t>для обеспечения государственных и муниципальных нужд, закупок товаров, работ, услуг отдельными видами юридических лиц"</a:t>
            </a:r>
          </a:p>
        </p:txBody>
      </p:sp>
    </p:spTree>
    <p:extLst>
      <p:ext uri="{BB962C8B-B14F-4D97-AF65-F5344CB8AC3E}">
        <p14:creationId xmlns:p14="http://schemas.microsoft.com/office/powerpoint/2010/main" val="5086507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2225" y="24765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52855" y="462676"/>
            <a:ext cx="755269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Информационное письмо Минфина России от 31 января 2025 г. N 24-01-06/8697 "О применении положений…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Несмотря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на то, что перечни N 1 и N 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2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 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подготовлены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на основе информации о наличии на территории Российской Федерации производства указанного в них товара,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не исключена вероятность возникновения ситуации, при которой производство как идентичного товара, так и однородного товара на территории государств-членов ЕАЭС отсутствует или прекращено.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22272F"/>
                </a:solidFill>
                <a:latin typeface="PT Serif"/>
              </a:rPr>
              <a:t>В указанной ситуации соблюдение требований абзаца второго подпункта "в" пункта 7 Постановления N 1875 является невозможным, что в свою очередь влечет невозможность применения метода сопоставимых рыночных цен (анализа рынка), поскольку с учетом положений части 2 статьи 22 Закона N 44-ФЗ условием применения такого метода является наличие информации о рыночных ценах идентичных товаров или при их отсутствии однородных товаров, которые в силу установленных особенностей определения цен должны быть исключительно товарами, происходящими из государств - членов ЕАЭС.</a:t>
            </a:r>
          </a:p>
        </p:txBody>
      </p:sp>
    </p:spTree>
    <p:extLst>
      <p:ext uri="{BB962C8B-B14F-4D97-AF65-F5344CB8AC3E}">
        <p14:creationId xmlns:p14="http://schemas.microsoft.com/office/powerpoint/2010/main" val="39367638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:p15="http://schemas.microsoft.com/office/powerpoint/2012/main" xmlns:pr="smNativeData" xmlns="smNativeData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1435" y="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77570" y="60325"/>
            <a:ext cx="8108315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1400" dirty="0">
                <a:solidFill>
                  <a:srgbClr val="22272F"/>
                </a:solidFill>
                <a:latin typeface="PT Serif"/>
              </a:rPr>
              <a:t>Согласно 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ч.12 ст.22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Закона N 44-ФЗ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в случае невозможности применения методов, указанных в части 1 указанной статьи, заказчик вправе применить иные методы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. В этом случае в обоснование 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НМЦК,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цены контракта, заключаемого с </a:t>
            </a:r>
            <a:r>
              <a:rPr lang="ru-RU" sz="1400" dirty="0" err="1" smtClean="0">
                <a:solidFill>
                  <a:srgbClr val="22272F"/>
                </a:solidFill>
                <a:latin typeface="PT Serif"/>
              </a:rPr>
              <a:t>ед.поставщиком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,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заказчик обязан включить обоснование невозможности применения указанных методов.</a:t>
            </a:r>
          </a:p>
          <a:p>
            <a:pPr indent="457200" algn="just"/>
            <a:r>
              <a:rPr lang="ru-RU" sz="1400" dirty="0">
                <a:solidFill>
                  <a:srgbClr val="22272F"/>
                </a:solidFill>
                <a:latin typeface="PT Serif"/>
              </a:rPr>
              <a:t>Таким образом, </a:t>
            </a:r>
            <a:r>
              <a:rPr lang="ru-RU" sz="14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в случае отсутствия на территории государств - членов ЕАЭС производства как идентичного товара, так и однородного товара, заказчик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:</a:t>
            </a:r>
          </a:p>
          <a:p>
            <a:pPr indent="457200" algn="just"/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не применяет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с учетом положений 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ч.2 ст.22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Закона N 44-ФЗ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метод сопоставимых рыночных цен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 (анализа рынка) по причине невозможности соблюдения требования абзаца второго подпункта "в" пункта 7 Постановления N 1875 в связи с отсутствием указанного производства;</a:t>
            </a:r>
            <a:endParaRPr lang="ru-RU" sz="1400" dirty="0">
              <a:solidFill>
                <a:srgbClr val="2227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T Serif"/>
            </a:endParaRPr>
          </a:p>
          <a:p>
            <a:pPr indent="457200" algn="just"/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включает в обоснование </a:t>
            </a:r>
            <a:r>
              <a:rPr lang="ru-RU" sz="14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НМЦК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,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цены контракта, заключаемого с единственным 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поставщиком,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обоснование невозможности применения метода сопоставимых рыночных цен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(анализа рынка);</a:t>
            </a:r>
          </a:p>
          <a:p>
            <a:pPr indent="457200" algn="just"/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применяет иной метод.</a:t>
            </a:r>
          </a:p>
          <a:p>
            <a:pPr indent="457200" algn="just"/>
            <a:r>
              <a:rPr lang="ru-RU" sz="1400" dirty="0">
                <a:solidFill>
                  <a:srgbClr val="22272F"/>
                </a:solidFill>
                <a:latin typeface="PT Serif"/>
              </a:rPr>
              <a:t>При этом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при применении иного метода представляется целесообразным определять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начальную (максимальную)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цену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 контракта, цену контракта, заключаемого с единственным поставщиком (подрядчиком, исполнителем), начальную цену единицы товара, в том числе товаров, поставляемых при выполнении закупаемых работ, оказании закупаемых услуг, начальную цену единицы работы, услуги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аналогично методу сопоставимых рыночных цен (анализа рынка), но с учетом товаров, происходящих из иных иностранных государств, помимо государств - членов ЕАЭС.</a:t>
            </a:r>
          </a:p>
        </p:txBody>
      </p:sp>
    </p:spTree>
    <p:extLst>
      <p:ext uri="{BB962C8B-B14F-4D97-AF65-F5344CB8AC3E}">
        <p14:creationId xmlns:p14="http://schemas.microsoft.com/office/powerpoint/2010/main" val="1360205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:p15="http://schemas.microsoft.com/office/powerpoint/2012/main" xmlns:pr="smNativeData" xmlns="smNativeData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1435" y="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77570" y="60325"/>
            <a:ext cx="810831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endParaRPr lang="ru-RU" sz="1400" dirty="0">
              <a:solidFill>
                <a:srgbClr val="2227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T Serif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44270" y="132080"/>
            <a:ext cx="7999730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14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При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применении особенностей определения цен не исключена вероятность возникновения </a:t>
            </a:r>
            <a:r>
              <a:rPr lang="ru-RU" sz="14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ситуации, при которой заказчиком не получена информация о цене товаров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, указанных в позициях 1 - 145 перечня N 1, позициях 1 - 432 перечня N 2, </a:t>
            </a:r>
            <a:r>
              <a:rPr lang="ru-RU" sz="14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по запросу у субъектов деятельности в сфере промышленности, и (или) у поставщиков, которые осуществляют поставку происходящих из государств - членов ЕАЭС товаров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, идентичных товарам, планируемым к закупкам (при их отсутствии - однородных товаров), и информация о которых и о поставленных ими товарах содержится на официальном сайте единой информационной системы в сфере закупок в реестре контрактов, заключенных заказчиками (абзац третий подпункта "в" пункта 7 Постановления N 1875).</a:t>
            </a:r>
          </a:p>
          <a:p>
            <a:pPr indent="457200" algn="just"/>
            <a:r>
              <a:rPr lang="ru-RU" sz="1400" dirty="0">
                <a:solidFill>
                  <a:srgbClr val="22272F"/>
                </a:solidFill>
                <a:latin typeface="PT Serif"/>
              </a:rPr>
              <a:t>Согласно положениям части 5 статьи 22 Закона N 44-ФЗ указанная информация, получаемая по запросу заказчика у поставщиков (подрядчиков, исполнителей):</a:t>
            </a:r>
          </a:p>
          <a:p>
            <a:pPr indent="457200" algn="just"/>
            <a:r>
              <a:rPr lang="ru-RU" sz="1400" dirty="0">
                <a:solidFill>
                  <a:srgbClr val="22272F"/>
                </a:solidFill>
                <a:latin typeface="PT Serif"/>
              </a:rPr>
              <a:t>является одним из трех видов информации, которая может использоваться заказчиком при применении метода сопоставимых рыночных цен (анализа рынка);</a:t>
            </a:r>
          </a:p>
          <a:p>
            <a:pPr indent="457200" algn="just"/>
            <a:r>
              <a:rPr lang="ru-RU" sz="1400" dirty="0">
                <a:solidFill>
                  <a:srgbClr val="22272F"/>
                </a:solidFill>
                <a:latin typeface="PT Serif"/>
              </a:rPr>
              <a:t>используется в случае ее получения заказчиком.</a:t>
            </a:r>
          </a:p>
          <a:p>
            <a:pPr indent="457200" algn="just"/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В этой связи в случае неполучения заказчиком информации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, предусмотренной абзацем третьим подпункта "в" пункта 7 Постановления N 1875,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заказчик применяет метод сопоставимых рыночных цен (анализа рынка) в соответствии с положениями статьи 22 Закона N 44-ФЗ без учета такой информации и использует иную предусмотренную частью 5 статьи 22 Закона N 44-ФЗ информацию о ценах.</a:t>
            </a:r>
          </a:p>
        </p:txBody>
      </p:sp>
    </p:spTree>
    <p:extLst>
      <p:ext uri="{BB962C8B-B14F-4D97-AF65-F5344CB8AC3E}">
        <p14:creationId xmlns:p14="http://schemas.microsoft.com/office/powerpoint/2010/main" val="8533613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:p15="http://schemas.microsoft.com/office/powerpoint/2012/main" xmlns:pr="smNativeData" xmlns="smNativeData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-12047" y="-19224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4780" y="203835"/>
            <a:ext cx="7319010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Bef>
                <a:spcPts val="600"/>
              </a:spcBef>
            </a:pPr>
            <a:r>
              <a:rPr lang="ru-RU" sz="1400" b="1" dirty="0">
                <a:solidFill>
                  <a:srgbClr val="22272F"/>
                </a:solidFill>
                <a:latin typeface="PT Serif"/>
              </a:rPr>
              <a:t>г)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особенности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, предусмотренные подпунктом "в" 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пункта 7,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не применяются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при наступлении одного из следующих случаев: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400" i="1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осуществляется закупка товара</a:t>
            </a:r>
            <a:r>
              <a:rPr lang="ru-RU" sz="1400" i="1" dirty="0">
                <a:solidFill>
                  <a:srgbClr val="22272F"/>
                </a:solidFill>
                <a:latin typeface="PT Serif"/>
              </a:rPr>
              <a:t>, включенного в объект закупки (предмет закупки), </a:t>
            </a:r>
            <a:r>
              <a:rPr lang="ru-RU" sz="1400" i="1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в отношении которого </a:t>
            </a:r>
            <a:r>
              <a:rPr lang="ru-RU" sz="1400" i="1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установлен </a:t>
            </a:r>
            <a:r>
              <a:rPr lang="ru-RU" sz="1400" i="1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порядок определения </a:t>
            </a:r>
            <a:r>
              <a:rPr lang="ru-RU" sz="1400" i="1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НМЦК </a:t>
            </a:r>
            <a:r>
              <a:rPr lang="ru-RU" sz="1400" i="1" dirty="0" smtClean="0">
                <a:solidFill>
                  <a:srgbClr val="22272F"/>
                </a:solidFill>
                <a:latin typeface="PT Serif"/>
              </a:rPr>
              <a:t>в соответствии с ч.22 ст.22 Закона № 44-ФЗ: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1400" i="1" dirty="0" smtClean="0">
                <a:solidFill>
                  <a:srgbClr val="22272F"/>
                </a:solidFill>
                <a:latin typeface="PT Serif"/>
              </a:rPr>
              <a:t>Приказ </a:t>
            </a:r>
            <a:r>
              <a:rPr lang="ru-RU" sz="1400" i="1" dirty="0">
                <a:solidFill>
                  <a:srgbClr val="22272F"/>
                </a:solidFill>
                <a:latin typeface="PT Serif"/>
              </a:rPr>
              <a:t>Министерства промышленности и торговли РФ от 28 февраля 2023 г. N 639 "Об утверждении Порядка определения начальной (максимальной) цены контракта, … при осуществлении закупок продукции судостроительной промышленности 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1400" i="1" dirty="0">
                <a:solidFill>
                  <a:srgbClr val="22272F"/>
                </a:solidFill>
                <a:latin typeface="PT Serif"/>
              </a:rPr>
              <a:t>Приказ Министерства здравоохранения РФ от 15 мая 2020 г. N 450н "Об утверждении порядка определения начальной (максимальной) цены … при осуществлении закупок медицинских изделий"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1400" i="1" dirty="0">
                <a:solidFill>
                  <a:srgbClr val="22272F"/>
                </a:solidFill>
                <a:latin typeface="PT Serif"/>
              </a:rPr>
              <a:t>Приказ Министерства здравоохранения РФ от 19 декабря 2019 г. N 1064н "Об утверждении Порядка определения начальной (максимальной) цены контракта, …при осуществлении закупок лекарственных препаратов для медицинского применения«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1400" i="1" dirty="0">
                <a:solidFill>
                  <a:srgbClr val="22272F"/>
                </a:solidFill>
                <a:latin typeface="PT Serif"/>
              </a:rPr>
              <a:t>Приказ ФАС России от 22 ноября 2024 г. N 894/24 «Порядок определения НМЦК, цены контракта, заключаемого с единственным контрагентом, НЦЕ товара работы услуги при осуществлении закупок топлива моторного, включая автомобильный и авиационный бензин </a:t>
            </a:r>
            <a:r>
              <a:rPr lang="ru-RU" sz="1400" i="1" dirty="0" smtClean="0">
                <a:solidFill>
                  <a:srgbClr val="22272F"/>
                </a:solidFill>
                <a:latin typeface="PT Serif"/>
              </a:rPr>
              <a:t>"</a:t>
            </a:r>
            <a:endParaRPr lang="ru-RU" sz="1400" i="1" dirty="0">
              <a:solidFill>
                <a:srgbClr val="22272F"/>
              </a:solidFill>
              <a:latin typeface="PT Serif"/>
            </a:endParaRPr>
          </a:p>
        </p:txBody>
      </p:sp>
    </p:spTree>
    <p:extLst>
      <p:ext uri="{BB962C8B-B14F-4D97-AF65-F5344CB8AC3E}">
        <p14:creationId xmlns:p14="http://schemas.microsoft.com/office/powerpoint/2010/main" val="5040541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:p15="http://schemas.microsoft.com/office/powerpoint/2012/main" xmlns:pr="smNativeData" xmlns="smNativeData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-12047" y="-19224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4780" y="203835"/>
            <a:ext cx="7319010" cy="398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Bef>
                <a:spcPts val="600"/>
              </a:spcBef>
            </a:pPr>
            <a:r>
              <a:rPr lang="ru-RU" sz="1400" b="1" dirty="0">
                <a:solidFill>
                  <a:srgbClr val="22272F"/>
                </a:solidFill>
                <a:latin typeface="PT Serif"/>
              </a:rPr>
              <a:t>г)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особенности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, предусмотренные подпунктом "в" 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пункта 7,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не применяются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при наступлении одного из следующих случаев: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400" i="1" dirty="0" smtClean="0">
                <a:solidFill>
                  <a:srgbClr val="22272F"/>
                </a:solidFill>
                <a:latin typeface="PT Serif"/>
              </a:rPr>
              <a:t>если </a:t>
            </a:r>
            <a:r>
              <a:rPr lang="ru-RU" sz="1400" i="1" dirty="0">
                <a:solidFill>
                  <a:srgbClr val="22272F"/>
                </a:solidFill>
                <a:latin typeface="PT Serif"/>
              </a:rPr>
              <a:t>при осуществлении закупки товара заказчиком в случаях, предусмотренных пунктом 5 настоящего постановления, </a:t>
            </a:r>
            <a:r>
              <a:rPr lang="ru-RU" sz="1400" i="1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не применяется </a:t>
            </a:r>
            <a:r>
              <a:rPr lang="ru-RU" sz="1400" i="1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запрет</a:t>
            </a:r>
            <a:r>
              <a:rPr lang="ru-RU" sz="1400" i="1" dirty="0" smtClean="0">
                <a:solidFill>
                  <a:srgbClr val="22272F"/>
                </a:solidFill>
                <a:latin typeface="PT Serif"/>
              </a:rPr>
              <a:t>;</a:t>
            </a:r>
            <a:endParaRPr lang="ru-RU" sz="1400" i="1" dirty="0">
              <a:solidFill>
                <a:srgbClr val="22272F"/>
              </a:solidFill>
              <a:latin typeface="PT Serif"/>
            </a:endParaRP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400" i="1" dirty="0">
                <a:solidFill>
                  <a:srgbClr val="22272F"/>
                </a:solidFill>
                <a:latin typeface="PT Serif"/>
              </a:rPr>
              <a:t>осуществляется закупка товара </a:t>
            </a:r>
            <a:r>
              <a:rPr lang="ru-RU" sz="1400" i="1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в количестве одной штуки </a:t>
            </a:r>
            <a:r>
              <a:rPr lang="ru-RU" sz="1400" i="1" dirty="0">
                <a:solidFill>
                  <a:srgbClr val="22272F"/>
                </a:solidFill>
                <a:latin typeface="PT Serif"/>
              </a:rPr>
              <a:t>и </a:t>
            </a:r>
            <a:r>
              <a:rPr lang="ru-RU" sz="1400" i="1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начальная (максимальная) цена контракта </a:t>
            </a:r>
            <a:r>
              <a:rPr lang="ru-RU" sz="1400" i="1" dirty="0">
                <a:solidFill>
                  <a:srgbClr val="22272F"/>
                </a:solidFill>
                <a:latin typeface="PT Serif"/>
              </a:rPr>
              <a:t>(начальная (максимальная) цена договора) или цена контракта, заключаемого с единственным поставщиком (подрядчиком, исполнителем) (цена, заключаемого с единственным поставщиком (исполнителем, подрядчиком) договора), </a:t>
            </a:r>
            <a:r>
              <a:rPr lang="ru-RU" sz="1400" i="1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не превышает 5 тыс. рублей</a:t>
            </a:r>
            <a:r>
              <a:rPr lang="ru-RU" sz="1400" i="1" dirty="0">
                <a:solidFill>
                  <a:srgbClr val="22272F"/>
                </a:solidFill>
                <a:latin typeface="PT Serif"/>
              </a:rPr>
              <a:t>;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400" i="1" dirty="0">
                <a:solidFill>
                  <a:srgbClr val="22272F"/>
                </a:solidFill>
                <a:latin typeface="PT Serif"/>
              </a:rPr>
              <a:t>осуществляется закупка товаров, при которой </a:t>
            </a:r>
            <a:r>
              <a:rPr lang="ru-RU" sz="1400" i="1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начальная (максимальная) цена контракт</a:t>
            </a:r>
            <a:r>
              <a:rPr lang="ru-RU" sz="1400" i="1" dirty="0">
                <a:solidFill>
                  <a:srgbClr val="22272F"/>
                </a:solidFill>
                <a:latin typeface="PT Serif"/>
              </a:rPr>
              <a:t>а (начальная (максимальная) цена договора) или цена контракта, заключаемого с единственным поставщиком (подрядчиком, исполнителем) (цена, заключаемого с единственным поставщиком (исполнителем, подрядчиком) договора), </a:t>
            </a:r>
            <a:r>
              <a:rPr lang="ru-RU" sz="1400" i="1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не превышает 1 млн. рублей</a:t>
            </a:r>
            <a:r>
              <a:rPr lang="ru-RU" sz="1400" i="1" dirty="0">
                <a:solidFill>
                  <a:srgbClr val="22272F"/>
                </a:solidFill>
                <a:latin typeface="PT Serif"/>
              </a:rPr>
              <a:t> </a:t>
            </a:r>
            <a:r>
              <a:rPr lang="ru-RU" sz="1400" i="1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и при этом ни одна из использованных при определении таких цен цена единицы товара не превышает 5 тыс. рублей</a:t>
            </a:r>
          </a:p>
        </p:txBody>
      </p:sp>
    </p:spTree>
    <p:extLst>
      <p:ext uri="{BB962C8B-B14F-4D97-AF65-F5344CB8AC3E}">
        <p14:creationId xmlns:p14="http://schemas.microsoft.com/office/powerpoint/2010/main" val="31250520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:p15="http://schemas.microsoft.com/office/powerpoint/2012/main" xmlns:pr="smNativeData" xmlns="smNativeData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271270" y="343281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86155" y="421463"/>
            <a:ext cx="76638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endParaRPr lang="ru-RU" dirty="0">
              <a:solidFill>
                <a:srgbClr val="000000"/>
              </a:solidFill>
              <a:latin typeface="Trebuchet MS" panose="020B0603020202020204" pitchFamily="34" charset="0"/>
              <a:ea typeface="Calibri" panose="020F0502020204030204" pitchFamily="34" charset="0"/>
              <a:cs typeface="Source Sans Pro Black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36232" y="991355"/>
            <a:ext cx="76638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>
              <a:solidFill>
                <a:srgbClr val="000000"/>
              </a:solidFill>
              <a:latin typeface="Trebuchet MS" panose="020B0603020202020204" pitchFamily="34" charset="0"/>
              <a:ea typeface="Calibri" panose="020F050202020403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27647" y="606129"/>
            <a:ext cx="788102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если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 в объекте одной закупки 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объединены 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товар, указанный в перечнях N 1 и N 2, товар, не указанный в таких перечнях, работы, услуги, то 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особенности определения цен применяются только в части товара, указанного в перечнях N 1 и N 2</a:t>
            </a:r>
            <a:r>
              <a:rPr lang="ru-RU" sz="16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Особенности определения цен применяются вне зависимости от способа определения поставщика 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(подрядчика, исполнителя), в связи с чем применяются как при проведении конкурентного способа определения поставщика (подрядчика, исполнителя), так и при осуществлении закупки у единственного поставщика (подрядчика, исполнителя), в том числе в случаях, предусмотренных пунктами 4 и 5 части 1 статьи 93 Закона N 44-ФЗ.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22272F"/>
                </a:solidFill>
                <a:latin typeface="PT Serif"/>
              </a:rPr>
              <a:t>предусмотренное 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вторым предложением части 4 статьи 93 Закона N 44-ФЗ отсутствие необходимости обоснования цены контракта, заключаемого в отдельных случаях с единственным поставщиком (подрядчиком, исполнителем), не исключает необходимость определения такой цены в соответствии с Законом N 44-ФЗ и, соответственно, с учетом установленных особенностей определения цен.</a:t>
            </a:r>
          </a:p>
        </p:txBody>
      </p:sp>
    </p:spTree>
    <p:extLst>
      <p:ext uri="{BB962C8B-B14F-4D97-AF65-F5344CB8AC3E}">
        <p14:creationId xmlns:p14="http://schemas.microsoft.com/office/powerpoint/2010/main" val="3717956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-450850" y="323695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27760" y="761639"/>
            <a:ext cx="703199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Отчет об объеме закупок товаров российского происхождения, работ, услуг, соответственно выполняемых, оказываемых российскими лицами </a:t>
            </a:r>
          </a:p>
        </p:txBody>
      </p:sp>
    </p:spTree>
    <p:extLst>
      <p:ext uri="{BB962C8B-B14F-4D97-AF65-F5344CB8AC3E}">
        <p14:creationId xmlns:p14="http://schemas.microsoft.com/office/powerpoint/2010/main" val="3523270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:p15="http://schemas.microsoft.com/office/powerpoint/2012/main" xmlns:pr="smNativeData" xmlns="smNativeData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65373" y="812132"/>
            <a:ext cx="7677785" cy="349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22272F"/>
                </a:solidFill>
                <a:latin typeface="PT Serif"/>
              </a:rPr>
              <a:t>По итогам года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до 1 февраля года, следующего за отчетным 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годом,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заказчик в ЕИС </a:t>
            </a:r>
            <a:r>
              <a:rPr lang="ru-RU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размещает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отчет 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об объеме закупок товаров российского происхождения, работ, услуг, соответственно выполняемых, оказываемых российскими </a:t>
            </a:r>
            <a:r>
              <a:rPr lang="ru-RU" dirty="0" smtClean="0">
                <a:solidFill>
                  <a:srgbClr val="22272F"/>
                </a:solidFill>
                <a:latin typeface="PT Serif"/>
              </a:rPr>
              <a:t>лицами,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который формируется в ЕИС не позднее 15 января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 года, следующего за отчетным,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путем обработки информации, включенной в реестр контрактов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, в том числе в части содержащейся в указанном реестре информации, не подлежащей размещению на официальном сайте. 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22272F"/>
                </a:solidFill>
                <a:latin typeface="PT Serif"/>
              </a:rPr>
              <a:t>Отчетным периодом при формировании отчета об объеме закупок товаров российского происхождения является календарный год с 1 января по 31 декабря включительно. </a:t>
            </a:r>
          </a:p>
        </p:txBody>
      </p:sp>
    </p:spTree>
    <p:extLst>
      <p:ext uri="{BB962C8B-B14F-4D97-AF65-F5344CB8AC3E}">
        <p14:creationId xmlns:p14="http://schemas.microsoft.com/office/powerpoint/2010/main" val="866356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:p15="http://schemas.microsoft.com/office/powerpoint/2012/main" xmlns:pr="smNativeData" xmlns="smNativeData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27760" y="694313"/>
            <a:ext cx="774954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Заказчик не позднее 31 января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 года, следующего за отчетным: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включает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в отчет 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об объеме закупок товаров российского происхождения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информацию в отношении осуществленных заказчиком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 в отчетном году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закупок, информация о которых не подлежит размещению в ЕИС 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(при наличии таких закупок);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подписывает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отчет 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об объеме закупок товаров российского происхождения усиленной квалифицированной электронной подписью лица, имеющего право действовать от имени заказчика.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dirty="0">
              <a:solidFill>
                <a:srgbClr val="22272F"/>
              </a:solidFill>
              <a:latin typeface="PT Serif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Размещение </a:t>
            </a:r>
            <a:r>
              <a:rPr lang="ru-RU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отчета 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об объеме закупок товаров российского происхождения в ЕИС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осуществляется автоматически 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не позднее одного часа с момента его подписания. </a:t>
            </a:r>
          </a:p>
        </p:txBody>
      </p:sp>
    </p:spTree>
    <p:extLst>
      <p:ext uri="{BB962C8B-B14F-4D97-AF65-F5344CB8AC3E}">
        <p14:creationId xmlns:p14="http://schemas.microsoft.com/office/powerpoint/2010/main" val="2354382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:p15="http://schemas.microsoft.com/office/powerpoint/2012/main" xmlns:pr="smNativeData" xmlns="smNativeData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86155" y="502285"/>
            <a:ext cx="7677785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Рассмотрение отчета 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об объеме закупок товаров российского происхождения и оценка результатов осуществления в отчетном году таких закупок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осуществляется Минфином России до 1 ма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рта года, следующего за отчетным годом. Результаты оценки включаются в сводный аналитический отчет, формируемый в соответствии с постановлением Правительства РФ от 27.05.2021 № 814.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i="1" dirty="0" smtClean="0">
                <a:solidFill>
                  <a:srgbClr val="22272F"/>
                </a:solidFill>
                <a:latin typeface="PT Serif"/>
              </a:rPr>
              <a:t>Перечень </a:t>
            </a:r>
            <a:r>
              <a:rPr lang="ru-RU" i="1" dirty="0">
                <a:solidFill>
                  <a:srgbClr val="22272F"/>
                </a:solidFill>
                <a:latin typeface="PT Serif"/>
              </a:rPr>
              <a:t>товаров, в отношении которых будет формироваться отчет об объеме закупок товаров российского </a:t>
            </a:r>
            <a:r>
              <a:rPr lang="ru-RU" i="1" dirty="0" smtClean="0">
                <a:solidFill>
                  <a:srgbClr val="22272F"/>
                </a:solidFill>
                <a:latin typeface="PT Serif"/>
              </a:rPr>
              <a:t>происхождения не </a:t>
            </a:r>
            <a:r>
              <a:rPr lang="ru-RU" i="1" dirty="0">
                <a:solidFill>
                  <a:srgbClr val="22272F"/>
                </a:solidFill>
                <a:latin typeface="PT Serif"/>
              </a:rPr>
              <a:t>определен!!! 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В результате чего такой отчет будет в отношении закупок всех товаров российского происхождения. </a:t>
            </a:r>
          </a:p>
        </p:txBody>
      </p:sp>
    </p:spTree>
    <p:extLst>
      <p:ext uri="{BB962C8B-B14F-4D97-AF65-F5344CB8AC3E}">
        <p14:creationId xmlns:p14="http://schemas.microsoft.com/office/powerpoint/2010/main" val="3113648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:p15="http://schemas.microsoft.com/office/powerpoint/2012/main" xmlns:pr="smNativeData" xmlns="smNativeData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31640" y="275590"/>
            <a:ext cx="7858055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пункт 1.</a:t>
            </a:r>
            <a:r>
              <a:rPr lang="ru-RU" sz="1600" dirty="0" smtClean="0">
                <a:solidFill>
                  <a:srgbClr val="22272F"/>
                </a:solidFill>
                <a:latin typeface="PT Serif"/>
              </a:rPr>
              <a:t> Правительство 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РФ 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постановляет установить 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при осуществлении закупок:</a:t>
            </a:r>
          </a:p>
          <a:p>
            <a:pPr algn="just"/>
            <a:r>
              <a:rPr lang="ru-RU" sz="1600" dirty="0">
                <a:solidFill>
                  <a:srgbClr val="22272F"/>
                </a:solidFill>
                <a:latin typeface="PT Serif"/>
              </a:rPr>
              <a:t>а) 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запрет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 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закупок </a:t>
            </a:r>
            <a:r>
              <a:rPr lang="ru-RU" sz="1600" u="sng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товаров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 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(</a:t>
            </a:r>
            <a:r>
              <a:rPr lang="ru-RU" sz="1600" u="sng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в том числе поставляемых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 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при выполнении закупаемых работ, оказании закупаемых услуг), происходящих из иностранных государств, </a:t>
            </a:r>
            <a:r>
              <a:rPr lang="ru-RU" sz="1600" u="sng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работ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, </a:t>
            </a:r>
            <a:r>
              <a:rPr lang="ru-RU" sz="1600" u="sng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услуг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, соответственно выполняемых, оказываемых иностранными лицами 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по перечню согласно приложению N 1, а также закупок в рамках ГОЗ 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для выполнения мероприятий государственных программ РФ, государственной программы вооружения, иных мероприятий в рамках ГОЗ товаров, происходящих из иностранных государств, работ, услуг, соответственно выполняемых, оказываемых иностранными лицами;</a:t>
            </a:r>
          </a:p>
          <a:p>
            <a:pPr algn="just"/>
            <a:r>
              <a:rPr lang="ru-RU" sz="1600" dirty="0">
                <a:solidFill>
                  <a:srgbClr val="22272F"/>
                </a:solidFill>
                <a:latin typeface="PT Serif"/>
              </a:rPr>
              <a:t>б) 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ограничение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 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закупок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 </a:t>
            </a:r>
            <a:r>
              <a:rPr lang="ru-RU" sz="1600" u="sng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товаров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 (</a:t>
            </a:r>
            <a:r>
              <a:rPr lang="ru-RU" sz="1600" u="sng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в том числе поставляемых 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при выполнении закупаемых работ, оказании закупаемых услуг), происходящих из иностранных государств, </a:t>
            </a:r>
            <a:r>
              <a:rPr lang="ru-RU" sz="1600" u="sng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работ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, </a:t>
            </a:r>
            <a:r>
              <a:rPr lang="ru-RU" sz="1600" u="sng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услуг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, соответственно выполняемых, оказываемых иностранными лицами 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по перечню согласно приложению № 2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;</a:t>
            </a:r>
          </a:p>
          <a:p>
            <a:pPr algn="just"/>
            <a:r>
              <a:rPr lang="ru-RU" sz="1600" dirty="0">
                <a:solidFill>
                  <a:srgbClr val="22272F"/>
                </a:solidFill>
                <a:latin typeface="PT Serif"/>
              </a:rPr>
              <a:t>в) 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преимущество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 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в отношении </a:t>
            </a:r>
            <a:r>
              <a:rPr lang="ru-RU" sz="1600" u="sng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товаров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 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российского происхождения (</a:t>
            </a:r>
            <a:r>
              <a:rPr lang="ru-RU" sz="1600" u="sng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в том числе поставляемых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 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при выполнении закупаемых работ, оказании закупаемых услуг);</a:t>
            </a:r>
          </a:p>
        </p:txBody>
      </p:sp>
    </p:spTree>
    <p:extLst>
      <p:ext uri="{BB962C8B-B14F-4D97-AF65-F5344CB8AC3E}">
        <p14:creationId xmlns:p14="http://schemas.microsoft.com/office/powerpoint/2010/main" val="42092440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60187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56005" y="706120"/>
            <a:ext cx="7747635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22272F"/>
                </a:solidFill>
                <a:latin typeface="PT Serif"/>
              </a:rPr>
              <a:t>Пунктом 8 Постановления № 1875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утверждено положение о </a:t>
            </a:r>
            <a:r>
              <a:rPr lang="ru-RU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формировании отчета</a:t>
            </a:r>
            <a:r>
              <a:rPr lang="ru-RU" dirty="0" smtClean="0">
                <a:solidFill>
                  <a:srgbClr val="22272F"/>
                </a:solidFill>
                <a:latin typeface="PT Serif"/>
              </a:rPr>
              <a:t> об объеме закупок товаров российского происхождения,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которое содержит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: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требования к форме и содержанию 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отчета об объеме закупок товаров российского происхождения;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порядок формирования и размещения отчета 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об объеме закупок товаров российского происхождения в ЕИС, на официальном сайте ЕИС;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порядок предоставления Минфину России доступа 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к информации, содержащейся в таких отчетах;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порядок рассмотрения таких отчетов и оценки результатов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 осуществления в отчетном году закупок товаров российского происхождения. </a:t>
            </a:r>
          </a:p>
        </p:txBody>
      </p:sp>
    </p:spTree>
    <p:extLst>
      <p:ext uri="{BB962C8B-B14F-4D97-AF65-F5344CB8AC3E}">
        <p14:creationId xmlns:p14="http://schemas.microsoft.com/office/powerpoint/2010/main" val="2878277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:p15="http://schemas.microsoft.com/office/powerpoint/2012/main" xmlns:pr="smNativeData" xmlns="smNativeData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-12296" y="-83185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27760" y="347345"/>
            <a:ext cx="7747635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При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формировании отчета 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об объеме закупок товаров российского происхождения: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товары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, происходящие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из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государств-членов Евразийского экономического союза, учитываются в составе товаров российского происхождения;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22272F"/>
                </a:solidFill>
                <a:latin typeface="PT Serif"/>
              </a:rPr>
              <a:t>информация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, предусмотренная пунктом 4 Положения (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информация о заказчике), формируется автоматически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 в соответствии со сведениями, включенными в реестр участников бюджетного процесса, а также юридических лиц, не являющихся участниками бюджетного процесса;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22272F"/>
                </a:solidFill>
                <a:latin typeface="PT Serif"/>
              </a:rPr>
              <a:t>если 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заказчиком в отчетном году осуществлялись закупки как в соответствии с Законом № 44-ФЗ, так и в соответствии с Законом № 223-ФЗ, такой заказчик формирует отдельный отчет в отношении закупок в соответствии с Законом № 44-ФЗ и отдельный отчет в отношении закупок в соответствии с Законом № 223-ФЗ. </a:t>
            </a:r>
          </a:p>
        </p:txBody>
      </p:sp>
    </p:spTree>
    <p:extLst>
      <p:ext uri="{BB962C8B-B14F-4D97-AF65-F5344CB8AC3E}">
        <p14:creationId xmlns:p14="http://schemas.microsoft.com/office/powerpoint/2010/main" val="85790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:p15="http://schemas.microsoft.com/office/powerpoint/2012/main" xmlns:pr="smNativeData" xmlns="smNativeData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4йцуйцу"/>
          <p:cNvSpPr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CwAAAA0AAAAAkAAAAEgAAACQAAAASAAAAAAAAAAAAAAAAAAAAAEAAABQAAAAAAAAAAAA4D8AAAAAAADgPwAAAAAAAOA/AAAAAAAA4D8AAAAAAADgPwAAAAAAAOA/AAAAAAAA4D8AAAAAAADgPwAAAAAAAOA/AAAAAAAA4D8CAAAAjAAAAAAAAAAAAAAAIlN4AP///wgAAAAAAAAAAAAAAAAAAAAAAAAAAAAAAAAAAAAAZAAAAAEAAABAAAAAAAAAAAAAAAAAAAAAAAAAAAAAAAAAAAAAAAAAAAAAAAAAAAAAAAAAAAAAAAAAAAAAAAAAAAAAAAAAAAAAAAAAAAAAAAAAAAAAAAAAAAAAAAAAAAAAFAAAADwAAAABAAAAAAAAACJTeAB4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pHk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IlN4AP///wEAAAAAAAAAAAAAAAAAAAAAAAAAAAAAAAAAAAAAAAAAACJTeAB/f38A8PDwA8zMzADAwP8Af39/AAAAAAAAAAAAAAAAAAAAAAAAAAAAIQAAABgAAAAUAAAAmwAAABUHAAAlEAAAoBYAABAAAAAmAAAACAAAAP//////////"/>
              </a:ext>
            </a:extLst>
          </p:cNvSpPr>
          <p:nvPr/>
        </p:nvSpPr>
        <p:spPr>
          <a:xfrm>
            <a:off x="98425" y="1151255"/>
            <a:ext cx="2526030" cy="2526665"/>
          </a:xfrm>
          <a:custGeom>
            <a:avLst/>
            <a:gdLst/>
            <a:ahLst/>
            <a:cxnLst/>
            <a:rect l="0" t="0" r="2526030" b="2526665"/>
            <a:pathLst>
              <a:path w="2526030" h="2526665">
                <a:moveTo>
                  <a:pt x="1182641" y="45939"/>
                </a:moveTo>
                <a:cubicBezTo>
                  <a:pt x="1226655" y="0"/>
                  <a:pt x="1299375" y="0"/>
                  <a:pt x="1345302" y="45939"/>
                </a:cubicBezTo>
                <a:cubicBezTo>
                  <a:pt x="2482016" y="1182938"/>
                  <a:pt x="2482016" y="1182938"/>
                  <a:pt x="2482016" y="1182938"/>
                </a:cubicBezTo>
                <a:cubicBezTo>
                  <a:pt x="2526030" y="1226963"/>
                  <a:pt x="2526030" y="1299701"/>
                  <a:pt x="2482016" y="1343726"/>
                </a:cubicBezTo>
                <a:cubicBezTo>
                  <a:pt x="1345302" y="2480725"/>
                  <a:pt x="1345302" y="2480725"/>
                  <a:pt x="1345302" y="2480725"/>
                </a:cubicBezTo>
                <a:cubicBezTo>
                  <a:pt x="1299375" y="2526665"/>
                  <a:pt x="1226655" y="2526665"/>
                  <a:pt x="1182641" y="2480725"/>
                </a:cubicBezTo>
                <a:cubicBezTo>
                  <a:pt x="45928" y="1343726"/>
                  <a:pt x="45928" y="1343726"/>
                  <a:pt x="45928" y="1343726"/>
                </a:cubicBezTo>
                <a:cubicBezTo>
                  <a:pt x="0" y="1299701"/>
                  <a:pt x="0" y="1226963"/>
                  <a:pt x="45928" y="1182938"/>
                </a:cubicBezTo>
                <a:lnTo>
                  <a:pt x="1182641" y="46225"/>
                </a:lnTo>
                <a:close/>
              </a:path>
            </a:pathLst>
          </a:custGeom>
          <a:noFill/>
          <a:ln w="76200" cap="flat" cmpd="sng" algn="ctr">
            <a:solidFill>
              <a:srgbClr val="225378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zh-CN"/>
            </a:pPr>
            <a:endParaRPr lang="zh-CN" cap="none">
              <a:latin typeface="Montserrat SemiBold" pitchFamily="2" charset="0"/>
              <a:ea typeface="字魂59号-创粗黑" charset="-122"/>
              <a:cs typeface="字魂59号-创粗黑" charset="-122"/>
            </a:endParaRPr>
          </a:p>
        </p:txBody>
      </p:sp>
      <p:sp>
        <p:nvSpPr>
          <p:cNvPr id="3" name="Кривая1"/>
          <p:cNvSpPr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CwAAAA0AAAAAkAAAAEgAAACQAAAASAAAAAAAAAAAAAAAAAAAAAEAAABQAAAAAAAAAAAA4D8AAAAAAADgPwAAAAAAAOA/AAAAAAAA4D8AAAAAAADgPwAAAAAAAOA/AAAAAAAA4D8AAAAAAADgPwAAAAAAAOA/AAAAAAAA4D8CAAAAjAAAAAEAAAAAAAAA6e73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6e73AP///wEAAAAAAAAAAAAAAAAAAAAAAAAAAAAAAAAAAAAAAAAAAAAAAAJ/f38A8PDwA8zMzADAwP8Af39/AAAAAAAAAAAAAAAAAAAAAAAAAAAAIQAAABgAAAAUAAAAcQMAADcFAADoFgAArhgAABAAAAAmAAAACAAAAP//////////"/>
              </a:ext>
            </a:extLst>
          </p:cNvSpPr>
          <p:nvPr/>
        </p:nvSpPr>
        <p:spPr>
          <a:xfrm>
            <a:off x="559435" y="847725"/>
            <a:ext cx="3164205" cy="3164205"/>
          </a:xfrm>
          <a:custGeom>
            <a:avLst/>
            <a:gdLst/>
            <a:ahLst/>
            <a:cxnLst/>
            <a:rect l="0" t="0" r="3164205" b="3164205"/>
            <a:pathLst>
              <a:path w="3164205" h="3164205">
                <a:moveTo>
                  <a:pt x="1481423" y="57531"/>
                </a:moveTo>
                <a:cubicBezTo>
                  <a:pt x="1536557" y="0"/>
                  <a:pt x="1627647" y="0"/>
                  <a:pt x="1685178" y="57531"/>
                </a:cubicBezTo>
                <a:cubicBezTo>
                  <a:pt x="3109071" y="1481423"/>
                  <a:pt x="3109071" y="1481423"/>
                  <a:pt x="3109071" y="1481423"/>
                </a:cubicBezTo>
                <a:cubicBezTo>
                  <a:pt x="3164205" y="1536557"/>
                  <a:pt x="3164205" y="1627647"/>
                  <a:pt x="3109071" y="1682781"/>
                </a:cubicBezTo>
                <a:cubicBezTo>
                  <a:pt x="1685178" y="3106674"/>
                  <a:pt x="1685178" y="3106674"/>
                  <a:pt x="1685178" y="3106674"/>
                </a:cubicBezTo>
                <a:cubicBezTo>
                  <a:pt x="1627647" y="3164205"/>
                  <a:pt x="1536557" y="3164205"/>
                  <a:pt x="1481423" y="3106674"/>
                </a:cubicBezTo>
                <a:cubicBezTo>
                  <a:pt x="57531" y="1682781"/>
                  <a:pt x="57531" y="1682781"/>
                  <a:pt x="57531" y="1682781"/>
                </a:cubicBezTo>
                <a:cubicBezTo>
                  <a:pt x="0" y="1627647"/>
                  <a:pt x="0" y="1536557"/>
                  <a:pt x="57531" y="1481423"/>
                </a:cubicBezTo>
                <a:lnTo>
                  <a:pt x="1481423" y="57531"/>
                </a:lnTo>
                <a:close/>
              </a:path>
            </a:pathLst>
          </a:custGeom>
          <a:solidFill>
            <a:srgbClr val="E9EEF7"/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zh-CN"/>
            </a:pPr>
            <a:endParaRPr lang="zh-CN" cap="none">
              <a:latin typeface="Montserrat SemiBold" pitchFamily="2" charset="0"/>
              <a:ea typeface="字魂59号-创粗黑" charset="-122"/>
              <a:cs typeface="字魂59号-创粗黑" charset="-122"/>
            </a:endParaRPr>
          </a:p>
        </p:txBody>
      </p:sp>
      <p:grpSp>
        <p:nvGrpSpPr>
          <p:cNvPr id="4" name="组合 1"/>
          <p:cNvGrpSpPr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6_y4z/ZhMAAAAlAAAAAQAAAA8BAAAAkAAAAEgAAACQAAAASAAAAAAAAAAAAAAAAAAAABcAAAAUAAAAAAAAAAAAAAD/fwAA/38AAAAAAAAJAAAABAAAAFr0+/8fAAAAVAAAAAAAAAAAAAAAAAAAAAAAAAAAAAAAAAAAAAAAAAAAAAAAAAAAAAAAAAAAAAAAAAAAAAAAAAAAAAAAAAAAAAAAAAAAAAAAAAAAAAAAAAAAAAAAAAAAACEAAAAYAAAAFAAAAIgEAAA7CgAArCYAAKkTAAAAAAAAJgAAAAgAAAD/////AAAAAA=="/>
              </a:ext>
            </a:extLst>
          </p:cNvGrpSpPr>
          <p:nvPr/>
        </p:nvGrpSpPr>
        <p:grpSpPr>
          <a:xfrm>
            <a:off x="768985" y="1648142"/>
            <a:ext cx="5549900" cy="1532890"/>
            <a:chOff x="736600" y="1663065"/>
            <a:chExt cx="5549900" cy="1532890"/>
          </a:xfrm>
        </p:grpSpPr>
        <p:sp>
          <p:nvSpPr>
            <p:cNvPr id="6" name="Прямоугольник1"/>
            <p:cNvSpPr>
              <a:extLst>
                <a:ext uri="smNativeData">
  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E0AAAAAAAAAAAAAAAAAAAAAA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Hd5Bf///wEAAAAAAAAAAAAAAAAAAAAAAAAAAAAAAAAAAAAAAAAAAAAAAAJ/f38A8PDwA8zMzADAwP8Af39/AAAAAAAAAAAAAAAAAAAAAAAAAAAAIQAAABgAAAAUAAAAiAQAADsKAACsJgAAzhEAAAAgAAAmAAAACAAAAP//////////"/>
                </a:ext>
              </a:extLst>
            </p:cNvSpPr>
            <p:nvPr/>
          </p:nvSpPr>
          <p:spPr>
            <a:xfrm>
              <a:off x="736600" y="1663065"/>
              <a:ext cx="5549900" cy="123126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vert="horz" wrap="square" lIns="0" tIns="0" rIns="0" bIns="0" numCol="1" spcCol="215900" anchor="t"/>
            <a:lstStyle/>
            <a:p>
              <a:pPr marL="0" algn="ctr">
                <a:defRPr lang="en-US" sz="8000" b="1" cap="none">
                  <a:solidFill>
                    <a:srgbClr val="225378"/>
                  </a:solidFill>
                  <a:latin typeface="Roboto" charset="-52"/>
                  <a:ea typeface="Roboto" charset="-52"/>
                  <a:cs typeface="Roboto" charset="-52"/>
                </a:defRPr>
              </a:pPr>
              <a:r>
                <a:rPr dirty="0">
                  <a:latin typeface="MS Reference Sans Serif" panose="020B0604030504040204" pitchFamily="34" charset="0"/>
                </a:rPr>
                <a:t>СПАСИБО</a:t>
              </a:r>
            </a:p>
          </p:txBody>
        </p:sp>
        <p:sp>
          <p:nvSpPr>
            <p:cNvPr id="5" name="TextBox 7"/>
            <p:cNvSpPr>
              <a:extLst>
                <a:ext uri="smNativeData">
  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E0AAAAAAAAAAAAAAAAAAAAAA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Hd5Bf///wEAAAAAAAAAAAAAAAAAAAAAAAAAAAAAAAAAAAAAAAAAAAAAAAJ/f38A8PDwA8zMzADAwP8Af39/AAAAAAAAAAAAAAAAAAAAAAAAAAAAIQAAABgAAAAUAAAAqAcAAFYSAACMIwAAqRMAAAAgAAAmAAAACAAAAP//////////"/>
                </a:ext>
              </a:extLst>
            </p:cNvSpPr>
            <p:nvPr/>
          </p:nvSpPr>
          <p:spPr>
            <a:xfrm>
              <a:off x="1244600" y="2980690"/>
              <a:ext cx="4533900" cy="21526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vert="horz" wrap="square" lIns="0" tIns="0" rIns="0" bIns="0" numCol="1" spcCol="215900" anchor="t"/>
            <a:lstStyle/>
            <a:p>
              <a:pPr marL="0" algn="ctr">
                <a:defRPr lang="en-US" sz="1400" cap="none">
                  <a:solidFill>
                    <a:srgbClr val="262626"/>
                  </a:solidFill>
                  <a:latin typeface="Roboto" charset="-52"/>
                  <a:ea typeface="Roboto" charset="-52"/>
                  <a:cs typeface="Roboto" charset="-52"/>
                </a:defRPr>
              </a:pPr>
              <a:endParaRPr dirty="0"/>
            </a:p>
          </p:txBody>
        </p:sp>
      </p:grpSp>
      <p:sp>
        <p:nvSpPr>
          <p:cNvPr id="7" name="Freeform 14укцуц"/>
          <p:cNvSpPr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CwAAAA0AAAAAkAAAAEgAAACQAAAASAAAAAAAAAAAAAAAAAAAAAEAAABQAAAAAAAAAAAA4D8AAAAAAADgPwAAAAAAAOA/AAAAAAAA4D8AAAAAAADgPwAAAAAAAOA/AAAAAAAA4D8AAAAAAADgPwAAAAAAAOA/AAAAAAAA4D8CAAAAjAAAAAEAAAAAAAAAIlN4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pHk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IlN4AP///wEAAAAAAAAAAAAAAAAAAAAAAAAAAAAAAAAAAAAAAAAAAAAAAAJ/f38A8PDwA8zMzADAwP8Af39/AAAAAAAAAAAAAAAAAAAAAAAAAAAAIQAAABgAAAAUAAAASioAAMEJAABAOAAAtxcAABAAAAAmAAAACAAAAP//////////"/>
              </a:ext>
            </a:extLst>
          </p:cNvSpPr>
          <p:nvPr/>
        </p:nvSpPr>
        <p:spPr>
          <a:xfrm>
            <a:off x="6874510" y="1585595"/>
            <a:ext cx="2269490" cy="2269490"/>
          </a:xfrm>
          <a:custGeom>
            <a:avLst/>
            <a:gdLst/>
            <a:ahLst/>
            <a:cxnLst/>
            <a:rect l="0" t="0" r="2269490" b="2269490"/>
            <a:pathLst>
              <a:path w="2269490" h="2269490">
                <a:moveTo>
                  <a:pt x="1062534" y="41263"/>
                </a:moveTo>
                <a:cubicBezTo>
                  <a:pt x="1102078" y="0"/>
                  <a:pt x="1167412" y="0"/>
                  <a:pt x="1208675" y="41263"/>
                </a:cubicBezTo>
                <a:cubicBezTo>
                  <a:pt x="2229946" y="1062534"/>
                  <a:pt x="2229946" y="1062534"/>
                  <a:pt x="2229946" y="1062534"/>
                </a:cubicBezTo>
                <a:cubicBezTo>
                  <a:pt x="2269490" y="1102078"/>
                  <a:pt x="2269490" y="1167412"/>
                  <a:pt x="2229946" y="1206956"/>
                </a:cubicBezTo>
                <a:cubicBezTo>
                  <a:pt x="1208675" y="2228227"/>
                  <a:pt x="1208675" y="2228227"/>
                  <a:pt x="1208675" y="2228227"/>
                </a:cubicBezTo>
                <a:cubicBezTo>
                  <a:pt x="1167412" y="2269490"/>
                  <a:pt x="1102078" y="2269490"/>
                  <a:pt x="1062534" y="2228227"/>
                </a:cubicBezTo>
                <a:cubicBezTo>
                  <a:pt x="41263" y="1206956"/>
                  <a:pt x="41263" y="1206956"/>
                  <a:pt x="41263" y="1206956"/>
                </a:cubicBezTo>
                <a:cubicBezTo>
                  <a:pt x="0" y="1167412"/>
                  <a:pt x="0" y="1102078"/>
                  <a:pt x="41263" y="1062534"/>
                </a:cubicBezTo>
                <a:lnTo>
                  <a:pt x="1062534" y="41263"/>
                </a:lnTo>
                <a:close/>
              </a:path>
            </a:pathLst>
          </a:custGeom>
          <a:solidFill>
            <a:srgbClr val="225378"/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zh-CN"/>
            </a:pPr>
            <a:endParaRPr lang="zh-CN" cap="none">
              <a:latin typeface="Montserrat SemiBold" pitchFamily="2" charset="0"/>
              <a:ea typeface="字魂59号-创粗黑" charset="-122"/>
              <a:cs typeface="字魂59号-创粗黑" charset="-122"/>
            </a:endParaRPr>
          </a:p>
        </p:txBody>
      </p:sp>
      <p:sp>
        <p:nvSpPr>
          <p:cNvPr id="8" name="Freeform 14"/>
          <p:cNvSpPr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CwAAAA0AAAAAkAAAAEgAAACQAAAASAAAAAAAAAAAAAAAAAAAAAEAAABQAAAAAAAAAAAA4D8AAAAAAADgPwAAAAAAAOA/AAAAAAAA4D8AAAAAAADgPwAAAAAAAOA/AAAAAAAA4D8AAAAAAADgPwAAAAAAAOA/AAAAAAAA4D8CAAAAjAAAAAEAAAAAAAAA6e73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6e73AP///wEAAAAAAAAAAAAAAAAAAAAAAAAAAAAAAAAAAAAAAAAAAAAAAAJ/f38A8PDwA8zMzADAwP8Af39/AAAAAAAAAAAAAAAAAAAAAAAAAAAAIQAAABgAAAAUAAAAcycAAKYCAACOMAAA6wsAABAAAAAmAAAACAAAAP//////////"/>
              </a:ext>
            </a:extLst>
          </p:cNvSpPr>
          <p:nvPr/>
        </p:nvSpPr>
        <p:spPr>
          <a:xfrm>
            <a:off x="6412865" y="430530"/>
            <a:ext cx="1480185" cy="1506855"/>
          </a:xfrm>
          <a:custGeom>
            <a:avLst/>
            <a:gdLst/>
            <a:ahLst/>
            <a:cxnLst/>
            <a:rect l="0" t="0" r="1480185" b="1506855"/>
            <a:pathLst>
              <a:path w="1480185" h="1506855">
                <a:moveTo>
                  <a:pt x="692995" y="27397"/>
                </a:moveTo>
                <a:cubicBezTo>
                  <a:pt x="718786" y="0"/>
                  <a:pt x="761398" y="0"/>
                  <a:pt x="788310" y="27397"/>
                </a:cubicBezTo>
                <a:cubicBezTo>
                  <a:pt x="1454393" y="705482"/>
                  <a:pt x="1454393" y="705482"/>
                  <a:pt x="1454393" y="705482"/>
                </a:cubicBezTo>
                <a:cubicBezTo>
                  <a:pt x="1480185" y="731737"/>
                  <a:pt x="1480185" y="775117"/>
                  <a:pt x="1454393" y="801372"/>
                </a:cubicBezTo>
                <a:cubicBezTo>
                  <a:pt x="788310" y="1479457"/>
                  <a:pt x="788310" y="1479457"/>
                  <a:pt x="788310" y="1479457"/>
                </a:cubicBezTo>
                <a:cubicBezTo>
                  <a:pt x="761398" y="1506855"/>
                  <a:pt x="718786" y="1506855"/>
                  <a:pt x="692995" y="1479457"/>
                </a:cubicBezTo>
                <a:cubicBezTo>
                  <a:pt x="26912" y="801372"/>
                  <a:pt x="26912" y="801372"/>
                  <a:pt x="26912" y="801372"/>
                </a:cubicBezTo>
                <a:cubicBezTo>
                  <a:pt x="0" y="775117"/>
                  <a:pt x="0" y="731737"/>
                  <a:pt x="26912" y="705482"/>
                </a:cubicBezTo>
                <a:lnTo>
                  <a:pt x="692995" y="27397"/>
                </a:lnTo>
                <a:close/>
              </a:path>
            </a:pathLst>
          </a:custGeom>
          <a:solidFill>
            <a:srgbClr val="E9EEF7"/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zh-CN"/>
            </a:pPr>
            <a:endParaRPr lang="zh-CN" cap="none">
              <a:latin typeface="Montserrat SemiBold" pitchFamily="2" charset="0"/>
              <a:ea typeface="字魂59号-创粗黑" charset="-122"/>
              <a:cs typeface="字魂59号-创粗黑" charset="-122"/>
            </a:endParaRPr>
          </a:p>
        </p:txBody>
      </p:sp>
      <p:sp>
        <p:nvSpPr>
          <p:cNvPr id="9" name="Freeform 14цуйу"/>
          <p:cNvSpPr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CwAAAA0AAAAAkAAAAEgAAACQAAAASAAAAAAAAAAAAAAAAAAAAAEAAABQAAAAAAAAAAAA4D8AAAAAAADgPwAAAAAAAOA/AAAAAAAA4D8AAAAAAADgPwAAAAAAAOA/AAAAAAAA4D8AAAAAAADgPwAAAAAAAOA/AAAAAAAA4D8CAAAAjAAAAAEAAAAAAAAA/wAA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pHk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wAAAP///wEAAAAAAAAAAAAAAAAAAAAAAAAAAAAAAAAAAAAAAAAAAAAAAAJ/f38A8PDwA8zMzADAwP8Af39/AAAAAAAAAAAAAAAAAAAAAAAAAAAAIQAAABgAAAAUAAAALC8AAK4YAAC5MwAAOh0AABAAAAAmAAAACAAAAP//////////"/>
              </a:ext>
            </a:extLst>
          </p:cNvSpPr>
          <p:nvPr/>
        </p:nvSpPr>
        <p:spPr>
          <a:xfrm>
            <a:off x="7668260" y="4011930"/>
            <a:ext cx="739775" cy="739140"/>
          </a:xfrm>
          <a:custGeom>
            <a:avLst/>
            <a:gdLst/>
            <a:ahLst/>
            <a:cxnLst/>
            <a:rect l="0" t="0" r="739775" b="739140"/>
            <a:pathLst>
              <a:path w="739775" h="739140">
                <a:moveTo>
                  <a:pt x="346349" y="13439"/>
                </a:moveTo>
                <a:cubicBezTo>
                  <a:pt x="359239" y="0"/>
                  <a:pt x="380534" y="0"/>
                  <a:pt x="393986" y="13439"/>
                </a:cubicBezTo>
                <a:cubicBezTo>
                  <a:pt x="726884" y="346052"/>
                  <a:pt x="726884" y="346052"/>
                  <a:pt x="726884" y="346052"/>
                </a:cubicBezTo>
                <a:cubicBezTo>
                  <a:pt x="739775" y="358931"/>
                  <a:pt x="739775" y="380209"/>
                  <a:pt x="726884" y="393088"/>
                </a:cubicBezTo>
                <a:cubicBezTo>
                  <a:pt x="393986" y="725701"/>
                  <a:pt x="393986" y="725701"/>
                  <a:pt x="393986" y="725701"/>
                </a:cubicBezTo>
                <a:cubicBezTo>
                  <a:pt x="380534" y="739140"/>
                  <a:pt x="359239" y="739140"/>
                  <a:pt x="346349" y="725701"/>
                </a:cubicBezTo>
                <a:cubicBezTo>
                  <a:pt x="13450" y="393088"/>
                  <a:pt x="13450" y="393088"/>
                  <a:pt x="13450" y="393088"/>
                </a:cubicBezTo>
                <a:cubicBezTo>
                  <a:pt x="0" y="380209"/>
                  <a:pt x="0" y="358931"/>
                  <a:pt x="13450" y="346052"/>
                </a:cubicBezTo>
                <a:lnTo>
                  <a:pt x="346349" y="13153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zh-CN"/>
            </a:pPr>
            <a:endParaRPr lang="zh-CN" cap="none">
              <a:latin typeface="Montserrat SemiBold" pitchFamily="2" charset="0"/>
              <a:ea typeface="字魂59号-创粗黑" charset="-122"/>
              <a:cs typeface="字魂59号-创粗黑" charset="-122"/>
            </a:endParaRPr>
          </a:p>
        </p:txBody>
      </p:sp>
      <p:sp>
        <p:nvSpPr>
          <p:cNvPr id="10" name="Текстовое поле1"/>
          <p:cNvSpPr txBox="1"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Hd5Bf///wEAAAAAAAAAAAAAAAAAAAAAAAAAAAAAAAAAAAAAAAAAAAAAAAJ/f38A8PDw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sz="1200" dirty="0">
                <a:latin typeface="MS Reference Sans Serif" panose="020B0604030504040204" pitchFamily="34" charset="0"/>
              </a:rPr>
              <a:t>www.uroookks.ru</a:t>
            </a:r>
          </a:p>
        </p:txBody>
      </p:sp>
      <p:pic>
        <p:nvPicPr>
          <p:cNvPr id="11" name="Изображение1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BTQUFB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AB3eQX///8BAAAAAAAAAAAAAAAAAAAAAAAAAAAAAAAAAAAAAAAAAAAAAAAAf39/APDw8APMzMwAwMD/AH9/fwAAAAAAAAAAAAAAAAD///8AAAAAACEAAAAYAAAAFAAAAAAAAAAAAAAAEQYAAC4GAAAA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7" grpId="0" animBg="1"/>
      <p:bldP spid="8" grpId="0" animBg="1"/>
      <p:bldP spid="9" grpId="0" animBg="1"/>
    </p:bldLst>
    <p:extLst>
      <p:ext uri="smNativeData">
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y4z/ZgUAAAAFAAAA/f///wEAAAA1AAAAEAAAAAAAAAAAAAAAAAAAAAoAAAD9////AQAAADUAAAAQAAAAAAAAAAAAAAAAAAAADwAAAP3///8BAAAANQAAABAAAAAAAAAAAAAAAAAAAAAUAAAA/f///wEAAAA1AAAAEAAAAAAAAAAAAAAAAAAAABkAAAD9////AQAAADUAAAAQAAAAAAAAAAAAAAAAAAAA"/>
      </p:ext>
    </p:ext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271270" y="343281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96274" y="172949"/>
            <a:ext cx="76638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endParaRPr lang="ru-RU" dirty="0">
              <a:solidFill>
                <a:srgbClr val="000000"/>
              </a:solidFill>
              <a:latin typeface="Trebuchet MS" panose="020B0603020202020204" pitchFamily="34" charset="0"/>
              <a:ea typeface="Calibri" panose="020F0502020204030204" pitchFamily="34" charset="0"/>
              <a:cs typeface="Source Sans Pro Black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36232" y="991355"/>
            <a:ext cx="76638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>
              <a:solidFill>
                <a:srgbClr val="000000"/>
              </a:solidFill>
              <a:latin typeface="Trebuchet MS" panose="020B0603020202020204" pitchFamily="34" charset="0"/>
              <a:ea typeface="Calibri" panose="020F050202020403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8ECE2C8F-BA02-4C7B-9B38-0810183460A9}"/>
              </a:ext>
            </a:extLst>
          </p:cNvPr>
          <p:cNvSpPr/>
          <p:nvPr/>
        </p:nvSpPr>
        <p:spPr>
          <a:xfrm>
            <a:off x="1123836" y="357615"/>
            <a:ext cx="753237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пункт 4:</a:t>
            </a: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T Serif"/>
            </a:endParaRPr>
          </a:p>
          <a:p>
            <a:pPr indent="457200" algn="just"/>
            <a:r>
              <a:rPr lang="ru-RU" dirty="0">
                <a:solidFill>
                  <a:srgbClr val="22272F"/>
                </a:solidFill>
                <a:latin typeface="PT Serif"/>
              </a:rPr>
              <a:t>а)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положения настоящего постановления, касающиеся товара российского происхождения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, работы, услуги, соответственно выполняемой, оказываемой российским гражданином, российским юридическим лицом,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применяются также в отношении товара, происходящего из государства - члена Евразийского экономического союза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, работы, услуги, соответственно выполняемой, оказываемой иностранным лицом, зарегистрированным на территории государства - члена Евразийского экономического союза</a:t>
            </a:r>
            <a:r>
              <a:rPr lang="ru-RU" dirty="0" smtClean="0">
                <a:solidFill>
                  <a:srgbClr val="22272F"/>
                </a:solidFill>
                <a:latin typeface="PT Serif"/>
              </a:rPr>
              <a:t>;</a:t>
            </a:r>
          </a:p>
          <a:p>
            <a:pPr indent="457200" algn="just"/>
            <a:r>
              <a:rPr lang="ru-RU" i="1" dirty="0">
                <a:solidFill>
                  <a:schemeClr val="accent4"/>
                </a:solidFill>
                <a:latin typeface="PT Serif"/>
              </a:rPr>
              <a:t>К государствам ЕАЭС помимо Российской Федерации относятся: Республика Беларусь, Республика Казахстан, Республика Армения, Киргизская Республика. </a:t>
            </a:r>
          </a:p>
        </p:txBody>
      </p:sp>
    </p:spTree>
    <p:extLst>
      <p:ext uri="{BB962C8B-B14F-4D97-AF65-F5344CB8AC3E}">
        <p14:creationId xmlns:p14="http://schemas.microsoft.com/office/powerpoint/2010/main" val="29970853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CA41219C-8B50-49F4-BE59-504BF9419C1D}"/>
              </a:ext>
            </a:extLst>
          </p:cNvPr>
          <p:cNvSpPr/>
          <p:nvPr/>
        </p:nvSpPr>
        <p:spPr>
          <a:xfrm>
            <a:off x="1343025" y="562610"/>
            <a:ext cx="7175500" cy="398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17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</a:t>
            </a:r>
            <a:r>
              <a:rPr lang="ru-RU" sz="17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ункт 4</a:t>
            </a:r>
          </a:p>
          <a:p>
            <a:pPr indent="457200" algn="just">
              <a:spcBef>
                <a:spcPts val="600"/>
              </a:spcBef>
            </a:pPr>
            <a:r>
              <a:rPr lang="ru-RU" sz="1700" b="1" dirty="0" smtClean="0">
                <a:solidFill>
                  <a:srgbClr val="22272F"/>
                </a:solidFill>
                <a:latin typeface="PT Serif"/>
              </a:rPr>
              <a:t>з</a:t>
            </a:r>
            <a:r>
              <a:rPr lang="ru-RU" sz="1700" b="1" dirty="0">
                <a:solidFill>
                  <a:srgbClr val="22272F"/>
                </a:solidFill>
                <a:latin typeface="PT Serif"/>
              </a:rPr>
              <a:t>)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 </a:t>
            </a:r>
            <a:r>
              <a:rPr lang="ru-RU" sz="17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запрет</a:t>
            </a:r>
            <a:r>
              <a:rPr lang="ru-RU" sz="17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, ограничение, преимущество распространяются также на товары, являющиеся предметом финансовой аренды (лизинга)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;</a:t>
            </a:r>
          </a:p>
          <a:p>
            <a:pPr indent="457200" algn="just">
              <a:spcBef>
                <a:spcPts val="600"/>
              </a:spcBef>
            </a:pPr>
            <a:r>
              <a:rPr lang="ru-RU" sz="1700" b="1" dirty="0" smtClean="0">
                <a:solidFill>
                  <a:srgbClr val="22272F"/>
                </a:solidFill>
                <a:latin typeface="PT Serif"/>
              </a:rPr>
              <a:t>и)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 </a:t>
            </a:r>
            <a:r>
              <a:rPr lang="ru-RU" sz="17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запрет</a:t>
            </a:r>
            <a:r>
              <a:rPr lang="ru-RU" sz="17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, ограничение, преимущество не применяются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 при осуществлении закупки, при которой </a:t>
            </a:r>
            <a:r>
              <a:rPr lang="ru-RU" sz="17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заключается контракт (договор) со встречными инвестиционными обязательствами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, предусматривающий поставку товара, произведенного исключительно на создаваемом, модернизируемом, осваиваемом в соответствии с таким контрактом (договором) производстве</a:t>
            </a:r>
            <a:r>
              <a:rPr lang="ru-RU" sz="1700" dirty="0" smtClean="0">
                <a:solidFill>
                  <a:srgbClr val="22272F"/>
                </a:solidFill>
                <a:latin typeface="PT Serif"/>
              </a:rPr>
              <a:t>;</a:t>
            </a:r>
          </a:p>
          <a:p>
            <a:pPr indent="457200" algn="just">
              <a:spcBef>
                <a:spcPts val="600"/>
              </a:spcBef>
            </a:pPr>
            <a:r>
              <a:rPr lang="ru-RU" sz="1700" b="1" dirty="0">
                <a:solidFill>
                  <a:srgbClr val="22272F"/>
                </a:solidFill>
                <a:latin typeface="PT Serif"/>
              </a:rPr>
              <a:t>к)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 </a:t>
            </a:r>
            <a:r>
              <a:rPr lang="ru-RU" sz="17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запрет, ограничение, преимущество не применяются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 </a:t>
            </a:r>
            <a:r>
              <a:rPr lang="ru-RU" sz="17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при осуществлении 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в соответствии с Законом № 223-ФЗ </a:t>
            </a:r>
            <a:r>
              <a:rPr lang="ru-RU" sz="17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заказчиками, являющимися аптечными организациями, закупок лекарственных препаратов и медицинских изделий в целях розничной торговли такими лекарственными препаратами и медицинскими изделиями</a:t>
            </a:r>
            <a:r>
              <a:rPr lang="ru-RU" sz="17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;</a:t>
            </a:r>
            <a:endParaRPr lang="ru-RU" sz="1700" dirty="0">
              <a:solidFill>
                <a:srgbClr val="2227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T Serif"/>
            </a:endParaRPr>
          </a:p>
        </p:txBody>
      </p:sp>
    </p:spTree>
    <p:extLst>
      <p:ext uri="{BB962C8B-B14F-4D97-AF65-F5344CB8AC3E}">
        <p14:creationId xmlns:p14="http://schemas.microsoft.com/office/powerpoint/2010/main" val="40807639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271270" y="343281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96274" y="172949"/>
            <a:ext cx="76638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endParaRPr lang="ru-RU" dirty="0">
              <a:solidFill>
                <a:srgbClr val="000000"/>
              </a:solidFill>
              <a:latin typeface="Trebuchet MS" panose="020B0603020202020204" pitchFamily="34" charset="0"/>
              <a:ea typeface="Calibri" panose="020F0502020204030204" pitchFamily="34" charset="0"/>
              <a:cs typeface="Source Sans Pro Black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36232" y="991355"/>
            <a:ext cx="76638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>
              <a:solidFill>
                <a:srgbClr val="000000"/>
              </a:solidFill>
              <a:latin typeface="Trebuchet MS" panose="020B0603020202020204" pitchFamily="34" charset="0"/>
              <a:ea typeface="Calibri" panose="020F050202020403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8ECE2C8F-BA02-4C7B-9B38-0810183460A9}"/>
              </a:ext>
            </a:extLst>
          </p:cNvPr>
          <p:cNvSpPr/>
          <p:nvPr/>
        </p:nvSpPr>
        <p:spPr>
          <a:xfrm>
            <a:off x="697230" y="1878416"/>
            <a:ext cx="75323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Запрет</a:t>
            </a:r>
            <a:endParaRPr lang="ru-RU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T Serif"/>
            </a:endParaRPr>
          </a:p>
        </p:txBody>
      </p:sp>
    </p:spTree>
    <p:extLst>
      <p:ext uri="{BB962C8B-B14F-4D97-AF65-F5344CB8AC3E}">
        <p14:creationId xmlns:p14="http://schemas.microsoft.com/office/powerpoint/2010/main" val="26010589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271270" y="343281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96274" y="172949"/>
            <a:ext cx="76638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endParaRPr lang="ru-RU" dirty="0">
              <a:solidFill>
                <a:srgbClr val="000000"/>
              </a:solidFill>
              <a:latin typeface="Trebuchet MS" panose="020B0603020202020204" pitchFamily="34" charset="0"/>
              <a:ea typeface="Calibri" panose="020F0502020204030204" pitchFamily="34" charset="0"/>
              <a:cs typeface="Source Sans Pro Black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36232" y="991355"/>
            <a:ext cx="76638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>
              <a:solidFill>
                <a:srgbClr val="000000"/>
              </a:solidFill>
              <a:latin typeface="Trebuchet MS" panose="020B0603020202020204" pitchFamily="34" charset="0"/>
              <a:ea typeface="Calibri" panose="020F050202020403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36232" y="275590"/>
            <a:ext cx="7790599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Запрет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 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закупок </a:t>
            </a:r>
            <a:r>
              <a:rPr lang="ru-RU" sz="1600" u="sng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товаров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 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(</a:t>
            </a:r>
            <a:r>
              <a:rPr lang="ru-RU" sz="1600" u="sng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в том числе поставляемых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 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при выполнении закупаемых работ, оказании закупаемых услуг), происходящих из иностранных государств, </a:t>
            </a:r>
            <a:r>
              <a:rPr lang="ru-RU" sz="1600" u="sng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работ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, </a:t>
            </a:r>
            <a:r>
              <a:rPr lang="ru-RU" sz="1600" u="sng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услуг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, соответственно выполняемых, оказываемых иностранными лицами 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по перечню согласно приложению N </a:t>
            </a:r>
            <a:r>
              <a:rPr lang="ru-RU" sz="16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1 (п.1 </a:t>
            </a:r>
            <a:r>
              <a:rPr lang="ru-RU" sz="1600" dirty="0" err="1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пп.а</a:t>
            </a:r>
            <a:r>
              <a:rPr lang="ru-RU" sz="16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)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заявка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, содержащая предложение о поставке такого 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товара, происходящего из иностранного государства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, 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подлежит </a:t>
            </a:r>
            <a:r>
              <a:rPr lang="ru-RU" sz="16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отклонению</a:t>
            </a:r>
            <a:r>
              <a:rPr lang="ru-RU" sz="1600" dirty="0" smtClean="0">
                <a:solidFill>
                  <a:srgbClr val="22272F"/>
                </a:solidFill>
                <a:latin typeface="PT Serif"/>
              </a:rPr>
              <a:t>;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заявка, 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поданная иностранным лицом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, подлежит </a:t>
            </a:r>
            <a:r>
              <a:rPr lang="ru-RU" sz="16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отклонению.</a:t>
            </a:r>
            <a:endParaRPr lang="ru-RU" sz="1600" dirty="0">
              <a:solidFill>
                <a:srgbClr val="2227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T Serif"/>
            </a:endParaRPr>
          </a:p>
          <a:p>
            <a:pPr algn="just">
              <a:spcBef>
                <a:spcPts val="600"/>
              </a:spcBef>
            </a:pPr>
            <a:r>
              <a:rPr lang="ru-R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Основание для отклонения заявки:</a:t>
            </a:r>
          </a:p>
          <a:p>
            <a:pPr algn="just">
              <a:spcBef>
                <a:spcPts val="600"/>
              </a:spcBef>
            </a:pPr>
            <a:r>
              <a:rPr lang="ru-RU" sz="1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Пункт </a:t>
            </a:r>
            <a:r>
              <a:rPr lang="ru-RU" sz="1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4 части 12 ст. 48 Закона № 44-ФЗ: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участник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предложил иностранный товар на закупку с 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запретом (</a:t>
            </a:r>
            <a:r>
              <a:rPr lang="ru-RU" sz="1400" i="1" dirty="0" err="1" smtClean="0">
                <a:solidFill>
                  <a:srgbClr val="22272F"/>
                </a:solidFill>
                <a:latin typeface="PT Serif"/>
              </a:rPr>
              <a:t>пп</a:t>
            </a:r>
            <a:r>
              <a:rPr lang="ru-RU" sz="1400" i="1" dirty="0">
                <a:solidFill>
                  <a:srgbClr val="22272F"/>
                </a:solidFill>
                <a:latin typeface="PT Serif"/>
              </a:rPr>
              <a:t>. а) п. 1 ч. 4 ст. </a:t>
            </a:r>
            <a:r>
              <a:rPr lang="ru-RU" sz="1400" i="1" dirty="0" smtClean="0">
                <a:solidFill>
                  <a:srgbClr val="22272F"/>
                </a:solidFill>
                <a:latin typeface="PT Serif"/>
              </a:rPr>
              <a:t>14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);</a:t>
            </a:r>
            <a:endParaRPr lang="ru-RU" sz="1400" dirty="0">
              <a:solidFill>
                <a:srgbClr val="22272F"/>
              </a:solidFill>
              <a:latin typeface="PT Serif"/>
            </a:endParaRP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работы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или услуги иностранным участником закупки при наличии 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запрета (</a:t>
            </a:r>
            <a:r>
              <a:rPr lang="ru-RU" sz="1400" dirty="0" err="1" smtClean="0">
                <a:solidFill>
                  <a:srgbClr val="22272F"/>
                </a:solidFill>
                <a:latin typeface="PT Serif"/>
              </a:rPr>
              <a:t>пп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. а) п. 1 ч. 5 ст. 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14).</a:t>
            </a:r>
            <a:endParaRPr lang="ru-RU" sz="1400" dirty="0">
              <a:solidFill>
                <a:srgbClr val="22272F"/>
              </a:solidFill>
              <a:latin typeface="PT Serif"/>
            </a:endParaRPr>
          </a:p>
          <a:p>
            <a:pPr algn="just">
              <a:spcBef>
                <a:spcPts val="600"/>
              </a:spcBef>
            </a:pPr>
            <a:r>
              <a:rPr lang="ru-RU" sz="1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Пункт </a:t>
            </a:r>
            <a:r>
              <a:rPr lang="ru-RU" sz="1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5 ч. 12 ст. 48 Закона № 44-ФЗ: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участник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предложил российский товар на закупку с запретом, но не доказал страну 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происхождения.</a:t>
            </a:r>
            <a:endParaRPr lang="ru-RU" sz="1400" dirty="0">
              <a:solidFill>
                <a:srgbClr val="22272F"/>
              </a:solidFill>
              <a:latin typeface="PT Serif"/>
            </a:endParaRPr>
          </a:p>
        </p:txBody>
      </p:sp>
    </p:spTree>
    <p:extLst>
      <p:ext uri="{BB962C8B-B14F-4D97-AF65-F5344CB8AC3E}">
        <p14:creationId xmlns:p14="http://schemas.microsoft.com/office/powerpoint/2010/main" val="5113789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271270" y="343281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96274" y="172949"/>
            <a:ext cx="76638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endParaRPr lang="ru-RU" dirty="0">
              <a:solidFill>
                <a:srgbClr val="000000"/>
              </a:solidFill>
              <a:latin typeface="Trebuchet MS" panose="020B0603020202020204" pitchFamily="34" charset="0"/>
              <a:ea typeface="Calibri" panose="020F0502020204030204" pitchFamily="34" charset="0"/>
              <a:cs typeface="Source Sans Pro Black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36232" y="991355"/>
            <a:ext cx="76638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>
              <a:solidFill>
                <a:srgbClr val="000000"/>
              </a:solidFill>
              <a:latin typeface="Trebuchet MS" panose="020B0603020202020204" pitchFamily="34" charset="0"/>
              <a:ea typeface="Calibri" panose="020F050202020403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30045" y="1162961"/>
            <a:ext cx="6457950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заключение 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контракта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 на поставку 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товара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, происходящего из иностранного государства, 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с единственным поставщиком не </a:t>
            </a:r>
            <a:r>
              <a:rPr lang="ru-RU" sz="16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допускается;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rgbClr val="22272F"/>
                </a:solidFill>
                <a:latin typeface="PT Serif"/>
              </a:rPr>
              <a:t>з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аключение контракта с единственным 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подрядчиком (исполнителем), являющимся иностранным лицом, 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не допускается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;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22272F"/>
                </a:solidFill>
                <a:latin typeface="PT Serif"/>
              </a:rPr>
              <a:t>при 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исполнении контракта 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замена товара на происходящий из иностранного государства, не допускается</a:t>
            </a:r>
            <a:r>
              <a:rPr lang="ru-RU" sz="1600" dirty="0" smtClean="0">
                <a:solidFill>
                  <a:srgbClr val="22272F"/>
                </a:solidFill>
                <a:latin typeface="PT Serif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2571101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847215" y="-6245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rP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865821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solidFill>
                <a:srgbClr val="000000"/>
              </a:solidFill>
              <a:latin typeface="Roboto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27760" y="831042"/>
            <a:ext cx="7747635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22272F"/>
                </a:solidFill>
                <a:latin typeface="PT Serif"/>
              </a:rPr>
              <a:t>Статья 95 часть 15.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Заказчик обязан принять решение об одностороннем отказе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от исполнения контракта в случаях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:</a:t>
            </a:r>
          </a:p>
          <a:p>
            <a:pPr marL="342900" indent="-342900">
              <a:spcBef>
                <a:spcPts val="600"/>
              </a:spcBef>
              <a:buFontTx/>
              <a:buAutoNum type="arabicParenR"/>
            </a:pPr>
            <a:r>
              <a:rPr lang="ru-RU" sz="14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если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в ходе исполнения контракта установлено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, что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:</a:t>
            </a:r>
          </a:p>
          <a:p>
            <a:pPr algn="just">
              <a:spcBef>
                <a:spcPts val="600"/>
              </a:spcBef>
            </a:pPr>
            <a:r>
              <a:rPr lang="ru-RU" sz="1400" dirty="0">
                <a:solidFill>
                  <a:srgbClr val="22272F"/>
                </a:solidFill>
                <a:latin typeface="PT Serif"/>
              </a:rPr>
              <a:t>в) если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вследствие реорганизации юридического лица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, являющегося подрядчиком (исполнителем),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его права и обязанности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по такому контракту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перешли к вновь возникшему юридическому лицу, зарегистрированному на территории иностранного государства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,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в отношении которого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в соответствии с подпунктами "а" и "б" пункта 1 части 2 статьи 14 настоящего Федерального закона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установлены запрет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закупок работ, услуг, соответственно выполняемых, оказываемых иностранными лицами,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либо ограничение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закупок работ, услуг, соответственно выполняемых, оказываемых иностранными лицами, и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подрядчик (исполнитель) являлся российским лицом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,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либо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 в соответствии с подпунктом "в" пункта 1 части 2 статьи 14 настоящего Федерального закона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установлено преимущество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 в отношении работ, услуг, соответственно выполняемых, оказываемых российскими лицами,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и подрядчик (исполнитель) являлся российским лицом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1390353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271270" y="343281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rP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solidFill>
                <a:srgbClr val="000000"/>
              </a:solidFill>
              <a:latin typeface="Roboto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11826" y="1405691"/>
            <a:ext cx="76638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endParaRPr lang="ru-RU" dirty="0">
              <a:solidFill>
                <a:srgbClr val="000000"/>
              </a:solidFill>
              <a:latin typeface="Trebuchet MS" panose="020B0603020202020204" pitchFamily="34" charset="0"/>
              <a:ea typeface="Calibri" panose="020F0502020204030204" pitchFamily="34" charset="0"/>
              <a:cs typeface="Source Sans Pro Black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36232" y="991355"/>
            <a:ext cx="76638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>
              <a:solidFill>
                <a:srgbClr val="000000"/>
              </a:solidFill>
              <a:latin typeface="Trebuchet MS" panose="020B0603020202020204" pitchFamily="34" charset="0"/>
              <a:ea typeface="Calibri" panose="020F050202020403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23920" y="849630"/>
            <a:ext cx="6888480" cy="24160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ru-RU" sz="17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Приложение № </a:t>
            </a:r>
            <a:r>
              <a:rPr lang="ru-RU" sz="17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1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, </a:t>
            </a:r>
            <a:r>
              <a:rPr lang="ru-RU" sz="1700" dirty="0" smtClean="0">
                <a:solidFill>
                  <a:srgbClr val="22272F"/>
                </a:solidFill>
                <a:latin typeface="PT Serif"/>
              </a:rPr>
              <a:t>содержащее ТРУ (151 позиция), 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в отношении которых </a:t>
            </a:r>
            <a:r>
              <a:rPr lang="ru-RU" sz="17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установлен запрет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, содержит следующие виды товаров и услуг (</a:t>
            </a:r>
            <a:r>
              <a:rPr lang="ru-RU" sz="17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работы отсутствуют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): </a:t>
            </a:r>
            <a:r>
              <a:rPr lang="ru-RU" sz="1700" dirty="0" smtClean="0">
                <a:solidFill>
                  <a:srgbClr val="22272F"/>
                </a:solidFill>
                <a:latin typeface="PT Serif"/>
              </a:rPr>
              <a:t> </a:t>
            </a:r>
            <a:endParaRPr lang="ru-RU" sz="1700" dirty="0">
              <a:solidFill>
                <a:srgbClr val="22272F"/>
              </a:solidFill>
              <a:latin typeface="PT Serif"/>
            </a:endParaRP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sz="1700" dirty="0" smtClean="0">
                <a:solidFill>
                  <a:srgbClr val="22272F"/>
                </a:solidFill>
                <a:latin typeface="PT Serif"/>
              </a:rPr>
              <a:t>промышленные 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товары (</a:t>
            </a:r>
            <a:r>
              <a:rPr lang="ru-RU" sz="1700" dirty="0">
                <a:solidFill>
                  <a:srgbClr val="7030A0"/>
                </a:solidFill>
                <a:latin typeface="PT Serif"/>
              </a:rPr>
              <a:t>позиции 1 - 145 </a:t>
            </a:r>
            <a:r>
              <a:rPr lang="ru-RU" sz="1700" dirty="0" smtClean="0">
                <a:solidFill>
                  <a:srgbClr val="7030A0"/>
                </a:solidFill>
                <a:latin typeface="PT Serif"/>
              </a:rPr>
              <a:t>приложения </a:t>
            </a:r>
            <a:r>
              <a:rPr lang="ru-RU" sz="1700" dirty="0">
                <a:solidFill>
                  <a:srgbClr val="7030A0"/>
                </a:solidFill>
                <a:latin typeface="PT Serif"/>
              </a:rPr>
              <a:t>№ 1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); 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sz="1700" dirty="0" smtClean="0">
                <a:solidFill>
                  <a:srgbClr val="22272F"/>
                </a:solidFill>
                <a:latin typeface="PT Serif"/>
              </a:rPr>
              <a:t>программа 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для электронных вычислительных машин и (или) баз данных (далее – ПО) (</a:t>
            </a:r>
            <a:r>
              <a:rPr lang="ru-RU" sz="1700" dirty="0">
                <a:solidFill>
                  <a:srgbClr val="7030A0"/>
                </a:solidFill>
                <a:latin typeface="PT Serif"/>
              </a:rPr>
              <a:t>позиция № 146 </a:t>
            </a:r>
            <a:r>
              <a:rPr lang="ru-RU" sz="1700" dirty="0" smtClean="0">
                <a:solidFill>
                  <a:srgbClr val="7030A0"/>
                </a:solidFill>
                <a:latin typeface="PT Serif"/>
              </a:rPr>
              <a:t>приложения </a:t>
            </a:r>
            <a:r>
              <a:rPr lang="ru-RU" sz="1700" dirty="0">
                <a:solidFill>
                  <a:srgbClr val="7030A0"/>
                </a:solidFill>
                <a:latin typeface="PT Serif"/>
              </a:rPr>
              <a:t>№ 1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) 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sz="1700" dirty="0" smtClean="0">
                <a:solidFill>
                  <a:srgbClr val="22272F"/>
                </a:solidFill>
                <a:latin typeface="PT Serif"/>
              </a:rPr>
              <a:t>аудиторские 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и консультационных услуги (</a:t>
            </a:r>
            <a:r>
              <a:rPr lang="ru-RU" sz="1700" dirty="0">
                <a:solidFill>
                  <a:srgbClr val="7030A0"/>
                </a:solidFill>
                <a:latin typeface="PT Serif"/>
              </a:rPr>
              <a:t>позиции 147 - 151 </a:t>
            </a:r>
            <a:r>
              <a:rPr lang="ru-RU" sz="1700" dirty="0" smtClean="0">
                <a:solidFill>
                  <a:srgbClr val="7030A0"/>
                </a:solidFill>
                <a:latin typeface="PT Serif"/>
              </a:rPr>
              <a:t>приложения </a:t>
            </a:r>
            <a:r>
              <a:rPr lang="ru-RU" sz="1700" dirty="0">
                <a:solidFill>
                  <a:srgbClr val="7030A0"/>
                </a:solidFill>
                <a:latin typeface="PT Serif"/>
              </a:rPr>
              <a:t>№ 1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). </a:t>
            </a:r>
            <a:endParaRPr lang="ru-RU" sz="1700" dirty="0" smtClean="0">
              <a:solidFill>
                <a:srgbClr val="22272F"/>
              </a:solidFill>
              <a:latin typeface="PT Serif"/>
            </a:endParaRPr>
          </a:p>
        </p:txBody>
      </p:sp>
    </p:spTree>
    <p:extLst>
      <p:ext uri="{BB962C8B-B14F-4D97-AF65-F5344CB8AC3E}">
        <p14:creationId xmlns:p14="http://schemas.microsoft.com/office/powerpoint/2010/main" val="29467028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A8089955-13BC-42DE-BA21-37C7D76364C3}"/>
              </a:ext>
            </a:extLst>
          </p:cNvPr>
          <p:cNvSpPr/>
          <p:nvPr/>
        </p:nvSpPr>
        <p:spPr>
          <a:xfrm>
            <a:off x="1068359" y="96473"/>
            <a:ext cx="7675880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rgbClr val="C00000"/>
                </a:solidFill>
                <a:latin typeface="PT Serif"/>
              </a:rPr>
              <a:t>Пункт 4 н</a:t>
            </a:r>
            <a:r>
              <a:rPr lang="ru-RU" sz="1700" b="1" dirty="0">
                <a:solidFill>
                  <a:srgbClr val="C00000"/>
                </a:solidFill>
                <a:latin typeface="PT Serif"/>
              </a:rPr>
              <a:t>)</a:t>
            </a:r>
            <a:r>
              <a:rPr lang="ru-RU" sz="1700" dirty="0">
                <a:solidFill>
                  <a:srgbClr val="C00000"/>
                </a:solidFill>
                <a:latin typeface="PT Serif"/>
              </a:rPr>
              <a:t> </a:t>
            </a:r>
            <a:r>
              <a:rPr lang="ru-RU" sz="17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запрет 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закупок товаров, </a:t>
            </a:r>
            <a:r>
              <a:rPr lang="ru-RU" sz="17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указанных в позиции 27 приложения N 1, также применяется, если такие товары включены в состав закупаемых товаров, указанных в позициях 63 - 67 приложения N 1</a:t>
            </a:r>
            <a:r>
              <a:rPr lang="ru-RU" sz="1700" dirty="0" smtClean="0">
                <a:solidFill>
                  <a:srgbClr val="22272F"/>
                </a:solidFill>
                <a:latin typeface="PT Serif"/>
              </a:rPr>
              <a:t>;</a:t>
            </a:r>
          </a:p>
          <a:p>
            <a:pPr algn="just"/>
            <a:endParaRPr lang="ru-RU" sz="1700" dirty="0">
              <a:solidFill>
                <a:srgbClr val="22272F"/>
              </a:solidFill>
              <a:latin typeface="PT Serif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8451806"/>
              </p:ext>
            </p:extLst>
          </p:nvPr>
        </p:nvGraphicFramePr>
        <p:xfrm>
          <a:off x="697230" y="1211181"/>
          <a:ext cx="8036560" cy="335280"/>
        </p:xfrm>
        <a:graphic>
          <a:graphicData uri="http://schemas.openxmlformats.org/drawingml/2006/table">
            <a:tbl>
              <a:tblPr/>
              <a:tblGrid>
                <a:gridCol w="789305"/>
                <a:gridCol w="5309870"/>
                <a:gridCol w="1937385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</a:rPr>
                        <a:t>27.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>
                          <a:effectLst/>
                        </a:rPr>
                        <a:t>Устройства числового программного управления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</a:rPr>
                        <a:t>26.20.40.150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49080"/>
              </p:ext>
            </p:extLst>
          </p:nvPr>
        </p:nvGraphicFramePr>
        <p:xfrm>
          <a:off x="697230" y="1776492"/>
          <a:ext cx="8036560" cy="2975883"/>
        </p:xfrm>
        <a:graphic>
          <a:graphicData uri="http://schemas.openxmlformats.org/drawingml/2006/table">
            <a:tbl>
              <a:tblPr/>
              <a:tblGrid>
                <a:gridCol w="789305"/>
                <a:gridCol w="5309870"/>
                <a:gridCol w="1937385"/>
              </a:tblGrid>
              <a:tr h="70876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</a:rPr>
                        <a:t>63.</a:t>
                      </a:r>
                    </a:p>
                  </a:txBody>
                  <a:tcPr marL="77138" marR="77138" marT="38569" marB="3856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>
                          <a:effectLst/>
                        </a:rPr>
                        <a:t>Станки для обработки металлов лазером и станки аналогичного типа; обрабатывающие центры и станки аналогичного типа</a:t>
                      </a:r>
                    </a:p>
                  </a:txBody>
                  <a:tcPr marL="77138" marR="77138" marT="38569" marB="3856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</a:rPr>
                        <a:t>28.41.1</a:t>
                      </a:r>
                    </a:p>
                  </a:txBody>
                  <a:tcPr marL="77138" marR="77138" marT="38569" marB="3856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96399"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64.</a:t>
                      </a:r>
                    </a:p>
                  </a:txBody>
                  <a:tcPr marL="77138" marR="77138" marT="38569" marB="3856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>
                          <a:effectLst/>
                        </a:rPr>
                        <a:t>Станки токарные, расточные и фрезерные металлорежущие</a:t>
                      </a:r>
                    </a:p>
                  </a:txBody>
                  <a:tcPr marL="77138" marR="77138" marT="38569" marB="3856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</a:rPr>
                        <a:t>28.41.2</a:t>
                      </a:r>
                    </a:p>
                  </a:txBody>
                  <a:tcPr marL="77138" marR="77138" marT="38569" marB="3856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4030"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65.</a:t>
                      </a:r>
                    </a:p>
                  </a:txBody>
                  <a:tcPr marL="77138" marR="77138" marT="38569" marB="3856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>
                          <a:effectLst/>
                        </a:rPr>
                        <a:t>Станки металлообрабатывающие прочие</a:t>
                      </a:r>
                    </a:p>
                  </a:txBody>
                  <a:tcPr marL="77138" marR="77138" marT="38569" marB="3856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</a:rPr>
                        <a:t>28.41.3</a:t>
                      </a:r>
                    </a:p>
                  </a:txBody>
                  <a:tcPr marL="77138" marR="77138" marT="38569" marB="3856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4030"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66.</a:t>
                      </a:r>
                    </a:p>
                  </a:txBody>
                  <a:tcPr marL="77138" marR="77138" marT="38569" marB="3856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>
                          <a:effectLst/>
                        </a:rPr>
                        <a:t>Части и принадлежности станков для обработки металлов</a:t>
                      </a:r>
                    </a:p>
                  </a:txBody>
                  <a:tcPr marL="77138" marR="77138" marT="38569" marB="3856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</a:rPr>
                        <a:t>28.41.4</a:t>
                      </a:r>
                    </a:p>
                  </a:txBody>
                  <a:tcPr marL="77138" marR="77138" marT="38569" marB="3856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16611"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67.</a:t>
                      </a:r>
                    </a:p>
                  </a:txBody>
                  <a:tcPr marL="77138" marR="77138" marT="38569" marB="3856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>
                          <a:effectLst/>
                        </a:rPr>
                        <a:t>Станки для обработки камня, дерева и аналогичных твердых материалов</a:t>
                      </a:r>
                    </a:p>
                  </a:txBody>
                  <a:tcPr marL="77138" marR="77138" marT="38569" marB="3856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</a:rPr>
                        <a:t>28.49.1</a:t>
                      </a:r>
                    </a:p>
                  </a:txBody>
                  <a:tcPr marL="77138" marR="77138" marT="38569" marB="3856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07975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4"/>
          <p:cNvSpPr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C8wlZxMAAAAlAAAACwAAAA0AAAAAkAAAAEgAAACQAAAASAAAAAAAAAAAAAAAAAAAAAEAAABQAAAAAAAAAAAA4D8AAAAAAADgPwAAAAAAAOA/AAAAAAAA4D8AAAAAAADgPwAAAAAAAOA/AAAAAAAA4D8AAAAAAADgPwAAAAAAAOA/AAAAAAAA4D8CAAAAjAAAAAEAAAAAAAAA6e73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6e73AP///wEAAAAAAAAAAAAAAAAAAAAAAAAAAAAAAAAAAAAAAAAAAAAAAAJ/f38A8PDwA8zMzADAwP8Af39/AAAAAAAAAAAAAAAAAAAAAAAAAAAAIQAAABgAAAAUAAAA4gAAAPsSAABFCQAAfBoAABAAAAAmAAAACAAAAP//////////"/>
              </a:ext>
            </a:extLst>
          </p:cNvSpPr>
          <p:nvPr/>
        </p:nvSpPr>
        <p:spPr>
          <a:xfrm>
            <a:off x="143510" y="3085465"/>
            <a:ext cx="1363345" cy="1219835"/>
          </a:xfrm>
          <a:custGeom>
            <a:avLst/>
            <a:gdLst/>
            <a:ahLst/>
            <a:cxnLst/>
            <a:rect l="0" t="0" r="1363345" b="1219835"/>
            <a:pathLst>
              <a:path w="1363345" h="1219835">
                <a:moveTo>
                  <a:pt x="638293" y="22178"/>
                </a:moveTo>
                <a:cubicBezTo>
                  <a:pt x="662048" y="0"/>
                  <a:pt x="701296" y="0"/>
                  <a:pt x="726084" y="22178"/>
                </a:cubicBezTo>
                <a:cubicBezTo>
                  <a:pt x="1339589" y="571104"/>
                  <a:pt x="1339589" y="571104"/>
                  <a:pt x="1339589" y="571104"/>
                </a:cubicBezTo>
                <a:cubicBezTo>
                  <a:pt x="1363345" y="592359"/>
                  <a:pt x="1363345" y="627475"/>
                  <a:pt x="1339589" y="648730"/>
                </a:cubicBezTo>
                <a:cubicBezTo>
                  <a:pt x="726084" y="1197656"/>
                  <a:pt x="726084" y="1197656"/>
                  <a:pt x="726084" y="1197656"/>
                </a:cubicBezTo>
                <a:cubicBezTo>
                  <a:pt x="701296" y="1219835"/>
                  <a:pt x="662048" y="1219835"/>
                  <a:pt x="638293" y="1197656"/>
                </a:cubicBezTo>
                <a:cubicBezTo>
                  <a:pt x="24788" y="648730"/>
                  <a:pt x="24788" y="648730"/>
                  <a:pt x="24788" y="648730"/>
                </a:cubicBezTo>
                <a:cubicBezTo>
                  <a:pt x="0" y="627475"/>
                  <a:pt x="0" y="592359"/>
                  <a:pt x="24788" y="571104"/>
                </a:cubicBezTo>
                <a:lnTo>
                  <a:pt x="638293" y="22178"/>
                </a:lnTo>
                <a:close/>
              </a:path>
            </a:pathLst>
          </a:custGeom>
          <a:solidFill>
            <a:srgbClr val="E9EEF7"/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zh-CN"/>
            </a:pPr>
            <a:endParaRPr lang="zh-CN" cap="none">
              <a:latin typeface="Montserrat SemiBold" pitchFamily="2" charset="0"/>
              <a:ea typeface="字魂59号-创粗黑" charset="-122"/>
              <a:cs typeface="宋体" charset="0"/>
            </a:endParaRPr>
          </a:p>
        </p:txBody>
      </p:sp>
      <p:sp>
        <p:nvSpPr>
          <p:cNvPr id="3" name="Freeform 8"/>
          <p:cNvSpPr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C8wlZxMAAAAlAAAACwAAAA0AAAAAkAAAAEgAAACQAAAASAAAAAAAAAAAAAAAAAAAAAEAAABQAAAAAAAAAAAA4D8AAAAAAADgPwAAAAAAAOA/AAAAAAAA4D8AAAAAAADgPwAAAAAAAOA/AAAAAAAA4D8AAAAAAADgPwAAAAAAAOA/AAAAAAAA4D8CAAAAjAAAAAEAAAAAAAAA/wAA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pHk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wAAAP///wEAAAAAAAAAAAAAAAAAAAAAAAAAAAAAAAAAAAAAAAAAAAAAAAJ/f38A8PDwA8zMzADAwP8Af39/AAAAAAAAAAAAAAAAAAAAAAAAAAAAIQAAABgAAAAUAAAA/zAAAJEOAABpNQAA+xIAABAAAAAmAAAACAAAAP//////////"/>
              </a:ext>
            </a:extLst>
          </p:cNvSpPr>
          <p:nvPr/>
        </p:nvSpPr>
        <p:spPr>
          <a:xfrm rot="524769">
            <a:off x="7964805" y="2367915"/>
            <a:ext cx="717550" cy="717550"/>
          </a:xfrm>
          <a:custGeom>
            <a:avLst/>
            <a:gdLst/>
            <a:ahLst/>
            <a:cxnLst/>
            <a:rect l="0" t="0" r="717550" b="717550"/>
            <a:pathLst>
              <a:path w="717550" h="717550">
                <a:moveTo>
                  <a:pt x="335799" y="12532"/>
                </a:moveTo>
                <a:cubicBezTo>
                  <a:pt x="348331" y="0"/>
                  <a:pt x="369219" y="0"/>
                  <a:pt x="381751" y="12532"/>
                </a:cubicBezTo>
                <a:cubicBezTo>
                  <a:pt x="704696" y="335478"/>
                  <a:pt x="704696" y="335478"/>
                  <a:pt x="704696" y="335478"/>
                </a:cubicBezTo>
                <a:cubicBezTo>
                  <a:pt x="717550" y="348331"/>
                  <a:pt x="717550" y="368897"/>
                  <a:pt x="704696" y="381751"/>
                </a:cubicBezTo>
                <a:cubicBezTo>
                  <a:pt x="381751" y="704696"/>
                  <a:pt x="381751" y="704696"/>
                  <a:pt x="381751" y="704696"/>
                </a:cubicBezTo>
                <a:cubicBezTo>
                  <a:pt x="369219" y="717550"/>
                  <a:pt x="348331" y="717550"/>
                  <a:pt x="335799" y="704696"/>
                </a:cubicBezTo>
                <a:cubicBezTo>
                  <a:pt x="12854" y="381751"/>
                  <a:pt x="12854" y="381751"/>
                  <a:pt x="12854" y="381751"/>
                </a:cubicBezTo>
                <a:cubicBezTo>
                  <a:pt x="0" y="368897"/>
                  <a:pt x="0" y="348331"/>
                  <a:pt x="12854" y="335478"/>
                </a:cubicBezTo>
                <a:cubicBezTo>
                  <a:pt x="335799" y="12532"/>
                  <a:pt x="335799" y="12532"/>
                  <a:pt x="335799" y="12532"/>
                </a:cubicBezTo>
              </a:path>
            </a:pathLst>
          </a:custGeom>
          <a:solidFill>
            <a:srgbClr val="FF0000"/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zh-CN"/>
            </a:pPr>
            <a:endParaRPr lang="zh-CN" cap="none">
              <a:latin typeface="Montserrat SemiBold" pitchFamily="2" charset="0"/>
              <a:ea typeface="字魂59号-创粗黑" charset="-122"/>
              <a:cs typeface="宋体" charset="0"/>
            </a:endParaRPr>
          </a:p>
        </p:txBody>
      </p:sp>
      <p:grpSp>
        <p:nvGrpSpPr>
          <p:cNvPr id="4" name="组合 13"/>
          <p:cNvGrpSpPr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6_C8wlZxMAAAAlAAAAAQAAAA8BAAAAkAAAAEgAAACQAAAASAAAAAAAAAAAAAAAAAAAABcAAAAUAAAAAAAAAAAAAAD/fwAA/38AAAAAAAAJAAAABAAAAAcAAAAfAAAAVAAAAAAAAAAAAAAAAAAAAAAAAAAAAAAAAAAAAAAAAAAAAAAAAAAAAAAAAAAAAAAAAAAAAAAAAAAAAAAAAAAAAAAAAAAAAAAAAAAAAAAAAAAAAAAAAAAAACEAAAAYAAAAFAAAAPEHAACU/f//pTMAAKYCAAAAAAAAJgAAAAgAAAD/////AAAAAA=="/>
              </a:ext>
            </a:extLst>
          </p:cNvGrpSpPr>
          <p:nvPr/>
        </p:nvGrpSpPr>
        <p:grpSpPr>
          <a:xfrm>
            <a:off x="1290955" y="-393700"/>
            <a:ext cx="7104380" cy="824230"/>
            <a:chOff x="1290955" y="-393700"/>
            <a:chExt cx="7104380" cy="824230"/>
          </a:xfrm>
        </p:grpSpPr>
        <p:sp>
          <p:nvSpPr>
            <p:cNvPr id="6" name="TextBox 7"/>
            <p:cNvSpPr>
              <a:extLst>
                <a:ext uri="smNativeData">
  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C8wlZxMAAAAlAAAAZAAAAE0AAAAAAAAAAAAAAAAAAAAAA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Hd5Bf///wEAAAAAAAAAAAAAAAAAAAAAAAAAAAAAAAAAAAAAAAAAAAAAAAJ/f38A8PDwA8zMzADAwP8Af39/AAAAAAAAAAAAAAAAAAAAAAAAAAAAIQAAABgAAAAUAAAA8QcAAJT9//+lMwAAawAAAAAgAAAmAAAACAAAAP//////////"/>
                </a:ext>
              </a:extLst>
            </p:cNvSpPr>
            <p:nvPr/>
          </p:nvSpPr>
          <p:spPr>
            <a:xfrm>
              <a:off x="1290955" y="-393700"/>
              <a:ext cx="7104380" cy="46164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vert="horz" wrap="square" lIns="0" tIns="0" rIns="0" bIns="0" numCol="1" spcCol="215900" anchor="t"/>
            <a:lstStyle/>
            <a:p>
              <a:pPr>
                <a:defRPr lang="en-US" sz="3000" cap="none">
                  <a:solidFill>
                    <a:srgbClr val="225378"/>
                  </a:solidFill>
                  <a:latin typeface="Roboto" charset="-52"/>
                  <a:ea typeface="Roboto" charset="-52"/>
                  <a:cs typeface="Roboto" charset="-52"/>
                </a:defRPr>
              </a:pPr>
              <a:endParaRPr/>
            </a:p>
          </p:txBody>
        </p:sp>
        <p:sp>
          <p:nvSpPr>
            <p:cNvPr id="5" name="TextBox 7"/>
            <p:cNvSpPr>
              <a:extLst>
                <a:ext uri="smNativeData">
  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C8wlZxMAAAAlAAAAZAAAAE0AAAAAAAAAAAAAAAAAAAAAA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Hd5Bf///wEAAAAAAAAAAAAAAAAAAAAAAAAAAAAAAAAAAAAAAAAAAAAAAAJ/f38A8PDwA8zMzADAwP8Af39/AAAAAAAAAAAAAAAAAAAAAAAAAAAAIQAAABgAAAAUAAAA8QcAAFMBAACHMQAApgIAAAAgAAAmAAAACAAAAP//////////"/>
                </a:ext>
              </a:extLst>
            </p:cNvSpPr>
            <p:nvPr/>
          </p:nvSpPr>
          <p:spPr>
            <a:xfrm>
              <a:off x="1290955" y="215265"/>
              <a:ext cx="6760210" cy="21526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vert="horz" wrap="square" lIns="0" tIns="0" rIns="0" bIns="0" numCol="1" spcCol="215900" anchor="t"/>
            <a:lstStyle/>
            <a:p>
              <a:pPr marL="0" marR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100" b="0" i="0" u="none" strike="noStrike" kern="1" cap="none" spc="0" baseline="0">
                  <a:solidFill>
                    <a:srgbClr val="225378"/>
                  </a:solidFill>
                  <a:effectLst/>
                  <a:latin typeface="Calibri" pitchFamily="2" charset="0"/>
                  <a:ea typeface="SimSun" charset="0"/>
                  <a:cs typeface="Times New Roman" pitchFamily="1" charset="-52"/>
                </a:defRPr>
              </a:pPr>
              <a:r>
                <a:rPr b="1" cap="none" dirty="0"/>
                <a:t>УЛЬЯНОВСКАЯ РЕГИОНАЛЬНАЯ ОБЩЕСТВЕННАЯ ОРГАНИЗАЦИЯ </a:t>
              </a:r>
              <a:r>
                <a:rPr dirty="0"/>
                <a:t/>
              </a:r>
              <a:br>
                <a:rPr dirty="0"/>
              </a:br>
              <a:r>
                <a:rPr b="1" cap="none" dirty="0"/>
                <a:t>«ОБЩЕСТВЕННЫЙ КОНТРОЛЬ КОНТРАКТНОЙ СИСТЕМЫ»</a:t>
              </a:r>
            </a:p>
            <a:p>
              <a:pPr marL="0" marR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100" b="0" i="0" u="none" strike="noStrike" kern="1" cap="none" spc="0" baseline="0">
                  <a:solidFill>
                    <a:srgbClr val="225378"/>
                  </a:solidFill>
                  <a:effectLst/>
                  <a:latin typeface="Calibri" pitchFamily="2" charset="0"/>
                  <a:ea typeface="SimSun" charset="0"/>
                  <a:cs typeface="Times New Roman" pitchFamily="1" charset="-52"/>
                </a:defRPr>
              </a:pPr>
              <a:r>
                <a:rPr dirty="0"/>
                <a:t>предлагает Вам широкий спектр услуг по участию в процедурах закупок товаров, работ и услуг в соответствии с Федеральными законами № 44-ФЗ от 05.04.2013г.; № 223-ФЗ от 18.07.2011г. и коммерческих торгах.</a:t>
              </a:r>
            </a:p>
            <a:p>
              <a:pPr marL="0" marR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100" b="0" i="0" u="none" strike="noStrike" kern="1" cap="none" spc="0" baseline="0">
                  <a:solidFill>
                    <a:srgbClr val="225378"/>
                  </a:solidFill>
                  <a:effectLst/>
                  <a:latin typeface="Calibri" pitchFamily="2" charset="0"/>
                  <a:ea typeface="SimSun" charset="0"/>
                  <a:cs typeface="Times New Roman" pitchFamily="1" charset="-52"/>
                </a:defRPr>
              </a:pPr>
              <a:r>
                <a:rPr dirty="0"/>
                <a:t>Наша команда – это специалисты, работающие над оказанием помощи поставщикам (подрядчикам, исполнителям) по мониторингу и подбору торгов, подготовке заявок и участию в закупках, заключение контракта по итогам электронных процедур, оформление документов о приемке в ЕИС.</a:t>
              </a:r>
            </a:p>
            <a:p>
              <a:pPr marL="0" marR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100" b="0" i="0" u="none" strike="noStrike" kern="1" cap="none" spc="0" baseline="0">
                  <a:solidFill>
                    <a:srgbClr val="225378"/>
                  </a:solidFill>
                  <a:effectLst/>
                  <a:latin typeface="Calibri" pitchFamily="2" charset="0"/>
                  <a:ea typeface="SimSun" charset="0"/>
                  <a:cs typeface="Times New Roman" pitchFamily="1" charset="-52"/>
                </a:defRPr>
              </a:pPr>
              <a:r>
                <a:rPr dirty="0"/>
                <a:t>       Кроме того, предлагаем </a:t>
              </a:r>
              <a:r>
                <a:rPr lang="ru-RU" dirty="0"/>
                <a:t>дистанционное </a:t>
              </a:r>
              <a:r>
                <a:rPr dirty="0"/>
                <a:t>обучение по программам дополнительного профессионального образования (</a:t>
              </a:r>
              <a:r>
                <a:rPr i="1" cap="none" dirty="0"/>
                <a:t>лицензия от "25" декабря 2020 г. N 3436, выдана Министерством просвещения и воспитания Ульяновской области)</a:t>
              </a:r>
              <a:r>
                <a:rPr dirty="0"/>
                <a:t>, проведение семинаров, тренингов по вопросам применения законодательства о закупках.</a:t>
              </a:r>
            </a:p>
            <a:p>
              <a:pPr marL="0" marR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100" b="0" i="0" u="none" strike="noStrike" kern="1" cap="none" spc="0" baseline="0">
                  <a:solidFill>
                    <a:srgbClr val="225378"/>
                  </a:solidFill>
                  <a:effectLst/>
                  <a:latin typeface="Calibri" pitchFamily="2" charset="0"/>
                  <a:ea typeface="SimSun" charset="0"/>
                  <a:cs typeface="Times New Roman" pitchFamily="1" charset="-52"/>
                </a:defRPr>
              </a:pPr>
              <a:r>
                <a:rPr dirty="0"/>
                <a:t>Наш адрес:</a:t>
              </a:r>
            </a:p>
            <a:p>
              <a:pPr marL="0" marR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100" b="0" i="0" u="none" strike="noStrike" kern="1" cap="none" spc="0" baseline="0">
                  <a:solidFill>
                    <a:srgbClr val="225378"/>
                  </a:solidFill>
                  <a:effectLst/>
                  <a:latin typeface="Calibri" pitchFamily="2" charset="0"/>
                  <a:ea typeface="SimSun" charset="0"/>
                  <a:cs typeface="Times New Roman" pitchFamily="1" charset="-52"/>
                </a:defRPr>
              </a:pPr>
              <a:r>
                <a:rPr dirty="0"/>
                <a:t>432032 г.Ульяновск, ул. Октябрьская, дом 43А, тел. (88422) 27-13-61; </a:t>
              </a:r>
            </a:p>
            <a:p>
              <a:pPr marL="0" marR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100" b="0" i="0" u="none" strike="noStrike" kern="1" cap="none" spc="0" baseline="0">
                  <a:solidFill>
                    <a:srgbClr val="225378"/>
                  </a:solidFill>
                  <a:effectLst/>
                  <a:latin typeface="Calibri" pitchFamily="2" charset="0"/>
                  <a:ea typeface="SimSun" charset="0"/>
                  <a:cs typeface="Times New Roman" pitchFamily="1" charset="-52"/>
                </a:defRPr>
              </a:pPr>
              <a:r>
                <a:rPr dirty="0"/>
                <a:t>Заместитель директора </a:t>
              </a:r>
            </a:p>
            <a:p>
              <a:pPr marL="0" marR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100" b="0" i="0" u="none" strike="noStrike" kern="1" cap="none" spc="0" baseline="0">
                  <a:solidFill>
                    <a:srgbClr val="225378"/>
                  </a:solidFill>
                  <a:effectLst/>
                  <a:latin typeface="Calibri" pitchFamily="2" charset="0"/>
                  <a:ea typeface="SimSun" charset="0"/>
                  <a:cs typeface="Times New Roman" pitchFamily="1" charset="-52"/>
                </a:defRPr>
              </a:pPr>
              <a:r>
                <a:rPr dirty="0"/>
                <a:t>Тимонина Елена Николаевна   +7-937-757-52-09</a:t>
              </a:r>
            </a:p>
            <a:p>
              <a:pPr marL="0" marR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100" b="0" i="0" u="none" strike="noStrike" kern="1" cap="none" spc="0" baseline="0">
                  <a:solidFill>
                    <a:srgbClr val="225378"/>
                  </a:solidFill>
                  <a:effectLst/>
                  <a:latin typeface="Calibri" pitchFamily="2" charset="0"/>
                  <a:ea typeface="SimSun" charset="0"/>
                  <a:cs typeface="Times New Roman" pitchFamily="1" charset="-52"/>
                </a:defRPr>
              </a:pPr>
              <a:r>
                <a:rPr dirty="0"/>
                <a:t>E-mail: </a:t>
              </a:r>
              <a:r>
                <a:rPr u="sng" cap="none" dirty="0">
                  <a:hlinkClick r:id="rId3"/>
                </a:rPr>
                <a:t>uroookks@yandex.ru</a:t>
              </a:r>
            </a:p>
            <a:p>
              <a:pPr marL="0" marR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100" b="0" i="0" u="none" strike="noStrike" kern="1" cap="none" spc="0" baseline="0">
                  <a:solidFill>
                    <a:srgbClr val="225378"/>
                  </a:solidFill>
                  <a:effectLst/>
                  <a:latin typeface="Calibri" pitchFamily="2" charset="0"/>
                  <a:ea typeface="SimSun" charset="0"/>
                  <a:cs typeface="Times New Roman" pitchFamily="1" charset="-52"/>
                </a:defRPr>
              </a:pPr>
              <a:r>
                <a:rPr u="sng" cap="none" dirty="0">
                  <a:hlinkClick r:id="rId4"/>
                </a:rPr>
                <a:t>www.uroookks.ru</a:t>
              </a:r>
            </a:p>
          </p:txBody>
        </p:sp>
      </p:grpSp>
      <p:pic>
        <p:nvPicPr>
          <p:cNvPr id="7" name="Изображение1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C8wlZx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jAwQ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AB3eQX///8BAAAAAAAAAAAAAAAAAAAAAAAAAAAAAAAAAAAAAAAAAAAAAAACf39/APDw8APMzMwAwMD/AH9/fwAAAAAAAAAAAAAAAAD///8AAAAAACEAAAAYAAAAFAAAAAAAAADT////nwYAABAHAAAQAAAAJgAAAAgAAAD//////////w=="/>
              </a:ext>
            </a:extLst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28575"/>
            <a:ext cx="1076325" cy="117665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8" name="Текстовое поле1"/>
          <p:cNvSpPr txBox="1"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C8wlZx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Hd5Bf///wEAAAAAAAAAAAAAAAAAAAAAAAAAAAAAAAAAAAAAAAAAAAAAAAJ/f38A8PDwA8zMzADAwP8Af39/AAAAAAAAAAAAAAAAAAAAAAAAAAAAIQAAABgAAAAUAAAAhC4AAMQdAABAOAAApB8AAB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9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C8wlZx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jAwQ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AB3eQX///8BAAAAAAAAAAAAAAAAAAAAAAAAAAAAAAAAAAAAAAAAAAAAAAAAf39/APDw8APMzMwAwMD/AH9/fwAAAAAAAAAAAAAAAAD///8AAAAAACEAAAAYAAAAFAAAAEwWAAD7EgAAbiIAAEsf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3624580" y="3085465"/>
            <a:ext cx="1972310" cy="2001520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986505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:p15="http://schemas.microsoft.com/office/powerpoint/2012/main" xmlns:pr="smNativeData" xmlns="smNativeData" val="C8wlZw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="smNativeData" xmlns:pr="smNativeData" xmlns:p15="http://schemas.microsoft.com/office/powerpoint/2012/main" xmlns:p14="http://schemas.microsoft.com/office/powerpoint/2010/main" val="C8wlZw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  <p:extLst>
      <p:ext uri="smNativeData">
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C8wlZwIAAAAFAAAA/f///wEAAAA1AAAAEAAAAAAAAAAAAAAAAAAAAAoAAAD9////AQAAADUAAAAQAAAAAAAAAAAAAAAAAAAA"/>
      </p:ext>
    </p:ext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-4349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56005" y="132080"/>
            <a:ext cx="789305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C00000"/>
                </a:solidFill>
                <a:latin typeface="PT Serif"/>
              </a:rPr>
              <a:t>Запрет может </a:t>
            </a:r>
            <a:r>
              <a:rPr lang="ru-RU" sz="1400" b="1" dirty="0">
                <a:solidFill>
                  <a:srgbClr val="C00000"/>
                </a:solidFill>
                <a:latin typeface="PT Serif"/>
              </a:rPr>
              <a:t>не применяться </a:t>
            </a:r>
            <a:r>
              <a:rPr lang="ru-RU" sz="1400" b="1" dirty="0" smtClean="0">
                <a:solidFill>
                  <a:srgbClr val="C00000"/>
                </a:solidFill>
                <a:latin typeface="PT Serif"/>
              </a:rPr>
              <a:t>при </a:t>
            </a:r>
            <a:r>
              <a:rPr lang="ru-RU" sz="1400" b="1" dirty="0">
                <a:solidFill>
                  <a:srgbClr val="C00000"/>
                </a:solidFill>
                <a:latin typeface="PT Serif"/>
              </a:rPr>
              <a:t>наступлении одного из следующих </a:t>
            </a:r>
            <a:r>
              <a:rPr lang="ru-RU" sz="1400" b="1" dirty="0" smtClean="0">
                <a:solidFill>
                  <a:srgbClr val="C00000"/>
                </a:solidFill>
                <a:latin typeface="PT Serif"/>
              </a:rPr>
              <a:t>случаев (пункт 5):</a:t>
            </a:r>
          </a:p>
          <a:p>
            <a:pPr algn="just">
              <a:spcBef>
                <a:spcPts val="600"/>
              </a:spcBef>
            </a:pPr>
            <a:r>
              <a:rPr lang="ru-RU" sz="1400" b="1" dirty="0">
                <a:solidFill>
                  <a:srgbClr val="22272F"/>
                </a:solidFill>
                <a:latin typeface="PT Serif"/>
              </a:rPr>
              <a:t>а)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отсутствие на территории РФ производства товара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, являющегося объектом закупки (предметом закупки) и указанного в позициях 1 - 145 приложения N 1,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которое подтверждается разрешением на закупку происходящего из иностранного государства товара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, которое выдается в порядке, установленном </a:t>
            </a:r>
            <a:r>
              <a:rPr lang="ru-RU" sz="1400" dirty="0" err="1">
                <a:solidFill>
                  <a:srgbClr val="22272F"/>
                </a:solidFill>
                <a:latin typeface="PT Serif"/>
              </a:rPr>
              <a:t>Минпромторгом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 РФ, заказчику до начала осуществления закупки по его обращению, содержащему в том числе указание на характеристики такого товара, потребность в котором имеется у заказчика. При этом характеристики указываются в соответствии с КТРУ(включая при необходимости дополнительные, за исключением случаев, предусмотренных пунктом 5 Правил использования КТРУ), за исключением случаев отсутствия в таком каталоге позиции, соответствующей потребностям заказчика, или отсутствия характеристик товара в позиции каталога, при которых характеристики товара, потребность в котором имеется у заказчика, указываются в обращении в соответствии с положениями статьи 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33 Закона № 44-ФЗ;</a:t>
            </a:r>
          </a:p>
          <a:p>
            <a:pPr algn="just">
              <a:spcBef>
                <a:spcPts val="600"/>
              </a:spcBef>
            </a:pPr>
            <a:r>
              <a:rPr lang="ru-RU" sz="1400" b="1" dirty="0">
                <a:solidFill>
                  <a:srgbClr val="22272F"/>
                </a:solidFill>
                <a:latin typeface="PT Serif"/>
              </a:rPr>
              <a:t>подпункт </a:t>
            </a:r>
            <a:r>
              <a:rPr lang="ru-RU" sz="1400" b="1" dirty="0" smtClean="0">
                <a:solidFill>
                  <a:srgbClr val="22272F"/>
                </a:solidFill>
                <a:latin typeface="PT Serif"/>
              </a:rPr>
              <a:t>а) </a:t>
            </a:r>
            <a:r>
              <a:rPr lang="ru-RU" sz="1400" b="1" dirty="0">
                <a:solidFill>
                  <a:srgbClr val="22272F"/>
                </a:solidFill>
                <a:latin typeface="PT Serif"/>
              </a:rPr>
              <a:t>пункта </a:t>
            </a:r>
            <a:r>
              <a:rPr lang="ru-RU" sz="1400" b="1" dirty="0" smtClean="0">
                <a:solidFill>
                  <a:srgbClr val="22272F"/>
                </a:solidFill>
                <a:latin typeface="PT Serif"/>
              </a:rPr>
              <a:t>7. </a:t>
            </a:r>
            <a:r>
              <a:rPr lang="ru-RU" sz="14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Особенностью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описания объекта закупки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, являющегося товаром,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в отношении которого заказчиком получено разрешение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, предусмотренное подпунктом "а" пункта 5 настоящего постановления,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является указание в извещении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 об осуществлении закупки, приглашении принять участие в определении поставщика (подрядчика, исполнителя), в контракте, заключаемом с единственным поставщиком (подрядчиком, исполнителем)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характеристик товара, являющихся идентичными характеристикам, содержащимся в обращении, на основании которого выдано такое </a:t>
            </a:r>
            <a:r>
              <a:rPr lang="ru-RU" sz="14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разрешение.</a:t>
            </a:r>
            <a:endParaRPr lang="ru-RU" sz="1400" dirty="0">
              <a:solidFill>
                <a:srgbClr val="2227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T Serif"/>
            </a:endParaRPr>
          </a:p>
        </p:txBody>
      </p:sp>
    </p:spTree>
    <p:extLst>
      <p:ext uri="{BB962C8B-B14F-4D97-AF65-F5344CB8AC3E}">
        <p14:creationId xmlns:p14="http://schemas.microsoft.com/office/powerpoint/2010/main" val="33184242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:p15="http://schemas.microsoft.com/office/powerpoint/2012/main" xmlns:pr="smNativeData" xmlns="smNativeData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-4349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56005" y="203835"/>
            <a:ext cx="7893050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Приказ </a:t>
            </a:r>
            <a:r>
              <a:rPr lang="ru-RU" sz="110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Минпромторга</a:t>
            </a:r>
            <a:r>
              <a:rPr lang="ru-RU" sz="11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 России от 9 января 2025 г. N 7 (</a:t>
            </a:r>
            <a:r>
              <a:rPr lang="ru-RU" sz="110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зарег</a:t>
            </a:r>
            <a:r>
              <a:rPr lang="ru-RU" sz="11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. в Минюсте 28.01.2025)</a:t>
            </a:r>
          </a:p>
          <a:p>
            <a:pPr algn="just"/>
            <a:r>
              <a:rPr lang="ru-RU" sz="1100" dirty="0" smtClean="0">
                <a:solidFill>
                  <a:srgbClr val="22272F"/>
                </a:solidFill>
                <a:latin typeface="PT Serif"/>
              </a:rPr>
              <a:t>Утвержден порядок </a:t>
            </a:r>
            <a:r>
              <a:rPr lang="ru-RU" sz="1100" dirty="0">
                <a:solidFill>
                  <a:srgbClr val="22272F"/>
                </a:solidFill>
                <a:latin typeface="PT Serif"/>
              </a:rPr>
              <a:t>выдачи разрешения на закупку происходящего из иностранного государства товара, являющегося промышленной продукцией, предусмотренного подп. "а" п. 5 </a:t>
            </a:r>
            <a:r>
              <a:rPr lang="ru-RU" sz="1100" dirty="0" smtClean="0">
                <a:solidFill>
                  <a:srgbClr val="22272F"/>
                </a:solidFill>
                <a:latin typeface="PT Serif"/>
              </a:rPr>
              <a:t>ПП РФ N 1875. </a:t>
            </a:r>
          </a:p>
          <a:p>
            <a:pPr algn="just"/>
            <a:r>
              <a:rPr lang="ru-RU" sz="1100" dirty="0" smtClean="0">
                <a:solidFill>
                  <a:srgbClr val="22272F"/>
                </a:solidFill>
                <a:latin typeface="PT Serif"/>
              </a:rPr>
              <a:t>Согласно </a:t>
            </a:r>
            <a:r>
              <a:rPr lang="ru-RU" sz="1100" dirty="0">
                <a:solidFill>
                  <a:srgbClr val="22272F"/>
                </a:solidFill>
                <a:latin typeface="PT Serif"/>
              </a:rPr>
              <a:t>Порядку соответствующая заявка заполняется представителем заказчика в личном кабинете ГИСП и подписывается руководителем (иным уполномоченным лицом) заявителя усиленной квалифицированной электронной подписью. </a:t>
            </a:r>
            <a:r>
              <a:rPr lang="ru-RU" sz="11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В заявке указываются</a:t>
            </a:r>
            <a:r>
              <a:rPr lang="ru-RU" sz="1100" dirty="0">
                <a:solidFill>
                  <a:srgbClr val="22272F"/>
                </a:solidFill>
                <a:latin typeface="PT Serif"/>
              </a:rPr>
              <a:t>:</a:t>
            </a:r>
          </a:p>
          <a:p>
            <a:pPr algn="just"/>
            <a:r>
              <a:rPr lang="ru-RU" sz="1100" dirty="0">
                <a:solidFill>
                  <a:srgbClr val="22272F"/>
                </a:solidFill>
                <a:latin typeface="PT Serif"/>
              </a:rPr>
              <a:t>- </a:t>
            </a:r>
            <a:r>
              <a:rPr lang="ru-RU" sz="1100" i="1" dirty="0">
                <a:solidFill>
                  <a:srgbClr val="22272F"/>
                </a:solidFill>
                <a:latin typeface="PT Serif"/>
              </a:rPr>
              <a:t>информация о заявителе;</a:t>
            </a:r>
          </a:p>
          <a:p>
            <a:pPr algn="just"/>
            <a:r>
              <a:rPr lang="ru-RU" sz="1100" i="1" dirty="0">
                <a:solidFill>
                  <a:srgbClr val="22272F"/>
                </a:solidFill>
                <a:latin typeface="PT Serif"/>
              </a:rPr>
              <a:t>- информация о планируемом к закупке иностранном товаре (наименование, коды в соответствии с ОКПД 2 и ТН ВЭД ЕАЭС);</a:t>
            </a:r>
          </a:p>
          <a:p>
            <a:pPr algn="just"/>
            <a:r>
              <a:rPr lang="ru-RU" sz="1100" i="1" dirty="0">
                <a:solidFill>
                  <a:srgbClr val="22272F"/>
                </a:solidFill>
                <a:latin typeface="PT Serif"/>
              </a:rPr>
              <a:t>- сведения о характеристиках товара (в том числе в соответствии с </a:t>
            </a:r>
            <a:r>
              <a:rPr lang="ru-RU" sz="1100" i="1" dirty="0" smtClean="0">
                <a:solidFill>
                  <a:srgbClr val="22272F"/>
                </a:solidFill>
                <a:latin typeface="PT Serif"/>
              </a:rPr>
              <a:t>КТРУ);</a:t>
            </a:r>
            <a:endParaRPr lang="ru-RU" sz="1100" i="1" dirty="0">
              <a:solidFill>
                <a:srgbClr val="22272F"/>
              </a:solidFill>
              <a:latin typeface="PT Serif"/>
            </a:endParaRPr>
          </a:p>
          <a:p>
            <a:pPr algn="just"/>
            <a:r>
              <a:rPr lang="ru-RU" sz="1100" i="1" dirty="0">
                <a:solidFill>
                  <a:srgbClr val="22272F"/>
                </a:solidFill>
                <a:latin typeface="PT Serif"/>
              </a:rPr>
              <a:t>- планируемый срок проведения закупки;</a:t>
            </a:r>
          </a:p>
          <a:p>
            <a:pPr algn="just"/>
            <a:r>
              <a:rPr lang="ru-RU" sz="1100" i="1" dirty="0">
                <a:solidFill>
                  <a:srgbClr val="22272F"/>
                </a:solidFill>
                <a:latin typeface="PT Serif"/>
              </a:rPr>
              <a:t>- информация об инвестиционном, национальном и федеральном проектах, если товар закупается в рамках указанных проектов.</a:t>
            </a:r>
          </a:p>
          <a:p>
            <a:pPr algn="just"/>
            <a:r>
              <a:rPr lang="ru-RU" sz="1100" dirty="0">
                <a:solidFill>
                  <a:srgbClr val="22272F"/>
                </a:solidFill>
                <a:latin typeface="PT Serif"/>
              </a:rPr>
              <a:t>Заявка заполняется отдельно на каждый товар, в отношении которого запрашивается разрешение</a:t>
            </a:r>
            <a:r>
              <a:rPr lang="ru-RU" sz="1100" dirty="0" smtClean="0">
                <a:solidFill>
                  <a:srgbClr val="22272F"/>
                </a:solidFill>
                <a:latin typeface="PT Serif"/>
              </a:rPr>
              <a:t>.</a:t>
            </a:r>
            <a:endParaRPr lang="ru-RU" sz="1100" dirty="0">
              <a:solidFill>
                <a:srgbClr val="22272F"/>
              </a:solidFill>
              <a:latin typeface="PT Serif"/>
            </a:endParaRPr>
          </a:p>
          <a:p>
            <a:pPr algn="just"/>
            <a:r>
              <a:rPr lang="ru-RU" sz="1100" dirty="0">
                <a:solidFill>
                  <a:srgbClr val="22272F"/>
                </a:solidFill>
                <a:latin typeface="PT Serif"/>
              </a:rPr>
              <a:t>Заявителя проинформируют о ходе рассмотрения заявки путем направления сообщений в личный кабинет ГИСП и (или) по электронной почте.</a:t>
            </a:r>
          </a:p>
          <a:p>
            <a:pPr algn="just"/>
            <a:r>
              <a:rPr lang="ru-RU" sz="1100" dirty="0">
                <a:solidFill>
                  <a:srgbClr val="22272F"/>
                </a:solidFill>
                <a:latin typeface="PT Serif"/>
              </a:rPr>
              <a:t>Заявка рассматривается в установленные сроки, которые определяются в том числе исходя из содержания реестра российской промышленной продукции и необходимости направления дополнительных запросов производителям аналогичной закупаемой продукции. </a:t>
            </a:r>
            <a:r>
              <a:rPr lang="ru-RU" sz="11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В разрешении на закупку указываются</a:t>
            </a:r>
            <a:r>
              <a:rPr lang="ru-RU" sz="1100" dirty="0">
                <a:solidFill>
                  <a:srgbClr val="22272F"/>
                </a:solidFill>
                <a:latin typeface="PT Serif"/>
              </a:rPr>
              <a:t>:</a:t>
            </a:r>
          </a:p>
          <a:p>
            <a:pPr algn="just"/>
            <a:r>
              <a:rPr lang="ru-RU" sz="1100" dirty="0">
                <a:solidFill>
                  <a:srgbClr val="22272F"/>
                </a:solidFill>
                <a:latin typeface="PT Serif"/>
              </a:rPr>
              <a:t>- </a:t>
            </a:r>
            <a:r>
              <a:rPr lang="ru-RU" sz="1100" i="1" dirty="0">
                <a:solidFill>
                  <a:srgbClr val="22272F"/>
                </a:solidFill>
                <a:latin typeface="PT Serif"/>
              </a:rPr>
              <a:t>наименование заявителя;</a:t>
            </a:r>
          </a:p>
          <a:p>
            <a:pPr algn="just"/>
            <a:r>
              <a:rPr lang="ru-RU" sz="1100" i="1" dirty="0">
                <a:solidFill>
                  <a:srgbClr val="22272F"/>
                </a:solidFill>
                <a:latin typeface="PT Serif"/>
              </a:rPr>
              <a:t>- наименование товара, в отношении которого выдано разрешение, его коды в соответствии с ОКПД 2 и ТН ВЭД ЕАЭС;</a:t>
            </a:r>
          </a:p>
          <a:p>
            <a:pPr algn="just"/>
            <a:r>
              <a:rPr lang="ru-RU" sz="1100" i="1" dirty="0">
                <a:solidFill>
                  <a:srgbClr val="22272F"/>
                </a:solidFill>
                <a:latin typeface="PT Serif"/>
              </a:rPr>
              <a:t>- реквизиты заявки, в соответствии с которой выдается разрешение.</a:t>
            </a:r>
          </a:p>
          <a:p>
            <a:pPr algn="just"/>
            <a:r>
              <a:rPr lang="ru-RU" sz="1100" dirty="0">
                <a:solidFill>
                  <a:srgbClr val="22272F"/>
                </a:solidFill>
                <a:latin typeface="PT Serif"/>
              </a:rPr>
              <a:t>Копия заявки, на основании которой выдано разрешение, является неотъемлемой частью выданного разрешения. Разрешение действительно в течение 18 месяцев со дня его выдачи и распространяется только на одну закупку.</a:t>
            </a:r>
          </a:p>
          <a:p>
            <a:pPr algn="just"/>
            <a:r>
              <a:rPr lang="ru-RU" sz="1100" dirty="0">
                <a:solidFill>
                  <a:srgbClr val="22272F"/>
                </a:solidFill>
                <a:latin typeface="PT Serif"/>
              </a:rPr>
              <a:t>Порядок вступил в силу 30 января 2025 год.</a:t>
            </a:r>
          </a:p>
        </p:txBody>
      </p:sp>
    </p:spTree>
    <p:extLst>
      <p:ext uri="{BB962C8B-B14F-4D97-AF65-F5344CB8AC3E}">
        <p14:creationId xmlns:p14="http://schemas.microsoft.com/office/powerpoint/2010/main" val="23317234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:p15="http://schemas.microsoft.com/office/powerpoint/2012/main" xmlns:pr="smNativeData" xmlns="smNativeData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83117" y="374452"/>
            <a:ext cx="781939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C00000"/>
                </a:solidFill>
                <a:latin typeface="PT Serif"/>
              </a:rPr>
              <a:t>Запрет может не применяться при наступлении одного из следующих случаев (пункт 5):</a:t>
            </a:r>
          </a:p>
          <a:p>
            <a:pPr indent="457200" algn="just"/>
            <a:r>
              <a:rPr lang="ru-RU" sz="1400" b="1" dirty="0" smtClean="0">
                <a:solidFill>
                  <a:srgbClr val="22272F"/>
                </a:solidFill>
                <a:latin typeface="PT Serif"/>
              </a:rPr>
              <a:t>б</a:t>
            </a:r>
            <a:r>
              <a:rPr lang="ru-RU" sz="1400" b="1" dirty="0">
                <a:solidFill>
                  <a:srgbClr val="22272F"/>
                </a:solidFill>
                <a:latin typeface="PT Serif"/>
              </a:rPr>
              <a:t>)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отсутствие на территории </a:t>
            </a:r>
            <a:r>
              <a:rPr lang="ru-RU" sz="14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РФ производства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товара, закупаемого в рамках </a:t>
            </a:r>
            <a:r>
              <a:rPr lang="ru-RU" sz="14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ГОЗ 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для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выполнения мероприятий государственных программ 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РФ,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государственной программы вооружения, иных мероприятий в рамках 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ГОЗ,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не относящегося к товарам, указанным в позициях 1 </a:t>
            </a:r>
            <a:r>
              <a:rPr lang="ru-RU" sz="14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– 145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 (товары)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приложения N 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1,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отсутствие российских граждан, российских юридических лиц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, осуществляющих выполнение, оказание закупаемых работ, услуг,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которые декларируются заказчиком самостоятельно в извещении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об осуществлении закупки, приглашении принять участие в определении поставщика (подрядчика, исполнителя), документации о закупке;</a:t>
            </a:r>
          </a:p>
          <a:p>
            <a:pPr indent="457200" algn="just"/>
            <a:r>
              <a:rPr lang="ru-RU" sz="1400" b="1" dirty="0">
                <a:solidFill>
                  <a:srgbClr val="22272F"/>
                </a:solidFill>
                <a:latin typeface="PT Serif"/>
              </a:rPr>
              <a:t>в)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осуществляется закупка указанного в позициях 1 </a:t>
            </a:r>
            <a:r>
              <a:rPr lang="ru-RU" sz="14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– 145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 (товары)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приложения N 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1 </a:t>
            </a:r>
            <a:r>
              <a:rPr lang="ru-RU" sz="14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в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целях исполнения контракта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 (договора),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предусматривающего с учетом разрешения,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полученного в соответствии с подпунктом "а" настоящего пункта,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поставку такого товара, происходящего из иностранного государства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;</a:t>
            </a:r>
          </a:p>
          <a:p>
            <a:pPr indent="457200" algn="just"/>
            <a:r>
              <a:rPr lang="ru-RU" sz="1400" b="1" dirty="0">
                <a:solidFill>
                  <a:srgbClr val="22272F"/>
                </a:solidFill>
                <a:latin typeface="PT Serif"/>
              </a:rPr>
              <a:t>д)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лизингодателем осуществляется закупка предмета лизинга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,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происходящего из иностранного государства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, если такой предмет лизинга определен в соответствии с договором лизинга лизингополучателем, который не является заказчиком в соответствии с 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Законами № 44-ФЗ и № 223-ФЗ,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либо лизингополучателем, который относится к числу таких заказчиков и при осуществлении закупки которым может в случаях, предусмотренных настоящим постановлением, не применяться такой запрет;</a:t>
            </a:r>
          </a:p>
        </p:txBody>
      </p:sp>
    </p:spTree>
    <p:extLst>
      <p:ext uri="{BB962C8B-B14F-4D97-AF65-F5344CB8AC3E}">
        <p14:creationId xmlns:p14="http://schemas.microsoft.com/office/powerpoint/2010/main" val="4038779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:p15="http://schemas.microsoft.com/office/powerpoint/2012/main" xmlns:pr="smNativeData" xmlns="smNativeData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27760" y="275590"/>
            <a:ext cx="7319009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C00000"/>
                </a:solidFill>
                <a:latin typeface="PT Serif"/>
              </a:rPr>
              <a:t>Запрет может не применяться при наступлении одного из следующих случаев (пункт 5):</a:t>
            </a:r>
          </a:p>
          <a:p>
            <a:pPr indent="457200" algn="just">
              <a:spcBef>
                <a:spcPts val="600"/>
              </a:spcBef>
            </a:pPr>
            <a:r>
              <a:rPr lang="ru-RU" sz="1400" b="1" dirty="0" smtClean="0">
                <a:solidFill>
                  <a:srgbClr val="22272F"/>
                </a:solidFill>
                <a:latin typeface="PT Serif"/>
              </a:rPr>
              <a:t>з</a:t>
            </a:r>
            <a:r>
              <a:rPr lang="ru-RU" sz="1400" b="1" dirty="0">
                <a:solidFill>
                  <a:srgbClr val="22272F"/>
                </a:solidFill>
                <a:latin typeface="PT Serif"/>
              </a:rPr>
              <a:t>)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 осуществляется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закупка товара, не относящегося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к товарам и программному обеспечению, указанным в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позициях 17, 27, 35, 53, 140, 141, 144 и 146 приложения N </a:t>
            </a:r>
            <a:r>
              <a:rPr lang="ru-RU" sz="14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1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, если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400" i="1" dirty="0" smtClean="0">
                <a:solidFill>
                  <a:srgbClr val="22272F"/>
                </a:solidFill>
                <a:latin typeface="PT Serif"/>
              </a:rPr>
              <a:t>закупка товара в </a:t>
            </a:r>
            <a:r>
              <a:rPr lang="ru-RU" sz="1400" i="1" dirty="0">
                <a:solidFill>
                  <a:srgbClr val="22272F"/>
                </a:solidFill>
                <a:latin typeface="PT Serif"/>
              </a:rPr>
              <a:t>количестве </a:t>
            </a:r>
            <a:r>
              <a:rPr lang="ru-RU" sz="1400" i="1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одной </a:t>
            </a:r>
            <a:r>
              <a:rPr lang="ru-RU" sz="1400" i="1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штуки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400" i="1" dirty="0" smtClean="0">
                <a:solidFill>
                  <a:srgbClr val="22272F"/>
                </a:solidFill>
                <a:latin typeface="PT Serif"/>
              </a:rPr>
              <a:t> </a:t>
            </a:r>
            <a:r>
              <a:rPr lang="ru-RU" sz="1400" i="1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НМЦК</a:t>
            </a:r>
            <a:r>
              <a:rPr lang="ru-RU" sz="1400" i="1" dirty="0" smtClean="0">
                <a:solidFill>
                  <a:srgbClr val="22272F"/>
                </a:solidFill>
                <a:latin typeface="PT Serif"/>
              </a:rPr>
              <a:t> или </a:t>
            </a:r>
            <a:r>
              <a:rPr lang="ru-RU" sz="1400" i="1" dirty="0">
                <a:solidFill>
                  <a:srgbClr val="22272F"/>
                </a:solidFill>
                <a:latin typeface="PT Serif"/>
              </a:rPr>
              <a:t>цена </a:t>
            </a:r>
            <a:r>
              <a:rPr lang="ru-RU" sz="1400" i="1" dirty="0" smtClean="0">
                <a:solidFill>
                  <a:srgbClr val="22272F"/>
                </a:solidFill>
                <a:latin typeface="PT Serif"/>
              </a:rPr>
              <a:t>контракта с </a:t>
            </a:r>
            <a:r>
              <a:rPr lang="ru-RU" sz="1400" i="1" dirty="0">
                <a:solidFill>
                  <a:srgbClr val="22272F"/>
                </a:solidFill>
                <a:latin typeface="PT Serif"/>
              </a:rPr>
              <a:t>единственным </a:t>
            </a:r>
            <a:r>
              <a:rPr lang="ru-RU" sz="1400" i="1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не </a:t>
            </a:r>
            <a:r>
              <a:rPr lang="ru-RU" sz="1400" i="1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превышает 300 тыс</a:t>
            </a:r>
            <a:r>
              <a:rPr lang="ru-RU" sz="1400" i="1" dirty="0">
                <a:solidFill>
                  <a:srgbClr val="22272F"/>
                </a:solidFill>
                <a:latin typeface="PT Serif"/>
              </a:rPr>
              <a:t>. рублей;</a:t>
            </a:r>
          </a:p>
          <a:p>
            <a:pPr indent="457200" algn="just">
              <a:spcBef>
                <a:spcPts val="600"/>
              </a:spcBef>
            </a:pPr>
            <a:r>
              <a:rPr lang="ru-RU" sz="1400" b="1" dirty="0">
                <a:solidFill>
                  <a:srgbClr val="22272F"/>
                </a:solidFill>
                <a:latin typeface="PT Serif"/>
              </a:rPr>
              <a:t>и)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 осуществляется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закупка товаров, не относящихся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к товарам и программному обеспечению, указанным в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позициях 17, 27, 35, 53, 140, 141, 144 и 146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приложения N 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1, если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400" i="1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НМЦК</a:t>
            </a:r>
            <a:r>
              <a:rPr lang="ru-RU" sz="1400" i="1" dirty="0" smtClean="0">
                <a:solidFill>
                  <a:srgbClr val="22272F"/>
                </a:solidFill>
                <a:latin typeface="PT Serif"/>
              </a:rPr>
              <a:t> или </a:t>
            </a:r>
            <a:r>
              <a:rPr lang="ru-RU" sz="1400" i="1" dirty="0">
                <a:solidFill>
                  <a:srgbClr val="22272F"/>
                </a:solidFill>
                <a:latin typeface="PT Serif"/>
              </a:rPr>
              <a:t>цена </a:t>
            </a:r>
            <a:r>
              <a:rPr lang="ru-RU" sz="1400" i="1" dirty="0" smtClean="0">
                <a:solidFill>
                  <a:srgbClr val="22272F"/>
                </a:solidFill>
                <a:latin typeface="PT Serif"/>
              </a:rPr>
              <a:t>контракта с </a:t>
            </a:r>
            <a:r>
              <a:rPr lang="ru-RU" sz="1400" i="1" dirty="0">
                <a:solidFill>
                  <a:srgbClr val="22272F"/>
                </a:solidFill>
                <a:latin typeface="PT Serif"/>
              </a:rPr>
              <a:t>единственным </a:t>
            </a:r>
            <a:r>
              <a:rPr lang="ru-RU" sz="1400" i="1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не </a:t>
            </a:r>
            <a:r>
              <a:rPr lang="ru-RU" sz="1400" i="1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превышает 1 млн. </a:t>
            </a:r>
            <a:r>
              <a:rPr lang="ru-RU" sz="1400" i="1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рублей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400" i="1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ни </a:t>
            </a:r>
            <a:r>
              <a:rPr lang="ru-RU" sz="1400" i="1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одна </a:t>
            </a:r>
            <a:r>
              <a:rPr lang="ru-RU" sz="1400" i="1" dirty="0">
                <a:solidFill>
                  <a:srgbClr val="22272F"/>
                </a:solidFill>
                <a:latin typeface="PT Serif"/>
              </a:rPr>
              <a:t>из использованных при определении таких цен </a:t>
            </a:r>
            <a:r>
              <a:rPr lang="ru-RU" sz="1400" i="1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цена единицы </a:t>
            </a:r>
            <a:r>
              <a:rPr lang="ru-RU" sz="1400" i="1" dirty="0">
                <a:solidFill>
                  <a:srgbClr val="22272F"/>
                </a:solidFill>
                <a:latin typeface="PT Serif"/>
              </a:rPr>
              <a:t>товара </a:t>
            </a:r>
            <a:r>
              <a:rPr lang="ru-RU" sz="1400" i="1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не превышает 300 тыс. рублей</a:t>
            </a:r>
            <a:r>
              <a:rPr lang="ru-RU" sz="1400" i="1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;</a:t>
            </a:r>
          </a:p>
          <a:p>
            <a:endParaRPr lang="ru-RU" sz="1400" dirty="0"/>
          </a:p>
          <a:p>
            <a:r>
              <a:rPr lang="ru-RU" sz="1400" i="1" dirty="0" smtClean="0">
                <a:solidFill>
                  <a:srgbClr val="22272F"/>
                </a:solidFill>
                <a:latin typeface="PT Serif"/>
              </a:rPr>
              <a:t>«Положения </a:t>
            </a:r>
            <a:r>
              <a:rPr lang="ru-RU" sz="1400" i="1" dirty="0">
                <a:solidFill>
                  <a:srgbClr val="22272F"/>
                </a:solidFill>
                <a:latin typeface="PT Serif"/>
              </a:rPr>
              <a:t>подпункта "и" пункта 5 Постановления № 1875, касающиеся 300 тыс. рублей, применяются в отношении цены единицы товара, использованной для определения начальной (максимальной) цены контракта или цены контракта, заключаемого с единственным поставщиком (подрядчиком, исполнителем</a:t>
            </a:r>
            <a:r>
              <a:rPr lang="ru-RU" sz="1400" i="1" dirty="0" smtClean="0">
                <a:solidFill>
                  <a:srgbClr val="22272F"/>
                </a:solidFill>
                <a:latin typeface="PT Serif"/>
              </a:rPr>
              <a:t>).»</a:t>
            </a:r>
          </a:p>
          <a:p>
            <a:r>
              <a:rPr lang="ru-RU" sz="1400" i="1" dirty="0" smtClean="0">
                <a:solidFill>
                  <a:srgbClr val="22272F"/>
                </a:solidFill>
                <a:latin typeface="PT Serif"/>
              </a:rPr>
              <a:t>(</a:t>
            </a:r>
            <a:r>
              <a:rPr lang="ru-RU" sz="1400" i="1" dirty="0" smtClean="0">
                <a:solidFill>
                  <a:srgbClr val="7030A0"/>
                </a:solidFill>
                <a:latin typeface="PT Serif"/>
              </a:rPr>
              <a:t>Письмо Минфина РФ от 03.03.2025г. № 24-03-09/20370</a:t>
            </a:r>
            <a:r>
              <a:rPr lang="ru-RU" sz="1400" i="1" dirty="0" smtClean="0">
                <a:solidFill>
                  <a:srgbClr val="22272F"/>
                </a:solidFill>
                <a:latin typeface="PT Serif"/>
              </a:rPr>
              <a:t>)</a:t>
            </a:r>
            <a:endParaRPr lang="ru-RU" sz="1400" i="1" dirty="0">
              <a:solidFill>
                <a:srgbClr val="22272F"/>
              </a:solidFill>
              <a:latin typeface="PT Serif"/>
            </a:endParaRPr>
          </a:p>
        </p:txBody>
      </p:sp>
    </p:spTree>
    <p:extLst>
      <p:ext uri="{BB962C8B-B14F-4D97-AF65-F5344CB8AC3E}">
        <p14:creationId xmlns:p14="http://schemas.microsoft.com/office/powerpoint/2010/main" val="33696084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:p15="http://schemas.microsoft.com/office/powerpoint/2012/main" xmlns:pr="smNativeData" xmlns="smNativeData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43025" y="678924"/>
            <a:ext cx="731900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400" i="1" dirty="0">
              <a:solidFill>
                <a:srgbClr val="2227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T Serif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2863319"/>
              </p:ext>
            </p:extLst>
          </p:nvPr>
        </p:nvGraphicFramePr>
        <p:xfrm>
          <a:off x="986155" y="1266825"/>
          <a:ext cx="7675880" cy="2395855"/>
        </p:xfrm>
        <a:graphic>
          <a:graphicData uri="http://schemas.openxmlformats.org/drawingml/2006/table">
            <a:tbl>
              <a:tblPr firstRow="1" firstCol="1" bandRow="1"/>
              <a:tblGrid>
                <a:gridCol w="930910"/>
                <a:gridCol w="430530"/>
                <a:gridCol w="1148080"/>
                <a:gridCol w="1258870"/>
                <a:gridCol w="1324310"/>
                <a:gridCol w="1363345"/>
                <a:gridCol w="1219835"/>
              </a:tblGrid>
              <a:tr h="38100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Предмет закупки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кол-во, шт.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Цена за единицу, руб.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ctr" defTabSz="9144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2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Средняя цена за единицу, руб.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НМЦК, руб.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Источник № 1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Источник № 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Источник № 3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838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Товар 1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280 000,00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310 000,00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270 000,00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286 666,67</a:t>
                      </a:r>
                      <a:endParaRPr lang="ru-RU" sz="1200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573 333,34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38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Товар 2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315 000,00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290 000,00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295 000,00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300 000,00</a:t>
                      </a:r>
                      <a:endParaRPr lang="ru-RU" sz="1200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300 000,00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0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Итого: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873 333,34</a:t>
                      </a:r>
                      <a:endParaRPr lang="ru-RU" sz="1200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2458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:p15="http://schemas.microsoft.com/office/powerpoint/2012/main" xmlns:pr="smNativeData" xmlns="smNativeData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43025" y="678924"/>
            <a:ext cx="731900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400" i="1" dirty="0">
              <a:solidFill>
                <a:srgbClr val="2227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T Serif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3079260"/>
              </p:ext>
            </p:extLst>
          </p:nvPr>
        </p:nvGraphicFramePr>
        <p:xfrm>
          <a:off x="625475" y="861858"/>
          <a:ext cx="8229600" cy="31710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2190"/>
                <a:gridCol w="5937379"/>
                <a:gridCol w="1900031"/>
              </a:tblGrid>
              <a:tr h="7326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17.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2" marR="8702" marT="8702" marB="87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</a:rPr>
                        <a:t>Пробирки вакуумные для взятия образцов крови ИВД, соответствующие НКМИ 293370, 293400, 293420, 293480, 293500, 293540, 293570, 293630, 293640, 293660, 293700, 293760, 293780, 334330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2" marR="8702" marT="8702" marB="87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hlinkClick r:id="rId7"/>
                        </a:rPr>
                        <a:t>22.29.29.190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hlinkClick r:id="rId8"/>
                        </a:rPr>
                        <a:t>32.50.13.190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hlinkClick r:id="rId9"/>
                        </a:rPr>
                        <a:t>32.50.50.181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hlinkClick r:id="rId10"/>
                        </a:rPr>
                        <a:t>32.50.50.190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2" marR="8702" marT="8702" marB="87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F1"/>
                    </a:solidFill>
                  </a:tcPr>
                </a:tc>
              </a:tr>
              <a:tr h="1962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27.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2" marR="8702" marT="8702" marB="87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Устройства числового программного управления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2" marR="8702" marT="8702" marB="87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u="sng">
                          <a:solidFill>
                            <a:schemeClr val="tx1"/>
                          </a:solidFill>
                          <a:effectLst/>
                          <a:hlinkClick r:id="rId11"/>
                        </a:rPr>
                        <a:t>26.20.40.150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2" marR="8702" marT="8702" marB="87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F1"/>
                    </a:solidFill>
                  </a:tcPr>
                </a:tc>
              </a:tr>
              <a:tr h="1962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35.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2" marR="8702" marT="8702" marB="87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Подшипники шариковые или роликовые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2" marR="8702" marT="8702" marB="87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u="sng">
                          <a:solidFill>
                            <a:schemeClr val="tx1"/>
                          </a:solidFill>
                          <a:effectLst/>
                          <a:hlinkClick r:id="rId12"/>
                        </a:rPr>
                        <a:t>28.15.10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2" marR="8702" marT="8702" marB="87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F1"/>
                    </a:solidFill>
                  </a:tcPr>
                </a:tc>
              </a:tr>
              <a:tr h="1962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53.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2" marR="8702" marT="8702" marB="87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Инструменты ручные электрические; инструменты ручные прочие с механизированным приводом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2" marR="8702" marT="8702" marB="87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u="sng">
                          <a:solidFill>
                            <a:schemeClr val="tx1"/>
                          </a:solidFill>
                          <a:effectLst/>
                          <a:hlinkClick r:id="rId13"/>
                        </a:rPr>
                        <a:t>28.24.1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2" marR="8702" marT="8702" marB="87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F1"/>
                    </a:solidFill>
                  </a:tcPr>
                </a:tc>
              </a:tr>
              <a:tr h="9114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140.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2" marR="8702" marT="8702" marB="87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Мебель медицинская в части: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кровати больничной механической, (НКМИ 120210); кровати больничной стандартной с электроприводом (136210); стеллажа для палаты пациента, (156900); шкафа вытяжного (181470); ширмы прикроватной (184200); стеллажа общего назначения (260470); шкафа для сушки и хранения эндоскопов (271740)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2" marR="8702" marT="8702" marB="87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u="sng">
                          <a:solidFill>
                            <a:schemeClr val="tx1"/>
                          </a:solidFill>
                          <a:effectLst/>
                          <a:hlinkClick r:id="rId14"/>
                        </a:rPr>
                        <a:t>32.50.30.119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u="sng">
                          <a:solidFill>
                            <a:schemeClr val="tx1"/>
                          </a:solidFill>
                          <a:effectLst/>
                          <a:hlinkClick r:id="rId15"/>
                        </a:rPr>
                        <a:t>32.50.30.111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u="sng">
                          <a:solidFill>
                            <a:schemeClr val="tx1"/>
                          </a:solidFill>
                          <a:effectLst/>
                          <a:hlinkClick r:id="rId16"/>
                        </a:rPr>
                        <a:t>32.50.30.110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u="sng">
                          <a:solidFill>
                            <a:schemeClr val="tx1"/>
                          </a:solidFill>
                          <a:effectLst/>
                          <a:hlinkClick r:id="rId17"/>
                        </a:rPr>
                        <a:t>32.50.50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u="sng">
                          <a:solidFill>
                            <a:schemeClr val="tx1"/>
                          </a:solidFill>
                          <a:effectLst/>
                          <a:hlinkClick r:id="rId10"/>
                        </a:rPr>
                        <a:t>32.50.50.190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2" marR="8702" marT="8702" marB="87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F1"/>
                    </a:solidFill>
                  </a:tcPr>
                </a:tc>
              </a:tr>
              <a:tr h="3750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141.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2" marR="8702" marT="8702" marB="87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Изделия медицинские, в том числе хирургические, прочие, не включенные в другие группировки (только в отношении медицинских масок)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2" marR="8702" marT="8702" marB="87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u="sng" dirty="0">
                          <a:solidFill>
                            <a:schemeClr val="tx1"/>
                          </a:solidFill>
                          <a:effectLst/>
                          <a:hlinkClick r:id="rId10"/>
                        </a:rPr>
                        <a:t>32.50.50.190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2" marR="8702" marT="8702" marB="87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F1"/>
                    </a:solidFill>
                  </a:tcPr>
                </a:tc>
              </a:tr>
              <a:tr h="1962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144.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2" marR="8702" marT="8702" marB="87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Средства защиты головы и лица (только в отношении медицинских масок)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2" marR="8702" marT="8702" marB="87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u="sng" dirty="0">
                          <a:solidFill>
                            <a:schemeClr val="tx1"/>
                          </a:solidFill>
                          <a:effectLst/>
                          <a:hlinkClick r:id="rId18"/>
                        </a:rPr>
                        <a:t>32.99.11.160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2" marR="8702" marT="8702" marB="87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F1"/>
                    </a:solidFill>
                  </a:tcPr>
                </a:tc>
              </a:tr>
              <a:tr h="1962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146.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2" marR="8702" marT="8702" marB="87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Программа для электронной вычислительной машины и (или) базы данных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2" marR="8702" marT="8702" marB="87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u="sng" dirty="0">
                          <a:solidFill>
                            <a:schemeClr val="tx1"/>
                          </a:solidFill>
                          <a:effectLst/>
                          <a:hlinkClick r:id="rId19"/>
                        </a:rPr>
                        <a:t>58.29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02" marR="8702" marT="8702" marB="87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F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01115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:p15="http://schemas.microsoft.com/office/powerpoint/2012/main" xmlns:pr="smNativeData" xmlns="smNativeData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99515" y="633412"/>
            <a:ext cx="7460615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C00000"/>
                </a:solidFill>
                <a:latin typeface="PT Serif"/>
              </a:rPr>
              <a:t>Запрет может не применяться при наступлении одного из следующих случаев (пункт 5):</a:t>
            </a:r>
          </a:p>
          <a:p>
            <a:pPr indent="457200" algn="just"/>
            <a:endParaRPr lang="ru-RU" sz="1200" b="1" u="sng" dirty="0" smtClean="0">
              <a:solidFill>
                <a:srgbClr val="0563C1"/>
              </a:solidFill>
              <a:latin typeface="Times New Roman CYR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spcBef>
                <a:spcPts val="600"/>
              </a:spcBef>
            </a:pPr>
            <a:r>
              <a:rPr lang="ru-RU" sz="1600" b="1" dirty="0">
                <a:solidFill>
                  <a:srgbClr val="22272F"/>
                </a:solidFill>
                <a:latin typeface="PT Serif"/>
              </a:rPr>
              <a:t>к) 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осуществляется закупка 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товаров, указанных в позиции 35 </a:t>
            </a:r>
            <a:r>
              <a:rPr lang="ru-RU" sz="1600" dirty="0" smtClean="0">
                <a:solidFill>
                  <a:srgbClr val="22272F"/>
                </a:solidFill>
                <a:latin typeface="PT Serif"/>
              </a:rPr>
              <a:t>(</a:t>
            </a:r>
            <a:r>
              <a:rPr lang="ru-RU" sz="16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подшипники 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шариковые или роликовые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) приложения N </a:t>
            </a:r>
            <a:r>
              <a:rPr lang="ru-RU" sz="1600" dirty="0" smtClean="0">
                <a:solidFill>
                  <a:srgbClr val="22272F"/>
                </a:solidFill>
                <a:latin typeface="PT Serif"/>
              </a:rPr>
              <a:t>1, если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22272F"/>
                </a:solidFill>
                <a:latin typeface="PT Serif"/>
              </a:rPr>
              <a:t>закупка товара </a:t>
            </a:r>
            <a:r>
              <a:rPr lang="ru-RU" sz="16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в 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количестве одной </a:t>
            </a:r>
            <a:r>
              <a:rPr lang="ru-RU" sz="16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штуки</a:t>
            </a:r>
            <a:r>
              <a:rPr lang="ru-RU" sz="1600" dirty="0" smtClean="0">
                <a:solidFill>
                  <a:srgbClr val="22272F"/>
                </a:solidFill>
                <a:latin typeface="PT Serif"/>
              </a:rPr>
              <a:t>; 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НМЦК</a:t>
            </a:r>
            <a:r>
              <a:rPr lang="ru-RU" sz="1600" dirty="0" smtClean="0">
                <a:solidFill>
                  <a:srgbClr val="22272F"/>
                </a:solidFill>
                <a:latin typeface="PT Serif"/>
              </a:rPr>
              <a:t> или 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цена </a:t>
            </a:r>
            <a:r>
              <a:rPr lang="ru-RU" sz="1600" dirty="0" smtClean="0">
                <a:solidFill>
                  <a:srgbClr val="22272F"/>
                </a:solidFill>
                <a:latin typeface="PT Serif"/>
              </a:rPr>
              <a:t>контракта с 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единственным </a:t>
            </a:r>
            <a:r>
              <a:rPr lang="ru-RU" sz="16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не 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превышает 3 тыс. рублей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;</a:t>
            </a:r>
          </a:p>
          <a:p>
            <a:pPr indent="457200" algn="just">
              <a:spcBef>
                <a:spcPts val="600"/>
              </a:spcBef>
            </a:pPr>
            <a:r>
              <a:rPr lang="ru-RU" sz="1600" b="1" dirty="0">
                <a:solidFill>
                  <a:srgbClr val="22272F"/>
                </a:solidFill>
                <a:latin typeface="PT Serif"/>
              </a:rPr>
              <a:t>л)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 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осуществляется закупка 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товаров, указанных в позиции 35 </a:t>
            </a:r>
            <a:r>
              <a:rPr lang="ru-RU" sz="1600" dirty="0" smtClean="0">
                <a:solidFill>
                  <a:srgbClr val="22272F"/>
                </a:solidFill>
                <a:latin typeface="PT Serif"/>
              </a:rPr>
              <a:t>(</a:t>
            </a:r>
            <a:r>
              <a:rPr lang="ru-RU" sz="16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подшипники 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шариковые или роликовые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) </a:t>
            </a:r>
            <a:r>
              <a:rPr lang="ru-RU" sz="1600" dirty="0" smtClean="0">
                <a:solidFill>
                  <a:srgbClr val="22272F"/>
                </a:solidFill>
                <a:latin typeface="PT Serif"/>
              </a:rPr>
              <a:t>приложения 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N </a:t>
            </a:r>
            <a:r>
              <a:rPr lang="ru-RU" sz="1600" dirty="0" smtClean="0">
                <a:solidFill>
                  <a:srgbClr val="22272F"/>
                </a:solidFill>
                <a:latin typeface="PT Serif"/>
              </a:rPr>
              <a:t>1, если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НМЦК</a:t>
            </a:r>
            <a:r>
              <a:rPr lang="ru-RU" sz="1600" dirty="0" smtClean="0">
                <a:solidFill>
                  <a:srgbClr val="22272F"/>
                </a:solidFill>
                <a:latin typeface="PT Serif"/>
              </a:rPr>
              <a:t> или 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цена </a:t>
            </a:r>
            <a:r>
              <a:rPr lang="ru-RU" sz="1600" dirty="0" smtClean="0">
                <a:solidFill>
                  <a:srgbClr val="22272F"/>
                </a:solidFill>
                <a:latin typeface="PT Serif"/>
              </a:rPr>
              <a:t>контракта с 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единственным </a:t>
            </a:r>
            <a:r>
              <a:rPr lang="ru-RU" sz="16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не 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превышает 30 тыс. </a:t>
            </a:r>
            <a:r>
              <a:rPr lang="ru-RU" sz="16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рублей;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22272F"/>
                </a:solidFill>
                <a:latin typeface="PT Serif"/>
              </a:rPr>
              <a:t>ни 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одна из использованных при определении таких цен цена единицы товара 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не превышает 3 тыс. рублей;</a:t>
            </a:r>
          </a:p>
        </p:txBody>
      </p:sp>
    </p:spTree>
    <p:extLst>
      <p:ext uri="{BB962C8B-B14F-4D97-AF65-F5344CB8AC3E}">
        <p14:creationId xmlns:p14="http://schemas.microsoft.com/office/powerpoint/2010/main" val="42295024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:p15="http://schemas.microsoft.com/office/powerpoint/2012/main" xmlns:pr="smNativeData" xmlns="smNativeData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27760" y="1423670"/>
            <a:ext cx="753237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C00000"/>
                </a:solidFill>
                <a:latin typeface="PT Serif"/>
              </a:rPr>
              <a:t>Запрет может не применяться при наступлении одного из следующих случаев (пункт 5):</a:t>
            </a:r>
          </a:p>
          <a:p>
            <a:pPr indent="457200" algn="just"/>
            <a:r>
              <a:rPr lang="ru-RU" sz="1400" b="1" dirty="0" smtClean="0">
                <a:solidFill>
                  <a:srgbClr val="22272F"/>
                </a:solidFill>
                <a:latin typeface="PT Serif"/>
              </a:rPr>
              <a:t>м)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 </a:t>
            </a:r>
            <a:r>
              <a:rPr lang="ru-RU" sz="14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осуществляется закупка товара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, </a:t>
            </a:r>
            <a:r>
              <a:rPr lang="ru-RU" sz="14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не относящегося 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к товарам, указанным в позициях 23, 24, 44 - 47, 71 - 77, 79 - 88, 95 - 118 приложения N 1, </a:t>
            </a:r>
            <a:r>
              <a:rPr lang="ru-RU" sz="14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определенного товарного знака ввиду его несовместимости с товарами, на которых размещаются другие товарные знаки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, </a:t>
            </a:r>
            <a:r>
              <a:rPr lang="ru-RU" sz="14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и необходимости обеспечения взаимодействия закупаемого товара с товарами, используемыми заказчиком;</a:t>
            </a:r>
          </a:p>
        </p:txBody>
      </p:sp>
    </p:spTree>
    <p:extLst>
      <p:ext uri="{BB962C8B-B14F-4D97-AF65-F5344CB8AC3E}">
        <p14:creationId xmlns:p14="http://schemas.microsoft.com/office/powerpoint/2010/main" val="14282582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:p15="http://schemas.microsoft.com/office/powerpoint/2012/main" xmlns:pr="smNativeData" xmlns="smNativeData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6904233"/>
              </p:ext>
            </p:extLst>
          </p:nvPr>
        </p:nvGraphicFramePr>
        <p:xfrm>
          <a:off x="1536065" y="706120"/>
          <a:ext cx="6816725" cy="3566160"/>
        </p:xfrm>
        <a:graphic>
          <a:graphicData uri="http://schemas.openxmlformats.org/drawingml/2006/table">
            <a:tbl>
              <a:tblPr firstRow="1" firstCol="1" bandRow="1"/>
              <a:tblGrid>
                <a:gridCol w="329600"/>
                <a:gridCol w="5641121"/>
                <a:gridCol w="846004"/>
              </a:tblGrid>
              <a:tr h="13565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 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Инструменты рабочие сменные для станков или для ручного инструмента (с механическим приводом или без него) 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25.73.40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65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 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Инструмент прочий 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25.73.60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65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Краны на гусеничном ходу 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28.22.14.151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65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Машины самоходные и тележки, оснащенные подъемным краном, прочие, не включенные в другие группировки 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28.22.14.159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65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Автопогрузчики с вилочным захватом 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28.22.15.110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65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Погрузчики прочие 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28.22.15.120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65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71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Машины трамбовочные и дорожные катки самоходные 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28.92.24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65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72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Погрузчики фронтальные одноковшовые самоходные 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28.92.25.000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30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73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Экскаваторы одноковшовые и ковшовые погрузчики самоходные с поворотом кабины на 360° (полноповоротные машины), кроме фронтальных одноковшовых погрузчиков 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28.92.26 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65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74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Экскаваторы и одноковшовые погрузчики самоходные прочие; прочие самоходные машины для добычи полезных ископаемых 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28.92.27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65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Отвалы бульдозеров неповоротные 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28.92.28.110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65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Отвалы бульдозеров поворотные 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28.92.28.120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65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77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Автомобили-самосвалы, предназначенные для использования в условиях бездорожья 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28.92.29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65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79.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Машины для распределения строительного раствора или бетона 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28.92.30.150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30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80.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Машины для укладки гравия на дороге или аналогичных поверхностях, для поливки и пропитки поверхностей дорог битумными материалами 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28.92.30.160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65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81.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Асфальтоукладчики</a:t>
                      </a:r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28.92.30.170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65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82.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Машины для выемки грунта и строительства прочие, не включенные в другие группировки 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28.92.30.190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65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83.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Машины для смешивания и аналогичной обработки грунта, камня, руды и прочих минеральных веществ 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28.92.40.130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65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84.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Тракторы гусеничные 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28.92.50.000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65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85. 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Печи хлебопекарные неэлектрические 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28.93.15.110 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48066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:p15="http://schemas.microsoft.com/office/powerpoint/2012/main" xmlns:pr="smNativeData" xmlns="smNativeData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6193037"/>
              </p:ext>
            </p:extLst>
          </p:nvPr>
        </p:nvGraphicFramePr>
        <p:xfrm>
          <a:off x="1225934" y="347345"/>
          <a:ext cx="7117804" cy="43891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89056"/>
                <a:gridCol w="5391507"/>
                <a:gridCol w="1037241"/>
              </a:tblGrid>
              <a:tr h="131565"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86. </a:t>
                      </a:r>
                    </a:p>
                  </a:txBody>
                  <a:tcPr marL="52667" marR="52667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Оборудование для промышленного приготовления или подогрева пищи </a:t>
                      </a:r>
                    </a:p>
                  </a:txBody>
                  <a:tcPr marL="52667" marR="52667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28.93.15.120 </a:t>
                      </a:r>
                    </a:p>
                  </a:txBody>
                  <a:tcPr marL="52667" marR="52667" marT="0" marB="0">
                    <a:noFill/>
                  </a:tcPr>
                </a:tc>
              </a:tr>
              <a:tr h="263131"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87. </a:t>
                      </a:r>
                    </a:p>
                  </a:txBody>
                  <a:tcPr marL="52667" marR="52667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Машины для переработки мяса, овощей и теста (оборудование для механической обработки продуктов на предприятиях общественного питания) </a:t>
                      </a:r>
                    </a:p>
                  </a:txBody>
                  <a:tcPr marL="52667" marR="52667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28.93.17.110 </a:t>
                      </a:r>
                    </a:p>
                  </a:txBody>
                  <a:tcPr marL="52667" marR="52667" marT="0" marB="0">
                    <a:noFill/>
                  </a:tcPr>
                </a:tc>
              </a:tr>
              <a:tr h="131565"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88. </a:t>
                      </a:r>
                    </a:p>
                  </a:txBody>
                  <a:tcPr marL="52667" marR="52667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Оборудование для производства хлебобулочных изделий </a:t>
                      </a:r>
                    </a:p>
                  </a:txBody>
                  <a:tcPr marL="52667" marR="52667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28.93.17.120 </a:t>
                      </a:r>
                    </a:p>
                  </a:txBody>
                  <a:tcPr marL="52667" marR="52667" marT="0" marB="0">
                    <a:noFill/>
                  </a:tcPr>
                </a:tc>
              </a:tr>
              <a:tr h="131565"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95. </a:t>
                      </a:r>
                    </a:p>
                  </a:txBody>
                  <a:tcPr marL="52667" marR="52667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Автокраны </a:t>
                      </a:r>
                    </a:p>
                  </a:txBody>
                  <a:tcPr marL="52667" marR="52667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29.10.51.000 </a:t>
                      </a:r>
                    </a:p>
                  </a:txBody>
                  <a:tcPr marL="52667" marR="52667" marT="0" marB="0">
                    <a:noFill/>
                  </a:tcPr>
                </a:tc>
              </a:tr>
              <a:tr h="263131"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96. </a:t>
                      </a:r>
                    </a:p>
                  </a:txBody>
                  <a:tcPr marL="52667" marR="52667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Средства транспортные для движения по снегу, автомобили для перевозки игроков в гольф и аналогичные транспортные средства, оснащенные двигателями </a:t>
                      </a:r>
                    </a:p>
                  </a:txBody>
                  <a:tcPr marL="52667" marR="52667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29.10.52 </a:t>
                      </a:r>
                    </a:p>
                  </a:txBody>
                  <a:tcPr marL="52667" marR="52667" marT="0" marB="0">
                    <a:noFill/>
                  </a:tcPr>
                </a:tc>
              </a:tr>
              <a:tr h="131565"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97. </a:t>
                      </a:r>
                    </a:p>
                  </a:txBody>
                  <a:tcPr marL="52667" marR="52667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Средства автотранспортные для транспортирования строительных материалов </a:t>
                      </a:r>
                    </a:p>
                  </a:txBody>
                  <a:tcPr marL="52667" marR="52667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29.10.59.110 </a:t>
                      </a:r>
                    </a:p>
                  </a:txBody>
                  <a:tcPr marL="52667" marR="52667" marT="0" marB="0">
                    <a:noFill/>
                  </a:tcPr>
                </a:tc>
              </a:tr>
              <a:tr h="131565"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98. </a:t>
                      </a:r>
                    </a:p>
                  </a:txBody>
                  <a:tcPr marL="52667" marR="52667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Средства транспортные для коммунального хозяйства и содержания дорог </a:t>
                      </a:r>
                    </a:p>
                  </a:txBody>
                  <a:tcPr marL="52667" marR="52667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29.10.59.130 </a:t>
                      </a:r>
                    </a:p>
                  </a:txBody>
                  <a:tcPr marL="52667" marR="52667" marT="0" marB="0">
                    <a:noFill/>
                  </a:tcPr>
                </a:tc>
              </a:tr>
              <a:tr h="131565"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99. </a:t>
                      </a:r>
                    </a:p>
                  </a:txBody>
                  <a:tcPr marL="52667" marR="52667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Автомобили пожарные </a:t>
                      </a:r>
                    </a:p>
                  </a:txBody>
                  <a:tcPr marL="52667" marR="52667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29.10.59.140 </a:t>
                      </a:r>
                    </a:p>
                  </a:txBody>
                  <a:tcPr marL="52667" marR="52667" marT="0" marB="0">
                    <a:noFill/>
                  </a:tcPr>
                </a:tc>
              </a:tr>
              <a:tr h="131565"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100. </a:t>
                      </a:r>
                    </a:p>
                  </a:txBody>
                  <a:tcPr marL="52667" marR="52667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Средства транспортные для аварийно-спасательных служб и полиции </a:t>
                      </a:r>
                    </a:p>
                  </a:txBody>
                  <a:tcPr marL="52667" marR="52667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29.10.59.150 </a:t>
                      </a:r>
                    </a:p>
                  </a:txBody>
                  <a:tcPr marL="52667" marR="52667" marT="0" marB="0">
                    <a:noFill/>
                  </a:tcPr>
                </a:tc>
              </a:tr>
              <a:tr h="131565"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101. </a:t>
                      </a:r>
                    </a:p>
                  </a:txBody>
                  <a:tcPr marL="52667" marR="52667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Автомобили скорой медицинской помощи </a:t>
                      </a:r>
                    </a:p>
                  </a:txBody>
                  <a:tcPr marL="52667" marR="52667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29.10.59.160 </a:t>
                      </a:r>
                    </a:p>
                  </a:txBody>
                  <a:tcPr marL="52667" marR="52667" marT="0" marB="0">
                    <a:noFill/>
                  </a:tcPr>
                </a:tc>
              </a:tr>
              <a:tr h="131565"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102. </a:t>
                      </a:r>
                    </a:p>
                  </a:txBody>
                  <a:tcPr marL="52667" marR="52667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Средства транспортные для обслуживания нефтяных и газовых скважин </a:t>
                      </a:r>
                    </a:p>
                  </a:txBody>
                  <a:tcPr marL="52667" marR="52667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29.10.59.180 </a:t>
                      </a:r>
                    </a:p>
                  </a:txBody>
                  <a:tcPr marL="52667" marR="52667" marT="0" marB="0">
                    <a:noFill/>
                  </a:tcPr>
                </a:tc>
              </a:tr>
              <a:tr h="131565"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103. </a:t>
                      </a:r>
                    </a:p>
                  </a:txBody>
                  <a:tcPr marL="52667" marR="52667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Средства транспортные для перевозки нефтепродуктов </a:t>
                      </a:r>
                    </a:p>
                  </a:txBody>
                  <a:tcPr marL="52667" marR="52667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29.10.59.230 </a:t>
                      </a:r>
                    </a:p>
                  </a:txBody>
                  <a:tcPr marL="52667" marR="52667" marT="0" marB="0">
                    <a:noFill/>
                  </a:tcPr>
                </a:tc>
              </a:tr>
              <a:tr h="131565"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104. </a:t>
                      </a:r>
                    </a:p>
                  </a:txBody>
                  <a:tcPr marL="52667" marR="52667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Средства транспортные для перевозки пищевых жидкостей </a:t>
                      </a:r>
                    </a:p>
                  </a:txBody>
                  <a:tcPr marL="52667" marR="52667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29.10.59.240 </a:t>
                      </a:r>
                    </a:p>
                  </a:txBody>
                  <a:tcPr marL="52667" marR="52667" marT="0" marB="0">
                    <a:noFill/>
                  </a:tcPr>
                </a:tc>
              </a:tr>
              <a:tr h="110145"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105. </a:t>
                      </a:r>
                    </a:p>
                  </a:txBody>
                  <a:tcPr marL="52667" marR="52667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Средства транспортные для перевозки сжиженных углеводородных газов на давление до 1,8 МПа </a:t>
                      </a:r>
                    </a:p>
                  </a:txBody>
                  <a:tcPr marL="52667" marR="52667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29.10.59.250 </a:t>
                      </a:r>
                    </a:p>
                  </a:txBody>
                  <a:tcPr marL="52667" marR="52667" marT="0" marB="0">
                    <a:noFill/>
                  </a:tcPr>
                </a:tc>
              </a:tr>
              <a:tr h="131565"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106. </a:t>
                      </a:r>
                    </a:p>
                  </a:txBody>
                  <a:tcPr marL="52667" marR="52667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Средства транспортные, оснащенные подъемниками с рабочими платформами </a:t>
                      </a:r>
                    </a:p>
                  </a:txBody>
                  <a:tcPr marL="52667" marR="52667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29.10.59.270 </a:t>
                      </a:r>
                    </a:p>
                  </a:txBody>
                  <a:tcPr marL="52667" marR="52667" marT="0" marB="0">
                    <a:noFill/>
                  </a:tcPr>
                </a:tc>
              </a:tr>
              <a:tr h="131565"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107. </a:t>
                      </a:r>
                    </a:p>
                  </a:txBody>
                  <a:tcPr marL="52667" marR="52667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Средства транспортные - фургоны для перевозки пищевых продуктов </a:t>
                      </a:r>
                    </a:p>
                  </a:txBody>
                  <a:tcPr marL="52667" marR="52667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29.10.59.280 </a:t>
                      </a:r>
                    </a:p>
                  </a:txBody>
                  <a:tcPr marL="52667" marR="52667" marT="0" marB="0">
                    <a:noFill/>
                  </a:tcPr>
                </a:tc>
              </a:tr>
              <a:tr h="131565"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108. </a:t>
                      </a:r>
                    </a:p>
                  </a:txBody>
                  <a:tcPr marL="52667" marR="52667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Средства транспортные, оснащенные кранами-манипуляторами </a:t>
                      </a:r>
                    </a:p>
                  </a:txBody>
                  <a:tcPr marL="52667" marR="52667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29.10.59.310 </a:t>
                      </a:r>
                    </a:p>
                  </a:txBody>
                  <a:tcPr marL="52667" marR="52667" marT="0" marB="0">
                    <a:noFill/>
                  </a:tcPr>
                </a:tc>
              </a:tr>
              <a:tr h="131565"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109. </a:t>
                      </a:r>
                    </a:p>
                  </a:txBody>
                  <a:tcPr marL="52667" marR="52667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Снегоочистители </a:t>
                      </a:r>
                    </a:p>
                  </a:txBody>
                  <a:tcPr marL="52667" marR="52667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29.10.59.320 </a:t>
                      </a:r>
                    </a:p>
                  </a:txBody>
                  <a:tcPr marL="52667" marR="52667" marT="0" marB="0">
                    <a:noFill/>
                  </a:tcPr>
                </a:tc>
              </a:tr>
              <a:tr h="131565"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110. </a:t>
                      </a:r>
                    </a:p>
                  </a:txBody>
                  <a:tcPr marL="52667" marR="52667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Снегоболотоходы</a:t>
                      </a: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52667" marR="52667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29.10.59.330 </a:t>
                      </a:r>
                    </a:p>
                  </a:txBody>
                  <a:tcPr marL="52667" marR="52667" marT="0" marB="0">
                    <a:noFill/>
                  </a:tcPr>
                </a:tc>
              </a:tr>
              <a:tr h="131565"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111. </a:t>
                      </a:r>
                    </a:p>
                  </a:txBody>
                  <a:tcPr marL="52667" marR="52667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Вездеходы </a:t>
                      </a:r>
                    </a:p>
                  </a:txBody>
                  <a:tcPr marL="52667" marR="52667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29.10.59.340 </a:t>
                      </a:r>
                    </a:p>
                  </a:txBody>
                  <a:tcPr marL="52667" marR="52667" marT="0" marB="0">
                    <a:noFill/>
                  </a:tcPr>
                </a:tc>
              </a:tr>
              <a:tr h="131565"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112. </a:t>
                      </a:r>
                    </a:p>
                  </a:txBody>
                  <a:tcPr marL="52667" marR="52667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Средства автотранспортные специального назначения прочие, не включенные в другие группировки </a:t>
                      </a:r>
                    </a:p>
                  </a:txBody>
                  <a:tcPr marL="52667" marR="52667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29.10.59.390 </a:t>
                      </a:r>
                    </a:p>
                  </a:txBody>
                  <a:tcPr marL="52667" marR="52667" marT="0" marB="0">
                    <a:noFill/>
                  </a:tcPr>
                </a:tc>
              </a:tr>
              <a:tr h="131565"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113. </a:t>
                      </a:r>
                    </a:p>
                  </a:txBody>
                  <a:tcPr marL="52667" marR="52667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Контейнеры общего назначения (универсальные) </a:t>
                      </a:r>
                    </a:p>
                  </a:txBody>
                  <a:tcPr marL="52667" marR="52667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29.20.21.110 </a:t>
                      </a:r>
                    </a:p>
                  </a:txBody>
                  <a:tcPr marL="52667" marR="52667" marT="0" marB="0">
                    <a:noFill/>
                  </a:tcPr>
                </a:tc>
              </a:tr>
              <a:tr h="131565"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114. </a:t>
                      </a:r>
                    </a:p>
                  </a:txBody>
                  <a:tcPr marL="52667" marR="52667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Контейнеры специализированные </a:t>
                      </a:r>
                    </a:p>
                  </a:txBody>
                  <a:tcPr marL="52667" marR="52667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29.20.21.120 </a:t>
                      </a:r>
                    </a:p>
                  </a:txBody>
                  <a:tcPr marL="52667" marR="52667" marT="0" marB="0">
                    <a:noFill/>
                  </a:tcPr>
                </a:tc>
              </a:tr>
              <a:tr h="131565"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115. </a:t>
                      </a:r>
                    </a:p>
                  </a:txBody>
                  <a:tcPr marL="52667" marR="52667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Прицепы (полуприцепы) к легковым и грузовым автомобилям, мотоциклам, мотороллерам и </a:t>
                      </a:r>
                      <a:r>
                        <a:rPr lang="ru-RU" sz="900" b="0" i="0" u="none" strike="noStrike" kern="1" cap="none" spc="0" baseline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квадрициклам</a:t>
                      </a: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52667" marR="52667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29.20.23.110 </a:t>
                      </a:r>
                    </a:p>
                  </a:txBody>
                  <a:tcPr marL="52667" marR="52667" marT="0" marB="0">
                    <a:noFill/>
                  </a:tcPr>
                </a:tc>
              </a:tr>
              <a:tr h="131565"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116. </a:t>
                      </a:r>
                    </a:p>
                  </a:txBody>
                  <a:tcPr marL="52667" marR="52667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Прицепы-цистерны и полуприцепы-цистерны для перевозки нефтепродуктов, воды и прочих жидкостей </a:t>
                      </a:r>
                    </a:p>
                  </a:txBody>
                  <a:tcPr marL="52667" marR="52667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29.20.23.120 </a:t>
                      </a:r>
                    </a:p>
                  </a:txBody>
                  <a:tcPr marL="52667" marR="52667" marT="0" marB="0">
                    <a:noFill/>
                  </a:tcPr>
                </a:tc>
              </a:tr>
              <a:tr h="131565"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117. </a:t>
                      </a:r>
                    </a:p>
                  </a:txBody>
                  <a:tcPr marL="52667" marR="52667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Прицепы и полуприцепы тракторные </a:t>
                      </a:r>
                    </a:p>
                  </a:txBody>
                  <a:tcPr marL="52667" marR="52667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29.20.23.130 </a:t>
                      </a:r>
                    </a:p>
                  </a:txBody>
                  <a:tcPr marL="52667" marR="52667" marT="0" marB="0">
                    <a:noFill/>
                  </a:tcPr>
                </a:tc>
              </a:tr>
              <a:tr h="47427"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118. </a:t>
                      </a:r>
                    </a:p>
                  </a:txBody>
                  <a:tcPr marL="52667" marR="52667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Прицепы и полуприцепы прочие, не включенные в другие группировки </a:t>
                      </a:r>
                    </a:p>
                  </a:txBody>
                  <a:tcPr marL="52667" marR="52667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900" b="0" i="0" u="none" strike="noStrike" kern="1" cap="none" spc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29.20.23.190 </a:t>
                      </a:r>
                    </a:p>
                  </a:txBody>
                  <a:tcPr marL="52667" marR="52667" marT="0" marB="0"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98595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:p15="http://schemas.microsoft.com/office/powerpoint/2012/main" xmlns:pr="smNativeData" xmlns="smNativeData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8" name="Заголовок 27"/>
          <p:cNvSpPr>
            <a:spLocks noGrp="1"/>
          </p:cNvSpPr>
          <p:nvPr>
            <p:ph type="title" idx="4294967295"/>
          </p:nvPr>
        </p:nvSpPr>
        <p:spPr>
          <a:xfrm>
            <a:off x="410210" y="1078230"/>
            <a:ext cx="8610600" cy="1637030"/>
          </a:xfrm>
        </p:spPr>
        <p:txBody>
          <a:bodyPr/>
          <a:lstStyle/>
          <a:p>
            <a:r>
              <a:rPr lang="ru-RU" sz="3200" b="1" i="1" dirty="0">
                <a:solidFill>
                  <a:srgbClr val="3F6989"/>
                </a:solidFill>
              </a:rPr>
              <a:t>Статья 14. Предоставление национального режима при осуществлении закупок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27760" y="633412"/>
            <a:ext cx="738886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C00000"/>
                </a:solidFill>
                <a:latin typeface="PT Serif"/>
              </a:rPr>
              <a:t>Запрет может не применяться при наступлении одного из следующих случаев (пункт 5):</a:t>
            </a:r>
          </a:p>
          <a:p>
            <a:pPr indent="457200" algn="just">
              <a:spcBef>
                <a:spcPts val="1200"/>
              </a:spcBef>
            </a:pPr>
            <a:r>
              <a:rPr lang="ru-RU" sz="1400" b="1" dirty="0" smtClean="0">
                <a:solidFill>
                  <a:srgbClr val="22272F"/>
                </a:solidFill>
                <a:latin typeface="PT Serif"/>
              </a:rPr>
              <a:t>н) </a:t>
            </a:r>
            <a:r>
              <a:rPr lang="ru-RU" sz="14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осуществляется закупка в целях оказания медицинской помощи 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в неотложной или экстренной форме либо вследствие аварии, обстоятельств непреодолимой силы, для предупреждения (при введении режима повышенной готовности функционирования органов управления и сил единой государственной системы предупреждения и ликвидации чрезвычайных ситуаций) и (или) ликвидации чрезвычайной ситуации, </a:t>
            </a:r>
            <a:r>
              <a:rPr lang="ru-RU" sz="14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в целях проведения специальной военной операции, мобилизационной подготовки, мобилизации, осуществления деятельности на территории, на которой введено военное положение;</a:t>
            </a:r>
          </a:p>
          <a:p>
            <a:pPr indent="457200" algn="just">
              <a:spcBef>
                <a:spcPts val="1200"/>
              </a:spcBef>
            </a:pPr>
            <a:r>
              <a:rPr lang="ru-RU" sz="1400" b="1" dirty="0">
                <a:solidFill>
                  <a:srgbClr val="22272F"/>
                </a:solidFill>
                <a:latin typeface="PT Serif"/>
              </a:rPr>
              <a:t>о-у</a:t>
            </a:r>
            <a:r>
              <a:rPr lang="ru-RU" sz="1400" b="1" dirty="0" smtClean="0">
                <a:solidFill>
                  <a:srgbClr val="22272F"/>
                </a:solidFill>
                <a:latin typeface="PT Serif"/>
              </a:rPr>
              <a:t>)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 осуществляется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закупка отдельных товаров, указанных в 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приложении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N 1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,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федеральными заказчиками и их подведомственными учреждениями (ФСО России, МВД России, </a:t>
            </a:r>
            <a:r>
              <a:rPr lang="ru-RU" sz="1400" dirty="0" err="1">
                <a:solidFill>
                  <a:srgbClr val="22272F"/>
                </a:solidFill>
                <a:latin typeface="PT Serif"/>
              </a:rPr>
              <a:t>Росгвардия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, ФСИН России, ГУСП, Управление делами Президента Российской Федерации и др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.)</a:t>
            </a:r>
            <a:endParaRPr lang="ru-RU" sz="1400" dirty="0">
              <a:solidFill>
                <a:srgbClr val="22272F"/>
              </a:solidFill>
              <a:latin typeface="PT Serif"/>
            </a:endParaRPr>
          </a:p>
        </p:txBody>
      </p:sp>
    </p:spTree>
    <p:extLst>
      <p:ext uri="{BB962C8B-B14F-4D97-AF65-F5344CB8AC3E}">
        <p14:creationId xmlns:p14="http://schemas.microsoft.com/office/powerpoint/2010/main" val="1562802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:p15="http://schemas.microsoft.com/office/powerpoint/2012/main" xmlns:pr="smNativeData" xmlns="smNativeData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128016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912495" y="448091"/>
            <a:ext cx="7821295" cy="34624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17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Пункт 3. Информацией </a:t>
            </a:r>
            <a:r>
              <a:rPr lang="ru-RU" sz="17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и документами, подтверждающими страну происхождения товара для целей настоящего постановления, являются:</a:t>
            </a:r>
          </a:p>
          <a:p>
            <a:pPr algn="just">
              <a:spcBef>
                <a:spcPts val="600"/>
              </a:spcBef>
            </a:pPr>
            <a:r>
              <a:rPr lang="ru-RU" sz="1700" dirty="0" smtClean="0">
                <a:solidFill>
                  <a:srgbClr val="22272F"/>
                </a:solidFill>
                <a:latin typeface="PT Serif"/>
              </a:rPr>
              <a:t>а) для  подтверждения 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происхождения товаров, указанных в позициях 1 - 145 приложения N 1 - </a:t>
            </a:r>
            <a:r>
              <a:rPr lang="ru-RU" sz="17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номер реестровой записи из реестра российской промышленной продукции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, предусмотренного статьей 17 1 Федерального закона "О промышленной политике в Российской Федерации", содержащей в том числе</a:t>
            </a:r>
            <a:r>
              <a:rPr lang="ru-RU" sz="1700" dirty="0" smtClean="0">
                <a:solidFill>
                  <a:srgbClr val="22272F"/>
                </a:solidFill>
                <a:latin typeface="PT Serif"/>
              </a:rPr>
              <a:t>:</a:t>
            </a:r>
            <a:endParaRPr lang="ru-RU" sz="1700" dirty="0">
              <a:solidFill>
                <a:srgbClr val="22272F"/>
              </a:solidFill>
              <a:latin typeface="PT Serif"/>
            </a:endParaRP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7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информацию о совокупном количестве баллов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, которое составляет или превышает значение, определенное ПП РФ от 17 июля 2015 г. N 719;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7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информацию об уровне радиоэлектронной продукции 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(для товара, являющегося радиоэлектронной продукцией первого уровня или радиоэлектронной продукцией второго уровня</a:t>
            </a:r>
            <a:r>
              <a:rPr lang="ru-RU" sz="1700" dirty="0" smtClean="0">
                <a:solidFill>
                  <a:srgbClr val="22272F"/>
                </a:solidFill>
                <a:latin typeface="PT Serif"/>
              </a:rPr>
              <a:t>);</a:t>
            </a:r>
            <a:endParaRPr lang="ru-RU" sz="1700" dirty="0">
              <a:solidFill>
                <a:srgbClr val="22272F"/>
              </a:solidFill>
              <a:latin typeface="PT Serif"/>
            </a:endParaRPr>
          </a:p>
        </p:txBody>
      </p:sp>
    </p:spTree>
    <p:extLst>
      <p:ext uri="{BB962C8B-B14F-4D97-AF65-F5344CB8AC3E}">
        <p14:creationId xmlns:p14="http://schemas.microsoft.com/office/powerpoint/2010/main" val="1301526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128016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1056005" y="203835"/>
            <a:ext cx="7821295" cy="443198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ru-RU" sz="1700" dirty="0" smtClean="0">
                <a:solidFill>
                  <a:srgbClr val="22272F"/>
                </a:solidFill>
                <a:latin typeface="PT Serif"/>
              </a:rPr>
              <a:t>б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) для подтверждения происхождения товаров, указанных в позициях 1 - 145 приложения N 1 </a:t>
            </a:r>
            <a:r>
              <a:rPr lang="ru-RU" sz="1700" dirty="0" smtClean="0">
                <a:solidFill>
                  <a:srgbClr val="22272F"/>
                </a:solidFill>
                <a:latin typeface="PT Serif"/>
              </a:rPr>
              <a:t>из 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государств - членов </a:t>
            </a:r>
            <a:r>
              <a:rPr lang="ru-RU" sz="1700" dirty="0" smtClean="0">
                <a:solidFill>
                  <a:srgbClr val="22272F"/>
                </a:solidFill>
                <a:latin typeface="PT Serif"/>
              </a:rPr>
              <a:t>ЕАЭС, 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за </a:t>
            </a:r>
            <a:r>
              <a:rPr lang="ru-RU" sz="1700" dirty="0" smtClean="0">
                <a:solidFill>
                  <a:srgbClr val="22272F"/>
                </a:solidFill>
                <a:latin typeface="PT Serif"/>
              </a:rPr>
              <a:t>исключением РФ 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- </a:t>
            </a:r>
            <a:r>
              <a:rPr lang="ru-RU" sz="17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номер реестровой записи из евразийского реестра промышленных товаров государств - членов </a:t>
            </a:r>
            <a:r>
              <a:rPr lang="ru-RU" sz="17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ЕАЭС</a:t>
            </a:r>
            <a:r>
              <a:rPr lang="ru-RU" sz="1700" dirty="0" smtClean="0">
                <a:solidFill>
                  <a:srgbClr val="22272F"/>
                </a:solidFill>
                <a:latin typeface="PT Serif"/>
              </a:rPr>
              <a:t>, 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порядок формирования и ведения которого устанавливается правом </a:t>
            </a:r>
            <a:r>
              <a:rPr lang="ru-RU" sz="1700" dirty="0" smtClean="0">
                <a:solidFill>
                  <a:srgbClr val="22272F"/>
                </a:solidFill>
                <a:latin typeface="PT Serif"/>
              </a:rPr>
              <a:t>ЕАЭС (далее 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- евразийский реестр промышленных товаров), содержащей в том числе:</a:t>
            </a:r>
          </a:p>
          <a:p>
            <a:pPr algn="just">
              <a:spcBef>
                <a:spcPts val="600"/>
              </a:spcBef>
            </a:pPr>
            <a:r>
              <a:rPr lang="ru-RU" sz="17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информацию о совокупном количестве баллов 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за выполнение (освоение) на территории </a:t>
            </a:r>
            <a:r>
              <a:rPr lang="ru-RU" sz="1700" dirty="0" smtClean="0">
                <a:solidFill>
                  <a:srgbClr val="22272F"/>
                </a:solidFill>
                <a:latin typeface="PT Serif"/>
              </a:rPr>
              <a:t>ЕАЭС соответствующих 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операций (условий) (если в отношении такого товара правом </a:t>
            </a:r>
            <a:r>
              <a:rPr lang="ru-RU" sz="1700" dirty="0" smtClean="0">
                <a:solidFill>
                  <a:srgbClr val="22272F"/>
                </a:solidFill>
                <a:latin typeface="PT Serif"/>
              </a:rPr>
              <a:t>ЕАЭС 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выполнение (освоение) на территории ЕАЭС </a:t>
            </a:r>
            <a:r>
              <a:rPr lang="ru-RU" sz="1700" dirty="0" smtClean="0">
                <a:solidFill>
                  <a:srgbClr val="22272F"/>
                </a:solidFill>
                <a:latin typeface="PT Serif"/>
              </a:rPr>
              <a:t>соответствующих 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операций (условий) установлены требования о совокупном количестве баллов), которое составляет или превышает значение, определенное правом </a:t>
            </a:r>
            <a:r>
              <a:rPr lang="ru-RU" sz="1700" dirty="0" smtClean="0">
                <a:solidFill>
                  <a:srgbClr val="22272F"/>
                </a:solidFill>
                <a:latin typeface="PT Serif"/>
              </a:rPr>
              <a:t>ЕАЭС;</a:t>
            </a:r>
            <a:endParaRPr lang="ru-RU" sz="1700" dirty="0">
              <a:solidFill>
                <a:srgbClr val="22272F"/>
              </a:solidFill>
              <a:latin typeface="PT Serif"/>
            </a:endParaRPr>
          </a:p>
          <a:p>
            <a:pPr algn="just">
              <a:spcBef>
                <a:spcPts val="600"/>
              </a:spcBef>
            </a:pPr>
            <a:r>
              <a:rPr lang="ru-RU" sz="17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информацию об уровне радиоэлектронной продукции 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(для товара, являющегося в соответствии с правом ЕАЭС </a:t>
            </a:r>
            <a:r>
              <a:rPr lang="ru-RU" sz="1700" dirty="0" err="1">
                <a:solidFill>
                  <a:srgbClr val="22272F"/>
                </a:solidFill>
                <a:latin typeface="PT Serif"/>
              </a:rPr>
              <a:t>ЕАЭС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 </a:t>
            </a:r>
            <a:r>
              <a:rPr lang="ru-RU" sz="1700" dirty="0" smtClean="0">
                <a:solidFill>
                  <a:srgbClr val="22272F"/>
                </a:solidFill>
                <a:latin typeface="PT Serif"/>
              </a:rPr>
              <a:t>радиоэлектронной 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продукцией первого уровня или радиоэлектронной продукцией второго уровня);</a:t>
            </a:r>
          </a:p>
        </p:txBody>
      </p:sp>
    </p:spTree>
    <p:extLst>
      <p:ext uri="{BB962C8B-B14F-4D97-AF65-F5344CB8AC3E}">
        <p14:creationId xmlns:p14="http://schemas.microsoft.com/office/powerpoint/2010/main" val="2577958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-92075" y="530456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9671" y="1434970"/>
            <a:ext cx="8180070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6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ГИСП</a:t>
            </a:r>
          </a:p>
          <a:p>
            <a:pPr algn="ctr">
              <a:spcBef>
                <a:spcPts val="600"/>
              </a:spcBef>
            </a:pP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государственная информационная система промышленности</a:t>
            </a:r>
          </a:p>
          <a:p>
            <a:pPr algn="ctr">
              <a:spcBef>
                <a:spcPts val="600"/>
              </a:spcBef>
            </a:pPr>
            <a:r>
              <a:rPr lang="en-US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gisp.gov.ru</a:t>
            </a:r>
          </a:p>
          <a:p>
            <a:pPr algn="ctr">
              <a:spcBef>
                <a:spcPts val="600"/>
              </a:spcBef>
            </a:pP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T Serif"/>
            </a:endParaRPr>
          </a:p>
        </p:txBody>
      </p:sp>
    </p:spTree>
    <p:extLst>
      <p:ext uri="{BB962C8B-B14F-4D97-AF65-F5344CB8AC3E}">
        <p14:creationId xmlns:p14="http://schemas.microsoft.com/office/powerpoint/2010/main" val="1297867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:p15="http://schemas.microsoft.com/office/powerpoint/2012/main" xmlns:pr="smNativeData" xmlns="smNativeData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-92075" y="530456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7"/>
          <a:stretch>
            <a:fillRect/>
          </a:stretch>
        </p:blipFill>
        <p:spPr>
          <a:xfrm>
            <a:off x="23553" y="0"/>
            <a:ext cx="9251950" cy="5204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140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:p15="http://schemas.microsoft.com/office/powerpoint/2012/main" xmlns:pr="smNativeData" xmlns="smNativeData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-92075" y="530456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7"/>
          <a:stretch>
            <a:fillRect/>
          </a:stretch>
        </p:blipFill>
        <p:spPr>
          <a:xfrm>
            <a:off x="-53975" y="-30480"/>
            <a:ext cx="9251950" cy="5204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988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:p15="http://schemas.microsoft.com/office/powerpoint/2012/main" xmlns:pr="smNativeData" xmlns="smNativeData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-92075" y="530456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7"/>
          <a:stretch>
            <a:fillRect/>
          </a:stretch>
        </p:blipFill>
        <p:spPr>
          <a:xfrm>
            <a:off x="-53975" y="-30480"/>
            <a:ext cx="9251950" cy="5204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782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:p15="http://schemas.microsoft.com/office/powerpoint/2012/main" xmlns:pr="smNativeData" xmlns="smNativeData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-92075" y="530456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7"/>
          <a:stretch>
            <a:fillRect/>
          </a:stretch>
        </p:blipFill>
        <p:spPr>
          <a:xfrm>
            <a:off x="-53975" y="-30480"/>
            <a:ext cx="9251950" cy="5204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48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:p15="http://schemas.microsoft.com/office/powerpoint/2012/main" xmlns:pr="smNativeData" xmlns="smNativeData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-92075" y="530456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7"/>
          <a:stretch>
            <a:fillRect/>
          </a:stretch>
        </p:blipFill>
        <p:spPr>
          <a:xfrm>
            <a:off x="-53975" y="-30480"/>
            <a:ext cx="9251950" cy="5204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162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:p15="http://schemas.microsoft.com/office/powerpoint/2012/main" xmlns:pr="smNativeData" xmlns="smNativeData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-92075" y="530456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7"/>
          <a:stretch>
            <a:fillRect/>
          </a:stretch>
        </p:blipFill>
        <p:spPr>
          <a:xfrm>
            <a:off x="-53975" y="-30480"/>
            <a:ext cx="9251950" cy="5204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76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:p15="http://schemas.microsoft.com/office/powerpoint/2012/main" xmlns:pr="smNativeData" xmlns="smNativeData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16960" y="1078230"/>
            <a:ext cx="785805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При осуществлении закупок предоставляется национальный режим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,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обеспечивающий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 происходящему из иностранного государства товару, работе, услуге, соответственно выполняемой, оказываемой иностранным лицом,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равные условия 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с товаром российского происхождения, работой, услугой, соответственно выполняемой, оказываемой российским лицом,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за исключением случаев принятия Правительством Российской Федерации мер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, предусмотренных пунктом 1 части 2 статьи 14.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71026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-92075" y="530456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7"/>
          <a:stretch>
            <a:fillRect/>
          </a:stretch>
        </p:blipFill>
        <p:spPr>
          <a:xfrm>
            <a:off x="-53975" y="-30480"/>
            <a:ext cx="9251950" cy="5204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444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:p15="http://schemas.microsoft.com/office/powerpoint/2012/main" xmlns:pr="smNativeData" xmlns="smNativeData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-92075" y="530456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7"/>
          <a:srcRect l="3432" t="5369" b="6784"/>
          <a:stretch/>
        </p:blipFill>
        <p:spPr bwMode="auto">
          <a:xfrm>
            <a:off x="30191" y="60325"/>
            <a:ext cx="8934450" cy="4572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33506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:p15="http://schemas.microsoft.com/office/powerpoint/2012/main" xmlns:pr="smNativeData" xmlns="smNativeData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271270" y="343281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96274" y="172949"/>
            <a:ext cx="76638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endParaRPr lang="ru-RU" dirty="0">
              <a:solidFill>
                <a:srgbClr val="000000"/>
              </a:solidFill>
              <a:latin typeface="Trebuchet MS" panose="020B0603020202020204" pitchFamily="34" charset="0"/>
              <a:ea typeface="Calibri" panose="020F0502020204030204" pitchFamily="34" charset="0"/>
              <a:cs typeface="Source Sans Pro Black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36232" y="991355"/>
            <a:ext cx="76638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>
              <a:solidFill>
                <a:srgbClr val="000000"/>
              </a:solidFill>
              <a:latin typeface="Trebuchet MS" panose="020B0603020202020204" pitchFamily="34" charset="0"/>
              <a:ea typeface="Calibri" panose="020F050202020403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/>
          <a:srcRect l="33521" t="8148" r="18611" b="3826"/>
          <a:stretch/>
        </p:blipFill>
        <p:spPr>
          <a:xfrm>
            <a:off x="2204908" y="196736"/>
            <a:ext cx="4377056" cy="4527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1931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271270" y="343281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96274" y="172949"/>
            <a:ext cx="76638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endParaRPr lang="ru-RU" dirty="0">
              <a:solidFill>
                <a:srgbClr val="000000"/>
              </a:solidFill>
              <a:latin typeface="Trebuchet MS" panose="020B0603020202020204" pitchFamily="34" charset="0"/>
              <a:ea typeface="Calibri" panose="020F0502020204030204" pitchFamily="34" charset="0"/>
              <a:cs typeface="Source Sans Pro Black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36232" y="991355"/>
            <a:ext cx="76638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>
              <a:solidFill>
                <a:srgbClr val="000000"/>
              </a:solidFill>
              <a:latin typeface="Trebuchet MS" panose="020B0603020202020204" pitchFamily="34" charset="0"/>
              <a:ea typeface="Calibri" panose="020F050202020403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/>
          <a:srcRect l="24104" t="9543" r="9194" b="6753"/>
          <a:stretch/>
        </p:blipFill>
        <p:spPr>
          <a:xfrm>
            <a:off x="1168411" y="172949"/>
            <a:ext cx="6099176" cy="43053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8"/>
          <a:srcRect l="23542" t="13950" r="9756" b="53964"/>
          <a:stretch/>
        </p:blipFill>
        <p:spPr>
          <a:xfrm>
            <a:off x="1474953" y="3188335"/>
            <a:ext cx="6099176" cy="165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0138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271270" y="343281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96274" y="172949"/>
            <a:ext cx="76638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endParaRPr lang="ru-RU" dirty="0">
              <a:solidFill>
                <a:srgbClr val="000000"/>
              </a:solidFill>
              <a:latin typeface="Trebuchet MS" panose="020B0603020202020204" pitchFamily="34" charset="0"/>
              <a:ea typeface="Calibri" panose="020F0502020204030204" pitchFamily="34" charset="0"/>
              <a:cs typeface="Source Sans Pro Black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36232" y="991355"/>
            <a:ext cx="76638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>
              <a:solidFill>
                <a:srgbClr val="000000"/>
              </a:solidFill>
              <a:latin typeface="Trebuchet MS" panose="020B0603020202020204" pitchFamily="34" charset="0"/>
              <a:ea typeface="Calibri" panose="020F050202020403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/>
          <a:srcRect l="24105" t="12333" r="9194" b="3963"/>
          <a:stretch/>
        </p:blipFill>
        <p:spPr>
          <a:xfrm>
            <a:off x="2204084" y="634364"/>
            <a:ext cx="6099175" cy="430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804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94945" y="60325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A8089955-13BC-42DE-BA21-37C7D76364C3}"/>
              </a:ext>
            </a:extLst>
          </p:cNvPr>
          <p:cNvSpPr/>
          <p:nvPr/>
        </p:nvSpPr>
        <p:spPr>
          <a:xfrm>
            <a:off x="1056005" y="1084712"/>
            <a:ext cx="76758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Запрет </a:t>
            </a:r>
            <a:r>
              <a:rPr lang="ru-RU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закупок </a:t>
            </a:r>
            <a:r>
              <a:rPr lang="ru-RU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ПО</a:t>
            </a:r>
            <a:endParaRPr lang="ru-RU" sz="4000" dirty="0">
              <a:solidFill>
                <a:srgbClr val="C00000"/>
              </a:solidFill>
              <a:latin typeface="PT Serif"/>
            </a:endParaRPr>
          </a:p>
        </p:txBody>
      </p:sp>
    </p:spTree>
    <p:extLst>
      <p:ext uri="{BB962C8B-B14F-4D97-AF65-F5344CB8AC3E}">
        <p14:creationId xmlns:p14="http://schemas.microsoft.com/office/powerpoint/2010/main" val="17164600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A8089955-13BC-42DE-BA21-37C7D76364C3}"/>
              </a:ext>
            </a:extLst>
          </p:cNvPr>
          <p:cNvSpPr/>
          <p:nvPr/>
        </p:nvSpPr>
        <p:spPr>
          <a:xfrm>
            <a:off x="1056005" y="1084712"/>
            <a:ext cx="7675880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b="1" dirty="0" smtClean="0">
                <a:solidFill>
                  <a:srgbClr val="22272F"/>
                </a:solidFill>
                <a:latin typeface="PT Serif"/>
              </a:rPr>
              <a:t>Пункт 4 о</a:t>
            </a:r>
            <a:r>
              <a:rPr lang="ru-RU" sz="1700" b="1" dirty="0">
                <a:solidFill>
                  <a:srgbClr val="22272F"/>
                </a:solidFill>
                <a:latin typeface="PT Serif"/>
              </a:rPr>
              <a:t>) </a:t>
            </a:r>
            <a:r>
              <a:rPr lang="ru-RU" sz="17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запрет закупок ПО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, указанного в позиции 146 приложения N </a:t>
            </a:r>
            <a:r>
              <a:rPr lang="ru-RU" sz="1700" dirty="0" smtClean="0">
                <a:solidFill>
                  <a:srgbClr val="22272F"/>
                </a:solidFill>
                <a:latin typeface="PT Serif"/>
              </a:rPr>
              <a:t>1: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700" dirty="0" smtClean="0">
                <a:solidFill>
                  <a:srgbClr val="22272F"/>
                </a:solidFill>
                <a:latin typeface="PT Serif"/>
              </a:rPr>
              <a:t> также </a:t>
            </a:r>
            <a:r>
              <a:rPr lang="ru-RU" sz="17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применяется, если такое ПО включено в состав объекта закупки наряду с иными товарами, работами, услугами</a:t>
            </a:r>
            <a:r>
              <a:rPr lang="ru-RU" sz="1700" dirty="0" smtClean="0">
                <a:solidFill>
                  <a:srgbClr val="22272F"/>
                </a:solidFill>
                <a:latin typeface="PT Serif"/>
              </a:rPr>
              <a:t>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7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применяется </a:t>
            </a:r>
            <a:r>
              <a:rPr lang="ru-RU" sz="17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в отношении ПО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, реализуемого, независимо от вида договора, на материальном носителе и (или) в электронном виде по каналам связи, а также исключительных прав на ПО и прав использования ПО</a:t>
            </a:r>
            <a:r>
              <a:rPr lang="ru-RU" sz="1700" dirty="0" smtClean="0">
                <a:solidFill>
                  <a:srgbClr val="22272F"/>
                </a:solidFill>
                <a:latin typeface="PT Serif"/>
              </a:rPr>
              <a:t>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7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не </a:t>
            </a:r>
            <a:r>
              <a:rPr lang="ru-RU" sz="17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применяется при осуществлении закупок ПО, сведения о котором и (или) о закупке которого составляют государственную тайну</a:t>
            </a:r>
            <a:r>
              <a:rPr lang="ru-RU" sz="1700" dirty="0" smtClean="0">
                <a:solidFill>
                  <a:srgbClr val="22272F"/>
                </a:solidFill>
                <a:latin typeface="PT Serif"/>
              </a:rPr>
              <a:t>;</a:t>
            </a:r>
          </a:p>
          <a:p>
            <a:pPr algn="just"/>
            <a:endParaRPr lang="ru-RU" sz="1700" dirty="0">
              <a:solidFill>
                <a:srgbClr val="22272F"/>
              </a:solidFill>
              <a:latin typeface="PT Serif"/>
            </a:endParaRPr>
          </a:p>
        </p:txBody>
      </p:sp>
    </p:spTree>
    <p:extLst>
      <p:ext uri="{BB962C8B-B14F-4D97-AF65-F5344CB8AC3E}">
        <p14:creationId xmlns:p14="http://schemas.microsoft.com/office/powerpoint/2010/main" val="10771694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183EF71C-E9B5-448D-A7B3-A7D41D429F82}"/>
              </a:ext>
            </a:extLst>
          </p:cNvPr>
          <p:cNvSpPr/>
          <p:nvPr/>
        </p:nvSpPr>
        <p:spPr>
          <a:xfrm>
            <a:off x="899234" y="347345"/>
            <a:ext cx="810641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1500" b="1" dirty="0" smtClean="0">
                <a:solidFill>
                  <a:srgbClr val="22272F"/>
                </a:solidFill>
                <a:latin typeface="PT Serif"/>
              </a:rPr>
              <a:t>Пункт 4 с</a:t>
            </a:r>
            <a:r>
              <a:rPr lang="ru-RU" sz="1500" b="1" dirty="0">
                <a:solidFill>
                  <a:srgbClr val="22272F"/>
                </a:solidFill>
                <a:latin typeface="PT Serif"/>
              </a:rPr>
              <a:t>)</a:t>
            </a:r>
            <a:r>
              <a:rPr lang="ru-RU" sz="1500" dirty="0">
                <a:solidFill>
                  <a:srgbClr val="22272F"/>
                </a:solidFill>
                <a:latin typeface="PT Serif"/>
              </a:rPr>
              <a:t> </a:t>
            </a:r>
            <a:r>
              <a:rPr lang="ru-RU" sz="15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под ПО</a:t>
            </a:r>
            <a:r>
              <a:rPr lang="ru-RU" sz="1500" dirty="0">
                <a:solidFill>
                  <a:srgbClr val="22272F"/>
                </a:solidFill>
                <a:latin typeface="PT Serif"/>
              </a:rPr>
              <a:t>, указанным в позиции 146 приложения N 1 </a:t>
            </a:r>
            <a:r>
              <a:rPr lang="ru-RU" sz="15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понимается ПО и (или) права на него возникшие вследствие</a:t>
            </a:r>
            <a:r>
              <a:rPr lang="ru-RU" sz="1500" dirty="0">
                <a:solidFill>
                  <a:srgbClr val="22272F"/>
                </a:solidFill>
                <a:latin typeface="PT Serif"/>
              </a:rPr>
              <a:t>:</a:t>
            </a:r>
          </a:p>
          <a:p>
            <a:pPr indent="457200" algn="just"/>
            <a:r>
              <a:rPr lang="ru-RU" sz="1500" dirty="0">
                <a:solidFill>
                  <a:srgbClr val="22272F"/>
                </a:solidFill>
                <a:latin typeface="PT Serif"/>
              </a:rPr>
              <a:t>поставки на материальном носителе и (или) в электронном виде по каналам связи, а также предоставления в пользование ПО посредством использования каналов связи и внешней информационно-технологической и программно-аппаратной инфраструктуры, обеспечивающей сбор, обработку и хранение данных (услуги облачных вычислений);</a:t>
            </a:r>
          </a:p>
          <a:p>
            <a:pPr indent="457200" algn="just"/>
            <a:r>
              <a:rPr lang="ru-RU" sz="1500" dirty="0">
                <a:solidFill>
                  <a:srgbClr val="22272F"/>
                </a:solidFill>
                <a:latin typeface="PT Serif"/>
              </a:rPr>
              <a:t>поставки, технического обслуживания персональных электронных вычислительных машин, устройств терминального доступа, серверного оборудования и иных средств вычислительной техники, на которых ПО подлежит установке в результате исполнения контракта;</a:t>
            </a:r>
          </a:p>
          <a:p>
            <a:pPr indent="457200" algn="just"/>
            <a:r>
              <a:rPr lang="ru-RU" sz="1500" dirty="0">
                <a:solidFill>
                  <a:srgbClr val="22272F"/>
                </a:solidFill>
                <a:latin typeface="PT Serif"/>
              </a:rPr>
              <a:t>выполнения работ, оказания услуг, связанных с разработкой, модификацией, модернизацией ПО, в том числе в составе существующих автоматизированных систем, если такие работы или услуги сопряжены с предоставлением заказчику прав на использование ПО или расширением ранее предоставленного объема прав;</a:t>
            </a:r>
          </a:p>
          <a:p>
            <a:pPr indent="457200" algn="just"/>
            <a:r>
              <a:rPr lang="ru-RU" sz="1500" dirty="0">
                <a:solidFill>
                  <a:srgbClr val="22272F"/>
                </a:solidFill>
                <a:latin typeface="PT Serif"/>
              </a:rPr>
              <a:t>оказания услуг, связанных с сопровождением, технической поддержкой, обновлением ПО, в том числе в составе существующих автоматизированных систем, если такие услуги сопряжены с предоставлением заказчику прав на использование ПО или расширением ранее предоставленного объема прав;</a:t>
            </a:r>
          </a:p>
        </p:txBody>
      </p:sp>
    </p:spTree>
    <p:extLst>
      <p:ext uri="{BB962C8B-B14F-4D97-AF65-F5344CB8AC3E}">
        <p14:creationId xmlns:p14="http://schemas.microsoft.com/office/powerpoint/2010/main" val="41566739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rP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solidFill>
                <a:srgbClr val="000000"/>
              </a:solidFill>
              <a:latin typeface="Roboto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A8089955-13BC-42DE-BA21-37C7D76364C3}"/>
              </a:ext>
            </a:extLst>
          </p:cNvPr>
          <p:cNvSpPr/>
          <p:nvPr/>
        </p:nvSpPr>
        <p:spPr>
          <a:xfrm>
            <a:off x="1056005" y="1084712"/>
            <a:ext cx="767588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700" dirty="0">
              <a:solidFill>
                <a:srgbClr val="22272F"/>
              </a:solidFill>
              <a:latin typeface="PT Serif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62685" y="502285"/>
            <a:ext cx="746252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Каталог товаров, работ, услуг для обеспечения государственных и муниципальных нужд</a:t>
            </a:r>
          </a:p>
          <a:p>
            <a:r>
              <a:rPr lang="ru-RU" sz="15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58.29.11.000-00000004</a:t>
            </a:r>
          </a:p>
          <a:p>
            <a:r>
              <a:rPr lang="ru-RU" sz="1500" dirty="0">
                <a:solidFill>
                  <a:srgbClr val="22272F"/>
                </a:solidFill>
                <a:latin typeface="PT Serif"/>
              </a:rPr>
              <a:t>   Программное обеспечение</a:t>
            </a:r>
          </a:p>
          <a:p>
            <a:r>
              <a:rPr lang="ru-RU" sz="1500" i="1" dirty="0">
                <a:solidFill>
                  <a:srgbClr val="22272F"/>
                </a:solidFill>
                <a:latin typeface="PT Serif"/>
              </a:rPr>
              <a:t>Единица измерения: Условная единица</a:t>
            </a:r>
          </a:p>
          <a:p>
            <a:endParaRPr lang="ru-RU" sz="1500" dirty="0">
              <a:solidFill>
                <a:srgbClr val="22272F"/>
              </a:solidFill>
              <a:latin typeface="PT Serif"/>
            </a:endParaRPr>
          </a:p>
          <a:p>
            <a:r>
              <a:rPr lang="ru-RU" sz="15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58.29.11.000-00000003</a:t>
            </a:r>
          </a:p>
          <a:p>
            <a:r>
              <a:rPr lang="ru-RU" sz="1500" dirty="0">
                <a:solidFill>
                  <a:srgbClr val="22272F"/>
                </a:solidFill>
                <a:latin typeface="PT Serif"/>
              </a:rPr>
              <a:t>   Программное обеспечение</a:t>
            </a:r>
          </a:p>
          <a:p>
            <a:r>
              <a:rPr lang="ru-RU" sz="1500" dirty="0">
                <a:solidFill>
                  <a:srgbClr val="22272F"/>
                </a:solidFill>
                <a:latin typeface="PT Serif"/>
              </a:rPr>
              <a:t>Единица измерения: Штука</a:t>
            </a:r>
          </a:p>
          <a:p>
            <a:endParaRPr lang="ru-RU" sz="1500" dirty="0" smtClean="0">
              <a:solidFill>
                <a:srgbClr val="22272F"/>
              </a:solidFill>
              <a:latin typeface="PT Serif"/>
            </a:endParaRPr>
          </a:p>
          <a:p>
            <a:r>
              <a:rPr lang="ru-RU" sz="1500" dirty="0" smtClean="0">
                <a:solidFill>
                  <a:srgbClr val="7030A0"/>
                </a:solidFill>
                <a:latin typeface="PT Serif"/>
              </a:rPr>
              <a:t>Обязательное </a:t>
            </a:r>
            <a:r>
              <a:rPr lang="ru-RU" sz="1500" dirty="0">
                <a:solidFill>
                  <a:srgbClr val="7030A0"/>
                </a:solidFill>
                <a:latin typeface="PT Serif"/>
              </a:rPr>
              <a:t>применение</a:t>
            </a:r>
          </a:p>
          <a:p>
            <a:r>
              <a:rPr lang="ru-RU" sz="1500" dirty="0">
                <a:solidFill>
                  <a:srgbClr val="7030A0"/>
                </a:solidFill>
                <a:latin typeface="PT Serif"/>
              </a:rPr>
              <a:t>26.03.2025  - Бессрочно</a:t>
            </a:r>
          </a:p>
          <a:p>
            <a:r>
              <a:rPr lang="ru-RU" sz="1500" dirty="0">
                <a:solidFill>
                  <a:srgbClr val="22272F"/>
                </a:solidFill>
                <a:latin typeface="PT Serif"/>
              </a:rPr>
              <a:t>Включено в каталог</a:t>
            </a:r>
          </a:p>
          <a:p>
            <a:r>
              <a:rPr lang="ru-RU" sz="1500" dirty="0">
                <a:solidFill>
                  <a:srgbClr val="22272F"/>
                </a:solidFill>
                <a:latin typeface="PT Serif"/>
              </a:rPr>
              <a:t>17.01.2025</a:t>
            </a:r>
          </a:p>
          <a:p>
            <a:r>
              <a:rPr lang="ru-RU" sz="1500" dirty="0">
                <a:solidFill>
                  <a:srgbClr val="22272F"/>
                </a:solidFill>
                <a:latin typeface="PT Serif"/>
              </a:rPr>
              <a:t>Обновлено</a:t>
            </a:r>
          </a:p>
          <a:p>
            <a:r>
              <a:rPr lang="ru-RU" sz="1500" dirty="0">
                <a:solidFill>
                  <a:srgbClr val="22272F"/>
                </a:solidFill>
                <a:latin typeface="PT Serif"/>
              </a:rPr>
              <a:t>17.01.2025</a:t>
            </a:r>
          </a:p>
        </p:txBody>
      </p:sp>
    </p:spTree>
    <p:extLst>
      <p:ext uri="{BB962C8B-B14F-4D97-AF65-F5344CB8AC3E}">
        <p14:creationId xmlns:p14="http://schemas.microsoft.com/office/powerpoint/2010/main" val="6005557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11349" y="502285"/>
            <a:ext cx="731901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b="1" dirty="0" smtClean="0">
                <a:solidFill>
                  <a:srgbClr val="22272F"/>
                </a:solidFill>
                <a:latin typeface="PT Serif"/>
              </a:rPr>
              <a:t>Пункт 4 х</a:t>
            </a:r>
            <a:r>
              <a:rPr lang="ru-RU" b="1" dirty="0">
                <a:solidFill>
                  <a:srgbClr val="22272F"/>
                </a:solidFill>
                <a:latin typeface="PT Serif"/>
              </a:rPr>
              <a:t>)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при </a:t>
            </a:r>
            <a:r>
              <a:rPr lang="ru-RU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закупки ПО</a:t>
            </a:r>
            <a:r>
              <a:rPr lang="ru-RU" dirty="0" smtClean="0">
                <a:solidFill>
                  <a:srgbClr val="22272F"/>
                </a:solidFill>
                <a:latin typeface="PT Serif"/>
              </a:rPr>
              <a:t>, 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указанного в позиции 146 приложения N </a:t>
            </a:r>
            <a:r>
              <a:rPr lang="ru-RU" dirty="0" smtClean="0">
                <a:solidFill>
                  <a:srgbClr val="22272F"/>
                </a:solidFill>
                <a:latin typeface="PT Serif"/>
              </a:rPr>
              <a:t>1,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заявка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 на участие в закупке,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в которой содержится предложение </a:t>
            </a:r>
            <a:r>
              <a:rPr lang="ru-RU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ПО,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реестровая запись о котором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 в реестре российского </a:t>
            </a:r>
            <a:r>
              <a:rPr lang="ru-RU" dirty="0" smtClean="0">
                <a:solidFill>
                  <a:srgbClr val="22272F"/>
                </a:solidFill>
                <a:latin typeface="PT Serif"/>
              </a:rPr>
              <a:t>ПО или 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реестре евразийского </a:t>
            </a:r>
            <a:r>
              <a:rPr lang="ru-RU" dirty="0" smtClean="0">
                <a:solidFill>
                  <a:srgbClr val="22272F"/>
                </a:solidFill>
                <a:latin typeface="PT Serif"/>
              </a:rPr>
              <a:t>ПО </a:t>
            </a:r>
            <a:r>
              <a:rPr lang="ru-RU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не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содержит информацию </a:t>
            </a:r>
            <a:r>
              <a:rPr lang="ru-RU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о соответствии</a:t>
            </a:r>
            <a:r>
              <a:rPr lang="ru-RU" dirty="0">
                <a:solidFill>
                  <a:srgbClr val="7030A0"/>
                </a:solidFill>
                <a:latin typeface="PT Serif"/>
              </a:rPr>
              <a:t> 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предлагаемого </a:t>
            </a:r>
            <a:r>
              <a:rPr lang="ru-RU" dirty="0" smtClean="0">
                <a:solidFill>
                  <a:srgbClr val="22272F"/>
                </a:solidFill>
                <a:latin typeface="PT Serif"/>
              </a:rPr>
              <a:t>ПО </a:t>
            </a:r>
            <a:r>
              <a:rPr lang="ru-RU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дополнительным </a:t>
            </a:r>
            <a:r>
              <a:rPr lang="ru-RU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требованиям 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к </a:t>
            </a:r>
            <a:r>
              <a:rPr lang="ru-RU" dirty="0" smtClean="0">
                <a:solidFill>
                  <a:srgbClr val="22272F"/>
                </a:solidFill>
                <a:latin typeface="PT Serif"/>
              </a:rPr>
              <a:t>ПО,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приравнивается к заявке 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на участие в закупке, в которой содержится предложение </a:t>
            </a:r>
            <a:r>
              <a:rPr lang="ru-RU" dirty="0" smtClean="0">
                <a:solidFill>
                  <a:srgbClr val="22272F"/>
                </a:solidFill>
                <a:latin typeface="PT Serif"/>
              </a:rPr>
              <a:t>ПО, 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происходящего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из иностранного государства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,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если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 на участие в такой закупке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подана заявка 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на участие в закупке,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признанная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 по результатам ее рассмотрения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соответствующей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 установленным </a:t>
            </a:r>
            <a:r>
              <a:rPr lang="ru-RU" dirty="0" smtClean="0">
                <a:solidFill>
                  <a:srgbClr val="22272F"/>
                </a:solidFill>
                <a:latin typeface="PT Serif"/>
              </a:rPr>
              <a:t>требованиям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и содержащая предложение о </a:t>
            </a:r>
            <a:r>
              <a:rPr lang="ru-RU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ПО</a:t>
            </a:r>
            <a:r>
              <a:rPr lang="ru-RU" dirty="0" smtClean="0">
                <a:solidFill>
                  <a:srgbClr val="22272F"/>
                </a:solidFill>
                <a:latin typeface="PT Serif"/>
              </a:rPr>
              <a:t>,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реестровая запись о котором 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в реестре российского </a:t>
            </a:r>
            <a:r>
              <a:rPr lang="ru-RU" dirty="0" smtClean="0">
                <a:solidFill>
                  <a:srgbClr val="22272F"/>
                </a:solidFill>
                <a:latin typeface="PT Serif"/>
              </a:rPr>
              <a:t>ПО или 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реестре евразийского </a:t>
            </a:r>
            <a:r>
              <a:rPr lang="ru-RU" dirty="0" smtClean="0">
                <a:solidFill>
                  <a:srgbClr val="22272F"/>
                </a:solidFill>
                <a:latin typeface="PT Serif"/>
              </a:rPr>
              <a:t>ПО </a:t>
            </a:r>
            <a:r>
              <a:rPr lang="ru-RU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содержит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информацию о соответствии предлагаемого </a:t>
            </a:r>
            <a:r>
              <a:rPr lang="ru-RU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ПО дополнительным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требованиям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 к </a:t>
            </a:r>
            <a:r>
              <a:rPr lang="ru-RU" dirty="0" smtClean="0">
                <a:solidFill>
                  <a:srgbClr val="22272F"/>
                </a:solidFill>
                <a:latin typeface="PT Serif"/>
              </a:rPr>
              <a:t>ПО.</a:t>
            </a:r>
          </a:p>
        </p:txBody>
      </p:sp>
    </p:spTree>
    <p:extLst>
      <p:ext uri="{BB962C8B-B14F-4D97-AF65-F5344CB8AC3E}">
        <p14:creationId xmlns:p14="http://schemas.microsoft.com/office/powerpoint/2010/main" val="31753794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:p15="http://schemas.microsoft.com/office/powerpoint/2012/main" xmlns:pr="smNativeData" xmlns="smNativeData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16617" y="347345"/>
            <a:ext cx="7858055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Правительство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 Российской Федерации 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вправе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 принимать меры, устанавливающие:</a:t>
            </a:r>
          </a:p>
          <a:p>
            <a:pPr algn="just"/>
            <a:r>
              <a:rPr lang="ru-RU" sz="1600" dirty="0">
                <a:solidFill>
                  <a:srgbClr val="22272F"/>
                </a:solidFill>
                <a:latin typeface="PT Serif"/>
              </a:rPr>
              <a:t>а) 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запрет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 закупок 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товаров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 (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в том числе поставляемых 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при выполнении закупаемых работ, оказании закупаемых услуг), происходящих из иностранных государств, 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работ, услуг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, соответственно выполняемых, оказываемых иностранными лицами;</a:t>
            </a:r>
          </a:p>
          <a:p>
            <a:pPr algn="just"/>
            <a:r>
              <a:rPr lang="ru-RU" sz="1600" dirty="0">
                <a:solidFill>
                  <a:srgbClr val="22272F"/>
                </a:solidFill>
                <a:latin typeface="PT Serif"/>
              </a:rPr>
              <a:t>б) 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ограничение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 закупок 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товаров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 (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в том числе поставляемых 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при выполнении закупаемых работ, оказании закупаемых услуг), происходящих из иностранных государств, 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работ, услуг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, соответственно выполняемых, оказываемых иностранными лицами;</a:t>
            </a:r>
          </a:p>
          <a:p>
            <a:pPr algn="just"/>
            <a:r>
              <a:rPr lang="ru-RU" sz="1600" dirty="0">
                <a:solidFill>
                  <a:srgbClr val="22272F"/>
                </a:solidFill>
                <a:latin typeface="PT Serif"/>
              </a:rPr>
              <a:t>в) 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преимущество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 в отношении товаров российского происхождения (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в том числе поставляемых 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при выполнении закупаемых работ, оказании закупаемых услуг), 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работ, услуг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, соответственно выполняемых, оказываемых российскими лицами;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rgbClr val="22272F"/>
                </a:solidFill>
                <a:latin typeface="PT Serif"/>
              </a:rPr>
              <a:t>Правительство определяет 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информацию и перечень документов, которые подтверждают страну происхождения товара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 для целей настоящего Федерального закона.</a:t>
            </a:r>
          </a:p>
        </p:txBody>
      </p:sp>
    </p:spTree>
    <p:extLst>
      <p:ext uri="{BB962C8B-B14F-4D97-AF65-F5344CB8AC3E}">
        <p14:creationId xmlns:p14="http://schemas.microsoft.com/office/powerpoint/2010/main" val="37609685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rP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1343024" y="314916"/>
            <a:ext cx="7175501" cy="435503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ru-RU" sz="1600" dirty="0">
                <a:solidFill>
                  <a:srgbClr val="22272F"/>
                </a:solidFill>
                <a:latin typeface="PT Serif"/>
              </a:rPr>
              <a:t>В соответствии с разделом 2 </a:t>
            </a:r>
            <a:r>
              <a:rPr lang="ru-RU" sz="16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дополнительных требований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, утвержденных Постановление № 325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, требования к составу, функциональным характеристикам и среде функционирования 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предъявляются к офисному программному обеспечению, 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к которому относятся: операционная система, коммуникационное программное обеспечение, офисный пакет, почтовые приложения, органайзер, средства просмотра, интернет-браузер, редактор презентаций, табличный редактор, текстовый редактор, программное обеспечение файлового менеджера, справочно-правовая система, программное обеспечение системы электронного документооборота и средства антивирусной защиты). </a:t>
            </a:r>
          </a:p>
          <a:p>
            <a:pPr algn="just">
              <a:spcBef>
                <a:spcPts val="600"/>
              </a:spcBef>
            </a:pP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Информация о соответствии или несоответствии дополнительным требованиям содержится в печатной форме сведений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, содержащихся в записи о программном обеспечении, включенном в реестр российского ПО или реестр евразийского ПО</a:t>
            </a:r>
            <a:r>
              <a:rPr lang="ru-RU" sz="1600" dirty="0" smtClean="0">
                <a:solidFill>
                  <a:srgbClr val="22272F"/>
                </a:solidFill>
                <a:latin typeface="PT Serif"/>
              </a:rPr>
              <a:t>.</a:t>
            </a:r>
          </a:p>
          <a:p>
            <a:pPr indent="457200" algn="just"/>
            <a:r>
              <a:rPr lang="en-US" sz="1600" dirty="0">
                <a:solidFill>
                  <a:srgbClr val="22272F"/>
                </a:solidFill>
                <a:latin typeface="PT Serif"/>
                <a:hlinkClick r:id="rId7"/>
              </a:rPr>
              <a:t>https://reestr.digital.gov.ru/reestr/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  </a:t>
            </a:r>
            <a:r>
              <a:rPr lang="ru-RU" sz="1600" dirty="0">
                <a:solidFill>
                  <a:srgbClr val="C00000"/>
                </a:solidFill>
                <a:latin typeface="PT Serif"/>
              </a:rPr>
              <a:t>-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 </a:t>
            </a:r>
            <a:r>
              <a:rPr lang="ru-RU" sz="1600" i="1" dirty="0">
                <a:solidFill>
                  <a:srgbClr val="C00000"/>
                </a:solidFill>
                <a:latin typeface="PT Serif"/>
              </a:rPr>
              <a:t>реестр российского ПО</a:t>
            </a:r>
          </a:p>
          <a:p>
            <a:pPr indent="457200" algn="just"/>
            <a:r>
              <a:rPr lang="en-US" sz="1600" dirty="0">
                <a:solidFill>
                  <a:srgbClr val="22272F"/>
                </a:solidFill>
                <a:latin typeface="PT Serif"/>
                <a:hlinkClick r:id="rId8"/>
              </a:rPr>
              <a:t>https://eac-reestr.digital.gov.ru/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     </a:t>
            </a:r>
            <a:r>
              <a:rPr lang="ru-RU" sz="1600" i="1" dirty="0">
                <a:solidFill>
                  <a:srgbClr val="C00000"/>
                </a:solidFill>
                <a:latin typeface="PT Serif"/>
              </a:rPr>
              <a:t>- реестр евразийского </a:t>
            </a:r>
            <a:r>
              <a:rPr lang="ru-RU" sz="1600" i="1" dirty="0" smtClean="0">
                <a:solidFill>
                  <a:srgbClr val="C00000"/>
                </a:solidFill>
                <a:latin typeface="PT Serif"/>
              </a:rPr>
              <a:t>ПО</a:t>
            </a:r>
            <a:endParaRPr lang="ru-RU" sz="1600" i="1" dirty="0">
              <a:solidFill>
                <a:srgbClr val="C00000"/>
              </a:solidFill>
              <a:latin typeface="PT Serif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71270" y="706120"/>
            <a:ext cx="731901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endParaRPr lang="ru-RU" sz="1400" dirty="0">
              <a:solidFill>
                <a:srgbClr val="22272F"/>
              </a:solidFill>
              <a:latin typeface="PT Serif"/>
            </a:endParaRPr>
          </a:p>
        </p:txBody>
      </p:sp>
    </p:spTree>
    <p:extLst>
      <p:ext uri="{BB962C8B-B14F-4D97-AF65-F5344CB8AC3E}">
        <p14:creationId xmlns:p14="http://schemas.microsoft.com/office/powerpoint/2010/main" val="34842669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:p15="http://schemas.microsoft.com/office/powerpoint/2012/main" xmlns:pr="smNativeData" xmlns="smNativeData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7"/>
          <a:srcRect l="14971" t="12296" r="16178" b="2841"/>
          <a:stretch/>
        </p:blipFill>
        <p:spPr bwMode="auto">
          <a:xfrm>
            <a:off x="840740" y="132080"/>
            <a:ext cx="5022850" cy="46640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8"/>
          <a:srcRect l="62930" t="8590" r="2041"/>
          <a:stretch/>
        </p:blipFill>
        <p:spPr>
          <a:xfrm>
            <a:off x="6247651" y="203835"/>
            <a:ext cx="2773159" cy="4592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9661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:p15="http://schemas.microsoft.com/office/powerpoint/2012/main" xmlns:pr="smNativeData" xmlns="smNativeData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7"/>
          <a:srcRect t="11346" b="2756"/>
          <a:stretch/>
        </p:blipFill>
        <p:spPr>
          <a:xfrm>
            <a:off x="840741" y="203835"/>
            <a:ext cx="8108314" cy="4448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6634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:p15="http://schemas.microsoft.com/office/powerpoint/2012/main" xmlns:pr="smNativeData" xmlns="smNativeData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56005" y="222052"/>
            <a:ext cx="781939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C00000"/>
                </a:solidFill>
                <a:latin typeface="PT Serif"/>
              </a:rPr>
              <a:t>Запрет может не применяться при наступлении одного из следующих случаев (пункт 5):</a:t>
            </a:r>
          </a:p>
          <a:p>
            <a:pPr indent="457200" algn="just"/>
            <a:r>
              <a:rPr lang="ru-RU" sz="1400" b="1" dirty="0" smtClean="0">
                <a:solidFill>
                  <a:srgbClr val="22272F"/>
                </a:solidFill>
                <a:latin typeface="PT Serif"/>
              </a:rPr>
              <a:t>е)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при осуществлении закупки </a:t>
            </a:r>
            <a:r>
              <a:rPr lang="ru-RU" sz="14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ПО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,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указанного в позиции 146 приложения N 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1,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-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отсутствие в реестре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российского 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ПО и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реестре евразийского 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ПО </a:t>
            </a:r>
            <a:r>
              <a:rPr lang="ru-RU" sz="1400" dirty="0" err="1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по</a:t>
            </a:r>
            <a:r>
              <a:rPr lang="ru-RU" sz="14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состоянию на день, предшествующий дню размещения в </a:t>
            </a:r>
            <a:r>
              <a:rPr lang="ru-RU" sz="14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ЕИС извещения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об осуществлении закупки, 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заключения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контракта (договора) с 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единственным,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сведений о </a:t>
            </a:r>
            <a:r>
              <a:rPr lang="ru-RU" sz="14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ПО,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соответствующем тому же классу 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ПО,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что и 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ПО,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являющееся объектом закупки (предметом закупки). В этом случае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в описание объекта закупки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(предмета закупки)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включается обоснование неприменения запрета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,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содержащее:</a:t>
            </a:r>
          </a:p>
          <a:p>
            <a:pPr indent="457200" algn="just"/>
            <a:r>
              <a:rPr lang="ru-RU" sz="1400" i="1" dirty="0">
                <a:solidFill>
                  <a:srgbClr val="22272F"/>
                </a:solidFill>
                <a:latin typeface="PT Serif"/>
              </a:rPr>
              <a:t>указание на </a:t>
            </a:r>
            <a:r>
              <a:rPr lang="ru-RU" sz="1400" i="1" dirty="0" smtClean="0">
                <a:solidFill>
                  <a:srgbClr val="22272F"/>
                </a:solidFill>
                <a:latin typeface="PT Serif"/>
              </a:rPr>
              <a:t>подпункт е) </a:t>
            </a:r>
            <a:r>
              <a:rPr lang="ru-RU" sz="1400" i="1" dirty="0">
                <a:solidFill>
                  <a:srgbClr val="22272F"/>
                </a:solidFill>
                <a:latin typeface="PT Serif"/>
              </a:rPr>
              <a:t>пункта 5 Постановления 1875;</a:t>
            </a:r>
          </a:p>
          <a:p>
            <a:pPr indent="457200" algn="just"/>
            <a:r>
              <a:rPr lang="ru-RU" sz="1400" i="1" dirty="0">
                <a:solidFill>
                  <a:srgbClr val="22272F"/>
                </a:solidFill>
                <a:latin typeface="PT Serif"/>
              </a:rPr>
              <a:t>класс (классы) </a:t>
            </a:r>
            <a:r>
              <a:rPr lang="ru-RU" sz="1400" i="1" dirty="0" smtClean="0">
                <a:solidFill>
                  <a:srgbClr val="22272F"/>
                </a:solidFill>
                <a:latin typeface="PT Serif"/>
              </a:rPr>
              <a:t>ПО, </a:t>
            </a:r>
            <a:r>
              <a:rPr lang="ru-RU" sz="1400" i="1" dirty="0">
                <a:solidFill>
                  <a:srgbClr val="22272F"/>
                </a:solidFill>
                <a:latin typeface="PT Serif"/>
              </a:rPr>
              <a:t>которому (которым) должно соответствовать </a:t>
            </a:r>
            <a:r>
              <a:rPr lang="ru-RU" sz="1400" i="1" dirty="0" smtClean="0">
                <a:solidFill>
                  <a:srgbClr val="22272F"/>
                </a:solidFill>
                <a:latin typeface="PT Serif"/>
              </a:rPr>
              <a:t>ПО, </a:t>
            </a:r>
            <a:r>
              <a:rPr lang="ru-RU" sz="1400" i="1" dirty="0">
                <a:solidFill>
                  <a:srgbClr val="22272F"/>
                </a:solidFill>
                <a:latin typeface="PT Serif"/>
              </a:rPr>
              <a:t>являющееся объектом закупки (предметом закупки);</a:t>
            </a:r>
          </a:p>
          <a:p>
            <a:pPr indent="457200" algn="just"/>
            <a:r>
              <a:rPr lang="ru-RU" sz="1400" i="1" dirty="0">
                <a:solidFill>
                  <a:srgbClr val="22272F"/>
                </a:solidFill>
                <a:latin typeface="PT Serif"/>
              </a:rPr>
              <a:t>требования к функциональным, техническим и эксплуатационным характеристикам </a:t>
            </a:r>
            <a:r>
              <a:rPr lang="ru-RU" sz="1400" i="1" dirty="0" smtClean="0">
                <a:solidFill>
                  <a:srgbClr val="22272F"/>
                </a:solidFill>
                <a:latin typeface="PT Serif"/>
              </a:rPr>
              <a:t>ПО, </a:t>
            </a:r>
            <a:r>
              <a:rPr lang="ru-RU" sz="1400" i="1" dirty="0">
                <a:solidFill>
                  <a:srgbClr val="22272F"/>
                </a:solidFill>
                <a:latin typeface="PT Serif"/>
              </a:rPr>
              <a:t>являющегося объектом закупки (предметом закупки), с указанием класса (классов), которому (которым) должно соответствовать такое </a:t>
            </a:r>
            <a:r>
              <a:rPr lang="ru-RU" sz="1400" i="1" dirty="0" smtClean="0">
                <a:solidFill>
                  <a:srgbClr val="22272F"/>
                </a:solidFill>
                <a:latin typeface="PT Serif"/>
              </a:rPr>
              <a:t>ПО;</a:t>
            </a:r>
          </a:p>
          <a:p>
            <a:pPr indent="457200" algn="just"/>
            <a:endParaRPr lang="ru-RU" sz="1400" dirty="0">
              <a:solidFill>
                <a:srgbClr val="22272F"/>
              </a:solidFill>
              <a:latin typeface="PT Serif"/>
            </a:endParaRPr>
          </a:p>
        </p:txBody>
      </p:sp>
    </p:spTree>
    <p:extLst>
      <p:ext uri="{BB962C8B-B14F-4D97-AF65-F5344CB8AC3E}">
        <p14:creationId xmlns:p14="http://schemas.microsoft.com/office/powerpoint/2010/main" val="12289206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:p15="http://schemas.microsoft.com/office/powerpoint/2012/main" xmlns:pr="smNativeData" xmlns="smNativeData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51358" y="195203"/>
            <a:ext cx="8108315" cy="4262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300" b="1" dirty="0" smtClean="0">
                <a:solidFill>
                  <a:srgbClr val="C00000"/>
                </a:solidFill>
                <a:latin typeface="PT Serif"/>
              </a:rPr>
              <a:t>Запрет может не применяться при наступлении одного из следующих случаев (пункт 5):</a:t>
            </a:r>
          </a:p>
          <a:p>
            <a:pPr algn="just"/>
            <a:r>
              <a:rPr lang="ru-RU" sz="1400" b="1" dirty="0" smtClean="0">
                <a:solidFill>
                  <a:srgbClr val="22272F"/>
                </a:solidFill>
                <a:latin typeface="PT Serif"/>
              </a:rPr>
              <a:t>ж</a:t>
            </a:r>
            <a:r>
              <a:rPr lang="ru-RU" sz="1400" b="1" dirty="0">
                <a:solidFill>
                  <a:srgbClr val="22272F"/>
                </a:solidFill>
                <a:latin typeface="PT Serif"/>
              </a:rPr>
              <a:t>)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при осуществлении закупки </a:t>
            </a:r>
            <a:r>
              <a:rPr lang="ru-RU" sz="14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ПО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,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указанного в позиции 146 приложения N 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1, ПО,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сведения о котором по состоянию на день, предшествующий дню размещения в </a:t>
            </a:r>
            <a:r>
              <a:rPr lang="ru-RU" sz="14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ЕИС извещения, заключения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контракта (договора) с </a:t>
            </a:r>
            <a:r>
              <a:rPr lang="ru-RU" sz="14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единственным,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включены в реестр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российского 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ПО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и (или) реестр евразийского 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ПО </a:t>
            </a:r>
            <a:r>
              <a:rPr lang="ru-RU" sz="14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и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которое соответствует тому же классу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 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ПО,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что и 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ПО,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являющееся объектом закупки (предметом закупки),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по своим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 функциональным, техническим и (или) эксплуатационным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характеристикам не соответствует установленным заказчиком </a:t>
            </a:r>
            <a:r>
              <a:rPr lang="ru-RU" sz="14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требованиям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. </a:t>
            </a:r>
          </a:p>
          <a:p>
            <a:pPr algn="just"/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В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этом случае в описание объекта закупки (предмета закупки)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включается обоснование неприменения запрета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, 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содержащее: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i="1" dirty="0">
                <a:solidFill>
                  <a:srgbClr val="22272F"/>
                </a:solidFill>
                <a:latin typeface="PT Serif"/>
              </a:rPr>
              <a:t>указание на </a:t>
            </a:r>
            <a:r>
              <a:rPr lang="ru-RU" sz="1200" i="1" dirty="0" smtClean="0">
                <a:solidFill>
                  <a:srgbClr val="22272F"/>
                </a:solidFill>
                <a:latin typeface="PT Serif"/>
              </a:rPr>
              <a:t>подпункт ж) </a:t>
            </a:r>
            <a:r>
              <a:rPr lang="ru-RU" sz="1200" i="1" dirty="0">
                <a:solidFill>
                  <a:srgbClr val="22272F"/>
                </a:solidFill>
                <a:latin typeface="PT Serif"/>
              </a:rPr>
              <a:t>пункта 5 Постановления 1875;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i="1" dirty="0" smtClean="0">
                <a:solidFill>
                  <a:srgbClr val="22272F"/>
                </a:solidFill>
                <a:latin typeface="PT Serif"/>
              </a:rPr>
              <a:t>класс </a:t>
            </a:r>
            <a:r>
              <a:rPr lang="ru-RU" sz="1200" i="1" dirty="0">
                <a:solidFill>
                  <a:srgbClr val="22272F"/>
                </a:solidFill>
                <a:latin typeface="PT Serif"/>
              </a:rPr>
              <a:t>(классы) ПО, которому (которым) должно соответствовать ПО, являющееся объектом закупки (предметом закупки</a:t>
            </a:r>
            <a:r>
              <a:rPr lang="ru-RU" sz="1200" i="1" dirty="0" smtClean="0">
                <a:solidFill>
                  <a:srgbClr val="22272F"/>
                </a:solidFill>
                <a:latin typeface="PT Serif"/>
              </a:rPr>
              <a:t>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i="1" dirty="0" smtClean="0">
                <a:solidFill>
                  <a:srgbClr val="22272F"/>
                </a:solidFill>
                <a:latin typeface="PT Serif"/>
              </a:rPr>
              <a:t>требования </a:t>
            </a:r>
            <a:r>
              <a:rPr lang="ru-RU" sz="1200" i="1" dirty="0">
                <a:solidFill>
                  <a:srgbClr val="22272F"/>
                </a:solidFill>
                <a:latin typeface="PT Serif"/>
              </a:rPr>
              <a:t>к функциональным, техническим и эксплуатационным характеристикам ПО, являющегося объектом закупки (предметом закупки), с указанием класса (классов), которому (которым) должно соответствовать такое ПО;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i="1" dirty="0" smtClean="0">
                <a:solidFill>
                  <a:srgbClr val="22272F"/>
                </a:solidFill>
                <a:latin typeface="PT Serif"/>
              </a:rPr>
              <a:t>функциональные</a:t>
            </a:r>
            <a:r>
              <a:rPr lang="ru-RU" sz="1200" i="1" dirty="0">
                <a:solidFill>
                  <a:srgbClr val="22272F"/>
                </a:solidFill>
                <a:latin typeface="PT Serif"/>
              </a:rPr>
              <a:t>, технические и (или) эксплуатационные характеристики (в том числе их значения), по </a:t>
            </a:r>
            <a:r>
              <a:rPr lang="ru-RU" sz="1200" i="1" dirty="0" smtClean="0">
                <a:solidFill>
                  <a:srgbClr val="22272F"/>
                </a:solidFill>
                <a:latin typeface="PT Serif"/>
              </a:rPr>
              <a:t>которым ПО, </a:t>
            </a:r>
            <a:r>
              <a:rPr lang="ru-RU" sz="1200" i="1" dirty="0">
                <a:solidFill>
                  <a:srgbClr val="22272F"/>
                </a:solidFill>
                <a:latin typeface="PT Serif"/>
              </a:rPr>
              <a:t>сведения о котором включены в реестр российского </a:t>
            </a:r>
            <a:r>
              <a:rPr lang="ru-RU" sz="1200" i="1" dirty="0" smtClean="0">
                <a:solidFill>
                  <a:srgbClr val="22272F"/>
                </a:solidFill>
                <a:latin typeface="PT Serif"/>
              </a:rPr>
              <a:t>ПО и </a:t>
            </a:r>
            <a:r>
              <a:rPr lang="ru-RU" sz="1200" i="1" dirty="0">
                <a:solidFill>
                  <a:srgbClr val="22272F"/>
                </a:solidFill>
                <a:latin typeface="PT Serif"/>
              </a:rPr>
              <a:t>(или) реестр евразийского </a:t>
            </a:r>
            <a:r>
              <a:rPr lang="ru-RU" sz="1200" i="1" dirty="0" smtClean="0">
                <a:solidFill>
                  <a:srgbClr val="22272F"/>
                </a:solidFill>
                <a:latin typeface="PT Serif"/>
              </a:rPr>
              <a:t>ПО, </a:t>
            </a:r>
            <a:r>
              <a:rPr lang="ru-RU" sz="1200" i="1" dirty="0">
                <a:solidFill>
                  <a:srgbClr val="22272F"/>
                </a:solidFill>
                <a:latin typeface="PT Serif"/>
              </a:rPr>
              <a:t>не соответствует установленным заказчиком требованиям </a:t>
            </a:r>
            <a:r>
              <a:rPr lang="ru-RU" sz="1200" i="1" dirty="0" smtClean="0">
                <a:solidFill>
                  <a:srgbClr val="22272F"/>
                </a:solidFill>
                <a:latin typeface="PT Serif"/>
              </a:rPr>
              <a:t>по </a:t>
            </a:r>
            <a:r>
              <a:rPr lang="ru-RU" sz="1200" i="1" dirty="0">
                <a:solidFill>
                  <a:srgbClr val="22272F"/>
                </a:solidFill>
                <a:latin typeface="PT Serif"/>
              </a:rPr>
              <a:t>каждому </a:t>
            </a:r>
            <a:r>
              <a:rPr lang="ru-RU" sz="1200" i="1" dirty="0" smtClean="0">
                <a:solidFill>
                  <a:srgbClr val="22272F"/>
                </a:solidFill>
                <a:latin typeface="PT Serif"/>
              </a:rPr>
              <a:t>ПО (с </a:t>
            </a:r>
            <a:r>
              <a:rPr lang="ru-RU" sz="1200" i="1" dirty="0">
                <a:solidFill>
                  <a:srgbClr val="22272F"/>
                </a:solidFill>
                <a:latin typeface="PT Serif"/>
              </a:rPr>
              <a:t>указанием названия </a:t>
            </a:r>
            <a:r>
              <a:rPr lang="ru-RU" sz="1200" i="1" dirty="0" smtClean="0">
                <a:solidFill>
                  <a:srgbClr val="22272F"/>
                </a:solidFill>
                <a:latin typeface="PT Serif"/>
              </a:rPr>
              <a:t>ПО), </a:t>
            </a:r>
            <a:r>
              <a:rPr lang="ru-RU" sz="1200" i="1" dirty="0">
                <a:solidFill>
                  <a:srgbClr val="22272F"/>
                </a:solidFill>
                <a:latin typeface="PT Serif"/>
              </a:rPr>
              <a:t>сведения о котором включены в реестр российского </a:t>
            </a:r>
            <a:r>
              <a:rPr lang="ru-RU" sz="1200" i="1" dirty="0" smtClean="0">
                <a:solidFill>
                  <a:srgbClr val="22272F"/>
                </a:solidFill>
                <a:latin typeface="PT Serif"/>
              </a:rPr>
              <a:t>ПО и </a:t>
            </a:r>
            <a:r>
              <a:rPr lang="ru-RU" sz="1200" i="1" dirty="0">
                <a:solidFill>
                  <a:srgbClr val="22272F"/>
                </a:solidFill>
                <a:latin typeface="PT Serif"/>
              </a:rPr>
              <a:t>(или) реестр евразийского </a:t>
            </a:r>
            <a:r>
              <a:rPr lang="ru-RU" sz="1200" i="1" dirty="0" smtClean="0">
                <a:solidFill>
                  <a:srgbClr val="22272F"/>
                </a:solidFill>
                <a:latin typeface="PT Serif"/>
              </a:rPr>
              <a:t>ПО и </a:t>
            </a:r>
            <a:r>
              <a:rPr lang="ru-RU" sz="1200" i="1" dirty="0">
                <a:solidFill>
                  <a:srgbClr val="22272F"/>
                </a:solidFill>
                <a:latin typeface="PT Serif"/>
              </a:rPr>
              <a:t>которое соответствует тому же классу </a:t>
            </a:r>
            <a:r>
              <a:rPr lang="ru-RU" sz="1200" i="1" dirty="0" smtClean="0">
                <a:solidFill>
                  <a:srgbClr val="22272F"/>
                </a:solidFill>
                <a:latin typeface="PT Serif"/>
              </a:rPr>
              <a:t>ПО, </a:t>
            </a:r>
            <a:r>
              <a:rPr lang="ru-RU" sz="1200" i="1" dirty="0">
                <a:solidFill>
                  <a:srgbClr val="22272F"/>
                </a:solidFill>
                <a:latin typeface="PT Serif"/>
              </a:rPr>
              <a:t>что и </a:t>
            </a:r>
            <a:r>
              <a:rPr lang="ru-RU" sz="1200" i="1" dirty="0" smtClean="0">
                <a:solidFill>
                  <a:srgbClr val="22272F"/>
                </a:solidFill>
                <a:latin typeface="PT Serif"/>
              </a:rPr>
              <a:t>ПО, </a:t>
            </a:r>
            <a:r>
              <a:rPr lang="ru-RU" sz="1200" i="1" dirty="0">
                <a:solidFill>
                  <a:srgbClr val="22272F"/>
                </a:solidFill>
                <a:latin typeface="PT Serif"/>
              </a:rPr>
              <a:t>являющееся объектом закупки (предметом закупки).</a:t>
            </a:r>
          </a:p>
        </p:txBody>
      </p:sp>
    </p:spTree>
    <p:extLst>
      <p:ext uri="{BB962C8B-B14F-4D97-AF65-F5344CB8AC3E}">
        <p14:creationId xmlns:p14="http://schemas.microsoft.com/office/powerpoint/2010/main" val="20777397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:p15="http://schemas.microsoft.com/office/powerpoint/2012/main" xmlns:pr="smNativeData" xmlns="smNativeData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25150" y="87884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60175B87-B250-401B-A75B-AA581BE29895}"/>
              </a:ext>
            </a:extLst>
          </p:cNvPr>
          <p:cNvSpPr/>
          <p:nvPr/>
        </p:nvSpPr>
        <p:spPr>
          <a:xfrm>
            <a:off x="912495" y="472839"/>
            <a:ext cx="789305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rgbClr val="22272F"/>
                </a:solidFill>
                <a:latin typeface="PT Serif"/>
              </a:rPr>
              <a:t>3 г</a:t>
            </a:r>
            <a:r>
              <a:rPr lang="ru-RU" b="1" dirty="0">
                <a:solidFill>
                  <a:srgbClr val="22272F"/>
                </a:solidFill>
                <a:latin typeface="PT Serif"/>
              </a:rPr>
              <a:t>)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для подтверждения происхождения программ для электронных вычислительных машин и (или) баз данных (далее - ПО), 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указанных в позиции 146 приложения N 1,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из РФ - порядковый номер реестровой записи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 из единого реестра российских программ для электронных вычислительных машин и баз данных (далее - реестр российского программного обеспечения);</a:t>
            </a:r>
          </a:p>
          <a:p>
            <a:r>
              <a:rPr lang="ru-RU" b="1" dirty="0" smtClean="0">
                <a:solidFill>
                  <a:srgbClr val="22272F"/>
                </a:solidFill>
                <a:latin typeface="PT Serif"/>
              </a:rPr>
              <a:t>3 д</a:t>
            </a:r>
            <a:r>
              <a:rPr lang="ru-RU" b="1" dirty="0">
                <a:solidFill>
                  <a:srgbClr val="22272F"/>
                </a:solidFill>
                <a:latin typeface="PT Serif"/>
              </a:rPr>
              <a:t>)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для подтверждения происхождения ПО, 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указанного в позиции 146 приложения N 1, из РФ и его соответствия дополнительным требованиям к программам для электронных вычислительных машин и базам данных, сведения о которых включены в реестр российского ПО, утвержденным ПП РФ от 23 марта 2017 г. N 325 (далее - дополнительные требования к ПО), -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порядковый номер реестровой записи из реестра российского ПО, содержащей информацию о соответствии ПО дополнительным требованиям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674163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119" y="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6A115390-2941-4337-B2CB-3E8EA5642973}"/>
              </a:ext>
            </a:extLst>
          </p:cNvPr>
          <p:cNvSpPr/>
          <p:nvPr/>
        </p:nvSpPr>
        <p:spPr>
          <a:xfrm>
            <a:off x="996274" y="725090"/>
            <a:ext cx="766576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b="1" dirty="0" smtClean="0">
                <a:solidFill>
                  <a:srgbClr val="22272F"/>
                </a:solidFill>
                <a:latin typeface="PT Serif"/>
              </a:rPr>
              <a:t>3 е</a:t>
            </a:r>
            <a:r>
              <a:rPr lang="ru-RU" b="1" dirty="0">
                <a:solidFill>
                  <a:srgbClr val="22272F"/>
                </a:solidFill>
                <a:latin typeface="PT Serif"/>
              </a:rPr>
              <a:t>)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для подтверждения происхождения ПО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, указанного в позиции 146 приложения N 1,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из государств - членов ЕАЭС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, за исключением РФ, -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порядковый номер реестровой записи 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из единого реестра программ для электронных вычислительных машин и баз данных из государств - членов ЕАЭС, за исключением РФ (далее - реестр евразийского ПО);</a:t>
            </a:r>
          </a:p>
          <a:p>
            <a:pPr indent="457200" algn="just"/>
            <a:r>
              <a:rPr lang="ru-RU" b="1" dirty="0" smtClean="0">
                <a:solidFill>
                  <a:srgbClr val="22272F"/>
                </a:solidFill>
                <a:latin typeface="PT Serif"/>
              </a:rPr>
              <a:t>3 ж</a:t>
            </a:r>
            <a:r>
              <a:rPr lang="ru-RU" b="1" dirty="0">
                <a:solidFill>
                  <a:srgbClr val="22272F"/>
                </a:solidFill>
                <a:latin typeface="PT Serif"/>
              </a:rPr>
              <a:t>)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для подтверждения происхождения ПО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, указанного в позиции 146 приложения N 1,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из государств - членов ЕАЭС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, за исключением РФ,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и его соответствия дополнительным требованиям 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к ПО -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порядковый номер реестровой записи 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из реестра евразийского ПО,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содержащей информацию о соответствии ПО дополнительным требованиям к ПО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40522868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271270" y="343281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96274" y="172949"/>
            <a:ext cx="76638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endParaRPr lang="ru-RU" dirty="0">
              <a:solidFill>
                <a:srgbClr val="000000"/>
              </a:solidFill>
              <a:latin typeface="Trebuchet MS" panose="020B0603020202020204" pitchFamily="34" charset="0"/>
              <a:ea typeface="Calibri" panose="020F0502020204030204" pitchFamily="34" charset="0"/>
              <a:cs typeface="Source Sans Pro Black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36232" y="991355"/>
            <a:ext cx="76638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>
              <a:solidFill>
                <a:srgbClr val="000000"/>
              </a:solidFill>
              <a:latin typeface="Trebuchet MS" panose="020B0603020202020204" pitchFamily="34" charset="0"/>
              <a:ea typeface="Calibri" panose="020F050202020403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8ECE2C8F-BA02-4C7B-9B38-0810183460A9}"/>
              </a:ext>
            </a:extLst>
          </p:cNvPr>
          <p:cNvSpPr/>
          <p:nvPr/>
        </p:nvSpPr>
        <p:spPr>
          <a:xfrm>
            <a:off x="697230" y="1878416"/>
            <a:ext cx="75323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Ограничения</a:t>
            </a:r>
            <a:endParaRPr lang="ru-RU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T Serif"/>
            </a:endParaRPr>
          </a:p>
        </p:txBody>
      </p:sp>
    </p:spTree>
    <p:extLst>
      <p:ext uri="{BB962C8B-B14F-4D97-AF65-F5344CB8AC3E}">
        <p14:creationId xmlns:p14="http://schemas.microsoft.com/office/powerpoint/2010/main" val="3732086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271270" y="343281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rP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solidFill>
                <a:srgbClr val="000000"/>
              </a:solidFill>
              <a:latin typeface="Roboto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96274" y="172949"/>
            <a:ext cx="76638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endParaRPr lang="ru-RU" dirty="0">
              <a:solidFill>
                <a:srgbClr val="000000"/>
              </a:solidFill>
              <a:latin typeface="Trebuchet MS" panose="020B0603020202020204" pitchFamily="34" charset="0"/>
              <a:ea typeface="Calibri" panose="020F0502020204030204" pitchFamily="34" charset="0"/>
              <a:cs typeface="Source Sans Pro Black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36232" y="991355"/>
            <a:ext cx="76638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>
              <a:solidFill>
                <a:srgbClr val="000000"/>
              </a:solidFill>
              <a:latin typeface="Trebuchet MS" panose="020B0603020202020204" pitchFamily="34" charset="0"/>
              <a:ea typeface="Calibri" panose="020F050202020403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86154" y="375568"/>
            <a:ext cx="7604125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Ограничение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 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закупок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 </a:t>
            </a:r>
            <a:r>
              <a:rPr lang="ru-RU" sz="1600" u="sng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товаров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 (</a:t>
            </a:r>
            <a:r>
              <a:rPr lang="ru-RU" sz="1600" u="sng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в том числе поставляемых 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при выполнении закупаемых работ, оказании закупаемых услуг), происходящих из иностранных государств, </a:t>
            </a:r>
            <a:r>
              <a:rPr lang="ru-RU" sz="1600" u="sng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работ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, </a:t>
            </a:r>
            <a:r>
              <a:rPr lang="ru-RU" sz="1600" u="sng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услуг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, соответственно выполняемых, оказываемых иностранными лицами 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по перечню согласно приложению № </a:t>
            </a:r>
            <a:r>
              <a:rPr lang="ru-RU" sz="16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2 (п. 1 </a:t>
            </a:r>
            <a:r>
              <a:rPr lang="ru-RU" sz="1600" dirty="0" err="1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пп.б</a:t>
            </a:r>
            <a:r>
              <a:rPr lang="ru-RU" sz="16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)</a:t>
            </a:r>
            <a:r>
              <a:rPr lang="ru-RU" sz="1600" dirty="0" smtClean="0">
                <a:solidFill>
                  <a:srgbClr val="22272F"/>
                </a:solidFill>
                <a:latin typeface="PT Serif"/>
              </a:rPr>
              <a:t>;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22272F"/>
                </a:solidFill>
                <a:latin typeface="PT Serif"/>
              </a:rPr>
              <a:t>все 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заявки, содержащие предложения о товаре из иностранного государства, подлежат </a:t>
            </a:r>
            <a:r>
              <a:rPr lang="ru-RU" sz="1600" dirty="0" smtClean="0">
                <a:solidFill>
                  <a:srgbClr val="22272F"/>
                </a:solidFill>
                <a:latin typeface="PT Serif"/>
              </a:rPr>
              <a:t>отклонению 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в соответствии с п. 4 ч. 12 ст. 48 Закона № 44-ФЗ</a:t>
            </a:r>
            <a:r>
              <a:rPr lang="ru-RU" sz="1600" dirty="0" smtClean="0">
                <a:solidFill>
                  <a:srgbClr val="22272F"/>
                </a:solidFill>
                <a:latin typeface="PT Serif"/>
              </a:rPr>
              <a:t>, 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если подана и по результатам рассмотрения признана соответствующей, заявка, содержащая предложение о поставке товара российского происхождения (</a:t>
            </a:r>
            <a:r>
              <a:rPr lang="ru-RU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правило «второй лишний»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);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при 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исполнении контракта замена товара 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на происходящий из иностранного государства товар, 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не допускается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rgbClr val="22272F"/>
                </a:solidFill>
                <a:latin typeface="PT Serif"/>
              </a:rPr>
              <a:t>все заявки, поданные иностранными лицами, подлежат отклонению, если поданная российским лицом заявка признана соответствующей требованиям (</a:t>
            </a:r>
            <a:r>
              <a:rPr lang="ru-RU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правило «второй лишний</a:t>
            </a:r>
            <a:r>
              <a:rPr lang="ru-RU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»</a:t>
            </a:r>
            <a:r>
              <a:rPr lang="ru-RU" sz="1600" dirty="0" smtClean="0">
                <a:solidFill>
                  <a:srgbClr val="22272F"/>
                </a:solidFill>
                <a:latin typeface="PT Serif"/>
              </a:rPr>
              <a:t>);</a:t>
            </a:r>
            <a:endParaRPr lang="ru-RU" sz="1600" dirty="0">
              <a:solidFill>
                <a:srgbClr val="22272F"/>
              </a:solidFill>
              <a:latin typeface="PT Serif"/>
            </a:endParaRPr>
          </a:p>
        </p:txBody>
      </p:sp>
    </p:spTree>
    <p:extLst>
      <p:ext uri="{BB962C8B-B14F-4D97-AF65-F5344CB8AC3E}">
        <p14:creationId xmlns:p14="http://schemas.microsoft.com/office/powerpoint/2010/main" val="36218805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71270" y="343281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rP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solidFill>
                <a:srgbClr val="000000"/>
              </a:solidFill>
              <a:latin typeface="Roboto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96274" y="172949"/>
            <a:ext cx="76638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endParaRPr lang="ru-RU" dirty="0">
              <a:solidFill>
                <a:srgbClr val="000000"/>
              </a:solidFill>
              <a:latin typeface="Trebuchet MS" panose="020B0603020202020204" pitchFamily="34" charset="0"/>
              <a:ea typeface="Calibri" panose="020F0502020204030204" pitchFamily="34" charset="0"/>
              <a:cs typeface="Source Sans Pro Black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36232" y="991355"/>
            <a:ext cx="76638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>
              <a:solidFill>
                <a:srgbClr val="000000"/>
              </a:solidFill>
              <a:latin typeface="Trebuchet MS" panose="020B0603020202020204" pitchFamily="34" charset="0"/>
              <a:ea typeface="Calibri" panose="020F050202020403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88198" y="1307293"/>
            <a:ext cx="6880008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ru-RU" sz="17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Приложение </a:t>
            </a:r>
            <a:r>
              <a:rPr lang="ru-RU" sz="17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№ 2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, </a:t>
            </a:r>
            <a:r>
              <a:rPr lang="ru-RU" sz="1700" dirty="0" smtClean="0">
                <a:solidFill>
                  <a:srgbClr val="22272F"/>
                </a:solidFill>
                <a:latin typeface="PT Serif"/>
              </a:rPr>
              <a:t>содержащее ТРУ (465 позиций), 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в отношении которых </a:t>
            </a:r>
            <a:r>
              <a:rPr lang="ru-RU" sz="17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установлено ограничение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, содержит следующие виды товаров (</a:t>
            </a:r>
            <a:r>
              <a:rPr lang="ru-RU" sz="17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работы и услуги отсутствуют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): 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sz="1700" dirty="0">
                <a:solidFill>
                  <a:srgbClr val="22272F"/>
                </a:solidFill>
                <a:latin typeface="PT Serif"/>
              </a:rPr>
              <a:t>промышленные товары, радиоэлектронная продукция, медицинские изделия </a:t>
            </a:r>
            <a:r>
              <a:rPr lang="ru-RU" sz="1700" dirty="0">
                <a:solidFill>
                  <a:srgbClr val="7030A0"/>
                </a:solidFill>
                <a:latin typeface="PT Serif"/>
              </a:rPr>
              <a:t>(позиции </a:t>
            </a:r>
            <a:r>
              <a:rPr lang="ru-RU" sz="1700" dirty="0" smtClean="0">
                <a:solidFill>
                  <a:srgbClr val="7030A0"/>
                </a:solidFill>
                <a:latin typeface="PT Serif"/>
              </a:rPr>
              <a:t>1 - 432 </a:t>
            </a:r>
            <a:r>
              <a:rPr lang="ru-RU" sz="1700" dirty="0">
                <a:solidFill>
                  <a:srgbClr val="7030A0"/>
                </a:solidFill>
                <a:latin typeface="PT Serif"/>
              </a:rPr>
              <a:t>приложения</a:t>
            </a:r>
            <a:r>
              <a:rPr lang="ru-RU" sz="1700" dirty="0" smtClean="0">
                <a:solidFill>
                  <a:srgbClr val="7030A0"/>
                </a:solidFill>
                <a:latin typeface="PT Serif"/>
              </a:rPr>
              <a:t> </a:t>
            </a:r>
            <a:r>
              <a:rPr lang="ru-RU" sz="1700" dirty="0">
                <a:solidFill>
                  <a:srgbClr val="7030A0"/>
                </a:solidFill>
                <a:latin typeface="PT Serif"/>
              </a:rPr>
              <a:t>№ 2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); 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sz="1700" dirty="0">
                <a:solidFill>
                  <a:srgbClr val="22272F"/>
                </a:solidFill>
                <a:latin typeface="PT Serif"/>
              </a:rPr>
              <a:t>препараты лекарственные (</a:t>
            </a:r>
            <a:r>
              <a:rPr lang="ru-RU" sz="1700" dirty="0">
                <a:solidFill>
                  <a:srgbClr val="7030A0"/>
                </a:solidFill>
                <a:latin typeface="PT Serif"/>
              </a:rPr>
              <a:t>позиция № 433 приложения</a:t>
            </a:r>
            <a:r>
              <a:rPr lang="ru-RU" sz="1700" dirty="0" smtClean="0">
                <a:solidFill>
                  <a:srgbClr val="7030A0"/>
                </a:solidFill>
                <a:latin typeface="PT Serif"/>
              </a:rPr>
              <a:t> </a:t>
            </a:r>
            <a:r>
              <a:rPr lang="ru-RU" sz="1700" dirty="0">
                <a:solidFill>
                  <a:srgbClr val="7030A0"/>
                </a:solidFill>
                <a:latin typeface="PT Serif"/>
              </a:rPr>
              <a:t>№ 2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); 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sz="1700" dirty="0">
                <a:solidFill>
                  <a:srgbClr val="22272F"/>
                </a:solidFill>
                <a:latin typeface="PT Serif"/>
              </a:rPr>
              <a:t>пищевые продукты (</a:t>
            </a:r>
            <a:r>
              <a:rPr lang="ru-RU" sz="1700" dirty="0">
                <a:solidFill>
                  <a:srgbClr val="7030A0"/>
                </a:solidFill>
                <a:latin typeface="PT Serif"/>
              </a:rPr>
              <a:t>позиции </a:t>
            </a:r>
            <a:r>
              <a:rPr lang="ru-RU" sz="1700" dirty="0" smtClean="0">
                <a:solidFill>
                  <a:srgbClr val="7030A0"/>
                </a:solidFill>
                <a:latin typeface="PT Serif"/>
              </a:rPr>
              <a:t>434 - 465 </a:t>
            </a:r>
            <a:r>
              <a:rPr lang="ru-RU" sz="1700" dirty="0">
                <a:solidFill>
                  <a:srgbClr val="7030A0"/>
                </a:solidFill>
                <a:latin typeface="PT Serif"/>
              </a:rPr>
              <a:t>приложения</a:t>
            </a:r>
            <a:r>
              <a:rPr lang="ru-RU" sz="1700" dirty="0" smtClean="0">
                <a:solidFill>
                  <a:srgbClr val="7030A0"/>
                </a:solidFill>
                <a:latin typeface="PT Serif"/>
              </a:rPr>
              <a:t> </a:t>
            </a:r>
            <a:r>
              <a:rPr lang="ru-RU" sz="1700" dirty="0">
                <a:solidFill>
                  <a:srgbClr val="7030A0"/>
                </a:solidFill>
                <a:latin typeface="PT Serif"/>
              </a:rPr>
              <a:t>№ 2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26724977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23190" y="444817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86572" y="634365"/>
            <a:ext cx="7373267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22272F"/>
                </a:solidFill>
                <a:latin typeface="PT Serif"/>
              </a:rPr>
              <a:t>Положения статьи 14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не применяются 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при осуществлении закупок товаров, работ, услуг: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2272F"/>
                </a:solidFill>
                <a:latin typeface="PT Serif"/>
              </a:rPr>
              <a:t>органами внешней разведки РФ и органами федеральной службы безопасности для обеспечения безопасности государства,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2272F"/>
                </a:solidFill>
                <a:latin typeface="PT Serif"/>
              </a:rPr>
              <a:t>органами государственной охраны для реализации мер по осуществлению государственной охраны,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2272F"/>
                </a:solidFill>
                <a:latin typeface="PT Serif"/>
              </a:rPr>
              <a:t>войсками национальной гвардии РФ для выполнения задач по участию в борьбе с терроризмом и экстремизмом, а также для выполнения по решению Президента РФ задач по обеспечению безопасности высших должностных лиц субъектов РФ (руководителей высших исполнительных органов субъектов РФ) и иных лиц.</a:t>
            </a:r>
          </a:p>
        </p:txBody>
      </p:sp>
    </p:spTree>
    <p:extLst>
      <p:ext uri="{BB962C8B-B14F-4D97-AF65-F5344CB8AC3E}">
        <p14:creationId xmlns:p14="http://schemas.microsoft.com/office/powerpoint/2010/main" val="14946100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B0DC962E-D5DE-4F86-8B42-0EC613533CDB}"/>
              </a:ext>
            </a:extLst>
          </p:cNvPr>
          <p:cNvSpPr/>
          <p:nvPr/>
        </p:nvSpPr>
        <p:spPr>
          <a:xfrm>
            <a:off x="1262366" y="324176"/>
            <a:ext cx="710374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C00000"/>
                </a:solidFill>
                <a:latin typeface="PT Serif"/>
              </a:rPr>
              <a:t>Пункт 4 п</a:t>
            </a:r>
            <a:r>
              <a:rPr lang="ru-RU" b="1" dirty="0">
                <a:solidFill>
                  <a:srgbClr val="C00000"/>
                </a:solidFill>
                <a:latin typeface="PT Serif"/>
              </a:rPr>
              <a:t>)</a:t>
            </a:r>
            <a:r>
              <a:rPr lang="ru-RU" b="1" dirty="0">
                <a:solidFill>
                  <a:srgbClr val="22272F"/>
                </a:solidFill>
                <a:latin typeface="PT Serif"/>
              </a:rPr>
              <a:t>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ограничение закупок 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товаров, указанных в позициях 362 - 432 приложения N 2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применяется при осуществлении закупок товаров, являющихся медицинскими изделиями</a:t>
            </a:r>
            <a:r>
              <a:rPr lang="ru-RU" dirty="0" smtClean="0">
                <a:solidFill>
                  <a:srgbClr val="22272F"/>
                </a:solidFill>
                <a:latin typeface="PT Serif"/>
              </a:rPr>
              <a:t>;</a:t>
            </a:r>
            <a:endParaRPr lang="ru-RU" dirty="0">
              <a:solidFill>
                <a:srgbClr val="22272F"/>
              </a:solidFill>
              <a:latin typeface="PT Serif"/>
            </a:endParaRPr>
          </a:p>
          <a:p>
            <a:pPr indent="457200" algn="just"/>
            <a:endParaRPr lang="ru-RU" dirty="0" smtClean="0">
              <a:solidFill>
                <a:srgbClr val="2227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T Serif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5730327"/>
              </p:ext>
            </p:extLst>
          </p:nvPr>
        </p:nvGraphicFramePr>
        <p:xfrm>
          <a:off x="1238698" y="1842853"/>
          <a:ext cx="7390765" cy="2661802"/>
        </p:xfrm>
        <a:graphic>
          <a:graphicData uri="http://schemas.openxmlformats.org/drawingml/2006/table">
            <a:tbl>
              <a:tblPr/>
              <a:tblGrid>
                <a:gridCol w="732417"/>
                <a:gridCol w="4094884"/>
                <a:gridCol w="2563464"/>
              </a:tblGrid>
              <a:tr h="685729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effectLst/>
                        </a:rPr>
                        <a:t>362.</a:t>
                      </a:r>
                    </a:p>
                  </a:txBody>
                  <a:tcPr marL="53874" marR="53874" marT="26937" marB="2693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dirty="0">
                          <a:effectLst/>
                        </a:rPr>
                        <a:t>Изделия санитарно-гигиенические - абсорбирующее белье (подгузники (за исключением размера XS (сверхмалые), пеленки)</a:t>
                      </a:r>
                    </a:p>
                  </a:txBody>
                  <a:tcPr marL="53874" marR="53874" marT="26937" marB="2693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17.22.12.130</a:t>
                      </a:r>
                    </a:p>
                    <a:p>
                      <a:pPr algn="ctr"/>
                      <a:r>
                        <a:rPr lang="ru-RU" sz="1100">
                          <a:effectLst/>
                        </a:rPr>
                        <a:t>32.50.50.149</a:t>
                      </a:r>
                    </a:p>
                    <a:p>
                      <a:pPr algn="ctr"/>
                      <a:r>
                        <a:rPr lang="ru-RU" sz="1100">
                          <a:effectLst/>
                        </a:rPr>
                        <a:t>13.95.10.190</a:t>
                      </a:r>
                    </a:p>
                    <a:p>
                      <a:pPr algn="ctr"/>
                      <a:r>
                        <a:rPr lang="ru-RU" sz="1100">
                          <a:effectLst/>
                        </a:rPr>
                        <a:t>32.50.50</a:t>
                      </a:r>
                    </a:p>
                  </a:txBody>
                  <a:tcPr marL="53874" marR="53874" marT="26937" marB="2693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43339"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363.</a:t>
                      </a:r>
                    </a:p>
                  </a:txBody>
                  <a:tcPr marL="53874" marR="53874" marT="26937" marB="2693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dirty="0" err="1">
                          <a:effectLst/>
                        </a:rPr>
                        <a:t>Микроисточники</a:t>
                      </a:r>
                      <a:r>
                        <a:rPr lang="ru-RU" sz="1100" dirty="0">
                          <a:effectLst/>
                        </a:rPr>
                        <a:t> с йодом-125</a:t>
                      </a:r>
                    </a:p>
                  </a:txBody>
                  <a:tcPr marL="53874" marR="53874" marT="26937" marB="2693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26.60.11.130</a:t>
                      </a:r>
                    </a:p>
                  </a:txBody>
                  <a:tcPr marL="53874" marR="53874" marT="26937" marB="2693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68773"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364.</a:t>
                      </a:r>
                    </a:p>
                  </a:txBody>
                  <a:tcPr marL="53874" marR="53874" marT="26937" marB="2693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dirty="0">
                          <a:effectLst/>
                        </a:rPr>
                        <a:t>Медицинские изделия, содержащие антисептические и дезинфицирующие препараты</a:t>
                      </a:r>
                    </a:p>
                  </a:txBody>
                  <a:tcPr marL="53874" marR="53874" marT="26937" marB="2693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20.20.14.000</a:t>
                      </a:r>
                    </a:p>
                  </a:txBody>
                  <a:tcPr marL="53874" marR="53874" marT="26937" marB="2693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1817"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365.</a:t>
                      </a:r>
                    </a:p>
                  </a:txBody>
                  <a:tcPr marL="53874" marR="53874" marT="26937" marB="2693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dirty="0">
                          <a:effectLst/>
                        </a:rPr>
                        <a:t>Питательные среды селективные и неселективные</a:t>
                      </a:r>
                    </a:p>
                  </a:txBody>
                  <a:tcPr marL="53874" marR="53874" marT="26937" marB="2693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effectLst/>
                        </a:rPr>
                        <a:t>20.59.52.140</a:t>
                      </a:r>
                    </a:p>
                    <a:p>
                      <a:pPr algn="ctr"/>
                      <a:r>
                        <a:rPr lang="ru-RU" sz="1100" dirty="0">
                          <a:effectLst/>
                        </a:rPr>
                        <a:t>20.59.52.150</a:t>
                      </a:r>
                    </a:p>
                  </a:txBody>
                  <a:tcPr marL="53874" marR="53874" marT="26937" marB="2693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0295"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366.</a:t>
                      </a:r>
                    </a:p>
                  </a:txBody>
                  <a:tcPr marL="53874" marR="53874" marT="26937" marB="2693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>
                          <a:effectLst/>
                        </a:rPr>
                        <a:t>Наборы реагентов для неонатального скрининга в сухих пятнах крови</a:t>
                      </a:r>
                    </a:p>
                  </a:txBody>
                  <a:tcPr marL="53874" marR="53874" marT="26937" marB="2693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effectLst/>
                        </a:rPr>
                        <a:t>21.20.23.110</a:t>
                      </a:r>
                    </a:p>
                  </a:txBody>
                  <a:tcPr marL="53874" marR="53874" marT="26937" marB="2693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68773"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367.</a:t>
                      </a:r>
                    </a:p>
                  </a:txBody>
                  <a:tcPr marL="53874" marR="53874" marT="26937" marB="2693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>
                          <a:effectLst/>
                        </a:rPr>
                        <a:t>Наборы (комплекты) реагентов для гематологических анализаторов</a:t>
                      </a:r>
                    </a:p>
                  </a:txBody>
                  <a:tcPr marL="53874" marR="53874" marT="26937" marB="2693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effectLst/>
                        </a:rPr>
                        <a:t>21.20.23.110</a:t>
                      </a:r>
                    </a:p>
                  </a:txBody>
                  <a:tcPr marL="53874" marR="53874" marT="26937" marB="2693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17401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40740" y="502285"/>
            <a:ext cx="803656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C00000"/>
                </a:solidFill>
                <a:latin typeface="PT Serif"/>
              </a:rPr>
              <a:t>Ограничение может </a:t>
            </a:r>
            <a:r>
              <a:rPr lang="ru-RU" sz="1400" b="1" dirty="0">
                <a:solidFill>
                  <a:srgbClr val="C00000"/>
                </a:solidFill>
                <a:latin typeface="PT Serif"/>
              </a:rPr>
              <a:t>не применяться </a:t>
            </a:r>
            <a:r>
              <a:rPr lang="ru-RU" sz="1400" b="1" dirty="0" smtClean="0">
                <a:solidFill>
                  <a:srgbClr val="C00000"/>
                </a:solidFill>
                <a:latin typeface="PT Serif"/>
              </a:rPr>
              <a:t>при осуществлении закупок (пункт 6):</a:t>
            </a:r>
          </a:p>
          <a:p>
            <a:pPr>
              <a:spcBef>
                <a:spcPts val="600"/>
              </a:spcBef>
            </a:pPr>
            <a:r>
              <a:rPr lang="ru-RU" sz="1400" b="1" dirty="0">
                <a:solidFill>
                  <a:srgbClr val="22272F"/>
                </a:solidFill>
                <a:latin typeface="PT Serif"/>
              </a:rPr>
              <a:t>а)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товара определенного товарного знака ввиду его несовместимости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с товарами, на которых размещаются другие товарные знаки, и необходимости обеспечения взаимодействия закупаемого товара с товарами, используемыми заказчиком,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за исключением случаев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осуществления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закупок товара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, указанного в позиции 371 приложения N 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2 (</a:t>
            </a:r>
            <a:r>
              <a:rPr lang="ru-RU" sz="1400" i="1" dirty="0" smtClean="0">
                <a:solidFill>
                  <a:srgbClr val="22272F"/>
                </a:solidFill>
                <a:latin typeface="PT Serif"/>
              </a:rPr>
              <a:t>Тест-полоски </a:t>
            </a:r>
            <a:r>
              <a:rPr lang="ru-RU" sz="1400" i="1" dirty="0">
                <a:solidFill>
                  <a:srgbClr val="22272F"/>
                </a:solidFill>
                <a:latin typeface="PT Serif"/>
              </a:rPr>
              <a:t>для определения содержания глюкозы в крови, соответствующие коду 248900 вида медицинского изделия в соответствии с номенклатурной </a:t>
            </a:r>
            <a:r>
              <a:rPr lang="ru-RU" sz="1400" i="1" dirty="0" smtClean="0">
                <a:solidFill>
                  <a:srgbClr val="22272F"/>
                </a:solidFill>
                <a:latin typeface="PT Serif"/>
              </a:rPr>
              <a:t>классификацией)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;</a:t>
            </a:r>
            <a:endParaRPr lang="ru-RU" sz="1400" dirty="0">
              <a:solidFill>
                <a:srgbClr val="22272F"/>
              </a:solidFill>
              <a:latin typeface="PT Serif"/>
            </a:endParaRPr>
          </a:p>
          <a:p>
            <a:pPr>
              <a:spcBef>
                <a:spcPts val="600"/>
              </a:spcBef>
            </a:pPr>
            <a:r>
              <a:rPr lang="ru-RU" sz="1400" b="1" dirty="0">
                <a:solidFill>
                  <a:srgbClr val="22272F"/>
                </a:solidFill>
                <a:latin typeface="PT Serif"/>
              </a:rPr>
              <a:t>б)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товара из числа запасных частей и расходных материалов к машинам и оборудованию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, используемым заказчиком,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в соответствии с технической документацией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на указанные машины и оборудование. </a:t>
            </a:r>
            <a:r>
              <a:rPr lang="ru-RU" sz="1400" i="1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Положения</a:t>
            </a:r>
            <a:r>
              <a:rPr lang="ru-RU" sz="1400" i="1" dirty="0" smtClean="0">
                <a:solidFill>
                  <a:srgbClr val="22272F"/>
                </a:solidFill>
                <a:latin typeface="PT Serif"/>
              </a:rPr>
              <a:t> </a:t>
            </a:r>
            <a:r>
              <a:rPr lang="ru-RU" sz="1400" i="1" dirty="0">
                <a:solidFill>
                  <a:srgbClr val="22272F"/>
                </a:solidFill>
                <a:latin typeface="PT Serif"/>
              </a:rPr>
              <a:t>настоящего подпункта </a:t>
            </a:r>
            <a:r>
              <a:rPr lang="ru-RU" sz="1400" i="1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не применяются при осуществлении закупок товаров</a:t>
            </a:r>
            <a:r>
              <a:rPr lang="ru-RU" sz="1400" i="1" dirty="0">
                <a:solidFill>
                  <a:srgbClr val="22272F"/>
                </a:solidFill>
                <a:latin typeface="PT Serif"/>
              </a:rPr>
              <a:t>, указанных в приложении N </a:t>
            </a:r>
            <a:r>
              <a:rPr lang="ru-RU" sz="1400" i="1" dirty="0" smtClean="0">
                <a:solidFill>
                  <a:srgbClr val="22272F"/>
                </a:solidFill>
                <a:latin typeface="PT Serif"/>
              </a:rPr>
              <a:t>2 </a:t>
            </a:r>
            <a:r>
              <a:rPr lang="ru-RU" sz="1400" i="1" dirty="0">
                <a:solidFill>
                  <a:srgbClr val="22272F"/>
                </a:solidFill>
                <a:latin typeface="PT Serif"/>
              </a:rPr>
              <a:t>к настоящему постановлению и </a:t>
            </a:r>
            <a:r>
              <a:rPr lang="ru-RU" sz="1400" i="1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являющихся расходными материалами, комплектующими, принадлежностями к медицинским изделиям</a:t>
            </a:r>
            <a:r>
              <a:rPr lang="ru-RU" sz="1400" i="1" dirty="0">
                <a:solidFill>
                  <a:srgbClr val="22272F"/>
                </a:solidFill>
                <a:latin typeface="PT Serif"/>
              </a:rPr>
              <a:t>;</a:t>
            </a:r>
          </a:p>
          <a:p>
            <a:pPr>
              <a:spcBef>
                <a:spcPts val="600"/>
              </a:spcBef>
            </a:pPr>
            <a:r>
              <a:rPr lang="ru-RU" sz="1400" b="1" dirty="0">
                <a:solidFill>
                  <a:srgbClr val="22272F"/>
                </a:solidFill>
                <a:latin typeface="PT Serif"/>
              </a:rPr>
              <a:t>в)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товаров,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 указанных в позициях 100 и 101 приложения N 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2,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в целях обеспечения нужд спорта высших 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достижений (</a:t>
            </a:r>
            <a:r>
              <a:rPr lang="ru-RU" sz="1400" i="1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Оружие спортивное огнестрельное с нарезным стволом и Патроны и боеприпасы прочие и их детали</a:t>
            </a:r>
            <a:r>
              <a:rPr lang="ru-RU" sz="1400" dirty="0" smtClean="0"/>
              <a:t>)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;</a:t>
            </a:r>
            <a:endParaRPr lang="ru-RU" sz="1400" dirty="0">
              <a:solidFill>
                <a:srgbClr val="22272F"/>
              </a:solidFill>
              <a:latin typeface="PT Serif"/>
            </a:endParaRPr>
          </a:p>
          <a:p>
            <a:pPr>
              <a:spcBef>
                <a:spcPts val="600"/>
              </a:spcBef>
            </a:pPr>
            <a:r>
              <a:rPr lang="ru-RU" sz="1400" b="1" dirty="0">
                <a:solidFill>
                  <a:srgbClr val="22272F"/>
                </a:solidFill>
                <a:latin typeface="PT Serif"/>
              </a:rPr>
              <a:t>г)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товара из числа запасных частей и деталей к используемому оружию спортивному огнестрельному с нарезным стволом, происходящему из иностранного государства</a:t>
            </a:r>
            <a:r>
              <a:rPr lang="ru-RU" sz="1400" dirty="0"/>
              <a:t>.</a:t>
            </a:r>
            <a:endParaRPr lang="ru-RU" sz="1400" dirty="0">
              <a:latin typeface="PT Serif"/>
            </a:endParaRPr>
          </a:p>
        </p:txBody>
      </p:sp>
    </p:spTree>
    <p:extLst>
      <p:ext uri="{BB962C8B-B14F-4D97-AF65-F5344CB8AC3E}">
        <p14:creationId xmlns:p14="http://schemas.microsoft.com/office/powerpoint/2010/main" val="42791843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:p15="http://schemas.microsoft.com/office/powerpoint/2012/main" xmlns:pr="smNativeData" xmlns="smNativeData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128016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912495" y="448091"/>
            <a:ext cx="7821295" cy="401648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7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Пункт 3. Информацией </a:t>
            </a:r>
            <a:r>
              <a:rPr lang="ru-RU" sz="17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и документами, подтверждающими страну происхождения товара для целей настоящего постановления, являются:</a:t>
            </a:r>
          </a:p>
          <a:p>
            <a:pPr algn="just"/>
            <a:r>
              <a:rPr lang="ru-RU" sz="1700" b="1" dirty="0">
                <a:solidFill>
                  <a:srgbClr val="22272F"/>
                </a:solidFill>
                <a:latin typeface="PT Serif"/>
              </a:rPr>
              <a:t>а-б)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 для подтверждения происхождения товаров, указанных в </a:t>
            </a:r>
            <a:r>
              <a:rPr lang="ru-RU" sz="17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позициях </a:t>
            </a:r>
            <a:r>
              <a:rPr lang="ru-RU" sz="17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1 - 433 приложения N 2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, из Российской Федерации (членов Евразийского экономического союза) - </a:t>
            </a:r>
            <a:r>
              <a:rPr lang="ru-RU" sz="17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номер реестровой записи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 из реестра российской промышленной продукции (из евразийского реестра промышленных товаров), </a:t>
            </a:r>
            <a:r>
              <a:rPr lang="ru-RU" sz="17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содержащей в том числе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7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информацию о совокупном количестве баллов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, которое составляет или превышает значение, определенное ПП РФ от 17 июля 2015 г. N 719;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7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информацию об уровне радиоэлектронной продукции 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(для товара, являющегося радиоэлектронной продукцией первого уровня или радиоэлектронной продукцией второго уровня);</a:t>
            </a:r>
          </a:p>
          <a:p>
            <a:pPr algn="just"/>
            <a:r>
              <a:rPr lang="ru-RU" sz="1700" i="1" dirty="0">
                <a:solidFill>
                  <a:srgbClr val="C00000"/>
                </a:solidFill>
                <a:latin typeface="PT Serif"/>
              </a:rPr>
              <a:t>Положения подпунктов «а-б" </a:t>
            </a:r>
            <a:r>
              <a:rPr lang="ru-RU" sz="1700" i="1" dirty="0" smtClean="0">
                <a:solidFill>
                  <a:srgbClr val="C00000"/>
                </a:solidFill>
                <a:latin typeface="PT Serif"/>
              </a:rPr>
              <a:t>пункта 3 в </a:t>
            </a:r>
            <a:r>
              <a:rPr lang="ru-RU" sz="1700" i="1" dirty="0">
                <a:solidFill>
                  <a:srgbClr val="C00000"/>
                </a:solidFill>
                <a:latin typeface="PT Serif"/>
              </a:rPr>
              <a:t>части, касающейся товаров, указанных в позициях 400 – 432 (медицинские изделия) приложения N 2, применяются с 1 сентября 2025 г</a:t>
            </a:r>
            <a:r>
              <a:rPr lang="ru-RU" sz="1700" i="1" dirty="0" smtClean="0">
                <a:solidFill>
                  <a:srgbClr val="C00000"/>
                </a:solidFill>
                <a:latin typeface="PT Serif"/>
              </a:rPr>
              <a:t>.(</a:t>
            </a:r>
            <a:r>
              <a:rPr lang="ru-RU" sz="1700" i="1" dirty="0" err="1" smtClean="0">
                <a:solidFill>
                  <a:srgbClr val="C00000"/>
                </a:solidFill>
                <a:latin typeface="PT Serif"/>
              </a:rPr>
              <a:t>пп.б</a:t>
            </a:r>
            <a:r>
              <a:rPr lang="ru-RU" sz="1700" i="1" dirty="0" smtClean="0">
                <a:solidFill>
                  <a:srgbClr val="C00000"/>
                </a:solidFill>
                <a:latin typeface="PT Serif"/>
              </a:rPr>
              <a:t> п.10)</a:t>
            </a:r>
            <a:endParaRPr lang="ru-RU" sz="1700" i="1" dirty="0">
              <a:solidFill>
                <a:srgbClr val="C00000"/>
              </a:solidFill>
              <a:latin typeface="PT Serif"/>
            </a:endParaRPr>
          </a:p>
        </p:txBody>
      </p:sp>
    </p:spTree>
    <p:extLst>
      <p:ext uri="{BB962C8B-B14F-4D97-AF65-F5344CB8AC3E}">
        <p14:creationId xmlns:p14="http://schemas.microsoft.com/office/powerpoint/2010/main" val="27066677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40740" y="613574"/>
            <a:ext cx="767778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1400" b="1" dirty="0" smtClean="0">
                <a:solidFill>
                  <a:srgbClr val="C00000"/>
                </a:solidFill>
                <a:latin typeface="PT Serif"/>
              </a:rPr>
              <a:t>Пункт 10 </a:t>
            </a:r>
            <a:r>
              <a:rPr lang="ru-RU" sz="1400" b="1" dirty="0">
                <a:solidFill>
                  <a:srgbClr val="C00000"/>
                </a:solidFill>
                <a:latin typeface="PT Serif"/>
              </a:rPr>
              <a:t>в</a:t>
            </a:r>
            <a:r>
              <a:rPr lang="ru-RU" sz="1400" b="1" dirty="0" smtClean="0">
                <a:solidFill>
                  <a:srgbClr val="C00000"/>
                </a:solidFill>
                <a:latin typeface="PT Serif"/>
              </a:rPr>
              <a:t>)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при осуществлении закупок товаров, указанных в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позициях 362 – 399 (медицинские изделия)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 и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433 (лекарственные препараты) приложения N 2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,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извещения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 об осуществлении которых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размещены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 в единой информационной системе и приглашения принять участие в которых направлены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либо контракты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(договоры)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с единственным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поставщиком (подрядчиком, исполнителем) при осуществлении которых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заключены по 31 августа 2025 г. включительно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,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документом, подтверждающим происхождение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таких товаров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из государств - членов </a:t>
            </a:r>
            <a:r>
              <a:rPr lang="ru-RU" sz="14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ЕАЭС,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в том числе из Российской Федерации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, </a:t>
            </a:r>
            <a:r>
              <a:rPr lang="ru-RU" sz="1400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наряду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 с информацией, предусмотренной подпунктами "а" и "б" пункта 3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 настоящего постановления,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является сертификат о происхождении товара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, выданный уполномоченным органом (организацией) государства - члена Евразийского экономического союза по форме, установленной Правилами определения страны происхождения товаров, являющимися неотъемлемой частью Соглашения о Правилах определения страны происхождения товаров в Содружестве Независимых Государств от 20 ноября 2009 г. (далее - Правила определения страны происхождения товаров), и в соответствии с критериями определения страны происхождения товаров, предусмотренными Правилами определения страны происхождения товаров;</a:t>
            </a:r>
          </a:p>
        </p:txBody>
      </p:sp>
    </p:spTree>
    <p:extLst>
      <p:ext uri="{BB962C8B-B14F-4D97-AF65-F5344CB8AC3E}">
        <p14:creationId xmlns:p14="http://schemas.microsoft.com/office/powerpoint/2010/main" val="2682103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:p15="http://schemas.microsoft.com/office/powerpoint/2012/main" xmlns:pr="smNativeData" xmlns="smNativeData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40740" y="613574"/>
            <a:ext cx="767778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1400" b="1" dirty="0" smtClean="0">
                <a:solidFill>
                  <a:srgbClr val="C00000"/>
                </a:solidFill>
                <a:latin typeface="PT Serif"/>
              </a:rPr>
              <a:t>Пункт 10 г</a:t>
            </a:r>
            <a:r>
              <a:rPr lang="ru-RU" sz="1400" b="1" dirty="0">
                <a:solidFill>
                  <a:srgbClr val="C00000"/>
                </a:solidFill>
                <a:latin typeface="PT Serif"/>
              </a:rPr>
              <a:t>)</a:t>
            </a:r>
            <a:r>
              <a:rPr lang="ru-RU" sz="1400" dirty="0">
                <a:solidFill>
                  <a:srgbClr val="C00000"/>
                </a:solidFill>
                <a:latin typeface="PT Serif"/>
              </a:rPr>
              <a:t>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при </a:t>
            </a:r>
            <a:r>
              <a:rPr lang="ru-RU" sz="14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осуществлении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закупок товаров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, указанных в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позициях 400 </a:t>
            </a:r>
            <a:r>
              <a:rPr lang="ru-RU" sz="14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– 432 (медицинские изделия)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приложения N 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2,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извещения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 об осуществлении которых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размещены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 в 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ЕИС </a:t>
            </a:r>
            <a:r>
              <a:rPr lang="ru-RU" sz="14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либо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контракты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(договоры) с единственным </a:t>
            </a:r>
            <a:r>
              <a:rPr lang="ru-RU" sz="14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заключены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по 31 августа 2025 г. включительно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, информацией и документами,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подтверждающими происхождение таких товаров из государств - членов </a:t>
            </a:r>
            <a:r>
              <a:rPr lang="ru-RU" sz="14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ЕАЭС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,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в том числе из Российской Федерации, являются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следующие информация и документы в совокупности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22272F"/>
                </a:solidFill>
                <a:latin typeface="PT Serif"/>
              </a:rPr>
              <a:t>сертификат о происхождении товара, выданный уполномоченным органом (организацией) государства - члена 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ЕАЭС по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форме, установленной Правилами определения страны происхождения 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товаров;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22272F"/>
                </a:solidFill>
                <a:latin typeface="PT Serif"/>
              </a:rPr>
              <a:t>акт экспертизы 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ТПП РФ или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аналогичный документ, выданный уполномоченным органом (организацией) государства - члена 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ЕАЭС,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содержащий информацию о рассчитанной 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доле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стоимости используемых для производства одной единицы медицинского изделия иностранных материалов (сырья) в цене конечной продукции, величина которой не превышает предельные значения согласно приложению N 4;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22272F"/>
                </a:solidFill>
                <a:latin typeface="PT Serif"/>
              </a:rPr>
              <a:t>реквизиты (дата и номер) документа, подтверждающего соответствие производства медицинских изделий требованиям ГОСТ ISO 13485-2017 "Межгосударственный стандарт. Изделия медицинские. Системы менеджмента качества. Требования для целей регулирования"</a:t>
            </a:r>
          </a:p>
        </p:txBody>
      </p:sp>
    </p:spTree>
    <p:extLst>
      <p:ext uri="{BB962C8B-B14F-4D97-AF65-F5344CB8AC3E}">
        <p14:creationId xmlns:p14="http://schemas.microsoft.com/office/powerpoint/2010/main" val="6280787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:p15="http://schemas.microsoft.com/office/powerpoint/2012/main" xmlns:pr="smNativeData" xmlns="smNativeData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271270" y="343281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96274" y="172949"/>
            <a:ext cx="76638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endParaRPr lang="ru-RU" dirty="0">
              <a:solidFill>
                <a:srgbClr val="000000"/>
              </a:solidFill>
              <a:latin typeface="Trebuchet MS" panose="020B0603020202020204" pitchFamily="34" charset="0"/>
              <a:ea typeface="Calibri" panose="020F0502020204030204" pitchFamily="34" charset="0"/>
              <a:cs typeface="Source Sans Pro Black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96274" y="794915"/>
            <a:ext cx="766385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b="1" dirty="0">
                <a:solidFill>
                  <a:srgbClr val="22272F"/>
                </a:solidFill>
                <a:latin typeface="PT Serif"/>
              </a:rPr>
              <a:t>з)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 указание в заявке на участие в закупке наименования страны происхождения товара, </a:t>
            </a:r>
            <a:r>
              <a:rPr lang="ru-RU" i="1" dirty="0">
                <a:solidFill>
                  <a:srgbClr val="22272F"/>
                </a:solidFill>
                <a:latin typeface="PT Serif"/>
              </a:rPr>
              <a:t>наименование страны происхождения товара в соответствии с общероссийским классификатором, используемым для идентификации стран мира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:</a:t>
            </a:r>
          </a:p>
          <a:p>
            <a:pPr indent="457200" algn="just"/>
            <a:r>
              <a:rPr lang="ru-RU" dirty="0">
                <a:solidFill>
                  <a:srgbClr val="22272F"/>
                </a:solidFill>
                <a:latin typeface="PT Serif"/>
              </a:rPr>
              <a:t>для подтверждения происхождения товаров из Российской Федерации, не указанных в позициях </a:t>
            </a:r>
            <a:r>
              <a:rPr lang="ru-RU" dirty="0" smtClean="0">
                <a:solidFill>
                  <a:srgbClr val="22272F"/>
                </a:solidFill>
                <a:latin typeface="PT Serif"/>
              </a:rPr>
              <a:t>1 – 433 (все, кроме продуктов питания) 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приложения N 2;</a:t>
            </a:r>
          </a:p>
          <a:p>
            <a:pPr indent="457200" algn="just"/>
            <a:r>
              <a:rPr lang="ru-RU" dirty="0">
                <a:solidFill>
                  <a:srgbClr val="22272F"/>
                </a:solidFill>
                <a:latin typeface="PT Serif"/>
              </a:rPr>
              <a:t>для подтверждения происхождения товара из иностранного государства, за исключением предусмотренных настоящим пунктом случаев, при которых предусмотрены иные информация и документы, подтверждающие происхождение товара из государств - членов Евразийского экономического союза;</a:t>
            </a:r>
          </a:p>
        </p:txBody>
      </p:sp>
    </p:spTree>
    <p:extLst>
      <p:ext uri="{BB962C8B-B14F-4D97-AF65-F5344CB8AC3E}">
        <p14:creationId xmlns:p14="http://schemas.microsoft.com/office/powerpoint/2010/main" val="38448675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23268" y="314579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96274" y="172949"/>
            <a:ext cx="76638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endParaRPr lang="ru-RU" dirty="0">
              <a:solidFill>
                <a:srgbClr val="000000"/>
              </a:solidFill>
              <a:latin typeface="Trebuchet MS" panose="020B0603020202020204" pitchFamily="34" charset="0"/>
              <a:ea typeface="Calibri" panose="020F0502020204030204" pitchFamily="34" charset="0"/>
              <a:cs typeface="Source Sans Pro Black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36232" y="991355"/>
            <a:ext cx="76638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>
              <a:solidFill>
                <a:srgbClr val="000000"/>
              </a:solidFill>
              <a:latin typeface="Trebuchet MS" panose="020B0603020202020204" pitchFamily="34" charset="0"/>
              <a:ea typeface="Calibri" panose="020F050202020403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52855" y="172949"/>
            <a:ext cx="7523899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endParaRPr lang="ru-RU" sz="1700" dirty="0" smtClean="0">
              <a:solidFill>
                <a:srgbClr val="22272F"/>
              </a:solidFill>
              <a:latin typeface="PT Serif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2923057"/>
              </p:ext>
            </p:extLst>
          </p:nvPr>
        </p:nvGraphicFramePr>
        <p:xfrm>
          <a:off x="940622" y="925513"/>
          <a:ext cx="6884451" cy="2311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1383"/>
                <a:gridCol w="1414954"/>
                <a:gridCol w="1023497"/>
                <a:gridCol w="2814617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endParaRPr lang="ru-RU" sz="17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2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Страна происхождения</a:t>
                      </a:r>
                      <a:endParaRPr lang="ru-RU" sz="1200" b="0" i="0" u="none" strike="noStrike" kern="1" cap="none" spc="0" baseline="0" dirty="0">
                        <a:solidFill>
                          <a:srgbClr val="22272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2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Реестровая запись</a:t>
                      </a:r>
                      <a:endParaRPr lang="ru-RU" sz="1200" b="0" i="0" u="none" strike="noStrike" kern="1" cap="none" spc="0" baseline="0" dirty="0">
                        <a:solidFill>
                          <a:srgbClr val="22272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endParaRPr lang="ru-RU" sz="1200" b="0" i="0" u="none" strike="noStrike" kern="1" cap="none" spc="0" baseline="0" dirty="0">
                        <a:solidFill>
                          <a:srgbClr val="22272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Заявка № 1</a:t>
                      </a: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Германия</a:t>
                      </a: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Отклонили по п.4 ч.12 ст.48</a:t>
                      </a: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Заявка № 2</a:t>
                      </a: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Россия</a:t>
                      </a: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-</a:t>
                      </a: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Отклонили по п.4 ч.12 ст.48</a:t>
                      </a: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Заявка № 3</a:t>
                      </a: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Казахстан</a:t>
                      </a: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-</a:t>
                      </a: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Отклонили по п.4 ч.12 ст.48</a:t>
                      </a: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Заявка № 4</a:t>
                      </a: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Россия</a:t>
                      </a: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+</a:t>
                      </a: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Заявка № 5</a:t>
                      </a: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Беларусь</a:t>
                      </a: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-</a:t>
                      </a: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Отклонили по п.4 ч.12 ст.48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18920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6916" y="-278534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370147" y="921281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58B6CFEB-ED3B-4C53-A3C8-E06577217DA8}"/>
              </a:ext>
            </a:extLst>
          </p:cNvPr>
          <p:cNvSpPr/>
          <p:nvPr/>
        </p:nvSpPr>
        <p:spPr>
          <a:xfrm>
            <a:off x="1199515" y="157698"/>
            <a:ext cx="767778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Bef>
                <a:spcPts val="600"/>
              </a:spcBef>
            </a:pPr>
            <a:endParaRPr lang="ru-RU" sz="1600" dirty="0">
              <a:solidFill>
                <a:srgbClr val="22272F"/>
              </a:solidFill>
              <a:latin typeface="PT Serif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56004" y="437495"/>
            <a:ext cx="796480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Товары </a:t>
            </a:r>
            <a: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российского происхождения, в наибольшей степени </a:t>
            </a:r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удовлетворяющие </a:t>
            </a:r>
            <a: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требованиям к промышленной продукции, предъявляемым в соответствии с законодательством в сфере промышленной политики в целях отнесения этой продукции к российской промышленной продукции. </a:t>
            </a:r>
            <a:endParaRPr lang="ru-RU" sz="1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endParaRPr lang="ru-RU" sz="1400" dirty="0" smtClean="0">
              <a:solidFill>
                <a:srgbClr val="C00000"/>
              </a:solidFill>
              <a:latin typeface="PT Serif"/>
            </a:endParaRPr>
          </a:p>
          <a:p>
            <a:pPr algn="just"/>
            <a:r>
              <a:rPr lang="ru-RU" sz="1400" dirty="0" smtClean="0">
                <a:solidFill>
                  <a:srgbClr val="C00000"/>
                </a:solidFill>
                <a:latin typeface="PT Serif"/>
              </a:rPr>
              <a:t>Статья 27 часть 6</a:t>
            </a:r>
            <a:r>
              <a:rPr lang="ru-RU" sz="1400" dirty="0">
                <a:solidFill>
                  <a:srgbClr val="C00000"/>
                </a:solidFill>
                <a:latin typeface="PT Serif"/>
              </a:rPr>
              <a:t>. </a:t>
            </a:r>
            <a:endParaRPr lang="ru-RU" sz="1400" dirty="0" smtClean="0">
              <a:solidFill>
                <a:srgbClr val="C00000"/>
              </a:solidFill>
              <a:latin typeface="PT Serif"/>
            </a:endParaRPr>
          </a:p>
          <a:p>
            <a:pPr algn="just"/>
            <a:r>
              <a:rPr lang="ru-RU" sz="14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Правительство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Российской Федерации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вправе установить случаи, при которых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при осуществлении закупок промышленной продукции, в отношении которых Правительством Российской Федерации приняты меры, предусмотренные </a:t>
            </a:r>
            <a:r>
              <a:rPr lang="ru-RU" sz="1400" dirty="0">
                <a:latin typeface="PT Serif"/>
              </a:rPr>
              <a:t>пунктом 1 части 2 статьи 14 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настоящего Федерального закона,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заявка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 на участие в закупке,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в которой содержится предложение о поставке товара российского происхождения, приравнивается к заявке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на участие в закупке,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 в которой содержится предложение о поставке товара, происходящего из иностранного государства, если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на участие в такой закупке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подана заявка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на участие в закупке, признанная по результатам ее рассмотрения соответствующей требованиям извещения об осуществлении закупки, документации о закупке (если настоящим Федеральным законом предусмотрена документация о закупке) 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и </a:t>
            </a:r>
            <a:r>
              <a:rPr lang="ru-RU" sz="14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содержащая предложение о поставке товара российского происхождения, в наибольшей степени удовлетворяющего требованиям к промышленной продукции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, </a:t>
            </a:r>
            <a:r>
              <a:rPr lang="ru-RU" sz="14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предъявляемым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в соответствии с </a:t>
            </a:r>
            <a:r>
              <a:rPr lang="ru-RU" sz="1400" dirty="0">
                <a:latin typeface="PT Serif"/>
              </a:rPr>
              <a:t>законодательством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 в сфере промышленной политики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в целях отнесения этой продукции к российской промышленной продукции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.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5815029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:p15="http://schemas.microsoft.com/office/powerpoint/2012/main" xmlns:pr="smNativeData" xmlns="smNativeData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58B6CFEB-ED3B-4C53-A3C8-E06577217DA8}"/>
              </a:ext>
            </a:extLst>
          </p:cNvPr>
          <p:cNvSpPr/>
          <p:nvPr/>
        </p:nvSpPr>
        <p:spPr>
          <a:xfrm>
            <a:off x="1199515" y="157698"/>
            <a:ext cx="7677785" cy="43550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Bef>
                <a:spcPts val="600"/>
              </a:spcBef>
            </a:pPr>
            <a:r>
              <a:rPr lang="ru-RU" sz="1600" b="1" dirty="0" smtClean="0">
                <a:solidFill>
                  <a:srgbClr val="C00000"/>
                </a:solidFill>
                <a:latin typeface="PT Serif"/>
              </a:rPr>
              <a:t>Пункт 4 т</a:t>
            </a:r>
            <a:r>
              <a:rPr lang="ru-RU" sz="1600" b="1" dirty="0">
                <a:solidFill>
                  <a:srgbClr val="C00000"/>
                </a:solidFill>
                <a:latin typeface="PT Serif"/>
              </a:rPr>
              <a:t>)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 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при осуществлении закупок товаров, указанных в позициях 195, 197 - </a:t>
            </a:r>
            <a:r>
              <a:rPr lang="ru-RU" sz="16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199 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и 203 приложения N 2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 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заявка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 на участие в закупке, 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в которой содержится предложение о поставке товара российского происхождения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, 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являющегося радиоэлектронной продукцией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,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не признанной 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в соответствии с ПП РФ от 17 июля 2015 г. N 719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радиоэлектронной продукцией первого уровня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, </a:t>
            </a:r>
            <a:r>
              <a:rPr lang="ru-RU" sz="1600" u="sng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приравнивается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 к заявке, в которой содержится предложение о поставке товара, происходящего </a:t>
            </a:r>
            <a:r>
              <a:rPr lang="ru-RU" sz="1600" u="sng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из иностранного государства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, 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если на участие в такой закупке подана заявка, признанная 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по результатам ее рассмотрения 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соответствующей 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требованиям 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и содержащая предложение о поставке товара российского происхождения, являющегося радиоэлектронной продукцией,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признанной радиоэлектронной продукцией первого уровня</a:t>
            </a:r>
            <a:r>
              <a:rPr lang="ru-RU" sz="1600" dirty="0" smtClean="0">
                <a:solidFill>
                  <a:srgbClr val="22272F"/>
                </a:solidFill>
                <a:latin typeface="PT Serif"/>
              </a:rPr>
              <a:t>;</a:t>
            </a:r>
          </a:p>
          <a:p>
            <a:pPr indent="457200" algn="just">
              <a:spcBef>
                <a:spcPts val="600"/>
              </a:spcBef>
            </a:pPr>
            <a:r>
              <a:rPr lang="ru-RU" sz="1600" b="1" dirty="0">
                <a:solidFill>
                  <a:srgbClr val="C00000"/>
                </a:solidFill>
                <a:latin typeface="PT Serif"/>
              </a:rPr>
              <a:t>Пункт 7 б) 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при осуществлении закупок товаров, 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указанных в 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позициях 195, 197 - 199 и 203 приложения N </a:t>
            </a:r>
            <a:r>
              <a:rPr lang="ru-RU" sz="16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2</a:t>
            </a:r>
            <a:r>
              <a:rPr lang="ru-RU" sz="1600" dirty="0" smtClean="0">
                <a:solidFill>
                  <a:srgbClr val="22272F"/>
                </a:solidFill>
                <a:latin typeface="PT Serif"/>
              </a:rPr>
              <a:t>, 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контракт должен содержать условие 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о том, что, если контракт предусматривает поставку радиоэлектронной продукции, признаваемой </a:t>
            </a:r>
            <a:r>
              <a:rPr lang="ru-RU" sz="1600" dirty="0" smtClean="0">
                <a:solidFill>
                  <a:srgbClr val="22272F"/>
                </a:solidFill>
                <a:latin typeface="PT Serif"/>
              </a:rPr>
              <a:t>радиоэлектронной 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продукцией первого уровня, 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замена 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такой продукции 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на радиоэлектронную продукцию, не признаваемую радиоэлектронной продукцией первого уровня, не </a:t>
            </a:r>
            <a:r>
              <a:rPr lang="ru-RU" sz="16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допускается</a:t>
            </a:r>
            <a:r>
              <a:rPr lang="ru-RU" sz="1600" dirty="0" smtClean="0">
                <a:solidFill>
                  <a:srgbClr val="22272F"/>
                </a:solidFill>
                <a:latin typeface="PT Serif"/>
              </a:rPr>
              <a:t>.</a:t>
            </a:r>
            <a:endParaRPr lang="ru-RU" sz="1600" dirty="0">
              <a:solidFill>
                <a:srgbClr val="22272F"/>
              </a:solidFill>
              <a:latin typeface="PT Serif"/>
            </a:endParaRPr>
          </a:p>
        </p:txBody>
      </p:sp>
    </p:spTree>
    <p:extLst>
      <p:ext uri="{BB962C8B-B14F-4D97-AF65-F5344CB8AC3E}">
        <p14:creationId xmlns:p14="http://schemas.microsoft.com/office/powerpoint/2010/main" val="19492244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:p15="http://schemas.microsoft.com/office/powerpoint/2012/main" xmlns:pr="smNativeData" xmlns="smNativeData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271270" y="343281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96274" y="172949"/>
            <a:ext cx="76638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endParaRPr lang="ru-RU" dirty="0">
              <a:solidFill>
                <a:srgbClr val="000000"/>
              </a:solidFill>
              <a:latin typeface="Trebuchet MS" panose="020B0603020202020204" pitchFamily="34" charset="0"/>
              <a:ea typeface="Calibri" panose="020F0502020204030204" pitchFamily="34" charset="0"/>
              <a:cs typeface="Source Sans Pro Black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36232" y="991355"/>
            <a:ext cx="76638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>
              <a:solidFill>
                <a:srgbClr val="000000"/>
              </a:solidFill>
              <a:latin typeface="Trebuchet MS" panose="020B0603020202020204" pitchFamily="34" charset="0"/>
              <a:ea typeface="Calibri" panose="020F050202020403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8ECE2C8F-BA02-4C7B-9B38-0810183460A9}"/>
              </a:ext>
            </a:extLst>
          </p:cNvPr>
          <p:cNvSpPr/>
          <p:nvPr/>
        </p:nvSpPr>
        <p:spPr>
          <a:xfrm>
            <a:off x="697230" y="1878416"/>
            <a:ext cx="75323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Преимущество</a:t>
            </a:r>
            <a:endParaRPr lang="ru-RU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T Serif"/>
            </a:endParaRPr>
          </a:p>
        </p:txBody>
      </p:sp>
    </p:spTree>
    <p:extLst>
      <p:ext uri="{BB962C8B-B14F-4D97-AF65-F5344CB8AC3E}">
        <p14:creationId xmlns:p14="http://schemas.microsoft.com/office/powerpoint/2010/main" val="32673638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768985" y="1165012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56005" y="128230"/>
            <a:ext cx="757103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400" u="sng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При осуществлении закупки товара: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400" dirty="0">
                <a:solidFill>
                  <a:srgbClr val="22272F"/>
                </a:solidFill>
                <a:latin typeface="PT Serif"/>
              </a:rPr>
              <a:t>1) </a:t>
            </a:r>
            <a:r>
              <a:rPr lang="ru-RU" sz="1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если установлен запрет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закупок товара: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400" dirty="0">
                <a:solidFill>
                  <a:srgbClr val="22272F"/>
                </a:solidFill>
                <a:latin typeface="PT Serif"/>
              </a:rPr>
              <a:t>а)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заявка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,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содержащая предложение о поставке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такого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товара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, происходящего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из иностранного государства, подлежит отклонению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;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400" dirty="0">
                <a:solidFill>
                  <a:srgbClr val="22272F"/>
                </a:solidFill>
                <a:latin typeface="PT Serif"/>
              </a:rPr>
              <a:t>б)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заключение контракта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на поставку товара, происходящего из иностранного государства,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с единственным поставщиком не допускается;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400" dirty="0">
                <a:solidFill>
                  <a:srgbClr val="22272F"/>
                </a:solidFill>
                <a:latin typeface="PT Serif"/>
              </a:rPr>
              <a:t>в)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при исполнении контракта замена товара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на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происходящий из иностранного государств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а,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не допускается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;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400" dirty="0">
                <a:solidFill>
                  <a:srgbClr val="22272F"/>
                </a:solidFill>
                <a:latin typeface="PT Serif"/>
              </a:rPr>
              <a:t>2) </a:t>
            </a:r>
            <a:r>
              <a:rPr lang="ru-RU" sz="1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если установлено ограничение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закупок товара: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400" dirty="0">
                <a:solidFill>
                  <a:srgbClr val="22272F"/>
                </a:solidFill>
                <a:latin typeface="PT Serif"/>
              </a:rPr>
              <a:t>а) все заявки, содержащие предложения о товаре из иностранного государства, подлежат отклонению, если подана и по результатам рассмотрения признана соответствующей, заявка, содержащая предложение о поставке товара российского происхождения (</a:t>
            </a:r>
            <a:r>
              <a:rPr lang="ru-RU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правило «второй лишний»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);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400" dirty="0">
                <a:solidFill>
                  <a:srgbClr val="22272F"/>
                </a:solidFill>
                <a:latin typeface="PT Serif"/>
              </a:rPr>
              <a:t>б)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при исполнении контракта замена товара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на происходящий из иностранного государства товар,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не допускается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8769998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271270" y="343281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912495" y="1031078"/>
            <a:ext cx="7534275" cy="286232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FF0000"/>
                </a:solidFill>
                <a:latin typeface="PT Serif"/>
              </a:rPr>
              <a:t>пункт 4:</a:t>
            </a:r>
          </a:p>
          <a:p>
            <a:pPr indent="457200" algn="just"/>
            <a:r>
              <a:rPr lang="ru-RU" b="1" dirty="0" smtClean="0">
                <a:solidFill>
                  <a:srgbClr val="22272F"/>
                </a:solidFill>
                <a:latin typeface="PT Serif"/>
              </a:rPr>
              <a:t>б</a:t>
            </a:r>
            <a:r>
              <a:rPr lang="ru-RU" b="1" dirty="0">
                <a:solidFill>
                  <a:srgbClr val="22272F"/>
                </a:solidFill>
                <a:latin typeface="PT Serif"/>
              </a:rPr>
              <a:t>)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если объект закупки 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(предмет закупки)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включает хотя бы один товар, не указанный в приложении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N 1 и N 2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,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в отношении заявки, содержащей предложение о поставке товаров только российского происхождения, применяется преимущество при условии, что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:</a:t>
            </a:r>
          </a:p>
          <a:p>
            <a:pPr indent="457200" algn="just"/>
            <a:r>
              <a:rPr lang="ru-RU" dirty="0">
                <a:solidFill>
                  <a:srgbClr val="22272F"/>
                </a:solidFill>
                <a:latin typeface="PT Serif"/>
              </a:rPr>
              <a:t>при осуществлении закупки по Закону № 44-ФЗ в числе заявок, которым присваиваются порядковые номера,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имеется заявка 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на участие в закупке,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содержащая предложение о поставке хотя бы одного товара, происходящего из иностранного государства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;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96274" y="172949"/>
            <a:ext cx="76638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endParaRPr lang="ru-RU" dirty="0">
              <a:solidFill>
                <a:srgbClr val="000000"/>
              </a:solidFill>
              <a:latin typeface="Trebuchet MS" panose="020B0603020202020204" pitchFamily="34" charset="0"/>
              <a:ea typeface="Calibri" panose="020F0502020204030204" pitchFamily="34" charset="0"/>
              <a:cs typeface="Source Sans Pro Black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36232" y="991355"/>
            <a:ext cx="76638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>
              <a:solidFill>
                <a:srgbClr val="000000"/>
              </a:solidFill>
              <a:latin typeface="Trebuchet MS" panose="020B0603020202020204" pitchFamily="34" charset="0"/>
              <a:ea typeface="Calibri" panose="020F050202020403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75317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271270" y="343281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96274" y="172949"/>
            <a:ext cx="76638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endParaRPr lang="ru-RU" dirty="0">
              <a:solidFill>
                <a:srgbClr val="000000"/>
              </a:solidFill>
              <a:latin typeface="Trebuchet MS" panose="020B0603020202020204" pitchFamily="34" charset="0"/>
              <a:ea typeface="Calibri" panose="020F0502020204030204" pitchFamily="34" charset="0"/>
              <a:cs typeface="Source Sans Pro Black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36232" y="991355"/>
            <a:ext cx="76638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>
              <a:solidFill>
                <a:srgbClr val="000000"/>
              </a:solidFill>
              <a:latin typeface="Trebuchet MS" panose="020B0603020202020204" pitchFamily="34" charset="0"/>
              <a:ea typeface="Calibri" panose="020F050202020403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36232" y="542281"/>
            <a:ext cx="752389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Преимущество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 </a:t>
            </a:r>
            <a:r>
              <a:rPr lang="ru-RU" sz="1600" dirty="0" smtClean="0">
                <a:solidFill>
                  <a:srgbClr val="22272F"/>
                </a:solidFill>
                <a:latin typeface="PT Serif"/>
              </a:rPr>
              <a:t>установлено </a:t>
            </a:r>
            <a:r>
              <a:rPr lang="ru-RU" sz="16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в 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отношении </a:t>
            </a:r>
            <a:r>
              <a:rPr lang="ru-RU" sz="1600" u="sng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товаров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 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российского происхождения (</a:t>
            </a:r>
            <a:r>
              <a:rPr lang="ru-RU" sz="1600" u="sng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в том числе поставляемых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 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при выполнении закупаемых работ, оказании закупаемых услуг</a:t>
            </a:r>
            <a:r>
              <a:rPr lang="ru-RU" sz="1600" dirty="0" smtClean="0">
                <a:solidFill>
                  <a:srgbClr val="22272F"/>
                </a:solidFill>
                <a:latin typeface="PT Serif"/>
              </a:rPr>
              <a:t>) 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(п.1 </a:t>
            </a:r>
            <a:r>
              <a:rPr lang="ru-RU" sz="1600" dirty="0" err="1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пп.в</a:t>
            </a:r>
            <a:r>
              <a:rPr lang="ru-RU" sz="16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)</a:t>
            </a:r>
            <a:r>
              <a:rPr lang="ru-RU" sz="1600" dirty="0" smtClean="0">
                <a:solidFill>
                  <a:srgbClr val="22272F"/>
                </a:solidFill>
                <a:latin typeface="PT Serif"/>
              </a:rPr>
              <a:t>;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при присвоении порядкового номер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а заявке, содержащей предложение о поставке товара только российского происхождения, 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осуществляется снижение на 15 % ценового предложения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 этого участника закупки (</a:t>
            </a:r>
            <a:r>
              <a:rPr lang="ru-RU" sz="1600" i="1" dirty="0">
                <a:solidFill>
                  <a:srgbClr val="22272F"/>
                </a:solidFill>
                <a:latin typeface="PT Serif"/>
              </a:rPr>
              <a:t>либо увеличение на 15 % в случае подачи им предложения о размере платы, подлежащей внесению за заключение контракта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);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контракт 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заключается без учета снижения ценового предложения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, цены за единицу товара либо увеличения ценового предложения;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при 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исполнении контракта допускается замена товара 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(с учетом особенностей, предусмотренных частью 7 статьи 95) </a:t>
            </a:r>
            <a:r>
              <a:rPr lang="ru-RU" sz="16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исключительно на товар российского происхождения</a:t>
            </a:r>
            <a:r>
              <a:rPr lang="ru-RU" sz="1600" dirty="0">
                <a:solidFill>
                  <a:srgbClr val="22272F"/>
                </a:solidFill>
                <a:latin typeface="PT Serif"/>
              </a:rPr>
              <a:t>, если контракт предусматривает поставку товара российского происхождения.</a:t>
            </a: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endParaRPr lang="ru-RU" sz="1600" dirty="0">
              <a:solidFill>
                <a:srgbClr val="22272F"/>
              </a:solidFill>
              <a:latin typeface="PT Serif"/>
            </a:endParaRPr>
          </a:p>
        </p:txBody>
      </p:sp>
    </p:spTree>
    <p:extLst>
      <p:ext uri="{BB962C8B-B14F-4D97-AF65-F5344CB8AC3E}">
        <p14:creationId xmlns:p14="http://schemas.microsoft.com/office/powerpoint/2010/main" val="19912983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271270" y="343281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96274" y="172949"/>
            <a:ext cx="76638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endParaRPr lang="ru-RU" dirty="0">
              <a:solidFill>
                <a:srgbClr val="000000"/>
              </a:solidFill>
              <a:latin typeface="Trebuchet MS" panose="020B0603020202020204" pitchFamily="34" charset="0"/>
              <a:ea typeface="Calibri" panose="020F0502020204030204" pitchFamily="34" charset="0"/>
              <a:cs typeface="Source Sans Pro Black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86155" y="240725"/>
            <a:ext cx="766385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Пункт 3. Информацией и документами, подтверждающими страну происхождения товара для целей настоящего постановления, являются:</a:t>
            </a:r>
          </a:p>
          <a:p>
            <a:pPr indent="457200" algn="just"/>
            <a:r>
              <a:rPr lang="ru-RU" b="1" dirty="0" smtClean="0">
                <a:solidFill>
                  <a:srgbClr val="22272F"/>
                </a:solidFill>
                <a:latin typeface="PT Serif"/>
              </a:rPr>
              <a:t>з</a:t>
            </a:r>
            <a:r>
              <a:rPr lang="ru-RU" b="1" dirty="0">
                <a:solidFill>
                  <a:srgbClr val="22272F"/>
                </a:solidFill>
                <a:latin typeface="PT Serif"/>
              </a:rPr>
              <a:t>)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 указание в заявке на участие в закупке наименования страны происхождения товара, </a:t>
            </a:r>
            <a:r>
              <a:rPr lang="ru-RU" i="1" dirty="0">
                <a:solidFill>
                  <a:srgbClr val="22272F"/>
                </a:solidFill>
                <a:latin typeface="PT Serif"/>
              </a:rPr>
              <a:t>наименование страны происхождения товара в соответствии с общероссийским классификатором, используемым для идентификации стран мира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:</a:t>
            </a:r>
          </a:p>
          <a:p>
            <a:pPr indent="457200" algn="just"/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для подтверждения 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происхождения товаров из Российской Федерации,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не указанных в позициях 1 </a:t>
            </a:r>
            <a:r>
              <a:rPr lang="ru-RU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– 146 </a:t>
            </a:r>
            <a:r>
              <a:rPr lang="ru-RU" dirty="0" smtClean="0">
                <a:solidFill>
                  <a:srgbClr val="22272F"/>
                </a:solidFill>
                <a:latin typeface="PT Serif"/>
              </a:rPr>
              <a:t>(</a:t>
            </a:r>
            <a:r>
              <a:rPr lang="ru-RU" dirty="0" err="1" smtClean="0">
                <a:solidFill>
                  <a:srgbClr val="22272F"/>
                </a:solidFill>
                <a:latin typeface="PT Serif"/>
              </a:rPr>
              <a:t>товары+ПО</a:t>
            </a:r>
            <a:r>
              <a:rPr lang="ru-RU" dirty="0" smtClean="0">
                <a:solidFill>
                  <a:srgbClr val="22272F"/>
                </a:solidFill>
                <a:latin typeface="PT Serif"/>
              </a:rPr>
              <a:t>) 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приложения N 1, позициях 1 </a:t>
            </a:r>
            <a:r>
              <a:rPr lang="ru-RU" dirty="0" smtClean="0">
                <a:solidFill>
                  <a:srgbClr val="22272F"/>
                </a:solidFill>
                <a:latin typeface="PT Serif"/>
              </a:rPr>
              <a:t>– 433 (все, кроме продуктов питания) 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приложения N 2;</a:t>
            </a:r>
          </a:p>
          <a:p>
            <a:pPr indent="457200" algn="just"/>
            <a:r>
              <a:rPr lang="ru-RU" dirty="0">
                <a:solidFill>
                  <a:srgbClr val="22272F"/>
                </a:solidFill>
                <a:latin typeface="PT Serif"/>
              </a:rPr>
              <a:t>для подтверждения происхождения товара из иностранного государства, за исключением предусмотренных настоящим пунктом случаев, при которых предусмотрены иные информация и документы, подтверждающие происхождение товара из государств - членов Евразийского экономического союза;</a:t>
            </a:r>
          </a:p>
        </p:txBody>
      </p:sp>
    </p:spTree>
    <p:extLst>
      <p:ext uri="{BB962C8B-B14F-4D97-AF65-F5344CB8AC3E}">
        <p14:creationId xmlns:p14="http://schemas.microsoft.com/office/powerpoint/2010/main" val="6676672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93077" y="3217545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96274" y="172949"/>
            <a:ext cx="76638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endParaRPr lang="ru-RU" dirty="0">
              <a:solidFill>
                <a:srgbClr val="000000"/>
              </a:solidFill>
              <a:latin typeface="Trebuchet MS" panose="020B0603020202020204" pitchFamily="34" charset="0"/>
              <a:ea typeface="Calibri" panose="020F0502020204030204" pitchFamily="34" charset="0"/>
              <a:cs typeface="Source Sans Pro Black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36232" y="991355"/>
            <a:ext cx="76638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>
              <a:solidFill>
                <a:srgbClr val="000000"/>
              </a:solidFill>
              <a:latin typeface="Trebuchet MS" panose="020B0603020202020204" pitchFamily="34" charset="0"/>
              <a:ea typeface="Calibri" panose="020F050202020403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52855" y="172949"/>
            <a:ext cx="7523899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endParaRPr lang="ru-RU" sz="1700" dirty="0" smtClean="0">
              <a:solidFill>
                <a:srgbClr val="22272F"/>
              </a:solidFill>
              <a:latin typeface="PT Serif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8576676"/>
              </p:ext>
            </p:extLst>
          </p:nvPr>
        </p:nvGraphicFramePr>
        <p:xfrm>
          <a:off x="0" y="913756"/>
          <a:ext cx="8590280" cy="2717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2470"/>
                <a:gridCol w="1190390"/>
                <a:gridCol w="861060"/>
                <a:gridCol w="1435100"/>
                <a:gridCol w="2367915"/>
                <a:gridCol w="1363345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endParaRPr lang="ru-RU" sz="17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2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Страна происхождения</a:t>
                      </a:r>
                      <a:endParaRPr lang="ru-RU" sz="1200" b="0" i="0" u="none" strike="noStrike" kern="1" cap="none" spc="0" baseline="0" dirty="0">
                        <a:solidFill>
                          <a:srgbClr val="22272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2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Реестровая запись</a:t>
                      </a:r>
                      <a:endParaRPr lang="ru-RU" sz="1200" b="0" i="0" u="none" strike="noStrike" kern="1" cap="none" spc="0" baseline="0" dirty="0">
                        <a:solidFill>
                          <a:srgbClr val="22272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2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Ценовое предложение</a:t>
                      </a:r>
                      <a:endParaRPr lang="ru-RU" sz="1200" b="0" i="0" u="none" strike="noStrike" kern="1" cap="none" spc="0" baseline="0" dirty="0">
                        <a:solidFill>
                          <a:srgbClr val="22272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2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Оценка</a:t>
                      </a:r>
                      <a:r>
                        <a:rPr lang="ru-RU" sz="17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 </a:t>
                      </a:r>
                      <a:r>
                        <a:rPr lang="ru-RU" sz="12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заявок</a:t>
                      </a:r>
                      <a:endParaRPr lang="ru-RU" sz="1200" b="0" i="0" u="none" strike="noStrike" kern="1" cap="none" spc="0" baseline="0" dirty="0">
                        <a:solidFill>
                          <a:srgbClr val="22272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2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Цена контракта</a:t>
                      </a:r>
                      <a:endParaRPr lang="ru-RU" sz="1200" b="0" i="0" u="none" strike="noStrike" kern="1" cap="none" spc="0" baseline="0" dirty="0">
                        <a:solidFill>
                          <a:srgbClr val="22272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Заявка № 1</a:t>
                      </a: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Германия</a:t>
                      </a: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102 </a:t>
                      </a:r>
                      <a:r>
                        <a:rPr lang="ru-RU" sz="1400" b="0" i="0" u="none" strike="noStrike" kern="1" cap="none" spc="0" baseline="0" dirty="0" err="1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тыс.руб</a:t>
                      </a: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.</a:t>
                      </a: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Заявка № 2</a:t>
                      </a: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Китай</a:t>
                      </a: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86 </a:t>
                      </a:r>
                      <a:r>
                        <a:rPr lang="ru-RU" sz="1400" b="0" i="0" u="none" strike="noStrike" kern="1" cap="none" spc="0" baseline="0" dirty="0" err="1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тыс.руб</a:t>
                      </a: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.</a:t>
                      </a: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Заявка № 3</a:t>
                      </a: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Казахстан</a:t>
                      </a: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-</a:t>
                      </a: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87 </a:t>
                      </a:r>
                      <a:r>
                        <a:rPr lang="ru-RU" sz="1400" b="0" i="0" u="none" strike="noStrike" kern="1" cap="none" spc="0" baseline="0" dirty="0" err="1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тыс.руб</a:t>
                      </a: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.</a:t>
                      </a: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Заявка № 4</a:t>
                      </a: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Россия</a:t>
                      </a: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+</a:t>
                      </a: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400" b="0" i="0" u="none" strike="noStrike" kern="1" cap="none" spc="0" baseline="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100 </a:t>
                      </a:r>
                      <a:r>
                        <a:rPr lang="ru-RU" sz="1400" b="0" i="0" u="none" strike="noStrike" kern="1" cap="none" spc="0" baseline="0" dirty="0" err="1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тыс.руб</a:t>
                      </a:r>
                      <a:r>
                        <a:rPr lang="ru-RU" sz="1400" b="0" i="0" u="none" strike="noStrike" kern="1" cap="none" spc="0" baseline="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.</a:t>
                      </a:r>
                      <a:endParaRPr lang="ru-RU" sz="1400" b="0" i="0" u="none" strike="noStrike" kern="1" cap="none" spc="0" baseline="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100 </a:t>
                      </a:r>
                      <a:r>
                        <a:rPr lang="ru-RU" sz="1400" b="0" i="0" u="none" strike="noStrike" kern="1" cap="none" spc="0" baseline="0" dirty="0" err="1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тыс.руб</a:t>
                      </a: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. – 15% = </a:t>
                      </a: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85 </a:t>
                      </a:r>
                      <a:r>
                        <a:rPr lang="ru-RU" sz="1400" b="0" i="0" u="none" strike="noStrike" kern="1" cap="none" spc="0" baseline="0" dirty="0" err="1" smtClean="0">
                          <a:solidFill>
                            <a:srgbClr val="22272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тыс.руб</a:t>
                      </a: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" cap="none" spc="0" baseline="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100 </a:t>
                      </a:r>
                      <a:r>
                        <a:rPr lang="ru-RU" sz="1400" b="0" i="0" u="none" strike="noStrike" kern="1" cap="none" spc="0" baseline="0" dirty="0" err="1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тыс.руб</a:t>
                      </a:r>
                      <a:r>
                        <a:rPr lang="ru-RU" sz="1400" b="0" i="0" u="none" strike="noStrike" kern="1" cap="none" spc="0" baseline="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.</a:t>
                      </a:r>
                    </a:p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Заявка № 5</a:t>
                      </a: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Беларусь</a:t>
                      </a: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-</a:t>
                      </a: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96 </a:t>
                      </a:r>
                      <a:r>
                        <a:rPr lang="ru-RU" sz="1400" b="0" i="0" u="none" strike="noStrike" kern="1" cap="none" spc="0" baseline="0" dirty="0" err="1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тыс.руб</a:t>
                      </a: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.</a:t>
                      </a: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88042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93077" y="3217545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96274" y="172949"/>
            <a:ext cx="76638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endParaRPr lang="ru-RU" dirty="0">
              <a:solidFill>
                <a:srgbClr val="000000"/>
              </a:solidFill>
              <a:latin typeface="Trebuchet MS" panose="020B0603020202020204" pitchFamily="34" charset="0"/>
              <a:ea typeface="Calibri" panose="020F0502020204030204" pitchFamily="34" charset="0"/>
              <a:cs typeface="Source Sans Pro Black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36232" y="991355"/>
            <a:ext cx="76638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>
              <a:solidFill>
                <a:srgbClr val="000000"/>
              </a:solidFill>
              <a:latin typeface="Trebuchet MS" panose="020B0603020202020204" pitchFamily="34" charset="0"/>
              <a:ea typeface="Calibri" panose="020F050202020403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52855" y="172949"/>
            <a:ext cx="7523899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endParaRPr lang="ru-RU" sz="1700" dirty="0" smtClean="0">
              <a:solidFill>
                <a:srgbClr val="22272F"/>
              </a:solidFill>
              <a:latin typeface="PT Serif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8934050"/>
              </p:ext>
            </p:extLst>
          </p:nvPr>
        </p:nvGraphicFramePr>
        <p:xfrm>
          <a:off x="0" y="913756"/>
          <a:ext cx="8590280" cy="26905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2470"/>
                <a:gridCol w="1190390"/>
                <a:gridCol w="861060"/>
                <a:gridCol w="1435100"/>
                <a:gridCol w="2367915"/>
                <a:gridCol w="1363345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endParaRPr lang="ru-RU" sz="17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2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Страна происхождения</a:t>
                      </a:r>
                      <a:endParaRPr lang="ru-RU" sz="1200" b="0" i="0" u="none" strike="noStrike" kern="1" cap="none" spc="0" baseline="0" dirty="0">
                        <a:solidFill>
                          <a:srgbClr val="22272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2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Реестровая запись</a:t>
                      </a:r>
                      <a:endParaRPr lang="ru-RU" sz="1200" b="0" i="0" u="none" strike="noStrike" kern="1" cap="none" spc="0" baseline="0" dirty="0">
                        <a:solidFill>
                          <a:srgbClr val="22272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2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Ценовое предложение</a:t>
                      </a:r>
                      <a:endParaRPr lang="ru-RU" sz="1200" b="0" i="0" u="none" strike="noStrike" kern="1" cap="none" spc="0" baseline="0" dirty="0">
                        <a:solidFill>
                          <a:srgbClr val="22272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2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Оценка</a:t>
                      </a:r>
                      <a:r>
                        <a:rPr lang="ru-RU" sz="17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 </a:t>
                      </a:r>
                      <a:r>
                        <a:rPr lang="ru-RU" sz="12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заявок</a:t>
                      </a:r>
                      <a:endParaRPr lang="ru-RU" sz="1200" b="0" i="0" u="none" strike="noStrike" kern="1" cap="none" spc="0" baseline="0" dirty="0">
                        <a:solidFill>
                          <a:srgbClr val="22272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2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Цена контракта</a:t>
                      </a:r>
                      <a:endParaRPr lang="ru-RU" sz="1200" b="0" i="0" u="none" strike="noStrike" kern="1" cap="none" spc="0" baseline="0" dirty="0">
                        <a:solidFill>
                          <a:srgbClr val="22272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Заявка № 1</a:t>
                      </a: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Германия</a:t>
                      </a: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102 </a:t>
                      </a:r>
                      <a:r>
                        <a:rPr lang="ru-RU" sz="1400" b="0" i="0" u="none" strike="noStrike" kern="1" cap="none" spc="0" baseline="0" dirty="0" err="1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тыс.руб</a:t>
                      </a: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.</a:t>
                      </a: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Заявка № 2</a:t>
                      </a: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Китай</a:t>
                      </a: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83 </a:t>
                      </a:r>
                      <a:r>
                        <a:rPr lang="ru-RU" sz="1400" b="0" i="0" u="none" strike="noStrike" kern="1" cap="none" spc="0" baseline="0" dirty="0" err="1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тыс.руб</a:t>
                      </a: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.</a:t>
                      </a: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83 </a:t>
                      </a:r>
                      <a:r>
                        <a:rPr lang="ru-RU" sz="1400" b="0" i="0" u="none" strike="noStrike" kern="1" cap="none" spc="0" baseline="0" dirty="0" err="1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тыс.руб</a:t>
                      </a: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.</a:t>
                      </a: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744"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Заявка № 3</a:t>
                      </a: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Казахстан</a:t>
                      </a: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-</a:t>
                      </a: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87 </a:t>
                      </a:r>
                      <a:r>
                        <a:rPr lang="ru-RU" sz="1400" b="0" i="0" u="none" strike="noStrike" kern="1" cap="none" spc="0" baseline="0" dirty="0" err="1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тыс.руб</a:t>
                      </a: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.</a:t>
                      </a: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Заявка № 4</a:t>
                      </a: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Россия</a:t>
                      </a: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+</a:t>
                      </a: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400" b="0" i="0" u="none" strike="noStrike" kern="1" cap="none" spc="0" baseline="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100 </a:t>
                      </a:r>
                      <a:r>
                        <a:rPr lang="ru-RU" sz="1400" b="0" i="0" u="none" strike="noStrike" kern="1" cap="none" spc="0" baseline="0" dirty="0" err="1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тыс.руб</a:t>
                      </a:r>
                      <a:r>
                        <a:rPr lang="ru-RU" sz="1400" b="0" i="0" u="none" strike="noStrike" kern="1" cap="none" spc="0" baseline="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.</a:t>
                      </a:r>
                      <a:endParaRPr lang="ru-RU" sz="1400" b="0" i="0" u="none" strike="noStrike" kern="1" cap="none" spc="0" baseline="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100 </a:t>
                      </a:r>
                      <a:r>
                        <a:rPr lang="ru-RU" sz="1400" b="0" i="0" u="none" strike="noStrike" kern="1" cap="none" spc="0" baseline="0" dirty="0" err="1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тыс.руб</a:t>
                      </a: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. – 15% = </a:t>
                      </a: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85 </a:t>
                      </a:r>
                      <a:r>
                        <a:rPr lang="ru-RU" sz="1400" b="0" i="0" u="none" strike="noStrike" kern="1" cap="none" spc="0" baseline="0" dirty="0" err="1" smtClean="0">
                          <a:solidFill>
                            <a:srgbClr val="22272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тыс.руб</a:t>
                      </a: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Заявка № 5</a:t>
                      </a: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Беларусь</a:t>
                      </a: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-</a:t>
                      </a: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96 </a:t>
                      </a:r>
                      <a:r>
                        <a:rPr lang="ru-RU" sz="1400" b="0" i="0" u="none" strike="noStrike" kern="1" cap="none" spc="0" baseline="0" dirty="0" err="1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тыс.руб</a:t>
                      </a:r>
                      <a:r>
                        <a:rPr lang="ru-RU" sz="14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.</a:t>
                      </a: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endParaRPr lang="ru-RU" sz="14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09267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271270" y="343281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96274" y="172949"/>
            <a:ext cx="76638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endParaRPr lang="ru-RU" dirty="0">
              <a:solidFill>
                <a:srgbClr val="000000"/>
              </a:solidFill>
              <a:latin typeface="Trebuchet MS" panose="020B0603020202020204" pitchFamily="34" charset="0"/>
              <a:ea typeface="Calibri" panose="020F0502020204030204" pitchFamily="34" charset="0"/>
              <a:cs typeface="Source Sans Pro Black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36232" y="991355"/>
            <a:ext cx="76638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>
              <a:solidFill>
                <a:srgbClr val="000000"/>
              </a:solidFill>
              <a:latin typeface="Trebuchet MS" panose="020B0603020202020204" pitchFamily="34" charset="0"/>
              <a:ea typeface="Calibri" panose="020F050202020403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8ECE2C8F-BA02-4C7B-9B38-0810183460A9}"/>
              </a:ext>
            </a:extLst>
          </p:cNvPr>
          <p:cNvSpPr/>
          <p:nvPr/>
        </p:nvSpPr>
        <p:spPr>
          <a:xfrm>
            <a:off x="697230" y="1878416"/>
            <a:ext cx="75323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Формирование лотов</a:t>
            </a:r>
            <a:endParaRPr lang="ru-RU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T Serif"/>
            </a:endParaRPr>
          </a:p>
        </p:txBody>
      </p:sp>
    </p:spTree>
    <p:extLst>
      <p:ext uri="{BB962C8B-B14F-4D97-AF65-F5344CB8AC3E}">
        <p14:creationId xmlns:p14="http://schemas.microsoft.com/office/powerpoint/2010/main" val="22817520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271270" y="343281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768985" y="347056"/>
            <a:ext cx="8036561" cy="453970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7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Пункт 4</a:t>
            </a:r>
            <a:r>
              <a:rPr lang="ru-RU" sz="1700" b="1" dirty="0" smtClean="0">
                <a:solidFill>
                  <a:srgbClr val="22272F"/>
                </a:solidFill>
                <a:latin typeface="PT Serif"/>
              </a:rPr>
              <a:t> </a:t>
            </a:r>
          </a:p>
          <a:p>
            <a:pPr algn="just"/>
            <a:r>
              <a:rPr lang="ru-RU" sz="1700" b="1" dirty="0" smtClean="0">
                <a:solidFill>
                  <a:srgbClr val="22272F"/>
                </a:solidFill>
                <a:latin typeface="PT Serif"/>
              </a:rPr>
              <a:t>в</a:t>
            </a:r>
            <a:r>
              <a:rPr lang="ru-RU" sz="1700" b="1" dirty="0">
                <a:solidFill>
                  <a:srgbClr val="22272F"/>
                </a:solidFill>
                <a:latin typeface="PT Serif"/>
              </a:rPr>
              <a:t>)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 </a:t>
            </a:r>
            <a:r>
              <a:rPr lang="ru-RU" sz="17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если иное не установлено 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в соответствии с Законом № 44-ФЗ и принятыми в соответствии с ним НПА, в том числе настоящим постановлением, </a:t>
            </a:r>
            <a:r>
              <a:rPr lang="ru-RU" sz="17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допускается включать в один объект закупки (предмет закупки) ТРУ как указанные в приложении N 1 и N 2, так и не указанные в таких приложениях, при этом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:</a:t>
            </a:r>
          </a:p>
          <a:p>
            <a:pPr indent="457200" algn="just"/>
            <a:r>
              <a:rPr lang="ru-RU" sz="17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к включенным в объект закупки ТРУ, указанным в приложении N 1, применяются положения, касающиеся запрета;</a:t>
            </a:r>
          </a:p>
          <a:p>
            <a:pPr indent="457200" algn="just"/>
            <a:r>
              <a:rPr lang="ru-RU" sz="17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к включенным в объект закупки ТРУ, указанным в приложении N 2, применяются положения, касающиеся ограничения;</a:t>
            </a:r>
          </a:p>
          <a:p>
            <a:pPr indent="457200" algn="just"/>
            <a:r>
              <a:rPr lang="ru-RU" sz="17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к включенным в объект закупки товарам, не указанным в приложении N 1 и N 2, применяются положения, касающиеся преимущества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;</a:t>
            </a:r>
          </a:p>
          <a:p>
            <a:pPr indent="457200" algn="just"/>
            <a:r>
              <a:rPr lang="ru-RU" sz="17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преимущество, предоставляется заявке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 на участие в закупке, </a:t>
            </a:r>
            <a:r>
              <a:rPr lang="ru-RU" sz="17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которая содержит предложение о поставке товара только российского происхождения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, как в отношении включенных в объект закупки товаров, не указанных в приложении N 1 и N 2, так и включенных в объект закупки товаров, указанных в таких приложениях;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96274" y="172949"/>
            <a:ext cx="76638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endParaRPr lang="ru-RU" dirty="0">
              <a:solidFill>
                <a:srgbClr val="000000"/>
              </a:solidFill>
              <a:latin typeface="Trebuchet MS" panose="020B0603020202020204" pitchFamily="34" charset="0"/>
              <a:ea typeface="Calibri" panose="020F0502020204030204" pitchFamily="34" charset="0"/>
              <a:cs typeface="Source Sans Pro Black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96274" y="989939"/>
            <a:ext cx="76638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>
              <a:solidFill>
                <a:srgbClr val="000000"/>
              </a:solidFill>
              <a:latin typeface="Trebuchet MS" panose="020B0603020202020204" pitchFamily="34" charset="0"/>
              <a:ea typeface="Calibri" panose="020F050202020403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4745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25475" y="3147166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96274" y="172949"/>
            <a:ext cx="76638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endParaRPr lang="ru-RU" dirty="0">
              <a:solidFill>
                <a:srgbClr val="000000"/>
              </a:solidFill>
              <a:latin typeface="Trebuchet MS" panose="020B0603020202020204" pitchFamily="34" charset="0"/>
              <a:ea typeface="Calibri" panose="020F0502020204030204" pitchFamily="34" charset="0"/>
              <a:cs typeface="Source Sans Pro Black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36232" y="991355"/>
            <a:ext cx="76638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>
              <a:solidFill>
                <a:srgbClr val="000000"/>
              </a:solidFill>
              <a:latin typeface="Trebuchet MS" panose="020B0603020202020204" pitchFamily="34" charset="0"/>
              <a:ea typeface="Calibri" panose="020F050202020403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52855" y="172949"/>
            <a:ext cx="7523899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endParaRPr lang="ru-RU" sz="1700" dirty="0" smtClean="0">
              <a:solidFill>
                <a:srgbClr val="22272F"/>
              </a:solidFill>
              <a:latin typeface="PT Serif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7112492"/>
              </p:ext>
            </p:extLst>
          </p:nvPr>
        </p:nvGraphicFramePr>
        <p:xfrm>
          <a:off x="0" y="913756"/>
          <a:ext cx="9144001" cy="35236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3720"/>
                <a:gridCol w="1506855"/>
                <a:gridCol w="1435100"/>
                <a:gridCol w="1435100"/>
                <a:gridCol w="1363345"/>
                <a:gridCol w="1435100"/>
                <a:gridCol w="1414781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endParaRPr lang="ru-RU" sz="12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endParaRPr lang="ru-RU" sz="1200" b="0" i="0" u="none" strike="noStrike" kern="1" cap="none" spc="0" baseline="0" dirty="0">
                        <a:solidFill>
                          <a:srgbClr val="22272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2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Заявка № 1</a:t>
                      </a:r>
                      <a:endParaRPr lang="ru-RU" sz="1200" b="0" i="0" u="none" strike="noStrike" kern="1" cap="none" spc="0" baseline="0" dirty="0">
                        <a:solidFill>
                          <a:srgbClr val="22272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2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Заявка № 2</a:t>
                      </a:r>
                      <a:endParaRPr lang="ru-RU" sz="1200" b="0" i="0" u="none" strike="noStrike" kern="1" cap="none" spc="0" baseline="0" dirty="0">
                        <a:solidFill>
                          <a:srgbClr val="22272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2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Заявка № 3</a:t>
                      </a:r>
                      <a:endParaRPr lang="ru-RU" sz="1200" b="0" i="0" u="none" strike="noStrike" kern="1" cap="none" spc="0" baseline="0" dirty="0">
                        <a:solidFill>
                          <a:srgbClr val="22272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2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Заявка № 4</a:t>
                      </a:r>
                      <a:endParaRPr lang="ru-RU" sz="1200" b="0" i="0" u="none" strike="noStrike" kern="1" cap="none" spc="0" baseline="0" dirty="0">
                        <a:solidFill>
                          <a:srgbClr val="22272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2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Заявка № 5</a:t>
                      </a:r>
                      <a:endParaRPr lang="ru-RU" sz="1200" b="0" i="0" u="none" strike="noStrike" kern="1" cap="none" spc="0" baseline="0" dirty="0">
                        <a:solidFill>
                          <a:srgbClr val="22272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2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№ 1</a:t>
                      </a:r>
                      <a:endParaRPr lang="ru-RU" sz="12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2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Из перечня № 1</a:t>
                      </a:r>
                      <a:endParaRPr lang="ru-RU" sz="12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2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Россия</a:t>
                      </a:r>
                      <a:endParaRPr lang="ru-RU" sz="12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2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Иностранный</a:t>
                      </a:r>
                      <a:endParaRPr lang="ru-RU" sz="12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2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Россия</a:t>
                      </a:r>
                      <a:endParaRPr lang="ru-RU" sz="12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2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Россия</a:t>
                      </a:r>
                      <a:endParaRPr lang="ru-RU" sz="12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Иностранный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2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№ 2</a:t>
                      </a:r>
                      <a:endParaRPr lang="ru-RU" sz="12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2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Из перечня № 2</a:t>
                      </a:r>
                      <a:endParaRPr lang="ru-RU" sz="12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Россия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2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Россия</a:t>
                      </a:r>
                      <a:endParaRPr lang="ru-RU" sz="12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2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Россия</a:t>
                      </a:r>
                      <a:endParaRPr lang="ru-RU" sz="12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2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Иностранный</a:t>
                      </a:r>
                      <a:endParaRPr lang="ru-RU" sz="12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2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Россия</a:t>
                      </a:r>
                      <a:endParaRPr lang="ru-RU" sz="12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2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№ 3</a:t>
                      </a:r>
                      <a:endParaRPr lang="ru-RU" sz="12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2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Из перечня № 2</a:t>
                      </a:r>
                      <a:endParaRPr lang="ru-RU" sz="12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Россия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200" b="0" i="0" u="none" strike="noStrike" kern="1" cap="none" spc="0" baseline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Россия</a:t>
                      </a:r>
                      <a:endParaRPr lang="ru-RU" sz="12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2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Россия</a:t>
                      </a:r>
                      <a:endParaRPr lang="ru-RU" sz="12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2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Россия</a:t>
                      </a:r>
                      <a:endParaRPr lang="ru-RU" sz="12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Иностранный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2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№ 4</a:t>
                      </a:r>
                      <a:endParaRPr lang="ru-RU" sz="12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200" b="0" i="0" u="none" strike="noStrike" kern="1" cap="none" spc="0" baseline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-</a:t>
                      </a:r>
                      <a:endParaRPr lang="ru-RU" sz="12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kern="1" cap="none" spc="0" baseline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Россия</a:t>
                      </a:r>
                      <a:endParaRPr lang="ru-RU" sz="1200" b="0" i="0" u="none" strike="noStrike" kern="1" cap="none" spc="0" baseline="0" dirty="0" smtClean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200" b="0" i="0" u="none" strike="noStrike" kern="1" cap="none" spc="0" baseline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Россия</a:t>
                      </a:r>
                      <a:endParaRPr lang="ru-RU" sz="12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Иностранный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2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Россия</a:t>
                      </a:r>
                      <a:endParaRPr lang="ru-RU" sz="12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Россия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377834"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2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№ 5</a:t>
                      </a:r>
                      <a:endParaRPr lang="ru-RU" sz="12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2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-</a:t>
                      </a:r>
                      <a:endParaRPr lang="ru-RU" sz="12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Россия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2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Россия</a:t>
                      </a:r>
                      <a:endParaRPr lang="ru-RU" sz="12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2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Россия</a:t>
                      </a:r>
                      <a:endParaRPr lang="ru-RU" sz="12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2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Россия</a:t>
                      </a:r>
                      <a:endParaRPr lang="ru-RU" sz="12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Россия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endParaRPr lang="ru-RU" sz="12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2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Ценовые предложения</a:t>
                      </a:r>
                      <a:endParaRPr lang="ru-RU" sz="1200" b="0" i="0" u="none" strike="noStrike" kern="1" cap="none" spc="0" baseline="0" dirty="0">
                        <a:solidFill>
                          <a:srgbClr val="22272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100 </a:t>
                      </a:r>
                      <a:r>
                        <a:rPr lang="ru-RU" sz="1200" b="0" i="0" u="none" strike="noStrike" kern="1" cap="none" spc="0" baseline="0" dirty="0" err="1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тыс.руб</a:t>
                      </a:r>
                      <a:r>
                        <a:rPr lang="ru-RU" sz="12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endParaRPr lang="ru-RU" sz="12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2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86 </a:t>
                      </a:r>
                      <a:r>
                        <a:rPr lang="ru-RU" sz="1200" b="0" i="0" u="none" strike="noStrike" kern="1" cap="none" spc="0" baseline="0" dirty="0" err="1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тыс.руб</a:t>
                      </a:r>
                      <a:endParaRPr lang="ru-RU" sz="12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endParaRPr lang="ru-RU" sz="12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i="0" u="none" strike="noStrike" kern="1" cap="none" spc="0" baseline="0" dirty="0" smtClean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endParaRPr lang="ru-RU" sz="12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2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Оценка ценовых предложений</a:t>
                      </a:r>
                      <a:endParaRPr lang="ru-RU" sz="1200" b="0" i="0" u="none" strike="noStrike" kern="1" cap="none" spc="0" baseline="0" dirty="0">
                        <a:solidFill>
                          <a:srgbClr val="22272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100 – 15 % </a:t>
                      </a: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= 85 </a:t>
                      </a:r>
                      <a:r>
                        <a:rPr lang="ru-RU" sz="1200" b="0" i="0" u="none" strike="noStrike" kern="1" cap="none" spc="0" baseline="0" dirty="0" err="1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тыс.руб</a:t>
                      </a:r>
                      <a:r>
                        <a:rPr lang="ru-RU" sz="12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endParaRPr lang="ru-RU" sz="12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endParaRPr lang="ru-RU" sz="1200" b="0" i="0" u="none" strike="noStrike" kern="1" cap="none" spc="0" baseline="0" dirty="0" smtClean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2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86 </a:t>
                      </a:r>
                      <a:r>
                        <a:rPr lang="ru-RU" sz="1200" b="0" i="0" u="none" strike="noStrike" kern="1" cap="none" spc="0" baseline="0" dirty="0" err="1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тыс.руб</a:t>
                      </a:r>
                      <a:r>
                        <a:rPr lang="ru-RU" sz="12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.</a:t>
                      </a:r>
                      <a:endParaRPr lang="ru-RU" sz="12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endParaRPr lang="ru-RU" sz="12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i="0" u="none" strike="noStrike" kern="1" cap="none" spc="0" baseline="0" dirty="0" smtClean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300990"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endParaRPr lang="ru-RU" sz="12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12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Цена контракта</a:t>
                      </a:r>
                      <a:endParaRPr lang="ru-RU" sz="1200" b="0" i="0" u="none" strike="noStrike" kern="1" cap="none" spc="0" baseline="0" dirty="0">
                        <a:solidFill>
                          <a:srgbClr val="22272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100 </a:t>
                      </a:r>
                      <a:r>
                        <a:rPr lang="ru-RU" sz="1200" b="0" i="0" u="none" strike="noStrike" kern="1" cap="none" spc="0" baseline="0" dirty="0" err="1" smtClean="0">
                          <a:solidFill>
                            <a:srgbClr val="22272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тыс.руб</a:t>
                      </a:r>
                      <a:r>
                        <a:rPr lang="ru-RU" sz="1200" b="0" i="0" u="none" strike="noStrike" kern="1" cap="none" spc="0" baseline="0" dirty="0" smtClean="0">
                          <a:solidFill>
                            <a:srgbClr val="22272F"/>
                          </a:solidFill>
                          <a:effectLst/>
                          <a:latin typeface="PT Serif"/>
                          <a:ea typeface="字魂59号-创粗黑" charset="-122"/>
                          <a:cs typeface="字魂59号-创粗黑" charset="-122"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endParaRPr lang="ru-RU" sz="12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endParaRPr lang="ru-RU" sz="12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endParaRPr lang="ru-RU" sz="1200" b="0" i="0" u="none" strike="noStrike" kern="1" cap="none" spc="0" baseline="0" dirty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i="0" u="none" strike="noStrike" kern="1" cap="none" spc="0" baseline="0" dirty="0" smtClean="0">
                        <a:solidFill>
                          <a:srgbClr val="22272F"/>
                        </a:solidFill>
                        <a:effectLst/>
                        <a:latin typeface="PT Serif"/>
                        <a:ea typeface="字魂59号-创粗黑" charset="-122"/>
                        <a:cs typeface="字魂59号-创粗黑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47097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271270" y="343281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986155" y="347056"/>
            <a:ext cx="7819391" cy="453970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indent="457200" algn="just"/>
            <a:r>
              <a:rPr lang="ru-RU" sz="1700" b="1" dirty="0" smtClean="0">
                <a:solidFill>
                  <a:srgbClr val="22272F"/>
                </a:solidFill>
                <a:latin typeface="PT Serif"/>
              </a:rPr>
              <a:t>Пункт 4 г</a:t>
            </a:r>
            <a:r>
              <a:rPr lang="ru-RU" sz="1700" b="1" dirty="0">
                <a:solidFill>
                  <a:srgbClr val="22272F"/>
                </a:solidFill>
                <a:latin typeface="PT Serif"/>
              </a:rPr>
              <a:t>)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 при осуществлении закупок (за исключением закупок у единственного), </a:t>
            </a:r>
            <a:r>
              <a:rPr lang="ru-RU" sz="17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не могут быть включены в предмет одного контракта (одного лота) </a:t>
            </a:r>
            <a:r>
              <a:rPr lang="ru-RU" sz="1700" u="sng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из приложения № 2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:</a:t>
            </a:r>
          </a:p>
          <a:p>
            <a:pPr indent="457200" algn="just"/>
            <a:r>
              <a:rPr lang="ru-RU" sz="1700" dirty="0">
                <a:solidFill>
                  <a:srgbClr val="22272F"/>
                </a:solidFill>
                <a:latin typeface="PT Serif"/>
              </a:rPr>
              <a:t>товары, указанные в позициях 143 и 144 и товары, не указанные в таких позициях;</a:t>
            </a:r>
          </a:p>
          <a:p>
            <a:pPr indent="457200" algn="just"/>
            <a:r>
              <a:rPr lang="ru-RU" sz="1700" dirty="0">
                <a:solidFill>
                  <a:srgbClr val="22272F"/>
                </a:solidFill>
                <a:latin typeface="PT Serif"/>
              </a:rPr>
              <a:t>товары, указанные в позициях 145, 149 и 150 и товары, не указанные в таких позициях;</a:t>
            </a:r>
          </a:p>
          <a:p>
            <a:pPr indent="457200" algn="just"/>
            <a:r>
              <a:rPr lang="ru-RU" sz="1700" dirty="0">
                <a:solidFill>
                  <a:srgbClr val="22272F"/>
                </a:solidFill>
                <a:latin typeface="PT Serif"/>
              </a:rPr>
              <a:t>товары, указанные в позициях 146 - 148, 151 - 153 и 162 и товары, не указанные в таких позициях;</a:t>
            </a:r>
          </a:p>
          <a:p>
            <a:pPr indent="457200" algn="just"/>
            <a:r>
              <a:rPr lang="ru-RU" sz="1700" dirty="0">
                <a:solidFill>
                  <a:srgbClr val="22272F"/>
                </a:solidFill>
                <a:latin typeface="PT Serif"/>
              </a:rPr>
              <a:t>товары, указанные в позиции 154 и товары, не указанные в такой позиции;</a:t>
            </a:r>
          </a:p>
          <a:p>
            <a:pPr indent="457200" algn="just"/>
            <a:r>
              <a:rPr lang="ru-RU" sz="1700" dirty="0">
                <a:solidFill>
                  <a:srgbClr val="22272F"/>
                </a:solidFill>
                <a:latin typeface="PT Serif"/>
              </a:rPr>
              <a:t>товары, указанные в позициях 155 - 160 и товары, не указанные в таких позициях;</a:t>
            </a:r>
          </a:p>
          <a:p>
            <a:pPr indent="457200" algn="just"/>
            <a:r>
              <a:rPr lang="ru-RU" sz="1700" dirty="0">
                <a:solidFill>
                  <a:srgbClr val="22272F"/>
                </a:solidFill>
                <a:latin typeface="PT Serif"/>
              </a:rPr>
              <a:t>товары, указанные в позиции 161 и товары, не указанные в такой позиции;</a:t>
            </a:r>
          </a:p>
          <a:p>
            <a:pPr indent="457200" algn="just"/>
            <a:r>
              <a:rPr lang="ru-RU" sz="1700" dirty="0">
                <a:solidFill>
                  <a:srgbClr val="22272F"/>
                </a:solidFill>
                <a:latin typeface="PT Serif"/>
              </a:rPr>
              <a:t>товары, указанные в позиции 163 и товары, не указанные в такой позиции;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141689" y="162390"/>
            <a:ext cx="76638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endParaRPr lang="ru-RU" dirty="0">
              <a:solidFill>
                <a:srgbClr val="000000"/>
              </a:solidFill>
              <a:latin typeface="Trebuchet MS" panose="020B0603020202020204" pitchFamily="34" charset="0"/>
              <a:ea typeface="Calibri" panose="020F0502020204030204" pitchFamily="34" charset="0"/>
              <a:cs typeface="Source Sans Pro Black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96274" y="989939"/>
            <a:ext cx="76638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>
              <a:solidFill>
                <a:srgbClr val="000000"/>
              </a:solidFill>
              <a:latin typeface="Trebuchet MS" panose="020B0603020202020204" pitchFamily="34" charset="0"/>
              <a:ea typeface="Calibri" panose="020F050202020403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66092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:p15="http://schemas.microsoft.com/office/powerpoint/2012/main" xmlns:pr="smNativeData" xmlns="smNativeData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271270" y="343281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986155" y="798041"/>
            <a:ext cx="7737516" cy="29700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indent="457200" algn="just"/>
            <a:r>
              <a:rPr lang="ru-RU" sz="1700" dirty="0">
                <a:solidFill>
                  <a:srgbClr val="22272F"/>
                </a:solidFill>
                <a:latin typeface="PT Serif"/>
              </a:rPr>
              <a:t>товары, указанные в позициях </a:t>
            </a:r>
            <a:r>
              <a:rPr lang="ru-RU" sz="17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17, 139 - 141 приложения N 1, 179, 189, 320 (в части дефибрилляторов), 362 - 432 приложения N 2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, и товары, не указанные в таких позициях;</a:t>
            </a:r>
          </a:p>
          <a:p>
            <a:pPr indent="457200" algn="just"/>
            <a:r>
              <a:rPr lang="ru-RU" sz="1700" dirty="0">
                <a:solidFill>
                  <a:srgbClr val="22272F"/>
                </a:solidFill>
                <a:latin typeface="PT Serif"/>
              </a:rPr>
              <a:t>товары, указанные в позиции </a:t>
            </a:r>
            <a:r>
              <a:rPr lang="ru-RU" sz="17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237 приложения N 2, громкоговорители, усилители электрические звуковых частот, установки электрических усилителей звука, соответствующие кодам 26.40.42.110, 26.40.43.110, 26.40.43.120 по ОКПД 2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, из числа товаров, указанных в </a:t>
            </a:r>
            <a:r>
              <a:rPr lang="ru-RU" sz="17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позиции 241 приложения N 2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, с другими товарами;</a:t>
            </a:r>
          </a:p>
          <a:p>
            <a:pPr indent="457200" algn="just"/>
            <a:r>
              <a:rPr lang="ru-RU" sz="17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микрофоны и подставки для них, соответствующие коду 26.40.41.000 по ОКПД 2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, из числа товаров, указанных </a:t>
            </a:r>
            <a:r>
              <a:rPr lang="ru-RU" sz="17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в позиции 241 приложения N 2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, с другими товарами;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96274" y="172949"/>
            <a:ext cx="76638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endParaRPr lang="ru-RU" dirty="0">
              <a:solidFill>
                <a:srgbClr val="000000"/>
              </a:solidFill>
              <a:latin typeface="Trebuchet MS" panose="020B0603020202020204" pitchFamily="34" charset="0"/>
              <a:ea typeface="Calibri" panose="020F0502020204030204" pitchFamily="34" charset="0"/>
              <a:cs typeface="Source Sans Pro Black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96274" y="989939"/>
            <a:ext cx="76638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>
              <a:solidFill>
                <a:srgbClr val="000000"/>
              </a:solidFill>
              <a:latin typeface="Trebuchet MS" panose="020B0603020202020204" pitchFamily="34" charset="0"/>
              <a:ea typeface="Calibri" panose="020F050202020403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73686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271270" y="343281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912495" y="770453"/>
            <a:ext cx="7390766" cy="338554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400" dirty="0">
                <a:solidFill>
                  <a:srgbClr val="22272F"/>
                </a:solidFill>
                <a:latin typeface="PT Serif"/>
              </a:rPr>
              <a:t>3)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если установлено преимущество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в отношении товара российского происхождения: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400" dirty="0">
                <a:solidFill>
                  <a:srgbClr val="22272F"/>
                </a:solidFill>
                <a:latin typeface="PT Serif"/>
              </a:rPr>
              <a:t>а)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при присвоении порядкового номер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а заявке, содержащей предложение о поставке товара только российского происхождения,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осуществляется снижение на 15 % ценового предложения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 этого участника закупки (</a:t>
            </a:r>
            <a:r>
              <a:rPr lang="ru-RU" sz="1400" i="1" dirty="0">
                <a:solidFill>
                  <a:srgbClr val="22272F"/>
                </a:solidFill>
                <a:latin typeface="PT Serif"/>
              </a:rPr>
              <a:t>либо увеличение на 15 % в случае подачи им предложения о размере платы, подлежащей внесению за заключение контракта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);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400" dirty="0">
                <a:solidFill>
                  <a:srgbClr val="22272F"/>
                </a:solidFill>
                <a:latin typeface="PT Serif"/>
              </a:rPr>
              <a:t>б)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контракт заключается без учета снижения ценового предложения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, цены за единицу товара либо увеличения ценового предложения;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400" dirty="0">
                <a:solidFill>
                  <a:srgbClr val="22272F"/>
                </a:solidFill>
                <a:latin typeface="PT Serif"/>
              </a:rPr>
              <a:t>в)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при исполнении контракта допускается замена товара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(с учетом особенностей, предусмотренных частью 7 статьи 95)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исключительно на товар российского происхождения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, если контракт предусматривает поставку товара российского происхождения.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96274" y="172949"/>
            <a:ext cx="76638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endParaRPr lang="ru-RU" dirty="0">
              <a:solidFill>
                <a:srgbClr val="000000"/>
              </a:solidFill>
              <a:latin typeface="Trebuchet MS" panose="020B0603020202020204" pitchFamily="34" charset="0"/>
              <a:ea typeface="Calibri" panose="020F0502020204030204" pitchFamily="34" charset="0"/>
              <a:cs typeface="Source Sans Pro Black"/>
            </a:endParaRPr>
          </a:p>
        </p:txBody>
      </p:sp>
    </p:spTree>
    <p:extLst>
      <p:ext uri="{BB962C8B-B14F-4D97-AF65-F5344CB8AC3E}">
        <p14:creationId xmlns:p14="http://schemas.microsoft.com/office/powerpoint/2010/main" val="20196061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271270" y="343281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955942" y="706120"/>
            <a:ext cx="7562584" cy="29700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indent="457200" algn="just"/>
            <a:r>
              <a:rPr lang="ru-RU" sz="1700" dirty="0">
                <a:solidFill>
                  <a:srgbClr val="22272F"/>
                </a:solidFill>
                <a:latin typeface="PT Serif"/>
              </a:rPr>
              <a:t>указанные в позиции 433 приложения N 2 </a:t>
            </a:r>
            <a:r>
              <a:rPr lang="ru-RU" sz="17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лекарственные препараты, включенные в перечень ЖНВЛП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, (за исключением лекарственных препаратов, включенных в перечень стратегически значимых лекарственных средств,), </a:t>
            </a:r>
            <a:r>
              <a:rPr lang="ru-RU" sz="17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и не включенные в такой перечень 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(если допускается включение в предмет одного контракта (одного лота), лекарственных препаратов с различными МНН);</a:t>
            </a:r>
          </a:p>
          <a:p>
            <a:pPr indent="457200" algn="just"/>
            <a:r>
              <a:rPr lang="ru-RU" sz="1700" dirty="0">
                <a:solidFill>
                  <a:srgbClr val="22272F"/>
                </a:solidFill>
                <a:latin typeface="PT Serif"/>
              </a:rPr>
              <a:t>указанные в позиции 433 приложения N 2 </a:t>
            </a:r>
            <a:r>
              <a:rPr lang="ru-RU" sz="17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лекарственные препараты, включенные в перечень стратегически значимых 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лекарственных средств, </a:t>
            </a:r>
            <a:r>
              <a:rPr lang="ru-RU" sz="17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и не включенные в такой перечень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 (если допускается включение в предмет одного контракта (одного лота), лекарственных препаратов с различными МНН);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96274" y="172949"/>
            <a:ext cx="76638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endParaRPr lang="ru-RU" dirty="0">
              <a:solidFill>
                <a:srgbClr val="000000"/>
              </a:solidFill>
              <a:latin typeface="Trebuchet MS" panose="020B0603020202020204" pitchFamily="34" charset="0"/>
              <a:ea typeface="Calibri" panose="020F0502020204030204" pitchFamily="34" charset="0"/>
              <a:cs typeface="Source Sans Pro Black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96274" y="989939"/>
            <a:ext cx="76638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>
              <a:solidFill>
                <a:srgbClr val="000000"/>
              </a:solidFill>
              <a:latin typeface="Trebuchet MS" panose="020B0603020202020204" pitchFamily="34" charset="0"/>
              <a:ea typeface="Calibri" panose="020F050202020403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56299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:p15="http://schemas.microsoft.com/office/powerpoint/2012/main" xmlns:pr="smNativeData" xmlns="smNativeData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271270" y="343281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625475" y="1628662"/>
            <a:ext cx="756258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indent="457200" algn="ctr"/>
            <a:r>
              <a:rPr lang="ru-RU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Как применять перечни</a:t>
            </a:r>
            <a:endParaRPr lang="ru-RU" sz="4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T Serif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96274" y="172949"/>
            <a:ext cx="76638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endParaRPr lang="ru-RU" dirty="0">
              <a:solidFill>
                <a:srgbClr val="000000"/>
              </a:solidFill>
              <a:latin typeface="Trebuchet MS" panose="020B0603020202020204" pitchFamily="34" charset="0"/>
              <a:ea typeface="Calibri" panose="020F0502020204030204" pitchFamily="34" charset="0"/>
              <a:cs typeface="Source Sans Pro Black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96274" y="989939"/>
            <a:ext cx="76638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>
              <a:solidFill>
                <a:srgbClr val="000000"/>
              </a:solidFill>
              <a:latin typeface="Trebuchet MS" panose="020B0603020202020204" pitchFamily="34" charset="0"/>
              <a:ea typeface="Calibri" panose="020F050202020403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43700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:p15="http://schemas.microsoft.com/office/powerpoint/2012/main" xmlns:pr="smNativeData" xmlns="smNativeData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1271270" y="38367"/>
            <a:ext cx="7319011" cy="480131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rgbClr val="C00000"/>
                </a:solidFill>
                <a:latin typeface="PT Serif"/>
              </a:rPr>
              <a:t>Пункт 4 </a:t>
            </a:r>
          </a:p>
          <a:p>
            <a:pPr algn="just"/>
            <a:r>
              <a:rPr lang="ru-RU" sz="1700" b="1" dirty="0" smtClean="0">
                <a:latin typeface="PT Serif"/>
              </a:rPr>
              <a:t>д</a:t>
            </a:r>
            <a:r>
              <a:rPr lang="ru-RU" sz="1700" b="1" dirty="0">
                <a:latin typeface="PT Serif"/>
              </a:rPr>
              <a:t>) </a:t>
            </a:r>
            <a:r>
              <a:rPr lang="ru-RU" sz="17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позиции приложения N 1 и N 2 применяются, если в объект закупки включены ТРУ, наименования которых указаны в графе "Наименование товара, работы, услуги"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 </a:t>
            </a:r>
            <a:r>
              <a:rPr lang="ru-RU" sz="17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и 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которые</a:t>
            </a:r>
            <a:r>
              <a:rPr lang="ru-RU" sz="17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 включены в код, указанный в графе "Код т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овара, работы, услуги по Общероссийскому классификатору продукции по видам экономической деятельности ОК 034-2014 (КПЕС 2008)", </a:t>
            </a:r>
            <a:r>
              <a:rPr lang="ru-RU" sz="17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или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 если в объект закупки включен товар, наименование которого указано </a:t>
            </a:r>
            <a:r>
              <a:rPr lang="ru-RU" sz="17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в графе "Наименование товара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" </a:t>
            </a:r>
            <a:r>
              <a:rPr lang="ru-RU" sz="17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и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 который включен </a:t>
            </a:r>
            <a:r>
              <a:rPr lang="ru-RU" sz="17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в код, указанный в графе "Код товара </a:t>
            </a:r>
            <a:r>
              <a:rPr lang="ru-RU" sz="1700" dirty="0">
                <a:solidFill>
                  <a:srgbClr val="22272F"/>
                </a:solidFill>
                <a:latin typeface="PT Serif"/>
              </a:rPr>
              <a:t>по Общероссийскому классификатору продукции по видам экономической деятельности ОК 034-2014 (КПЕС 2008)". </a:t>
            </a:r>
            <a:endParaRPr lang="ru-RU" sz="1700" dirty="0" smtClean="0">
              <a:solidFill>
                <a:srgbClr val="22272F"/>
              </a:solidFill>
              <a:latin typeface="PT Serif"/>
            </a:endParaRPr>
          </a:p>
          <a:p>
            <a:pPr indent="457200" algn="just"/>
            <a:r>
              <a:rPr lang="ru-RU" sz="1700" i="1" dirty="0" smtClean="0">
                <a:solidFill>
                  <a:srgbClr val="22272F"/>
                </a:solidFill>
                <a:latin typeface="PT Serif"/>
              </a:rPr>
              <a:t>При </a:t>
            </a:r>
            <a:r>
              <a:rPr lang="ru-RU" sz="1700" i="1" dirty="0">
                <a:solidFill>
                  <a:srgbClr val="22272F"/>
                </a:solidFill>
                <a:latin typeface="PT Serif"/>
              </a:rPr>
              <a:t>этом если в объект закупки включено </a:t>
            </a:r>
            <a:r>
              <a:rPr lang="ru-RU" sz="1700" i="1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медицинское изделие</a:t>
            </a:r>
            <a:r>
              <a:rPr lang="ru-RU" sz="1700" i="1" dirty="0">
                <a:solidFill>
                  <a:srgbClr val="22272F"/>
                </a:solidFill>
                <a:latin typeface="PT Serif"/>
              </a:rPr>
              <a:t>, соответствующая </a:t>
            </a:r>
            <a:r>
              <a:rPr lang="ru-RU" sz="1700" i="1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позиция применяется</a:t>
            </a:r>
            <a:r>
              <a:rPr lang="ru-RU" sz="1700" i="1" dirty="0">
                <a:solidFill>
                  <a:srgbClr val="22272F"/>
                </a:solidFill>
                <a:latin typeface="PT Serif"/>
              </a:rPr>
              <a:t>, </a:t>
            </a:r>
            <a:r>
              <a:rPr lang="ru-RU" sz="1700" i="1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если</a:t>
            </a:r>
            <a:r>
              <a:rPr lang="ru-RU" sz="1700" i="1" dirty="0">
                <a:solidFill>
                  <a:srgbClr val="22272F"/>
                </a:solidFill>
                <a:latin typeface="PT Serif"/>
              </a:rPr>
              <a:t> закупаемое медицинское изделие также </a:t>
            </a:r>
            <a:r>
              <a:rPr lang="ru-RU" sz="1700" i="1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относится</a:t>
            </a:r>
            <a:r>
              <a:rPr lang="ru-RU" sz="1700" i="1" dirty="0">
                <a:solidFill>
                  <a:srgbClr val="22272F"/>
                </a:solidFill>
                <a:latin typeface="PT Serif"/>
              </a:rPr>
              <a:t> </a:t>
            </a:r>
            <a:r>
              <a:rPr lang="ru-RU" sz="1700" i="1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к указанному </a:t>
            </a:r>
            <a:r>
              <a:rPr lang="ru-RU" sz="1700" i="1" dirty="0">
                <a:solidFill>
                  <a:srgbClr val="22272F"/>
                </a:solidFill>
                <a:latin typeface="PT Serif"/>
              </a:rPr>
              <a:t>в графе "Наименование товара, работы, услуги" или графе "Наименование товара" </a:t>
            </a:r>
            <a:r>
              <a:rPr lang="ru-RU" sz="1700" i="1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коду вида медицинского изделия в соответствии с номенклатурной классификацией </a:t>
            </a:r>
            <a:r>
              <a:rPr lang="ru-RU" sz="1700" i="1" dirty="0">
                <a:solidFill>
                  <a:srgbClr val="22272F"/>
                </a:solidFill>
                <a:latin typeface="PT Serif"/>
              </a:rPr>
              <a:t>медицинских изделий, утвержденной МЗ РФ;</a:t>
            </a:r>
          </a:p>
        </p:txBody>
      </p:sp>
    </p:spTree>
    <p:extLst>
      <p:ext uri="{BB962C8B-B14F-4D97-AF65-F5344CB8AC3E}">
        <p14:creationId xmlns:p14="http://schemas.microsoft.com/office/powerpoint/2010/main" val="21255873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1199515" y="353410"/>
            <a:ext cx="7319011" cy="270843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indent="457200" algn="r"/>
            <a:r>
              <a:rPr lang="ru-RU" sz="17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Перечень № 1</a:t>
            </a:r>
          </a:p>
          <a:p>
            <a:pPr indent="457200" algn="r"/>
            <a:endParaRPr lang="ru-RU" sz="1700" dirty="0">
              <a:solidFill>
                <a:srgbClr val="2227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T Serif"/>
            </a:endParaRPr>
          </a:p>
          <a:p>
            <a:pPr indent="457200" algn="r"/>
            <a:endParaRPr lang="ru-RU" sz="1700" dirty="0" smtClean="0">
              <a:solidFill>
                <a:srgbClr val="2227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T Serif"/>
            </a:endParaRPr>
          </a:p>
          <a:p>
            <a:pPr indent="457200" algn="r"/>
            <a:endParaRPr lang="ru-RU" sz="1700" dirty="0">
              <a:solidFill>
                <a:srgbClr val="2227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T Serif"/>
            </a:endParaRPr>
          </a:p>
          <a:p>
            <a:pPr indent="457200" algn="r"/>
            <a:r>
              <a:rPr lang="ru-RU" sz="17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Перечень № 2</a:t>
            </a:r>
          </a:p>
          <a:p>
            <a:pPr indent="457200" algn="r"/>
            <a:endParaRPr lang="ru-RU" sz="1700" dirty="0">
              <a:solidFill>
                <a:srgbClr val="2227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T Serif"/>
            </a:endParaRPr>
          </a:p>
          <a:p>
            <a:pPr indent="457200" algn="r"/>
            <a:endParaRPr lang="ru-RU" sz="1700" dirty="0" smtClean="0">
              <a:solidFill>
                <a:srgbClr val="2227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T Serif"/>
            </a:endParaRPr>
          </a:p>
          <a:p>
            <a:pPr indent="457200" algn="r"/>
            <a:endParaRPr lang="ru-RU" sz="1700" dirty="0">
              <a:solidFill>
                <a:srgbClr val="2227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T Serif"/>
            </a:endParaRPr>
          </a:p>
          <a:p>
            <a:pPr indent="457200" algn="r"/>
            <a:endParaRPr lang="ru-RU" sz="1700" dirty="0" smtClean="0">
              <a:solidFill>
                <a:srgbClr val="2227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T Serif"/>
            </a:endParaRPr>
          </a:p>
          <a:p>
            <a:pPr indent="457200" algn="r"/>
            <a:r>
              <a:rPr lang="ru-RU" sz="17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Пример из перечня № 1</a:t>
            </a:r>
            <a:endParaRPr lang="ru-RU" sz="1700" dirty="0">
              <a:solidFill>
                <a:srgbClr val="2227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T Serif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1276316"/>
              </p:ext>
            </p:extLst>
          </p:nvPr>
        </p:nvGraphicFramePr>
        <p:xfrm>
          <a:off x="986155" y="788657"/>
          <a:ext cx="7366635" cy="396240"/>
        </p:xfrm>
        <a:graphic>
          <a:graphicData uri="http://schemas.openxmlformats.org/drawingml/2006/table">
            <a:tbl>
              <a:tblPr/>
              <a:tblGrid>
                <a:gridCol w="2666441"/>
                <a:gridCol w="4700194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effectLst/>
                        </a:rPr>
                        <a:t>Наименование товара, работы, услуги</a:t>
                      </a:r>
                    </a:p>
                  </a:txBody>
                  <a:tcPr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effectLst/>
                        </a:rPr>
                        <a:t>Код товара, работы, услуги по Общероссийскому классификатору продукции по видам экономической деятельности </a:t>
                      </a:r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ОК 034-2014 (КПЕС 2008)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1537003"/>
              </p:ext>
            </p:extLst>
          </p:nvPr>
        </p:nvGraphicFramePr>
        <p:xfrm>
          <a:off x="986155" y="1854200"/>
          <a:ext cx="7366635" cy="396240"/>
        </p:xfrm>
        <a:graphic>
          <a:graphicData uri="http://schemas.openxmlformats.org/drawingml/2006/table">
            <a:tbl>
              <a:tblPr/>
              <a:tblGrid>
                <a:gridCol w="2724785"/>
                <a:gridCol w="4641850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effectLst/>
                        </a:rPr>
                        <a:t>Наименование товара</a:t>
                      </a:r>
                    </a:p>
                  </a:txBody>
                  <a:tcPr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effectLst/>
                        </a:rPr>
                        <a:t>Код товара по Общероссийскому классификатору продукции по видам экономической деятельности </a:t>
                      </a:r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ОК 034-2014 (КПЕС 2008)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3720431"/>
              </p:ext>
            </p:extLst>
          </p:nvPr>
        </p:nvGraphicFramePr>
        <p:xfrm>
          <a:off x="986154" y="3074035"/>
          <a:ext cx="7460616" cy="1005840"/>
        </p:xfrm>
        <a:graphic>
          <a:graphicData uri="http://schemas.openxmlformats.org/drawingml/2006/table">
            <a:tbl>
              <a:tblPr/>
              <a:tblGrid>
                <a:gridCol w="498495"/>
                <a:gridCol w="2298046"/>
                <a:gridCol w="4664075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effectLst/>
                        </a:rPr>
                        <a:t>139.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dirty="0">
                          <a:effectLst/>
                        </a:rPr>
                        <a:t>Аппараты искусственной вентиляции легких, </a:t>
                      </a:r>
                      <a:r>
                        <a:rPr lang="ru-RU" sz="1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соответствующие кодам 232870, 232890 вида медицинского изделия в соответствии с </a:t>
                      </a:r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номенклатурной классификацией</a:t>
                      </a:r>
                      <a:endParaRPr lang="ru-RU" sz="10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effectLst/>
                        </a:rPr>
                        <a:t>32.50.21.121 32.50.21.122 32.50.21.123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70757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CA41219C-8B50-49F4-BE59-504BF9419C1D}"/>
              </a:ext>
            </a:extLst>
          </p:cNvPr>
          <p:cNvSpPr/>
          <p:nvPr/>
        </p:nvSpPr>
        <p:spPr>
          <a:xfrm>
            <a:off x="1252855" y="132080"/>
            <a:ext cx="7534276" cy="4785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Bef>
                <a:spcPts val="600"/>
              </a:spcBef>
            </a:pPr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Письмо Минфина России от 31.01.2025 № 24-01-06/8697</a:t>
            </a:r>
          </a:p>
          <a:p>
            <a:pPr indent="457200" algn="just">
              <a:spcBef>
                <a:spcPts val="600"/>
              </a:spcBef>
            </a:pPr>
            <a:r>
              <a:rPr lang="ru-RU" sz="1400" dirty="0" smtClean="0">
                <a:latin typeface="PT Serif"/>
              </a:rPr>
              <a:t>«3.1. …В перечнях №1 - №3 в графах «Наименование товара, работы, услуги» и «Наименование товара» … указаны группы товаров, работ, услуг, которые по общему правилу (за исключением отдельных позиций, в том числе касающихся медицинских изделий) являются наименованиями соответствующих группировок по ОКПД2 (от подкласса до подкатегории) .</a:t>
            </a:r>
          </a:p>
          <a:p>
            <a:pPr indent="457200" algn="just">
              <a:spcBef>
                <a:spcPts val="600"/>
              </a:spcBef>
            </a:pPr>
            <a:r>
              <a:rPr lang="ru-RU" sz="1400" dirty="0" smtClean="0">
                <a:latin typeface="PT Serif"/>
              </a:rPr>
              <a:t>…соответствующая «защитная» мера распространяется на всю указанную в позиции перечней № 1- № 3 группу товаров, работ, услуг по ОКПД2, то есть на все товары, работы, услуги, включенные в указанную в соответствующей позиции перечней № 1-№3 группировку ОКПД2.</a:t>
            </a:r>
          </a:p>
          <a:p>
            <a:pPr indent="457200" algn="just">
              <a:spcBef>
                <a:spcPts val="600"/>
              </a:spcBef>
            </a:pPr>
            <a:r>
              <a:rPr lang="ru-RU" sz="1400" dirty="0" smtClean="0">
                <a:latin typeface="PT Serif"/>
              </a:rPr>
              <a:t>Например, запрет, предусмотренный позицией 62 перечня № 1 в отношении машин и оборудования для сельского и лесного хозяйства, включенных в код 28.30 по ОКПД2, распространяется также на котлы варочные, включенные в код 28.30.83.170 по ОКПД2.</a:t>
            </a:r>
          </a:p>
          <a:p>
            <a:pPr indent="457200" algn="just">
              <a:spcBef>
                <a:spcPts val="600"/>
              </a:spcBef>
            </a:pPr>
            <a:r>
              <a:rPr lang="ru-RU" sz="1400" dirty="0" smtClean="0">
                <a:latin typeface="PT Serif"/>
              </a:rPr>
              <a:t>3.2. Наименование ТРУ в перечнях указаны для цели отнесения закупаемых заказчиком ТРУ к ТРУ, в отношении которых применяются соответствующие «защитные» меры.</a:t>
            </a:r>
          </a:p>
          <a:p>
            <a:pPr indent="457200" algn="just">
              <a:spcBef>
                <a:spcPts val="600"/>
              </a:spcBef>
            </a:pPr>
            <a:r>
              <a:rPr lang="ru-RU" sz="1400" dirty="0" smtClean="0">
                <a:latin typeface="PT Serif"/>
              </a:rPr>
              <a:t>…</a:t>
            </a:r>
            <a:r>
              <a:rPr lang="ru-R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В этой связи при применении Постановления № 1875 не предусматривается обеспечение дословного соответствия наименований, указанных в описании объекта закупки (предмета закупки), наименованиям, указанным в перечнях № 1 - №3.</a:t>
            </a:r>
            <a:r>
              <a:rPr lang="ru-RU" sz="1400" dirty="0" smtClean="0">
                <a:latin typeface="PT Serif"/>
              </a:rPr>
              <a:t>»</a:t>
            </a:r>
            <a:endParaRPr lang="ru-RU" sz="1400" dirty="0">
              <a:latin typeface="PT Serif"/>
            </a:endParaRPr>
          </a:p>
        </p:txBody>
      </p:sp>
    </p:spTree>
    <p:extLst>
      <p:ext uri="{BB962C8B-B14F-4D97-AF65-F5344CB8AC3E}">
        <p14:creationId xmlns:p14="http://schemas.microsoft.com/office/powerpoint/2010/main" val="11542125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94945" y="60325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A8089955-13BC-42DE-BA21-37C7D76364C3}"/>
              </a:ext>
            </a:extLst>
          </p:cNvPr>
          <p:cNvSpPr/>
          <p:nvPr/>
        </p:nvSpPr>
        <p:spPr>
          <a:xfrm>
            <a:off x="1056005" y="1084712"/>
            <a:ext cx="76758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Особенности применения </a:t>
            </a:r>
            <a:r>
              <a:rPr lang="ru-RU" sz="40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нац.режима</a:t>
            </a:r>
            <a:r>
              <a:rPr lang="ru-RU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 при закупках ЛП</a:t>
            </a:r>
            <a:endParaRPr lang="ru-RU" sz="4000" dirty="0">
              <a:solidFill>
                <a:srgbClr val="C00000"/>
              </a:solidFill>
              <a:latin typeface="PT Serif"/>
            </a:endParaRPr>
          </a:p>
        </p:txBody>
      </p:sp>
    </p:spTree>
    <p:extLst>
      <p:ext uri="{BB962C8B-B14F-4D97-AF65-F5344CB8AC3E}">
        <p14:creationId xmlns:p14="http://schemas.microsoft.com/office/powerpoint/2010/main" val="8011776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B0DC962E-D5DE-4F86-8B42-0EC613533CDB}"/>
              </a:ext>
            </a:extLst>
          </p:cNvPr>
          <p:cNvSpPr/>
          <p:nvPr/>
        </p:nvSpPr>
        <p:spPr>
          <a:xfrm>
            <a:off x="1343025" y="1266825"/>
            <a:ext cx="710374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C00000"/>
                </a:solidFill>
                <a:latin typeface="PT Serif"/>
              </a:rPr>
              <a:t>Пункт 4 р</a:t>
            </a:r>
            <a:r>
              <a:rPr lang="ru-RU" b="1" dirty="0">
                <a:solidFill>
                  <a:srgbClr val="C00000"/>
                </a:solidFill>
                <a:latin typeface="PT Serif"/>
              </a:rPr>
              <a:t>)</a:t>
            </a:r>
            <a:r>
              <a:rPr lang="ru-RU" dirty="0">
                <a:solidFill>
                  <a:srgbClr val="C00000"/>
                </a:solidFill>
                <a:latin typeface="PT Serif"/>
              </a:rPr>
              <a:t>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ограничение, преимущество в отношении лекарственных препаратов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, указанных в позиции 433 приложения N 2,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применяются при осуществлении закупок 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лекарственных препаратов,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включенных в перечень ЖНВЛП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37455007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F925E121-4E9D-43E9-8F61-31427B471E8F}"/>
              </a:ext>
            </a:extLst>
          </p:cNvPr>
          <p:cNvSpPr/>
          <p:nvPr/>
        </p:nvSpPr>
        <p:spPr>
          <a:xfrm>
            <a:off x="1252855" y="132080"/>
            <a:ext cx="7534275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1500" b="1" dirty="0">
                <a:solidFill>
                  <a:srgbClr val="22272F"/>
                </a:solidFill>
                <a:latin typeface="PT Serif"/>
              </a:rPr>
              <a:t>у)</a:t>
            </a:r>
            <a:r>
              <a:rPr lang="ru-RU" sz="1500" dirty="0">
                <a:solidFill>
                  <a:srgbClr val="22272F"/>
                </a:solidFill>
                <a:latin typeface="PT Serif"/>
              </a:rPr>
              <a:t> </a:t>
            </a:r>
            <a:r>
              <a:rPr lang="ru-RU" sz="15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в случае </a:t>
            </a:r>
            <a:r>
              <a:rPr lang="ru-RU" sz="1500" dirty="0">
                <a:solidFill>
                  <a:srgbClr val="22272F"/>
                </a:solidFill>
                <a:latin typeface="PT Serif"/>
              </a:rPr>
              <a:t>осуществления </a:t>
            </a:r>
            <a:r>
              <a:rPr lang="ru-RU" sz="15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закупки</a:t>
            </a:r>
            <a:r>
              <a:rPr lang="ru-RU" sz="1500" dirty="0">
                <a:solidFill>
                  <a:srgbClr val="22272F"/>
                </a:solidFill>
                <a:latin typeface="PT Serif"/>
              </a:rPr>
              <a:t> указанных в позиции 433 приложения N 2 </a:t>
            </a:r>
            <a:r>
              <a:rPr lang="ru-RU" sz="15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лекарственных препаратов</a:t>
            </a:r>
            <a:r>
              <a:rPr lang="ru-RU" sz="1500" dirty="0">
                <a:solidFill>
                  <a:srgbClr val="22272F"/>
                </a:solidFill>
                <a:latin typeface="PT Serif"/>
              </a:rPr>
              <a:t>, </a:t>
            </a:r>
            <a:r>
              <a:rPr lang="ru-RU" sz="15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не </a:t>
            </a:r>
            <a:r>
              <a:rPr lang="ru-RU" sz="15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включенных в </a:t>
            </a:r>
            <a:r>
              <a:rPr lang="ru-RU" sz="15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перечень стратегически значимых</a:t>
            </a:r>
            <a:r>
              <a:rPr lang="ru-RU" sz="1500" dirty="0">
                <a:solidFill>
                  <a:srgbClr val="22272F"/>
                </a:solidFill>
                <a:latin typeface="PT Serif"/>
              </a:rPr>
              <a:t> лекарственных средств, производство которых должно быть обеспечено на территории Российской Федерации, утвержденный распоряжением Правительства Российской Федерации от 6 июля 2010 г. N 1141-р, </a:t>
            </a:r>
            <a:r>
              <a:rPr lang="ru-RU" sz="15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в отношении заявки, содержащей предложение о поставке </a:t>
            </a:r>
            <a:r>
              <a:rPr lang="ru-RU" sz="1500" dirty="0">
                <a:solidFill>
                  <a:srgbClr val="22272F"/>
                </a:solidFill>
                <a:latin typeface="PT Serif"/>
              </a:rPr>
              <a:t>таких </a:t>
            </a:r>
            <a:r>
              <a:rPr lang="ru-RU" sz="15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лекарственных препаратов только российского происхождения</a:t>
            </a:r>
            <a:r>
              <a:rPr lang="ru-RU" sz="1500" dirty="0">
                <a:solidFill>
                  <a:srgbClr val="22272F"/>
                </a:solidFill>
                <a:latin typeface="PT Serif"/>
              </a:rPr>
              <a:t>, </a:t>
            </a:r>
            <a:r>
              <a:rPr lang="ru-RU" sz="15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помимо ограничения, также применяется преимущество,</a:t>
            </a:r>
            <a:r>
              <a:rPr lang="ru-RU" sz="1500" dirty="0">
                <a:solidFill>
                  <a:srgbClr val="22272F"/>
                </a:solidFill>
                <a:latin typeface="PT Serif"/>
              </a:rPr>
              <a:t> </a:t>
            </a:r>
            <a:r>
              <a:rPr lang="ru-RU" sz="1500" u="sng" dirty="0">
                <a:solidFill>
                  <a:srgbClr val="22272F"/>
                </a:solidFill>
                <a:latin typeface="PT Serif"/>
              </a:rPr>
              <a:t>при котором </a:t>
            </a:r>
            <a:r>
              <a:rPr lang="ru-RU" sz="1500" dirty="0">
                <a:solidFill>
                  <a:srgbClr val="22272F"/>
                </a:solidFill>
                <a:latin typeface="PT Serif"/>
              </a:rPr>
              <a:t>для цели такого преимущества </a:t>
            </a:r>
            <a:r>
              <a:rPr lang="ru-RU" sz="15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заявка, в которой содержится предложение о поставке такого лекарственного препарата, происходящего из государств - членов ЕАЭС, но не все стадии производства которого</a:t>
            </a:r>
            <a:r>
              <a:rPr lang="ru-RU" sz="1500" dirty="0">
                <a:solidFill>
                  <a:srgbClr val="22272F"/>
                </a:solidFill>
                <a:latin typeface="PT Serif"/>
              </a:rPr>
              <a:t> (в том числе синтез молекулы действующего вещества при производстве фармацевтических субстанций) </a:t>
            </a:r>
            <a:r>
              <a:rPr lang="ru-RU" sz="15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осуществляются на территориях государств - членов ЕАЭС</a:t>
            </a:r>
            <a:r>
              <a:rPr lang="ru-RU" sz="1500" dirty="0">
                <a:solidFill>
                  <a:srgbClr val="22272F"/>
                </a:solidFill>
                <a:latin typeface="PT Serif"/>
              </a:rPr>
              <a:t>, </a:t>
            </a:r>
            <a:r>
              <a:rPr lang="ru-RU" sz="15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приравнивается к заявке, в которой содержится предложение о поставке товара, происходящего из иностранного государства</a:t>
            </a:r>
            <a:r>
              <a:rPr lang="ru-RU" sz="1500" dirty="0">
                <a:solidFill>
                  <a:srgbClr val="22272F"/>
                </a:solidFill>
                <a:latin typeface="PT Serif"/>
              </a:rPr>
              <a:t>, </a:t>
            </a:r>
            <a:r>
              <a:rPr lang="ru-RU" sz="15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если </a:t>
            </a:r>
            <a:r>
              <a:rPr lang="ru-RU" sz="1500" dirty="0">
                <a:solidFill>
                  <a:srgbClr val="22272F"/>
                </a:solidFill>
                <a:latin typeface="PT Serif"/>
              </a:rPr>
              <a:t>на участие в такой закупке </a:t>
            </a:r>
            <a:r>
              <a:rPr lang="ru-RU" sz="15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подана заявка</a:t>
            </a:r>
            <a:r>
              <a:rPr lang="ru-RU" sz="1500" dirty="0">
                <a:solidFill>
                  <a:srgbClr val="22272F"/>
                </a:solidFill>
                <a:latin typeface="PT Serif"/>
              </a:rPr>
              <a:t>, признанная по результатам ее рассмотрения соответствующей требованиям и </a:t>
            </a:r>
            <a:r>
              <a:rPr lang="ru-RU" sz="15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содержащая предложение о поставке лекарственного препарата, все стадии производства которого </a:t>
            </a:r>
            <a:r>
              <a:rPr lang="ru-RU" sz="1500" dirty="0">
                <a:solidFill>
                  <a:srgbClr val="22272F"/>
                </a:solidFill>
                <a:latin typeface="PT Serif"/>
              </a:rPr>
              <a:t>(в том числе синтез молекулы действующего вещества при производстве фармацевтических субстанций) </a:t>
            </a:r>
            <a:r>
              <a:rPr lang="ru-RU" sz="15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осуществляются на территориях государств - членов ЕАЭС;</a:t>
            </a:r>
          </a:p>
        </p:txBody>
      </p:sp>
    </p:spTree>
    <p:extLst>
      <p:ext uri="{BB962C8B-B14F-4D97-AF65-F5344CB8AC3E}">
        <p14:creationId xmlns:p14="http://schemas.microsoft.com/office/powerpoint/2010/main" val="5095446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:p15="http://schemas.microsoft.com/office/powerpoint/2012/main" xmlns:pr="smNativeData" xmlns="smNativeData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F925E121-4E9D-43E9-8F61-31427B471E8F}"/>
              </a:ext>
            </a:extLst>
          </p:cNvPr>
          <p:cNvSpPr/>
          <p:nvPr/>
        </p:nvSpPr>
        <p:spPr>
          <a:xfrm>
            <a:off x="1199515" y="1078230"/>
            <a:ext cx="7348864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1500" b="1" dirty="0" smtClean="0">
                <a:solidFill>
                  <a:srgbClr val="C00000"/>
                </a:solidFill>
                <a:latin typeface="PT Serif"/>
              </a:rPr>
              <a:t>Пункт 10 е)</a:t>
            </a:r>
            <a:endParaRPr lang="ru-RU" sz="1500" dirty="0">
              <a:solidFill>
                <a:srgbClr val="22272F"/>
              </a:solidFill>
              <a:latin typeface="PT Serif"/>
            </a:endParaRPr>
          </a:p>
          <a:p>
            <a:pPr indent="457200" algn="just"/>
            <a:r>
              <a:rPr lang="ru-RU" sz="15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при </a:t>
            </a:r>
            <a:r>
              <a:rPr lang="ru-RU" sz="15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осуществлении закупки</a:t>
            </a:r>
            <a:r>
              <a:rPr lang="ru-RU" sz="1500" dirty="0">
                <a:solidFill>
                  <a:srgbClr val="22272F"/>
                </a:solidFill>
                <a:latin typeface="PT Serif"/>
              </a:rPr>
              <a:t> товара, указанного в </a:t>
            </a:r>
            <a:r>
              <a:rPr lang="ru-RU" sz="15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позиции </a:t>
            </a:r>
            <a:r>
              <a:rPr lang="ru-RU" sz="15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433 </a:t>
            </a:r>
            <a:r>
              <a:rPr lang="ru-RU" sz="1500" dirty="0" smtClean="0">
                <a:solidFill>
                  <a:srgbClr val="22272F"/>
                </a:solidFill>
                <a:latin typeface="PT Serif"/>
              </a:rPr>
              <a:t>(</a:t>
            </a:r>
            <a:r>
              <a:rPr lang="ru-RU" sz="15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лекарственные препараты</a:t>
            </a:r>
            <a:r>
              <a:rPr lang="ru-RU" sz="1500" dirty="0" smtClean="0">
                <a:solidFill>
                  <a:srgbClr val="22272F"/>
                </a:solidFill>
                <a:latin typeface="PT Serif"/>
              </a:rPr>
              <a:t>) </a:t>
            </a:r>
            <a:r>
              <a:rPr lang="ru-RU" sz="1500" dirty="0">
                <a:solidFill>
                  <a:srgbClr val="22272F"/>
                </a:solidFill>
                <a:latin typeface="PT Serif"/>
              </a:rPr>
              <a:t>приложения N </a:t>
            </a:r>
            <a:r>
              <a:rPr lang="ru-RU" sz="1500" dirty="0" smtClean="0">
                <a:solidFill>
                  <a:srgbClr val="22272F"/>
                </a:solidFill>
                <a:latin typeface="PT Serif"/>
              </a:rPr>
              <a:t>2, </a:t>
            </a:r>
            <a:r>
              <a:rPr lang="ru-RU" sz="15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извещение</a:t>
            </a:r>
            <a:r>
              <a:rPr lang="ru-RU" sz="1500" dirty="0">
                <a:solidFill>
                  <a:srgbClr val="22272F"/>
                </a:solidFill>
                <a:latin typeface="PT Serif"/>
              </a:rPr>
              <a:t> об осуществлении которой </a:t>
            </a:r>
            <a:r>
              <a:rPr lang="ru-RU" sz="15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размещено</a:t>
            </a:r>
            <a:r>
              <a:rPr lang="ru-RU" sz="1500" dirty="0">
                <a:solidFill>
                  <a:srgbClr val="22272F"/>
                </a:solidFill>
                <a:latin typeface="PT Serif"/>
              </a:rPr>
              <a:t> в </a:t>
            </a:r>
            <a:r>
              <a:rPr lang="ru-RU" sz="1500" dirty="0" smtClean="0">
                <a:solidFill>
                  <a:srgbClr val="22272F"/>
                </a:solidFill>
                <a:latin typeface="PT Serif"/>
              </a:rPr>
              <a:t>ЕИС </a:t>
            </a:r>
            <a:r>
              <a:rPr lang="ru-RU" sz="1500" dirty="0">
                <a:solidFill>
                  <a:srgbClr val="22272F"/>
                </a:solidFill>
                <a:latin typeface="PT Serif"/>
              </a:rPr>
              <a:t>либо контракт (договор) с единственным </a:t>
            </a:r>
            <a:r>
              <a:rPr lang="ru-RU" sz="1500" dirty="0" smtClean="0">
                <a:solidFill>
                  <a:srgbClr val="22272F"/>
                </a:solidFill>
                <a:latin typeface="PT Serif"/>
              </a:rPr>
              <a:t>при </a:t>
            </a:r>
            <a:r>
              <a:rPr lang="ru-RU" sz="1500" dirty="0">
                <a:solidFill>
                  <a:srgbClr val="22272F"/>
                </a:solidFill>
                <a:latin typeface="PT Serif"/>
              </a:rPr>
              <a:t>осуществлении которой </a:t>
            </a:r>
            <a:r>
              <a:rPr lang="ru-RU" sz="15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заключен по 31 декабря 2025 г. включительно</a:t>
            </a:r>
            <a:r>
              <a:rPr lang="ru-RU" sz="1500" dirty="0">
                <a:solidFill>
                  <a:srgbClr val="22272F"/>
                </a:solidFill>
                <a:latin typeface="PT Serif"/>
              </a:rPr>
              <a:t>, </a:t>
            </a:r>
            <a:r>
              <a:rPr lang="ru-RU" sz="15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положения подпункта "у" пункта 4 </a:t>
            </a:r>
            <a:r>
              <a:rPr lang="ru-RU" sz="1500" dirty="0">
                <a:solidFill>
                  <a:srgbClr val="22272F"/>
                </a:solidFill>
                <a:latin typeface="PT Serif"/>
              </a:rPr>
              <a:t>настоящего постановления </a:t>
            </a:r>
            <a:r>
              <a:rPr lang="ru-RU" sz="15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применяются также в отношении лекарственных препаратов</a:t>
            </a:r>
            <a:r>
              <a:rPr lang="ru-RU" sz="1500" dirty="0">
                <a:solidFill>
                  <a:srgbClr val="22272F"/>
                </a:solidFill>
                <a:latin typeface="PT Serif"/>
              </a:rPr>
              <a:t>, </a:t>
            </a:r>
            <a:r>
              <a:rPr lang="ru-RU" sz="15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включенных в перечень стратегически значимых</a:t>
            </a:r>
            <a:r>
              <a:rPr lang="ru-RU" sz="1500" dirty="0">
                <a:solidFill>
                  <a:srgbClr val="22272F"/>
                </a:solidFill>
                <a:latin typeface="PT Serif"/>
              </a:rPr>
              <a:t> лекарственных средств, производство которых должно быть обеспечено на территории Российской Федерации, утвержденный распоряжением Правительства Российской Федерации от 6 июля 2010 г. N 1141-р;</a:t>
            </a:r>
          </a:p>
        </p:txBody>
      </p:sp>
    </p:spTree>
    <p:extLst>
      <p:ext uri="{BB962C8B-B14F-4D97-AF65-F5344CB8AC3E}">
        <p14:creationId xmlns:p14="http://schemas.microsoft.com/office/powerpoint/2010/main" val="8613107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:p15="http://schemas.microsoft.com/office/powerpoint/2012/main" xmlns:pr="smNativeData" xmlns="smNativeData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128016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986155" y="634365"/>
            <a:ext cx="7821295" cy="36933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rgbClr val="22272F"/>
                </a:solidFill>
                <a:latin typeface="PT Serif"/>
              </a:rPr>
              <a:t>в)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для подтверждения осуществления всех стадий производства 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(в том числе синтеза молекулы действующего вещества при производстве </a:t>
            </a:r>
            <a:r>
              <a:rPr lang="ru-RU" dirty="0" err="1">
                <a:solidFill>
                  <a:srgbClr val="22272F"/>
                </a:solidFill>
                <a:latin typeface="PT Serif"/>
              </a:rPr>
              <a:t>фармсубстанций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)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лекарственного препарата на территориях государств - членов ЕАЭС 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в целях подпунктов "у" и "ф" пункта 4 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в дополнение к информации и документам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, предусмотренным настоящим постановлением, -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документ, содержащий сведения о стадиях технологического процесса производства лекарственного средства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 для медицинского применения, осуществляемых на территории Евразийского экономического союза (в том числе о стадиях производства молекулы действующего вещества фармацевтической субстанции),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выданный Министерством промышленности и торговли Российской Федерации в установленном им порядке;</a:t>
            </a:r>
          </a:p>
        </p:txBody>
      </p:sp>
    </p:spTree>
    <p:extLst>
      <p:ext uri="{BB962C8B-B14F-4D97-AF65-F5344CB8AC3E}">
        <p14:creationId xmlns:p14="http://schemas.microsoft.com/office/powerpoint/2010/main" val="18076029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271270" y="343281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1343025" y="194306"/>
            <a:ext cx="7390766" cy="440120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400" b="1" u="sng" dirty="0">
                <a:solidFill>
                  <a:srgbClr val="22272F"/>
                </a:solidFill>
                <a:latin typeface="PT Serif"/>
              </a:rPr>
              <a:t>При осуществлении закупки работы, услуги: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400" dirty="0">
                <a:solidFill>
                  <a:srgbClr val="22272F"/>
                </a:solidFill>
                <a:latin typeface="PT Serif"/>
              </a:rPr>
              <a:t>1) </a:t>
            </a:r>
            <a:r>
              <a:rPr lang="ru-RU" sz="1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если установлен запрет: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400" dirty="0">
                <a:solidFill>
                  <a:srgbClr val="22272F"/>
                </a:solidFill>
                <a:latin typeface="PT Serif"/>
              </a:rPr>
              <a:t>а)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заявка,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поданная иностранным лицом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, подлежит отклонению;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400" dirty="0">
                <a:solidFill>
                  <a:srgbClr val="22272F"/>
                </a:solidFill>
                <a:latin typeface="PT Serif"/>
              </a:rPr>
              <a:t>б)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заключение контракта с единственным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подрядчиком (исполнителем), являющимся иностранным лицом,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не допускается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;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400" dirty="0">
                <a:solidFill>
                  <a:srgbClr val="22272F"/>
                </a:solidFill>
                <a:latin typeface="PT Serif"/>
              </a:rPr>
              <a:t>2) </a:t>
            </a:r>
            <a:r>
              <a:rPr lang="ru-RU" sz="1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если установлено ограничение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, все заявки, поданные иностранными лицами, подлежат отклонению, если поданная российским лицом заявка признана соответствующей требованиям (</a:t>
            </a:r>
            <a:r>
              <a:rPr lang="ru-RU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правило «второй лишний»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);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400" dirty="0">
                <a:solidFill>
                  <a:srgbClr val="22272F"/>
                </a:solidFill>
                <a:latin typeface="PT Serif"/>
              </a:rPr>
              <a:t>3) </a:t>
            </a:r>
            <a:r>
              <a:rPr lang="ru-RU" sz="1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если установлено преимущество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: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400" dirty="0">
                <a:solidFill>
                  <a:srgbClr val="22272F"/>
                </a:solidFill>
                <a:latin typeface="PT Serif"/>
              </a:rPr>
              <a:t>а) при присвоении порядкового номера заявке, поданной российским лицом, осуществляется снижение на 15 % ценового предложения этого участника закупки (</a:t>
            </a:r>
            <a:r>
              <a:rPr lang="ru-RU" sz="1400" i="1" dirty="0">
                <a:solidFill>
                  <a:srgbClr val="22272F"/>
                </a:solidFill>
                <a:latin typeface="PT Serif"/>
              </a:rPr>
              <a:t>либо увеличение 15 % в случае подачи им предложения о размере платы, подлежащей внесению за заключение контракта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);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400" dirty="0">
                <a:solidFill>
                  <a:srgbClr val="22272F"/>
                </a:solidFill>
                <a:latin typeface="PT Serif"/>
              </a:rPr>
              <a:t>б) в случае заключения контракта, указанный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контракт заключается без учета снижения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 либо увеличения ценового предложения.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96274" y="172949"/>
            <a:ext cx="76638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endParaRPr lang="ru-RU" dirty="0">
              <a:solidFill>
                <a:srgbClr val="000000"/>
              </a:solidFill>
              <a:latin typeface="Trebuchet MS" panose="020B0603020202020204" pitchFamily="34" charset="0"/>
              <a:ea typeface="Calibri" panose="020F0502020204030204" pitchFamily="34" charset="0"/>
              <a:cs typeface="Source Sans Pro Black"/>
            </a:endParaRPr>
          </a:p>
        </p:txBody>
      </p:sp>
    </p:spTree>
    <p:extLst>
      <p:ext uri="{BB962C8B-B14F-4D97-AF65-F5344CB8AC3E}">
        <p14:creationId xmlns:p14="http://schemas.microsoft.com/office/powerpoint/2010/main" val="33719504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99515" y="1012479"/>
            <a:ext cx="7337425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i="1" dirty="0">
                <a:solidFill>
                  <a:srgbClr val="C00000"/>
                </a:solidFill>
                <a:latin typeface="PT Serif"/>
              </a:rPr>
              <a:t>Подпункт "ф" вступает в силу с 1 сентября 2025 г.</a:t>
            </a:r>
          </a:p>
          <a:p>
            <a:pPr algn="just"/>
            <a:r>
              <a:rPr lang="ru-RU" sz="1400" b="1" dirty="0">
                <a:solidFill>
                  <a:srgbClr val="22272F"/>
                </a:solidFill>
                <a:latin typeface="PT Serif"/>
              </a:rPr>
              <a:t>ф)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при осуществлении 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закупки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указанных в позиции 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433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приложения N 2 </a:t>
            </a:r>
            <a:r>
              <a:rPr lang="ru-RU" sz="14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лекарственных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препаратов, включенных в перечень </a:t>
            </a:r>
            <a:r>
              <a:rPr lang="ru-RU" sz="14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СЗ ЛС, заявка,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в которой содержится предложение о поставке такого лекарственного препарата, происходящего из государств - членов </a:t>
            </a:r>
            <a:r>
              <a:rPr lang="ru-RU" sz="14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ЕАЭС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,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но не все стадии производства которого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 (в том числе синтез молекулы действующего вещества при производстве фармацевтических субстанций)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осуществляются на территориях государств - членов </a:t>
            </a:r>
            <a:r>
              <a:rPr lang="ru-RU" sz="14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ЕАЭС,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приравнивается к </a:t>
            </a:r>
            <a:r>
              <a:rPr lang="ru-RU" sz="14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заявке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,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в которой содержится предложение о поставке товара, происходящего из иностранного государства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,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если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 на участие в такой закупке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подана </a:t>
            </a:r>
            <a:r>
              <a:rPr lang="ru-RU" sz="14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заявка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,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признанная по результатам ее рассмотрения соответствующей 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требованиям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и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содержащая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 предложение о поставке лекарственного препарата, все стадии производства которого (в том числе синтез молекулы действующего вещества при производстве фармацевтических субстанций)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осуществляются на территориях государств - членов </a:t>
            </a:r>
            <a:r>
              <a:rPr lang="ru-RU" sz="14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ЕАЭС;</a:t>
            </a:r>
          </a:p>
        </p:txBody>
      </p:sp>
    </p:spTree>
    <p:extLst>
      <p:ext uri="{BB962C8B-B14F-4D97-AF65-F5344CB8AC3E}">
        <p14:creationId xmlns:p14="http://schemas.microsoft.com/office/powerpoint/2010/main" val="656051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:p15="http://schemas.microsoft.com/office/powerpoint/2012/main" xmlns:pr="smNativeData" xmlns="smNativeData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71270" y="1281661"/>
            <a:ext cx="733742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Положения подпункта "ф" в части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, касающейся лекарственных препаратов, включенных в перечень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СЗ ЛС,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производство которых должно быть обеспечено на территории РФ, утвержденный распоряжением Правительства Российской Федерации от 6 июля 2010 г. N 1141-р,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после 1 января 2025 г. применяются при осуществлении закупок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, извещения об осуществлении которых размещены в ЕИС и приглашения принять участие в которых направлены либо контракты (договоры) с единственным поставщиком (подрядчиком, исполнителем) при осуществлении которых заключены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с 1 сентября 2-го года после года включения лекарственного препарата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, являющегося объектом закупки (предметом закупки),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в указанный перечень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 (пункт 10 ж)</a:t>
            </a:r>
          </a:p>
        </p:txBody>
      </p:sp>
    </p:spTree>
    <p:extLst>
      <p:ext uri="{BB962C8B-B14F-4D97-AF65-F5344CB8AC3E}">
        <p14:creationId xmlns:p14="http://schemas.microsoft.com/office/powerpoint/2010/main" val="40727974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:p15="http://schemas.microsoft.com/office/powerpoint/2012/main" xmlns:pr="smNativeData" xmlns="smNativeData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2092" y="993297"/>
            <a:ext cx="7964805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just">
              <a:spcBef>
                <a:spcPts val="600"/>
              </a:spcBef>
            </a:pPr>
            <a:r>
              <a:rPr lang="ru-RU" sz="1400" b="1" dirty="0" smtClean="0">
                <a:solidFill>
                  <a:srgbClr val="C00000"/>
                </a:solidFill>
                <a:latin typeface="PT Serif"/>
              </a:rPr>
              <a:t>Пункт 10 в</a:t>
            </a:r>
            <a:r>
              <a:rPr lang="ru-RU" sz="1400" b="1" dirty="0">
                <a:solidFill>
                  <a:srgbClr val="C00000"/>
                </a:solidFill>
                <a:latin typeface="PT Serif"/>
              </a:rPr>
              <a:t>)</a:t>
            </a:r>
            <a:r>
              <a:rPr lang="ru-RU" sz="1400" dirty="0">
                <a:solidFill>
                  <a:srgbClr val="C00000"/>
                </a:solidFill>
                <a:latin typeface="PT Serif"/>
              </a:rPr>
              <a:t>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при осуществлении закупок товаров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, указанных в позициях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362 – 399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(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медицинские изделия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) и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433 (лекарственные препараты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) приложения N 2,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извещения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 об осуществлении которых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размещены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 в ЕИС либо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контракты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(договоры) с единственным при осуществлении которых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заключены по 31 августа 2025 г. включительно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,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документом, подтверждающим происхождение таких товаров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 из государств - членов ЕАЭС, в том числе из Российской Федерации,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наряду с информацией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, предусмотренной подпунктами "а" и "б" пункта 3 настоящего постановления, является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сертификат о происхождении товара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, выданный уполномоченным органом (организацией) государства - члена ЕАЭС по форме, установленной Правилами определения страны происхождения товаров, являющимися неотъемлемой частью Соглашения о Правилах определения страны происхождения товаров в Содружестве Независимых Государств от 20 ноября 2009 г. (далее - Правила определения страны происхождения товаров), и в соответствии с критериями определения страны происхождения товаров, предусмотренными Правилами определения страны происхождения товаров;</a:t>
            </a:r>
          </a:p>
        </p:txBody>
      </p:sp>
    </p:spTree>
    <p:extLst>
      <p:ext uri="{BB962C8B-B14F-4D97-AF65-F5344CB8AC3E}">
        <p14:creationId xmlns:p14="http://schemas.microsoft.com/office/powerpoint/2010/main" val="8860545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:p15="http://schemas.microsoft.com/office/powerpoint/2012/main" xmlns:pr="smNativeData" xmlns="smNativeData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2">
              <a:spcBef>
                <a:spcPts val="600"/>
              </a:spcBef>
            </a:pPr>
            <a:endParaRPr lang="ru-RU" sz="1400" dirty="0">
              <a:solidFill>
                <a:srgbClr val="000000"/>
              </a:solidFill>
              <a:latin typeface="PT Serif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86155" y="1140589"/>
            <a:ext cx="738886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1400" b="1" dirty="0" smtClean="0">
                <a:solidFill>
                  <a:srgbClr val="C00000"/>
                </a:solidFill>
                <a:latin typeface="PT Serif"/>
              </a:rPr>
              <a:t>Пункт 10 д</a:t>
            </a:r>
            <a:r>
              <a:rPr lang="ru-RU" sz="1400" b="1" dirty="0">
                <a:solidFill>
                  <a:srgbClr val="C00000"/>
                </a:solidFill>
                <a:latin typeface="PT Serif"/>
              </a:rPr>
              <a:t>)</a:t>
            </a:r>
            <a:r>
              <a:rPr lang="ru-RU" sz="1400" dirty="0">
                <a:solidFill>
                  <a:srgbClr val="C00000"/>
                </a:solidFill>
                <a:latin typeface="PT Serif"/>
              </a:rPr>
              <a:t>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до внесения изменений в право Евразийского экономического союза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,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предусматривающих подтверждение страны происхождения товаров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, указанных в позиции 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433 (</a:t>
            </a:r>
            <a:r>
              <a:rPr lang="ru-RU" sz="14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лекарственные препараты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)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приложения N 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2,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путем предоставления информации из евразийского реестра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 промышленных товаров,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документом, подтверждающим происхождение таких товаров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из государств - членов 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ЕАЭС,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за исключением Российской Федерации, является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сертификат о происхождении товара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, выданный уполномоченным органом (организацией) государства - члена 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ЕАЭС по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форме, установленной Правилами определения страны происхождения товаров, и в соответствии с критериями определения страны происхождения товаров, предусмотренными Правилами определения страны происхождения товаров;</a:t>
            </a:r>
          </a:p>
        </p:txBody>
      </p:sp>
    </p:spTree>
    <p:extLst>
      <p:ext uri="{BB962C8B-B14F-4D97-AF65-F5344CB8AC3E}">
        <p14:creationId xmlns:p14="http://schemas.microsoft.com/office/powerpoint/2010/main" val="27729296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:p15="http://schemas.microsoft.com/office/powerpoint/2012/main" xmlns:pr="smNativeData" xmlns="smNativeData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03621" y="1375558"/>
            <a:ext cx="755269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Особенности описания объекта закупки</a:t>
            </a:r>
            <a:endParaRPr lang="ru-RU" sz="4000" dirty="0">
              <a:solidFill>
                <a:srgbClr val="C00000"/>
              </a:solidFill>
              <a:latin typeface="PT Serif"/>
            </a:endParaRPr>
          </a:p>
        </p:txBody>
      </p:sp>
    </p:spTree>
    <p:extLst>
      <p:ext uri="{BB962C8B-B14F-4D97-AF65-F5344CB8AC3E}">
        <p14:creationId xmlns:p14="http://schemas.microsoft.com/office/powerpoint/2010/main" val="5122010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:p15="http://schemas.microsoft.com/office/powerpoint/2012/main" xmlns:pr="smNativeData" xmlns="smNativeData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27760" y="770453"/>
            <a:ext cx="755269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/>
            <a:r>
              <a:rPr lang="ru-RU" sz="1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Информационное письмо Минфина России от 31 января 2025 г. N 24-01-06/8697 "О применении положений…</a:t>
            </a:r>
          </a:p>
          <a:p>
            <a:pPr algn="just"/>
            <a:endParaRPr lang="ru-RU" sz="1400" dirty="0" smtClean="0">
              <a:solidFill>
                <a:srgbClr val="22272F"/>
              </a:solidFill>
              <a:latin typeface="PT Serif"/>
            </a:endParaRPr>
          </a:p>
          <a:p>
            <a:pPr algn="just"/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Частью 1.1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статьи 33 Закона N 44-ФЗ установлено, что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при описании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являющегося объектом закупки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товара (в том числе поставляемого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при выполнении закупаемой работы, оказании закупаемой услуги),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в отношении которого установлены запрет, ограничение или преимущество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,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указываются характеристики товара российского происхождения.</a:t>
            </a:r>
          </a:p>
          <a:p>
            <a:pPr algn="just"/>
            <a:r>
              <a:rPr lang="ru-RU" sz="1400" dirty="0">
                <a:solidFill>
                  <a:srgbClr val="22272F"/>
                </a:solidFill>
                <a:latin typeface="PT Serif"/>
              </a:rPr>
              <a:t>Постановление N 1875 содержит случаи, при которых установленные им "защитные" меры не применяются. Вместе с тем применение установленной Постановлением N 1875 "защитной" меры условием применения части 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1.1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статьи 33 Закона N 44-ФЗ не является.</a:t>
            </a:r>
          </a:p>
          <a:p>
            <a:pPr algn="just"/>
            <a:r>
              <a:rPr lang="ru-RU" sz="1400" dirty="0">
                <a:solidFill>
                  <a:srgbClr val="22272F"/>
                </a:solidFill>
                <a:latin typeface="PT Serif"/>
              </a:rPr>
              <a:t>Таким образом, положения части 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1.1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статьи 33 Закона N 44-ФЗ применяются при описании товара, в отношении которого Постановлением N 1875 установлены "защитные" меры, вне зависимости от применения либо неприменения соответствующей "защитной" меры при осуществлении закупки такого товара.</a:t>
            </a:r>
          </a:p>
        </p:txBody>
      </p:sp>
    </p:spTree>
    <p:extLst>
      <p:ext uri="{BB962C8B-B14F-4D97-AF65-F5344CB8AC3E}">
        <p14:creationId xmlns:p14="http://schemas.microsoft.com/office/powerpoint/2010/main" val="8540947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:p15="http://schemas.microsoft.com/office/powerpoint/2012/main" xmlns:pr="smNativeData" xmlns="smNativeData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27760" y="924341"/>
            <a:ext cx="755269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22272F"/>
                </a:solidFill>
                <a:latin typeface="PT Serif"/>
              </a:rPr>
              <a:t>Перечни N 1 и N 2 подготовлены по результатам межведомственной проработки с учетом информации </a:t>
            </a:r>
            <a:r>
              <a:rPr lang="ru-RU" sz="1400" dirty="0" err="1">
                <a:solidFill>
                  <a:srgbClr val="22272F"/>
                </a:solidFill>
                <a:latin typeface="PT Serif"/>
              </a:rPr>
              <a:t>Минпромторга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 России о наличии на территории Российской Федерации производства указанных в перечнях N 1 и N 2 товаров из числа промышленной продукции.</a:t>
            </a:r>
          </a:p>
          <a:p>
            <a:pPr algn="just"/>
            <a:r>
              <a:rPr lang="ru-RU" sz="1400" dirty="0">
                <a:solidFill>
                  <a:srgbClr val="22272F"/>
                </a:solidFill>
                <a:latin typeface="PT Serif"/>
              </a:rPr>
              <a:t>Следует при этом отметить, что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не исключена вероятность возникновения ситуации, при которой производство определенного товара из числа промышленной продукции на территории Российской Федерации отсутствует или прекращено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, в том числе товара, в отношении которого Постановлением N 1875 установлено преимущество.</a:t>
            </a:r>
          </a:p>
          <a:p>
            <a:pPr algn="just"/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Указание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в описании объекта закупки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характеристик товара российского происхождения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в случае, если производство такого товара на территории Российской Федерации отсутствует,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является невозможн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ым, в связи с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чем в этом случае характеристики товара российского происхождения в описании объекта закупки не указываются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.</a:t>
            </a:r>
          </a:p>
          <a:p>
            <a:pPr algn="just"/>
            <a:r>
              <a:rPr lang="ru-RU" sz="1400" dirty="0">
                <a:solidFill>
                  <a:srgbClr val="22272F"/>
                </a:solidFill>
                <a:latin typeface="PT Serif"/>
              </a:rPr>
              <a:t>При этом представляется целесообразным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заказчику в описании объекта закупки самостоятельно декларировать невозможность указать характеристики товара российского происхождения по причине отсутствия производства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такого товара на территории Российской Федерации.</a:t>
            </a:r>
          </a:p>
        </p:txBody>
      </p:sp>
    </p:spTree>
    <p:extLst>
      <p:ext uri="{BB962C8B-B14F-4D97-AF65-F5344CB8AC3E}">
        <p14:creationId xmlns:p14="http://schemas.microsoft.com/office/powerpoint/2010/main" val="27978028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:p15="http://schemas.microsoft.com/office/powerpoint/2012/main" xmlns:pr="smNativeData" xmlns="smNativeData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03621" y="1375558"/>
            <a:ext cx="755269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Особенности </a:t>
            </a:r>
            <a:r>
              <a:rPr lang="ru-RU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определения </a:t>
            </a:r>
            <a:r>
              <a:rPr lang="ru-RU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НМЦК</a:t>
            </a:r>
            <a:endParaRPr lang="ru-RU" sz="4000" dirty="0">
              <a:solidFill>
                <a:srgbClr val="C00000"/>
              </a:solidFill>
              <a:latin typeface="PT Serif"/>
            </a:endParaRPr>
          </a:p>
        </p:txBody>
      </p:sp>
    </p:spTree>
    <p:extLst>
      <p:ext uri="{BB962C8B-B14F-4D97-AF65-F5344CB8AC3E}">
        <p14:creationId xmlns:p14="http://schemas.microsoft.com/office/powerpoint/2010/main" val="20664543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:p15="http://schemas.microsoft.com/office/powerpoint/2012/main" xmlns:pr="smNativeData" xmlns="smNativeData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56005" y="627582"/>
            <a:ext cx="755269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i="1" u="sng" dirty="0">
                <a:solidFill>
                  <a:srgbClr val="22272F"/>
                </a:solidFill>
                <a:latin typeface="PT Serif"/>
              </a:rPr>
              <a:t>Статья 22 часть 25.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Для целей осуществления закупок 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товаров, работ, услуг,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в отношении которых установлены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 предусмотренные пунктом 1 части 2 статьи 14 настоящего Федерального закона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запрет, ограничение или преимущество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,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Правительство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 Российской Федерации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устанавливает особенности определения 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начальной (максимальной) цены контракта, цены контракта, заключаемого с единственным поставщиком (подрядчиком, исполнителем), начальной цены единицы товара, в том числе товаров, поставляемых при выполнении закупаемых работ, оказании закупаемых услуг, начальной цены единицы работы, услуги 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на основе 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функциональных, технических и качественных характеристик, эксплуатационных.</a:t>
            </a:r>
            <a:r>
              <a:rPr lang="ru-RU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 характеристик товаров российского происхождения, работ, услуг, соответственно выполняемых, оказываемых российскими лицами</a:t>
            </a:r>
            <a:r>
              <a:rPr lang="ru-RU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.</a:t>
            </a:r>
            <a:endParaRPr lang="ru-RU" dirty="0">
              <a:solidFill>
                <a:srgbClr val="22272F"/>
              </a:solidFill>
              <a:latin typeface="PT Serif"/>
            </a:endParaRPr>
          </a:p>
        </p:txBody>
      </p:sp>
    </p:spTree>
    <p:extLst>
      <p:ext uri="{BB962C8B-B14F-4D97-AF65-F5344CB8AC3E}">
        <p14:creationId xmlns:p14="http://schemas.microsoft.com/office/powerpoint/2010/main" val="42430266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:p15="http://schemas.microsoft.com/office/powerpoint/2012/main" xmlns:pr="smNativeData" xmlns="smNativeData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27760" y="132080"/>
            <a:ext cx="7552690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C00000"/>
                </a:solidFill>
                <a:latin typeface="PT Serif"/>
              </a:rPr>
              <a:t>Установить, что для целей осуществлении закупок (пункт 7</a:t>
            </a:r>
            <a:r>
              <a:rPr lang="ru-RU" sz="1400" b="1" dirty="0" smtClean="0">
                <a:solidFill>
                  <a:srgbClr val="C00000"/>
                </a:solidFill>
                <a:latin typeface="PT Serif"/>
              </a:rPr>
              <a:t>)</a:t>
            </a:r>
          </a:p>
          <a:p>
            <a:pPr>
              <a:spcBef>
                <a:spcPts val="600"/>
              </a:spcBef>
            </a:pPr>
            <a:r>
              <a:rPr lang="ru-RU" sz="1400" b="1" dirty="0">
                <a:solidFill>
                  <a:srgbClr val="22272F"/>
                </a:solidFill>
                <a:latin typeface="PT Serif"/>
              </a:rPr>
              <a:t>в)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особенности определения </a:t>
            </a:r>
            <a:r>
              <a:rPr lang="ru-RU" sz="14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НМЦК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, ЦК,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заключаемого с 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единственным, НЦ единицы товара, работы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, услуги для осуществления закупки, объект закупки которой включает товары, указанные в приложении N 1 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и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(или) 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N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 2 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:</a:t>
            </a:r>
            <a:endParaRPr lang="ru-RU" sz="1400" dirty="0">
              <a:solidFill>
                <a:srgbClr val="22272F"/>
              </a:solidFill>
              <a:latin typeface="PT Serif"/>
            </a:endParaRPr>
          </a:p>
          <a:p>
            <a:pPr>
              <a:spcBef>
                <a:spcPts val="600"/>
              </a:spcBef>
            </a:pP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при определении идентичности и однородности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 товаров в соответствии с частями 13 и 14 статьи 22 </a:t>
            </a:r>
            <a:r>
              <a:rPr lang="ru-RU" sz="14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подлежат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учету исключительно товары, происходящие из государств - членов </a:t>
            </a:r>
            <a:r>
              <a:rPr lang="ru-RU" sz="14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ЕАЭС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;</a:t>
            </a:r>
            <a:endParaRPr lang="ru-RU" sz="1400" dirty="0">
              <a:solidFill>
                <a:srgbClr val="22272F"/>
              </a:solidFill>
              <a:latin typeface="PT Serif"/>
            </a:endParaRPr>
          </a:p>
          <a:p>
            <a:pPr>
              <a:spcBef>
                <a:spcPts val="600"/>
              </a:spcBef>
            </a:pP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при применении метода сопоставимых рыночных цен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(анализа рынка)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заказчик направляет </a:t>
            </a:r>
            <a:r>
              <a:rPr lang="ru-RU" sz="14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запрос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о предоставлении информации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о цене товаров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, указанных в позициях 1 - 145 приложения N 1 к настоящему постановлению, позициях 1 - 432 приложения N 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2,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субъектам деятельности в сфере промышленности, информация о которых включена в </a:t>
            </a:r>
            <a:r>
              <a:rPr lang="ru-RU" sz="14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ГИСП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. </a:t>
            </a:r>
          </a:p>
          <a:p>
            <a:pPr>
              <a:spcBef>
                <a:spcPts val="600"/>
              </a:spcBef>
            </a:pPr>
            <a:r>
              <a:rPr lang="ru-RU" sz="14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Если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в этой системе содержится информация менее чем о 3 субъектах 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деятельности в сфере промышленности, осуществляющих производство включенного в объект закупки 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товара,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заказчик также направляет такой запрос поставщикам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, которые осуществляют поставку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происходящих из государств - членов </a:t>
            </a:r>
            <a:r>
              <a:rPr lang="ru-RU" sz="1400" dirty="0" smtClean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ЕАЭС товаров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,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идентичных товарам, планируемым к закупкам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 (при их отсутствии - однородных товаров), и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информация о которых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 и о поставленных ими товарах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содержится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 на официальном сайте </a:t>
            </a:r>
            <a:r>
              <a:rPr lang="ru-RU" sz="1400" dirty="0" smtClean="0">
                <a:solidFill>
                  <a:srgbClr val="22272F"/>
                </a:solidFill>
                <a:latin typeface="PT Serif"/>
              </a:rPr>
              <a:t>ЕИС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в реестре контрактов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, </a:t>
            </a:r>
            <a:r>
              <a:rPr lang="ru-RU" sz="1400" dirty="0">
                <a:solidFill>
                  <a:srgbClr val="2227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erif"/>
              </a:rPr>
              <a:t>заключенных заказчиками</a:t>
            </a:r>
            <a:r>
              <a:rPr lang="ru-RU" sz="1400" dirty="0">
                <a:solidFill>
                  <a:srgbClr val="22272F"/>
                </a:solidFill>
                <a:latin typeface="PT Serif"/>
              </a:rPr>
              <a:t>; </a:t>
            </a:r>
          </a:p>
        </p:txBody>
      </p:sp>
    </p:spTree>
    <p:extLst>
      <p:ext uri="{BB962C8B-B14F-4D97-AF65-F5344CB8AC3E}">
        <p14:creationId xmlns:p14="http://schemas.microsoft.com/office/powerpoint/2010/main" val="33586701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:p15="http://schemas.microsoft.com/office/powerpoint/2012/main" xmlns:pr="smNativeData" xmlns="smNativeData" xmlns:p14="http://schemas.microsoft.com/office/powerpoint/2010/main" val="y4z/ZgAAAACkBgAAAAAAAAYAAAAAAAAAuAsAAAAAAAABAAAAAAAAAAAAAAAAAAAAAAAAAAAAAAAAAAAA"/>
          </p:ext>
        </p:extLst>
      </p:transition>
    </mc:Fallback>
  </mc:AlternateContent>
</p:sld>
</file>

<file path=ppt/theme/theme1.xml><?xml version="1.0" encoding="utf-8"?>
<a:theme xmlns:a="http://schemas.openxmlformats.org/drawingml/2006/main" name="Presentation">
  <a:themeElements>
    <a:clrScheme name="Presentation 1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007779"/>
      </a:accent1>
      <a:accent2>
        <a:srgbClr val="061A21"/>
      </a:accent2>
      <a:accent3>
        <a:srgbClr val="007779"/>
      </a:accent3>
      <a:accent4>
        <a:srgbClr val="061A21"/>
      </a:accent4>
      <a:accent5>
        <a:srgbClr val="007779"/>
      </a:accent5>
      <a:accent6>
        <a:srgbClr val="061A21"/>
      </a:accent6>
      <a:hlink>
        <a:srgbClr val="407356"/>
      </a:hlink>
      <a:folHlink>
        <a:srgbClr val="EB9B9D"/>
      </a:folHlink>
    </a:clrScheme>
    <a:fontScheme name="Presentation">
      <a:majorFont>
        <a:latin typeface="字魂59号-创粗黑"/>
        <a:ea typeface="字魂59号-创粗黑"/>
        <a:cs typeface="字魂59号-创粗黑"/>
      </a:majorFont>
      <a:minorFont>
        <a:latin typeface="字魂59号-创粗黑"/>
        <a:ea typeface="字魂59号-创粗黑"/>
        <a:cs typeface="字魂59号-创粗黑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225378"/>
        </a:solidFill>
        <a:ln>
          <a:noFill/>
        </a:ln>
      </a:spPr>
      <a:bodyPr>
        <a:prstTxWarp prst="textNoShape">
          <a:avLst/>
        </a:prstTxWarp>
        <a:noAutofit/>
      </a:bodyPr>
      <a:lstStyle>
        <a:defPPr>
          <a:defRPr/>
        </a:defPPr>
      </a:lstStyle>
      <a:style>
        <a:lnRef idx="0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Presentation 1">
        <a:dk1>
          <a:srgbClr val="000000"/>
        </a:dk1>
        <a:lt1>
          <a:srgbClr val="FFFFFF"/>
        </a:lt1>
        <a:dk2>
          <a:srgbClr val="778495"/>
        </a:dk2>
        <a:lt2>
          <a:srgbClr val="F0F0F0"/>
        </a:lt2>
        <a:accent1>
          <a:srgbClr val="007779"/>
        </a:accent1>
        <a:accent2>
          <a:srgbClr val="061A21"/>
        </a:accent2>
        <a:accent3>
          <a:srgbClr val="007779"/>
        </a:accent3>
        <a:accent4>
          <a:srgbClr val="061A21"/>
        </a:accent4>
        <a:accent5>
          <a:srgbClr val="007779"/>
        </a:accent5>
        <a:accent6>
          <a:srgbClr val="061A21"/>
        </a:accent6>
        <a:hlink>
          <a:srgbClr val="407356"/>
        </a:hlink>
        <a:folHlink>
          <a:srgbClr val="EB9B9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2">
        <a:dk1>
          <a:srgbClr val="000000"/>
        </a:dk1>
        <a:lt1>
          <a:srgbClr val="FFFFFF"/>
        </a:lt1>
        <a:dk2>
          <a:srgbClr val="778495"/>
        </a:dk2>
        <a:lt2>
          <a:srgbClr val="F0F0F0"/>
        </a:lt2>
        <a:accent1>
          <a:srgbClr val="007779"/>
        </a:accent1>
        <a:accent2>
          <a:srgbClr val="061A21"/>
        </a:accent2>
        <a:accent3>
          <a:srgbClr val="007779"/>
        </a:accent3>
        <a:accent4>
          <a:srgbClr val="061A21"/>
        </a:accent4>
        <a:accent5>
          <a:srgbClr val="007779"/>
        </a:accent5>
        <a:accent6>
          <a:srgbClr val="061A21"/>
        </a:accent6>
        <a:hlink>
          <a:srgbClr val="407356"/>
        </a:hlink>
        <a:folHlink>
          <a:srgbClr val="EB9B9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Presentation">
  <a:themeElements>
    <a:clrScheme name="Presentation 1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007779"/>
      </a:accent1>
      <a:accent2>
        <a:srgbClr val="061A21"/>
      </a:accent2>
      <a:accent3>
        <a:srgbClr val="007779"/>
      </a:accent3>
      <a:accent4>
        <a:srgbClr val="061A21"/>
      </a:accent4>
      <a:accent5>
        <a:srgbClr val="007779"/>
      </a:accent5>
      <a:accent6>
        <a:srgbClr val="061A21"/>
      </a:accent6>
      <a:hlink>
        <a:srgbClr val="407356"/>
      </a:hlink>
      <a:folHlink>
        <a:srgbClr val="EB9B9D"/>
      </a:folHlink>
    </a:clrScheme>
    <a:fontScheme name="Presentation">
      <a:majorFont>
        <a:latin typeface="字魂59号-创粗黑"/>
        <a:ea typeface="字魂59号-创粗黑"/>
        <a:cs typeface="字魂59号-创粗黑"/>
      </a:majorFont>
      <a:minorFont>
        <a:latin typeface="字魂59号-创粗黑"/>
        <a:ea typeface="字魂59号-创粗黑"/>
        <a:cs typeface="字魂59号-创粗黑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225378"/>
        </a:solidFill>
        <a:ln>
          <a:noFill/>
        </a:ln>
      </a:spPr>
      <a:bodyPr>
        <a:prstTxWarp prst="textNoShape">
          <a:avLst/>
        </a:prstTxWarp>
        <a:noAutofit/>
      </a:bodyPr>
      <a:lstStyle>
        <a:defPPr>
          <a:defRPr/>
        </a:defPPr>
      </a:lstStyle>
      <a:style>
        <a:lnRef idx="0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Presentation 1">
        <a:dk1>
          <a:srgbClr val="000000"/>
        </a:dk1>
        <a:lt1>
          <a:srgbClr val="FFFFFF"/>
        </a:lt1>
        <a:dk2>
          <a:srgbClr val="778495"/>
        </a:dk2>
        <a:lt2>
          <a:srgbClr val="F0F0F0"/>
        </a:lt2>
        <a:accent1>
          <a:srgbClr val="007779"/>
        </a:accent1>
        <a:accent2>
          <a:srgbClr val="061A21"/>
        </a:accent2>
        <a:accent3>
          <a:srgbClr val="007779"/>
        </a:accent3>
        <a:accent4>
          <a:srgbClr val="061A21"/>
        </a:accent4>
        <a:accent5>
          <a:srgbClr val="007779"/>
        </a:accent5>
        <a:accent6>
          <a:srgbClr val="061A21"/>
        </a:accent6>
        <a:hlink>
          <a:srgbClr val="407356"/>
        </a:hlink>
        <a:folHlink>
          <a:srgbClr val="EB9B9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2">
        <a:dk1>
          <a:srgbClr val="000000"/>
        </a:dk1>
        <a:lt1>
          <a:srgbClr val="FFFFFF"/>
        </a:lt1>
        <a:dk2>
          <a:srgbClr val="778495"/>
        </a:dk2>
        <a:lt2>
          <a:srgbClr val="F0F0F0"/>
        </a:lt2>
        <a:accent1>
          <a:srgbClr val="007779"/>
        </a:accent1>
        <a:accent2>
          <a:srgbClr val="061A21"/>
        </a:accent2>
        <a:accent3>
          <a:srgbClr val="007779"/>
        </a:accent3>
        <a:accent4>
          <a:srgbClr val="061A21"/>
        </a:accent4>
        <a:accent5>
          <a:srgbClr val="007779"/>
        </a:accent5>
        <a:accent6>
          <a:srgbClr val="061A21"/>
        </a:accent6>
        <a:hlink>
          <a:srgbClr val="407356"/>
        </a:hlink>
        <a:folHlink>
          <a:srgbClr val="EB9B9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Presentation">
  <a:themeElements>
    <a:clrScheme name="Presentation 1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007779"/>
      </a:accent1>
      <a:accent2>
        <a:srgbClr val="061A21"/>
      </a:accent2>
      <a:accent3>
        <a:srgbClr val="007779"/>
      </a:accent3>
      <a:accent4>
        <a:srgbClr val="061A21"/>
      </a:accent4>
      <a:accent5>
        <a:srgbClr val="007779"/>
      </a:accent5>
      <a:accent6>
        <a:srgbClr val="061A21"/>
      </a:accent6>
      <a:hlink>
        <a:srgbClr val="407356"/>
      </a:hlink>
      <a:folHlink>
        <a:srgbClr val="EB9B9D"/>
      </a:folHlink>
    </a:clrScheme>
    <a:fontScheme name="Presentation">
      <a:majorFont>
        <a:latin typeface="字魂59号-创粗黑"/>
        <a:ea typeface="字魂59号-创粗黑"/>
        <a:cs typeface="字魂59号-创粗黑"/>
      </a:majorFont>
      <a:minorFont>
        <a:latin typeface="字魂59号-创粗黑"/>
        <a:ea typeface="字魂59号-创粗黑"/>
        <a:cs typeface="字魂59号-创粗黑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225378"/>
        </a:solidFill>
        <a:ln>
          <a:noFill/>
        </a:ln>
      </a:spPr>
      <a:bodyPr>
        <a:prstTxWarp prst="textNoShape">
          <a:avLst/>
        </a:prstTxWarp>
        <a:noAutofit/>
      </a:bodyPr>
      <a:lstStyle>
        <a:defPPr>
          <a:defRPr/>
        </a:defPPr>
      </a:lstStyle>
      <a:style>
        <a:lnRef idx="0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Presentation 1">
        <a:dk1>
          <a:srgbClr val="000000"/>
        </a:dk1>
        <a:lt1>
          <a:srgbClr val="FFFFFF"/>
        </a:lt1>
        <a:dk2>
          <a:srgbClr val="778495"/>
        </a:dk2>
        <a:lt2>
          <a:srgbClr val="F0F0F0"/>
        </a:lt2>
        <a:accent1>
          <a:srgbClr val="007779"/>
        </a:accent1>
        <a:accent2>
          <a:srgbClr val="061A21"/>
        </a:accent2>
        <a:accent3>
          <a:srgbClr val="007779"/>
        </a:accent3>
        <a:accent4>
          <a:srgbClr val="061A21"/>
        </a:accent4>
        <a:accent5>
          <a:srgbClr val="007779"/>
        </a:accent5>
        <a:accent6>
          <a:srgbClr val="061A21"/>
        </a:accent6>
        <a:hlink>
          <a:srgbClr val="407356"/>
        </a:hlink>
        <a:folHlink>
          <a:srgbClr val="EB9B9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2">
        <a:dk1>
          <a:srgbClr val="000000"/>
        </a:dk1>
        <a:lt1>
          <a:srgbClr val="FFFFFF"/>
        </a:lt1>
        <a:dk2>
          <a:srgbClr val="778495"/>
        </a:dk2>
        <a:lt2>
          <a:srgbClr val="F0F0F0"/>
        </a:lt2>
        <a:accent1>
          <a:srgbClr val="007779"/>
        </a:accent1>
        <a:accent2>
          <a:srgbClr val="061A21"/>
        </a:accent2>
        <a:accent3>
          <a:srgbClr val="007779"/>
        </a:accent3>
        <a:accent4>
          <a:srgbClr val="061A21"/>
        </a:accent4>
        <a:accent5>
          <a:srgbClr val="007779"/>
        </a:accent5>
        <a:accent6>
          <a:srgbClr val="061A21"/>
        </a:accent6>
        <a:hlink>
          <a:srgbClr val="407356"/>
        </a:hlink>
        <a:folHlink>
          <a:srgbClr val="EB9B9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Presentation">
  <a:themeElements>
    <a:clrScheme name="Presentation 1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007779"/>
      </a:accent1>
      <a:accent2>
        <a:srgbClr val="061A21"/>
      </a:accent2>
      <a:accent3>
        <a:srgbClr val="007779"/>
      </a:accent3>
      <a:accent4>
        <a:srgbClr val="061A21"/>
      </a:accent4>
      <a:accent5>
        <a:srgbClr val="007779"/>
      </a:accent5>
      <a:accent6>
        <a:srgbClr val="061A21"/>
      </a:accent6>
      <a:hlink>
        <a:srgbClr val="407356"/>
      </a:hlink>
      <a:folHlink>
        <a:srgbClr val="EB9B9D"/>
      </a:folHlink>
    </a:clrScheme>
    <a:fontScheme name="Presentation">
      <a:majorFont>
        <a:latin typeface="字魂59号-创粗黑"/>
        <a:ea typeface="字魂59号-创粗黑"/>
        <a:cs typeface="字魂59号-创粗黑"/>
      </a:majorFont>
      <a:minorFont>
        <a:latin typeface="字魂59号-创粗黑"/>
        <a:ea typeface="字魂59号-创粗黑"/>
        <a:cs typeface="字魂59号-创粗黑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225378"/>
        </a:solidFill>
        <a:ln>
          <a:noFill/>
        </a:ln>
      </a:spPr>
      <a:bodyPr>
        <a:prstTxWarp prst="textNoShape">
          <a:avLst/>
        </a:prstTxWarp>
        <a:noAutofit/>
      </a:bodyPr>
      <a:lstStyle>
        <a:defPPr>
          <a:defRPr/>
        </a:defPPr>
      </a:lstStyle>
      <a:style>
        <a:lnRef idx="0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Presentation 1">
        <a:dk1>
          <a:srgbClr val="000000"/>
        </a:dk1>
        <a:lt1>
          <a:srgbClr val="FFFFFF"/>
        </a:lt1>
        <a:dk2>
          <a:srgbClr val="778495"/>
        </a:dk2>
        <a:lt2>
          <a:srgbClr val="F0F0F0"/>
        </a:lt2>
        <a:accent1>
          <a:srgbClr val="007779"/>
        </a:accent1>
        <a:accent2>
          <a:srgbClr val="061A21"/>
        </a:accent2>
        <a:accent3>
          <a:srgbClr val="007779"/>
        </a:accent3>
        <a:accent4>
          <a:srgbClr val="061A21"/>
        </a:accent4>
        <a:accent5>
          <a:srgbClr val="007779"/>
        </a:accent5>
        <a:accent6>
          <a:srgbClr val="061A21"/>
        </a:accent6>
        <a:hlink>
          <a:srgbClr val="407356"/>
        </a:hlink>
        <a:folHlink>
          <a:srgbClr val="EB9B9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2">
        <a:dk1>
          <a:srgbClr val="000000"/>
        </a:dk1>
        <a:lt1>
          <a:srgbClr val="FFFFFF"/>
        </a:lt1>
        <a:dk2>
          <a:srgbClr val="778495"/>
        </a:dk2>
        <a:lt2>
          <a:srgbClr val="F0F0F0"/>
        </a:lt2>
        <a:accent1>
          <a:srgbClr val="007779"/>
        </a:accent1>
        <a:accent2>
          <a:srgbClr val="061A21"/>
        </a:accent2>
        <a:accent3>
          <a:srgbClr val="007779"/>
        </a:accent3>
        <a:accent4>
          <a:srgbClr val="061A21"/>
        </a:accent4>
        <a:accent5>
          <a:srgbClr val="007779"/>
        </a:accent5>
        <a:accent6>
          <a:srgbClr val="061A21"/>
        </a:accent6>
        <a:hlink>
          <a:srgbClr val="407356"/>
        </a:hlink>
        <a:folHlink>
          <a:srgbClr val="EB9B9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Presentation">
  <a:themeElements>
    <a:clrScheme name="Presentation 1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007779"/>
      </a:accent1>
      <a:accent2>
        <a:srgbClr val="061A21"/>
      </a:accent2>
      <a:accent3>
        <a:srgbClr val="007779"/>
      </a:accent3>
      <a:accent4>
        <a:srgbClr val="061A21"/>
      </a:accent4>
      <a:accent5>
        <a:srgbClr val="007779"/>
      </a:accent5>
      <a:accent6>
        <a:srgbClr val="061A21"/>
      </a:accent6>
      <a:hlink>
        <a:srgbClr val="407356"/>
      </a:hlink>
      <a:folHlink>
        <a:srgbClr val="EB9B9D"/>
      </a:folHlink>
    </a:clrScheme>
    <a:fontScheme name="Presentation">
      <a:majorFont>
        <a:latin typeface="字魂59号-创粗黑"/>
        <a:ea typeface="字魂59号-创粗黑"/>
        <a:cs typeface="字魂59号-创粗黑"/>
      </a:majorFont>
      <a:minorFont>
        <a:latin typeface="字魂59号-创粗黑"/>
        <a:ea typeface="字魂59号-创粗黑"/>
        <a:cs typeface="字魂59号-创粗黑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225378"/>
        </a:solidFill>
        <a:ln>
          <a:noFill/>
        </a:ln>
      </a:spPr>
      <a:bodyPr>
        <a:prstTxWarp prst="textNoShape">
          <a:avLst/>
        </a:prstTxWarp>
        <a:noAutofit/>
      </a:bodyPr>
      <a:lstStyle>
        <a:defPPr>
          <a:defRPr/>
        </a:defPPr>
      </a:lstStyle>
      <a:style>
        <a:lnRef idx="0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Presentation 1">
        <a:dk1>
          <a:srgbClr val="000000"/>
        </a:dk1>
        <a:lt1>
          <a:srgbClr val="FFFFFF"/>
        </a:lt1>
        <a:dk2>
          <a:srgbClr val="778495"/>
        </a:dk2>
        <a:lt2>
          <a:srgbClr val="F0F0F0"/>
        </a:lt2>
        <a:accent1>
          <a:srgbClr val="007779"/>
        </a:accent1>
        <a:accent2>
          <a:srgbClr val="061A21"/>
        </a:accent2>
        <a:accent3>
          <a:srgbClr val="007779"/>
        </a:accent3>
        <a:accent4>
          <a:srgbClr val="061A21"/>
        </a:accent4>
        <a:accent5>
          <a:srgbClr val="007779"/>
        </a:accent5>
        <a:accent6>
          <a:srgbClr val="061A21"/>
        </a:accent6>
        <a:hlink>
          <a:srgbClr val="407356"/>
        </a:hlink>
        <a:folHlink>
          <a:srgbClr val="EB9B9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2">
        <a:dk1>
          <a:srgbClr val="000000"/>
        </a:dk1>
        <a:lt1>
          <a:srgbClr val="FFFFFF"/>
        </a:lt1>
        <a:dk2>
          <a:srgbClr val="778495"/>
        </a:dk2>
        <a:lt2>
          <a:srgbClr val="F0F0F0"/>
        </a:lt2>
        <a:accent1>
          <a:srgbClr val="007779"/>
        </a:accent1>
        <a:accent2>
          <a:srgbClr val="061A21"/>
        </a:accent2>
        <a:accent3>
          <a:srgbClr val="007779"/>
        </a:accent3>
        <a:accent4>
          <a:srgbClr val="061A21"/>
        </a:accent4>
        <a:accent5>
          <a:srgbClr val="007779"/>
        </a:accent5>
        <a:accent6>
          <a:srgbClr val="061A21"/>
        </a:accent6>
        <a:hlink>
          <a:srgbClr val="407356"/>
        </a:hlink>
        <a:folHlink>
          <a:srgbClr val="EB9B9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Presentation">
  <a:themeElements>
    <a:clrScheme name="Presentation 1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007779"/>
      </a:accent1>
      <a:accent2>
        <a:srgbClr val="061A21"/>
      </a:accent2>
      <a:accent3>
        <a:srgbClr val="007779"/>
      </a:accent3>
      <a:accent4>
        <a:srgbClr val="061A21"/>
      </a:accent4>
      <a:accent5>
        <a:srgbClr val="007779"/>
      </a:accent5>
      <a:accent6>
        <a:srgbClr val="061A21"/>
      </a:accent6>
      <a:hlink>
        <a:srgbClr val="407356"/>
      </a:hlink>
      <a:folHlink>
        <a:srgbClr val="EB9B9D"/>
      </a:folHlink>
    </a:clrScheme>
    <a:fontScheme name="Presentation">
      <a:majorFont>
        <a:latin typeface="字魂59号-创粗黑"/>
        <a:ea typeface="字魂59号-创粗黑"/>
        <a:cs typeface="字魂59号-创粗黑"/>
      </a:majorFont>
      <a:minorFont>
        <a:latin typeface="字魂59号-创粗黑"/>
        <a:ea typeface="字魂59号-创粗黑"/>
        <a:cs typeface="字魂59号-创粗黑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225378"/>
        </a:solidFill>
        <a:ln>
          <a:noFill/>
        </a:ln>
      </a:spPr>
      <a:bodyPr>
        <a:prstTxWarp prst="textNoShape">
          <a:avLst/>
        </a:prstTxWarp>
        <a:noAutofit/>
      </a:bodyPr>
      <a:lstStyle>
        <a:defPPr>
          <a:defRPr/>
        </a:defPPr>
      </a:lstStyle>
      <a:style>
        <a:lnRef idx="0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Presentation 1">
        <a:dk1>
          <a:srgbClr val="000000"/>
        </a:dk1>
        <a:lt1>
          <a:srgbClr val="FFFFFF"/>
        </a:lt1>
        <a:dk2>
          <a:srgbClr val="778495"/>
        </a:dk2>
        <a:lt2>
          <a:srgbClr val="F0F0F0"/>
        </a:lt2>
        <a:accent1>
          <a:srgbClr val="007779"/>
        </a:accent1>
        <a:accent2>
          <a:srgbClr val="061A21"/>
        </a:accent2>
        <a:accent3>
          <a:srgbClr val="007779"/>
        </a:accent3>
        <a:accent4>
          <a:srgbClr val="061A21"/>
        </a:accent4>
        <a:accent5>
          <a:srgbClr val="007779"/>
        </a:accent5>
        <a:accent6>
          <a:srgbClr val="061A21"/>
        </a:accent6>
        <a:hlink>
          <a:srgbClr val="407356"/>
        </a:hlink>
        <a:folHlink>
          <a:srgbClr val="EB9B9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2">
        <a:dk1>
          <a:srgbClr val="000000"/>
        </a:dk1>
        <a:lt1>
          <a:srgbClr val="FFFFFF"/>
        </a:lt1>
        <a:dk2>
          <a:srgbClr val="778495"/>
        </a:dk2>
        <a:lt2>
          <a:srgbClr val="F0F0F0"/>
        </a:lt2>
        <a:accent1>
          <a:srgbClr val="007779"/>
        </a:accent1>
        <a:accent2>
          <a:srgbClr val="061A21"/>
        </a:accent2>
        <a:accent3>
          <a:srgbClr val="007779"/>
        </a:accent3>
        <a:accent4>
          <a:srgbClr val="061A21"/>
        </a:accent4>
        <a:accent5>
          <a:srgbClr val="007779"/>
        </a:accent5>
        <a:accent6>
          <a:srgbClr val="061A21"/>
        </a:accent6>
        <a:hlink>
          <a:srgbClr val="407356"/>
        </a:hlink>
        <a:folHlink>
          <a:srgbClr val="EB9B9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6_Presentation">
  <a:themeElements>
    <a:clrScheme name="Presentation 1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007779"/>
      </a:accent1>
      <a:accent2>
        <a:srgbClr val="061A21"/>
      </a:accent2>
      <a:accent3>
        <a:srgbClr val="007779"/>
      </a:accent3>
      <a:accent4>
        <a:srgbClr val="061A21"/>
      </a:accent4>
      <a:accent5>
        <a:srgbClr val="007779"/>
      </a:accent5>
      <a:accent6>
        <a:srgbClr val="061A21"/>
      </a:accent6>
      <a:hlink>
        <a:srgbClr val="407356"/>
      </a:hlink>
      <a:folHlink>
        <a:srgbClr val="EB9B9D"/>
      </a:folHlink>
    </a:clrScheme>
    <a:fontScheme name="Presentation">
      <a:majorFont>
        <a:latin typeface="字魂59号-创粗黑"/>
        <a:ea typeface="字魂59号-创粗黑"/>
        <a:cs typeface="字魂59号-创粗黑"/>
      </a:majorFont>
      <a:minorFont>
        <a:latin typeface="字魂59号-创粗黑"/>
        <a:ea typeface="字魂59号-创粗黑"/>
        <a:cs typeface="字魂59号-创粗黑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225378"/>
        </a:solidFill>
        <a:ln>
          <a:noFill/>
        </a:ln>
      </a:spPr>
      <a:bodyPr>
        <a:prstTxWarp prst="textNoShape">
          <a:avLst/>
        </a:prstTxWarp>
        <a:noAutofit/>
      </a:bodyPr>
      <a:lstStyle>
        <a:defPPr>
          <a:defRPr/>
        </a:defPPr>
      </a:lstStyle>
      <a:style>
        <a:lnRef idx="0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Presentation 1">
        <a:dk1>
          <a:srgbClr val="000000"/>
        </a:dk1>
        <a:lt1>
          <a:srgbClr val="FFFFFF"/>
        </a:lt1>
        <a:dk2>
          <a:srgbClr val="778495"/>
        </a:dk2>
        <a:lt2>
          <a:srgbClr val="F0F0F0"/>
        </a:lt2>
        <a:accent1>
          <a:srgbClr val="007779"/>
        </a:accent1>
        <a:accent2>
          <a:srgbClr val="061A21"/>
        </a:accent2>
        <a:accent3>
          <a:srgbClr val="007779"/>
        </a:accent3>
        <a:accent4>
          <a:srgbClr val="061A21"/>
        </a:accent4>
        <a:accent5>
          <a:srgbClr val="007779"/>
        </a:accent5>
        <a:accent6>
          <a:srgbClr val="061A21"/>
        </a:accent6>
        <a:hlink>
          <a:srgbClr val="407356"/>
        </a:hlink>
        <a:folHlink>
          <a:srgbClr val="EB9B9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2">
        <a:dk1>
          <a:srgbClr val="000000"/>
        </a:dk1>
        <a:lt1>
          <a:srgbClr val="FFFFFF"/>
        </a:lt1>
        <a:dk2>
          <a:srgbClr val="778495"/>
        </a:dk2>
        <a:lt2>
          <a:srgbClr val="F0F0F0"/>
        </a:lt2>
        <a:accent1>
          <a:srgbClr val="007779"/>
        </a:accent1>
        <a:accent2>
          <a:srgbClr val="061A21"/>
        </a:accent2>
        <a:accent3>
          <a:srgbClr val="007779"/>
        </a:accent3>
        <a:accent4>
          <a:srgbClr val="061A21"/>
        </a:accent4>
        <a:accent5>
          <a:srgbClr val="007779"/>
        </a:accent5>
        <a:accent6>
          <a:srgbClr val="061A21"/>
        </a:accent6>
        <a:hlink>
          <a:srgbClr val="407356"/>
        </a:hlink>
        <a:folHlink>
          <a:srgbClr val="EB9B9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Presentation">
  <a:themeElements>
    <a:clrScheme name="Presentation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resentation">
      <a:majorFont>
        <a:latin typeface="字魂59号-创粗黑"/>
        <a:ea typeface="字魂59号-创粗黑"/>
        <a:cs typeface="字魂59号-创粗黑"/>
      </a:majorFont>
      <a:minorFont>
        <a:latin typeface="字魂59号-创粗黑"/>
        <a:ea typeface="字魂59号-创粗黑"/>
        <a:cs typeface="字魂59号-创粗黑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225378"/>
        </a:solidFill>
        <a:ln>
          <a:noFill/>
        </a:ln>
      </a:spPr>
      <a:bodyPr>
        <a:prstTxWarp prst="textNoShape">
          <a:avLst/>
        </a:prstTxWarp>
        <a:noAutofit/>
      </a:bodyPr>
      <a:lstStyle>
        <a:defPPr>
          <a:defRPr/>
        </a:defPPr>
      </a:lstStyle>
      <a:style>
        <a:lnRef idx="0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Presentation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9BBB59"/>
        </a:accent3>
        <a:accent4>
          <a:srgbClr val="8064A2"/>
        </a:accent4>
        <a:accent5>
          <a:srgbClr val="4BACC6"/>
        </a:accent5>
        <a:accent6>
          <a:srgbClr val="F79646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2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9BBB59"/>
        </a:accent3>
        <a:accent4>
          <a:srgbClr val="8064A2"/>
        </a:accent4>
        <a:accent5>
          <a:srgbClr val="4BACC6"/>
        </a:accent5>
        <a:accent6>
          <a:srgbClr val="F79646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Presentation">
  <a:themeElements>
    <a:clrScheme name="Presentation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resentation">
      <a:majorFont>
        <a:latin typeface="字魂59号-创粗黑"/>
        <a:ea typeface="字魂59号-创粗黑"/>
        <a:cs typeface="字魂59号-创粗黑"/>
      </a:majorFont>
      <a:minorFont>
        <a:latin typeface="字魂59号-创粗黑"/>
        <a:ea typeface="字魂59号-创粗黑"/>
        <a:cs typeface="字魂59号-创粗黑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225378"/>
        </a:solidFill>
        <a:ln>
          <a:noFill/>
        </a:ln>
      </a:spPr>
      <a:bodyPr>
        <a:prstTxWarp prst="textNoShape">
          <a:avLst/>
        </a:prstTxWarp>
        <a:noAutofit/>
      </a:bodyPr>
      <a:lstStyle>
        <a:defPPr>
          <a:defRPr/>
        </a:defPPr>
      </a:lstStyle>
      <a:style>
        <a:lnRef idx="0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Presentation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9BBB59"/>
        </a:accent3>
        <a:accent4>
          <a:srgbClr val="8064A2"/>
        </a:accent4>
        <a:accent5>
          <a:srgbClr val="4BACC6"/>
        </a:accent5>
        <a:accent6>
          <a:srgbClr val="F79646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2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9BBB59"/>
        </a:accent3>
        <a:accent4>
          <a:srgbClr val="8064A2"/>
        </a:accent4>
        <a:accent5>
          <a:srgbClr val="4BACC6"/>
        </a:accent5>
        <a:accent6>
          <a:srgbClr val="F79646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1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2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3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4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5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6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7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8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9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0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1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2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3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4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5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6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7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8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9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0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1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2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3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4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5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6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7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8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9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0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1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2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3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4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5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6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7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8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9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0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1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2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3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4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5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6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7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8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9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0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1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2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3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4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5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6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7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8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9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0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1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2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3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4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5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6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7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8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9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0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1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2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3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4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5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6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7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8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9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0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1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2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3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4777</TotalTime>
  <Words>4940</Words>
  <Application>Microsoft Office PowerPoint</Application>
  <PresentationFormat>Экран (16:9)</PresentationFormat>
  <Paragraphs>932</Paragraphs>
  <Slides>112</Slides>
  <Notes>112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15</vt:i4>
      </vt:variant>
      <vt:variant>
        <vt:lpstr>Тема</vt:lpstr>
      </vt:variant>
      <vt:variant>
        <vt:i4>7</vt:i4>
      </vt:variant>
      <vt:variant>
        <vt:lpstr>Заголовки слайдов</vt:lpstr>
      </vt:variant>
      <vt:variant>
        <vt:i4>112</vt:i4>
      </vt:variant>
    </vt:vector>
  </HeadingPairs>
  <TitlesOfParts>
    <vt:vector size="134" baseType="lpstr">
      <vt:lpstr>Source Sans Pro Black</vt:lpstr>
      <vt:lpstr>Wingdings</vt:lpstr>
      <vt:lpstr>Times New Roman CYR</vt:lpstr>
      <vt:lpstr>SimSun</vt:lpstr>
      <vt:lpstr>MS Reference Sans Serif</vt:lpstr>
      <vt:lpstr>PT Serif</vt:lpstr>
      <vt:lpstr>SimSun</vt:lpstr>
      <vt:lpstr>Roboto</vt:lpstr>
      <vt:lpstr>字魂59号-创粗黑</vt:lpstr>
      <vt:lpstr>Calibri</vt:lpstr>
      <vt:lpstr>Montserrat SemiBold</vt:lpstr>
      <vt:lpstr>Times New Roman</vt:lpstr>
      <vt:lpstr>Trebuchet MS</vt:lpstr>
      <vt:lpstr>Verdana</vt:lpstr>
      <vt:lpstr>Arial</vt:lpstr>
      <vt:lpstr>Presentation</vt:lpstr>
      <vt:lpstr>1_Presentation</vt:lpstr>
      <vt:lpstr>2_Presentation</vt:lpstr>
      <vt:lpstr>3_Presentation</vt:lpstr>
      <vt:lpstr>4_Presentation</vt:lpstr>
      <vt:lpstr>5_Presentation</vt:lpstr>
      <vt:lpstr>6_Presentation</vt:lpstr>
      <vt:lpstr>Презентация PowerPoint</vt:lpstr>
      <vt:lpstr>Презентация PowerPoint</vt:lpstr>
      <vt:lpstr>Статья 14. Предоставление национального режима при осуществлении закупок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Постановление Правительства Российской Федерации от 23 декабря 2024 г. N 1875 "О мерах по предоставлению национального режима при осуществлении закупок товаров, работ, услуг  для обеспечения государственных и муниципальных нужд, закупок товаров, работ, услуг отдельными видами юридических лиц"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蓝色商务风公司工作总结项目汇报PPT模板</dc:title>
  <dc:subject/>
  <dc:creator>user</dc:creator>
  <cp:keywords>第一PPT模板网-WWW.1PPT.COM</cp:keywords>
  <dc:description/>
  <cp:lastModifiedBy>Admin</cp:lastModifiedBy>
  <cp:revision>286</cp:revision>
  <dcterms:created xsi:type="dcterms:W3CDTF">2015-12-11T13:46:17Z</dcterms:created>
  <dcterms:modified xsi:type="dcterms:W3CDTF">2025-05-30T05:59:21Z</dcterms:modified>
</cp:coreProperties>
</file>