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55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56.xml" ContentType="application/vnd.openxmlformats-officedocument.themeOverride+xml"/>
  <Override PartName="/ppt/notesSlides/notesSlide67.xml" ContentType="application/vnd.openxmlformats-officedocument.presentationml.notesSlide+xml"/>
  <Override PartName="/ppt/theme/themeOverride57.xml" ContentType="application/vnd.openxmlformats-officedocument.themeOverride+xml"/>
  <Override PartName="/ppt/notesSlides/notesSlide68.xml" ContentType="application/vnd.openxmlformats-officedocument.presentationml.notesSlide+xml"/>
  <Override PartName="/ppt/theme/themeOverride58.xml" ContentType="application/vnd.openxmlformats-officedocument.themeOverride+xml"/>
  <Override PartName="/ppt/notesSlides/notesSlide69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70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71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72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73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74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75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76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77.xml" ContentType="application/vnd.openxmlformats-officedocument.presentationml.notesSlide+xml"/>
  <Override PartName="/ppt/theme/themeOverride67.xml" ContentType="application/vnd.openxmlformats-officedocument.themeOverride+xml"/>
  <Override PartName="/ppt/notesSlides/notesSlide78.xml" ContentType="application/vnd.openxmlformats-officedocument.presentationml.notesSlide+xml"/>
  <Override PartName="/ppt/theme/themeOverride68.xml" ContentType="application/vnd.openxmlformats-officedocument.themeOverride+xml"/>
  <Override PartName="/ppt/notesSlides/notesSlide79.xml" ContentType="application/vnd.openxmlformats-officedocument.presentationml.notesSlide+xml"/>
  <Override PartName="/ppt/theme/themeOverride69.xml" ContentType="application/vnd.openxmlformats-officedocument.themeOverride+xml"/>
  <Override PartName="/ppt/notesSlides/notesSlide80.xml" ContentType="application/vnd.openxmlformats-officedocument.presentationml.notesSlide+xml"/>
  <Override PartName="/ppt/theme/themeOverride70.xml" ContentType="application/vnd.openxmlformats-officedocument.themeOverride+xml"/>
  <Override PartName="/ppt/notesSlides/notesSlide81.xml" ContentType="application/vnd.openxmlformats-officedocument.presentationml.notesSlide+xml"/>
  <Override PartName="/ppt/theme/themeOverride71.xml" ContentType="application/vnd.openxmlformats-officedocument.themeOverride+xml"/>
  <Override PartName="/ppt/notesSlides/notesSlide82.xml" ContentType="application/vnd.openxmlformats-officedocument.presentationml.notesSlide+xml"/>
  <Override PartName="/ppt/theme/themeOverride72.xml" ContentType="application/vnd.openxmlformats-officedocument.themeOverride+xml"/>
  <Override PartName="/ppt/notesSlides/notesSlide83.xml" ContentType="application/vnd.openxmlformats-officedocument.presentationml.notesSlide+xml"/>
  <Override PartName="/ppt/theme/themeOverride73.xml" ContentType="application/vnd.openxmlformats-officedocument.themeOverride+xml"/>
  <Override PartName="/ppt/notesSlides/notesSlide84.xml" ContentType="application/vnd.openxmlformats-officedocument.presentationml.notesSlide+xml"/>
  <Override PartName="/ppt/theme/themeOverride74.xml" ContentType="application/vnd.openxmlformats-officedocument.themeOverride+xml"/>
  <Override PartName="/ppt/notesSlides/notesSlide85.xml" ContentType="application/vnd.openxmlformats-officedocument.presentationml.notesSlide+xml"/>
  <Override PartName="/ppt/theme/themeOverride75.xml" ContentType="application/vnd.openxmlformats-officedocument.themeOverride+xml"/>
  <Override PartName="/ppt/notesSlides/notesSlide86.xml" ContentType="application/vnd.openxmlformats-officedocument.presentationml.notesSlide+xml"/>
  <Override PartName="/ppt/theme/themeOverride76.xml" ContentType="application/vnd.openxmlformats-officedocument.themeOverride+xml"/>
  <Override PartName="/ppt/notesSlides/notesSlide87.xml" ContentType="application/vnd.openxmlformats-officedocument.presentationml.notesSlide+xml"/>
  <Override PartName="/ppt/theme/themeOverride77.xml" ContentType="application/vnd.openxmlformats-officedocument.themeOverride+xml"/>
  <Override PartName="/ppt/notesSlides/notesSlide88.xml" ContentType="application/vnd.openxmlformats-officedocument.presentationml.notesSlide+xml"/>
  <Override PartName="/ppt/theme/themeOverride78.xml" ContentType="application/vnd.openxmlformats-officedocument.themeOverride+xml"/>
  <Override PartName="/ppt/notesSlides/notesSlide89.xml" ContentType="application/vnd.openxmlformats-officedocument.presentationml.notesSlide+xml"/>
  <Override PartName="/ppt/theme/themeOverride79.xml" ContentType="application/vnd.openxmlformats-officedocument.themeOverride+xml"/>
  <Override PartName="/ppt/notesSlides/notesSlide90.xml" ContentType="application/vnd.openxmlformats-officedocument.presentationml.notesSlide+xml"/>
  <Override PartName="/ppt/theme/themeOverride80.xml" ContentType="application/vnd.openxmlformats-officedocument.themeOverride+xml"/>
  <Override PartName="/ppt/notesSlides/notesSlide91.xml" ContentType="application/vnd.openxmlformats-officedocument.presentationml.notesSlide+xml"/>
  <Override PartName="/ppt/theme/themeOverride81.xml" ContentType="application/vnd.openxmlformats-officedocument.themeOverride+xml"/>
  <Override PartName="/ppt/notesSlides/notesSlide92.xml" ContentType="application/vnd.openxmlformats-officedocument.presentationml.notesSlide+xml"/>
  <Override PartName="/ppt/theme/themeOverride82.xml" ContentType="application/vnd.openxmlformats-officedocument.themeOverride+xml"/>
  <Override PartName="/ppt/notesSlides/notesSlide93.xml" ContentType="application/vnd.openxmlformats-officedocument.presentationml.notesSlide+xml"/>
  <Override PartName="/ppt/theme/themeOverride83.xml" ContentType="application/vnd.openxmlformats-officedocument.themeOverride+xml"/>
  <Override PartName="/ppt/notesSlides/notesSlide94.xml" ContentType="application/vnd.openxmlformats-officedocument.presentationml.notesSlide+xml"/>
  <Override PartName="/ppt/theme/themeOverride84.xml" ContentType="application/vnd.openxmlformats-officedocument.themeOverride+xml"/>
  <Override PartName="/ppt/notesSlides/notesSlide95.xml" ContentType="application/vnd.openxmlformats-officedocument.presentationml.notesSlide+xml"/>
  <Override PartName="/ppt/theme/themeOverride85.xml" ContentType="application/vnd.openxmlformats-officedocument.themeOverride+xml"/>
  <Override PartName="/ppt/notesSlides/notesSlide96.xml" ContentType="application/vnd.openxmlformats-officedocument.presentationml.notesSlide+xml"/>
  <Override PartName="/ppt/theme/themeOverride86.xml" ContentType="application/vnd.openxmlformats-officedocument.themeOverride+xml"/>
  <Override PartName="/ppt/notesSlides/notesSlide97.xml" ContentType="application/vnd.openxmlformats-officedocument.presentationml.notesSlide+xml"/>
  <Override PartName="/ppt/theme/themeOverride87.xml" ContentType="application/vnd.openxmlformats-officedocument.themeOverride+xml"/>
  <Override PartName="/ppt/notesSlides/notesSlide98.xml" ContentType="application/vnd.openxmlformats-officedocument.presentationml.notesSlide+xml"/>
  <Override PartName="/ppt/theme/themeOverride88.xml" ContentType="application/vnd.openxmlformats-officedocument.themeOverride+xml"/>
  <Override PartName="/ppt/notesSlides/notesSlide99.xml" ContentType="application/vnd.openxmlformats-officedocument.presentationml.notesSlide+xml"/>
  <Override PartName="/ppt/theme/themeOverride89.xml" ContentType="application/vnd.openxmlformats-officedocument.themeOverride+xml"/>
  <Override PartName="/ppt/notesSlides/notesSlide100.xml" ContentType="application/vnd.openxmlformats-officedocument.presentationml.notesSlide+xml"/>
  <Override PartName="/ppt/theme/themeOverride90.xml" ContentType="application/vnd.openxmlformats-officedocument.themeOverride+xml"/>
  <Override PartName="/ppt/notesSlides/notesSlide101.xml" ContentType="application/vnd.openxmlformats-officedocument.presentationml.notesSlide+xml"/>
  <Override PartName="/ppt/theme/themeOverride91.xml" ContentType="application/vnd.openxmlformats-officedocument.themeOverride+xml"/>
  <Override PartName="/ppt/notesSlides/notesSlide102.xml" ContentType="application/vnd.openxmlformats-officedocument.presentationml.notesSlide+xml"/>
  <Override PartName="/ppt/theme/themeOverride92.xml" ContentType="application/vnd.openxmlformats-officedocument.themeOverride+xml"/>
  <Override PartName="/ppt/notesSlides/notesSlide103.xml" ContentType="application/vnd.openxmlformats-officedocument.presentationml.notesSlide+xml"/>
  <Override PartName="/ppt/theme/themeOverride93.xml" ContentType="application/vnd.openxmlformats-officedocument.themeOverr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  <p:sldMasterId id="2147483662" r:id="rId2"/>
    <p:sldMasterId id="2147483668" r:id="rId3"/>
    <p:sldMasterId id="2147483674" r:id="rId4"/>
    <p:sldMasterId id="2147483680" r:id="rId5"/>
    <p:sldMasterId id="2147483686" r:id="rId6"/>
    <p:sldMasterId id="2147483692" r:id="rId7"/>
  </p:sldMasterIdLst>
  <p:notesMasterIdLst>
    <p:notesMasterId r:id="rId120"/>
  </p:notesMasterIdLst>
  <p:handoutMasterIdLst>
    <p:handoutMasterId r:id="rId121"/>
  </p:handoutMasterIdLst>
  <p:sldIdLst>
    <p:sldId id="385" r:id="rId8"/>
    <p:sldId id="474" r:id="rId9"/>
    <p:sldId id="437" r:id="rId10"/>
    <p:sldId id="468" r:id="rId11"/>
    <p:sldId id="481" r:id="rId12"/>
    <p:sldId id="484" r:id="rId13"/>
    <p:sldId id="482" r:id="rId14"/>
    <p:sldId id="475" r:id="rId15"/>
    <p:sldId id="483" r:id="rId16"/>
    <p:sldId id="463" r:id="rId17"/>
    <p:sldId id="485" r:id="rId18"/>
    <p:sldId id="479" r:id="rId19"/>
    <p:sldId id="498" r:id="rId20"/>
    <p:sldId id="518" r:id="rId21"/>
    <p:sldId id="521" r:id="rId22"/>
    <p:sldId id="558" r:id="rId23"/>
    <p:sldId id="538" r:id="rId24"/>
    <p:sldId id="533" r:id="rId25"/>
    <p:sldId id="466" r:id="rId26"/>
    <p:sldId id="491" r:id="rId27"/>
    <p:sldId id="559" r:id="rId28"/>
    <p:sldId id="490" r:id="rId29"/>
    <p:sldId id="511" r:id="rId30"/>
    <p:sldId id="561" r:id="rId31"/>
    <p:sldId id="560" r:id="rId32"/>
    <p:sldId id="510" r:id="rId33"/>
    <p:sldId id="509" r:id="rId34"/>
    <p:sldId id="563" r:id="rId35"/>
    <p:sldId id="562" r:id="rId36"/>
    <p:sldId id="564" r:id="rId37"/>
    <p:sldId id="469" r:id="rId38"/>
    <p:sldId id="571" r:id="rId39"/>
    <p:sldId id="585" r:id="rId40"/>
    <p:sldId id="586" r:id="rId41"/>
    <p:sldId id="587" r:id="rId42"/>
    <p:sldId id="588" r:id="rId43"/>
    <p:sldId id="589" r:id="rId44"/>
    <p:sldId id="590" r:id="rId45"/>
    <p:sldId id="591" r:id="rId46"/>
    <p:sldId id="592" r:id="rId47"/>
    <p:sldId id="593" r:id="rId48"/>
    <p:sldId id="522" r:id="rId49"/>
    <p:sldId id="567" r:id="rId50"/>
    <p:sldId id="569" r:id="rId51"/>
    <p:sldId id="582" r:id="rId52"/>
    <p:sldId id="527" r:id="rId53"/>
    <p:sldId id="467" r:id="rId54"/>
    <p:sldId id="539" r:id="rId55"/>
    <p:sldId id="494" r:id="rId56"/>
    <p:sldId id="540" r:id="rId57"/>
    <p:sldId id="493" r:id="rId58"/>
    <p:sldId id="492" r:id="rId59"/>
    <p:sldId id="513" r:id="rId60"/>
    <p:sldId id="512" r:id="rId61"/>
    <p:sldId id="464" r:id="rId62"/>
    <p:sldId id="470" r:id="rId63"/>
    <p:sldId id="572" r:id="rId64"/>
    <p:sldId id="557" r:id="rId65"/>
    <p:sldId id="583" r:id="rId66"/>
    <p:sldId id="472" r:id="rId67"/>
    <p:sldId id="508" r:id="rId68"/>
    <p:sldId id="565" r:id="rId69"/>
    <p:sldId id="504" r:id="rId70"/>
    <p:sldId id="584" r:id="rId71"/>
    <p:sldId id="477" r:id="rId72"/>
    <p:sldId id="555" r:id="rId73"/>
    <p:sldId id="497" r:id="rId74"/>
    <p:sldId id="528" r:id="rId75"/>
    <p:sldId id="524" r:id="rId76"/>
    <p:sldId id="480" r:id="rId77"/>
    <p:sldId id="523" r:id="rId78"/>
    <p:sldId id="566" r:id="rId79"/>
    <p:sldId id="548" r:id="rId80"/>
    <p:sldId id="575" r:id="rId81"/>
    <p:sldId id="525" r:id="rId82"/>
    <p:sldId id="476" r:id="rId83"/>
    <p:sldId id="556" r:id="rId84"/>
    <p:sldId id="487" r:id="rId85"/>
    <p:sldId id="488" r:id="rId86"/>
    <p:sldId id="489" r:id="rId87"/>
    <p:sldId id="519" r:id="rId88"/>
    <p:sldId id="465" r:id="rId89"/>
    <p:sldId id="499" r:id="rId90"/>
    <p:sldId id="471" r:id="rId91"/>
    <p:sldId id="530" r:id="rId92"/>
    <p:sldId id="501" r:id="rId93"/>
    <p:sldId id="529" r:id="rId94"/>
    <p:sldId id="517" r:id="rId95"/>
    <p:sldId id="574" r:id="rId96"/>
    <p:sldId id="495" r:id="rId97"/>
    <p:sldId id="551" r:id="rId98"/>
    <p:sldId id="505" r:id="rId99"/>
    <p:sldId id="532" r:id="rId100"/>
    <p:sldId id="507" r:id="rId101"/>
    <p:sldId id="577" r:id="rId102"/>
    <p:sldId id="578" r:id="rId103"/>
    <p:sldId id="576" r:id="rId104"/>
    <p:sldId id="536" r:id="rId105"/>
    <p:sldId id="531" r:id="rId106"/>
    <p:sldId id="579" r:id="rId107"/>
    <p:sldId id="580" r:id="rId108"/>
    <p:sldId id="581" r:id="rId109"/>
    <p:sldId id="506" r:id="rId110"/>
    <p:sldId id="537" r:id="rId111"/>
    <p:sldId id="535" r:id="rId112"/>
    <p:sldId id="541" r:id="rId113"/>
    <p:sldId id="546" r:id="rId114"/>
    <p:sldId id="542" r:id="rId115"/>
    <p:sldId id="543" r:id="rId116"/>
    <p:sldId id="544" r:id="rId117"/>
    <p:sldId id="545" r:id="rId118"/>
    <p:sldId id="454" r:id="rId119"/>
  </p:sldIdLst>
  <p:sldSz cx="9144000" cy="5143500" type="screen16x9"/>
  <p:notesSz cx="6858000" cy="9144000"/>
  <p:embeddedFontLst>
    <p:embeddedFont>
      <p:font typeface="Source Sans Pro Black" panose="020B0803030403020204" pitchFamily="34" charset="0"/>
      <p:bold r:id="rId122"/>
    </p:embeddedFont>
    <p:embeddedFont>
      <p:font typeface="Times New Roman CYR" panose="02020603050405020304" pitchFamily="18" charset="0"/>
      <p:regular r:id="rId123"/>
      <p:bold r:id="rId124"/>
      <p:italic r:id="rId125"/>
      <p:boldItalic r:id="rId126"/>
    </p:embeddedFont>
    <p:embeddedFont>
      <p:font typeface="SimSun" panose="02010600030101010101" pitchFamily="2" charset="-122"/>
      <p:regular r:id="rId127"/>
    </p:embeddedFont>
    <p:embeddedFont>
      <p:font typeface="MS Reference Sans Serif" panose="020B0604030504040204" pitchFamily="34" charset="0"/>
      <p:regular r:id="rId128"/>
    </p:embeddedFont>
    <p:embeddedFont>
      <p:font typeface="SimSun" panose="02010600030101010101" pitchFamily="2" charset="-122"/>
      <p:regular r:id="rId127"/>
    </p:embeddedFont>
    <p:embeddedFont>
      <p:font typeface="Roboto" panose="02000000000000000000" charset="0"/>
      <p:regular r:id="rId129"/>
      <p:bold r:id="rId130"/>
      <p:italic r:id="rId131"/>
      <p:boldItalic r:id="rId132"/>
    </p:embeddedFont>
    <p:embeddedFont>
      <p:font typeface="字魂59号-创粗黑" panose="020B0604020202020204" charset="-122"/>
      <p:regular r:id="rId133"/>
    </p:embeddedFont>
    <p:embeddedFont>
      <p:font typeface="Calibri" panose="020F0502020204030204" pitchFamily="34" charset="0"/>
      <p:regular r:id="rId134"/>
      <p:bold r:id="rId135"/>
      <p:italic r:id="rId136"/>
      <p:boldItalic r:id="rId137"/>
    </p:embeddedFont>
    <p:embeddedFont>
      <p:font typeface="Montserrat SemiBold" panose="020B0604020202020204" charset="-52"/>
      <p:regular r:id="rId138"/>
    </p:embeddedFont>
    <p:embeddedFont>
      <p:font typeface="Trebuchet MS" panose="020B0603020202020204" pitchFamily="34" charset="0"/>
      <p:regular r:id="rId139"/>
      <p:bold r:id="rId140"/>
      <p:italic r:id="rId141"/>
      <p:boldItalic r:id="rId142"/>
    </p:embeddedFont>
    <p:embeddedFont>
      <p:font typeface="Verdana" panose="020B0604030504040204" pitchFamily="34" charset="0"/>
      <p:regular r:id="rId143"/>
      <p:bold r:id="rId144"/>
      <p:italic r:id="rId145"/>
      <p:boldItalic r:id="rId146"/>
    </p:embeddedFont>
  </p:embeddedFontLst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DF1"/>
    <a:srgbClr val="3F6989"/>
    <a:srgbClr val="FBF6F1"/>
    <a:srgbClr val="FFFFFF"/>
    <a:srgbClr val="4E7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mc="http://schemas.openxmlformats.org/markup-compatibility/2006" xmlns:p14="http://schemas.microsoft.com/office/powerpoint/2010/main" xmlns:p15="http://schemas.microsoft.com/office/powerpoint/2012/main" xmlns:pr="smNativeData" xmlns="smNativeData" dt="1728023755" val="1062" revOS="4"/>
      <pr:smFileRevision xmlns:mc="http://schemas.openxmlformats.org/markup-compatibility/2006" xmlns:p14="http://schemas.microsoft.com/office/powerpoint/2010/main" xmlns:p15="http://schemas.microsoft.com/office/powerpoint/2012/main" xmlns:pr="smNativeData" xmlns="smNativeData" dt="1728023755" val="101"/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728023755" snapToGrid="1" snapToBorders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792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>
        <p:scale>
          <a:sx n="93" d="100"/>
          <a:sy n="93" d="100"/>
        </p:scale>
        <p:origin x="288" y="249"/>
      </p:cViewPr>
      <p:guideLst>
        <p:guide orient="horz" pos="2880"/>
        <p:guide pos="2160"/>
      </p:guideLst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font" Target="fonts/font12.fntdata"/><Relationship Id="rId138" Type="http://schemas.openxmlformats.org/officeDocument/2006/relationships/font" Target="fonts/font17.fntdata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font" Target="fonts/font2.fntdata"/><Relationship Id="rId128" Type="http://schemas.openxmlformats.org/officeDocument/2006/relationships/font" Target="fonts/font7.fntdata"/><Relationship Id="rId144" Type="http://schemas.openxmlformats.org/officeDocument/2006/relationships/font" Target="fonts/font23.fntdata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font" Target="fonts/font13.fntdata"/><Relationship Id="rId139" Type="http://schemas.openxmlformats.org/officeDocument/2006/relationships/font" Target="fonts/font18.fntdata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font" Target="fonts/font3.fntdata"/><Relationship Id="rId129" Type="http://schemas.openxmlformats.org/officeDocument/2006/relationships/font" Target="fonts/font8.fntdata"/><Relationship Id="rId137" Type="http://schemas.openxmlformats.org/officeDocument/2006/relationships/font" Target="fonts/font16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font" Target="fonts/font11.fntdata"/><Relationship Id="rId140" Type="http://schemas.openxmlformats.org/officeDocument/2006/relationships/font" Target="fonts/font19.fntdata"/><Relationship Id="rId145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font" Target="fonts/font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font" Target="fonts/font1.fntdata"/><Relationship Id="rId130" Type="http://schemas.openxmlformats.org/officeDocument/2006/relationships/font" Target="fonts/font9.fntdata"/><Relationship Id="rId135" Type="http://schemas.openxmlformats.org/officeDocument/2006/relationships/font" Target="fonts/font14.fntdata"/><Relationship Id="rId143" Type="http://schemas.openxmlformats.org/officeDocument/2006/relationships/font" Target="fonts/font22.fntdata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notesMaster" Target="notesMasters/notesMaster1.xml"/><Relationship Id="rId125" Type="http://schemas.openxmlformats.org/officeDocument/2006/relationships/font" Target="fonts/font4.fntdata"/><Relationship Id="rId141" Type="http://schemas.openxmlformats.org/officeDocument/2006/relationships/font" Target="fonts/font20.fntdata"/><Relationship Id="rId146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font" Target="fonts/font10.fntdata"/><Relationship Id="rId136" Type="http://schemas.openxmlformats.org/officeDocument/2006/relationships/font" Target="fonts/font15.fntdata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font" Target="fonts/font5.fntdata"/><Relationship Id="rId14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handoutMaster" Target="handoutMasters/handoutMaster1.xml"/><Relationship Id="rId142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AAAAABIEgAA0AIAABAAAAAmAAAACAAAAD+PAAAAAAAA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AAAAAAuKgAA0AIAABAAAAAmAAAACAAAAD+PAAAAAAAA"/>
              </a:ext>
            </a:extLst>
          </p:cNvSpPr>
          <p:nvPr>
            <p:ph type="dt" sz="quarter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801-4FD8-45BE-96A8-B9EB06E660EC}" type="datetime1">
              <a:t>30.05.2025</a:t>
            </a:fld>
            <a:endParaRPr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G41AABIEgAAPjgAABAAAAAmAAAACAAAAL+PAAAAAAAA"/>
              </a:ext>
            </a:extLst>
          </p:cNvSpPr>
          <p:nvPr>
            <p:ph type="ftr" sz="quarter" idx="2"/>
          </p:nvPr>
        </p:nvSpPr>
        <p:spPr>
          <a:xfrm>
            <a:off x="0" y="868553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L+PAAAAAAAA"/>
              </a:ext>
            </a:extLst>
          </p:cNvSpPr>
          <p:nvPr>
            <p:ph type="sldNum" sz="quarter" idx="3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0AEC-A2D8-45FC-96A8-54A944E66001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77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AAAAABIEgAA0AIAABAAAAAmAAAACAAAAD+PAAAAAAAA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AAAAAAuKgAA0AIAABAAAAAmAAAACAAAAD+PAAAAAAAA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214E-00D8-45D7-96A8-F6826FE660A3}" type="datetime1">
              <a:t>30.05.2025</a:t>
            </a:fld>
            <a:endParaRPr/>
          </a:p>
        </p:txBody>
      </p:sp>
      <p:sp>
        <p:nvSpPr>
          <p:cNvPr id="4" name="幻灯片图像占位符 3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L8PAAD/HwAA"/>
              </a:ext>
            </a:extLst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endParaRPr/>
          </a:p>
        </p:txBody>
      </p:sp>
      <p:sp>
        <p:nvSpPr>
          <p:cNvPr id="5" name="备注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D8PAAD/HwAA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6" name="页脚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G41AABIEgAAPjgAABAAAAAmAAAACAAAAL+PAAD/HwAA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7" name="灯片编号占位符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L+PAAD/Hw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3967-29D8-45CF-96A8-DF9A77E6608A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5060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324E-00D8-45C4-96A8-F6917CE660A3}" type="slidenum"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8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54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8212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73219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89648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45202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1417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92956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16994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16404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08992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109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804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68566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58392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33292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1D24-6AD8-45EB-96A8-9CBE53E660C9}" type="slidenum">
              <a:t>112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35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127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784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91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655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227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rPr lang="en-US" altLang="zh-CN">
                <a:solidFill>
                  <a:srgbClr val="000000"/>
                </a:solidFill>
              </a:rPr>
              <a:pPr>
                <a:defRPr lang="zh-CN"/>
              </a:pPr>
              <a:t>17</a:t>
            </a:fld>
            <a:endParaRPr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04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rPr lang="en-US" altLang="zh-CN">
                <a:solidFill>
                  <a:srgbClr val="000000"/>
                </a:solidFill>
              </a:rPr>
              <a:pPr>
                <a:defRPr lang="zh-CN"/>
              </a:pPr>
              <a:t>18</a:t>
            </a:fld>
            <a:endParaRPr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17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70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0C69DD28-66E1-3C2B-AFD1-907E939F59C5}" type="slidenum"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572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800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075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781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820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823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22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008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084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441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93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198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515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865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703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865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290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772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223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8289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523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65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0618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6647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7535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8167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8042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8650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5915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3474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755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rPr lang="en-US" altLang="zh-CN">
                <a:solidFill>
                  <a:srgbClr val="000000"/>
                </a:solidFill>
              </a:rPr>
              <a:pPr>
                <a:defRPr lang="zh-CN"/>
              </a:pPr>
              <a:t>48</a:t>
            </a:fld>
            <a:endParaRPr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567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859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732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rPr lang="en-US" altLang="zh-CN">
                <a:solidFill>
                  <a:srgbClr val="000000"/>
                </a:solidFill>
              </a:rPr>
              <a:pPr>
                <a:defRPr lang="zh-CN"/>
              </a:pPr>
              <a:t>50</a:t>
            </a:fld>
            <a:endParaRPr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283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363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1737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0647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683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150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4453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298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rPr lang="en-US" altLang="zh-CN">
                <a:solidFill>
                  <a:srgbClr val="000000"/>
                </a:solidFill>
              </a:rPr>
              <a:pPr>
                <a:defRPr lang="zh-CN"/>
              </a:pPr>
              <a:t>58</a:t>
            </a:fld>
            <a:endParaRPr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77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rPr lang="en-US" altLang="zh-CN">
                <a:solidFill>
                  <a:srgbClr val="000000"/>
                </a:solidFill>
              </a:rPr>
              <a:pPr>
                <a:defRPr lang="zh-CN"/>
              </a:pPr>
              <a:t>59</a:t>
            </a:fld>
            <a:endParaRPr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1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945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9567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73851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1738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5402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2398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1906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169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5925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7345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37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6917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0870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1559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338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4845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7635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9408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0141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5206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8913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900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2745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6951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4273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0326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9652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6842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15708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5741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6015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63079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34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43337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1493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50560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0471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11706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36081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52053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2446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97025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56181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99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62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2967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76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4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8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23667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40759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3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2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6172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19278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3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321564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22154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76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rPr lang="en-US" altLang="zh-CN"/>
              <a:pPr>
                <a:defRPr lang="zh-CN"/>
              </a:pPr>
              <a:t>5/30/2025</a:t>
            </a:fld>
            <a:endParaRPr altLang="en-US"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3140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rPr lang="en-US" altLang="zh-CN"/>
              <a:pPr>
                <a:defRPr lang="zh-CN"/>
              </a:pPr>
              <a:t>5/30/2025</a:t>
            </a:fld>
            <a:endParaRPr altLang="en-US"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2291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8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11330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29397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t>30.05.2025</a:t>
            </a:fld>
            <a:endParaRPr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t>30.05.2025</a:t>
            </a:fld>
            <a:endParaRPr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1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93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0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755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t>30.05.2025</a:t>
            </a:fld>
            <a:endParaRPr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t>‹#›</a:t>
            </a:fld>
            <a:endParaRPr/>
          </a:p>
        </p:txBody>
      </p:sp>
      <p:sp>
        <p:nvSpPr>
          <p:cNvPr id="7" name="矩形 1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 altLang="en-US"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  <p:sp>
        <p:nvSpPr>
          <p:cNvPr id="7" name="矩形 1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8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 altLang="en-US"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  <p:sp>
        <p:nvSpPr>
          <p:cNvPr id="7" name="矩形 1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 altLang="en-US"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  <p:sp>
        <p:nvSpPr>
          <p:cNvPr id="7" name="矩形 1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7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 altLang="en-US"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  <p:sp>
        <p:nvSpPr>
          <p:cNvPr id="7" name="矩形 1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rPr lang="en-US" altLang="zh-CN"/>
              <a:pPr>
                <a:defRPr lang="zh-CN"/>
              </a:pPr>
              <a:t>5/30/2025</a:t>
            </a:fld>
            <a:endParaRPr altLang="en-US"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 altLang="en-US"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  <p:sp>
        <p:nvSpPr>
          <p:cNvPr id="7" name="矩形 1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6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rPr lang="ru-RU"/>
              <a:pPr>
                <a:defRPr lang="zh-CN"/>
              </a:pPr>
              <a:t>30.05.2025</a:t>
            </a:fld>
            <a:endParaRPr altLang="en-US"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 altLang="en-US"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  <p:sp>
        <p:nvSpPr>
          <p:cNvPr id="7" name="矩形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3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roookks@yandex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uroookks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.garant.ru/#/document/70650730/entry/325013190" TargetMode="External"/><Relationship Id="rId13" Type="http://schemas.openxmlformats.org/officeDocument/2006/relationships/hyperlink" Target="https://internet.garant.ru/#/document/70650730/entry/28241" TargetMode="External"/><Relationship Id="rId18" Type="http://schemas.openxmlformats.org/officeDocument/2006/relationships/hyperlink" Target="https://internet.garant.ru/#/document/70650730/entry/329911160" TargetMode="External"/><Relationship Id="rId3" Type="http://schemas.openxmlformats.org/officeDocument/2006/relationships/notesSlide" Target="../notesSlides/notesSlide25.xml"/><Relationship Id="rId7" Type="http://schemas.openxmlformats.org/officeDocument/2006/relationships/hyperlink" Target="https://internet.garant.ru/#/document/70650730/entry/222929190" TargetMode="External"/><Relationship Id="rId12" Type="http://schemas.openxmlformats.org/officeDocument/2006/relationships/hyperlink" Target="https://internet.garant.ru/#/document/70650730/entry/281510" TargetMode="External"/><Relationship Id="rId17" Type="http://schemas.openxmlformats.org/officeDocument/2006/relationships/hyperlink" Target="https://internet.garant.ru/#/document/70650730/entry/325050" TargetMode="External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internet.garant.ru/#/document/70650730/entry/325030110" TargetMode="Externa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2.png"/><Relationship Id="rId11" Type="http://schemas.openxmlformats.org/officeDocument/2006/relationships/hyperlink" Target="https://internet.garant.ru/#/document/70650730/entry/262040150" TargetMode="External"/><Relationship Id="rId5" Type="http://schemas.openxmlformats.org/officeDocument/2006/relationships/image" Target="../media/image6.svg"/><Relationship Id="rId15" Type="http://schemas.openxmlformats.org/officeDocument/2006/relationships/hyperlink" Target="https://internet.garant.ru/#/document/70650730/entry/325030111" TargetMode="External"/><Relationship Id="rId10" Type="http://schemas.openxmlformats.org/officeDocument/2006/relationships/hyperlink" Target="https://internet.garant.ru/#/document/70650730/entry/325050190" TargetMode="External"/><Relationship Id="rId19" Type="http://schemas.openxmlformats.org/officeDocument/2006/relationships/hyperlink" Target="https://internet.garant.ru/#/document/70650730/entry/5829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internet.garant.ru/#/document/70650730/entry/325050181" TargetMode="External"/><Relationship Id="rId14" Type="http://schemas.openxmlformats.org/officeDocument/2006/relationships/hyperlink" Target="https://internet.garant.ru/#/document/70650730/entry/32503011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eac-reestr.digital.gov.ru/" TargetMode="External"/><Relationship Id="rId3" Type="http://schemas.openxmlformats.org/officeDocument/2006/relationships/notesSlide" Target="../notesSlides/notesSlide50.xml"/><Relationship Id="rId7" Type="http://schemas.openxmlformats.org/officeDocument/2006/relationships/hyperlink" Target="https://reestr.digital.gov.ru/reestr/" TargetMode="Externa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9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0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3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6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ивая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cQMAADcFAADoFgAArhgAABAAAAAmAAAACAAAAP//////////"/>
              </a:ext>
            </a:extLst>
          </p:cNvSpPr>
          <p:nvPr/>
        </p:nvSpPr>
        <p:spPr>
          <a:xfrm>
            <a:off x="559435" y="847725"/>
            <a:ext cx="3164205" cy="3164205"/>
          </a:xfrm>
          <a:custGeom>
            <a:avLst/>
            <a:gdLst/>
            <a:ahLst/>
            <a:cxnLst/>
            <a:rect l="0" t="0" r="3164205" b="3164205"/>
            <a:pathLst>
              <a:path w="3164205" h="3164205">
                <a:moveTo>
                  <a:pt x="1481423" y="57531"/>
                </a:moveTo>
                <a:cubicBezTo>
                  <a:pt x="1536557" y="0"/>
                  <a:pt x="1627647" y="0"/>
                  <a:pt x="1685178" y="57531"/>
                </a:cubicBezTo>
                <a:cubicBezTo>
                  <a:pt x="3109071" y="1481423"/>
                  <a:pt x="3109071" y="1481423"/>
                  <a:pt x="3109071" y="1481423"/>
                </a:cubicBezTo>
                <a:cubicBezTo>
                  <a:pt x="3164205" y="1536557"/>
                  <a:pt x="3164205" y="1627647"/>
                  <a:pt x="3109071" y="1682781"/>
                </a:cubicBezTo>
                <a:cubicBezTo>
                  <a:pt x="1685178" y="3106674"/>
                  <a:pt x="1685178" y="3106674"/>
                  <a:pt x="1685178" y="3106674"/>
                </a:cubicBezTo>
                <a:cubicBezTo>
                  <a:pt x="1627647" y="3164205"/>
                  <a:pt x="1536557" y="3164205"/>
                  <a:pt x="1481423" y="3106674"/>
                </a:cubicBezTo>
                <a:cubicBezTo>
                  <a:pt x="57531" y="1682781"/>
                  <a:pt x="57531" y="1682781"/>
                  <a:pt x="57531" y="1682781"/>
                </a:cubicBezTo>
                <a:cubicBezTo>
                  <a:pt x="0" y="1627647"/>
                  <a:pt x="0" y="1536557"/>
                  <a:pt x="57531" y="1481423"/>
                </a:cubicBezTo>
                <a:lnTo>
                  <a:pt x="1481423" y="57531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3" name="Freeform 14ЧЯС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/wAAAP///wgZ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D8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8PDwA8zMzADAwP8Af39/AAAAAAAAAAAAAAAAAAAAAAAAAAAAIQAAABgAAAAUAAAAxyAAADUCAADKLgAAxxAAABAAAAAmAAAACAAAAP//////////"/>
              </a:ext>
            </a:extLst>
          </p:cNvSpPr>
          <p:nvPr/>
        </p:nvSpPr>
        <p:spPr>
          <a:xfrm>
            <a:off x="5328285" y="358775"/>
            <a:ext cx="2277745" cy="2368550"/>
          </a:xfrm>
          <a:custGeom>
            <a:avLst/>
            <a:gdLst/>
            <a:ahLst/>
            <a:cxnLst/>
            <a:rect l="0" t="0" r="2277745" b="2368550"/>
            <a:pathLst>
              <a:path w="2277745" h="2368550">
                <a:moveTo>
                  <a:pt x="1066398" y="43065"/>
                </a:moveTo>
                <a:cubicBezTo>
                  <a:pt x="1106086" y="0"/>
                  <a:pt x="1171658" y="0"/>
                  <a:pt x="1213071" y="43065"/>
                </a:cubicBezTo>
                <a:cubicBezTo>
                  <a:pt x="2238057" y="1108912"/>
                  <a:pt x="2238057" y="1108912"/>
                  <a:pt x="2238057" y="1108912"/>
                </a:cubicBezTo>
                <a:cubicBezTo>
                  <a:pt x="2277745" y="1150182"/>
                  <a:pt x="2277745" y="1218368"/>
                  <a:pt x="2238057" y="1259638"/>
                </a:cubicBezTo>
                <a:cubicBezTo>
                  <a:pt x="1213071" y="2325485"/>
                  <a:pt x="1213071" y="2325485"/>
                  <a:pt x="1213071" y="2325485"/>
                </a:cubicBezTo>
                <a:cubicBezTo>
                  <a:pt x="1171658" y="2368550"/>
                  <a:pt x="1106086" y="2368550"/>
                  <a:pt x="1066398" y="2325485"/>
                </a:cubicBezTo>
                <a:cubicBezTo>
                  <a:pt x="41413" y="1259638"/>
                  <a:pt x="41413" y="1259638"/>
                  <a:pt x="41413" y="1259638"/>
                </a:cubicBezTo>
                <a:cubicBezTo>
                  <a:pt x="0" y="1218368"/>
                  <a:pt x="0" y="1150182"/>
                  <a:pt x="41413" y="1108912"/>
                </a:cubicBezTo>
                <a:lnTo>
                  <a:pt x="1066398" y="43065"/>
                </a:ln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grpSp>
        <p:nvGrpSpPr>
          <p:cNvPr id="4" name="组合 1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y4z/ZhMAAAAlAAAAAQAAAA8BAAAAkAAAAEgAAACQAAAASAAAAAAAAAAAAAAAAAAAABcAAAAUAAAAAAAAAAAAAAD/fwAA/38AAAAAAAAJAAAABAAAAAAAAAAfAAAAVAAAAAAAAAAAAAAAAAAAAAAAAAAAAAAAAAAAAAAAAAAAAAAAAAAAAAAAAAAAAAAAAAAAAAAAAAAAAAAAAAAAAAAAAAAAAAAAAAAAAAAAAAAAAAAAAAAAACEAAAAYAAAAFAAAAIgEAAAsCQAArCYAALgUAAAQAAAAJgAAAAgAAAD/////AAAAAA=="/>
              </a:ext>
            </a:extLst>
          </p:cNvGrpSpPr>
          <p:nvPr/>
        </p:nvGrpSpPr>
        <p:grpSpPr>
          <a:xfrm>
            <a:off x="490881" y="882015"/>
            <a:ext cx="4808069" cy="3340099"/>
            <a:chOff x="736600" y="1490980"/>
            <a:chExt cx="5549900" cy="2526664"/>
          </a:xfrm>
        </p:grpSpPr>
        <p:sp>
          <p:nvSpPr>
            <p:cNvPr id="6" name="TextBox 7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iAQAACwJAACsJgAAZRMAAAAgAAAmAAAACAAAAP//////////"/>
                </a:ext>
              </a:extLst>
            </p:cNvSpPr>
            <p:nvPr/>
          </p:nvSpPr>
          <p:spPr>
            <a:xfrm>
              <a:off x="736600" y="1490980"/>
              <a:ext cx="5549900" cy="23113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algn="ctr"/>
              <a:r>
                <a:rPr lang="ru-RU" sz="3200" b="1" i="1" dirty="0">
                  <a:solidFill>
                    <a:srgbClr val="3F6989"/>
                  </a:solidFill>
                </a:rPr>
                <a:t>«Национальный </a:t>
              </a:r>
              <a:r>
                <a:rPr lang="ru-RU" sz="3200" b="1" i="1" dirty="0" smtClean="0">
                  <a:solidFill>
                    <a:srgbClr val="3F6989"/>
                  </a:solidFill>
                </a:rPr>
                <a:t>режим при </a:t>
              </a:r>
              <a:r>
                <a:rPr lang="ru-RU" sz="3200" b="1" i="1" dirty="0">
                  <a:solidFill>
                    <a:srgbClr val="3F6989"/>
                  </a:solidFill>
                </a:rPr>
                <a:t>осуществлении закупок</a:t>
              </a:r>
            </a:p>
            <a:p>
              <a:pPr algn="ctr"/>
              <a:r>
                <a:rPr lang="ru-RU" sz="3200" b="1" i="1" dirty="0">
                  <a:solidFill>
                    <a:srgbClr val="3F6989"/>
                  </a:solidFill>
                </a:rPr>
                <a:t>по Закону № </a:t>
              </a:r>
              <a:r>
                <a:rPr lang="ru-RU" sz="3200" b="1" i="1" dirty="0" smtClean="0">
                  <a:solidFill>
                    <a:srgbClr val="3F6989"/>
                  </a:solidFill>
                </a:rPr>
                <a:t>44-ФЗ»</a:t>
              </a:r>
              <a:endParaRPr lang="ru-RU" sz="3200" dirty="0">
                <a:solidFill>
                  <a:srgbClr val="3F6989"/>
                </a:solidFill>
              </a:endParaRPr>
            </a:p>
          </p:txBody>
        </p:sp>
        <p:sp>
          <p:nvSpPr>
            <p:cNvPr id="5" name="Прямоугольник1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qAcAAGUTAACMIwAAuBQAAAAgAAAmAAAACAAAAP//////////"/>
                </a:ext>
              </a:extLst>
            </p:cNvSpPr>
            <p:nvPr/>
          </p:nvSpPr>
          <p:spPr>
            <a:xfrm>
              <a:off x="1192379" y="3802379"/>
              <a:ext cx="4533900" cy="215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marL="0" algn="ctr">
                <a:defRPr lang="en-US" sz="1400" cap="none">
                  <a:solidFill>
                    <a:srgbClr val="225378"/>
                  </a:solidFill>
                  <a:latin typeface="Montserrat SemiBold" pitchFamily="2" charset="0"/>
                  <a:ea typeface="Montserrat SemiBold" pitchFamily="2" charset="0"/>
                  <a:cs typeface="Montserrat SemiBold" pitchFamily="2" charset="0"/>
                </a:defRPr>
              </a:pPr>
              <a:endParaRPr dirty="0"/>
            </a:p>
          </p:txBody>
        </p:sp>
      </p:grpSp>
      <p:sp>
        <p:nvSpPr>
          <p:cNvPr id="7" name="Кривая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IlN4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lN4AP///wEAAAAAAAAAAAAAAAAAAAAAAAAAAAAAAAAAAAAAAAAAAAAAAAJ/f38A8PDwA8zMzADAwP8Af39/AAAAAAAAAAAAAAAAAAAAAAAAAAAAIQAAABgAAAAUAAAA2CYAADMLAADONAAAKRkAABAAAAAmAAAACAAAAP//////////"/>
              </a:ext>
            </a:extLst>
          </p:cNvSpPr>
          <p:nvPr/>
        </p:nvSpPr>
        <p:spPr>
          <a:xfrm>
            <a:off x="6314440" y="1820545"/>
            <a:ext cx="2269490" cy="2269490"/>
          </a:xfrm>
          <a:custGeom>
            <a:avLst/>
            <a:gdLst/>
            <a:ahLst/>
            <a:cxnLst/>
            <a:rect l="0" t="0" r="2269490" b="2269490"/>
            <a:pathLst>
              <a:path w="2269490" h="2269490">
                <a:moveTo>
                  <a:pt x="1062534" y="41263"/>
                </a:moveTo>
                <a:cubicBezTo>
                  <a:pt x="1102078" y="0"/>
                  <a:pt x="1167412" y="0"/>
                  <a:pt x="1208675" y="41263"/>
                </a:cubicBezTo>
                <a:cubicBezTo>
                  <a:pt x="2229946" y="1062534"/>
                  <a:pt x="2229946" y="1062534"/>
                  <a:pt x="2229946" y="1062534"/>
                </a:cubicBezTo>
                <a:cubicBezTo>
                  <a:pt x="2269490" y="1102078"/>
                  <a:pt x="2269490" y="1167412"/>
                  <a:pt x="2229946" y="1206956"/>
                </a:cubicBezTo>
                <a:cubicBezTo>
                  <a:pt x="1208675" y="2228227"/>
                  <a:pt x="1208675" y="2228227"/>
                  <a:pt x="1208675" y="2228227"/>
                </a:cubicBezTo>
                <a:cubicBezTo>
                  <a:pt x="1167412" y="2269490"/>
                  <a:pt x="1102078" y="2269490"/>
                  <a:pt x="1062534" y="2228227"/>
                </a:cubicBezTo>
                <a:cubicBezTo>
                  <a:pt x="41263" y="1206956"/>
                  <a:pt x="41263" y="1206956"/>
                  <a:pt x="41263" y="1206956"/>
                </a:cubicBezTo>
                <a:cubicBezTo>
                  <a:pt x="0" y="1167412"/>
                  <a:pt x="0" y="1102078"/>
                  <a:pt x="41263" y="1062534"/>
                </a:cubicBezTo>
                <a:lnTo>
                  <a:pt x="1062534" y="41263"/>
                </a:lnTo>
                <a:close/>
              </a:path>
            </a:pathLst>
          </a:custGeom>
          <a:solidFill>
            <a:srgbClr val="22537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8" name="Freeform 1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fikAAAwBAAB0NwAAAg8AABAAAAAmAAAACAAAAP//////////"/>
              </a:ext>
            </a:extLst>
          </p:cNvSpPr>
          <p:nvPr/>
        </p:nvSpPr>
        <p:spPr>
          <a:xfrm>
            <a:off x="6744970" y="170180"/>
            <a:ext cx="2269490" cy="2269490"/>
          </a:xfrm>
          <a:custGeom>
            <a:avLst/>
            <a:gdLst/>
            <a:ahLst/>
            <a:cxnLst/>
            <a:rect l="0" t="0" r="2269490" b="2269490"/>
            <a:pathLst>
              <a:path w="2269490" h="2269490">
                <a:moveTo>
                  <a:pt x="1062534" y="41263"/>
                </a:moveTo>
                <a:cubicBezTo>
                  <a:pt x="1102078" y="0"/>
                  <a:pt x="1167412" y="0"/>
                  <a:pt x="1208675" y="41263"/>
                </a:cubicBezTo>
                <a:cubicBezTo>
                  <a:pt x="2229946" y="1062534"/>
                  <a:pt x="2229946" y="1062534"/>
                  <a:pt x="2229946" y="1062534"/>
                </a:cubicBezTo>
                <a:cubicBezTo>
                  <a:pt x="2269490" y="1102078"/>
                  <a:pt x="2269490" y="1167412"/>
                  <a:pt x="2229946" y="1206956"/>
                </a:cubicBezTo>
                <a:cubicBezTo>
                  <a:pt x="1208675" y="2228227"/>
                  <a:pt x="1208675" y="2228227"/>
                  <a:pt x="1208675" y="2228227"/>
                </a:cubicBezTo>
                <a:cubicBezTo>
                  <a:pt x="1167412" y="2269490"/>
                  <a:pt x="1102078" y="2269490"/>
                  <a:pt x="1062534" y="2228227"/>
                </a:cubicBezTo>
                <a:cubicBezTo>
                  <a:pt x="41263" y="1206956"/>
                  <a:pt x="41263" y="1206956"/>
                  <a:pt x="41263" y="1206956"/>
                </a:cubicBezTo>
                <a:cubicBezTo>
                  <a:pt x="0" y="1167412"/>
                  <a:pt x="0" y="1102078"/>
                  <a:pt x="41263" y="1062534"/>
                </a:cubicBezTo>
                <a:lnTo>
                  <a:pt x="1062534" y="41263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9" name="Кривая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LC8AAK4YAAC5MwAAOh0AABAAAAAmAAAACAAAAP//////////"/>
              </a:ext>
            </a:extLst>
          </p:cNvSpPr>
          <p:nvPr/>
        </p:nvSpPr>
        <p:spPr>
          <a:xfrm>
            <a:off x="7668260" y="4011930"/>
            <a:ext cx="739775" cy="739140"/>
          </a:xfrm>
          <a:custGeom>
            <a:avLst/>
            <a:gdLst/>
            <a:ahLst/>
            <a:cxnLst/>
            <a:rect l="0" t="0" r="739775" b="739140"/>
            <a:pathLst>
              <a:path w="739775" h="739140">
                <a:moveTo>
                  <a:pt x="346349" y="13439"/>
                </a:moveTo>
                <a:cubicBezTo>
                  <a:pt x="359239" y="0"/>
                  <a:pt x="380534" y="0"/>
                  <a:pt x="393986" y="13439"/>
                </a:cubicBezTo>
                <a:cubicBezTo>
                  <a:pt x="726884" y="346052"/>
                  <a:pt x="726884" y="346052"/>
                  <a:pt x="726884" y="346052"/>
                </a:cubicBezTo>
                <a:cubicBezTo>
                  <a:pt x="739775" y="358931"/>
                  <a:pt x="739775" y="380209"/>
                  <a:pt x="726884" y="393088"/>
                </a:cubicBezTo>
                <a:cubicBezTo>
                  <a:pt x="393986" y="725701"/>
                  <a:pt x="393986" y="725701"/>
                  <a:pt x="393986" y="725701"/>
                </a:cubicBezTo>
                <a:cubicBezTo>
                  <a:pt x="380534" y="739140"/>
                  <a:pt x="359239" y="739140"/>
                  <a:pt x="346349" y="725701"/>
                </a:cubicBezTo>
                <a:cubicBezTo>
                  <a:pt x="13450" y="393088"/>
                  <a:pt x="13450" y="393088"/>
                  <a:pt x="13450" y="393088"/>
                </a:cubicBezTo>
                <a:cubicBezTo>
                  <a:pt x="0" y="380209"/>
                  <a:pt x="0" y="358931"/>
                  <a:pt x="13450" y="346052"/>
                </a:cubicBezTo>
                <a:lnTo>
                  <a:pt x="346349" y="13153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pic>
        <p:nvPicPr>
          <p:cNvPr id="10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s+ogB4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m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LPqIAf39/APDw8APMzMwAwMD/AH9/fwAAAAAAAAAAAAAAAAD///8AAAAAACEAAAAYAAAAFAAAACsoAAAuBgAAbjMAAKgR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 rot="840469">
            <a:off x="6529705" y="1004570"/>
            <a:ext cx="1830705" cy="18656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y4z/ZgUAAAAFAAAA/f///wEAAAA1AAAAEAAAAAAAAAAAAAAAAAAAAAoAAAD9////AQAAADUAAAAQAAAAAAAAAAAAAAAAAAAADwAAAP3///8BAAAANQAAABAAAAAAAAAAAAAAAAAAAAAUAAAA/f///wEAAAA1AAAAEAAAAAAAAAAAAAAAAAAAABkAAAD9////AQAAADUAAAAQAAAAAAAAAAAAAAAAAAAA"/>
      </p:ext>
    </p:ext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8016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8" name="Заголовок 27"/>
          <p:cNvSpPr>
            <a:spLocks noGrp="1"/>
          </p:cNvSpPr>
          <p:nvPr>
            <p:ph type="title"/>
          </p:nvPr>
        </p:nvSpPr>
        <p:spPr>
          <a:xfrm>
            <a:off x="912495" y="1078230"/>
            <a:ext cx="7727315" cy="2211070"/>
          </a:xfrm>
        </p:spPr>
        <p:txBody>
          <a:bodyPr/>
          <a:lstStyle/>
          <a:p>
            <a:r>
              <a:rPr lang="ru-RU" sz="2000" b="1" i="1" dirty="0">
                <a:solidFill>
                  <a:srgbClr val="3F6989"/>
                </a:solidFill>
              </a:rPr>
              <a:t>Постановление Правительства Российской Федерации</a:t>
            </a:r>
            <a:br>
              <a:rPr lang="ru-RU" sz="2000" b="1" i="1" dirty="0">
                <a:solidFill>
                  <a:srgbClr val="3F6989"/>
                </a:solidFill>
              </a:rPr>
            </a:br>
            <a:r>
              <a:rPr lang="ru-RU" sz="2000" b="1" i="1" dirty="0">
                <a:solidFill>
                  <a:srgbClr val="3F6989"/>
                </a:solidFill>
              </a:rPr>
              <a:t>от 23 декабря 2024 г. </a:t>
            </a:r>
            <a:r>
              <a:rPr lang="ru-RU" sz="2000" b="1" i="1" dirty="0">
                <a:solidFill>
                  <a:srgbClr val="3F69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 1875</a:t>
            </a:r>
            <a:br>
              <a:rPr lang="ru-RU" sz="2000" b="1" i="1" dirty="0">
                <a:solidFill>
                  <a:srgbClr val="3F69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3F6989"/>
                </a:solidFill>
              </a:rPr>
              <a:t>"О мерах по предоставлению национального режима при осуществлении закупок товаров, работ, услуг </a:t>
            </a:r>
            <a:br>
              <a:rPr lang="ru-RU" sz="2000" b="1" i="1" dirty="0">
                <a:solidFill>
                  <a:srgbClr val="3F6989"/>
                </a:solidFill>
              </a:rPr>
            </a:br>
            <a:r>
              <a:rPr lang="ru-RU" sz="2000" b="1" i="1" dirty="0">
                <a:solidFill>
                  <a:srgbClr val="3F6989"/>
                </a:solidFill>
              </a:rPr>
              <a:t>для обеспечения государственных и муниципальных нужд, закупок товаров, работ, услуг отдельными видами юридических лиц"</a:t>
            </a:r>
          </a:p>
        </p:txBody>
      </p:sp>
    </p:spTree>
    <p:extLst>
      <p:ext uri="{BB962C8B-B14F-4D97-AF65-F5344CB8AC3E}">
        <p14:creationId xmlns:p14="http://schemas.microsoft.com/office/powerpoint/2010/main" val="508650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225" y="24765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2855" y="462676"/>
            <a:ext cx="75526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Информационное письмо Минфина России от 31 января 2025 г. N 24-01-06/8697 "О применении положений…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Несмотря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то, что перечни N 1 и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2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подготовлены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основе информации о наличии на территории Российской Федерации производства указанного в них товара,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исключена вероятность возникновения ситуации, при которой производство как идентичного товара, так и однородного товара на территории государств-членов ЕАЭС отсутствует или прекращено.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В указанной ситуации соблюдение требований абзаца второго подпункта "в" пункта 7 Постановления N 1875 является невозможным, что в свою очередь влечет невозможность применения метода сопоставимых рыночных цен (анализа рынка), поскольку с учетом положений части 2 статьи 22 Закона N 44-ФЗ условием применения такого метода является наличие информации о рыночных ценах идентичных товаров или при их отсутствии однородных товаров, которые в силу установленных особенностей определения цен должны быть исключительно товарами, происходящими из государств - членов ЕАЭС.</a:t>
            </a:r>
          </a:p>
        </p:txBody>
      </p:sp>
    </p:spTree>
    <p:extLst>
      <p:ext uri="{BB962C8B-B14F-4D97-AF65-F5344CB8AC3E}">
        <p14:creationId xmlns:p14="http://schemas.microsoft.com/office/powerpoint/2010/main" val="393676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435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7570" y="60325"/>
            <a:ext cx="810831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Согласно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ч.12 ст.22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Закона N 44-ФЗ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случае невозможности применения методов, указанных в части 1 указанной статьи, заказчик вправе применить иные методы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. В этом случае в обоснование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НМЦК,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цены контракта, заключаемого с </a:t>
            </a:r>
            <a:r>
              <a:rPr lang="ru-RU" sz="1400" dirty="0" err="1" smtClean="0">
                <a:solidFill>
                  <a:srgbClr val="22272F"/>
                </a:solidFill>
                <a:latin typeface="PT Serif"/>
              </a:rPr>
              <a:t>ед.поставщиком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 обязан включить обоснование невозможности применения указанных методов.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Таким образом,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случае отсутствия на территории государств - членов ЕАЭС производства как идентичного товара, так и однородного товара, заказчик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применяет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 учетом положений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ч.2 ст.22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Закона N 44-ФЗ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метод сопоставимых рыночных цен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(анализа рынка) по причине невозможности соблюдения требования абзаца второго подпункта "в" пункта 7 Постановления N 1875 в связи с отсутствием указанного производства;</a:t>
            </a:r>
            <a:endParaRPr lang="ru-RU" sz="14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включает в обоснование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цены контракта, заключаемого с единственным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поставщиком,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обоснование невозможности применения метода сопоставимых рыночных цен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(анализа рынка);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применяет иной метод.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При этом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применении иного метода представляется целесообразным определять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начальную (максимальную)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цену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контракта, цену контракта, заключаемого с единственным поставщиком (подрядчиком, исполнителем), начальную цену единицы товара, в том числе товаров, поставляемых при выполнении закупаемых работ, оказании закупаемых услуг, начальную цену единицы работы, услуги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аналогично методу сопоставимых рыночных цен (анализа рынка), но с учетом товаров, происходящих из иных иностранных государств, помимо государств - членов ЕАЭС.</a:t>
            </a:r>
          </a:p>
        </p:txBody>
      </p:sp>
    </p:spTree>
    <p:extLst>
      <p:ext uri="{BB962C8B-B14F-4D97-AF65-F5344CB8AC3E}">
        <p14:creationId xmlns:p14="http://schemas.microsoft.com/office/powerpoint/2010/main" val="136020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435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7570" y="60325"/>
            <a:ext cx="8108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4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4270" y="132080"/>
            <a:ext cx="799973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применении особенностей определения цен не исключена вероятность возникновения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ситуации, при которой заказчиком не получена информация о цене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указанных в позициях 1 - 145 перечня N 1, позициях 1 - 432 перечня N 2,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запросу у субъектов деятельности в сфере промышленности, и (или) у поставщиков, которые осуществляют поставку происходящих из государств - членов ЕАЭС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идентичных товарам, планируемым к закупкам (при их отсутствии - однородных товаров), и информация о которых и о поставленных ими товарах содержится на официальном сайте единой информационной системы в сфере закупок в реестре контрактов, заключенных заказчиками (абзац третий подпункта "в" пункта 7 Постановления N 1875).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Согласно положениям части 5 статьи 22 Закона N 44-ФЗ указанная информация, получаемая по запросу заказчика у поставщиков (подрядчиков, исполнителей):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является одним из трех видов информации, которая может использоваться заказчиком при применении метода сопоставимых рыночных цен (анализа рынка);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используется в случае ее получения заказчиком.</a:t>
            </a:r>
          </a:p>
          <a:p>
            <a:pPr indent="457200" algn="just"/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этой связи в случае неполучения заказчиком информации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предусмотренной абзацем третьим подпункта "в" пункта 7 Постановления N 1875,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 применяет метод сопоставимых рыночных цен (анализа рынка) в соответствии с положениями статьи 22 Закона N 44-ФЗ без учета такой информации и использует иную предусмотренную частью 5 статьи 22 Закона N 44-ФЗ информацию о ценах.</a:t>
            </a:r>
          </a:p>
        </p:txBody>
      </p:sp>
    </p:spTree>
    <p:extLst>
      <p:ext uri="{BB962C8B-B14F-4D97-AF65-F5344CB8AC3E}">
        <p14:creationId xmlns:p14="http://schemas.microsoft.com/office/powerpoint/2010/main" val="85336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2047" y="-19224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4780" y="203835"/>
            <a:ext cx="731901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г)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предусмотренные подпунктом "в"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пункта 7,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применяются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 наступлении одного из следующих случаев: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закупка товара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, включенного в объект закупки (предмет закупки),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которого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установлен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порядок определения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в соответствии с ч.22 ст.22 Закона № 44-ФЗ: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Приказ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Министерства промышленности и торговли РФ от 28 февраля 2023 г. N 639 "Об утверждении Порядка определения начальной (максимальной) цены контракта, … при осуществлении закупок продукции судостроительной промышленности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i="1" dirty="0">
                <a:solidFill>
                  <a:srgbClr val="22272F"/>
                </a:solidFill>
                <a:latin typeface="PT Serif"/>
              </a:rPr>
              <a:t>Приказ Министерства здравоохранения РФ от 15 мая 2020 г. N 450н "Об утверждении порядка определения начальной (максимальной) цены … при осуществлении закупок медицинских изделий"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i="1" dirty="0">
                <a:solidFill>
                  <a:srgbClr val="22272F"/>
                </a:solidFill>
                <a:latin typeface="PT Serif"/>
              </a:rPr>
              <a:t>Приказ Министерства здравоохранения РФ от 19 декабря 2019 г. N 1064н "Об утверждении Порядка определения начальной (максимальной) цены контракта, …при осуществлении закупок лекарственных препаратов для медицинского применения«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i="1" dirty="0">
                <a:solidFill>
                  <a:srgbClr val="22272F"/>
                </a:solidFill>
                <a:latin typeface="PT Serif"/>
              </a:rPr>
              <a:t>Приказ ФАС России от 22 ноября 2024 г. N 894/24 «Порядок определения НМЦК, цены контракта, заключаемого с единственным контрагентом, НЦЕ товара работы услуги при осуществлении закупок топлива моторного, включая автомобильный и авиационный бензин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"</a:t>
            </a:r>
            <a:endParaRPr lang="ru-RU" sz="1400" i="1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504054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2047" y="-19224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4780" y="203835"/>
            <a:ext cx="731901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г)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предусмотренные подпунктом "в"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пункта 7,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применяются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 наступлении одного из следующих случаев: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если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при осуществлении закупки товара заказчиком в случаях, предусмотренных пунктом 5 настоящего постановления,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применяется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;</a:t>
            </a:r>
            <a:endParaRPr lang="ru-RU" sz="1400" i="1" dirty="0">
              <a:solidFill>
                <a:srgbClr val="22272F"/>
              </a:solidFill>
              <a:latin typeface="PT Serif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22272F"/>
                </a:solidFill>
                <a:latin typeface="PT Serif"/>
              </a:rPr>
              <a:t>осуществляется закупка товара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количестве одной штуки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и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начальная (максимальная) цена контракта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(начальная (максимальная) цена договора) или цена контракта, заключаемого с единственным поставщиком (подрядчиком, исполнителем) (цена, заключаемого с единственным поставщиком (исполнителем, подрядчиком) договора),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превышает 5 тыс. рублей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22272F"/>
                </a:solidFill>
                <a:latin typeface="PT Serif"/>
              </a:rPr>
              <a:t>осуществляется закупка товаров, при которой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начальная (максимальная) цена контракт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а (начальная (максимальная) цена договора) или цена контракта, заключаемого с единственным поставщиком (подрядчиком, исполнителем) (цена, заключаемого с единственным поставщиком (исполнителем, подрядчиком) договора),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превышает 1 млн. рублей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при этом ни одна из использованных при определении таких цен цена единицы товара не превышает 5 тыс. рублей</a:t>
            </a:r>
          </a:p>
        </p:txBody>
      </p:sp>
    </p:spTree>
    <p:extLst>
      <p:ext uri="{BB962C8B-B14F-4D97-AF65-F5344CB8AC3E}">
        <p14:creationId xmlns:p14="http://schemas.microsoft.com/office/powerpoint/2010/main" val="3125052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421463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7647" y="606129"/>
            <a:ext cx="78810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в объекте одной закупки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объединены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товар, указанный в перечнях N 1 и N 2, товар, не указанный в таких перечнях, работы, услуги, то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 определения цен применяются только в части товара, указанного в перечнях N 1 и N 2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 определения цен применяются вне зависимости от способа определения поставщика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(подрядчика, исполнителя), в связи с чем применяются как при проведении конкурентного способа определения поставщика (подрядчика, исполнителя), так и при осуществлении закупки у единственного поставщика (подрядчика, исполнителя), в том числе в случаях, предусмотренных пунктами 4 и 5 части 1 статьи 93 Закона N 44-ФЗ.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предусмотренное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вторым предложением части 4 статьи 93 Закона N 44-ФЗ отсутствие необходимости обоснования цены контракта, заключаемого в отдельных случаях с единственным поставщиком (подрядчиком, исполнителем), не исключает необходимость определения такой цены в соответствии с Законом N 44-ФЗ и, соответственно, с учетом установленных особенностей определения цен.</a:t>
            </a:r>
          </a:p>
        </p:txBody>
      </p:sp>
    </p:spTree>
    <p:extLst>
      <p:ext uri="{BB962C8B-B14F-4D97-AF65-F5344CB8AC3E}">
        <p14:creationId xmlns:p14="http://schemas.microsoft.com/office/powerpoint/2010/main" val="37179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50850" y="323695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761639"/>
            <a:ext cx="70319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Отчет об объеме закупок товаров российского происхождения, работ, услуг, соответственно выполняемых, оказываемых российскими лицами </a:t>
            </a:r>
          </a:p>
        </p:txBody>
      </p:sp>
    </p:spTree>
    <p:extLst>
      <p:ext uri="{BB962C8B-B14F-4D97-AF65-F5344CB8AC3E}">
        <p14:creationId xmlns:p14="http://schemas.microsoft.com/office/powerpoint/2010/main" val="35232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5373" y="812132"/>
            <a:ext cx="767778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latin typeface="PT Serif"/>
              </a:rPr>
              <a:t>По итогам года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 1 февраля года, следующего за отчетным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годом,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 в ЕИС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размещает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отчет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об объеме закупок товаров российского происхождения, работ, услуг, соответственно выполняемых, оказываемых российскими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лицами,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который формируется в ЕИС не позднее 15 января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года, следующего за отчетным,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путем обработки информации, включенной в реестр контрактов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в том числе в части содержащейся в указанном реестре информации, не подлежащей размещению на официальном сайте.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latin typeface="PT Serif"/>
              </a:rPr>
              <a:t>Отчетным периодом при формировании отчета об объеме закупок товаров российского происхождения является календарный год с 1 января по 31 декабря включительно. </a:t>
            </a:r>
          </a:p>
        </p:txBody>
      </p:sp>
    </p:spTree>
    <p:extLst>
      <p:ext uri="{BB962C8B-B14F-4D97-AF65-F5344CB8AC3E}">
        <p14:creationId xmlns:p14="http://schemas.microsoft.com/office/powerpoint/2010/main" val="8663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694313"/>
            <a:ext cx="77495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 не позднее 31 января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года, следующего за отчетным: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включает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отчет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об объеме закупок товаров российского происхождения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в отношении осуществленных заказчиком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в отчетном году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закупок, информация о которых не подлежит размещению в ЕИС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(при наличии таких закупок);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подписывает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отчет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об объеме закупок товаров российского происхождения усиленной квалифицированной электронной подписью лица, имеющего право действовать от имени заказчика.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22272F"/>
              </a:solidFill>
              <a:latin typeface="PT Serif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Размещение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отчета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об объеме закупок товаров российского происхождения в ЕИС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автоматически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не позднее одного часа с момента его подписания. </a:t>
            </a:r>
          </a:p>
        </p:txBody>
      </p:sp>
    </p:spTree>
    <p:extLst>
      <p:ext uri="{BB962C8B-B14F-4D97-AF65-F5344CB8AC3E}">
        <p14:creationId xmlns:p14="http://schemas.microsoft.com/office/powerpoint/2010/main" val="23543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502285"/>
            <a:ext cx="76777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Рассмотрение отчета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об объеме закупок товаров российского происхождения и оценка результатов осуществления в отчетном году таких закупок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Минфином России до 1 ма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рта года, следующего за отчетным годом. Результаты оценки включаются в сводный аналитический отчет, формируемый в соответствии с постановлением Правительства РФ от 27.05.2021 № 814.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rgbClr val="22272F"/>
                </a:solidFill>
                <a:latin typeface="PT Serif"/>
              </a:rPr>
              <a:t>Перечень </a:t>
            </a:r>
            <a:r>
              <a:rPr lang="ru-RU" i="1" dirty="0">
                <a:solidFill>
                  <a:srgbClr val="22272F"/>
                </a:solidFill>
                <a:latin typeface="PT Serif"/>
              </a:rPr>
              <a:t>товаров, в отношении которых будет формироваться отчет об объеме закупок товаров российского </a:t>
            </a:r>
            <a:r>
              <a:rPr lang="ru-RU" i="1" dirty="0" smtClean="0">
                <a:solidFill>
                  <a:srgbClr val="22272F"/>
                </a:solidFill>
                <a:latin typeface="PT Serif"/>
              </a:rPr>
              <a:t>происхождения не </a:t>
            </a:r>
            <a:r>
              <a:rPr lang="ru-RU" i="1" dirty="0">
                <a:solidFill>
                  <a:srgbClr val="22272F"/>
                </a:solidFill>
                <a:latin typeface="PT Serif"/>
              </a:rPr>
              <a:t>определен!!!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В результате чего такой отчет будет в отношении закупок всех товаров российского происхождения. </a:t>
            </a:r>
          </a:p>
        </p:txBody>
      </p:sp>
    </p:spTree>
    <p:extLst>
      <p:ext uri="{BB962C8B-B14F-4D97-AF65-F5344CB8AC3E}">
        <p14:creationId xmlns:p14="http://schemas.microsoft.com/office/powerpoint/2010/main" val="31136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1640" y="275590"/>
            <a:ext cx="785805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1.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 Правительство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РФ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постановляет установить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осуществлении закупок: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PT Serif"/>
              </a:rPr>
              <a:t>а)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(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услуг), происходящих из иностранных государств,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услуг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соответственно выполняемых, оказываемых иностранными лицами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перечню согласно приложению N 1, а также закупок в рамках ГОЗ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для выполнения мероприятий государственных программ РФ, государственной программы вооружения, иных мероприятий в рамках ГОЗ товаров, происходящих из иностранных государств, работ, услуг, соответственно выполняемых, оказываемых иностранными лицами;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PT Serif"/>
              </a:rPr>
              <a:t>б)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ограничение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(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услуг), происходящих из иностранных государств,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услуг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соответственно выполняемых, оказываемых иностранными лицами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перечню согласно приложению № 2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PT Serif"/>
              </a:rPr>
              <a:t>в)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преимущество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российского происхождения (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услуг);</a:t>
            </a:r>
          </a:p>
        </p:txBody>
      </p:sp>
    </p:spTree>
    <p:extLst>
      <p:ext uri="{BB962C8B-B14F-4D97-AF65-F5344CB8AC3E}">
        <p14:creationId xmlns:p14="http://schemas.microsoft.com/office/powerpoint/2010/main" val="4209244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60187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706120"/>
            <a:ext cx="77476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latin typeface="PT Serif"/>
              </a:rPr>
              <a:t>Пунктом 8 Постановления № 1875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утверждено положение о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формировании отчета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 об объеме закупок товаров российского происхождения,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которое содержит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требования к форме и содержанию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отчета об объеме закупок товаров российского происхождения;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порядок формирования и размещения отчета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об объеме закупок товаров российского происхождения в ЕИС, на официальном сайте ЕИС;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порядок предоставления Минфину России доступа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к информации, содержащейся в таких отчетах;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порядок рассмотрения таких отчетов и оценки результатов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осуществления в отчетном году закупок товаров российского происхождения. </a:t>
            </a:r>
          </a:p>
        </p:txBody>
      </p:sp>
    </p:spTree>
    <p:extLst>
      <p:ext uri="{BB962C8B-B14F-4D97-AF65-F5344CB8AC3E}">
        <p14:creationId xmlns:p14="http://schemas.microsoft.com/office/powerpoint/2010/main" val="28782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2296" y="-83185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347345"/>
            <a:ext cx="77476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формировании отчета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об объеме закупок товаров российского происхождения: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товары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происходящие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государств-членов Евразийского экономического союза, учитываются в составе товаров российского происхождения;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22272F"/>
                </a:solidFill>
                <a:latin typeface="PT Serif"/>
              </a:rPr>
              <a:t>информация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предусмотренная пунктом 4 Положения (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информация о заказчике), формируется автоматически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в соответствии со сведениями, включенными в реестр участников бюджетного процесса, а также юридических лиц, не являющихся участниками бюджетного процесса;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22272F"/>
                </a:solidFill>
                <a:latin typeface="PT Serif"/>
              </a:rPr>
              <a:t>если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заказчиком в отчетном году осуществлялись закупки как в соответствии с Законом № 44-ФЗ, так и в соответствии с Законом № 223-ФЗ, такой заказчик формирует отдельный отчет в отношении закупок в соответствии с Законом № 44-ФЗ и отдельный отчет в отношении закупок в соответствии с Законом № 223-ФЗ. </a:t>
            </a:r>
          </a:p>
        </p:txBody>
      </p:sp>
    </p:spTree>
    <p:extLst>
      <p:ext uri="{BB962C8B-B14F-4D97-AF65-F5344CB8AC3E}">
        <p14:creationId xmlns:p14="http://schemas.microsoft.com/office/powerpoint/2010/main" val="857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йцуйцу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AAAAAAAAAAIlN4AP///wgAAAAAAAAAAAAAAAAAAAAAAAAAAAAAAAAAAAAAZAAAAAEAAABAAAAAAAAAAAAAAAAAAAAAAAAAAAAAAAAAAAAAAAAAAAAAAAAAAAAAAAAAAAAAAAAAAAAAAAAAAAAAAAAAAAAAAAAAAAAAAAAAAAAAAAAAAAAAAAAAAAAAFAAAADwAAAABAAAAAAAAACJTeAB4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lN4AP///wEAAAAAAAAAAAAAAAAAAAAAAAAAAAAAAAAAAAAAAAAAACJTeAB/f38A8PDwA8zMzADAwP8Af39/AAAAAAAAAAAAAAAAAAAAAAAAAAAAIQAAABgAAAAUAAAAmwAAABUHAAAlEAAAoBYAABAAAAAmAAAACAAAAP//////////"/>
              </a:ext>
            </a:extLst>
          </p:cNvSpPr>
          <p:nvPr/>
        </p:nvSpPr>
        <p:spPr>
          <a:xfrm>
            <a:off x="98425" y="1151255"/>
            <a:ext cx="2526030" cy="2526665"/>
          </a:xfrm>
          <a:custGeom>
            <a:avLst/>
            <a:gdLst/>
            <a:ahLst/>
            <a:cxnLst/>
            <a:rect l="0" t="0" r="2526030" b="2526665"/>
            <a:pathLst>
              <a:path w="2526030" h="2526665">
                <a:moveTo>
                  <a:pt x="1182641" y="45939"/>
                </a:moveTo>
                <a:cubicBezTo>
                  <a:pt x="1226655" y="0"/>
                  <a:pt x="1299375" y="0"/>
                  <a:pt x="1345302" y="45939"/>
                </a:cubicBezTo>
                <a:cubicBezTo>
                  <a:pt x="2482016" y="1182938"/>
                  <a:pt x="2482016" y="1182938"/>
                  <a:pt x="2482016" y="1182938"/>
                </a:cubicBezTo>
                <a:cubicBezTo>
                  <a:pt x="2526030" y="1226963"/>
                  <a:pt x="2526030" y="1299701"/>
                  <a:pt x="2482016" y="1343726"/>
                </a:cubicBezTo>
                <a:cubicBezTo>
                  <a:pt x="1345302" y="2480725"/>
                  <a:pt x="1345302" y="2480725"/>
                  <a:pt x="1345302" y="2480725"/>
                </a:cubicBezTo>
                <a:cubicBezTo>
                  <a:pt x="1299375" y="2526665"/>
                  <a:pt x="1226655" y="2526665"/>
                  <a:pt x="1182641" y="2480725"/>
                </a:cubicBezTo>
                <a:cubicBezTo>
                  <a:pt x="45928" y="1343726"/>
                  <a:pt x="45928" y="1343726"/>
                  <a:pt x="45928" y="1343726"/>
                </a:cubicBezTo>
                <a:cubicBezTo>
                  <a:pt x="0" y="1299701"/>
                  <a:pt x="0" y="1226963"/>
                  <a:pt x="45928" y="1182938"/>
                </a:cubicBezTo>
                <a:lnTo>
                  <a:pt x="1182641" y="46225"/>
                </a:lnTo>
                <a:close/>
              </a:path>
            </a:pathLst>
          </a:custGeom>
          <a:noFill/>
          <a:ln w="76200" cap="flat" cmpd="sng" algn="ctr">
            <a:solidFill>
              <a:srgbClr val="225378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3" name="Кривая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cQMAADcFAADoFgAArhgAABAAAAAmAAAACAAAAP//////////"/>
              </a:ext>
            </a:extLst>
          </p:cNvSpPr>
          <p:nvPr/>
        </p:nvSpPr>
        <p:spPr>
          <a:xfrm>
            <a:off x="559435" y="847725"/>
            <a:ext cx="3164205" cy="3164205"/>
          </a:xfrm>
          <a:custGeom>
            <a:avLst/>
            <a:gdLst/>
            <a:ahLst/>
            <a:cxnLst/>
            <a:rect l="0" t="0" r="3164205" b="3164205"/>
            <a:pathLst>
              <a:path w="3164205" h="3164205">
                <a:moveTo>
                  <a:pt x="1481423" y="57531"/>
                </a:moveTo>
                <a:cubicBezTo>
                  <a:pt x="1536557" y="0"/>
                  <a:pt x="1627647" y="0"/>
                  <a:pt x="1685178" y="57531"/>
                </a:cubicBezTo>
                <a:cubicBezTo>
                  <a:pt x="3109071" y="1481423"/>
                  <a:pt x="3109071" y="1481423"/>
                  <a:pt x="3109071" y="1481423"/>
                </a:cubicBezTo>
                <a:cubicBezTo>
                  <a:pt x="3164205" y="1536557"/>
                  <a:pt x="3164205" y="1627647"/>
                  <a:pt x="3109071" y="1682781"/>
                </a:cubicBezTo>
                <a:cubicBezTo>
                  <a:pt x="1685178" y="3106674"/>
                  <a:pt x="1685178" y="3106674"/>
                  <a:pt x="1685178" y="3106674"/>
                </a:cubicBezTo>
                <a:cubicBezTo>
                  <a:pt x="1627647" y="3164205"/>
                  <a:pt x="1536557" y="3164205"/>
                  <a:pt x="1481423" y="3106674"/>
                </a:cubicBezTo>
                <a:cubicBezTo>
                  <a:pt x="57531" y="1682781"/>
                  <a:pt x="57531" y="1682781"/>
                  <a:pt x="57531" y="1682781"/>
                </a:cubicBezTo>
                <a:cubicBezTo>
                  <a:pt x="0" y="1627647"/>
                  <a:pt x="0" y="1536557"/>
                  <a:pt x="57531" y="1481423"/>
                </a:cubicBezTo>
                <a:lnTo>
                  <a:pt x="1481423" y="57531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grpSp>
        <p:nvGrpSpPr>
          <p:cNvPr id="4" name="组合 1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y4z/ZhMAAAAlAAAAAQAAAA8BAAAAkAAAAEgAAACQAAAASAAAAAAAAAAAAAAAAAAAABcAAAAUAAAAAAAAAAAAAAD/fwAA/38AAAAAAAAJAAAABAAAAFr0+/8fAAAAVAAAAAAAAAAAAAAAAAAAAAAAAAAAAAAAAAAAAAAAAAAAAAAAAAAAAAAAAAAAAAAAAAAAAAAAAAAAAAAAAAAAAAAAAAAAAAAAAAAAAAAAAAAAAAAAAAAAACEAAAAYAAAAFAAAAIgEAAA7CgAArCYAAKkTAAAAAAAAJgAAAAgAAAD/////AAAAAA=="/>
              </a:ext>
            </a:extLst>
          </p:cNvGrpSpPr>
          <p:nvPr/>
        </p:nvGrpSpPr>
        <p:grpSpPr>
          <a:xfrm>
            <a:off x="768985" y="1648142"/>
            <a:ext cx="5549900" cy="1532890"/>
            <a:chOff x="736600" y="1663065"/>
            <a:chExt cx="5549900" cy="1532890"/>
          </a:xfrm>
        </p:grpSpPr>
        <p:sp>
          <p:nvSpPr>
            <p:cNvPr id="6" name="Прямоугольник1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iAQAADsKAACsJgAAzhEAAAAgAAAmAAAACAAAAP//////////"/>
                </a:ext>
              </a:extLst>
            </p:cNvSpPr>
            <p:nvPr/>
          </p:nvSpPr>
          <p:spPr>
            <a:xfrm>
              <a:off x="736600" y="1663065"/>
              <a:ext cx="5549900" cy="1231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marL="0" algn="ctr">
                <a:defRPr lang="en-US" sz="8000" b="1" cap="none">
                  <a:solidFill>
                    <a:srgbClr val="225378"/>
                  </a:solidFill>
                  <a:latin typeface="Roboto" charset="-52"/>
                  <a:ea typeface="Roboto" charset="-52"/>
                  <a:cs typeface="Roboto" charset="-52"/>
                </a:defRPr>
              </a:pPr>
              <a:r>
                <a:rPr dirty="0">
                  <a:latin typeface="MS Reference Sans Serif" panose="020B0604030504040204" pitchFamily="34" charset="0"/>
                </a:rPr>
                <a:t>СПАСИБО</a:t>
              </a:r>
            </a:p>
          </p:txBody>
        </p:sp>
        <p:sp>
          <p:nvSpPr>
            <p:cNvPr id="5" name="TextBox 7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qAcAAFYSAACMIwAAqRMAAAAgAAAmAAAACAAAAP//////////"/>
                </a:ext>
              </a:extLst>
            </p:cNvSpPr>
            <p:nvPr/>
          </p:nvSpPr>
          <p:spPr>
            <a:xfrm>
              <a:off x="1244600" y="2980690"/>
              <a:ext cx="4533900" cy="215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marL="0" algn="ctr">
                <a:defRPr lang="en-US" sz="1400" cap="none">
                  <a:solidFill>
                    <a:srgbClr val="262626"/>
                  </a:solidFill>
                  <a:latin typeface="Roboto" charset="-52"/>
                  <a:ea typeface="Roboto" charset="-52"/>
                  <a:cs typeface="Roboto" charset="-52"/>
                </a:defRPr>
              </a:pPr>
              <a:endParaRPr dirty="0"/>
            </a:p>
          </p:txBody>
        </p:sp>
      </p:grpSp>
      <p:sp>
        <p:nvSpPr>
          <p:cNvPr id="7" name="Freeform 14укцуц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IlN4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lN4AP///wEAAAAAAAAAAAAAAAAAAAAAAAAAAAAAAAAAAAAAAAAAAAAAAAJ/f38A8PDwA8zMzADAwP8Af39/AAAAAAAAAAAAAAAAAAAAAAAAAAAAIQAAABgAAAAUAAAASioAAMEJAABAOAAAtxcAABAAAAAmAAAACAAAAP//////////"/>
              </a:ext>
            </a:extLst>
          </p:cNvSpPr>
          <p:nvPr/>
        </p:nvSpPr>
        <p:spPr>
          <a:xfrm>
            <a:off x="6874510" y="1585595"/>
            <a:ext cx="2269490" cy="2269490"/>
          </a:xfrm>
          <a:custGeom>
            <a:avLst/>
            <a:gdLst/>
            <a:ahLst/>
            <a:cxnLst/>
            <a:rect l="0" t="0" r="2269490" b="2269490"/>
            <a:pathLst>
              <a:path w="2269490" h="2269490">
                <a:moveTo>
                  <a:pt x="1062534" y="41263"/>
                </a:moveTo>
                <a:cubicBezTo>
                  <a:pt x="1102078" y="0"/>
                  <a:pt x="1167412" y="0"/>
                  <a:pt x="1208675" y="41263"/>
                </a:cubicBezTo>
                <a:cubicBezTo>
                  <a:pt x="2229946" y="1062534"/>
                  <a:pt x="2229946" y="1062534"/>
                  <a:pt x="2229946" y="1062534"/>
                </a:cubicBezTo>
                <a:cubicBezTo>
                  <a:pt x="2269490" y="1102078"/>
                  <a:pt x="2269490" y="1167412"/>
                  <a:pt x="2229946" y="1206956"/>
                </a:cubicBezTo>
                <a:cubicBezTo>
                  <a:pt x="1208675" y="2228227"/>
                  <a:pt x="1208675" y="2228227"/>
                  <a:pt x="1208675" y="2228227"/>
                </a:cubicBezTo>
                <a:cubicBezTo>
                  <a:pt x="1167412" y="2269490"/>
                  <a:pt x="1102078" y="2269490"/>
                  <a:pt x="1062534" y="2228227"/>
                </a:cubicBezTo>
                <a:cubicBezTo>
                  <a:pt x="41263" y="1206956"/>
                  <a:pt x="41263" y="1206956"/>
                  <a:pt x="41263" y="1206956"/>
                </a:cubicBezTo>
                <a:cubicBezTo>
                  <a:pt x="0" y="1167412"/>
                  <a:pt x="0" y="1102078"/>
                  <a:pt x="41263" y="1062534"/>
                </a:cubicBezTo>
                <a:lnTo>
                  <a:pt x="1062534" y="41263"/>
                </a:lnTo>
                <a:close/>
              </a:path>
            </a:pathLst>
          </a:custGeom>
          <a:solidFill>
            <a:srgbClr val="22537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8" name="Freeform 1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cycAAKYCAACOMAAA6wsAABAAAAAmAAAACAAAAP//////////"/>
              </a:ext>
            </a:extLst>
          </p:cNvSpPr>
          <p:nvPr/>
        </p:nvSpPr>
        <p:spPr>
          <a:xfrm>
            <a:off x="6412865" y="430530"/>
            <a:ext cx="1480185" cy="1506855"/>
          </a:xfrm>
          <a:custGeom>
            <a:avLst/>
            <a:gdLst/>
            <a:ahLst/>
            <a:cxnLst/>
            <a:rect l="0" t="0" r="1480185" b="1506855"/>
            <a:pathLst>
              <a:path w="1480185" h="1506855">
                <a:moveTo>
                  <a:pt x="692995" y="27397"/>
                </a:moveTo>
                <a:cubicBezTo>
                  <a:pt x="718786" y="0"/>
                  <a:pt x="761398" y="0"/>
                  <a:pt x="788310" y="27397"/>
                </a:cubicBezTo>
                <a:cubicBezTo>
                  <a:pt x="1454393" y="705482"/>
                  <a:pt x="1454393" y="705482"/>
                  <a:pt x="1454393" y="705482"/>
                </a:cubicBezTo>
                <a:cubicBezTo>
                  <a:pt x="1480185" y="731737"/>
                  <a:pt x="1480185" y="775117"/>
                  <a:pt x="1454393" y="801372"/>
                </a:cubicBezTo>
                <a:cubicBezTo>
                  <a:pt x="788310" y="1479457"/>
                  <a:pt x="788310" y="1479457"/>
                  <a:pt x="788310" y="1479457"/>
                </a:cubicBezTo>
                <a:cubicBezTo>
                  <a:pt x="761398" y="1506855"/>
                  <a:pt x="718786" y="1506855"/>
                  <a:pt x="692995" y="1479457"/>
                </a:cubicBezTo>
                <a:cubicBezTo>
                  <a:pt x="26912" y="801372"/>
                  <a:pt x="26912" y="801372"/>
                  <a:pt x="26912" y="801372"/>
                </a:cubicBezTo>
                <a:cubicBezTo>
                  <a:pt x="0" y="775117"/>
                  <a:pt x="0" y="731737"/>
                  <a:pt x="26912" y="705482"/>
                </a:cubicBezTo>
                <a:lnTo>
                  <a:pt x="692995" y="27397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9" name="Freeform 14цуйу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/wA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8PDwA8zMzADAwP8Af39/AAAAAAAAAAAAAAAAAAAAAAAAAAAAIQAAABgAAAAUAAAALC8AAK4YAAC5MwAAOh0AABAAAAAmAAAACAAAAP//////////"/>
              </a:ext>
            </a:extLst>
          </p:cNvSpPr>
          <p:nvPr/>
        </p:nvSpPr>
        <p:spPr>
          <a:xfrm>
            <a:off x="7668260" y="4011930"/>
            <a:ext cx="739775" cy="739140"/>
          </a:xfrm>
          <a:custGeom>
            <a:avLst/>
            <a:gdLst/>
            <a:ahLst/>
            <a:cxnLst/>
            <a:rect l="0" t="0" r="739775" b="739140"/>
            <a:pathLst>
              <a:path w="739775" h="739140">
                <a:moveTo>
                  <a:pt x="346349" y="13439"/>
                </a:moveTo>
                <a:cubicBezTo>
                  <a:pt x="359239" y="0"/>
                  <a:pt x="380534" y="0"/>
                  <a:pt x="393986" y="13439"/>
                </a:cubicBezTo>
                <a:cubicBezTo>
                  <a:pt x="726884" y="346052"/>
                  <a:pt x="726884" y="346052"/>
                  <a:pt x="726884" y="346052"/>
                </a:cubicBezTo>
                <a:cubicBezTo>
                  <a:pt x="739775" y="358931"/>
                  <a:pt x="739775" y="380209"/>
                  <a:pt x="726884" y="393088"/>
                </a:cubicBezTo>
                <a:cubicBezTo>
                  <a:pt x="393986" y="725701"/>
                  <a:pt x="393986" y="725701"/>
                  <a:pt x="393986" y="725701"/>
                </a:cubicBezTo>
                <a:cubicBezTo>
                  <a:pt x="380534" y="739140"/>
                  <a:pt x="359239" y="739140"/>
                  <a:pt x="346349" y="725701"/>
                </a:cubicBezTo>
                <a:cubicBezTo>
                  <a:pt x="13450" y="393088"/>
                  <a:pt x="13450" y="393088"/>
                  <a:pt x="13450" y="393088"/>
                </a:cubicBezTo>
                <a:cubicBezTo>
                  <a:pt x="0" y="380209"/>
                  <a:pt x="0" y="358931"/>
                  <a:pt x="13450" y="346052"/>
                </a:cubicBezTo>
                <a:lnTo>
                  <a:pt x="346349" y="1315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sz="1200" dirty="0">
                <a:latin typeface="MS Reference Sans Serif" panose="020B0604030504040204" pitchFamily="34" charset="0"/>
              </a:rPr>
              <a:t>www.uroookks.ru</a:t>
            </a:r>
          </a:p>
        </p:txBody>
      </p:sp>
      <p:pic>
        <p:nvPicPr>
          <p:cNvPr id="11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BTQUF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AAAAAf39/APDw8APMzMwAwMD/AH9/fwAAAAAAAAAAAAAAAAD///8AAAAAACEAAAAYAAAAFAAAAAAAAAAAAAAAEQYAAC4G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y4z/ZgUAAAAFAAAA/f///wEAAAA1AAAAEAAAAAAAAAAAAAAAAAAAAAoAAAD9////AQAAADUAAAAQAAAAAAAAAAAAAAAAAAAADwAAAP3///8BAAAANQAAABAAAAAAAAAAAAAAAAAAAAAUAAAA/f///wEAAAA1AAAAEAAAAAAAAAAAAAAAAAAAABkAAAD9////AQAAADUAAAAQAAAAAAAAAAAAAAAAAAAA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CE2C8F-BA02-4C7B-9B38-0810183460A9}"/>
              </a:ext>
            </a:extLst>
          </p:cNvPr>
          <p:cNvSpPr/>
          <p:nvPr/>
        </p:nvSpPr>
        <p:spPr>
          <a:xfrm>
            <a:off x="1123836" y="357615"/>
            <a:ext cx="75323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4: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just"/>
            <a:r>
              <a:rPr lang="ru-RU" dirty="0">
                <a:solidFill>
                  <a:srgbClr val="22272F"/>
                </a:solidFill>
                <a:latin typeface="PT Serif"/>
              </a:rPr>
              <a:t>а)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положения настоящего постановления, касающиеся товара российского происхождения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работы, услуги, соответственно выполняемой, оказываемой российским гражданином, российским юридическим лицом,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применяются также в отношении товара, происходящего из государства - члена Евразийского экономического союза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работы, услуги, соответственно выполняемой, оказываемой иностранным лицом, зарегистрированным на территории государства - члена Евразийского экономического союза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indent="457200" algn="just"/>
            <a:r>
              <a:rPr lang="ru-RU" i="1" dirty="0">
                <a:solidFill>
                  <a:schemeClr val="accent4"/>
                </a:solidFill>
                <a:latin typeface="PT Serif"/>
              </a:rPr>
              <a:t>К государствам ЕАЭС помимо Российской Федерации относятся: Республика Беларусь, Республика Казахстан, Республика Армения, Киргизская Республика. </a:t>
            </a:r>
          </a:p>
        </p:txBody>
      </p:sp>
    </p:spTree>
    <p:extLst>
      <p:ext uri="{BB962C8B-B14F-4D97-AF65-F5344CB8AC3E}">
        <p14:creationId xmlns:p14="http://schemas.microsoft.com/office/powerpoint/2010/main" val="2997085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A41219C-8B50-49F4-BE59-504BF9419C1D}"/>
              </a:ext>
            </a:extLst>
          </p:cNvPr>
          <p:cNvSpPr/>
          <p:nvPr/>
        </p:nvSpPr>
        <p:spPr>
          <a:xfrm>
            <a:off x="1343025" y="562610"/>
            <a:ext cx="71755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</a:t>
            </a:r>
            <a:r>
              <a:rPr lang="ru-RU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ункт 4</a:t>
            </a:r>
          </a:p>
          <a:p>
            <a:pPr indent="457200" algn="just">
              <a:spcBef>
                <a:spcPts val="600"/>
              </a:spcBef>
            </a:pPr>
            <a:r>
              <a:rPr lang="ru-RU" sz="1700" b="1" dirty="0" smtClean="0">
                <a:solidFill>
                  <a:srgbClr val="22272F"/>
                </a:solidFill>
                <a:latin typeface="PT Serif"/>
              </a:rPr>
              <a:t>з</a:t>
            </a:r>
            <a:r>
              <a:rPr lang="ru-RU" sz="1700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ограничение, преимущество распространяются также на товары, являющиеся предметом финансовой аренды (лизинга)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indent="457200" algn="just">
              <a:spcBef>
                <a:spcPts val="600"/>
              </a:spcBef>
            </a:pPr>
            <a:r>
              <a:rPr lang="ru-RU" sz="1700" b="1" dirty="0" smtClean="0">
                <a:solidFill>
                  <a:srgbClr val="22272F"/>
                </a:solidFill>
                <a:latin typeface="PT Serif"/>
              </a:rPr>
              <a:t>и)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ограничение, преимущество не применяются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при осуществлении закупки, при которой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заключается контракт (договор) со встречными инвестиционными обязательствами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предусматривающий поставку товара, произведенного исключительно на создаваемом, модернизируемом, осваиваемом в соответствии с таким контрактом (договором) производстве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indent="457200" algn="just">
              <a:spcBef>
                <a:spcPts val="600"/>
              </a:spcBef>
            </a:pPr>
            <a:r>
              <a:rPr lang="ru-RU" sz="1700" b="1" dirty="0">
                <a:solidFill>
                  <a:srgbClr val="22272F"/>
                </a:solidFill>
                <a:latin typeface="PT Serif"/>
              </a:rPr>
              <a:t>к)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запрет, ограничение, преимущество не применяются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в соответствии с Законом № 223-ФЗ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заказчиками, являющимися аптечными организациями, закупок лекарственных препаратов и медицинских изделий в целях розничной торговли такими лекарственными препаратами и медицинскими изделиями</a:t>
            </a: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;</a:t>
            </a:r>
            <a:endParaRPr lang="ru-RU" sz="17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08076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CE2C8F-BA02-4C7B-9B38-0810183460A9}"/>
              </a:ext>
            </a:extLst>
          </p:cNvPr>
          <p:cNvSpPr/>
          <p:nvPr/>
        </p:nvSpPr>
        <p:spPr>
          <a:xfrm>
            <a:off x="697230" y="1878416"/>
            <a:ext cx="7532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601058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6232" y="275590"/>
            <a:ext cx="779059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(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услуг), происходящих из иностранных государств,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услуг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соответственно выполняемых, оказываемых иностранными лицами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перечню согласно приложению N 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1 (п.1 </a:t>
            </a:r>
            <a:r>
              <a:rPr lang="ru-RU" sz="1600" dirty="0" err="1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пп.а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содержащая предложение о поставке такого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товара, происходящего из иностранного государства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подлежит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отклонению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заявка,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поданная иностранным лицом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подлежит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отклонению.</a:t>
            </a:r>
            <a:endParaRPr lang="ru-RU" sz="16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Основание для отклонения заявки: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</a:t>
            </a:r>
            <a:r>
              <a:rPr lang="ru-RU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4 части 12 ст. 48 Закона № 44-ФЗ: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участник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предложил иностранный товар на закупку с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запретом (</a:t>
            </a:r>
            <a:r>
              <a:rPr lang="ru-RU" sz="1400" i="1" dirty="0" err="1" smtClean="0">
                <a:solidFill>
                  <a:srgbClr val="22272F"/>
                </a:solidFill>
                <a:latin typeface="PT Serif"/>
              </a:rPr>
              <a:t>пп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. а) п. 1 ч. 4 ст.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14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);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работы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или услуги иностранным участником закупки при наличии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запрета (</a:t>
            </a:r>
            <a:r>
              <a:rPr lang="ru-RU" sz="1400" dirty="0" err="1" smtClean="0">
                <a:solidFill>
                  <a:srgbClr val="22272F"/>
                </a:solidFill>
                <a:latin typeface="PT Serif"/>
              </a:rPr>
              <a:t>пп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. а) п. 1 ч. 5 ст.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14).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</a:t>
            </a:r>
            <a:r>
              <a:rPr lang="ru-RU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5 ч. 12 ст. 48 Закона № 44-ФЗ: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участник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предложил российский товар на закупку с запретом, но не доказал страну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происхождения.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511378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0045" y="1162961"/>
            <a:ext cx="645795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заключение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на поставку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происходящего из иностранного государства,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 единственным поставщиком не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допускается;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latin typeface="PT Serif"/>
              </a:rPr>
              <a:t>з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аключение контракта с единственным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подрядчиком (исполнителем), являющимся иностранным лицом,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допускается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при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исполнении контракта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замена товара на происходящий из иностранного государства, не допускается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257110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47215" y="-6245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rP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865821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831042"/>
            <a:ext cx="774763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Статья 95 часть 15.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 обязан принять решение об одностороннем отказе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от исполнения контракта в случаях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:</a:t>
            </a:r>
          </a:p>
          <a:p>
            <a:pPr marL="342900" indent="-342900">
              <a:spcBef>
                <a:spcPts val="600"/>
              </a:spcBef>
              <a:buFontTx/>
              <a:buAutoNum type="arabicParenR"/>
            </a:pP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ходе исполнения контракта установлено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что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в) если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вследствие реорганизации юридического лица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являющегося подрядчиком (исполнителем),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его права и обязанности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по такому контракту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перешли к вновь возникшему юридическому лицу, зарегистрированному на территории иностранного государства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которого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 соответствии с подпунктами "а" и "б" пункта 1 части 2 статьи 14 настоящего Федерального закона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установлены запрет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закупок работ, услуг, соответственно выполняемых, оказываемых иностранными лицами,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либо ограничение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закупок работ, услуг, соответственно выполняемых, оказываемых иностранными лицами, 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подрядчик (исполнитель) являлся российским лицом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либо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в соответствии с подпунктом "в" пункта 1 части 2 статьи 14 настоящего Федерального закона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установлено преимущество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в отношении работ, услуг, соответственно выполняемых, оказываемых российскими лицами,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подрядчик (исполнитель) являлся российским лицом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39035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rP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1826" y="1405691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3920" y="849630"/>
            <a:ext cx="688848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Приложение №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1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содержащее ТРУ (151 позиция),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в отношении которых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установлен запрет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содержит следующие виды товаров и услуг (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работы отсутствуют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):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 </a:t>
            </a:r>
            <a:endParaRPr lang="ru-RU" sz="1700" dirty="0">
              <a:solidFill>
                <a:srgbClr val="22272F"/>
              </a:solidFill>
              <a:latin typeface="PT Serif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промышленные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 (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позиции 1 - 145 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приложения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№ 1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);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программа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для электронных вычислительных машин и (или) баз данных (далее – ПО) (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позиция № 146 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приложения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№ 1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аудиторские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и консультационных услуги (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позиции 147 - 151 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приложения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№ 1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). </a:t>
            </a:r>
            <a:endParaRPr lang="ru-RU" sz="1700" dirty="0" smtClean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946702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89955-13BC-42DE-BA21-37C7D76364C3}"/>
              </a:ext>
            </a:extLst>
          </p:cNvPr>
          <p:cNvSpPr/>
          <p:nvPr/>
        </p:nvSpPr>
        <p:spPr>
          <a:xfrm>
            <a:off x="1068359" y="96473"/>
            <a:ext cx="767588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700" b="1" dirty="0" smtClean="0">
                <a:solidFill>
                  <a:srgbClr val="C00000"/>
                </a:solidFill>
                <a:latin typeface="PT Serif"/>
              </a:rPr>
              <a:t>Пункт 4 н</a:t>
            </a:r>
            <a:r>
              <a:rPr lang="ru-RU" sz="1700" b="1" dirty="0">
                <a:solidFill>
                  <a:srgbClr val="C00000"/>
                </a:solidFill>
                <a:latin typeface="PT Serif"/>
              </a:rPr>
              <a:t>)</a:t>
            </a:r>
            <a:r>
              <a:rPr lang="ru-RU" sz="1700" dirty="0">
                <a:solidFill>
                  <a:srgbClr val="C00000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закупок товаров,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указанных в позиции 27 приложения N 1, также применяется, если такие товары включены в состав закупаемых товаров, указанных в позициях 63 - 67 приложения N 1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algn="just"/>
            <a:endParaRPr lang="ru-RU" sz="1700" dirty="0">
              <a:solidFill>
                <a:srgbClr val="22272F"/>
              </a:solidFill>
              <a:latin typeface="PT Serif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451806"/>
              </p:ext>
            </p:extLst>
          </p:nvPr>
        </p:nvGraphicFramePr>
        <p:xfrm>
          <a:off x="697230" y="1211181"/>
          <a:ext cx="8036560" cy="335280"/>
        </p:xfrm>
        <a:graphic>
          <a:graphicData uri="http://schemas.openxmlformats.org/drawingml/2006/table">
            <a:tbl>
              <a:tblPr/>
              <a:tblGrid>
                <a:gridCol w="789305"/>
                <a:gridCol w="5309870"/>
                <a:gridCol w="193738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27.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Устройства числового программного управления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26.20.40.150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9080"/>
              </p:ext>
            </p:extLst>
          </p:nvPr>
        </p:nvGraphicFramePr>
        <p:xfrm>
          <a:off x="697230" y="1776492"/>
          <a:ext cx="8036560" cy="2975883"/>
        </p:xfrm>
        <a:graphic>
          <a:graphicData uri="http://schemas.openxmlformats.org/drawingml/2006/table">
            <a:tbl>
              <a:tblPr/>
              <a:tblGrid>
                <a:gridCol w="789305"/>
                <a:gridCol w="5309870"/>
                <a:gridCol w="1937385"/>
              </a:tblGrid>
              <a:tr h="7087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63.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Станки для обработки металлов лазером и станки аналогичного типа; обрабатывающие центры и станки аналогичного типа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28.41.1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6399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64.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Станки токарные, расточные и фрезерные металлорежущие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28.41.2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4030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65.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Станки металлообрабатывающие прочие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28.41.3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4030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66.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Части и принадлежности станков для обработки металлов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28.41.4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6611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67.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Станки для обработки камня, дерева и аналогичных твердых материалов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28.49.1</a:t>
                      </a:r>
                    </a:p>
                  </a:txBody>
                  <a:tcPr marL="77138" marR="77138" marT="38569" marB="38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797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4gAAAPsSAABFCQAAfBoAABAAAAAmAAAACAAAAP//////////"/>
              </a:ext>
            </a:extLst>
          </p:cNvSpPr>
          <p:nvPr/>
        </p:nvSpPr>
        <p:spPr>
          <a:xfrm>
            <a:off x="143510" y="3085465"/>
            <a:ext cx="1363345" cy="1219835"/>
          </a:xfrm>
          <a:custGeom>
            <a:avLst/>
            <a:gdLst/>
            <a:ahLst/>
            <a:cxnLst/>
            <a:rect l="0" t="0" r="1363345" b="1219835"/>
            <a:pathLst>
              <a:path w="1363345" h="1219835">
                <a:moveTo>
                  <a:pt x="638293" y="22178"/>
                </a:moveTo>
                <a:cubicBezTo>
                  <a:pt x="662048" y="0"/>
                  <a:pt x="701296" y="0"/>
                  <a:pt x="726084" y="22178"/>
                </a:cubicBezTo>
                <a:cubicBezTo>
                  <a:pt x="1339589" y="571104"/>
                  <a:pt x="1339589" y="571104"/>
                  <a:pt x="1339589" y="571104"/>
                </a:cubicBezTo>
                <a:cubicBezTo>
                  <a:pt x="1363345" y="592359"/>
                  <a:pt x="1363345" y="627475"/>
                  <a:pt x="1339589" y="648730"/>
                </a:cubicBezTo>
                <a:cubicBezTo>
                  <a:pt x="726084" y="1197656"/>
                  <a:pt x="726084" y="1197656"/>
                  <a:pt x="726084" y="1197656"/>
                </a:cubicBezTo>
                <a:cubicBezTo>
                  <a:pt x="701296" y="1219835"/>
                  <a:pt x="662048" y="1219835"/>
                  <a:pt x="638293" y="1197656"/>
                </a:cubicBezTo>
                <a:cubicBezTo>
                  <a:pt x="24788" y="648730"/>
                  <a:pt x="24788" y="648730"/>
                  <a:pt x="24788" y="648730"/>
                </a:cubicBezTo>
                <a:cubicBezTo>
                  <a:pt x="0" y="627475"/>
                  <a:pt x="0" y="592359"/>
                  <a:pt x="24788" y="571104"/>
                </a:cubicBezTo>
                <a:lnTo>
                  <a:pt x="638293" y="22178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3" name="Freeform 8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CwAAAA0AAAAAkAAAAEgAAACQAAAASAAAAAAAAAAAAAAAAAAAAAEAAABQAAAAAAAAAAAA4D8AAAAAAADgPwAAAAAAAOA/AAAAAAAA4D8AAAAAAADgPwAAAAAAAOA/AAAAAAAA4D8AAAAAAADgPwAAAAAAAOA/AAAAAAAA4D8CAAAAjAAAAAEAAAAAAAAA/wA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8PDwA8zMzADAwP8Af39/AAAAAAAAAAAAAAAAAAAAAAAAAAAAIQAAABgAAAAUAAAA/zAAAJEOAABpNQAA+xIAABAAAAAmAAAACAAAAP//////////"/>
              </a:ext>
            </a:extLst>
          </p:cNvSpPr>
          <p:nvPr/>
        </p:nvSpPr>
        <p:spPr>
          <a:xfrm rot="524769">
            <a:off x="7964805" y="2367915"/>
            <a:ext cx="717550" cy="717550"/>
          </a:xfrm>
          <a:custGeom>
            <a:avLst/>
            <a:gdLst/>
            <a:ahLst/>
            <a:cxnLst/>
            <a:rect l="0" t="0" r="717550" b="717550"/>
            <a:pathLst>
              <a:path w="717550" h="717550">
                <a:moveTo>
                  <a:pt x="335799" y="12532"/>
                </a:moveTo>
                <a:cubicBezTo>
                  <a:pt x="348331" y="0"/>
                  <a:pt x="369219" y="0"/>
                  <a:pt x="381751" y="12532"/>
                </a:cubicBezTo>
                <a:cubicBezTo>
                  <a:pt x="704696" y="335478"/>
                  <a:pt x="704696" y="335478"/>
                  <a:pt x="704696" y="335478"/>
                </a:cubicBezTo>
                <a:cubicBezTo>
                  <a:pt x="717550" y="348331"/>
                  <a:pt x="717550" y="368897"/>
                  <a:pt x="704696" y="381751"/>
                </a:cubicBezTo>
                <a:cubicBezTo>
                  <a:pt x="381751" y="704696"/>
                  <a:pt x="381751" y="704696"/>
                  <a:pt x="381751" y="704696"/>
                </a:cubicBezTo>
                <a:cubicBezTo>
                  <a:pt x="369219" y="717550"/>
                  <a:pt x="348331" y="717550"/>
                  <a:pt x="335799" y="704696"/>
                </a:cubicBezTo>
                <a:cubicBezTo>
                  <a:pt x="12854" y="381751"/>
                  <a:pt x="12854" y="381751"/>
                  <a:pt x="12854" y="381751"/>
                </a:cubicBezTo>
                <a:cubicBezTo>
                  <a:pt x="0" y="368897"/>
                  <a:pt x="0" y="348331"/>
                  <a:pt x="12854" y="335478"/>
                </a:cubicBezTo>
                <a:cubicBezTo>
                  <a:pt x="335799" y="12532"/>
                  <a:pt x="335799" y="12532"/>
                  <a:pt x="335799" y="12532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grpSp>
        <p:nvGrpSpPr>
          <p:cNvPr id="4" name="组合 13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C8wlZxMAAAAlAAAAAQAAAA8BAAAAkAAAAEgAAACQAAAASAAAAAAAAAAAAAAAAAAAABcAAAAUAAAAAAAAAAAAAAD/fwAA/38AAAAAAAAJAAAABAAAAAcAAAAfAAAAVAAAAAAAAAAAAAAAAAAAAAAAAAAAAAAAAAAAAAAAAAAAAAAAAAAAAAAAAAAAAAAAAAAAAAAAAAAAAAAAAAAAAAAAAAAAAAAAAAAAAAAAAAAAAAAAAAAAACEAAAAYAAAAFAAAAPEHAACU/f//pTMAAKYCAAAAAAAAJgAAAAgAAAD/////AAAAAA=="/>
              </a:ext>
            </a:extLst>
          </p:cNvGrpSpPr>
          <p:nvPr/>
        </p:nvGrpSpPr>
        <p:grpSpPr>
          <a:xfrm>
            <a:off x="1290955" y="-393700"/>
            <a:ext cx="7104380" cy="824230"/>
            <a:chOff x="1290955" y="-393700"/>
            <a:chExt cx="7104380" cy="824230"/>
          </a:xfrm>
        </p:grpSpPr>
        <p:sp>
          <p:nvSpPr>
            <p:cNvPr id="6" name="TextBox 7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8QcAAJT9//+lMwAAawAAAAAgAAAmAAAACAAAAP//////////"/>
                </a:ext>
              </a:extLst>
            </p:cNvSpPr>
            <p:nvPr/>
          </p:nvSpPr>
          <p:spPr>
            <a:xfrm>
              <a:off x="1290955" y="-393700"/>
              <a:ext cx="7104380" cy="4616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>
                <a:defRPr lang="en-US" sz="3000" cap="none">
                  <a:solidFill>
                    <a:srgbClr val="225378"/>
                  </a:solidFill>
                  <a:latin typeface="Roboto" charset="-52"/>
                  <a:ea typeface="Roboto" charset="-52"/>
                  <a:cs typeface="Roboto" charset="-52"/>
                </a:defRPr>
              </a:pPr>
              <a:endParaRPr/>
            </a:p>
          </p:txBody>
        </p:sp>
        <p:sp>
          <p:nvSpPr>
            <p:cNvPr id="5" name="TextBox 7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8QcAAFMBAACHMQAApgIAAAAgAAAmAAAACAAAAP//////////"/>
                </a:ext>
              </a:extLst>
            </p:cNvSpPr>
            <p:nvPr/>
          </p:nvSpPr>
          <p:spPr>
            <a:xfrm>
              <a:off x="1290955" y="215265"/>
              <a:ext cx="6760210" cy="215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b="1" cap="none" dirty="0"/>
                <a:t>УЛЬЯНОВСКАЯ РЕГИОНАЛЬНАЯ ОБЩЕСТВЕННАЯ ОРГАНИЗАЦИЯ </a:t>
              </a:r>
              <a:r>
                <a:rPr dirty="0"/>
                <a:t/>
              </a:r>
              <a:br>
                <a:rPr dirty="0"/>
              </a:br>
              <a:r>
                <a:rPr b="1" cap="none" dirty="0"/>
                <a:t>«ОБЩЕСТВЕННЫЙ КОНТРОЛЬ КОНТРАКТНОЙ СИСТЕМЫ»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предлагает Вам широкий спектр услуг по участию в процедурах закупок товаров, работ и услуг в соответствии с Федеральными законами № 44-ФЗ от 05.04.2013г.; № 223-ФЗ от 18.07.2011г. и коммерческих торгах.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Наша команда – это специалисты, работающие над оказанием помощи поставщикам (подрядчикам, исполнителям) по мониторингу и подбору торгов, подготовке заявок и участию в закупках, заключение контракта по итогам электронных процедур, оформление документов о приемке в ЕИС.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       Кроме того, предлагаем </a:t>
              </a:r>
              <a:r>
                <a:rPr lang="ru-RU" dirty="0"/>
                <a:t>дистанционное </a:t>
              </a:r>
              <a:r>
                <a:rPr dirty="0"/>
                <a:t>обучение по программам дополнительного профессионального образования (</a:t>
              </a:r>
              <a:r>
                <a:rPr i="1" cap="none" dirty="0"/>
                <a:t>лицензия от "25" декабря 2020 г. N 3436, выдана Министерством просвещения и воспитания Ульяновской области)</a:t>
              </a:r>
              <a:r>
                <a:rPr dirty="0"/>
                <a:t>, проведение семинаров, тренингов по вопросам применения законодательства о закупках.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Наш адрес: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432032 г.Ульяновск, ул. Октябрьская, дом 43А, тел. (88422) 27-13-61; 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Заместитель директора 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Тимонина Елена Николаевна   +7-937-757-52-09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dirty="0"/>
                <a:t>E-mail: </a:t>
              </a:r>
              <a:r>
                <a:rPr u="sng" cap="none" dirty="0">
                  <a:hlinkClick r:id="rId3"/>
                </a:rPr>
                <a:t>uroookks@yandex.ru</a:t>
              </a:r>
            </a:p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u="sng" cap="none" dirty="0">
                  <a:hlinkClick r:id="rId4"/>
                </a:rPr>
                <a:t>www.uroookks.ru</a:t>
              </a:r>
            </a:p>
          </p:txBody>
        </p:sp>
      </p:grpSp>
      <p:pic>
        <p:nvPicPr>
          <p:cNvPr id="7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C8wlZx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jAwQ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AAAACf39/APDw8APMzMwAwMD/AH9/fwAAAAAAAAAAAAAAAAD///8AAAAAACEAAAAYAAAAFAAAAAAAAADT////nwYAABA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575"/>
            <a:ext cx="1076325" cy="11766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C8wlZx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hC4AAMQdAABAOAAApB8AAB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9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C8wlZx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jAwQ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AAAAAf39/APDw8APMzMwAwMD/AH9/fwAAAAAAAAAAAAAAAAD///8AAAAAACEAAAAYAAAAFAAAAEwWAAD7EgAAbiIAAEsf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3624580" y="3085465"/>
            <a:ext cx="1972310" cy="200152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865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C8wlZw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C8wlZw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C8wlZwIAAAAFAAAA/f///wEAAAA1AAAAEAAAAAAAAAAAAAAAAAAAAAoAAAD9////AQAAADUAAAAQAAAAAAAAAAAAAAAAAAAA"/>
      </p:ext>
    </p:ext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49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132080"/>
            <a:ext cx="78930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Запрет может </a:t>
            </a:r>
            <a:r>
              <a:rPr lang="ru-RU" sz="1400" b="1" dirty="0">
                <a:solidFill>
                  <a:srgbClr val="C00000"/>
                </a:solidFill>
                <a:latin typeface="PT Serif"/>
              </a:rPr>
              <a:t>не применяться </a:t>
            </a: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при </a:t>
            </a:r>
            <a:r>
              <a:rPr lang="ru-RU" sz="1400" b="1" dirty="0">
                <a:solidFill>
                  <a:srgbClr val="C00000"/>
                </a:solidFill>
                <a:latin typeface="PT Serif"/>
              </a:rPr>
              <a:t>наступлении одного из следующих </a:t>
            </a: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случаев (пункт 5):</a:t>
            </a:r>
          </a:p>
          <a:p>
            <a:pPr algn="just"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а)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отсутствие на территории РФ производства 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являющегося объектом закупки (предметом закупки) и указанного в позициях 1 - 145 приложения N 1,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которое подтверждается разрешением на закупку происходящего из иностранного государства 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которое выдается в порядке, установленном </a:t>
            </a:r>
            <a:r>
              <a:rPr lang="ru-RU" sz="1400" dirty="0" err="1">
                <a:solidFill>
                  <a:srgbClr val="22272F"/>
                </a:solidFill>
                <a:latin typeface="PT Serif"/>
              </a:rPr>
              <a:t>Минпромторгом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РФ, заказчику до начала осуществления закупки по его обращению, содержащему в том числе указание на характеристики такого товара, потребность в котором имеется у заказчика. При этом характеристики указываются в соответствии с КТРУ(включая при необходимости дополнительные, за исключением случаев, предусмотренных пунктом 5 Правил использования КТРУ), за исключением случаев отсутствия в таком каталоге позиции, соответствующей потребностям заказчика, или отсутствия характеристик товара в позиции каталога, при которых характеристики товара, потребность в котором имеется у заказчика, указываются в обращении в соответствии с положениями статьи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33 Закона № 44-ФЗ;</a:t>
            </a:r>
          </a:p>
          <a:p>
            <a:pPr algn="just"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подпункт </a:t>
            </a:r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а) </a:t>
            </a:r>
            <a:r>
              <a:rPr lang="ru-RU" sz="1400" b="1" dirty="0">
                <a:solidFill>
                  <a:srgbClr val="22272F"/>
                </a:solidFill>
                <a:latin typeface="PT Serif"/>
              </a:rPr>
              <a:t>пункта </a:t>
            </a:r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7.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Особенностью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описания объекта закупки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являющегося товаром,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которого заказчиком получено разрешение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предусмотренное подпунктом "а" пункта 5 настоящего постановления,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является указание в извещении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об осуществлении закупки, приглашении принять участие в определении поставщика (подрядчика, исполнителя), в контракте, заключаемом с единственным поставщиком (подрядчиком, исполнителем)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характеристик товара, являющихся идентичными характеристикам, содержащимся в обращении, на основании которого выдано такое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разрешение.</a:t>
            </a:r>
            <a:endParaRPr lang="ru-RU" sz="14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318424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49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203835"/>
            <a:ext cx="789305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Приказ </a:t>
            </a:r>
            <a:r>
              <a:rPr lang="ru-RU" sz="11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Минпромторга</a:t>
            </a:r>
            <a:r>
              <a:rPr lang="ru-RU" sz="1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России от 9 января 2025 г. N 7 (</a:t>
            </a:r>
            <a:r>
              <a:rPr lang="ru-RU" sz="11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зарег</a:t>
            </a:r>
            <a:r>
              <a:rPr lang="ru-RU" sz="1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. в Минюсте 28.01.2025)</a:t>
            </a:r>
          </a:p>
          <a:p>
            <a:pPr algn="just"/>
            <a:r>
              <a:rPr lang="ru-RU" sz="1100" dirty="0" smtClean="0">
                <a:solidFill>
                  <a:srgbClr val="22272F"/>
                </a:solidFill>
                <a:latin typeface="PT Serif"/>
              </a:rPr>
              <a:t>Утвержден порядок </a:t>
            </a:r>
            <a:r>
              <a:rPr lang="ru-RU" sz="1100" dirty="0">
                <a:solidFill>
                  <a:srgbClr val="22272F"/>
                </a:solidFill>
                <a:latin typeface="PT Serif"/>
              </a:rPr>
              <a:t>выдачи разрешения на закупку происходящего из иностранного государства товара, являющегося промышленной продукцией, предусмотренного подп. "а" п. 5 </a:t>
            </a:r>
            <a:r>
              <a:rPr lang="ru-RU" sz="1100" dirty="0" smtClean="0">
                <a:solidFill>
                  <a:srgbClr val="22272F"/>
                </a:solidFill>
                <a:latin typeface="PT Serif"/>
              </a:rPr>
              <a:t>ПП РФ N 1875. </a:t>
            </a:r>
          </a:p>
          <a:p>
            <a:pPr algn="just"/>
            <a:r>
              <a:rPr lang="ru-RU" sz="1100" dirty="0" smtClean="0">
                <a:solidFill>
                  <a:srgbClr val="22272F"/>
                </a:solidFill>
                <a:latin typeface="PT Serif"/>
              </a:rPr>
              <a:t>Согласно </a:t>
            </a:r>
            <a:r>
              <a:rPr lang="ru-RU" sz="1100" dirty="0">
                <a:solidFill>
                  <a:srgbClr val="22272F"/>
                </a:solidFill>
                <a:latin typeface="PT Serif"/>
              </a:rPr>
              <a:t>Порядку соответствующая заявка заполняется представителем заказчика в личном кабинете ГИСП и подписывается руководителем (иным уполномоченным лицом) заявителя усиленной квалифицированной электронной подписью. </a:t>
            </a:r>
            <a:r>
              <a:rPr lang="ru-RU" sz="11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заявке указываются</a:t>
            </a:r>
            <a:r>
              <a:rPr lang="ru-RU" sz="11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algn="just"/>
            <a:r>
              <a:rPr lang="ru-RU" sz="1100" dirty="0">
                <a:solidFill>
                  <a:srgbClr val="22272F"/>
                </a:solidFill>
                <a:latin typeface="PT Serif"/>
              </a:rPr>
              <a:t>- </a:t>
            </a:r>
            <a:r>
              <a:rPr lang="ru-RU" sz="1100" i="1" dirty="0">
                <a:solidFill>
                  <a:srgbClr val="22272F"/>
                </a:solidFill>
                <a:latin typeface="PT Serif"/>
              </a:rPr>
              <a:t>информация о заявителе;</a:t>
            </a:r>
          </a:p>
          <a:p>
            <a:pPr algn="just"/>
            <a:r>
              <a:rPr lang="ru-RU" sz="1100" i="1" dirty="0">
                <a:solidFill>
                  <a:srgbClr val="22272F"/>
                </a:solidFill>
                <a:latin typeface="PT Serif"/>
              </a:rPr>
              <a:t>- информация о планируемом к закупке иностранном товаре (наименование, коды в соответствии с ОКПД 2 и ТН ВЭД ЕАЭС);</a:t>
            </a:r>
          </a:p>
          <a:p>
            <a:pPr algn="just"/>
            <a:r>
              <a:rPr lang="ru-RU" sz="1100" i="1" dirty="0">
                <a:solidFill>
                  <a:srgbClr val="22272F"/>
                </a:solidFill>
                <a:latin typeface="PT Serif"/>
              </a:rPr>
              <a:t>- сведения о характеристиках товара (в том числе в соответствии с </a:t>
            </a:r>
            <a:r>
              <a:rPr lang="ru-RU" sz="1100" i="1" dirty="0" smtClean="0">
                <a:solidFill>
                  <a:srgbClr val="22272F"/>
                </a:solidFill>
                <a:latin typeface="PT Serif"/>
              </a:rPr>
              <a:t>КТРУ);</a:t>
            </a:r>
            <a:endParaRPr lang="ru-RU" sz="1100" i="1" dirty="0">
              <a:solidFill>
                <a:srgbClr val="22272F"/>
              </a:solidFill>
              <a:latin typeface="PT Serif"/>
            </a:endParaRPr>
          </a:p>
          <a:p>
            <a:pPr algn="just"/>
            <a:r>
              <a:rPr lang="ru-RU" sz="1100" i="1" dirty="0">
                <a:solidFill>
                  <a:srgbClr val="22272F"/>
                </a:solidFill>
                <a:latin typeface="PT Serif"/>
              </a:rPr>
              <a:t>- планируемый срок проведения закупки;</a:t>
            </a:r>
          </a:p>
          <a:p>
            <a:pPr algn="just"/>
            <a:r>
              <a:rPr lang="ru-RU" sz="1100" i="1" dirty="0">
                <a:solidFill>
                  <a:srgbClr val="22272F"/>
                </a:solidFill>
                <a:latin typeface="PT Serif"/>
              </a:rPr>
              <a:t>- информация об инвестиционном, национальном и федеральном проектах, если товар закупается в рамках указанных проектов.</a:t>
            </a:r>
          </a:p>
          <a:p>
            <a:pPr algn="just"/>
            <a:r>
              <a:rPr lang="ru-RU" sz="1100" dirty="0">
                <a:solidFill>
                  <a:srgbClr val="22272F"/>
                </a:solidFill>
                <a:latin typeface="PT Serif"/>
              </a:rPr>
              <a:t>Заявка заполняется отдельно на каждый товар, в отношении которого запрашивается разрешение</a:t>
            </a:r>
            <a:r>
              <a:rPr lang="ru-RU" sz="1100" dirty="0" smtClean="0">
                <a:solidFill>
                  <a:srgbClr val="22272F"/>
                </a:solidFill>
                <a:latin typeface="PT Serif"/>
              </a:rPr>
              <a:t>.</a:t>
            </a:r>
            <a:endParaRPr lang="ru-RU" sz="1100" dirty="0">
              <a:solidFill>
                <a:srgbClr val="22272F"/>
              </a:solidFill>
              <a:latin typeface="PT Serif"/>
            </a:endParaRPr>
          </a:p>
          <a:p>
            <a:pPr algn="just"/>
            <a:r>
              <a:rPr lang="ru-RU" sz="1100" dirty="0">
                <a:solidFill>
                  <a:srgbClr val="22272F"/>
                </a:solidFill>
                <a:latin typeface="PT Serif"/>
              </a:rPr>
              <a:t>Заявителя проинформируют о ходе рассмотрения заявки путем направления сообщений в личный кабинет ГИСП и (или) по электронной почте.</a:t>
            </a:r>
          </a:p>
          <a:p>
            <a:pPr algn="just"/>
            <a:r>
              <a:rPr lang="ru-RU" sz="1100" dirty="0">
                <a:solidFill>
                  <a:srgbClr val="22272F"/>
                </a:solidFill>
                <a:latin typeface="PT Serif"/>
              </a:rPr>
              <a:t>Заявка рассматривается в установленные сроки, которые определяются в том числе исходя из содержания реестра российской промышленной продукции и необходимости направления дополнительных запросов производителям аналогичной закупаемой продукции. </a:t>
            </a:r>
            <a:r>
              <a:rPr lang="ru-RU" sz="11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разрешении на закупку указываются</a:t>
            </a:r>
            <a:r>
              <a:rPr lang="ru-RU" sz="11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algn="just"/>
            <a:r>
              <a:rPr lang="ru-RU" sz="1100" dirty="0">
                <a:solidFill>
                  <a:srgbClr val="22272F"/>
                </a:solidFill>
                <a:latin typeface="PT Serif"/>
              </a:rPr>
              <a:t>- </a:t>
            </a:r>
            <a:r>
              <a:rPr lang="ru-RU" sz="1100" i="1" dirty="0">
                <a:solidFill>
                  <a:srgbClr val="22272F"/>
                </a:solidFill>
                <a:latin typeface="PT Serif"/>
              </a:rPr>
              <a:t>наименование заявителя;</a:t>
            </a:r>
          </a:p>
          <a:p>
            <a:pPr algn="just"/>
            <a:r>
              <a:rPr lang="ru-RU" sz="1100" i="1" dirty="0">
                <a:solidFill>
                  <a:srgbClr val="22272F"/>
                </a:solidFill>
                <a:latin typeface="PT Serif"/>
              </a:rPr>
              <a:t>- наименование товара, в отношении которого выдано разрешение, его коды в соответствии с ОКПД 2 и ТН ВЭД ЕАЭС;</a:t>
            </a:r>
          </a:p>
          <a:p>
            <a:pPr algn="just"/>
            <a:r>
              <a:rPr lang="ru-RU" sz="1100" i="1" dirty="0">
                <a:solidFill>
                  <a:srgbClr val="22272F"/>
                </a:solidFill>
                <a:latin typeface="PT Serif"/>
              </a:rPr>
              <a:t>- реквизиты заявки, в соответствии с которой выдается разрешение.</a:t>
            </a:r>
          </a:p>
          <a:p>
            <a:pPr algn="just"/>
            <a:r>
              <a:rPr lang="ru-RU" sz="1100" dirty="0">
                <a:solidFill>
                  <a:srgbClr val="22272F"/>
                </a:solidFill>
                <a:latin typeface="PT Serif"/>
              </a:rPr>
              <a:t>Копия заявки, на основании которой выдано разрешение, является неотъемлемой частью выданного разрешения. Разрешение действительно в течение 18 месяцев со дня его выдачи и распространяется только на одну закупку.</a:t>
            </a:r>
          </a:p>
          <a:p>
            <a:pPr algn="just"/>
            <a:r>
              <a:rPr lang="ru-RU" sz="1100" dirty="0">
                <a:solidFill>
                  <a:srgbClr val="22272F"/>
                </a:solidFill>
                <a:latin typeface="PT Serif"/>
              </a:rPr>
              <a:t>Порядок вступил в силу 30 января 2025 год.</a:t>
            </a:r>
          </a:p>
        </p:txBody>
      </p:sp>
    </p:spTree>
    <p:extLst>
      <p:ext uri="{BB962C8B-B14F-4D97-AF65-F5344CB8AC3E}">
        <p14:creationId xmlns:p14="http://schemas.microsoft.com/office/powerpoint/2010/main" val="2331723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3117" y="374452"/>
            <a:ext cx="78193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C00000"/>
                </a:solidFill>
                <a:latin typeface="PT Serif"/>
              </a:rPr>
              <a:t>Запрет может не применяться при наступлении одного из следующих случаев (пункт 5):</a:t>
            </a:r>
          </a:p>
          <a:p>
            <a:pPr indent="457200" algn="just"/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б</a:t>
            </a:r>
            <a:r>
              <a:rPr lang="ru-RU" sz="1400" b="1" dirty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отсутствие на территории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РФ производства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товара, закупаемого в рамках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ГОЗ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для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выполнения мероприятий государственных программ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РФ,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государственной программы вооружения, иных мероприятий в рамках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ГОЗ,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относящегося к товарам, указанным в позициях 1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– 145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(товары)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1,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отсутствие российских граждан, российских юридических лиц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осуществляющих выполнение, оказание закупаемых работ, услуг,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которые декларируются заказчиком самостоятельно в извещении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об осуществлении закупки, приглашении принять участие в определении поставщика (подрядчика, исполнителя), документации о закупке;</a:t>
            </a:r>
          </a:p>
          <a:p>
            <a:pPr indent="457200" algn="just"/>
            <a:r>
              <a:rPr lang="ru-RU" sz="1400" b="1" dirty="0">
                <a:solidFill>
                  <a:srgbClr val="22272F"/>
                </a:solidFill>
                <a:latin typeface="PT Serif"/>
              </a:rPr>
              <a:t>в)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закупка указанного в позициях 1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– 145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(товары)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приложения N 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1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целях исполнения контракта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(договора),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предусматривающего с учетом разрешения,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полученного в соответствии с подпунктом "а" настоящего пункта,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поставку такого товара, происходящего из иностранного государства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indent="457200" algn="just"/>
            <a:r>
              <a:rPr lang="ru-RU" sz="1400" b="1" dirty="0">
                <a:solidFill>
                  <a:srgbClr val="22272F"/>
                </a:solidFill>
                <a:latin typeface="PT Serif"/>
              </a:rPr>
              <a:t>д)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лизингодателем осуществляется закупка предмета лизинга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происходящего из иностранного государства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если такой предмет лизинга определен в соответствии с договором лизинга лизингополучателем, который не является заказчиком в соответствии с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Законами № 44-ФЗ и № 223-ФЗ,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либо лизингополучателем, который относится к числу таких заказчиков и при осуществлении закупки которым может в случаях, предусмотренных настоящим постановлением, не применяться такой запрет;</a:t>
            </a:r>
          </a:p>
        </p:txBody>
      </p:sp>
    </p:spTree>
    <p:extLst>
      <p:ext uri="{BB962C8B-B14F-4D97-AF65-F5344CB8AC3E}">
        <p14:creationId xmlns:p14="http://schemas.microsoft.com/office/powerpoint/2010/main" val="403877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275590"/>
            <a:ext cx="731900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C00000"/>
                </a:solidFill>
                <a:latin typeface="PT Serif"/>
              </a:rPr>
              <a:t>Запрет может не применяться при наступлении одного из следующих случаев (пункт 5):</a:t>
            </a:r>
          </a:p>
          <a:p>
            <a:pPr indent="457200" algn="just">
              <a:spcBef>
                <a:spcPts val="600"/>
              </a:spcBef>
            </a:pPr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з</a:t>
            </a:r>
            <a:r>
              <a:rPr lang="ru-RU" sz="1400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осуществляется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закупка товара, не относящегося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к товарам и программному обеспечению, указанным в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позициях 17, 27, 35, 53, 140, 141, 144 и 146 приложения N 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1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если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закупка товара в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количестве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одной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штуки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 или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цена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контракта с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единственным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превышает 300 тыс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. рублей;</a:t>
            </a:r>
          </a:p>
          <a:p>
            <a:pPr indent="457200" algn="just"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и)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осуществляется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закупка товаров, не относящихся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к товарам и программному обеспечению, указанным в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позициях 17, 27, 35, 53, 140, 141, 144 и 146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1, если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 или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цена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контракта с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единственным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превышает 1 млн.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рублей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ни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одна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из использованных при определении таких цен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цена единицы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товара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превышает 300 тыс. рублей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;</a:t>
            </a:r>
          </a:p>
          <a:p>
            <a:endParaRPr lang="ru-RU" sz="1400" dirty="0"/>
          </a:p>
          <a:p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«Положения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подпункта "и" пункта 5 Постановления № 1875, касающиеся 300 тыс. рублей, применяются в отношении цены единицы товара, использованной для определения начальной (максимальной) цены контракта или цены контракта, заключаемого с единственным поставщиком (подрядчиком, исполнителем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).»</a:t>
            </a:r>
          </a:p>
          <a:p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(</a:t>
            </a:r>
            <a:r>
              <a:rPr lang="ru-RU" sz="1400" i="1" dirty="0" smtClean="0">
                <a:solidFill>
                  <a:srgbClr val="7030A0"/>
                </a:solidFill>
                <a:latin typeface="PT Serif"/>
              </a:rPr>
              <a:t>Письмо Минфина РФ от 03.03.2025г. № 24-03-09/20370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)</a:t>
            </a:r>
            <a:endParaRPr lang="ru-RU" sz="1400" i="1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369608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3025" y="678924"/>
            <a:ext cx="7319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i="1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63319"/>
              </p:ext>
            </p:extLst>
          </p:nvPr>
        </p:nvGraphicFramePr>
        <p:xfrm>
          <a:off x="986155" y="1266825"/>
          <a:ext cx="7675880" cy="2395855"/>
        </p:xfrm>
        <a:graphic>
          <a:graphicData uri="http://schemas.openxmlformats.org/drawingml/2006/table">
            <a:tbl>
              <a:tblPr firstRow="1" firstCol="1" bandRow="1"/>
              <a:tblGrid>
                <a:gridCol w="930910"/>
                <a:gridCol w="430530"/>
                <a:gridCol w="1148080"/>
                <a:gridCol w="1258870"/>
                <a:gridCol w="1324310"/>
                <a:gridCol w="1363345"/>
                <a:gridCol w="1219835"/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Предмет закупки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кол-во, шт.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Цена за единицу, руб.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Средняя цена за единицу,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НМЦК, руб.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Источник № 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Источник №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Источник № 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3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Товар 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280 000,00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310 000,00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270 000,00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286 666,67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573 333,34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Товар 2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315 000,00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290 000,00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295 000,00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300 000,00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300 000,00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873 333,34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245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3025" y="678924"/>
            <a:ext cx="7319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i="1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079260"/>
              </p:ext>
            </p:extLst>
          </p:nvPr>
        </p:nvGraphicFramePr>
        <p:xfrm>
          <a:off x="625475" y="861858"/>
          <a:ext cx="8229600" cy="3171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190"/>
                <a:gridCol w="5937379"/>
                <a:gridCol w="1900031"/>
              </a:tblGrid>
              <a:tr h="732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17.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Пробирки вакуумные для взятия образцов крови ИВД, соответствующие НКМИ 293370, 293400, 293420, 293480, 293500, 293540, 293570, 293630, 293640, 293660, 293700, 293760, 293780, 334330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hlinkClick r:id="rId7"/>
                        </a:rPr>
                        <a:t>22.29.29.190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hlinkClick r:id="rId8"/>
                        </a:rPr>
                        <a:t>32.50.13.190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hlinkClick r:id="rId9"/>
                        </a:rPr>
                        <a:t>32.50.50.181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hlinkClick r:id="rId10"/>
                        </a:rPr>
                        <a:t>32.50.50.190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  <a:tr h="196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27.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Устройства числового программного управления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1"/>
                        </a:rPr>
                        <a:t>26.20.40.150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  <a:tr h="196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35.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Подшипники шариковые или роликовые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2"/>
                        </a:rPr>
                        <a:t>28.15.10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  <a:tr h="196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53.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Инструменты ручные электрические; инструменты ручные прочие с механизированным приводом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3"/>
                        </a:rPr>
                        <a:t>28.24.1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  <a:tr h="911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140.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Мебель медицинская в части: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кровати больничной механической, (НКМИ 120210); кровати больничной стандартной с электроприводом (136210); стеллажа для палаты пациента, (156900); шкафа вытяжного (181470); ширмы прикроватной (184200); стеллажа общего назначения (260470); шкафа для сушки и хранения эндоскопов (271740)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4"/>
                        </a:rPr>
                        <a:t>32.50.30.119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5"/>
                        </a:rPr>
                        <a:t>32.50.30.111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6"/>
                        </a:rPr>
                        <a:t>32.50.30.110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7"/>
                        </a:rPr>
                        <a:t>32.50.50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chemeClr val="tx1"/>
                          </a:solidFill>
                          <a:effectLst/>
                          <a:hlinkClick r:id="rId10"/>
                        </a:rPr>
                        <a:t>32.50.50.190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  <a:tr h="37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141.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Изделия медицинские, в том числе хирургические, прочие, не включенные в другие группировки (только в отношении медицинских масок)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tx1"/>
                          </a:solidFill>
                          <a:effectLst/>
                          <a:hlinkClick r:id="rId10"/>
                        </a:rPr>
                        <a:t>32.50.50.190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  <a:tr h="196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144.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Средства защиты головы и лица (только в отношении медицинских масок)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tx1"/>
                          </a:solidFill>
                          <a:effectLst/>
                          <a:hlinkClick r:id="rId18"/>
                        </a:rPr>
                        <a:t>32.99.11.160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  <a:tr h="196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146.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Программа для электронной вычислительной машины и (или) базы данных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chemeClr val="tx1"/>
                          </a:solidFill>
                          <a:effectLst/>
                          <a:hlinkClick r:id="rId19"/>
                        </a:rPr>
                        <a:t>58.29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02" marR="8702" marT="8702" marB="8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11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9515" y="633412"/>
            <a:ext cx="746061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PT Serif"/>
              </a:rPr>
              <a:t>Запрет может не применяться при наступлении одного из следующих случаев (пункт 5):</a:t>
            </a:r>
          </a:p>
          <a:p>
            <a:pPr indent="457200" algn="just"/>
            <a:endParaRPr lang="ru-RU" sz="1200" b="1" u="sng" dirty="0" smtClean="0">
              <a:solidFill>
                <a:srgbClr val="0563C1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</a:pPr>
            <a:r>
              <a:rPr lang="ru-RU" sz="1600" b="1" dirty="0">
                <a:solidFill>
                  <a:srgbClr val="22272F"/>
                </a:solidFill>
                <a:latin typeface="PT Serif"/>
              </a:rPr>
              <a:t>к)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закупка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товаров, указанных в позиции 35 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(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подшипники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шариковые или роликовые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) приложения N 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1, если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закупка товара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количестве одной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штуки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;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 или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цена 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контракта с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единственным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превышает 3 тыс. рублей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indent="457200" algn="just">
              <a:spcBef>
                <a:spcPts val="600"/>
              </a:spcBef>
            </a:pPr>
            <a:r>
              <a:rPr lang="ru-RU" sz="1600" b="1" dirty="0">
                <a:solidFill>
                  <a:srgbClr val="22272F"/>
                </a:solidFill>
                <a:latin typeface="PT Serif"/>
              </a:rPr>
              <a:t>л)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закупка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товаров, указанных в позиции 35 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(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подшипники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шариковые или роликовые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приложения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N 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1, если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 или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цена 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контракта с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единственным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превышает 30 тыс. 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рублей;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ни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одна из использованных при определении таких цен цена единицы товара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превышает 3 тыс. рублей;</a:t>
            </a:r>
          </a:p>
        </p:txBody>
      </p:sp>
    </p:spTree>
    <p:extLst>
      <p:ext uri="{BB962C8B-B14F-4D97-AF65-F5344CB8AC3E}">
        <p14:creationId xmlns:p14="http://schemas.microsoft.com/office/powerpoint/2010/main" val="4229502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1423670"/>
            <a:ext cx="75323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Запрет может не применяться при наступлении одного из следующих случаев (пункт 5):</a:t>
            </a:r>
          </a:p>
          <a:p>
            <a:pPr indent="457200" algn="just"/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м)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закупка товара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относящегося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к товарам, указанным в позициях 23, 24, 44 - 47, 71 - 77, 79 - 88, 95 - 118 приложения N 1,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определенного товарного знака ввиду его несовместимости с товарами, на которых размещаются другие товарные знаки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необходимости обеспечения взаимодействия закупаемого товара с товарами, используемыми заказчиком;</a:t>
            </a:r>
          </a:p>
        </p:txBody>
      </p:sp>
    </p:spTree>
    <p:extLst>
      <p:ext uri="{BB962C8B-B14F-4D97-AF65-F5344CB8AC3E}">
        <p14:creationId xmlns:p14="http://schemas.microsoft.com/office/powerpoint/2010/main" val="1428258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904233"/>
              </p:ext>
            </p:extLst>
          </p:nvPr>
        </p:nvGraphicFramePr>
        <p:xfrm>
          <a:off x="1536065" y="706120"/>
          <a:ext cx="6816725" cy="3566160"/>
        </p:xfrm>
        <a:graphic>
          <a:graphicData uri="http://schemas.openxmlformats.org/drawingml/2006/table">
            <a:tbl>
              <a:tblPr firstRow="1" firstCol="1" bandRow="1"/>
              <a:tblGrid>
                <a:gridCol w="329600"/>
                <a:gridCol w="5641121"/>
                <a:gridCol w="846004"/>
              </a:tblGrid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Инструменты рабочие сменные для станков или для ручного инструмента (с механическим приводом или без него)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25.73.40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Инструмент прочий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25.73.60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Краны на гусеничном ходу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28.22.14.151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самоходные и тележки, оснащенные подъемным краном, прочие, не включенные в другие группировки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28.22.14.159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Автопогрузчики с вилочным захватом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28.22.15.110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Погрузчики прочие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28.22.15.120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трамбовочные и дорожные катки самоходные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28.92.24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Погрузчики фронтальные одноковшовые самоходные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28.92.25.000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3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Экскаваторы одноковшовые и ковшовые погрузчики самоходные с поворотом кабины на 360° (полноповоротные машины), кроме фронтальных одноковшовых погрузчиков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28.92.26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Экскаваторы и одноковшовые погрузчики самоходные прочие; прочие самоходные машины для добычи полезных ископаемых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28.92.27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Отвалы бульдозеров неповоротные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28.92.28.110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Отвалы бульдозеров поворотные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28.92.28.120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Автомобили-самосвалы, предназначенные для использования в условиях бездорожья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28.92.29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для распределения строительного раствора или бетона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28.92.30.150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3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для укладки гравия на дороге или аналогичных поверхностях, для поливки и пропитки поверхностей дорог битумными материалами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28.92.30.160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Асфальтоукладчики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28.92.30.170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для выемки грунта и строительства прочие, не включенные в другие группировки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28.92.30.190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для смешивания и аналогичной обработки грунта, камня, руды и прочих минеральных веществ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28.92.40.130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84.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гусеничные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28.92.50.000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Печи хлебопекарные неэлектрические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28.93.15.110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806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193037"/>
              </p:ext>
            </p:extLst>
          </p:nvPr>
        </p:nvGraphicFramePr>
        <p:xfrm>
          <a:off x="1225934" y="347345"/>
          <a:ext cx="7117804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9056"/>
                <a:gridCol w="5391507"/>
                <a:gridCol w="1037241"/>
              </a:tblGrid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для промышленного приготовления или подогрева пищи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28.93.15.120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263131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Машины для переработки мяса, овощей и теста (оборудование для механической обработки продуктов на предприятиях общественного питания)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28.93.17.110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для производства хлебобулочных изделий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28.93.17.120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Автокраны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29.10.51.000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263131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для движения по снегу, автомобили для перевозки игроков в гольф и аналогичные транспортные средства, оснащенные двигателями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29.10.52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автотранспортные для транспортирования строительных материалов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29.10.59.110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для коммунального хозяйства и содержания дорог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29.10.59.130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Автомобили пожарные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29.10.59.140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для аварийно-спасательных служб и полиции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29.10.59.150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Автомобили скорой медицинской помощи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29.10.59.160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для обслуживания нефтяных и газовых скважин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29.10.59.180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для перевозки нефтепродуктов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29.10.59.230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для перевозки пищевых жидкостей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29.10.59.240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1014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для перевозки сжиженных углеводородных газов на давление до 1,8 МПа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29.10.59.250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транспортные, оснащенные подъемниками с рабочими платформами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29.10.59.270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 - фургоны для перевозки пищевых продуктов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29.10.59.280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транспортные, оснащенные кранами-манипуляторами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29.10.59.310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Снегоочистители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29.10.59.320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Снегоболотоходы</a:t>
                      </a: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29.10.59.330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Вездеходы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29.10.59.340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автотранспортные специального назначения прочие, не включенные в другие группировки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29.10.59.390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Контейнеры общего назначения (универсальные)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29.20.21.110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Контейнеры специализированные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29.20.21.120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Прицепы (полуприцепы) к легковым и грузовым автомобилям, мотоциклам, мотороллерам и </a:t>
                      </a:r>
                      <a:r>
                        <a:rPr lang="ru-RU" sz="900" b="0" i="0" u="none" strike="noStrike" kern="1" cap="non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квадрициклам</a:t>
                      </a: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29.20.23.110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Прицепы-цистерны и полуприцепы-цистерны для перевозки нефтепродуктов, воды и прочих жидкостей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29.20.23.120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131565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Прицепы и полуприцепы тракторные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29.20.23.130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  <a:tr h="47427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118.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Прицепы и полуприцепы прочие, не включенные в другие группировки </a:t>
                      </a:r>
                    </a:p>
                  </a:txBody>
                  <a:tcPr marL="52667" marR="52667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900" b="0" i="0" u="none" strike="noStrike" kern="1" cap="non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29.20.23.190 </a:t>
                      </a:r>
                    </a:p>
                  </a:txBody>
                  <a:tcPr marL="52667" marR="52667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859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8" name="Заголовок 27"/>
          <p:cNvSpPr>
            <a:spLocks noGrp="1"/>
          </p:cNvSpPr>
          <p:nvPr>
            <p:ph type="title" idx="4294967295"/>
          </p:nvPr>
        </p:nvSpPr>
        <p:spPr>
          <a:xfrm>
            <a:off x="410210" y="1078230"/>
            <a:ext cx="8610600" cy="1637030"/>
          </a:xfrm>
        </p:spPr>
        <p:txBody>
          <a:bodyPr/>
          <a:lstStyle/>
          <a:p>
            <a:r>
              <a:rPr lang="ru-RU" sz="3200" b="1" i="1" dirty="0">
                <a:solidFill>
                  <a:srgbClr val="3F6989"/>
                </a:solidFill>
              </a:rPr>
              <a:t>Статья 14. Предоставление национального режима при осуществлении закупок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633412"/>
            <a:ext cx="73888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Запрет может не применяться при наступлении одного из следующих случаев (пункт 5):</a:t>
            </a:r>
          </a:p>
          <a:p>
            <a:pPr indent="457200" algn="just">
              <a:spcBef>
                <a:spcPts val="1200"/>
              </a:spcBef>
            </a:pPr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н)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закупка в целях оказания медицинской помощи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в неотложной или экстренной форме либо вследствие аварии, обстоятельств непреодолимой силы, для предупреждения (при введении режима повышенной готовности функционирования органов управления и сил единой государственной системы предупреждения и ликвидации чрезвычайных ситуаций) и (или) ликвидации чрезвычайной ситуации,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целях проведения специальной военной операции, мобилизационной подготовки, мобилизации, осуществления деятельности на территории, на которой введено военное положение;</a:t>
            </a:r>
          </a:p>
          <a:p>
            <a:pPr indent="457200" algn="just">
              <a:spcBef>
                <a:spcPts val="12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о-у</a:t>
            </a:r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)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осуществляется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закупка отдельных товаров, указанных в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приложении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N 1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федеральными заказчиками и их подведомственными учреждениями (ФСО России, МВД России, </a:t>
            </a:r>
            <a:r>
              <a:rPr lang="ru-RU" sz="1400" dirty="0" err="1">
                <a:solidFill>
                  <a:srgbClr val="22272F"/>
                </a:solidFill>
                <a:latin typeface="PT Serif"/>
              </a:rPr>
              <a:t>Росгвардия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ФСИН России, ГУСП, Управление делами Президента Российской Федерации и др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.)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56280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8016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12495" y="448091"/>
            <a:ext cx="7821295" cy="34624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3. Информацией </a:t>
            </a:r>
            <a:r>
              <a:rPr lang="ru-RU" sz="17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документами, подтверждающими страну происхождения товара для целей настоящего постановления, являются:</a:t>
            </a:r>
          </a:p>
          <a:p>
            <a:pPr algn="just">
              <a:spcBef>
                <a:spcPts val="600"/>
              </a:spcBef>
            </a:pP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а) для  подтверждения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происхождения товаров, указанных в позициях 1 - 145 приложения N 1 -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номер реестровой записи из реестра российской промышленной продукции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предусмотренного статьей 17 1 Федерального закона "О промышленной политике в Российской Федерации", содержащей в том числе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:</a:t>
            </a:r>
            <a:endParaRPr lang="ru-RU" sz="1700" dirty="0">
              <a:solidFill>
                <a:srgbClr val="22272F"/>
              </a:solidFill>
              <a:latin typeface="PT Serif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о совокупном количестве баллов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которое составляет или превышает значение, определенное ПП РФ от 17 июля 2015 г. N 719;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об уровне радиоэлектронной продукции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(для товара, являющегося радиоэлектронной продукцией первого уровня или радиоэлектронной продукцией второго уровня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);</a:t>
            </a:r>
            <a:endParaRPr lang="ru-RU" sz="17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30152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8016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056005" y="203835"/>
            <a:ext cx="7821295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б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 для подтверждения происхождения товаров, указанных в позициях 1 - 145 приложения N 1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из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государств - членов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ЕАЭС,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за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исключением РФ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-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номер реестровой записи из евразийского реестра промышленных товаров государств - членов </a:t>
            </a: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порядок формирования и ведения которого устанавливается правом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ЕАЭС (далее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- евразийский реестр промышленных товаров), содержащей в том числе:</a:t>
            </a:r>
          </a:p>
          <a:p>
            <a:pPr algn="just">
              <a:spcBef>
                <a:spcPts val="600"/>
              </a:spcBef>
            </a:pP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о совокупном количестве баллов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за выполнение (освоение) на территории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ЕАЭС соответствующих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операций (условий) (если в отношении такого товара правом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ЕАЭС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выполнение (освоение) на территории ЕАЭС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соответствующих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операций (условий) установлены требования о совокупном количестве баллов), которое составляет или превышает значение, определенное правом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ЕАЭС;</a:t>
            </a:r>
            <a:endParaRPr lang="ru-RU" sz="1700" dirty="0">
              <a:solidFill>
                <a:srgbClr val="22272F"/>
              </a:solidFill>
              <a:latin typeface="PT Serif"/>
            </a:endParaRPr>
          </a:p>
          <a:p>
            <a:pPr algn="just">
              <a:spcBef>
                <a:spcPts val="600"/>
              </a:spcBef>
            </a:pP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об уровне радиоэлектронной продукции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(для товара, являющегося в соответствии с правом ЕАЭС </a:t>
            </a:r>
            <a:r>
              <a:rPr lang="ru-RU" sz="1700" dirty="0" err="1">
                <a:solidFill>
                  <a:srgbClr val="22272F"/>
                </a:solidFill>
                <a:latin typeface="PT Serif"/>
              </a:rPr>
              <a:t>ЕАЭС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радиоэлектронной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продукцией первого уровня или радиоэлектронной продукцией второго уровня);</a:t>
            </a:r>
          </a:p>
        </p:txBody>
      </p:sp>
    </p:spTree>
    <p:extLst>
      <p:ext uri="{BB962C8B-B14F-4D97-AF65-F5344CB8AC3E}">
        <p14:creationId xmlns:p14="http://schemas.microsoft.com/office/powerpoint/2010/main" val="257795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9671" y="1434970"/>
            <a:ext cx="818007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ГИСП</a:t>
            </a:r>
          </a:p>
          <a:p>
            <a:pPr algn="ctr">
              <a:spcBef>
                <a:spcPts val="600"/>
              </a:spcBef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государственная информационная система промышленности</a:t>
            </a: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gisp.gov.ru</a:t>
            </a:r>
          </a:p>
          <a:p>
            <a:pPr algn="ctr">
              <a:spcBef>
                <a:spcPts val="600"/>
              </a:spcBef>
            </a:pP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2978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7"/>
          <a:stretch>
            <a:fillRect/>
          </a:stretch>
        </p:blipFill>
        <p:spPr>
          <a:xfrm>
            <a:off x="23553" y="0"/>
            <a:ext cx="925195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/>
          <a:stretch>
            <a:fillRect/>
          </a:stretch>
        </p:blipFill>
        <p:spPr>
          <a:xfrm>
            <a:off x="-53975" y="-30480"/>
            <a:ext cx="925195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/>
          <a:stretch>
            <a:fillRect/>
          </a:stretch>
        </p:blipFill>
        <p:spPr>
          <a:xfrm>
            <a:off x="-53975" y="-30480"/>
            <a:ext cx="925195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/>
          <a:stretch>
            <a:fillRect/>
          </a:stretch>
        </p:blipFill>
        <p:spPr>
          <a:xfrm>
            <a:off x="-53975" y="-30480"/>
            <a:ext cx="925195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/>
          <a:stretch>
            <a:fillRect/>
          </a:stretch>
        </p:blipFill>
        <p:spPr>
          <a:xfrm>
            <a:off x="-53975" y="-30480"/>
            <a:ext cx="925195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/>
          <a:stretch>
            <a:fillRect/>
          </a:stretch>
        </p:blipFill>
        <p:spPr>
          <a:xfrm>
            <a:off x="-53975" y="-30480"/>
            <a:ext cx="925195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6960" y="1078230"/>
            <a:ext cx="78580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закупок предоставляется национальный режим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обеспечивающий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происходящему из иностранного государства товару, работе, услуге, соответственно выполняемой, оказываемой иностранным лицом,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равные условия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с товаром российского происхождения, работой, услугой, соответственно выполняемой, оказываемой российским лицом,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 исключением случаев принятия Правительством Российской Федерации мер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предусмотренных пунктом 1 части 2 статьи 14.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102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/>
          <a:stretch>
            <a:fillRect/>
          </a:stretch>
        </p:blipFill>
        <p:spPr>
          <a:xfrm>
            <a:off x="-53975" y="-30480"/>
            <a:ext cx="925195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2075" y="53045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7"/>
          <a:srcRect l="3432" t="5369" b="6784"/>
          <a:stretch/>
        </p:blipFill>
        <p:spPr bwMode="auto">
          <a:xfrm>
            <a:off x="30191" y="60325"/>
            <a:ext cx="893445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35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33521" t="8148" r="18611" b="3826"/>
          <a:stretch/>
        </p:blipFill>
        <p:spPr>
          <a:xfrm>
            <a:off x="2204908" y="196736"/>
            <a:ext cx="4377056" cy="45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93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4104" t="9543" r="9194" b="6753"/>
          <a:stretch/>
        </p:blipFill>
        <p:spPr>
          <a:xfrm>
            <a:off x="1168411" y="172949"/>
            <a:ext cx="6099176" cy="4305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23542" t="13950" r="9756" b="53964"/>
          <a:stretch/>
        </p:blipFill>
        <p:spPr>
          <a:xfrm>
            <a:off x="1474953" y="3188335"/>
            <a:ext cx="6099176" cy="16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1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4105" t="12333" r="9194" b="3963"/>
          <a:stretch/>
        </p:blipFill>
        <p:spPr>
          <a:xfrm>
            <a:off x="2204084" y="634364"/>
            <a:ext cx="6099175" cy="43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4945" y="60325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89955-13BC-42DE-BA21-37C7D76364C3}"/>
              </a:ext>
            </a:extLst>
          </p:cNvPr>
          <p:cNvSpPr/>
          <p:nvPr/>
        </p:nvSpPr>
        <p:spPr>
          <a:xfrm>
            <a:off x="1056005" y="1084712"/>
            <a:ext cx="7675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</a:t>
            </a:r>
            <a:endParaRPr lang="ru-RU" sz="4000" dirty="0">
              <a:solidFill>
                <a:srgbClr val="C00000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716460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89955-13BC-42DE-BA21-37C7D76364C3}"/>
              </a:ext>
            </a:extLst>
          </p:cNvPr>
          <p:cNvSpPr/>
          <p:nvPr/>
        </p:nvSpPr>
        <p:spPr>
          <a:xfrm>
            <a:off x="1056005" y="1084712"/>
            <a:ext cx="767588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22272F"/>
                </a:solidFill>
                <a:latin typeface="PT Serif"/>
              </a:rPr>
              <a:t>Пункт 4 о</a:t>
            </a:r>
            <a:r>
              <a:rPr lang="ru-RU" sz="1700" b="1" dirty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 закупок ПО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указанного в позиции 146 приложения N 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1: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 также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применяется, если такое ПО включено в состав объекта закупки наряду с иными товарами, работами, услугами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применяется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ПО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реализуемого, независимо от вида договора, на материальном носителе и (или) в электронном виде по каналам связи, а также исключительных прав на ПО и прав использования ПО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применяется при осуществлении закупок ПО, сведения о котором и (или) о закупке которого составляют государственную тайну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algn="just"/>
            <a:endParaRPr lang="ru-RU" sz="17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077169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3EF71C-E9B5-448D-A7B3-A7D41D429F82}"/>
              </a:ext>
            </a:extLst>
          </p:cNvPr>
          <p:cNvSpPr/>
          <p:nvPr/>
        </p:nvSpPr>
        <p:spPr>
          <a:xfrm>
            <a:off x="899234" y="347345"/>
            <a:ext cx="81064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b="1" dirty="0" smtClean="0">
                <a:solidFill>
                  <a:srgbClr val="22272F"/>
                </a:solidFill>
                <a:latin typeface="PT Serif"/>
              </a:rPr>
              <a:t>Пункт 4 с</a:t>
            </a:r>
            <a:r>
              <a:rPr lang="ru-RU" sz="1500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 ПО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указанным в позиции 146 приложения N 1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понимается ПО и (или) права на него возникшие вследствие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indent="457200" algn="just"/>
            <a:r>
              <a:rPr lang="ru-RU" sz="1500" dirty="0">
                <a:solidFill>
                  <a:srgbClr val="22272F"/>
                </a:solidFill>
                <a:latin typeface="PT Serif"/>
              </a:rPr>
              <a:t>поставки на материальном носителе и (или) в электронном виде по каналам связи, а также предоставления в пользование ПО посредством использования каналов связи и внешней информационно-технологической и программно-аппаратной инфраструктуры, обеспечивающей сбор, обработку и хранение данных (услуги облачных вычислений);</a:t>
            </a:r>
          </a:p>
          <a:p>
            <a:pPr indent="457200" algn="just"/>
            <a:r>
              <a:rPr lang="ru-RU" sz="1500" dirty="0">
                <a:solidFill>
                  <a:srgbClr val="22272F"/>
                </a:solidFill>
                <a:latin typeface="PT Serif"/>
              </a:rPr>
              <a:t>поставки, технического обслуживания персональных электронных вычислительных машин, устройств терминального доступа, серверного оборудования и иных средств вычислительной техники, на которых ПО подлежит установке в результате исполнения контракта;</a:t>
            </a:r>
          </a:p>
          <a:p>
            <a:pPr indent="457200" algn="just"/>
            <a:r>
              <a:rPr lang="ru-RU" sz="1500" dirty="0">
                <a:solidFill>
                  <a:srgbClr val="22272F"/>
                </a:solidFill>
                <a:latin typeface="PT Serif"/>
              </a:rPr>
              <a:t>выполнения работ, оказания услуг, связанных с разработкой, модификацией, модернизацией ПО, в том числе в составе существующих автоматизированных систем, если такие работы или услуги сопряжены с предоставлением заказчику прав на использование ПО или расширением ранее предоставленного объема прав;</a:t>
            </a:r>
          </a:p>
          <a:p>
            <a:pPr indent="457200" algn="just"/>
            <a:r>
              <a:rPr lang="ru-RU" sz="1500" dirty="0">
                <a:solidFill>
                  <a:srgbClr val="22272F"/>
                </a:solidFill>
                <a:latin typeface="PT Serif"/>
              </a:rPr>
              <a:t>оказания услуг, связанных с сопровождением, технической поддержкой, обновлением ПО, в том числе в составе существующих автоматизированных систем, если такие услуги сопряжены с предоставлением заказчику прав на использование ПО или расширением ранее предоставленного объема прав;</a:t>
            </a:r>
          </a:p>
        </p:txBody>
      </p:sp>
    </p:spTree>
    <p:extLst>
      <p:ext uri="{BB962C8B-B14F-4D97-AF65-F5344CB8AC3E}">
        <p14:creationId xmlns:p14="http://schemas.microsoft.com/office/powerpoint/2010/main" val="4156673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rP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89955-13BC-42DE-BA21-37C7D76364C3}"/>
              </a:ext>
            </a:extLst>
          </p:cNvPr>
          <p:cNvSpPr/>
          <p:nvPr/>
        </p:nvSpPr>
        <p:spPr>
          <a:xfrm>
            <a:off x="1056005" y="1084712"/>
            <a:ext cx="767588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dirty="0">
              <a:solidFill>
                <a:srgbClr val="22272F"/>
              </a:solidFill>
              <a:latin typeface="PT Serif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2685" y="502285"/>
            <a:ext cx="7462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Каталог товаров, работ, услуг для обеспечения государственных и муниципальных нужд</a:t>
            </a:r>
          </a:p>
          <a:p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58.29.11.000-00000004</a:t>
            </a:r>
          </a:p>
          <a:p>
            <a:r>
              <a:rPr lang="ru-RU" sz="1500" dirty="0">
                <a:solidFill>
                  <a:srgbClr val="22272F"/>
                </a:solidFill>
                <a:latin typeface="PT Serif"/>
              </a:rPr>
              <a:t>   Программное обеспечение</a:t>
            </a:r>
          </a:p>
          <a:p>
            <a:r>
              <a:rPr lang="ru-RU" sz="1500" i="1" dirty="0">
                <a:solidFill>
                  <a:srgbClr val="22272F"/>
                </a:solidFill>
                <a:latin typeface="PT Serif"/>
              </a:rPr>
              <a:t>Единица измерения: Условная единица</a:t>
            </a:r>
          </a:p>
          <a:p>
            <a:endParaRPr lang="ru-RU" sz="1500" dirty="0">
              <a:solidFill>
                <a:srgbClr val="22272F"/>
              </a:solidFill>
              <a:latin typeface="PT Serif"/>
            </a:endParaRPr>
          </a:p>
          <a:p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58.29.11.000-00000003</a:t>
            </a:r>
          </a:p>
          <a:p>
            <a:r>
              <a:rPr lang="ru-RU" sz="1500" dirty="0">
                <a:solidFill>
                  <a:srgbClr val="22272F"/>
                </a:solidFill>
                <a:latin typeface="PT Serif"/>
              </a:rPr>
              <a:t>   Программное обеспечение</a:t>
            </a:r>
          </a:p>
          <a:p>
            <a:r>
              <a:rPr lang="ru-RU" sz="1500" dirty="0">
                <a:solidFill>
                  <a:srgbClr val="22272F"/>
                </a:solidFill>
                <a:latin typeface="PT Serif"/>
              </a:rPr>
              <a:t>Единица измерения: Штука</a:t>
            </a:r>
          </a:p>
          <a:p>
            <a:endParaRPr lang="ru-RU" sz="1500" dirty="0" smtClean="0">
              <a:solidFill>
                <a:srgbClr val="22272F"/>
              </a:solidFill>
              <a:latin typeface="PT Serif"/>
            </a:endParaRPr>
          </a:p>
          <a:p>
            <a:r>
              <a:rPr lang="ru-RU" sz="1500" dirty="0" smtClean="0">
                <a:solidFill>
                  <a:srgbClr val="7030A0"/>
                </a:solidFill>
                <a:latin typeface="PT Serif"/>
              </a:rPr>
              <a:t>Обязательное </a:t>
            </a:r>
            <a:r>
              <a:rPr lang="ru-RU" sz="1500" dirty="0">
                <a:solidFill>
                  <a:srgbClr val="7030A0"/>
                </a:solidFill>
                <a:latin typeface="PT Serif"/>
              </a:rPr>
              <a:t>применение</a:t>
            </a:r>
          </a:p>
          <a:p>
            <a:r>
              <a:rPr lang="ru-RU" sz="1500" dirty="0">
                <a:solidFill>
                  <a:srgbClr val="7030A0"/>
                </a:solidFill>
                <a:latin typeface="PT Serif"/>
              </a:rPr>
              <a:t>26.03.2025  - Бессрочно</a:t>
            </a:r>
          </a:p>
          <a:p>
            <a:r>
              <a:rPr lang="ru-RU" sz="1500" dirty="0">
                <a:solidFill>
                  <a:srgbClr val="22272F"/>
                </a:solidFill>
                <a:latin typeface="PT Serif"/>
              </a:rPr>
              <a:t>Включено в каталог</a:t>
            </a:r>
          </a:p>
          <a:p>
            <a:r>
              <a:rPr lang="ru-RU" sz="1500" dirty="0">
                <a:solidFill>
                  <a:srgbClr val="22272F"/>
                </a:solidFill>
                <a:latin typeface="PT Serif"/>
              </a:rPr>
              <a:t>17.01.2025</a:t>
            </a:r>
          </a:p>
          <a:p>
            <a:r>
              <a:rPr lang="ru-RU" sz="1500" dirty="0">
                <a:solidFill>
                  <a:srgbClr val="22272F"/>
                </a:solidFill>
                <a:latin typeface="PT Serif"/>
              </a:rPr>
              <a:t>Обновлено</a:t>
            </a:r>
          </a:p>
          <a:p>
            <a:r>
              <a:rPr lang="ru-RU" sz="1500" dirty="0">
                <a:solidFill>
                  <a:srgbClr val="22272F"/>
                </a:solidFill>
                <a:latin typeface="PT Serif"/>
              </a:rPr>
              <a:t>17.01.2025</a:t>
            </a:r>
          </a:p>
        </p:txBody>
      </p:sp>
    </p:spTree>
    <p:extLst>
      <p:ext uri="{BB962C8B-B14F-4D97-AF65-F5344CB8AC3E}">
        <p14:creationId xmlns:p14="http://schemas.microsoft.com/office/powerpoint/2010/main" val="600555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1349" y="502285"/>
            <a:ext cx="73190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22272F"/>
                </a:solidFill>
                <a:latin typeface="PT Serif"/>
              </a:rPr>
              <a:t>Пункт 4 х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закупки ПО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указанного в позиции 146 приложения N 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1,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на участие в закупке,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которой содержится предложение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реестровая запись о котором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в реестре российского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 или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реестре евразийского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содержит информацию 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 соответствии</a:t>
            </a:r>
            <a:r>
              <a:rPr lang="ru-RU" dirty="0">
                <a:solidFill>
                  <a:srgbClr val="7030A0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предлагаемого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 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дополнительным 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требованиям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к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приравнивается к заявке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на участие в закупке, в которой содержится предложение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происходящего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иностранного государства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на участие в такой закупке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подана заявка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на участие в закупке,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признанная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по результатам ее рассмотрения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соответствующей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установленным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требованиям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содержащая предложение о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реестровая запись о котором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в реестре российского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 или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реестре евразийского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содержит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о соответствии предлагаемого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дополнительным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требованиям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к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ПО.</a:t>
            </a:r>
          </a:p>
        </p:txBody>
      </p:sp>
    </p:spTree>
    <p:extLst>
      <p:ext uri="{BB962C8B-B14F-4D97-AF65-F5344CB8AC3E}">
        <p14:creationId xmlns:p14="http://schemas.microsoft.com/office/powerpoint/2010/main" val="317537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6617" y="347345"/>
            <a:ext cx="785805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Правительство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Российской Федерации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вправе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принимать меры, устанавливающие: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PT Serif"/>
              </a:rPr>
              <a:t>а)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закупок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(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услуг), происходящих из иностранных государств,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работ, услуг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соответственно выполняемых, оказываемых иностранными лицами;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PT Serif"/>
              </a:rPr>
              <a:t>б)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ограничение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закупок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(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услуг), происходящих из иностранных государств,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работ, услуг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соответственно выполняемых, оказываемых иностранными лицами;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PT Serif"/>
              </a:rPr>
              <a:t>в)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преимущество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в отношении товаров российского происхождения (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работ, услуг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соответственно выполняемых, оказываемых российскими лицами;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latin typeface="PT Serif"/>
              </a:rPr>
              <a:t>Правительство определяет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и перечень документов, которые подтверждают страну происхождения товара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для целей настоящего Федерального закона.</a:t>
            </a:r>
          </a:p>
        </p:txBody>
      </p:sp>
    </p:spTree>
    <p:extLst>
      <p:ext uri="{BB962C8B-B14F-4D97-AF65-F5344CB8AC3E}">
        <p14:creationId xmlns:p14="http://schemas.microsoft.com/office/powerpoint/2010/main" val="3760968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rP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343024" y="314916"/>
            <a:ext cx="7175501" cy="4355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dirty="0">
                <a:solidFill>
                  <a:srgbClr val="22272F"/>
                </a:solidFill>
                <a:latin typeface="PT Serif"/>
              </a:rPr>
              <a:t>В соответствии с разделом 2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дополнительных требований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утвержденных Постановление № 325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требования к составу, функциональным характеристикам и среде функционирования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предъявляются к офисному программному обеспечению,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к которому относятся: операционная система, коммуникационное программное обеспечение, офисный пакет, почтовые приложения, органайзер, средства просмотра, интернет-браузер, редактор презентаций, табличный редактор, текстовый редактор, программное обеспечение файлового менеджера, справочно-правовая система, программное обеспечение системы электронного документооборота и средства антивирусной защиты). 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Информация о соответствии или несоответствии дополнительным требованиям содержится в печатной форме сведений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содержащихся в записи о программном обеспечении, включенном в реестр российского ПО или реестр евразийского ПО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.</a:t>
            </a:r>
          </a:p>
          <a:p>
            <a:pPr indent="457200" algn="just"/>
            <a:r>
              <a:rPr lang="en-US" sz="1600" dirty="0">
                <a:solidFill>
                  <a:srgbClr val="22272F"/>
                </a:solidFill>
                <a:latin typeface="PT Serif"/>
                <a:hlinkClick r:id="rId7"/>
              </a:rPr>
              <a:t>https://reestr.digital.gov.ru/reestr/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 </a:t>
            </a:r>
            <a:r>
              <a:rPr lang="ru-RU" sz="1600" dirty="0">
                <a:solidFill>
                  <a:srgbClr val="C00000"/>
                </a:solidFill>
                <a:latin typeface="PT Serif"/>
              </a:rPr>
              <a:t>-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600" i="1" dirty="0">
                <a:solidFill>
                  <a:srgbClr val="C00000"/>
                </a:solidFill>
                <a:latin typeface="PT Serif"/>
              </a:rPr>
              <a:t>реестр российского ПО</a:t>
            </a:r>
          </a:p>
          <a:p>
            <a:pPr indent="457200" algn="just"/>
            <a:r>
              <a:rPr lang="en-US" sz="1600" dirty="0">
                <a:solidFill>
                  <a:srgbClr val="22272F"/>
                </a:solidFill>
                <a:latin typeface="PT Serif"/>
                <a:hlinkClick r:id="rId8"/>
              </a:rPr>
              <a:t>https://eac-reestr.digital.gov.ru/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    </a:t>
            </a:r>
            <a:r>
              <a:rPr lang="ru-RU" sz="1600" i="1" dirty="0">
                <a:solidFill>
                  <a:srgbClr val="C00000"/>
                </a:solidFill>
                <a:latin typeface="PT Serif"/>
              </a:rPr>
              <a:t>- реестр евразийского </a:t>
            </a:r>
            <a:r>
              <a:rPr lang="ru-RU" sz="1600" i="1" dirty="0" smtClean="0">
                <a:solidFill>
                  <a:srgbClr val="C00000"/>
                </a:solidFill>
                <a:latin typeface="PT Serif"/>
              </a:rPr>
              <a:t>ПО</a:t>
            </a:r>
            <a:endParaRPr lang="ru-RU" sz="1600" i="1" dirty="0">
              <a:solidFill>
                <a:srgbClr val="C00000"/>
              </a:solidFill>
              <a:latin typeface="PT Serif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270" y="706120"/>
            <a:ext cx="73190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4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484266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7"/>
          <a:srcRect l="14971" t="12296" r="16178" b="2841"/>
          <a:stretch/>
        </p:blipFill>
        <p:spPr bwMode="auto">
          <a:xfrm>
            <a:off x="840740" y="132080"/>
            <a:ext cx="5022850" cy="466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8"/>
          <a:srcRect l="62930" t="8590" r="2041"/>
          <a:stretch/>
        </p:blipFill>
        <p:spPr>
          <a:xfrm>
            <a:off x="6247651" y="203835"/>
            <a:ext cx="2773159" cy="45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6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7"/>
          <a:srcRect t="11346" b="2756"/>
          <a:stretch/>
        </p:blipFill>
        <p:spPr>
          <a:xfrm>
            <a:off x="840741" y="203835"/>
            <a:ext cx="8108314" cy="44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63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6005" y="222052"/>
            <a:ext cx="78193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C00000"/>
                </a:solidFill>
                <a:latin typeface="PT Serif"/>
              </a:rPr>
              <a:t>Запрет может не применяться при наступлении одного из следующих случаев (пункт 5):</a:t>
            </a:r>
          </a:p>
          <a:p>
            <a:pPr indent="457200" algn="just"/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е)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закупки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указанного в позиции 146 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1,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-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отсутствие в реестре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российского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 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реестре евразийского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 </a:t>
            </a:r>
            <a:r>
              <a:rPr lang="ru-RU" sz="1400" dirty="0" err="1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состоянию на день, предшествующий дню размещения 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ЕИС извещения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об осуществлении закупки,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заключения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контракта (договора) с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единственным,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сведений о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соответствующем тому же классу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что 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являющееся объектом закупки (предметом закупки). В этом случае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описание объекта закупки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(предмета закупки)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включается обоснование неприменения запрета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содержащее:</a:t>
            </a:r>
          </a:p>
          <a:p>
            <a:pPr indent="457200" algn="just"/>
            <a:r>
              <a:rPr lang="ru-RU" sz="1400" i="1" dirty="0">
                <a:solidFill>
                  <a:srgbClr val="22272F"/>
                </a:solidFill>
                <a:latin typeface="PT Serif"/>
              </a:rPr>
              <a:t>указание на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подпункт е)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пункта 5 Постановления 1875;</a:t>
            </a:r>
          </a:p>
          <a:p>
            <a:pPr indent="457200" algn="just"/>
            <a:r>
              <a:rPr lang="ru-RU" sz="1400" i="1" dirty="0">
                <a:solidFill>
                  <a:srgbClr val="22272F"/>
                </a:solidFill>
                <a:latin typeface="PT Serif"/>
              </a:rPr>
              <a:t>класс (классы)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которому (которым) должно соответствовать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являющееся объектом закупки (предметом закупки);</a:t>
            </a:r>
          </a:p>
          <a:p>
            <a:pPr indent="457200" algn="just"/>
            <a:r>
              <a:rPr lang="ru-RU" sz="1400" i="1" dirty="0">
                <a:solidFill>
                  <a:srgbClr val="22272F"/>
                </a:solidFill>
                <a:latin typeface="PT Serif"/>
              </a:rPr>
              <a:t>требования к функциональным, техническим и эксплуатационным характеристикам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являющегося объектом закупки (предметом закупки), с указанием класса (классов), которому (которым) должно соответствовать такое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ПО;</a:t>
            </a:r>
          </a:p>
          <a:p>
            <a:pPr indent="457200" algn="just"/>
            <a:endParaRPr lang="ru-RU" sz="14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228920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1358" y="195203"/>
            <a:ext cx="8108315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  <a:latin typeface="PT Serif"/>
              </a:rPr>
              <a:t>Запрет может не применяться при наступлении одного из следующих случаев (пункт 5):</a:t>
            </a:r>
          </a:p>
          <a:p>
            <a:pPr algn="just"/>
            <a:r>
              <a:rPr lang="ru-RU" sz="1400" b="1" dirty="0" smtClean="0">
                <a:solidFill>
                  <a:srgbClr val="22272F"/>
                </a:solidFill>
                <a:latin typeface="PT Serif"/>
              </a:rPr>
              <a:t>ж</a:t>
            </a:r>
            <a:r>
              <a:rPr lang="ru-RU" sz="1400" b="1" dirty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закупки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указанного в позиции 146 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1, ПО,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сведения о котором по состоянию на день, предшествующий дню размещения 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ЕИС извещения, заключения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контракта (договора) с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единственным,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включены в реестр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российского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и (или) реестр евразийского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которое соответствует тому же классу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что 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являющееся объектом закупки (предметом закупки),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своим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функциональным, техническим и (или) эксплуатационным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характеристикам не соответствует установленным заказчиком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требованиям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. </a:t>
            </a:r>
          </a:p>
          <a:p>
            <a:pPr algn="just"/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В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этом случае в описание объекта закупки (предмета закупки)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включается обоснование неприменения запрета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содержащее: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i="1" dirty="0">
                <a:solidFill>
                  <a:srgbClr val="22272F"/>
                </a:solidFill>
                <a:latin typeface="PT Serif"/>
              </a:rPr>
              <a:t>указание на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подпункт ж)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пункта 5 Постановления 1875;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класс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(классы) ПО, которому (которым) должно соответствовать ПО, являющееся объектом закупки (предметом закупки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требования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к функциональным, техническим и эксплуатационным характеристикам ПО, являющегося объектом закупки (предметом закупки), с указанием класса (классов), которому (которым) должно соответствовать такое ПО;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функциональные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, технические и (или) эксплуатационные характеристики (в том числе их значения), по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которым ПО,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сведения о котором включены в реестр российского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 и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(или) реестр евразийского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не соответствует установленным заказчиком требованиям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каждому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 (с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указанием названия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ПО),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сведения о котором включены в реестр российского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 и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(или) реестр евразийского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 и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которое соответствует тому же классу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что и </a:t>
            </a:r>
            <a:r>
              <a:rPr lang="ru-RU" sz="1200" i="1" dirty="0" smtClean="0">
                <a:solidFill>
                  <a:srgbClr val="22272F"/>
                </a:solidFill>
                <a:latin typeface="PT Serif"/>
              </a:rPr>
              <a:t>ПО, </a:t>
            </a:r>
            <a:r>
              <a:rPr lang="ru-RU" sz="1200" i="1" dirty="0">
                <a:solidFill>
                  <a:srgbClr val="22272F"/>
                </a:solidFill>
                <a:latin typeface="PT Serif"/>
              </a:rPr>
              <a:t>являющееся объектом закупки (предметом закупки).</a:t>
            </a:r>
          </a:p>
        </p:txBody>
      </p:sp>
    </p:spTree>
    <p:extLst>
      <p:ext uri="{BB962C8B-B14F-4D97-AF65-F5344CB8AC3E}">
        <p14:creationId xmlns:p14="http://schemas.microsoft.com/office/powerpoint/2010/main" val="2077739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5150" y="87884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0175B87-B250-401B-A75B-AA581BE29895}"/>
              </a:ext>
            </a:extLst>
          </p:cNvPr>
          <p:cNvSpPr/>
          <p:nvPr/>
        </p:nvSpPr>
        <p:spPr>
          <a:xfrm>
            <a:off x="912495" y="472839"/>
            <a:ext cx="7893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22272F"/>
                </a:solidFill>
                <a:latin typeface="PT Serif"/>
              </a:rPr>
              <a:t>3 г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для подтверждения происхождения программ для электронных вычислительных машин и (или) баз данных (далее - ПО),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указанных в позиции 146 приложения N 1,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РФ - порядковый номер реестровой записи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из единого реестра российских программ для электронных вычислительных машин и баз данных (далее - реестр российского программного обеспечения);</a:t>
            </a:r>
          </a:p>
          <a:p>
            <a:r>
              <a:rPr lang="ru-RU" b="1" dirty="0" smtClean="0">
                <a:solidFill>
                  <a:srgbClr val="22272F"/>
                </a:solidFill>
                <a:latin typeface="PT Serif"/>
              </a:rPr>
              <a:t>3 д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для подтверждения происхождения ПО,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указанного в позиции 146 приложения N 1, из РФ и его соответствия дополнительным требованиям к программам для электронных вычислительных машин и базам данных, сведения о которых включены в реестр российского ПО, утвержденным ПП РФ от 23 марта 2017 г. N 325 (далее - дополнительные требования к ПО), -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порядковый номер реестровой записи из реестра российского ПО, содержащей информацию о соответствии ПО дополнительным требованиям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674163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19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A115390-2941-4337-B2CB-3E8EA5642973}"/>
              </a:ext>
            </a:extLst>
          </p:cNvPr>
          <p:cNvSpPr/>
          <p:nvPr/>
        </p:nvSpPr>
        <p:spPr>
          <a:xfrm>
            <a:off x="996274" y="725090"/>
            <a:ext cx="76657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22272F"/>
                </a:solidFill>
                <a:latin typeface="PT Serif"/>
              </a:rPr>
              <a:t>3 е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для подтверждения происхождения ПО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указанного в позиции 146 приложения N 1,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государств - членов ЕАЭС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за исключением РФ, -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порядковый номер реестровой записи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из единого реестра программ для электронных вычислительных машин и баз данных из государств - членов ЕАЭС, за исключением РФ (далее - реестр евразийского ПО);</a:t>
            </a:r>
          </a:p>
          <a:p>
            <a:pPr indent="457200" algn="just"/>
            <a:r>
              <a:rPr lang="ru-RU" b="1" dirty="0" smtClean="0">
                <a:solidFill>
                  <a:srgbClr val="22272F"/>
                </a:solidFill>
                <a:latin typeface="PT Serif"/>
              </a:rPr>
              <a:t>3 ж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для подтверждения происхождения ПО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указанного в позиции 146 приложения N 1,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государств - членов ЕАЭС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за исключением РФ,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его соответствия дополнительным требованиям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к ПО -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порядковый номер реестровой записи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из реестра евразийского ПО,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содержащей информацию о соответствии ПО дополнительным требованиям к ПО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5228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CE2C8F-BA02-4C7B-9B38-0810183460A9}"/>
              </a:ext>
            </a:extLst>
          </p:cNvPr>
          <p:cNvSpPr/>
          <p:nvPr/>
        </p:nvSpPr>
        <p:spPr>
          <a:xfrm>
            <a:off x="697230" y="1878416"/>
            <a:ext cx="7532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Ограничения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73208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rP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6154" y="375568"/>
            <a:ext cx="76041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Ограничение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(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услуг), происходящих из иностранных государств,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услуг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соответственно выполняемых, оказываемых иностранными лицами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перечню согласно приложению №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2 (п. 1 </a:t>
            </a:r>
            <a:r>
              <a:rPr lang="ru-RU" sz="1600" dirty="0" err="1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пп.б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)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все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заявки, содержащие предложения о товаре из иностранного государства, подлежат 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отклонению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в соответствии с п. 4 ч. 12 ст. 48 Закона № 44-ФЗ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если подана и по результатам рассмотрения признана соответствующей, заявка, содержащая предложение о поставке товара российского происхождения (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правило «второй лишний»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);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исполнении контракта замена товара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на происходящий из иностранного государства товар,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допускается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latin typeface="PT Serif"/>
              </a:rPr>
              <a:t>все заявки, поданные иностранными лицами, подлежат отклонению, если поданная российским лицом заявка признана соответствующей требованиям (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правило «второй лишний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»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);</a:t>
            </a:r>
            <a:endParaRPr lang="ru-RU" sz="16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62188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rP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88198" y="1307293"/>
            <a:ext cx="688000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Приложение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№ 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700" dirty="0" smtClean="0">
                <a:solidFill>
                  <a:srgbClr val="22272F"/>
                </a:solidFill>
                <a:latin typeface="PT Serif"/>
              </a:rPr>
              <a:t>содержащее ТРУ (465 позиций),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в отношении которых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установлено ограничение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содержит следующие виды товаров (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работы и услуги отсутствуют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):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22272F"/>
                </a:solidFill>
                <a:latin typeface="PT Serif"/>
              </a:rPr>
              <a:t>промышленные товары, радиоэлектронная продукция, медицинские изделия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(позиции 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1 - 432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приложения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№ 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);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22272F"/>
                </a:solidFill>
                <a:latin typeface="PT Serif"/>
              </a:rPr>
              <a:t>препараты лекарственные (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позиция № 433 приложения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№ 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);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700" dirty="0">
                <a:solidFill>
                  <a:srgbClr val="22272F"/>
                </a:solidFill>
                <a:latin typeface="PT Serif"/>
              </a:rPr>
              <a:t>пищевые продукты (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позиции 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434 - 465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приложения</a:t>
            </a:r>
            <a:r>
              <a:rPr lang="ru-RU" sz="1700" dirty="0" smtClean="0">
                <a:solidFill>
                  <a:srgbClr val="7030A0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7030A0"/>
                </a:solidFill>
                <a:latin typeface="PT Serif"/>
              </a:rPr>
              <a:t>№ 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672497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3190" y="444817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6572" y="634365"/>
            <a:ext cx="73732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22272F"/>
                </a:solidFill>
                <a:latin typeface="PT Serif"/>
              </a:rPr>
              <a:t>Положения статьи 14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применяются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при осуществлении закупок товаров, работ, услуг: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2272F"/>
                </a:solidFill>
                <a:latin typeface="PT Serif"/>
              </a:rPr>
              <a:t>органами внешней разведки РФ и органами федеральной службы безопасности для обеспечения безопасности государства,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2272F"/>
                </a:solidFill>
                <a:latin typeface="PT Serif"/>
              </a:rPr>
              <a:t>органами государственной охраны для реализации мер по осуществлению государственной охраны,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2272F"/>
                </a:solidFill>
                <a:latin typeface="PT Serif"/>
              </a:rPr>
              <a:t>войсками национальной гвардии РФ для выполнения задач по участию в борьбе с терроризмом и экстремизмом, а также для выполнения по решению Президента РФ задач по обеспечению безопасности высших должностных лиц субъектов РФ (руководителей высших исполнительных органов субъектов РФ) и иных лиц.</a:t>
            </a:r>
          </a:p>
        </p:txBody>
      </p:sp>
    </p:spTree>
    <p:extLst>
      <p:ext uri="{BB962C8B-B14F-4D97-AF65-F5344CB8AC3E}">
        <p14:creationId xmlns:p14="http://schemas.microsoft.com/office/powerpoint/2010/main" val="1494610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0DC962E-D5DE-4F86-8B42-0EC613533CDB}"/>
              </a:ext>
            </a:extLst>
          </p:cNvPr>
          <p:cNvSpPr/>
          <p:nvPr/>
        </p:nvSpPr>
        <p:spPr>
          <a:xfrm>
            <a:off x="1262366" y="324176"/>
            <a:ext cx="7103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  <a:latin typeface="PT Serif"/>
              </a:rPr>
              <a:t>Пункт 4 п</a:t>
            </a:r>
            <a:r>
              <a:rPr lang="ru-RU" b="1" dirty="0">
                <a:solidFill>
                  <a:srgbClr val="C00000"/>
                </a:solidFill>
                <a:latin typeface="PT Serif"/>
              </a:rPr>
              <a:t>)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ограничение закупок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товаров, указанных в позициях 362 - 432 приложения N 2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применяется при осуществлении закупок товаров, являющихся медицинскими изделиями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;</a:t>
            </a:r>
            <a:endParaRPr lang="ru-RU" dirty="0">
              <a:solidFill>
                <a:srgbClr val="22272F"/>
              </a:solidFill>
              <a:latin typeface="PT Serif"/>
            </a:endParaRPr>
          </a:p>
          <a:p>
            <a:pPr indent="457200" algn="just"/>
            <a:endParaRPr lang="ru-RU" dirty="0" smtClean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730327"/>
              </p:ext>
            </p:extLst>
          </p:nvPr>
        </p:nvGraphicFramePr>
        <p:xfrm>
          <a:off x="1238698" y="1842853"/>
          <a:ext cx="7390765" cy="2661802"/>
        </p:xfrm>
        <a:graphic>
          <a:graphicData uri="http://schemas.openxmlformats.org/drawingml/2006/table">
            <a:tbl>
              <a:tblPr/>
              <a:tblGrid>
                <a:gridCol w="732417"/>
                <a:gridCol w="4094884"/>
                <a:gridCol w="2563464"/>
              </a:tblGrid>
              <a:tr h="68572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362.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Изделия санитарно-гигиенические - абсорбирующее белье (подгузники (за исключением размера XS (сверхмалые), пеленки)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17.22.12.130</a:t>
                      </a:r>
                    </a:p>
                    <a:p>
                      <a:pPr algn="ctr"/>
                      <a:r>
                        <a:rPr lang="ru-RU" sz="1100">
                          <a:effectLst/>
                        </a:rPr>
                        <a:t>32.50.50.149</a:t>
                      </a:r>
                    </a:p>
                    <a:p>
                      <a:pPr algn="ctr"/>
                      <a:r>
                        <a:rPr lang="ru-RU" sz="1100">
                          <a:effectLst/>
                        </a:rPr>
                        <a:t>13.95.10.190</a:t>
                      </a:r>
                    </a:p>
                    <a:p>
                      <a:pPr algn="ctr"/>
                      <a:r>
                        <a:rPr lang="ru-RU" sz="1100">
                          <a:effectLst/>
                        </a:rPr>
                        <a:t>32.50.50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339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363.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>
                          <a:effectLst/>
                        </a:rPr>
                        <a:t>Микроисточники</a:t>
                      </a:r>
                      <a:r>
                        <a:rPr lang="ru-RU" sz="1100" dirty="0">
                          <a:effectLst/>
                        </a:rPr>
                        <a:t> с йодом-125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26.60.11.130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8773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364.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Медицинские изделия, содержащие антисептические и дезинфицирующие препараты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20.20.14.000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1817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365.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Питательные среды селективные и неселективные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20.59.52.140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20.59.52.150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295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366.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</a:rPr>
                        <a:t>Наборы реагентов для неонатального скрининга в сухих пятнах крови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21.20.23.110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8773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367.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</a:rPr>
                        <a:t>Наборы (комплекты) реагентов для гематологических анализаторов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21.20.23.110</a:t>
                      </a:r>
                    </a:p>
                  </a:txBody>
                  <a:tcPr marL="53874" marR="53874" marT="26937" marB="269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74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502285"/>
            <a:ext cx="8036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Ограничение может </a:t>
            </a:r>
            <a:r>
              <a:rPr lang="ru-RU" sz="1400" b="1" dirty="0">
                <a:solidFill>
                  <a:srgbClr val="C00000"/>
                </a:solidFill>
                <a:latin typeface="PT Serif"/>
              </a:rPr>
              <a:t>не применяться </a:t>
            </a: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при осуществлении закупок (пункт 6):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а)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 определенного товарного знака ввиду его несовместимости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 товарами, на которых размещаются другие товарные знаки, и необходимости обеспечения взаимодействия закупаемого товара с товарами, используемыми заказчиком,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 исключением случаев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осуществления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 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указанного в позиции 371 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2 (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Тест-полоски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для определения содержания глюкозы в крови, соответствующие коду 248900 вида медицинского изделия в соответствии с номенклатурной 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классификацией)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;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б)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 из числа запасных частей и расходных материалов к машинам и оборудованию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используемым заказчиком,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соответствии с технической документацией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указанные машины и оборудование. </a:t>
            </a:r>
            <a:r>
              <a:rPr lang="ru-RU" sz="1400" i="1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Положения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настоящего подпункта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применяются при осуществлении закупок товаров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, указанных в приложении N </a:t>
            </a:r>
            <a:r>
              <a:rPr lang="ru-RU" sz="1400" i="1" dirty="0" smtClean="0">
                <a:solidFill>
                  <a:srgbClr val="22272F"/>
                </a:solidFill>
                <a:latin typeface="PT Serif"/>
              </a:rPr>
              <a:t>2 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к настоящему постановлению и 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являющихся расходными материалами, комплектующими, принадлежностями к медицинским изделиям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в)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товаров,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указанных в позициях 100 и 101 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2,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 целях обеспечения нужд спорта высших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достижений (</a:t>
            </a:r>
            <a:r>
              <a:rPr lang="ru-RU" sz="14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Оружие спортивное огнестрельное с нарезным стволом и Патроны и боеприпасы прочие и их детали</a:t>
            </a:r>
            <a:r>
              <a:rPr lang="ru-RU" sz="1400" dirty="0" smtClean="0"/>
              <a:t>)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;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г)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 из числа запасных частей и деталей к используемому оружию спортивному огнестрельному с нарезным стволом, происходящему из иностранного государства</a:t>
            </a:r>
            <a:r>
              <a:rPr lang="ru-RU" sz="1400" dirty="0"/>
              <a:t>.</a:t>
            </a:r>
            <a:endParaRPr lang="ru-RU" sz="1400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279184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8016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12495" y="448091"/>
            <a:ext cx="7821295" cy="40164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3. Информацией </a:t>
            </a:r>
            <a:r>
              <a:rPr lang="ru-RU" sz="17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документами, подтверждающими страну происхождения товара для целей настоящего постановления, являются:</a:t>
            </a:r>
          </a:p>
          <a:p>
            <a:pPr algn="just"/>
            <a:r>
              <a:rPr lang="ru-RU" sz="1700" b="1" dirty="0">
                <a:solidFill>
                  <a:srgbClr val="22272F"/>
                </a:solidFill>
                <a:latin typeface="PT Serif"/>
              </a:rPr>
              <a:t>а-б)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для подтверждения происхождения товаров, указанных в </a:t>
            </a:r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позициях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1 - 433 приложения N 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 из Российской Федерации (членов Евразийского экономического союза) -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номер реестровой записи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из реестра российской промышленной продукции (из евразийского реестра промышленных товаров),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содержащей в том числе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о совокупном количестве баллов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которое составляет или превышает значение, определенное ПП РФ от 17 июля 2015 г. N 719;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информацию об уровне радиоэлектронной продукции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(для товара, являющегося радиоэлектронной продукцией первого уровня или радиоэлектронной продукцией второго уровня);</a:t>
            </a:r>
          </a:p>
          <a:p>
            <a:pPr algn="just"/>
            <a:r>
              <a:rPr lang="ru-RU" sz="1700" i="1" dirty="0">
                <a:solidFill>
                  <a:srgbClr val="C00000"/>
                </a:solidFill>
                <a:latin typeface="PT Serif"/>
              </a:rPr>
              <a:t>Положения подпунктов «а-б" </a:t>
            </a:r>
            <a:r>
              <a:rPr lang="ru-RU" sz="1700" i="1" dirty="0" smtClean="0">
                <a:solidFill>
                  <a:srgbClr val="C00000"/>
                </a:solidFill>
                <a:latin typeface="PT Serif"/>
              </a:rPr>
              <a:t>пункта 3 в </a:t>
            </a:r>
            <a:r>
              <a:rPr lang="ru-RU" sz="1700" i="1" dirty="0">
                <a:solidFill>
                  <a:srgbClr val="C00000"/>
                </a:solidFill>
                <a:latin typeface="PT Serif"/>
              </a:rPr>
              <a:t>части, касающейся товаров, указанных в позициях 400 – 432 (медицинские изделия) приложения N 2, применяются с 1 сентября 2025 г</a:t>
            </a:r>
            <a:r>
              <a:rPr lang="ru-RU" sz="1700" i="1" dirty="0" smtClean="0">
                <a:solidFill>
                  <a:srgbClr val="C00000"/>
                </a:solidFill>
                <a:latin typeface="PT Serif"/>
              </a:rPr>
              <a:t>.(</a:t>
            </a:r>
            <a:r>
              <a:rPr lang="ru-RU" sz="1700" i="1" dirty="0" err="1" smtClean="0">
                <a:solidFill>
                  <a:srgbClr val="C00000"/>
                </a:solidFill>
                <a:latin typeface="PT Serif"/>
              </a:rPr>
              <a:t>пп.б</a:t>
            </a:r>
            <a:r>
              <a:rPr lang="ru-RU" sz="1700" i="1" dirty="0" smtClean="0">
                <a:solidFill>
                  <a:srgbClr val="C00000"/>
                </a:solidFill>
                <a:latin typeface="PT Serif"/>
              </a:rPr>
              <a:t> п.10)</a:t>
            </a:r>
            <a:endParaRPr lang="ru-RU" sz="1700" i="1" dirty="0">
              <a:solidFill>
                <a:srgbClr val="C00000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706667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0740" y="613574"/>
            <a:ext cx="76777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Пункт 10 </a:t>
            </a:r>
            <a:r>
              <a:rPr lang="ru-RU" sz="1400" b="1" dirty="0">
                <a:solidFill>
                  <a:srgbClr val="C00000"/>
                </a:solidFill>
                <a:latin typeface="PT Serif"/>
              </a:rPr>
              <a:t>в</a:t>
            </a: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)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 осуществлении закупок товаров, указанных в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позициях 362 – 399 (медицинские изделия)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433 (лекарственные препараты) приложения N 2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извещения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об осуществлении которых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размещены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в единой информационной системе и приглашения принять участие в которых направлены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либо контракты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(договоры)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 единственным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поставщиком (подрядчиком, исполнителем) при осуществлении которых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заключены по 31 августа 2025 г. включительно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документом, подтверждающим происхождение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таких товаров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государств - членов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из Российской Федерации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наряду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с информацией, предусмотренной подпунктами "а" и "б" пункта 3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настоящего постановления,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является сертификат о происхождении 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выданный уполномоченным органом (организацией) государства - члена Евразийского экономического союза по форме, установленной Правилами определения страны происхождения товаров, являющимися неотъемлемой частью Соглашения о Правилах определения страны происхождения товаров в Содружестве Независимых Государств от 20 ноября 2009 г. (далее - Правила определения страны происхождения товаров), и в соответствии с критериями определения страны происхождения товаров, предусмотренными Правилами определения страны происхождения товаров;</a:t>
            </a:r>
          </a:p>
        </p:txBody>
      </p:sp>
    </p:spTree>
    <p:extLst>
      <p:ext uri="{BB962C8B-B14F-4D97-AF65-F5344CB8AC3E}">
        <p14:creationId xmlns:p14="http://schemas.microsoft.com/office/powerpoint/2010/main" val="268210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0740" y="613574"/>
            <a:ext cx="76777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Пункт 10 г</a:t>
            </a:r>
            <a:r>
              <a:rPr lang="ru-RU" sz="1400" b="1" dirty="0">
                <a:solidFill>
                  <a:srgbClr val="C00000"/>
                </a:solidFill>
                <a:latin typeface="PT Serif"/>
              </a:rPr>
              <a:t>)</a:t>
            </a:r>
            <a:r>
              <a:rPr lang="ru-RU" sz="1400" dirty="0">
                <a:solidFill>
                  <a:srgbClr val="C00000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осуществлении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закупок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указанных в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позициях 400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– 432 (медицинские изделия)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2,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извещения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об осуществлении которых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размещены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в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ЕИС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либо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контракты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(договоры) с единственным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заключены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 31 августа 2025 г. включительно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информацией и документами,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подтверждающими происхождение таких товаров из государств - членов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 том числе из Российской Федерации, являются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следующие информация и документы в совокупности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сертификат о происхождении товара, выданный уполномоченным органом (организацией) государства - члена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ЕАЭС по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форме, установленной Правилами определения страны происхождения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товаров;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акт экспертизы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ТПП РФ или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аналогичный документ, выданный уполномоченным органом (организацией) государства - члена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ЕАЭС,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содержащий информацию о рассчитанной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доле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стоимости используемых для производства одной единицы медицинского изделия иностранных материалов (сырья) в цене конечной продукции, величина которой не превышает предельные значения согласно приложению N 4;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реквизиты (дата и номер) документа, подтверждающего соответствие производства медицинских изделий требованиям ГОСТ ISO 13485-2017 "Межгосударственный стандарт. Изделия медицинские. Системы менеджмента качества. Требования для целей регулирования"</a:t>
            </a:r>
          </a:p>
        </p:txBody>
      </p:sp>
    </p:spTree>
    <p:extLst>
      <p:ext uri="{BB962C8B-B14F-4D97-AF65-F5344CB8AC3E}">
        <p14:creationId xmlns:p14="http://schemas.microsoft.com/office/powerpoint/2010/main" val="628078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6274" y="794915"/>
            <a:ext cx="76638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solidFill>
                  <a:srgbClr val="22272F"/>
                </a:solidFill>
                <a:latin typeface="PT Serif"/>
              </a:rPr>
              <a:t>з)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указание в заявке на участие в закупке наименования страны происхождения товара, </a:t>
            </a:r>
            <a:r>
              <a:rPr lang="ru-RU" i="1" dirty="0">
                <a:solidFill>
                  <a:srgbClr val="22272F"/>
                </a:solidFill>
                <a:latin typeface="PT Serif"/>
              </a:rPr>
              <a:t>наименование страны происхождения товара в соответствии с общероссийским классификатором, используемым для идентификации стран мира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indent="457200" algn="just"/>
            <a:r>
              <a:rPr lang="ru-RU" dirty="0">
                <a:solidFill>
                  <a:srgbClr val="22272F"/>
                </a:solidFill>
                <a:latin typeface="PT Serif"/>
              </a:rPr>
              <a:t>для подтверждения происхождения товаров из Российской Федерации, не указанных в позициях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1 – 433 (все, кроме продуктов питания)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приложения N 2;</a:t>
            </a:r>
          </a:p>
          <a:p>
            <a:pPr indent="457200" algn="just"/>
            <a:r>
              <a:rPr lang="ru-RU" dirty="0">
                <a:solidFill>
                  <a:srgbClr val="22272F"/>
                </a:solidFill>
                <a:latin typeface="PT Serif"/>
              </a:rPr>
              <a:t>для подтверждения происхождения товара из иностранного государства, за исключением предусмотренных настоящим пунктом случаев, при которых предусмотрены иные информация и документы, подтверждающие происхождение товара из государств - членов Евразийского экономического союза;</a:t>
            </a:r>
          </a:p>
        </p:txBody>
      </p:sp>
    </p:spTree>
    <p:extLst>
      <p:ext uri="{BB962C8B-B14F-4D97-AF65-F5344CB8AC3E}">
        <p14:creationId xmlns:p14="http://schemas.microsoft.com/office/powerpoint/2010/main" val="384486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3268" y="314579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2855" y="172949"/>
            <a:ext cx="75238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sz="1700" dirty="0" smtClean="0">
              <a:solidFill>
                <a:srgbClr val="22272F"/>
              </a:solidFill>
              <a:latin typeface="PT Serif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23057"/>
              </p:ext>
            </p:extLst>
          </p:nvPr>
        </p:nvGraphicFramePr>
        <p:xfrm>
          <a:off x="940622" y="925513"/>
          <a:ext cx="6884451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383"/>
                <a:gridCol w="1414954"/>
                <a:gridCol w="1023497"/>
                <a:gridCol w="281461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7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Страна происхождения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Реестровая запись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1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Германия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Отклонили по п.4 ч.12 ст.48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2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Отклонили по п.4 ч.12 ст.48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3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Казахстан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Отклонили по п.4 ч.12 ст.48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4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+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5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Беларусь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Отклонили по п.4 ч.12 ст.48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892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916" y="-278534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70147" y="921281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8B6CFEB-ED3B-4C53-A3C8-E06577217DA8}"/>
              </a:ext>
            </a:extLst>
          </p:cNvPr>
          <p:cNvSpPr/>
          <p:nvPr/>
        </p:nvSpPr>
        <p:spPr>
          <a:xfrm>
            <a:off x="1199515" y="157698"/>
            <a:ext cx="7677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endParaRPr lang="ru-RU" sz="1600" dirty="0">
              <a:solidFill>
                <a:srgbClr val="22272F"/>
              </a:solidFill>
              <a:latin typeface="PT Serif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6004" y="437495"/>
            <a:ext cx="79648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Товары </a:t>
            </a: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российского происхождения, в наибольшей степени </a:t>
            </a: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удовлетворяющие </a:t>
            </a: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требованиям к промышленной продукции, предъявляемым в соответствии с законодательством в сфере промышленной политики в целях отнесения этой продукции к российской промышленной продукции. 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1400" dirty="0" smtClean="0">
              <a:solidFill>
                <a:srgbClr val="C00000"/>
              </a:solidFill>
              <a:latin typeface="PT Serif"/>
            </a:endParaRPr>
          </a:p>
          <a:p>
            <a:pPr algn="just"/>
            <a:r>
              <a:rPr lang="ru-RU" sz="1400" dirty="0" smtClean="0">
                <a:solidFill>
                  <a:srgbClr val="C00000"/>
                </a:solidFill>
                <a:latin typeface="PT Serif"/>
              </a:rPr>
              <a:t>Статья 27 часть 6</a:t>
            </a:r>
            <a:r>
              <a:rPr lang="ru-RU" sz="1400" dirty="0">
                <a:solidFill>
                  <a:srgbClr val="C00000"/>
                </a:solidFill>
                <a:latin typeface="PT Serif"/>
              </a:rPr>
              <a:t>. </a:t>
            </a:r>
            <a:endParaRPr lang="ru-RU" sz="1400" dirty="0" smtClean="0">
              <a:solidFill>
                <a:srgbClr val="C00000"/>
              </a:solidFill>
              <a:latin typeface="PT Serif"/>
            </a:endParaRPr>
          </a:p>
          <a:p>
            <a:pPr algn="just"/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Правительство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Российской Федерации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вправе установить случаи, при которых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 осуществлении закупок промышленной продукции, в отношении которых Правительством Российской Федерации приняты меры, предусмотренные </a:t>
            </a:r>
            <a:r>
              <a:rPr lang="ru-RU" sz="1400" dirty="0">
                <a:latin typeface="PT Serif"/>
              </a:rPr>
              <a:t>пунктом 1 части 2 статьи 14 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настоящего Федерального закона,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на участие в закупке,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которой содержится предложение о поставке товара российского происхождения, приравнивается к заявке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участие в закупке,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в которой содержится предложение о поставке товара, происходящего из иностранного государства, если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участие в такой закупке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подана заявка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участие в закупке, признанная по результатам ее рассмотрения соответствующей требованиям извещения об осуществлении закупки, документации о закупке (если настоящим Федеральным законом предусмотрена документация о закупке)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и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содержащая предложение о поставке товара российского происхождения, в наибольшей степени удовлетворяющего требованиям к промышленной продукции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предъявляемым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 соответствии с </a:t>
            </a:r>
            <a:r>
              <a:rPr lang="ru-RU" sz="1400" dirty="0">
                <a:latin typeface="PT Serif"/>
              </a:rPr>
              <a:t>законодательством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 в сфере промышленной политики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целях отнесения этой продукции к российской промышленной продукции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8150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8B6CFEB-ED3B-4C53-A3C8-E06577217DA8}"/>
              </a:ext>
            </a:extLst>
          </p:cNvPr>
          <p:cNvSpPr/>
          <p:nvPr/>
        </p:nvSpPr>
        <p:spPr>
          <a:xfrm>
            <a:off x="1199515" y="157698"/>
            <a:ext cx="7677785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PT Serif"/>
              </a:rPr>
              <a:t>Пункт 4 т</a:t>
            </a:r>
            <a:r>
              <a:rPr lang="ru-RU" sz="1600" b="1" dirty="0">
                <a:solidFill>
                  <a:srgbClr val="C00000"/>
                </a:solidFill>
                <a:latin typeface="PT Serif"/>
              </a:rPr>
              <a:t>)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закупок товаров, указанных в позициях 195, 197 -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199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203 приложения N 2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на участие в закупке,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которой содержится предложение о поставке товара российского происхождения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являющегося радиоэлектронной продукцией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признанной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в соответствии с ПП РФ от 17 июля 2015 г. N 719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радиоэлектронной продукцией первого уровня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приравнивается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к заявке, в которой содержится предложение о поставке товара, происходящего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иностранного государства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на участие в такой закупке подана заявка, признанная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по результатам ее рассмотрения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соответствующей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требованиям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содержащая предложение о поставке товара российского происхождения, являющегося радиоэлектронной продукцией,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признанной радиоэлектронной продукцией первого уровня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indent="457200" algn="just">
              <a:spcBef>
                <a:spcPts val="600"/>
              </a:spcBef>
            </a:pPr>
            <a:r>
              <a:rPr lang="ru-RU" sz="1600" b="1" dirty="0">
                <a:solidFill>
                  <a:srgbClr val="C00000"/>
                </a:solidFill>
                <a:latin typeface="PT Serif"/>
              </a:rPr>
              <a:t>Пункт 7 б)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закупок товаров,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указанных в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позициях 195, 197 - 199 и 203 приложения N 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2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 должен содержать условие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о том, что, если контракт предусматривает поставку радиоэлектронной продукции, признаваемой 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радиоэлектронной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продукцией первого уровня,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замена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такой продукции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 радиоэлектронную продукцию, не признаваемую радиоэлектронной продукцией первого уровня, не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допускается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.</a:t>
            </a:r>
            <a:endParaRPr lang="ru-RU" sz="16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949224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CE2C8F-BA02-4C7B-9B38-0810183460A9}"/>
              </a:ext>
            </a:extLst>
          </p:cNvPr>
          <p:cNvSpPr/>
          <p:nvPr/>
        </p:nvSpPr>
        <p:spPr>
          <a:xfrm>
            <a:off x="697230" y="1878416"/>
            <a:ext cx="7532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Преимущество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267363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768985" y="1165012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128230"/>
            <a:ext cx="75710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закупки товара: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1)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установлен запрет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закупок товара: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а)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содержащая предложение о поставке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такого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происходящего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иностранного государства, подлежит отклонению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б)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заключение контракта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поставку товара, происходящего из иностранного государства,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 единственным поставщиком не допускается;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в)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исполнении контракта замена 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происходящий из иностранного государств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а,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допускается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2)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установлено ограничение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закупок товара: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а) все заявки, содержащие предложения о товаре из иностранного государства, подлежат отклонению, если подана и по результатам рассмотрения признана соответствующей, заявка, содержащая предложение о поставке товара российского происхождения (</a:t>
            </a:r>
            <a:r>
              <a:rPr lang="ru-R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правило «второй лишний»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);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б)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исполнении контракта замена товара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на происходящий из иностранного государства товар,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допускается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76999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12495" y="1031078"/>
            <a:ext cx="7534275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  <a:latin typeface="PT Serif"/>
              </a:rPr>
              <a:t>пункт 4:</a:t>
            </a:r>
          </a:p>
          <a:p>
            <a:pPr indent="457200" algn="just"/>
            <a:r>
              <a:rPr lang="ru-RU" b="1" dirty="0" smtClean="0">
                <a:solidFill>
                  <a:srgbClr val="22272F"/>
                </a:solidFill>
                <a:latin typeface="PT Serif"/>
              </a:rPr>
              <a:t>б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объект закупки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(предмет закупки)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включает хотя бы один товар, не указанный в приложении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N 1 и N 2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заявки, содержащей предложение о поставке товаров только российского происхождения, применяется преимущество при условии, что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indent="457200" algn="just"/>
            <a:r>
              <a:rPr lang="ru-RU" dirty="0">
                <a:solidFill>
                  <a:srgbClr val="22272F"/>
                </a:solidFill>
                <a:latin typeface="PT Serif"/>
              </a:rPr>
              <a:t>при осуществлении закупки по Закону № 44-ФЗ в числе заявок, которым присваиваются порядковые номера,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имеется заявка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на участие в закупке,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содержащая предложение о поставке хотя бы одного товара, происходящего из иностранного государства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31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6232" y="542281"/>
            <a:ext cx="75238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Преимущество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 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установлено 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отношении 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товаров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российского происхождения (</a:t>
            </a:r>
            <a:r>
              <a:rPr lang="ru-RU" sz="16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том числе поставляемых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при выполнении закупаемых работ, оказании закупаемых услуг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(п.1 </a:t>
            </a:r>
            <a:r>
              <a:rPr lang="ru-RU" sz="1600" dirty="0" err="1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пп.в</a:t>
            </a: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)</a:t>
            </a:r>
            <a:r>
              <a:rPr lang="ru-RU" sz="1600" dirty="0" smtClean="0">
                <a:solidFill>
                  <a:srgbClr val="22272F"/>
                </a:solidFill>
                <a:latin typeface="PT Serif"/>
              </a:rPr>
              <a:t>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присвоении порядкового номер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а заявке, содержащей предложение о поставке товара только российского происхождения,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снижение на 15 % ценового предложения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 этого участника закупки (</a:t>
            </a:r>
            <a:r>
              <a:rPr lang="ru-RU" sz="1600" i="1" dirty="0">
                <a:solidFill>
                  <a:srgbClr val="22272F"/>
                </a:solidFill>
                <a:latin typeface="PT Serif"/>
              </a:rPr>
              <a:t>либо увеличение на 15 % в случае подачи им предложения о размере платы, подлежащей внесению за заключение контракта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);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заключается без учета снижения ценового предложения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цены за единицу товара либо увеличения ценового предложения;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исполнении контракта допускается замена товара 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(с учетом особенностей, предусмотренных частью 7 статьи 95) </a:t>
            </a:r>
            <a:r>
              <a:rPr lang="ru-RU" sz="16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исключительно на товар российского происхождения</a:t>
            </a:r>
            <a:r>
              <a:rPr lang="ru-RU" sz="1600" dirty="0">
                <a:solidFill>
                  <a:srgbClr val="22272F"/>
                </a:solidFill>
                <a:latin typeface="PT Serif"/>
              </a:rPr>
              <a:t>, если контракт предусматривает поставку товара российского происхождения.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991298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6155" y="240725"/>
            <a:ext cx="76638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3. Информацией и документами, подтверждающими страну происхождения товара для целей настоящего постановления, являются:</a:t>
            </a:r>
          </a:p>
          <a:p>
            <a:pPr indent="457200" algn="just"/>
            <a:r>
              <a:rPr lang="ru-RU" b="1" dirty="0" smtClean="0">
                <a:solidFill>
                  <a:srgbClr val="22272F"/>
                </a:solidFill>
                <a:latin typeface="PT Serif"/>
              </a:rPr>
              <a:t>з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указание в заявке на участие в закупке наименования страны происхождения товара, </a:t>
            </a:r>
            <a:r>
              <a:rPr lang="ru-RU" i="1" dirty="0">
                <a:solidFill>
                  <a:srgbClr val="22272F"/>
                </a:solidFill>
                <a:latin typeface="PT Serif"/>
              </a:rPr>
              <a:t>наименование страны происхождения товара в соответствии с общероссийским классификатором, используемым для идентификации стран мира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indent="457200" algn="just"/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для подтверждения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происхождения товаров из Российской Федерации,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указанных в позициях 1 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– 146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(</a:t>
            </a:r>
            <a:r>
              <a:rPr lang="ru-RU" dirty="0" err="1" smtClean="0">
                <a:solidFill>
                  <a:srgbClr val="22272F"/>
                </a:solidFill>
                <a:latin typeface="PT Serif"/>
              </a:rPr>
              <a:t>товары+ПО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приложения N 1, позициях 1 </a:t>
            </a:r>
            <a:r>
              <a:rPr lang="ru-RU" dirty="0" smtClean="0">
                <a:solidFill>
                  <a:srgbClr val="22272F"/>
                </a:solidFill>
                <a:latin typeface="PT Serif"/>
              </a:rPr>
              <a:t>– 433 (все, кроме продуктов питания)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приложения N 2;</a:t>
            </a:r>
          </a:p>
          <a:p>
            <a:pPr indent="457200" algn="just"/>
            <a:r>
              <a:rPr lang="ru-RU" dirty="0">
                <a:solidFill>
                  <a:srgbClr val="22272F"/>
                </a:solidFill>
                <a:latin typeface="PT Serif"/>
              </a:rPr>
              <a:t>для подтверждения происхождения товара из иностранного государства, за исключением предусмотренных настоящим пунктом случаев, при которых предусмотрены иные информация и документы, подтверждающие происхождение товара из государств - членов Евразийского экономического союза;</a:t>
            </a:r>
          </a:p>
        </p:txBody>
      </p:sp>
    </p:spTree>
    <p:extLst>
      <p:ext uri="{BB962C8B-B14F-4D97-AF65-F5344CB8AC3E}">
        <p14:creationId xmlns:p14="http://schemas.microsoft.com/office/powerpoint/2010/main" val="66766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3077" y="3217545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2855" y="172949"/>
            <a:ext cx="75238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sz="1700" dirty="0" smtClean="0">
              <a:solidFill>
                <a:srgbClr val="22272F"/>
              </a:solidFill>
              <a:latin typeface="PT Serif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576676"/>
              </p:ext>
            </p:extLst>
          </p:nvPr>
        </p:nvGraphicFramePr>
        <p:xfrm>
          <a:off x="0" y="913756"/>
          <a:ext cx="8590280" cy="271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470"/>
                <a:gridCol w="1190390"/>
                <a:gridCol w="861060"/>
                <a:gridCol w="1435100"/>
                <a:gridCol w="2367915"/>
                <a:gridCol w="136334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7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Страна происхождения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Реестровая запись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Ценовое предложение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Оценка</a:t>
                      </a:r>
                      <a:r>
                        <a:rPr lang="ru-RU" sz="17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 </a:t>
                      </a: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заявок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Цена контракта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1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Германия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102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2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Китай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86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3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Казахстан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87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4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+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 – 15% = 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85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5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Беларусь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96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80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3077" y="3217545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2855" y="172949"/>
            <a:ext cx="75238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sz="1700" dirty="0" smtClean="0">
              <a:solidFill>
                <a:srgbClr val="22272F"/>
              </a:solidFill>
              <a:latin typeface="PT Serif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934050"/>
              </p:ext>
            </p:extLst>
          </p:nvPr>
        </p:nvGraphicFramePr>
        <p:xfrm>
          <a:off x="0" y="913756"/>
          <a:ext cx="8590280" cy="2690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470"/>
                <a:gridCol w="1190390"/>
                <a:gridCol w="861060"/>
                <a:gridCol w="1435100"/>
                <a:gridCol w="2367915"/>
                <a:gridCol w="136334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7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Страна происхождения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Реестровая запись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Ценовое предложение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Оценка</a:t>
                      </a:r>
                      <a:r>
                        <a:rPr lang="ru-RU" sz="17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 </a:t>
                      </a: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заявок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Цена контракта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1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Германия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102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2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Китай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83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83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744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3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Казахстан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87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4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+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 – 15% = 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85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5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Беларусь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96 </a:t>
                      </a:r>
                      <a:r>
                        <a:rPr lang="ru-RU" sz="14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4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926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CE2C8F-BA02-4C7B-9B38-0810183460A9}"/>
              </a:ext>
            </a:extLst>
          </p:cNvPr>
          <p:cNvSpPr/>
          <p:nvPr/>
        </p:nvSpPr>
        <p:spPr>
          <a:xfrm>
            <a:off x="697230" y="1878416"/>
            <a:ext cx="7532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Формирование лотов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281752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768985" y="347056"/>
            <a:ext cx="8036561" cy="45397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Пункт 4</a:t>
            </a:r>
            <a:r>
              <a:rPr lang="ru-RU" sz="1700" b="1" dirty="0" smtClean="0">
                <a:solidFill>
                  <a:srgbClr val="22272F"/>
                </a:solidFill>
                <a:latin typeface="PT Serif"/>
              </a:rPr>
              <a:t> </a:t>
            </a:r>
          </a:p>
          <a:p>
            <a:pPr algn="just"/>
            <a:r>
              <a:rPr lang="ru-RU" sz="1700" b="1" dirty="0" smtClean="0">
                <a:solidFill>
                  <a:srgbClr val="22272F"/>
                </a:solidFill>
                <a:latin typeface="PT Serif"/>
              </a:rPr>
              <a:t>в</a:t>
            </a:r>
            <a:r>
              <a:rPr lang="ru-RU" sz="1700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иное не установлено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в соответствии с Законом № 44-ФЗ и принятыми в соответствии с ним НПА, в том числе настоящим постановлением,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допускается включать в один объект закупки (предмет закупки) ТРУ как указанные в приложении N 1 и N 2, так и не указанные в таких приложениях, при этом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 включенным в объект закупки ТРУ, указанным в приложении N 1, применяются положения, касающиеся запрета;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 включенным в объект закупки ТРУ, указанным в приложении N 2, применяются положения, касающиеся ограничения;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 включенным в объект закупки товарам, не указанным в приложении N 1 и N 2, применяются положения, касающиеся преимущества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преимущество, предоставляется заявке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на участие в закупке,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которая содержит предложение о поставке товара только российского происхождения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как в отношении включенных в объект закупки товаров, не указанных в приложении N 1 и N 2, так и включенных в объект закупки товаров, указанных в таких приложениях;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6274" y="98993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4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5475" y="3147166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232" y="991355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2855" y="172949"/>
            <a:ext cx="75238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sz="1700" dirty="0" smtClean="0">
              <a:solidFill>
                <a:srgbClr val="22272F"/>
              </a:solidFill>
              <a:latin typeface="PT Serif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12492"/>
              </p:ext>
            </p:extLst>
          </p:nvPr>
        </p:nvGraphicFramePr>
        <p:xfrm>
          <a:off x="0" y="913756"/>
          <a:ext cx="9144001" cy="3523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720"/>
                <a:gridCol w="1506855"/>
                <a:gridCol w="1435100"/>
                <a:gridCol w="1435100"/>
                <a:gridCol w="1363345"/>
                <a:gridCol w="1435100"/>
                <a:gridCol w="141478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1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2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3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4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Заявка № 5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№ 1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Из перечня № 1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Иностранный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Иностранный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№ 2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Из перечня № 2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Иностранный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№ 3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Из перечня № 2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Иностранный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№ 4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 smtClean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Иностранный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7834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№ 5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-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Россия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Ценовые предложения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</a:t>
                      </a:r>
                      <a:r>
                        <a:rPr lang="ru-RU" sz="12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86 </a:t>
                      </a:r>
                      <a:r>
                        <a:rPr lang="ru-RU" sz="12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" cap="none" spc="0" baseline="0" dirty="0" smtClean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Оценка ценовых предложений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– 15 %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= 85 </a:t>
                      </a:r>
                      <a:r>
                        <a:rPr lang="ru-RU" sz="12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 smtClean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86 </a:t>
                      </a:r>
                      <a:r>
                        <a:rPr lang="ru-RU" sz="12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" cap="none" spc="0" baseline="0" dirty="0" smtClean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099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Цена контракта</a:t>
                      </a: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100 </a:t>
                      </a:r>
                      <a:r>
                        <a:rPr lang="ru-RU" sz="1200" b="0" i="0" u="none" strike="noStrike" kern="1" cap="none" spc="0" baseline="0" dirty="0" err="1" smtClean="0">
                          <a:solidFill>
                            <a:srgbClr val="2227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тыс.руб</a:t>
                      </a:r>
                      <a:r>
                        <a:rPr lang="ru-RU" sz="1200" b="0" i="0" u="none" strike="noStrike" kern="1" cap="none" spc="0" baseline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  <a:ea typeface="字魂59号-创粗黑" charset="-122"/>
                          <a:cs typeface="字魂59号-创粗黑" charset="-12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200" b="0" i="0" u="none" strike="noStrike" kern="1" cap="none" spc="0" baseline="0" dirty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" cap="none" spc="0" baseline="0" dirty="0" smtClean="0">
                        <a:solidFill>
                          <a:srgbClr val="22272F"/>
                        </a:solidFill>
                        <a:effectLst/>
                        <a:latin typeface="PT Serif"/>
                        <a:ea typeface="字魂59号-创粗黑" charset="-122"/>
                        <a:cs typeface="字魂59号-创粗黑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709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86155" y="347056"/>
            <a:ext cx="7819391" cy="45397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700" b="1" dirty="0" smtClean="0">
                <a:solidFill>
                  <a:srgbClr val="22272F"/>
                </a:solidFill>
                <a:latin typeface="PT Serif"/>
              </a:rPr>
              <a:t>Пункт 4 г</a:t>
            </a:r>
            <a:r>
              <a:rPr lang="ru-RU" sz="1700" b="1" dirty="0">
                <a:solidFill>
                  <a:srgbClr val="22272F"/>
                </a:solidFill>
                <a:latin typeface="PT Serif"/>
              </a:rPr>
              <a:t>)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при осуществлении закупок (за исключением закупок у единственного),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могут быть включены в предмет одного контракта (одного лота) </a:t>
            </a:r>
            <a:r>
              <a:rPr lang="ru-RU" sz="1700" u="sng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 приложения № 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позициях 143 и 144 и товары, не указанные в таких позициях;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позициях 145, 149 и 150 и товары, не указанные в таких позициях;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позициях 146 - 148, 151 - 153 и 162 и товары, не указанные в таких позициях;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позиции 154 и товары, не указанные в такой позиции;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позициях 155 - 160 и товары, не указанные в таких позициях;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позиции 161 и товары, не указанные в такой позиции;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позиции 163 и товары, не указанные в такой позиции;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41689" y="162390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6274" y="98993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09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86155" y="798041"/>
            <a:ext cx="7737516" cy="29700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позициях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17, 139 - 141 приложения N 1, 179, 189, 320 (в части дефибрилляторов), 362 - 432 приложения N 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и товары, не указанные в таких позициях;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товары, указанные в позиции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237 приложения N 2, громкоговорители, усилители электрические звуковых частот, установки электрических усилителей звука, соответствующие кодам 26.40.42.110, 26.40.43.110, 26.40.43.120 по ОКПД 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из числа товаров, указанных в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позиции 241 приложения N 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с другими товарами;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микрофоны и подставки для них, соответствующие коду 26.40.41.000 по ОКПД 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из числа товаров, указанных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позиции 241 приложения N 2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с другими товарами;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6274" y="98993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68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12495" y="770453"/>
            <a:ext cx="7390766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3)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установлено преимущество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 отношении товара российского происхождения: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а)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присвоении порядкового номер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а заявке, содержащей предложение о поставке товара только российского происхождения,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осуществляется снижение на 15 % ценового предложения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этого участника закупки (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либо увеличение на 15 % в случае подачи им предложения о размере платы, подлежащей внесению за заключение контракта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);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б)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 заключается без учета снижения ценового предложения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цены за единицу товара либо увеличения ценового предложения;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в)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исполнении контракта допускается замена товара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(с учетом особенностей, предусмотренных частью 7 статьи 95)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исключительно на товар российского происхождения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если контракт предусматривает поставку товара российского происхождения.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2019606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55942" y="706120"/>
            <a:ext cx="7562584" cy="29700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указанные в позиции 433 приложения N 2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лекарственные препараты, включенные в перечень ЖНВЛП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, (за исключением лекарственных препаратов, включенных в перечень стратегически значимых лекарственных средств,),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не включенные в такой перечень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(если допускается включение в предмет одного контракта (одного лота), лекарственных препаратов с различными МНН);</a:t>
            </a:r>
          </a:p>
          <a:p>
            <a:pPr indent="457200" algn="just"/>
            <a:r>
              <a:rPr lang="ru-RU" sz="1700" dirty="0">
                <a:solidFill>
                  <a:srgbClr val="22272F"/>
                </a:solidFill>
                <a:latin typeface="PT Serif"/>
              </a:rPr>
              <a:t>указанные в позиции 433 приложения N 2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лекарственные препараты, включенные в перечень стратегически значимых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лекарственных средств,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не включенные в такой перечень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(если допускается включение в предмет одного контракта (одного лота), лекарственных препаратов с различными МНН);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6274" y="98993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29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625475" y="1628662"/>
            <a:ext cx="75625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Как применять перечни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6274" y="98993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70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271270" y="38367"/>
            <a:ext cx="7319011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700" b="1" dirty="0" smtClean="0">
                <a:solidFill>
                  <a:srgbClr val="C00000"/>
                </a:solidFill>
                <a:latin typeface="PT Serif"/>
              </a:rPr>
              <a:t>Пункт 4 </a:t>
            </a:r>
          </a:p>
          <a:p>
            <a:pPr algn="just"/>
            <a:r>
              <a:rPr lang="ru-RU" sz="1700" b="1" dirty="0" smtClean="0">
                <a:latin typeface="PT Serif"/>
              </a:rPr>
              <a:t>д</a:t>
            </a:r>
            <a:r>
              <a:rPr lang="ru-RU" sz="1700" b="1" dirty="0">
                <a:latin typeface="PT Serif"/>
              </a:rPr>
              <a:t>)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позиции приложения N 1 и N 2 применяются, если в объект закупки включены ТРУ, наименования которых указаны в графе "Наименование товара, работы, услуги"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которые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включены в код, указанный в графе "Код т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овара, работы, услуги по Общероссийскому классификатору продукции по видам экономической деятельности ОК 034-2014 (КПЕС 2008)",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или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если в объект закупки включен товар, наименование которого указано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графе "Наименование товара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"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 который включен </a:t>
            </a:r>
            <a:r>
              <a:rPr lang="ru-RU" sz="17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код, указанный в графе "Код товара </a:t>
            </a:r>
            <a:r>
              <a:rPr lang="ru-RU" sz="1700" dirty="0">
                <a:solidFill>
                  <a:srgbClr val="22272F"/>
                </a:solidFill>
                <a:latin typeface="PT Serif"/>
              </a:rPr>
              <a:t>по Общероссийскому классификатору продукции по видам экономической деятельности ОК 034-2014 (КПЕС 2008)". </a:t>
            </a:r>
            <a:endParaRPr lang="ru-RU" sz="1700" dirty="0" smtClean="0">
              <a:solidFill>
                <a:srgbClr val="22272F"/>
              </a:solidFill>
              <a:latin typeface="PT Serif"/>
            </a:endParaRPr>
          </a:p>
          <a:p>
            <a:pPr indent="457200" algn="just"/>
            <a:r>
              <a:rPr lang="ru-RU" sz="1700" i="1" dirty="0" smtClean="0">
                <a:solidFill>
                  <a:srgbClr val="22272F"/>
                </a:solidFill>
                <a:latin typeface="PT Serif"/>
              </a:rPr>
              <a:t>При </a:t>
            </a:r>
            <a:r>
              <a:rPr lang="ru-RU" sz="1700" i="1" dirty="0">
                <a:solidFill>
                  <a:srgbClr val="22272F"/>
                </a:solidFill>
                <a:latin typeface="PT Serif"/>
              </a:rPr>
              <a:t>этом если в объект закупки включено </a:t>
            </a:r>
            <a:r>
              <a:rPr lang="ru-RU" sz="17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медицинское изделие</a:t>
            </a:r>
            <a:r>
              <a:rPr lang="ru-RU" sz="1700" i="1" dirty="0">
                <a:solidFill>
                  <a:srgbClr val="22272F"/>
                </a:solidFill>
                <a:latin typeface="PT Serif"/>
              </a:rPr>
              <a:t>, соответствующая </a:t>
            </a:r>
            <a:r>
              <a:rPr lang="ru-RU" sz="17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позиция применяется</a:t>
            </a:r>
            <a:r>
              <a:rPr lang="ru-RU" sz="1700" i="1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7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</a:t>
            </a:r>
            <a:r>
              <a:rPr lang="ru-RU" sz="1700" i="1" dirty="0">
                <a:solidFill>
                  <a:srgbClr val="22272F"/>
                </a:solidFill>
                <a:latin typeface="PT Serif"/>
              </a:rPr>
              <a:t> закупаемое медицинское изделие также </a:t>
            </a:r>
            <a:r>
              <a:rPr lang="ru-RU" sz="17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относится</a:t>
            </a:r>
            <a:r>
              <a:rPr lang="ru-RU" sz="1700" i="1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7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 указанному </a:t>
            </a:r>
            <a:r>
              <a:rPr lang="ru-RU" sz="1700" i="1" dirty="0">
                <a:solidFill>
                  <a:srgbClr val="22272F"/>
                </a:solidFill>
                <a:latin typeface="PT Serif"/>
              </a:rPr>
              <a:t>в графе "Наименование товара, работы, услуги" или графе "Наименование товара" </a:t>
            </a:r>
            <a:r>
              <a:rPr lang="ru-RU" sz="1700" i="1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коду вида медицинского изделия в соответствии с номенклатурной классификацией </a:t>
            </a:r>
            <a:r>
              <a:rPr lang="ru-RU" sz="1700" i="1" dirty="0">
                <a:solidFill>
                  <a:srgbClr val="22272F"/>
                </a:solidFill>
                <a:latin typeface="PT Serif"/>
              </a:rPr>
              <a:t>медицинских изделий, утвержденной МЗ РФ;</a:t>
            </a:r>
          </a:p>
        </p:txBody>
      </p:sp>
    </p:spTree>
    <p:extLst>
      <p:ext uri="{BB962C8B-B14F-4D97-AF65-F5344CB8AC3E}">
        <p14:creationId xmlns:p14="http://schemas.microsoft.com/office/powerpoint/2010/main" val="2125587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199515" y="353410"/>
            <a:ext cx="7319011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r"/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Перечень № 1</a:t>
            </a:r>
          </a:p>
          <a:p>
            <a:pPr indent="457200" algn="r"/>
            <a:endParaRPr lang="ru-RU" sz="17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r"/>
            <a:endParaRPr lang="ru-RU" sz="1700" dirty="0" smtClean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r"/>
            <a:endParaRPr lang="ru-RU" sz="17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r"/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Перечень № 2</a:t>
            </a:r>
          </a:p>
          <a:p>
            <a:pPr indent="457200" algn="r"/>
            <a:endParaRPr lang="ru-RU" sz="17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r"/>
            <a:endParaRPr lang="ru-RU" sz="1700" dirty="0" smtClean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r"/>
            <a:endParaRPr lang="ru-RU" sz="17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r"/>
            <a:endParaRPr lang="ru-RU" sz="1700" dirty="0" smtClean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  <a:p>
            <a:pPr indent="457200" algn="r"/>
            <a:r>
              <a:rPr lang="ru-RU" sz="17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Пример из перечня № 1</a:t>
            </a:r>
            <a:endParaRPr lang="ru-RU" sz="1700" dirty="0">
              <a:solidFill>
                <a:srgbClr val="2227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76316"/>
              </p:ext>
            </p:extLst>
          </p:nvPr>
        </p:nvGraphicFramePr>
        <p:xfrm>
          <a:off x="986155" y="788657"/>
          <a:ext cx="7366635" cy="396240"/>
        </p:xfrm>
        <a:graphic>
          <a:graphicData uri="http://schemas.openxmlformats.org/drawingml/2006/table">
            <a:tbl>
              <a:tblPr/>
              <a:tblGrid>
                <a:gridCol w="2666441"/>
                <a:gridCol w="470019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Наименование товара, работы, услуги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Код товара, работы, услуги по Общероссийскому классификатору продукции по видам экономической деятельности 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ОК 034-2014 (КПЕС 2008)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537003"/>
              </p:ext>
            </p:extLst>
          </p:nvPr>
        </p:nvGraphicFramePr>
        <p:xfrm>
          <a:off x="986155" y="1854200"/>
          <a:ext cx="7366635" cy="396240"/>
        </p:xfrm>
        <a:graphic>
          <a:graphicData uri="http://schemas.openxmlformats.org/drawingml/2006/table">
            <a:tbl>
              <a:tblPr/>
              <a:tblGrid>
                <a:gridCol w="2724785"/>
                <a:gridCol w="464185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Наименование товара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Код товара по Общероссийскому классификатору продукции по видам экономической деятельности 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ОК 034-2014 (КПЕС 2008)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720431"/>
              </p:ext>
            </p:extLst>
          </p:nvPr>
        </p:nvGraphicFramePr>
        <p:xfrm>
          <a:off x="986154" y="3074035"/>
          <a:ext cx="7460616" cy="1005840"/>
        </p:xfrm>
        <a:graphic>
          <a:graphicData uri="http://schemas.openxmlformats.org/drawingml/2006/table">
            <a:tbl>
              <a:tblPr/>
              <a:tblGrid>
                <a:gridCol w="498495"/>
                <a:gridCol w="2298046"/>
                <a:gridCol w="466407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139.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</a:rPr>
                        <a:t>Аппараты искусственной вентиляции легких, </a:t>
                      </a: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соответствующие кодам 232870, 232890 вида медицинского изделия в соответствии с 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номенклатурной классификацией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32.50.21.121 32.50.21.122 32.50.21.123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075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A41219C-8B50-49F4-BE59-504BF9419C1D}"/>
              </a:ext>
            </a:extLst>
          </p:cNvPr>
          <p:cNvSpPr/>
          <p:nvPr/>
        </p:nvSpPr>
        <p:spPr>
          <a:xfrm>
            <a:off x="1252855" y="132080"/>
            <a:ext cx="753427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Письмо Минфина России от 31.01.2025 № 24-01-06/8697</a:t>
            </a:r>
          </a:p>
          <a:p>
            <a:pPr indent="457200" algn="just">
              <a:spcBef>
                <a:spcPts val="600"/>
              </a:spcBef>
            </a:pPr>
            <a:r>
              <a:rPr lang="ru-RU" sz="1400" dirty="0" smtClean="0">
                <a:latin typeface="PT Serif"/>
              </a:rPr>
              <a:t>«3.1. …В перечнях №1 - №3 в графах «Наименование товара, работы, услуги» и «Наименование товара» … указаны группы товаров, работ, услуг, которые по общему правилу (за исключением отдельных позиций, в том числе касающихся медицинских изделий) являются наименованиями соответствующих группировок по ОКПД2 (от подкласса до подкатегории) .</a:t>
            </a:r>
          </a:p>
          <a:p>
            <a:pPr indent="457200" algn="just">
              <a:spcBef>
                <a:spcPts val="600"/>
              </a:spcBef>
            </a:pPr>
            <a:r>
              <a:rPr lang="ru-RU" sz="1400" dirty="0" smtClean="0">
                <a:latin typeface="PT Serif"/>
              </a:rPr>
              <a:t>…соответствующая «защитная» мера распространяется на всю указанную в позиции перечней № 1- № 3 группу товаров, работ, услуг по ОКПД2, то есть на все товары, работы, услуги, включенные в указанную в соответствующей позиции перечней № 1-№3 группировку ОКПД2.</a:t>
            </a:r>
          </a:p>
          <a:p>
            <a:pPr indent="457200" algn="just">
              <a:spcBef>
                <a:spcPts val="600"/>
              </a:spcBef>
            </a:pPr>
            <a:r>
              <a:rPr lang="ru-RU" sz="1400" dirty="0" smtClean="0">
                <a:latin typeface="PT Serif"/>
              </a:rPr>
              <a:t>Например, запрет, предусмотренный позицией 62 перечня № 1 в отношении машин и оборудования для сельского и лесного хозяйства, включенных в код 28.30 по ОКПД2, распространяется также на котлы варочные, включенные в код 28.30.83.170 по ОКПД2.</a:t>
            </a:r>
          </a:p>
          <a:p>
            <a:pPr indent="457200" algn="just">
              <a:spcBef>
                <a:spcPts val="600"/>
              </a:spcBef>
            </a:pPr>
            <a:r>
              <a:rPr lang="ru-RU" sz="1400" dirty="0" smtClean="0">
                <a:latin typeface="PT Serif"/>
              </a:rPr>
              <a:t>3.2. Наименование ТРУ в перечнях указаны для цели отнесения закупаемых заказчиком ТРУ к ТРУ, в отношении которых применяются соответствующие «защитные» меры.</a:t>
            </a:r>
          </a:p>
          <a:p>
            <a:pPr indent="457200" algn="just">
              <a:spcBef>
                <a:spcPts val="600"/>
              </a:spcBef>
            </a:pPr>
            <a:r>
              <a:rPr lang="ru-RU" sz="1400" dirty="0" smtClean="0">
                <a:latin typeface="PT Serif"/>
              </a:rPr>
              <a:t>…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этой связи при применении Постановления № 1875 не предусматривается обеспечение дословного соответствия наименований, указанных в описании объекта закупки (предмета закупки), наименованиям, указанным в перечнях № 1 - №3.</a:t>
            </a:r>
            <a:r>
              <a:rPr lang="ru-RU" sz="1400" dirty="0" smtClean="0">
                <a:latin typeface="PT Serif"/>
              </a:rPr>
              <a:t>»</a:t>
            </a:r>
            <a:endParaRPr lang="ru-RU" sz="1400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154212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4945" y="60325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89955-13BC-42DE-BA21-37C7D76364C3}"/>
              </a:ext>
            </a:extLst>
          </p:cNvPr>
          <p:cNvSpPr/>
          <p:nvPr/>
        </p:nvSpPr>
        <p:spPr>
          <a:xfrm>
            <a:off x="1056005" y="1084712"/>
            <a:ext cx="7675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 применения </a:t>
            </a:r>
            <a:r>
              <a:rPr lang="ru-RU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нац.режима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при закупках ЛП</a:t>
            </a:r>
            <a:endParaRPr lang="ru-RU" sz="4000" dirty="0">
              <a:solidFill>
                <a:srgbClr val="C00000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801177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0DC962E-D5DE-4F86-8B42-0EC613533CDB}"/>
              </a:ext>
            </a:extLst>
          </p:cNvPr>
          <p:cNvSpPr/>
          <p:nvPr/>
        </p:nvSpPr>
        <p:spPr>
          <a:xfrm>
            <a:off x="1343025" y="1266825"/>
            <a:ext cx="7103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  <a:latin typeface="PT Serif"/>
              </a:rPr>
              <a:t>Пункт 4 р</a:t>
            </a:r>
            <a:r>
              <a:rPr lang="ru-RU" b="1" dirty="0">
                <a:solidFill>
                  <a:srgbClr val="C00000"/>
                </a:solidFill>
                <a:latin typeface="PT Serif"/>
              </a:rPr>
              <a:t>)</a:t>
            </a:r>
            <a:r>
              <a:rPr lang="ru-RU" dirty="0">
                <a:solidFill>
                  <a:srgbClr val="C00000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ограничение, преимущество в отношении лекарственных препаратов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указанных в позиции 433 приложения N 2,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применяются при осуществлении закупок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лекарственных препаратов,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включенных в перечень ЖНВЛП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74550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925E121-4E9D-43E9-8F61-31427B471E8F}"/>
              </a:ext>
            </a:extLst>
          </p:cNvPr>
          <p:cNvSpPr/>
          <p:nvPr/>
        </p:nvSpPr>
        <p:spPr>
          <a:xfrm>
            <a:off x="1252855" y="132080"/>
            <a:ext cx="75342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b="1" dirty="0">
                <a:solidFill>
                  <a:srgbClr val="22272F"/>
                </a:solidFill>
                <a:latin typeface="PT Serif"/>
              </a:rPr>
              <a:t>у)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случае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осуществления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закупки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указанных в позиции 433 приложения N 2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лекарственных препаратов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</a:t>
            </a:r>
            <a:r>
              <a:rPr lang="ru-RU" sz="15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включенных в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перечень стратегически значимых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лекарственных средств, производство которых должно быть обеспечено на территории Российской Федерации, утвержденный распоряжением Правительства Российской Федерации от 6 июля 2010 г. N 1141-р,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заявки, содержащей предложение о поставке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таких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лекарственных препаратов только российского происхождения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помимо ограничения, также применяется преимущество,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500" u="sng" dirty="0">
                <a:solidFill>
                  <a:srgbClr val="22272F"/>
                </a:solidFill>
                <a:latin typeface="PT Serif"/>
              </a:rPr>
              <a:t>при котором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для цели такого преимущества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заявка, в которой содержится предложение о поставке такого лекарственного препарата, происходящего из государств - членов ЕАЭС, но не все стадии производства которого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(в том числе синтез молекулы действующего вещества при производстве фармацевтических субстанций)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осуществляются на территориях государств - членов ЕАЭС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приравнивается к заявке, в которой содержится предложение о поставке товара, происходящего из иностранного государства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на участие в такой закупке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подана заявка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признанная по результатам ее рассмотрения соответствующей требованиям и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содержащая предложение о поставке лекарственного препарата, все стадии производства которого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(в том числе синтез молекулы действующего вещества при производстве фармацевтических субстанций)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осуществляются на территориях государств - членов ЕАЭС;</a:t>
            </a:r>
          </a:p>
        </p:txBody>
      </p:sp>
    </p:spTree>
    <p:extLst>
      <p:ext uri="{BB962C8B-B14F-4D97-AF65-F5344CB8AC3E}">
        <p14:creationId xmlns:p14="http://schemas.microsoft.com/office/powerpoint/2010/main" val="509544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925E121-4E9D-43E9-8F61-31427B471E8F}"/>
              </a:ext>
            </a:extLst>
          </p:cNvPr>
          <p:cNvSpPr/>
          <p:nvPr/>
        </p:nvSpPr>
        <p:spPr>
          <a:xfrm>
            <a:off x="1199515" y="1078230"/>
            <a:ext cx="73488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b="1" dirty="0" smtClean="0">
                <a:solidFill>
                  <a:srgbClr val="C00000"/>
                </a:solidFill>
                <a:latin typeface="PT Serif"/>
              </a:rPr>
              <a:t>Пункт 10 е)</a:t>
            </a:r>
            <a:endParaRPr lang="ru-RU" sz="1500" dirty="0">
              <a:solidFill>
                <a:srgbClr val="22272F"/>
              </a:solidFill>
              <a:latin typeface="PT Serif"/>
            </a:endParaRPr>
          </a:p>
          <a:p>
            <a:pPr indent="457200" algn="just"/>
            <a:r>
              <a:rPr lang="ru-RU" sz="15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осуществлении закупки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товара, указанного в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позиции </a:t>
            </a:r>
            <a:r>
              <a:rPr lang="ru-RU" sz="15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433 </a:t>
            </a:r>
            <a:r>
              <a:rPr lang="ru-RU" sz="1500" dirty="0" smtClean="0">
                <a:solidFill>
                  <a:srgbClr val="22272F"/>
                </a:solidFill>
                <a:latin typeface="PT Serif"/>
              </a:rPr>
              <a:t>(</a:t>
            </a:r>
            <a:r>
              <a:rPr lang="ru-RU" sz="15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лекарственные препараты</a:t>
            </a:r>
            <a:r>
              <a:rPr lang="ru-RU" sz="1500" dirty="0" smtClean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приложения N </a:t>
            </a:r>
            <a:r>
              <a:rPr lang="ru-RU" sz="1500" dirty="0" smtClean="0">
                <a:solidFill>
                  <a:srgbClr val="22272F"/>
                </a:solidFill>
                <a:latin typeface="PT Serif"/>
              </a:rPr>
              <a:t>2,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извещение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об осуществлении которой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размещено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в </a:t>
            </a:r>
            <a:r>
              <a:rPr lang="ru-RU" sz="1500" dirty="0" smtClean="0">
                <a:solidFill>
                  <a:srgbClr val="22272F"/>
                </a:solidFill>
                <a:latin typeface="PT Serif"/>
              </a:rPr>
              <a:t>ЕИС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либо контракт (договор) с единственным </a:t>
            </a:r>
            <a:r>
              <a:rPr lang="ru-RU" sz="1500" dirty="0" smtClean="0">
                <a:solidFill>
                  <a:srgbClr val="22272F"/>
                </a:solidFill>
                <a:latin typeface="PT Serif"/>
              </a:rPr>
              <a:t>при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осуществлении которой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 по 31 декабря 2025 г. включительно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положения подпункта "у" пункта 4 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настоящего постановления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применяются также в отношении лекарственных препаратов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5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включенных в перечень стратегически значимых</a:t>
            </a:r>
            <a:r>
              <a:rPr lang="ru-RU" sz="1500" dirty="0">
                <a:solidFill>
                  <a:srgbClr val="22272F"/>
                </a:solidFill>
                <a:latin typeface="PT Serif"/>
              </a:rPr>
              <a:t> лекарственных средств, производство которых должно быть обеспечено на территории Российской Федерации, утвержденный распоряжением Правительства Российской Федерации от 6 июля 2010 г. N 1141-р;</a:t>
            </a:r>
          </a:p>
        </p:txBody>
      </p:sp>
    </p:spTree>
    <p:extLst>
      <p:ext uri="{BB962C8B-B14F-4D97-AF65-F5344CB8AC3E}">
        <p14:creationId xmlns:p14="http://schemas.microsoft.com/office/powerpoint/2010/main" val="861310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8016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86155" y="634365"/>
            <a:ext cx="7821295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22272F"/>
                </a:solidFill>
                <a:latin typeface="PT Serif"/>
              </a:rPr>
              <a:t>в)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для подтверждения осуществления всех стадий производства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(в том числе синтеза молекулы действующего вещества при производстве </a:t>
            </a:r>
            <a:r>
              <a:rPr lang="ru-RU" dirty="0" err="1">
                <a:solidFill>
                  <a:srgbClr val="22272F"/>
                </a:solidFill>
                <a:latin typeface="PT Serif"/>
              </a:rPr>
              <a:t>фармсубстанций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лекарственного препарата на территориях государств - членов ЕАЭС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в целях подпунктов "у" и "ф" пункта 4 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дополнение к информации и документам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предусмотренным настоящим постановлением, -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документ, содержащий сведения о стадиях технологического процесса производства лекарственного средства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для медицинского применения, осуществляемых на территории Евразийского экономического союза (в том числе о стадиях производства молекулы действующего вещества фармацевтической субстанции),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выданный Министерством промышленности и торговли Российской Федерации в установленном им порядке;</a:t>
            </a:r>
          </a:p>
        </p:txBody>
      </p:sp>
    </p:spTree>
    <p:extLst>
      <p:ext uri="{BB962C8B-B14F-4D97-AF65-F5344CB8AC3E}">
        <p14:creationId xmlns:p14="http://schemas.microsoft.com/office/powerpoint/2010/main" val="1807602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1270" y="343281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343025" y="194306"/>
            <a:ext cx="7390766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b="1" u="sng" dirty="0">
                <a:solidFill>
                  <a:srgbClr val="22272F"/>
                </a:solidFill>
                <a:latin typeface="PT Serif"/>
              </a:rPr>
              <a:t>При осуществлении закупки работы, услуги: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1)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установлен запрет: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а)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поданная иностранным лицом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, подлежит отклонению;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б)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заключение контракта с единственным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подрядчиком (исполнителем), являющимся иностранным лицом,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допускается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2)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установлено ограничение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все заявки, поданные иностранными лицами, подлежат отклонению, если поданная российским лицом заявка признана соответствующей требованиям (</a:t>
            </a:r>
            <a:r>
              <a:rPr lang="ru-R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правило «второй лишний»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);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3)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 установлено преимущество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а) при присвоении порядкового номера заявке, поданной российским лицом, осуществляется снижение на 15 % ценового предложения этого участника закупки (</a:t>
            </a:r>
            <a:r>
              <a:rPr lang="ru-RU" sz="1400" i="1" dirty="0">
                <a:solidFill>
                  <a:srgbClr val="22272F"/>
                </a:solidFill>
                <a:latin typeface="PT Serif"/>
              </a:rPr>
              <a:t>либо увеличение 15 % в случае подачи им предложения о размере платы, подлежащей внесению за заключение контракта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);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б) в случае заключения контракта, указанный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 заключается без учета снижения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либо увеличения ценового предложения.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6274" y="172949"/>
            <a:ext cx="766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Source Sans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337195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9515" y="1012479"/>
            <a:ext cx="733742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>
                <a:solidFill>
                  <a:srgbClr val="C00000"/>
                </a:solidFill>
                <a:latin typeface="PT Serif"/>
              </a:rPr>
              <a:t>Подпункт "ф" вступает в силу с 1 сентября 2025 г.</a:t>
            </a:r>
          </a:p>
          <a:p>
            <a:pPr algn="just"/>
            <a:r>
              <a:rPr lang="ru-RU" sz="1400" b="1" dirty="0">
                <a:solidFill>
                  <a:srgbClr val="22272F"/>
                </a:solidFill>
                <a:latin typeface="PT Serif"/>
              </a:rPr>
              <a:t>ф)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 осуществлении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закупки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указанных в позиции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433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приложения N 2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лекарственных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препаратов, включенных в перечень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СЗ ЛС, заявка,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которой содержится предложение о поставке такого лекарственного препарата, происходящего из государств - членов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но не все стадии производства которого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(в том числе синтез молекулы действующего вещества при производстве фармацевтических субстанций)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осуществляются на территориях государств - членов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приравнивается к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заявке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которой содержится предложение о поставке товара, происходящего из иностранного государства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на участие в такой закупке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подана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заявка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признанная по результатам ее рассмотрения соответствующей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требованиям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содержащая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предложение о поставке лекарственного препарата, все стадии производства которого (в том числе синтез молекулы действующего вещества при производстве фармацевтических субстанций)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осуществляются на территориях государств - членов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ЕАЭС;</a:t>
            </a:r>
          </a:p>
        </p:txBody>
      </p:sp>
    </p:spTree>
    <p:extLst>
      <p:ext uri="{BB962C8B-B14F-4D97-AF65-F5344CB8AC3E}">
        <p14:creationId xmlns:p14="http://schemas.microsoft.com/office/powerpoint/2010/main" val="6560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270" y="1281661"/>
            <a:ext cx="73374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Положения подпункта "ф" в части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касающейся лекарственных препаратов, включенных в перечень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СЗ ЛС,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производство которых должно быть обеспечено на территории РФ, утвержденный распоряжением Правительства Российской Федерации от 6 июля 2010 г. N 1141-р,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после 1 января 2025 г. применяются при осуществлении закупок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извещения об осуществлении которых размещены в ЕИС и приглашения принять участие в которых направлены либо контракты (договоры) с единственным поставщиком (подрядчиком, исполнителем) при осуществлении которых заключены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 1 сентября 2-го года после года включения лекарственного препарата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являющегося объектом закупки (предметом закупки),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указанный перечень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(пункт 10 ж)</a:t>
            </a:r>
          </a:p>
        </p:txBody>
      </p:sp>
    </p:spTree>
    <p:extLst>
      <p:ext uri="{BB962C8B-B14F-4D97-AF65-F5344CB8AC3E}">
        <p14:creationId xmlns:p14="http://schemas.microsoft.com/office/powerpoint/2010/main" val="407279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092" y="993297"/>
            <a:ext cx="79648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spcBef>
                <a:spcPts val="600"/>
              </a:spcBef>
            </a:pP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Пункт 10 в</a:t>
            </a:r>
            <a:r>
              <a:rPr lang="ru-RU" sz="1400" b="1" dirty="0">
                <a:solidFill>
                  <a:srgbClr val="C00000"/>
                </a:solidFill>
                <a:latin typeface="PT Serif"/>
              </a:rPr>
              <a:t>)</a:t>
            </a:r>
            <a:r>
              <a:rPr lang="ru-RU" sz="1400" dirty="0">
                <a:solidFill>
                  <a:srgbClr val="C00000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осуществлении закупок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указанных в позициях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362 – 399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медицинские изделия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) 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433 (лекарственные препараты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) приложения N 2,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извещения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об осуществлении которых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размещены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в ЕИС либо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контракты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(договоры) с единственным при осуществлении которых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заключены по 31 августа 2025 г. включительно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документом, подтверждающим происхождение таких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из государств - членов ЕАЭС, в том числе из Российской Федерации,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наряду с информацией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предусмотренной подпунктами "а" и "б" пункта 3 настоящего постановления, является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сертификат о происхождении 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выданный уполномоченным органом (организацией) государства - члена ЕАЭС по форме, установленной Правилами определения страны происхождения товаров, являющимися неотъемлемой частью Соглашения о Правилах определения страны происхождения товаров в Содружестве Независимых Государств от 20 ноября 2009 г. (далее - Правила определения страны происхождения товаров), и в соответствии с критериями определения страны происхождения товаров, предусмотренными Правилами определения страны происхождения товаров;</a:t>
            </a:r>
          </a:p>
        </p:txBody>
      </p:sp>
    </p:spTree>
    <p:extLst>
      <p:ext uri="{BB962C8B-B14F-4D97-AF65-F5344CB8AC3E}">
        <p14:creationId xmlns:p14="http://schemas.microsoft.com/office/powerpoint/2010/main" val="886054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2">
              <a:spcBef>
                <a:spcPts val="600"/>
              </a:spcBef>
            </a:pPr>
            <a:endParaRPr lang="ru-RU" sz="1400" dirty="0">
              <a:solidFill>
                <a:srgbClr val="000000"/>
              </a:solidFill>
              <a:latin typeface="PT Serif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1140589"/>
            <a:ext cx="73888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Пункт 10 д</a:t>
            </a:r>
            <a:r>
              <a:rPr lang="ru-RU" sz="1400" b="1" dirty="0">
                <a:solidFill>
                  <a:srgbClr val="C00000"/>
                </a:solidFill>
                <a:latin typeface="PT Serif"/>
              </a:rPr>
              <a:t>)</a:t>
            </a:r>
            <a:r>
              <a:rPr lang="ru-RU" sz="1400" dirty="0">
                <a:solidFill>
                  <a:srgbClr val="C00000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 внесения изменений в право Евразийского экономического союза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предусматривающих подтверждение страны происхождения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указанных в позиции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433 (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лекарственные препараты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)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2,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путем предоставления информации из евразийского реестра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промышленных товаров,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документом, подтверждающим происхождение таких товаров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из государств - членов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ЕАЭС,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 исключением Российской Федерации, является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сертификат о происхождении товара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выданный уполномоченным органом (организацией) государства - члена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ЕАЭС по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форме, установленной Правилами определения страны происхождения товаров, и в соответствии с критериями определения страны происхождения товаров, предусмотренными Правилами определения страны происхождения товаров;</a:t>
            </a:r>
          </a:p>
        </p:txBody>
      </p:sp>
    </p:spTree>
    <p:extLst>
      <p:ext uri="{BB962C8B-B14F-4D97-AF65-F5344CB8AC3E}">
        <p14:creationId xmlns:p14="http://schemas.microsoft.com/office/powerpoint/2010/main" val="277292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3621" y="1375558"/>
            <a:ext cx="7552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 описания объекта закупки</a:t>
            </a:r>
            <a:endParaRPr lang="ru-RU" sz="4000" dirty="0">
              <a:solidFill>
                <a:srgbClr val="C00000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512201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770453"/>
            <a:ext cx="75526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Информационное письмо Минфина России от 31 января 2025 г. N 24-01-06/8697 "О применении положений…</a:t>
            </a:r>
          </a:p>
          <a:p>
            <a:pPr algn="just"/>
            <a:endParaRPr lang="ru-RU" sz="1400" dirty="0" smtClean="0">
              <a:solidFill>
                <a:srgbClr val="22272F"/>
              </a:solidFill>
              <a:latin typeface="PT Serif"/>
            </a:endParaRPr>
          </a:p>
          <a:p>
            <a:pPr algn="just"/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Частью 1.1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статьи 33 Закона N 44-ФЗ установлено, что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описании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являющегося объектом закупки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товара (в том числе поставляемого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при выполнении закупаемой работы, оказании закупаемой услуги),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которого установлены запрет, ограничение или преимущество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указываются характеристики товара российского происхождения.</a:t>
            </a:r>
          </a:p>
          <a:p>
            <a:pPr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Постановление N 1875 содержит случаи, при которых установленные им "защитные" меры не применяются. Вместе с тем применение установленной Постановлением N 1875 "защитной" меры условием применения части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1.1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статьи 33 Закона N 44-ФЗ не является.</a:t>
            </a:r>
          </a:p>
          <a:p>
            <a:pPr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Таким образом, положения части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1.1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статьи 33 Закона N 44-ФЗ применяются при описании товара, в отношении которого Постановлением N 1875 установлены "защитные" меры, вне зависимости от применения либо неприменения соответствующей "защитной" меры при осуществлении закупки такого товара.</a:t>
            </a:r>
          </a:p>
        </p:txBody>
      </p:sp>
    </p:spTree>
    <p:extLst>
      <p:ext uri="{BB962C8B-B14F-4D97-AF65-F5344CB8AC3E}">
        <p14:creationId xmlns:p14="http://schemas.microsoft.com/office/powerpoint/2010/main" val="854094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924341"/>
            <a:ext cx="75526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Перечни N 1 и N 2 подготовлены по результатам межведомственной проработки с учетом информации </a:t>
            </a:r>
            <a:r>
              <a:rPr lang="ru-RU" sz="1400" dirty="0" err="1">
                <a:solidFill>
                  <a:srgbClr val="22272F"/>
                </a:solidFill>
                <a:latin typeface="PT Serif"/>
              </a:rPr>
              <a:t>Минпромторга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России о наличии на территории Российской Федерации производства указанных в перечнях N 1 и N 2 товаров из числа промышленной продукции.</a:t>
            </a:r>
          </a:p>
          <a:p>
            <a:pPr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Следует при этом отметить, что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не исключена вероятность возникновения ситуации, при которой производство определенного товара из числа промышленной продукции на территории Российской Федерации отсутствует или прекращено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в том числе товара, в отношении которого Постановлением N 1875 установлено преимущество.</a:t>
            </a:r>
          </a:p>
          <a:p>
            <a:pPr algn="just"/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Указание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 описании объекта закупки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характеристик товара российского происхождения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в случае, если производство такого товара на территории Российской Федерации отсутствует,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является невозможн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ым, в связи с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чем в этом случае характеристики товара российского происхождения в описании объекта закупки не указываются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.</a:t>
            </a:r>
          </a:p>
          <a:p>
            <a:pPr algn="just"/>
            <a:r>
              <a:rPr lang="ru-RU" sz="1400" dirty="0">
                <a:solidFill>
                  <a:srgbClr val="22272F"/>
                </a:solidFill>
                <a:latin typeface="PT Serif"/>
              </a:rPr>
              <a:t>При этом представляется целесообразным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заказчику в описании объекта закупки самостоятельно декларировать невозможность указать характеристики товара российского происхождения по причине отсутствия производства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такого товара на территории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2797802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3621" y="1375558"/>
            <a:ext cx="7552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определения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</a:t>
            </a:r>
            <a:endParaRPr lang="ru-RU" sz="4000" dirty="0">
              <a:solidFill>
                <a:srgbClr val="C00000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066454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627582"/>
            <a:ext cx="75526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22272F"/>
                </a:solidFill>
                <a:latin typeface="PT Serif"/>
              </a:rPr>
              <a:t>Статья 22 часть 25.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Для целей осуществления закупок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товаров, работ, услуг,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отношении которых установлены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предусмотренные пунктом 1 части 2 статьи 14 настоящего Федерального закона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запрет, ограничение или преимущество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Правительство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 Российской Федерации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устанавливает особенности определения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начальной (максимальной) цены контракта, цены контракта, заключаемого с единственным поставщиком (подрядчиком, исполнителем), начальной цены единицы товара, в том числе товаров, поставляемых при выполнении закупаемых работ, оказании закупаемых услуг, начальной цены единицы работы, услуги 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на основе 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функциональных, технических и качественных характеристик, эксплуатационных.</a:t>
            </a:r>
            <a:r>
              <a:rPr lang="ru-RU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 характеристик товаров российского происхождения, работ, услуг, соответственно выполняемых, оказываемых российскими лицами</a:t>
            </a:r>
            <a:r>
              <a:rPr lang="ru-RU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.</a:t>
            </a:r>
            <a:endParaRPr lang="ru-RU" dirty="0">
              <a:solidFill>
                <a:srgbClr val="22272F"/>
              </a:solidFill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243026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132080"/>
            <a:ext cx="755269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rgbClr val="C00000"/>
                </a:solidFill>
                <a:latin typeface="PT Serif"/>
              </a:rPr>
              <a:t>Установить, что для целей осуществлении закупок (пункт 7</a:t>
            </a:r>
            <a:r>
              <a:rPr lang="ru-RU" sz="1400" b="1" dirty="0" smtClean="0">
                <a:solidFill>
                  <a:srgbClr val="C00000"/>
                </a:solidFill>
                <a:latin typeface="PT Serif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22272F"/>
                </a:solidFill>
                <a:latin typeface="PT Serif"/>
              </a:rPr>
              <a:t>в)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особенности определения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НМЦК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, ЦК,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заключаемого с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единственным, НЦ единицы товара, работы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услуги для осуществления закупки, объект закупки которой включает товары, указанные в приложении N 1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и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(или)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N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 2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: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определении идентичности и однородности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товаров в соответствии с частями 13 и 14 статьи 22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подлежат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учету исключительно товары, происходящие из государств - членов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;</a:t>
            </a:r>
            <a:endParaRPr lang="ru-RU" sz="1400" dirty="0">
              <a:solidFill>
                <a:srgbClr val="22272F"/>
              </a:solidFill>
              <a:latin typeface="PT Serif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при применении метода сопоставимых рыночных цен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(анализа рынка)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 направляет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запрос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о предоставлении информации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о цене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указанных в позициях 1 - 145 приложения N 1 к настоящему постановлению, позициях 1 - 432 приложения N 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2,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субъектам деятельности в сфере промышленности, информация о которых включена 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ГИСП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Если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этой системе содержится информация менее чем о 3 субъектах 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деятельности в сфере промышленности, осуществляющих производство включенного в объект закупки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товара,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заказчик также направляет такой запрос поставщикам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которые осуществляют поставку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происходящих из государств - членов </a:t>
            </a:r>
            <a:r>
              <a:rPr lang="ru-RU" sz="1400" dirty="0" smtClean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ЕАЭС товаров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идентичных товарам, планируемым к закупкам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(при их отсутствии - однородных товаров), и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информация о которых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и о поставленных ими товарах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содержится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 на официальном сайте </a:t>
            </a:r>
            <a:r>
              <a:rPr lang="ru-RU" sz="1400" dirty="0" smtClean="0">
                <a:solidFill>
                  <a:srgbClr val="22272F"/>
                </a:solidFill>
                <a:latin typeface="PT Serif"/>
              </a:rPr>
              <a:t>ЕИС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в реестре контрактов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, </a:t>
            </a:r>
            <a:r>
              <a:rPr lang="ru-RU" sz="1400" dirty="0">
                <a:solidFill>
                  <a:srgbClr val="22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/>
              </a:rPr>
              <a:t>заключенных заказчиками</a:t>
            </a:r>
            <a:r>
              <a:rPr lang="ru-RU" sz="1400" dirty="0">
                <a:solidFill>
                  <a:srgbClr val="22272F"/>
                </a:solidFill>
                <a:latin typeface="PT Serif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358670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:p15="http://schemas.microsoft.com/office/powerpoint/2012/main" xmlns:pr="smNativeData" xmlns="smNativeData" xmlns:p14="http://schemas.microsoft.com/office/powerpoint/2010/main" val="y4z/ZgAAAACkBgAAAAAAAAYAAAAAAAAAuAsAAAAAAAABAAAAAAAAAAAAAAAAAAAAAAAAAAAAAAAAAAAA"/>
          </p:ext>
        </p:extLst>
      </p:transition>
    </mc:Fallback>
  </mc:AlternateContent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4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5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6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7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8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0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2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3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4777</TotalTime>
  <Words>4940</Words>
  <Application>Microsoft Office PowerPoint</Application>
  <PresentationFormat>Экран (16:9)</PresentationFormat>
  <Paragraphs>932</Paragraphs>
  <Slides>112</Slides>
  <Notes>112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112</vt:i4>
      </vt:variant>
    </vt:vector>
  </HeadingPairs>
  <TitlesOfParts>
    <vt:vector size="134" baseType="lpstr">
      <vt:lpstr>Source Sans Pro Black</vt:lpstr>
      <vt:lpstr>Wingdings</vt:lpstr>
      <vt:lpstr>Times New Roman CYR</vt:lpstr>
      <vt:lpstr>SimSun</vt:lpstr>
      <vt:lpstr>MS Reference Sans Serif</vt:lpstr>
      <vt:lpstr>PT Serif</vt:lpstr>
      <vt:lpstr>SimSun</vt:lpstr>
      <vt:lpstr>Roboto</vt:lpstr>
      <vt:lpstr>字魂59号-创粗黑</vt:lpstr>
      <vt:lpstr>Calibri</vt:lpstr>
      <vt:lpstr>Montserrat SemiBold</vt:lpstr>
      <vt:lpstr>Times New Roman</vt:lpstr>
      <vt:lpstr>Trebuchet MS</vt:lpstr>
      <vt:lpstr>Verdana</vt:lpstr>
      <vt:lpstr>Arial</vt:lpstr>
      <vt:lpstr>Presentation</vt:lpstr>
      <vt:lpstr>1_Presentation</vt:lpstr>
      <vt:lpstr>2_Presentation</vt:lpstr>
      <vt:lpstr>3_Presentation</vt:lpstr>
      <vt:lpstr>4_Presentation</vt:lpstr>
      <vt:lpstr>5_Presentation</vt:lpstr>
      <vt:lpstr>6_Presentation</vt:lpstr>
      <vt:lpstr>Презентация PowerPoint</vt:lpstr>
      <vt:lpstr>Презентация PowerPoint</vt:lpstr>
      <vt:lpstr>Статья 14. Предоставление национального режима при осуществлении закупок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Постановление Правительства Российской Федерации от 23 декабря 2024 г. N 1875 "О мерах по предоставлению национального режима при осуществлении закупок товаров, работ, услуг  для обеспечения государственных и муниципальных нужд, закупок товаров, работ, услуг отдельными видами юридических лиц"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蓝色商务风公司工作总结项目汇报PPT模板</dc:title>
  <dc:subject/>
  <dc:creator>user</dc:creator>
  <cp:keywords>第一PPT模板网-WWW.1PPT.COM</cp:keywords>
  <dc:description/>
  <cp:lastModifiedBy>Admin</cp:lastModifiedBy>
  <cp:revision>286</cp:revision>
  <dcterms:created xsi:type="dcterms:W3CDTF">2015-12-11T13:46:17Z</dcterms:created>
  <dcterms:modified xsi:type="dcterms:W3CDTF">2025-05-30T05:59:21Z</dcterms:modified>
</cp:coreProperties>
</file>