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258" r:id="rId3"/>
    <p:sldId id="695" r:id="rId4"/>
    <p:sldId id="696" r:id="rId5"/>
    <p:sldId id="697" r:id="rId6"/>
    <p:sldId id="280" r:id="rId7"/>
    <p:sldId id="710" r:id="rId8"/>
    <p:sldId id="711" r:id="rId9"/>
    <p:sldId id="712" r:id="rId10"/>
    <p:sldId id="713" r:id="rId11"/>
    <p:sldId id="714" r:id="rId12"/>
    <p:sldId id="715" r:id="rId13"/>
    <p:sldId id="716" r:id="rId14"/>
    <p:sldId id="707" r:id="rId15"/>
    <p:sldId id="708" r:id="rId16"/>
    <p:sldId id="694" r:id="rId17"/>
    <p:sldId id="70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A8258BB-5E59-4C96-9D6D-13CCE7A43AED}">
  <a:tblStyle styleId="{7A8258BB-5E59-4C96-9D6D-13CCE7A43A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57" d="100"/>
          <a:sy n="157" d="100"/>
        </p:scale>
        <p:origin x="-29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266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605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635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8C7AD-4540-4FCF-867B-EEDD171272E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7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8C7AD-4540-4FCF-867B-EEDD171272E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14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0f4d7b453e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20f4d7b453e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09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30F95-1A1D-4932-9DB3-19A42E1B764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8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8C7AD-4540-4FCF-867B-EEDD171272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7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2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9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6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74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22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07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4617000" cy="20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733950"/>
            <a:ext cx="22374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654925" y="1312525"/>
            <a:ext cx="2852100" cy="2852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713225" y="1013500"/>
            <a:ext cx="4708200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>
            <a:off x="713225" y="1978000"/>
            <a:ext cx="4708200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121" name="Google Shape;121;p9"/>
          <p:cNvGrpSpPr/>
          <p:nvPr/>
        </p:nvGrpSpPr>
        <p:grpSpPr>
          <a:xfrm>
            <a:off x="6687000" y="-259068"/>
            <a:ext cx="2948185" cy="5032319"/>
            <a:chOff x="6687000" y="-259068"/>
            <a:chExt cx="2948185" cy="5032319"/>
          </a:xfrm>
        </p:grpSpPr>
        <p:grpSp>
          <p:nvGrpSpPr>
            <p:cNvPr id="122" name="Google Shape;122;p9"/>
            <p:cNvGrpSpPr/>
            <p:nvPr/>
          </p:nvGrpSpPr>
          <p:grpSpPr>
            <a:xfrm rot="10800000" flipH="1">
              <a:off x="7260604" y="4515501"/>
              <a:ext cx="1309796" cy="257750"/>
              <a:chOff x="-6337521" y="4362225"/>
              <a:chExt cx="1309796" cy="257750"/>
            </a:xfrm>
          </p:grpSpPr>
          <p:sp>
            <p:nvSpPr>
              <p:cNvPr id="123" name="Google Shape;123;p9"/>
              <p:cNvSpPr/>
              <p:nvPr/>
            </p:nvSpPr>
            <p:spPr>
              <a:xfrm>
                <a:off x="-591797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9"/>
              <p:cNvSpPr/>
              <p:nvPr/>
            </p:nvSpPr>
            <p:spPr>
              <a:xfrm>
                <a:off x="-5713862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9"/>
              <p:cNvSpPr/>
              <p:nvPr/>
            </p:nvSpPr>
            <p:spPr>
              <a:xfrm>
                <a:off x="-5509750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9"/>
              <p:cNvSpPr/>
              <p:nvPr/>
            </p:nvSpPr>
            <p:spPr>
              <a:xfrm>
                <a:off x="-5305637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9"/>
              <p:cNvSpPr/>
              <p:nvPr/>
            </p:nvSpPr>
            <p:spPr>
              <a:xfrm>
                <a:off x="-510152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9"/>
              <p:cNvSpPr/>
              <p:nvPr/>
            </p:nvSpPr>
            <p:spPr>
              <a:xfrm>
                <a:off x="-633752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9"/>
              <p:cNvSpPr/>
              <p:nvPr/>
            </p:nvSpPr>
            <p:spPr>
              <a:xfrm>
                <a:off x="-6133409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>
                <a:off x="-5929296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>
                <a:off x="-5725184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-552107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9"/>
            <p:cNvGrpSpPr/>
            <p:nvPr/>
          </p:nvGrpSpPr>
          <p:grpSpPr>
            <a:xfrm>
              <a:off x="6687000" y="-259068"/>
              <a:ext cx="2948185" cy="2776688"/>
              <a:chOff x="6687000" y="-259068"/>
              <a:chExt cx="2948185" cy="2776688"/>
            </a:xfrm>
          </p:grpSpPr>
          <p:sp>
            <p:nvSpPr>
              <p:cNvPr id="134" name="Google Shape;134;p9"/>
              <p:cNvSpPr/>
              <p:nvPr/>
            </p:nvSpPr>
            <p:spPr>
              <a:xfrm rot="10800000">
                <a:off x="6687000" y="-15411"/>
                <a:ext cx="2457000" cy="2447100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 rot="-8100410" flipH="1">
                <a:off x="7946885" y="808032"/>
                <a:ext cx="1780000" cy="477721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 rot="-8100000" flipH="1">
                <a:off x="6857259" y="76294"/>
                <a:ext cx="996172" cy="114976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 rot="10800000" flipH="1">
                <a:off x="6962498" y="271638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9"/>
              <p:cNvSpPr/>
              <p:nvPr/>
            </p:nvSpPr>
            <p:spPr>
              <a:xfrm rot="-8100410" flipH="1">
                <a:off x="7651509" y="1609528"/>
                <a:ext cx="1780000" cy="326683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575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33575" y="1967892"/>
            <a:ext cx="3932700" cy="13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89425" y="539500"/>
            <a:ext cx="1046700" cy="13353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33575" y="3376700"/>
            <a:ext cx="27708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5397500" y="1055100"/>
            <a:ext cx="3033300" cy="30333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7" name="Google Shape;17;p3"/>
          <p:cNvGrpSpPr/>
          <p:nvPr/>
        </p:nvGrpSpPr>
        <p:grpSpPr>
          <a:xfrm>
            <a:off x="3660304" y="399825"/>
            <a:ext cx="1309796" cy="257750"/>
            <a:chOff x="-6337521" y="4362225"/>
            <a:chExt cx="1309796" cy="257750"/>
          </a:xfrm>
        </p:grpSpPr>
        <p:sp>
          <p:nvSpPr>
            <p:cNvPr id="18" name="Google Shape;18;p3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1"/>
          </p:nvPr>
        </p:nvSpPr>
        <p:spPr>
          <a:xfrm>
            <a:off x="1578601" y="2296975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2"/>
          </p:nvPr>
        </p:nvSpPr>
        <p:spPr>
          <a:xfrm>
            <a:off x="1578601" y="3954230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3"/>
          </p:nvPr>
        </p:nvSpPr>
        <p:spPr>
          <a:xfrm>
            <a:off x="5534500" y="3954200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4"/>
          </p:nvPr>
        </p:nvSpPr>
        <p:spPr>
          <a:xfrm>
            <a:off x="5534500" y="2296975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5" hasCustomPrompt="1"/>
          </p:nvPr>
        </p:nvSpPr>
        <p:spPr>
          <a:xfrm>
            <a:off x="796200" y="1633675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6" hasCustomPrompt="1"/>
          </p:nvPr>
        </p:nvSpPr>
        <p:spPr>
          <a:xfrm>
            <a:off x="4750950" y="3290775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7" hasCustomPrompt="1"/>
          </p:nvPr>
        </p:nvSpPr>
        <p:spPr>
          <a:xfrm>
            <a:off x="796200" y="3290900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8" hasCustomPrompt="1"/>
          </p:nvPr>
        </p:nvSpPr>
        <p:spPr>
          <a:xfrm>
            <a:off x="4750950" y="1633575"/>
            <a:ext cx="707400" cy="123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9"/>
          </p:nvPr>
        </p:nvSpPr>
        <p:spPr>
          <a:xfrm>
            <a:off x="1578600" y="1633675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3"/>
          </p:nvPr>
        </p:nvSpPr>
        <p:spPr>
          <a:xfrm>
            <a:off x="1578600" y="3290939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4"/>
          </p:nvPr>
        </p:nvSpPr>
        <p:spPr>
          <a:xfrm>
            <a:off x="5534500" y="3290901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5"/>
          </p:nvPr>
        </p:nvSpPr>
        <p:spPr>
          <a:xfrm>
            <a:off x="5534500" y="1633675"/>
            <a:ext cx="23097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72" name="Google Shape;172;p13"/>
          <p:cNvGrpSpPr/>
          <p:nvPr/>
        </p:nvGrpSpPr>
        <p:grpSpPr>
          <a:xfrm>
            <a:off x="7527475" y="-437123"/>
            <a:ext cx="2304049" cy="2076084"/>
            <a:chOff x="7527475" y="-437123"/>
            <a:chExt cx="2304049" cy="2076084"/>
          </a:xfrm>
        </p:grpSpPr>
        <p:sp>
          <p:nvSpPr>
            <p:cNvPr id="173" name="Google Shape;173;p13"/>
            <p:cNvSpPr/>
            <p:nvPr/>
          </p:nvSpPr>
          <p:spPr>
            <a:xfrm rot="-5400000" flipH="1">
              <a:off x="7653475" y="-58150"/>
              <a:ext cx="1554600" cy="15486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3"/>
            <p:cNvGrpSpPr/>
            <p:nvPr/>
          </p:nvGrpSpPr>
          <p:grpSpPr>
            <a:xfrm>
              <a:off x="7527475" y="-190576"/>
              <a:ext cx="2304049" cy="1829537"/>
              <a:chOff x="7267300" y="-366311"/>
              <a:chExt cx="2304049" cy="1829537"/>
            </a:xfrm>
          </p:grpSpPr>
          <p:sp>
            <p:nvSpPr>
              <p:cNvPr id="175" name="Google Shape;175;p13"/>
              <p:cNvSpPr/>
              <p:nvPr/>
            </p:nvSpPr>
            <p:spPr>
              <a:xfrm rot="2699366" flipH="1">
                <a:off x="8496503" y="4900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" name="Google Shape;178;p13"/>
            <p:cNvSpPr/>
            <p:nvPr/>
          </p:nvSpPr>
          <p:spPr>
            <a:xfrm rot="2700000">
              <a:off x="7775558" y="-183425"/>
              <a:ext cx="770464" cy="12770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"/>
          <p:cNvSpPr txBox="1">
            <a:spLocks noGrp="1"/>
          </p:cNvSpPr>
          <p:nvPr>
            <p:ph type="title"/>
          </p:nvPr>
        </p:nvSpPr>
        <p:spPr>
          <a:xfrm>
            <a:off x="720000" y="1476950"/>
            <a:ext cx="3045900" cy="7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subTitle" idx="1"/>
          </p:nvPr>
        </p:nvSpPr>
        <p:spPr>
          <a:xfrm>
            <a:off x="720000" y="2183225"/>
            <a:ext cx="30459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1" name="Google Shape;381;p23"/>
          <p:cNvGrpSpPr/>
          <p:nvPr/>
        </p:nvGrpSpPr>
        <p:grpSpPr>
          <a:xfrm rot="10800000" flipH="1">
            <a:off x="5173104" y="269054"/>
            <a:ext cx="1309796" cy="257750"/>
            <a:chOff x="-6337521" y="4362225"/>
            <a:chExt cx="1309796" cy="257750"/>
          </a:xfrm>
        </p:grpSpPr>
        <p:sp>
          <p:nvSpPr>
            <p:cNvPr id="382" name="Google Shape;382;p23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5"/>
          <p:cNvGrpSpPr/>
          <p:nvPr/>
        </p:nvGrpSpPr>
        <p:grpSpPr>
          <a:xfrm>
            <a:off x="7267300" y="-374475"/>
            <a:ext cx="2456449" cy="5138686"/>
            <a:chOff x="7267300" y="-374475"/>
            <a:chExt cx="2456449" cy="5138686"/>
          </a:xfrm>
        </p:grpSpPr>
        <p:grpSp>
          <p:nvGrpSpPr>
            <p:cNvPr id="410" name="Google Shape;410;p25"/>
            <p:cNvGrpSpPr/>
            <p:nvPr/>
          </p:nvGrpSpPr>
          <p:grpSpPr>
            <a:xfrm>
              <a:off x="7432804" y="4506461"/>
              <a:ext cx="1309796" cy="257750"/>
              <a:chOff x="-6337521" y="4362225"/>
              <a:chExt cx="1309796" cy="257750"/>
            </a:xfrm>
          </p:grpSpPr>
          <p:sp>
            <p:nvSpPr>
              <p:cNvPr id="411" name="Google Shape;411;p25"/>
              <p:cNvSpPr/>
              <p:nvPr/>
            </p:nvSpPr>
            <p:spPr>
              <a:xfrm>
                <a:off x="-591797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-5713862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-5509750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>
                <a:off x="-5305637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-510152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-633752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-6133409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-5929296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-5725184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-552107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25"/>
            <p:cNvGrpSpPr/>
            <p:nvPr/>
          </p:nvGrpSpPr>
          <p:grpSpPr>
            <a:xfrm>
              <a:off x="7267300" y="-374475"/>
              <a:ext cx="2456449" cy="1917411"/>
              <a:chOff x="7267300" y="-366311"/>
              <a:chExt cx="2456449" cy="1917411"/>
            </a:xfrm>
          </p:grpSpPr>
          <p:sp>
            <p:nvSpPr>
              <p:cNvPr id="422" name="Google Shape;422;p25"/>
              <p:cNvSpPr/>
              <p:nvPr/>
            </p:nvSpPr>
            <p:spPr>
              <a:xfrm rot="-5400000" flipH="1">
                <a:off x="7653475" y="-500"/>
                <a:ext cx="1554600" cy="1548600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 rot="2699366" flipH="1">
                <a:off x="8648903" y="6424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6"/>
          <p:cNvGrpSpPr/>
          <p:nvPr/>
        </p:nvGrpSpPr>
        <p:grpSpPr>
          <a:xfrm>
            <a:off x="7267300" y="387525"/>
            <a:ext cx="2456449" cy="5138686"/>
            <a:chOff x="7267300" y="387525"/>
            <a:chExt cx="2456449" cy="5138686"/>
          </a:xfrm>
        </p:grpSpPr>
        <p:grpSp>
          <p:nvGrpSpPr>
            <p:cNvPr id="428" name="Google Shape;428;p26"/>
            <p:cNvGrpSpPr/>
            <p:nvPr/>
          </p:nvGrpSpPr>
          <p:grpSpPr>
            <a:xfrm rot="10800000" flipH="1">
              <a:off x="7432804" y="387525"/>
              <a:ext cx="1309796" cy="257750"/>
              <a:chOff x="-6337521" y="4362225"/>
              <a:chExt cx="1309796" cy="257750"/>
            </a:xfrm>
          </p:grpSpPr>
          <p:sp>
            <p:nvSpPr>
              <p:cNvPr id="429" name="Google Shape;429;p26"/>
              <p:cNvSpPr/>
              <p:nvPr/>
            </p:nvSpPr>
            <p:spPr>
              <a:xfrm>
                <a:off x="-591797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6"/>
              <p:cNvSpPr/>
              <p:nvPr/>
            </p:nvSpPr>
            <p:spPr>
              <a:xfrm>
                <a:off x="-5713862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6"/>
              <p:cNvSpPr/>
              <p:nvPr/>
            </p:nvSpPr>
            <p:spPr>
              <a:xfrm>
                <a:off x="-5509750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6"/>
              <p:cNvSpPr/>
              <p:nvPr/>
            </p:nvSpPr>
            <p:spPr>
              <a:xfrm>
                <a:off x="-5305637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6"/>
              <p:cNvSpPr/>
              <p:nvPr/>
            </p:nvSpPr>
            <p:spPr>
              <a:xfrm>
                <a:off x="-5101525" y="436222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6"/>
              <p:cNvSpPr/>
              <p:nvPr/>
            </p:nvSpPr>
            <p:spPr>
              <a:xfrm>
                <a:off x="-633752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6"/>
              <p:cNvSpPr/>
              <p:nvPr/>
            </p:nvSpPr>
            <p:spPr>
              <a:xfrm>
                <a:off x="-6133409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6"/>
              <p:cNvSpPr/>
              <p:nvPr/>
            </p:nvSpPr>
            <p:spPr>
              <a:xfrm>
                <a:off x="-5929296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-5725184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-5521071" y="4546175"/>
                <a:ext cx="73800" cy="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26"/>
            <p:cNvGrpSpPr/>
            <p:nvPr/>
          </p:nvGrpSpPr>
          <p:grpSpPr>
            <a:xfrm rot="10800000" flipH="1">
              <a:off x="7267300" y="3608800"/>
              <a:ext cx="2456449" cy="1917411"/>
              <a:chOff x="7267300" y="-366311"/>
              <a:chExt cx="2456449" cy="1917411"/>
            </a:xfrm>
          </p:grpSpPr>
          <p:sp>
            <p:nvSpPr>
              <p:cNvPr id="440" name="Google Shape;440;p26"/>
              <p:cNvSpPr/>
              <p:nvPr/>
            </p:nvSpPr>
            <p:spPr>
              <a:xfrm rot="-5400000" flipH="1">
                <a:off x="7653475" y="-500"/>
                <a:ext cx="1554600" cy="1548600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 rot="2699366" flipH="1">
                <a:off x="8648903" y="6424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401A79-1361-490F-92F8-5B2BDC06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3973E1-4BD8-4922-94BA-B80954600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5875A-A0BC-4A65-B669-50E05B84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A3A5-02D3-42B7-BDAE-DFEE8D43B288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1CB24D-D56B-4C00-A813-27C9BF8D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02FC33-A574-4D71-85CE-165F9821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1CF0-299D-4F5D-B0B9-0F61BCED99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86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7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15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9" r:id="rId5"/>
    <p:sldLayoutId id="2147483671" r:id="rId6"/>
    <p:sldLayoutId id="2147483672" r:id="rId7"/>
    <p:sldLayoutId id="2147483677" r:id="rId8"/>
    <p:sldLayoutId id="2147483678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hyperlink" Target="mailto:info@mail.zakazrf.ru" TargetMode="Externa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"/>
          <p:cNvSpPr/>
          <p:nvPr/>
        </p:nvSpPr>
        <p:spPr>
          <a:xfrm flipH="1">
            <a:off x="4714200" y="783325"/>
            <a:ext cx="4429800" cy="4367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455" name="Google Shape;455;p30"/>
          <p:cNvSpPr/>
          <p:nvPr/>
        </p:nvSpPr>
        <p:spPr>
          <a:xfrm rot="-2700000">
            <a:off x="7675121" y="1303413"/>
            <a:ext cx="996172" cy="11497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457" name="Google Shape;457;p30"/>
          <p:cNvSpPr txBox="1">
            <a:spLocks noGrp="1"/>
          </p:cNvSpPr>
          <p:nvPr>
            <p:ph type="subTitle" idx="1"/>
          </p:nvPr>
        </p:nvSpPr>
        <p:spPr>
          <a:xfrm>
            <a:off x="733563" y="2625040"/>
            <a:ext cx="4345886" cy="11615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452438"/>
            <a:r>
              <a:rPr lang="ru-RU" i="1" dirty="0"/>
              <a:t>«Верность традициям, </a:t>
            </a:r>
          </a:p>
          <a:p>
            <a:pPr marL="0" indent="452438"/>
            <a:r>
              <a:rPr lang="ru-RU" i="1" dirty="0"/>
              <a:t>                                            сила технологий.» </a:t>
            </a:r>
            <a:endParaRPr lang="ru-RU" dirty="0"/>
          </a:p>
        </p:txBody>
      </p:sp>
      <p:sp>
        <p:nvSpPr>
          <p:cNvPr id="458" name="Google Shape;458;p30"/>
          <p:cNvSpPr/>
          <p:nvPr/>
        </p:nvSpPr>
        <p:spPr>
          <a:xfrm rot="-2699590">
            <a:off x="4984509" y="3275203"/>
            <a:ext cx="1780000" cy="326683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459" name="Google Shape;459;p30"/>
          <p:cNvSpPr/>
          <p:nvPr/>
        </p:nvSpPr>
        <p:spPr>
          <a:xfrm rot="-2699590">
            <a:off x="7108289" y="2092651"/>
            <a:ext cx="1780000" cy="326683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460" name="Google Shape;460;p30"/>
          <p:cNvSpPr/>
          <p:nvPr/>
        </p:nvSpPr>
        <p:spPr>
          <a:xfrm rot="-2699590">
            <a:off x="6792716" y="1243005"/>
            <a:ext cx="1780000" cy="47772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461" name="Google Shape;461;p30"/>
          <p:cNvSpPr/>
          <p:nvPr/>
        </p:nvSpPr>
        <p:spPr>
          <a:xfrm rot="-2699590">
            <a:off x="5127485" y="3849460"/>
            <a:ext cx="1780000" cy="47772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grpSp>
        <p:nvGrpSpPr>
          <p:cNvPr id="462" name="Google Shape;462;p30"/>
          <p:cNvGrpSpPr/>
          <p:nvPr/>
        </p:nvGrpSpPr>
        <p:grpSpPr>
          <a:xfrm>
            <a:off x="2669704" y="4362225"/>
            <a:ext cx="1309796" cy="257750"/>
            <a:chOff x="-6337521" y="4362225"/>
            <a:chExt cx="1309796" cy="257750"/>
          </a:xfrm>
        </p:grpSpPr>
        <p:sp>
          <p:nvSpPr>
            <p:cNvPr id="463" name="Google Shape;463;p30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474" name="Google Shape;474;p30"/>
          <p:cNvSpPr/>
          <p:nvPr/>
        </p:nvSpPr>
        <p:spPr>
          <a:xfrm rot="-2700000">
            <a:off x="5941284" y="4227394"/>
            <a:ext cx="996172" cy="11497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475" name="Google Shape;475;p30"/>
          <p:cNvSpPr/>
          <p:nvPr/>
        </p:nvSpPr>
        <p:spPr>
          <a:xfrm>
            <a:off x="4643689" y="2814981"/>
            <a:ext cx="1596600" cy="15966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E2F6986-7EE4-401B-9D7D-25699AA6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09" y="1110603"/>
            <a:ext cx="3749048" cy="9387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2C1DE5A-C72B-46C0-A8B5-4EC68CB2DC9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6604" r="16604"/>
          <a:stretch>
            <a:fillRect/>
          </a:stretch>
        </p:blipFill>
        <p:spPr>
          <a:xfrm>
            <a:off x="5651056" y="1293961"/>
            <a:ext cx="2852100" cy="28521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87370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Модуль «Информационная безопасность»</a:t>
            </a:r>
            <a:b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736262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Позволяет устанавливать права доступа на ресурсы электронной торговой площадки для каждого сотрудника, а также отслеживать параметры посещения данных ресурсов.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87370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Расчет НМЦК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573199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Авторасчет начальных цен закупок исходя из исполненных или, находящихся в стадии исполнения, контрактов.</a:t>
            </a:r>
          </a:p>
          <a:p>
            <a:pPr marL="139700" indent="0">
              <a:buNone/>
            </a:pP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Расчет НМЦ в два клика</a:t>
            </a:r>
          </a:p>
          <a:p>
            <a:pPr marL="0" indent="0">
              <a:buNone/>
            </a:pP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Поиск цен на товары, соответствующие поисковому запросу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Расчет выполняется с учетом требований законодательства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Протокол обоснования НМЦ по форме, утвержденной приказом №567.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Обоснование НМЦ медицинских изделий и лекарств.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87370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«Проверка стандартов и норм»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762385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Осуществляет проверку актуальности: ГОСТ, СНиП,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СанПИН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РД в документах :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Предусмотрена возможность одновременной проверки нескольких файлов, заархивированных в формате: ZIP.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2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35"/>
          <p:cNvGrpSpPr/>
          <p:nvPr/>
        </p:nvGrpSpPr>
        <p:grpSpPr>
          <a:xfrm>
            <a:off x="3979500" y="7000"/>
            <a:ext cx="5164500" cy="5143500"/>
            <a:chOff x="3979500" y="7000"/>
            <a:chExt cx="5164500" cy="5143500"/>
          </a:xfrm>
        </p:grpSpPr>
        <p:sp>
          <p:nvSpPr>
            <p:cNvPr id="528" name="Google Shape;528;p35"/>
            <p:cNvSpPr/>
            <p:nvPr/>
          </p:nvSpPr>
          <p:spPr>
            <a:xfrm flipH="1">
              <a:off x="3979500" y="7000"/>
              <a:ext cx="5164500" cy="51435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29" name="Google Shape;529;p35"/>
            <p:cNvSpPr/>
            <p:nvPr/>
          </p:nvSpPr>
          <p:spPr>
            <a:xfrm rot="-2699590">
              <a:off x="4521184" y="3647078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30" name="Google Shape;530;p35"/>
            <p:cNvSpPr/>
            <p:nvPr/>
          </p:nvSpPr>
          <p:spPr>
            <a:xfrm rot="-2699590">
              <a:off x="7184489" y="2245051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31" name="Google Shape;531;p35"/>
            <p:cNvSpPr/>
            <p:nvPr/>
          </p:nvSpPr>
          <p:spPr>
            <a:xfrm rot="-2699590">
              <a:off x="6716516" y="1166805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32" name="Google Shape;532;p35"/>
            <p:cNvSpPr/>
            <p:nvPr/>
          </p:nvSpPr>
          <p:spPr>
            <a:xfrm rot="-2699590">
              <a:off x="5940285" y="3571560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6777914" y="2891181"/>
              <a:ext cx="1596600" cy="1596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534" name="Google Shape;534;p35"/>
          <p:cNvSpPr txBox="1">
            <a:spLocks noGrp="1"/>
          </p:cNvSpPr>
          <p:nvPr>
            <p:ph type="title"/>
          </p:nvPr>
        </p:nvSpPr>
        <p:spPr>
          <a:xfrm>
            <a:off x="1919039" y="495602"/>
            <a:ext cx="3932700" cy="13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n-lt"/>
              </a:rPr>
              <a:t>Школа РМЦ</a:t>
            </a:r>
            <a:endParaRPr dirty="0">
              <a:latin typeface="+mn-lt"/>
              <a:ea typeface="Archivo"/>
              <a:cs typeface="Archivo"/>
              <a:sym typeface="Archivo"/>
            </a:endParaRPr>
          </a:p>
        </p:txBody>
      </p:sp>
      <p:sp>
        <p:nvSpPr>
          <p:cNvPr id="535" name="Google Shape;535;p35"/>
          <p:cNvSpPr txBox="1">
            <a:spLocks noGrp="1"/>
          </p:cNvSpPr>
          <p:nvPr>
            <p:ph type="subTitle" idx="1"/>
          </p:nvPr>
        </p:nvSpPr>
        <p:spPr>
          <a:xfrm>
            <a:off x="628472" y="2408392"/>
            <a:ext cx="4560839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Подготовка квалифицированных специалистов</a:t>
            </a:r>
            <a:endParaRPr lang="ru-RU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Обучение с получением удостоверения</a:t>
            </a:r>
            <a:endParaRPr lang="ru-RU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Методологическая поддержка</a:t>
            </a:r>
            <a:endParaRPr lang="ru-RU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Персональные консультации</a:t>
            </a:r>
            <a:endParaRPr lang="ru-RU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Обширная база материалов для каждого закупщика</a:t>
            </a:r>
            <a:endParaRPr lang="ru-RU" dirty="0"/>
          </a:p>
        </p:txBody>
      </p:sp>
      <p:grpSp>
        <p:nvGrpSpPr>
          <p:cNvPr id="538" name="Google Shape;538;p35"/>
          <p:cNvGrpSpPr/>
          <p:nvPr/>
        </p:nvGrpSpPr>
        <p:grpSpPr>
          <a:xfrm>
            <a:off x="5405445" y="1044251"/>
            <a:ext cx="3160612" cy="3291131"/>
            <a:chOff x="5405445" y="1044251"/>
            <a:chExt cx="3160612" cy="3291131"/>
          </a:xfrm>
        </p:grpSpPr>
        <p:sp>
          <p:nvSpPr>
            <p:cNvPr id="539" name="Google Shape;539;p35"/>
            <p:cNvSpPr/>
            <p:nvPr/>
          </p:nvSpPr>
          <p:spPr>
            <a:xfrm rot="-2700000">
              <a:off x="7675121" y="1379613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540" name="Google Shape;540;p35"/>
            <p:cNvSpPr/>
            <p:nvPr/>
          </p:nvSpPr>
          <p:spPr>
            <a:xfrm rot="-2700000">
              <a:off x="5300209" y="3885044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93EEE1F-57FD-4AF9-A128-6C783B5B374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5342830" y="1155750"/>
            <a:ext cx="3033300" cy="3033300"/>
          </a:xfrm>
        </p:spPr>
      </p:sp>
      <p:pic>
        <p:nvPicPr>
          <p:cNvPr id="19" name="Google Shape;473;p30">
            <a:extLst>
              <a:ext uri="{FF2B5EF4-FFF2-40B4-BE49-F238E27FC236}">
                <a16:creationId xmlns:a16="http://schemas.microsoft.com/office/drawing/2014/main" xmlns="" id="{F556A3EC-5411-4067-A1A0-48A38101C6DC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2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072" y="1234752"/>
            <a:ext cx="2918426" cy="285192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D01101B-03C9-4338-A41B-E7704C0F0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386" y="1662026"/>
            <a:ext cx="3065112" cy="19444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43CB9CB-9AEB-42C4-8B3D-C80EEBF1C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0176B23-D16D-4295-A0D9-EC1B8E4B09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01" y="941776"/>
            <a:ext cx="1140062" cy="11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6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6200000">
            <a:off x="4305300" y="304795"/>
            <a:ext cx="5143501" cy="45338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578" y="647975"/>
            <a:ext cx="40155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Университет ЗаказРФ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81223" y="2674859"/>
            <a:ext cx="23775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Бесплатные семинары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168740" y="1489812"/>
            <a:ext cx="23134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Бесплатные </a:t>
            </a:r>
            <a:endParaRPr lang="en-US" sz="1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обучающие вебинары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8641" y="2164156"/>
            <a:ext cx="3766421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Трансляция идет на новейшей платформе — сервис вебинаров и видеоконференций нового поколения, возможность проведения вебинаров для отдельного региона и конкретных заказчиков, онлайн-общение со слушателями, сообщество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</a:t>
            </a:r>
            <a:r>
              <a:rPr lang="ru-RU" sz="105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онлайн-просмотров видео по интересующим слушателей тематикам - </a:t>
            </a:r>
            <a:r>
              <a:rPr lang="en-US" sz="1050" dirty="0">
                <a:solidFill>
                  <a:srgbClr val="C00000"/>
                </a:solidFill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https://vk.com/44fzzakazrf?from=groups</a:t>
            </a:r>
            <a:endParaRPr lang="ru-RU" sz="105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81223" y="3054548"/>
            <a:ext cx="360918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обучающих мероприятий по 44 и 223 ФЗ для Заказчиков и Поставщиков (на безвозмездной основе) с участием ведущих лекторов страны, представителей органов федеральной власти, с организацией кофе-брейков и развлекательных программ. 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3246600" y="4209851"/>
            <a:ext cx="1731827" cy="666750"/>
            <a:chOff x="4024000" y="5474066"/>
            <a:chExt cx="2309102" cy="889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 rot="2700000">
              <a:off x="5313975" y="5474066"/>
              <a:ext cx="889000" cy="889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024000" y="5758118"/>
              <a:ext cx="23091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Онлайн обучение</a:t>
              </a:r>
              <a:endPara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 flipH="1" flipV="1">
            <a:off x="2551302" y="4234827"/>
            <a:ext cx="828653" cy="318911"/>
            <a:chOff x="7112030" y="2219733"/>
            <a:chExt cx="1104870" cy="42521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 flipV="1">
              <a:off x="7772400" y="2219733"/>
              <a:ext cx="444500" cy="4252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7112030" y="2221230"/>
              <a:ext cx="663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Овал 43"/>
          <p:cNvSpPr/>
          <p:nvPr/>
        </p:nvSpPr>
        <p:spPr>
          <a:xfrm>
            <a:off x="2515764" y="4177972"/>
            <a:ext cx="127397" cy="12739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4120664" y="859155"/>
            <a:ext cx="1669635" cy="666750"/>
            <a:chOff x="5189419" y="1874931"/>
            <a:chExt cx="2226180" cy="889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 rot="2700000">
              <a:off x="5473699" y="1874931"/>
              <a:ext cx="889000" cy="889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189419" y="2156554"/>
              <a:ext cx="2226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Офлайн обучение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790299" y="1198280"/>
            <a:ext cx="669866" cy="318911"/>
            <a:chOff x="7323746" y="2219733"/>
            <a:chExt cx="893154" cy="425214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7772400" y="2219733"/>
              <a:ext cx="444500" cy="4252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7323746" y="2221230"/>
              <a:ext cx="4569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Овал 50"/>
          <p:cNvSpPr/>
          <p:nvPr/>
        </p:nvSpPr>
        <p:spPr>
          <a:xfrm>
            <a:off x="6360153" y="1453488"/>
            <a:ext cx="127397" cy="12739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DCD705-DDB6-42E1-ADBE-7694EAC8A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2" y="1445779"/>
            <a:ext cx="633329" cy="633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96BBE0-FECC-46D3-9084-20AD8774D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1792204"/>
            <a:ext cx="738255" cy="738255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852304" y="1374288"/>
            <a:ext cx="671513" cy="257175"/>
          </a:xfrm>
          <a:prstGeom prst="roundRect">
            <a:avLst>
              <a:gd name="adj" fmla="val 4629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9" name="Овал 28"/>
          <p:cNvSpPr/>
          <p:nvPr/>
        </p:nvSpPr>
        <p:spPr>
          <a:xfrm>
            <a:off x="6245937" y="1386790"/>
            <a:ext cx="232172" cy="2321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F0BEDC64-1861-4BF1-AC1C-4926D917C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6200000">
            <a:off x="4305300" y="304795"/>
            <a:ext cx="5143501" cy="45338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Комитет по государственному заказу Санкт-Петербурга</a:t>
            </a:r>
            <a:endParaRPr lang="ru-RU" sz="10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695" y="448804"/>
            <a:ext cx="40155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КЛЮЧЕВЫЕ КЛИЕНТЫ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383657" y="1322691"/>
            <a:ext cx="32264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РФ</a:t>
            </a:r>
          </a:p>
        </p:txBody>
      </p:sp>
      <p:pic>
        <p:nvPicPr>
          <p:cNvPr id="33" name="Picture 6" descr="ÐÐ°ÑÑÐ¸Ð½ÐºÐ¸ Ð¿Ð¾ Ð·Ð°Ð¿ÑÐ¾ÑÑ Ð¼Ð¸Ð½ÑÐµÐ»ÑÑÐ¾Ð· ÑÐ¾ÑÑÐ¸Ð¸">
            <a:extLst>
              <a:ext uri="{FF2B5EF4-FFF2-40B4-BE49-F238E27FC236}">
                <a16:creationId xmlns:a16="http://schemas.microsoft.com/office/drawing/2014/main" xmlns="" id="{91193B3D-8B43-474E-92DB-EFB795F4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7" y="1109134"/>
            <a:ext cx="581584" cy="6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30F2C2E7-C0AC-4457-B783-66E199472199}"/>
              </a:ext>
            </a:extLst>
          </p:cNvPr>
          <p:cNvSpPr/>
          <p:nvPr/>
        </p:nvSpPr>
        <p:spPr>
          <a:xfrm>
            <a:off x="5820326" y="2187470"/>
            <a:ext cx="3226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государственного заказа Ленинградской области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E0683712-2B33-417E-A789-1A57588A50C4}"/>
              </a:ext>
            </a:extLst>
          </p:cNvPr>
          <p:cNvSpPr/>
          <p:nvPr/>
        </p:nvSpPr>
        <p:spPr>
          <a:xfrm>
            <a:off x="1383657" y="2141240"/>
            <a:ext cx="3226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ГКУ УР Региональный центр закупок Удмуртской Республики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99AA16-97BB-4FCD-9419-CF1A6FE05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2" y="2141240"/>
            <a:ext cx="575842" cy="698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0156E7-16DF-45D0-9F7E-A61C53E93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5" y="2057970"/>
            <a:ext cx="650884" cy="6628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3F40E9-FE0E-454F-B228-95C9430DAA6B}"/>
              </a:ext>
            </a:extLst>
          </p:cNvPr>
          <p:cNvSpPr/>
          <p:nvPr/>
        </p:nvSpPr>
        <p:spPr>
          <a:xfrm>
            <a:off x="5820326" y="1309909"/>
            <a:ext cx="3226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по государственному заказу Санкт-Петербурга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CCB9B4-152B-40B6-A2A0-B88E23FE4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807" y="1205937"/>
            <a:ext cx="698292" cy="69829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40687C3-480F-41E4-B52E-107822A2066D}"/>
              </a:ext>
            </a:extLst>
          </p:cNvPr>
          <p:cNvSpPr/>
          <p:nvPr/>
        </p:nvSpPr>
        <p:spPr>
          <a:xfrm>
            <a:off x="5820326" y="3071552"/>
            <a:ext cx="3226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государственного заказа Ленинградской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5DA9E6-4858-4B9F-A1A2-38E205043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032" y="3053982"/>
            <a:ext cx="570720" cy="69884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701CF2-7728-414E-9FD9-8143FB7B0623}"/>
              </a:ext>
            </a:extLst>
          </p:cNvPr>
          <p:cNvSpPr/>
          <p:nvPr/>
        </p:nvSpPr>
        <p:spPr>
          <a:xfrm>
            <a:off x="1383657" y="3049752"/>
            <a:ext cx="3226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ГКУ РС(Я) «Центр закупок Республики Саха (Якутия)»</a:t>
            </a:r>
          </a:p>
        </p:txBody>
      </p:sp>
      <p:pic>
        <p:nvPicPr>
          <p:cNvPr id="2050" name="Picture 2" descr="Контакты">
            <a:extLst>
              <a:ext uri="{FF2B5EF4-FFF2-40B4-BE49-F238E27FC236}">
                <a16:creationId xmlns:a16="http://schemas.microsoft.com/office/drawing/2014/main" xmlns="" id="{6A0E890F-1369-485A-B0EF-DD1DFF43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8" y="2901244"/>
            <a:ext cx="712513" cy="7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равительство Республики Татарстан - Аппарат Кабинета Министров Республики  Татарстан - Президент Республики Татарстан - органы государственной власти  - CNews">
            <a:extLst>
              <a:ext uri="{FF2B5EF4-FFF2-40B4-BE49-F238E27FC236}">
                <a16:creationId xmlns:a16="http://schemas.microsoft.com/office/drawing/2014/main" xmlns="" id="{C264E0FD-E0B1-42B8-B07F-E956C1348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0" y="3822121"/>
            <a:ext cx="684607" cy="6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8A4A6A6-0F4E-40AD-A918-5A1AB6EF513B}"/>
              </a:ext>
            </a:extLst>
          </p:cNvPr>
          <p:cNvSpPr/>
          <p:nvPr/>
        </p:nvSpPr>
        <p:spPr>
          <a:xfrm>
            <a:off x="1414309" y="3942722"/>
            <a:ext cx="3226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комитет Республики Татарстан по закупкам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0E4FB80-95C3-4FA3-8FB5-561969A492F6}"/>
              </a:ext>
            </a:extLst>
          </p:cNvPr>
          <p:cNvSpPr/>
          <p:nvPr/>
        </p:nvSpPr>
        <p:spPr>
          <a:xfrm>
            <a:off x="5820326" y="3899774"/>
            <a:ext cx="322644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Кировское областное государственное казенное учреждение «Центр по техническому сопровождению государственных закупок»</a:t>
            </a:r>
          </a:p>
        </p:txBody>
      </p:sp>
      <p:pic>
        <p:nvPicPr>
          <p:cNvPr id="2054" name="Picture 6" descr="Герб Кировской области">
            <a:extLst>
              <a:ext uri="{FF2B5EF4-FFF2-40B4-BE49-F238E27FC236}">
                <a16:creationId xmlns:a16="http://schemas.microsoft.com/office/drawing/2014/main" xmlns="" id="{21CCE0AB-7CD8-41A7-B47A-7AF8DC40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07" y="3958609"/>
            <a:ext cx="1229570" cy="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62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9"/>
          <p:cNvSpPr/>
          <p:nvPr/>
        </p:nvSpPr>
        <p:spPr>
          <a:xfrm rot="-2700000">
            <a:off x="7653984" y="1739087"/>
            <a:ext cx="996172" cy="11497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49"/>
          <p:cNvGrpSpPr/>
          <p:nvPr/>
        </p:nvGrpSpPr>
        <p:grpSpPr>
          <a:xfrm>
            <a:off x="4281834" y="-94101"/>
            <a:ext cx="5490816" cy="5475238"/>
            <a:chOff x="4262784" y="-94101"/>
            <a:chExt cx="5490816" cy="5475238"/>
          </a:xfrm>
        </p:grpSpPr>
        <p:sp>
          <p:nvSpPr>
            <p:cNvPr id="931" name="Google Shape;931;p49"/>
            <p:cNvSpPr/>
            <p:nvPr/>
          </p:nvSpPr>
          <p:spPr>
            <a:xfrm flipH="1">
              <a:off x="4589100" y="-94101"/>
              <a:ext cx="5164500" cy="51435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 rot="-2699590">
              <a:off x="7795135" y="769228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5177089" y="2617224"/>
              <a:ext cx="1596600" cy="1596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 rot="-2700000">
              <a:off x="5882759" y="4798887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 rot="-2699590">
              <a:off x="4117684" y="4473046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6" name="Google Shape;936;p49"/>
          <p:cNvSpPr txBox="1">
            <a:spLocks noGrp="1"/>
          </p:cNvSpPr>
          <p:nvPr>
            <p:ph type="title"/>
          </p:nvPr>
        </p:nvSpPr>
        <p:spPr>
          <a:xfrm>
            <a:off x="628436" y="1481758"/>
            <a:ext cx="7306821" cy="7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400" dirty="0">
                <a:latin typeface="Arial Black" panose="020B0A04020102020204" pitchFamily="34" charset="0"/>
              </a:rPr>
              <a:t/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/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/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/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/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en-US" sz="4400" dirty="0">
                <a:latin typeface="Arial Black" panose="020B0A04020102020204" pitchFamily="34" charset="0"/>
              </a:rPr>
              <a:t>Telegram </a:t>
            </a:r>
            <a:r>
              <a:rPr lang="ru-RU" sz="4400" dirty="0">
                <a:latin typeface="Arial Black" panose="020B0A04020102020204" pitchFamily="34" charset="0"/>
              </a:rPr>
              <a:t>канал </a:t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ЭТП ЗаказРФ</a:t>
            </a:r>
          </a:p>
        </p:txBody>
      </p:sp>
      <p:sp>
        <p:nvSpPr>
          <p:cNvPr id="937" name="Google Shape;937;p49"/>
          <p:cNvSpPr txBox="1">
            <a:spLocks noGrp="1"/>
          </p:cNvSpPr>
          <p:nvPr>
            <p:ph type="subTitle" idx="1"/>
          </p:nvPr>
        </p:nvSpPr>
        <p:spPr>
          <a:xfrm>
            <a:off x="433992" y="2315708"/>
            <a:ext cx="42501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/>
              <a:t>Самые свежие новости Госзаказа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ru-RU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/>
              <a:t>Административная и судебная практики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ru-RU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/>
              <a:t>Комментарии ведущих экспертов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ru-RU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/>
              <a:t>Вебинары по актуальным темам Госзаказа</a:t>
            </a:r>
          </a:p>
        </p:txBody>
      </p:sp>
      <p:grpSp>
        <p:nvGrpSpPr>
          <p:cNvPr id="945" name="Google Shape;945;p49"/>
          <p:cNvGrpSpPr/>
          <p:nvPr/>
        </p:nvGrpSpPr>
        <p:grpSpPr>
          <a:xfrm>
            <a:off x="6097923" y="1985975"/>
            <a:ext cx="2957177" cy="2981211"/>
            <a:chOff x="5186401" y="494525"/>
            <a:chExt cx="1834973" cy="3724678"/>
          </a:xfrm>
        </p:grpSpPr>
        <p:sp>
          <p:nvSpPr>
            <p:cNvPr id="946" name="Google Shape;946;p49"/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C9C6882-1608-4305-80AB-7DB155406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872" y="2111003"/>
            <a:ext cx="2761255" cy="276125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BB5DE948-9549-4035-B332-201A3586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696" y="2317333"/>
            <a:ext cx="1000076" cy="10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047DE58-43C7-4BE9-B10C-CA63F6E1F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43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03530BC-81C6-49C6-B32B-FFC48514B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50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53C1CD7A-316C-4CF6-B8DB-48FCCA1FDE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6612" y="225296"/>
          <a:ext cx="1677347" cy="438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4" imgW="3773520" imgH="963360" progId="">
                  <p:embed/>
                </p:oleObj>
              </mc:Choice>
              <mc:Fallback>
                <p:oleObj name="CorelDRAW" r:id="rId4" imgW="3773520" imgH="96336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53C1CD7A-316C-4CF6-B8DB-48FCCA1FDE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612" y="225296"/>
                        <a:ext cx="1677347" cy="438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62663BD-9F83-414A-BD84-A37438459CD7}"/>
              </a:ext>
            </a:extLst>
          </p:cNvPr>
          <p:cNvSpPr/>
          <p:nvPr/>
        </p:nvSpPr>
        <p:spPr>
          <a:xfrm>
            <a:off x="678032" y="1172736"/>
            <a:ext cx="34472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Бесплатный телефон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  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Электронная почта 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    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WhatsApp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аккаунт</a:t>
            </a:r>
            <a:r>
              <a:rPr lang="ru-RU" sz="120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B70BD0-BDF4-471E-983B-0297BE7696C2}"/>
              </a:ext>
            </a:extLst>
          </p:cNvPr>
          <p:cNvSpPr txBox="1"/>
          <p:nvPr/>
        </p:nvSpPr>
        <p:spPr>
          <a:xfrm>
            <a:off x="5482210" y="1172736"/>
            <a:ext cx="3348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8 (800) 700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98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73</a:t>
            </a:r>
          </a:p>
          <a:p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info@mail.zakazrf.ru</a:t>
            </a:r>
          </a:p>
          <a:p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+7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(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905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) 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376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78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17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3D1167C-F687-44E3-AC9A-C15BA2E3FE5B}"/>
              </a:ext>
            </a:extLst>
          </p:cNvPr>
          <p:cNvCxnSpPr>
            <a:cxnSpLocks/>
          </p:cNvCxnSpPr>
          <p:nvPr/>
        </p:nvCxnSpPr>
        <p:spPr>
          <a:xfrm>
            <a:off x="4522468" y="1212780"/>
            <a:ext cx="0" cy="27916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032" y="584897"/>
            <a:ext cx="768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Контакты</a:t>
            </a:r>
          </a:p>
        </p:txBody>
      </p:sp>
      <p:sp>
        <p:nvSpPr>
          <p:cNvPr id="12" name="Google Shape;5136;p68">
            <a:extLst>
              <a:ext uri="{FF2B5EF4-FFF2-40B4-BE49-F238E27FC236}">
                <a16:creationId xmlns:a16="http://schemas.microsoft.com/office/drawing/2014/main" xmlns="" id="{4421C6DD-5310-4787-9A23-043D48FFD891}"/>
              </a:ext>
            </a:extLst>
          </p:cNvPr>
          <p:cNvSpPr/>
          <p:nvPr/>
        </p:nvSpPr>
        <p:spPr>
          <a:xfrm>
            <a:off x="4980429" y="1221067"/>
            <a:ext cx="319046" cy="309135"/>
          </a:xfrm>
          <a:custGeom>
            <a:avLst/>
            <a:gdLst/>
            <a:ahLst/>
            <a:cxnLst/>
            <a:rect l="l" t="t" r="r" b="b"/>
            <a:pathLst>
              <a:path w="18125" h="17562" extrusionOk="0">
                <a:moveTo>
                  <a:pt x="2057" y="0"/>
                </a:moveTo>
                <a:cubicBezTo>
                  <a:pt x="0" y="2397"/>
                  <a:pt x="81" y="6008"/>
                  <a:pt x="2352" y="8278"/>
                </a:cubicBezTo>
                <a:lnTo>
                  <a:pt x="9847" y="15776"/>
                </a:lnTo>
                <a:cubicBezTo>
                  <a:pt x="11008" y="16937"/>
                  <a:pt x="12564" y="17561"/>
                  <a:pt x="14149" y="17561"/>
                </a:cubicBezTo>
                <a:cubicBezTo>
                  <a:pt x="15535" y="17561"/>
                  <a:pt x="16943" y="17083"/>
                  <a:pt x="18125" y="16068"/>
                </a:cubicBezTo>
                <a:lnTo>
                  <a:pt x="13346" y="11289"/>
                </a:lnTo>
                <a:cubicBezTo>
                  <a:pt x="13108" y="11473"/>
                  <a:pt x="12823" y="11568"/>
                  <a:pt x="12540" y="11568"/>
                </a:cubicBezTo>
                <a:cubicBezTo>
                  <a:pt x="12221" y="11568"/>
                  <a:pt x="11904" y="11448"/>
                  <a:pt x="11660" y="11202"/>
                </a:cubicBezTo>
                <a:lnTo>
                  <a:pt x="6926" y="6465"/>
                </a:lnTo>
                <a:cubicBezTo>
                  <a:pt x="6462" y="6002"/>
                  <a:pt x="6447" y="5282"/>
                  <a:pt x="6839" y="4779"/>
                </a:cubicBezTo>
                <a:lnTo>
                  <a:pt x="20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13" name="Google Shape;5127;p68">
            <a:extLst>
              <a:ext uri="{FF2B5EF4-FFF2-40B4-BE49-F238E27FC236}">
                <a16:creationId xmlns:a16="http://schemas.microsoft.com/office/drawing/2014/main" xmlns="" id="{14D38F31-BC0F-4B4E-A883-40BCAFC8F502}"/>
              </a:ext>
            </a:extLst>
          </p:cNvPr>
          <p:cNvSpPr/>
          <p:nvPr/>
        </p:nvSpPr>
        <p:spPr>
          <a:xfrm>
            <a:off x="4980429" y="1886108"/>
            <a:ext cx="339253" cy="204471"/>
          </a:xfrm>
          <a:custGeom>
            <a:avLst/>
            <a:gdLst/>
            <a:ahLst/>
            <a:cxnLst/>
            <a:rect l="l" t="t" r="r" b="b"/>
            <a:pathLst>
              <a:path w="19273" h="11616" extrusionOk="0">
                <a:moveTo>
                  <a:pt x="0" y="1"/>
                </a:moveTo>
                <a:lnTo>
                  <a:pt x="0" y="9920"/>
                </a:lnTo>
                <a:cubicBezTo>
                  <a:pt x="0" y="10856"/>
                  <a:pt x="759" y="11612"/>
                  <a:pt x="1696" y="11615"/>
                </a:cubicBezTo>
                <a:lnTo>
                  <a:pt x="17580" y="11615"/>
                </a:lnTo>
                <a:cubicBezTo>
                  <a:pt x="18513" y="11612"/>
                  <a:pt x="19272" y="10856"/>
                  <a:pt x="19272" y="9920"/>
                </a:cubicBezTo>
                <a:lnTo>
                  <a:pt x="19272" y="1"/>
                </a:lnTo>
                <a:lnTo>
                  <a:pt x="9977" y="6948"/>
                </a:lnTo>
                <a:cubicBezTo>
                  <a:pt x="9877" y="7020"/>
                  <a:pt x="9760" y="7059"/>
                  <a:pt x="9636" y="7059"/>
                </a:cubicBezTo>
                <a:cubicBezTo>
                  <a:pt x="9513" y="7059"/>
                  <a:pt x="9395" y="7020"/>
                  <a:pt x="9299" y="6948"/>
                </a:cubicBez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4" name="Google Shape;5102;p68">
            <a:extLst>
              <a:ext uri="{FF2B5EF4-FFF2-40B4-BE49-F238E27FC236}">
                <a16:creationId xmlns:a16="http://schemas.microsoft.com/office/drawing/2014/main" xmlns="" id="{1E8C9117-5D16-4C23-ABA1-43CDF0C7510E}"/>
              </a:ext>
            </a:extLst>
          </p:cNvPr>
          <p:cNvSpPr/>
          <p:nvPr/>
        </p:nvSpPr>
        <p:spPr>
          <a:xfrm>
            <a:off x="4970325" y="2449580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4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Black" panose="020B0A04020102020204" pitchFamily="34" charset="0"/>
              </a:rPr>
              <a:t>О НАС</a:t>
            </a:r>
          </a:p>
        </p:txBody>
      </p:sp>
      <p:sp>
        <p:nvSpPr>
          <p:cNvPr id="491" name="Google Shape;491;p32"/>
          <p:cNvSpPr txBox="1">
            <a:spLocks noGrp="1"/>
          </p:cNvSpPr>
          <p:nvPr>
            <p:ph type="subTitle" idx="1"/>
          </p:nvPr>
        </p:nvSpPr>
        <p:spPr>
          <a:xfrm>
            <a:off x="1578600" y="2296975"/>
            <a:ext cx="26885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+mn-lt"/>
              </a:rPr>
              <a:t>на 100% принадлежит государству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+mn-lt"/>
              </a:rPr>
              <a:t>и имеет опыт работы с 2002 года</a:t>
            </a:r>
            <a:endParaRPr sz="1200" dirty="0">
              <a:latin typeface="+mn-lt"/>
            </a:endParaRPr>
          </a:p>
        </p:txBody>
      </p:sp>
      <p:sp>
        <p:nvSpPr>
          <p:cNvPr id="498" name="Google Shape;498;p32"/>
          <p:cNvSpPr txBox="1">
            <a:spLocks noGrp="1"/>
          </p:cNvSpPr>
          <p:nvPr>
            <p:ph type="subTitle" idx="9"/>
          </p:nvPr>
        </p:nvSpPr>
        <p:spPr>
          <a:xfrm>
            <a:off x="1578599" y="1633675"/>
            <a:ext cx="3042561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+mn-lt"/>
              </a:rPr>
              <a:t>Оператор федеральной электронной торговой площадки</a:t>
            </a:r>
            <a:endParaRPr lang="en-US" sz="1400" dirty="0">
              <a:latin typeface="+mn-lt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xmlns="" id="{736E9EE9-9933-4B7C-ABD6-EA8423769773}"/>
              </a:ext>
            </a:extLst>
          </p:cNvPr>
          <p:cNvSpPr/>
          <p:nvPr/>
        </p:nvSpPr>
        <p:spPr>
          <a:xfrm>
            <a:off x="807499" y="1789269"/>
            <a:ext cx="771099" cy="782481"/>
          </a:xfrm>
          <a:custGeom>
            <a:avLst/>
            <a:gdLst/>
            <a:ahLst/>
            <a:cxnLst/>
            <a:rect l="l" t="t" r="r" b="b"/>
            <a:pathLst>
              <a:path w="1156649" h="1173721">
                <a:moveTo>
                  <a:pt x="0" y="0"/>
                </a:moveTo>
                <a:lnTo>
                  <a:pt x="1156649" y="0"/>
                </a:lnTo>
                <a:lnTo>
                  <a:pt x="1156649" y="1173721"/>
                </a:lnTo>
                <a:lnTo>
                  <a:pt x="0" y="1173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Google Shape;491;p32">
            <a:extLst>
              <a:ext uri="{FF2B5EF4-FFF2-40B4-BE49-F238E27FC236}">
                <a16:creationId xmlns:a16="http://schemas.microsoft.com/office/drawing/2014/main" xmlns="" id="{A4EE95FD-95C8-4065-B34B-56E5E56AACEB}"/>
              </a:ext>
            </a:extLst>
          </p:cNvPr>
          <p:cNvSpPr txBox="1">
            <a:spLocks/>
          </p:cNvSpPr>
          <p:nvPr/>
        </p:nvSpPr>
        <p:spPr>
          <a:xfrm>
            <a:off x="1578600" y="3667850"/>
            <a:ext cx="290491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ru-RU" sz="1200" dirty="0">
                <a:latin typeface="+mn-lt"/>
              </a:rPr>
              <a:t>есть агрегаторы по всем существующим видам торгов - 44-ФЗ, 223-ФЗ, малые закупки, продажа имущества, банкротство и многое другое</a:t>
            </a:r>
          </a:p>
        </p:txBody>
      </p:sp>
      <p:sp>
        <p:nvSpPr>
          <p:cNvPr id="25" name="Google Shape;498;p32">
            <a:extLst>
              <a:ext uri="{FF2B5EF4-FFF2-40B4-BE49-F238E27FC236}">
                <a16:creationId xmlns:a16="http://schemas.microsoft.com/office/drawing/2014/main" xmlns="" id="{1C3B3134-D92F-49D1-A584-42F56ECDC92F}"/>
              </a:ext>
            </a:extLst>
          </p:cNvPr>
          <p:cNvSpPr txBox="1">
            <a:spLocks/>
          </p:cNvSpPr>
          <p:nvPr/>
        </p:nvSpPr>
        <p:spPr>
          <a:xfrm>
            <a:off x="1578599" y="3051550"/>
            <a:ext cx="3042561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400" dirty="0">
                <a:latin typeface="+mn-lt"/>
              </a:rPr>
              <a:t>В экосистеме </a:t>
            </a:r>
            <a:r>
              <a:rPr lang="ru-RU" sz="1400" dirty="0" err="1">
                <a:latin typeface="+mn-lt"/>
              </a:rPr>
              <a:t>ЗаказРФ</a:t>
            </a:r>
            <a:endParaRPr lang="en-US" sz="1400" dirty="0">
              <a:latin typeface="+mn-lt"/>
            </a:endParaRPr>
          </a:p>
        </p:txBody>
      </p:sp>
      <p:sp>
        <p:nvSpPr>
          <p:cNvPr id="33" name="Google Shape;491;p32">
            <a:extLst>
              <a:ext uri="{FF2B5EF4-FFF2-40B4-BE49-F238E27FC236}">
                <a16:creationId xmlns:a16="http://schemas.microsoft.com/office/drawing/2014/main" xmlns="" id="{D8E0E123-267E-4FD9-A459-4B14C6AD9D11}"/>
              </a:ext>
            </a:extLst>
          </p:cNvPr>
          <p:cNvSpPr txBox="1">
            <a:spLocks/>
          </p:cNvSpPr>
          <p:nvPr/>
        </p:nvSpPr>
        <p:spPr>
          <a:xfrm>
            <a:off x="5522051" y="2147475"/>
            <a:ext cx="26885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ru-RU" sz="1200" dirty="0">
                <a:latin typeface="+mn-lt"/>
              </a:rPr>
              <a:t>Обучение и поддержка специалистов</a:t>
            </a:r>
          </a:p>
        </p:txBody>
      </p:sp>
      <p:sp>
        <p:nvSpPr>
          <p:cNvPr id="34" name="Google Shape;498;p32">
            <a:extLst>
              <a:ext uri="{FF2B5EF4-FFF2-40B4-BE49-F238E27FC236}">
                <a16:creationId xmlns:a16="http://schemas.microsoft.com/office/drawing/2014/main" xmlns="" id="{10D7A5D6-CD82-4154-9D4F-04B42FB35F84}"/>
              </a:ext>
            </a:extLst>
          </p:cNvPr>
          <p:cNvSpPr txBox="1">
            <a:spLocks/>
          </p:cNvSpPr>
          <p:nvPr/>
        </p:nvSpPr>
        <p:spPr>
          <a:xfrm>
            <a:off x="5522050" y="1484175"/>
            <a:ext cx="3042561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400" dirty="0">
                <a:latin typeface="+mn-lt"/>
              </a:rPr>
              <a:t>Школа РМЦ </a:t>
            </a:r>
            <a:endParaRPr lang="en-US" sz="1400" dirty="0">
              <a:latin typeface="+mn-lt"/>
            </a:endParaRPr>
          </a:p>
        </p:txBody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xmlns="" id="{3AE92218-7529-40C1-AADD-C225FCC803C9}"/>
              </a:ext>
            </a:extLst>
          </p:cNvPr>
          <p:cNvSpPr/>
          <p:nvPr/>
        </p:nvSpPr>
        <p:spPr>
          <a:xfrm>
            <a:off x="720000" y="3687227"/>
            <a:ext cx="772970" cy="785829"/>
          </a:xfrm>
          <a:custGeom>
            <a:avLst/>
            <a:gdLst/>
            <a:ahLst/>
            <a:cxnLst/>
            <a:rect l="l" t="t" r="r" b="b"/>
            <a:pathLst>
              <a:path w="1159455" h="1178744">
                <a:moveTo>
                  <a:pt x="0" y="0"/>
                </a:moveTo>
                <a:lnTo>
                  <a:pt x="1159455" y="0"/>
                </a:lnTo>
                <a:lnTo>
                  <a:pt x="1159455" y="1178744"/>
                </a:lnTo>
                <a:lnTo>
                  <a:pt x="0" y="1178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AF84100A-77F7-404B-8E7D-4A8F15A6D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631" y="1871892"/>
            <a:ext cx="685947" cy="688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B4E867-9120-4419-97C0-42891CAD7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4000"/>
                    </a14:imgEffect>
                    <a14:imgEffect>
                      <a14:saturation sat="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" b="20118"/>
          <a:stretch/>
        </p:blipFill>
        <p:spPr>
          <a:xfrm>
            <a:off x="0" y="1615401"/>
            <a:ext cx="4572000" cy="3518862"/>
          </a:xfrm>
          <a:prstGeom prst="rect">
            <a:avLst/>
          </a:prstGeom>
          <a:effectLst>
            <a:outerShdw blurRad="1270000" dist="50800" dir="5400000" sx="1000" sy="1000" algn="ctr" rotWithShape="0">
              <a:srgbClr val="000000"/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915495" y="988219"/>
            <a:ext cx="38189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РЕСУРСЫ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10370" y="1430591"/>
            <a:ext cx="30476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ФЕДЕРАЛЬНАЯ ЭЛЕКТРОННАЯ ТОРГОВАЯ ПЛОЩАДКА ПО ЗАКОНУ № </a:t>
            </a:r>
            <a:r>
              <a:rPr lang="ru-RU" sz="10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44-ФЗ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810369" y="2300644"/>
            <a:ext cx="3127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ЭЛЕКТРОННАЯ ТОРГОВАЯ ПЛОЩАДКА ПО ЗАКОНУ № </a:t>
            </a:r>
            <a:r>
              <a:rPr lang="ru-RU" sz="10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223-ФЗ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 том числе для субъектов  малого и среднего предпринимательства</a:t>
            </a:r>
            <a:endParaRPr lang="ru-RU" sz="7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15132" y="3431494"/>
            <a:ext cx="31274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АГРЕГАТОР ЗАКУПОК </a:t>
            </a:r>
            <a:r>
              <a:rPr lang="ru-RU" sz="10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МАЛОГО ОБЪЕМА 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«БИРЖЕВАЯ ПЛОЩАДКА»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810369" y="4024113"/>
            <a:ext cx="3333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ЭЛЕКТРОННАЯ ТОРГОВАЯ ПЛОЩАДКА ПО </a:t>
            </a:r>
            <a:r>
              <a:rPr lang="ru-RU" sz="10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РЕАЛИЗАЦИИ И СДАЧИ В АРЕНДУ </a:t>
            </a:r>
            <a:r>
              <a:rPr lang="ru-RU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ГОСУДАРСТВЕННОГО И МУНИЦИПАЛЬНОГО ИМУЩЕСТВА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0290" y="261993"/>
            <a:ext cx="3256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СТАТИСТИКА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6958" y="972057"/>
            <a:ext cx="439657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Оператор электронной торговой площадки на 100% принадлежит государству</a:t>
            </a:r>
          </a:p>
          <a:p>
            <a: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И имеет опыт работы с 2002 года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986337" y="1617099"/>
            <a:ext cx="671513" cy="257175"/>
          </a:xfrm>
          <a:prstGeom prst="roundRect">
            <a:avLst>
              <a:gd name="adj" fmla="val 4629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86337" y="2605725"/>
            <a:ext cx="671513" cy="257175"/>
          </a:xfrm>
          <a:prstGeom prst="roundRect">
            <a:avLst>
              <a:gd name="adj" fmla="val 4629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986337" y="4307696"/>
            <a:ext cx="671513" cy="257175"/>
          </a:xfrm>
          <a:prstGeom prst="roundRect">
            <a:avLst>
              <a:gd name="adj" fmla="val 4629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986337" y="3536951"/>
            <a:ext cx="671513" cy="257175"/>
          </a:xfrm>
          <a:prstGeom prst="roundRect">
            <a:avLst>
              <a:gd name="adj" fmla="val 4629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Овал 1"/>
          <p:cNvSpPr/>
          <p:nvPr/>
        </p:nvSpPr>
        <p:spPr>
          <a:xfrm>
            <a:off x="5413534" y="1627815"/>
            <a:ext cx="232172" cy="2321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6" name="Овал 25"/>
          <p:cNvSpPr/>
          <p:nvPr/>
        </p:nvSpPr>
        <p:spPr>
          <a:xfrm>
            <a:off x="5413534" y="2614534"/>
            <a:ext cx="232172" cy="2321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8" name="Овал 27"/>
          <p:cNvSpPr/>
          <p:nvPr/>
        </p:nvSpPr>
        <p:spPr>
          <a:xfrm>
            <a:off x="5413534" y="3548137"/>
            <a:ext cx="232172" cy="2321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9" name="Овал 28"/>
          <p:cNvSpPr/>
          <p:nvPr/>
        </p:nvSpPr>
        <p:spPr>
          <a:xfrm>
            <a:off x="5413534" y="4318709"/>
            <a:ext cx="232172" cy="2321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546CB42-1B8B-4AF4-80EA-4B1254E38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1703078"/>
            <a:ext cx="1583981" cy="48433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4F1A8AC-D1EC-4CD7-BF7D-2AB785725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81" y="3794125"/>
            <a:ext cx="2320586" cy="1340138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CA10AC80-8E15-41BA-943A-572E485C2986}"/>
              </a:ext>
            </a:extLst>
          </p:cNvPr>
          <p:cNvSpPr/>
          <p:nvPr/>
        </p:nvSpPr>
        <p:spPr>
          <a:xfrm>
            <a:off x="171451" y="2204358"/>
            <a:ext cx="438840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● Ежегодно более </a:t>
            </a:r>
            <a:r>
              <a:rPr lang="ru-RU" sz="1050" b="1" dirty="0"/>
              <a:t>70 тыс. </a:t>
            </a:r>
            <a:r>
              <a:rPr lang="ru-RU" sz="1050" dirty="0"/>
              <a:t>конкурентных закупок в год по 44-ФЗ</a:t>
            </a:r>
          </a:p>
          <a:p>
            <a:r>
              <a:rPr lang="ru-RU" sz="1050" dirty="0"/>
              <a:t>● По итогам 2020 года лишь в 6% случаев отсутствовали заявки в электронных закупках, а доля состоявшихся конкурентных электронных аукционов превысила 78%.</a:t>
            </a:r>
          </a:p>
          <a:p>
            <a:r>
              <a:rPr lang="ru-RU" sz="1050" dirty="0"/>
              <a:t>● Наличие представителей в каждом Федеральном округе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9407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902944" y="0"/>
            <a:ext cx="424105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Прямоугольник 21"/>
          <p:cNvSpPr/>
          <p:nvPr/>
        </p:nvSpPr>
        <p:spPr>
          <a:xfrm>
            <a:off x="2932438" y="11633"/>
            <a:ext cx="38843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Цифровой </a:t>
            </a:r>
            <a:r>
              <a:rPr lang="ru-RU" sz="2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сотрудник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02658" y="1117954"/>
            <a:ext cx="3593607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«Проверка контрагента»</a:t>
            </a:r>
          </a:p>
          <a:p>
            <a:endParaRPr lang="ru-RU" altLang="ru-RU" sz="10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91976" y="1659072"/>
            <a:ext cx="4054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«Проверка стандартов и норм»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90397" y="2132633"/>
            <a:ext cx="3140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Цифровизация работы закупочных комиссий</a:t>
            </a:r>
          </a:p>
        </p:txBody>
      </p:sp>
      <p:sp>
        <p:nvSpPr>
          <p:cNvPr id="30" name="Скругленный прямоугольник 47">
            <a:extLst>
              <a:ext uri="{FF2B5EF4-FFF2-40B4-BE49-F238E27FC236}">
                <a16:creationId xmlns:a16="http://schemas.microsoft.com/office/drawing/2014/main" xmlns="" id="{39349722-3BD9-41FE-B4DF-23907534A07C}"/>
              </a:ext>
            </a:extLst>
          </p:cNvPr>
          <p:cNvSpPr/>
          <p:nvPr/>
        </p:nvSpPr>
        <p:spPr>
          <a:xfrm>
            <a:off x="1307144" y="4830000"/>
            <a:ext cx="6763263" cy="277000"/>
          </a:xfrm>
          <a:prstGeom prst="roundRect">
            <a:avLst/>
          </a:prstGeom>
          <a:solidFill>
            <a:srgbClr val="F2F4F8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круглосуточная поддержка пользователей площадки по телефону 8 (800) 500-76-21, с возможностью использования онлайн-чата, различных мессенджеров, а также подключения удаленной технической поддержки.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A5E2FCF8-97FF-488B-B3C0-C943691971FF}"/>
              </a:ext>
            </a:extLst>
          </p:cNvPr>
          <p:cNvSpPr/>
          <p:nvPr/>
        </p:nvSpPr>
        <p:spPr>
          <a:xfrm>
            <a:off x="333156" y="550758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5C10DFE9-0BA0-43F1-B269-17806D09FC9B}"/>
              </a:ext>
            </a:extLst>
          </p:cNvPr>
          <p:cNvSpPr/>
          <p:nvPr/>
        </p:nvSpPr>
        <p:spPr>
          <a:xfrm>
            <a:off x="791733" y="617221"/>
            <a:ext cx="4017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Модуль «Информационная безопасность»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14561E4-A78E-4723-8299-AC93DF42A7DA}"/>
              </a:ext>
            </a:extLst>
          </p:cNvPr>
          <p:cNvSpPr txBox="1"/>
          <p:nvPr/>
        </p:nvSpPr>
        <p:spPr>
          <a:xfrm>
            <a:off x="339322" y="580235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  <a:endParaRPr lang="ru-RU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C4356EE7-48DF-4DEA-A1F4-C76D564755AF}"/>
              </a:ext>
            </a:extLst>
          </p:cNvPr>
          <p:cNvSpPr/>
          <p:nvPr/>
        </p:nvSpPr>
        <p:spPr>
          <a:xfrm>
            <a:off x="5099416" y="2152181"/>
            <a:ext cx="3297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Маркетинговый центр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675571BC-8AD1-42EF-BE8E-F78930828408}"/>
              </a:ext>
            </a:extLst>
          </p:cNvPr>
          <p:cNvSpPr/>
          <p:nvPr/>
        </p:nvSpPr>
        <p:spPr>
          <a:xfrm>
            <a:off x="8494934" y="353123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53C2B588-FE3D-4376-A983-A289B0CF9EFB}"/>
              </a:ext>
            </a:extLst>
          </p:cNvPr>
          <p:cNvSpPr/>
          <p:nvPr/>
        </p:nvSpPr>
        <p:spPr>
          <a:xfrm>
            <a:off x="5163265" y="381510"/>
            <a:ext cx="323803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Информационное сообщество</a:t>
            </a:r>
            <a:r>
              <a:rPr lang="ru-RU" altLang="ru-RU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/>
            <a:r>
              <a:rPr lang="ru-RU" altLang="ru-RU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базе Университета «ЗаказРФ»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6D7669D-67B2-4E5B-84E5-B0BBB3B0A6E4}"/>
              </a:ext>
            </a:extLst>
          </p:cNvPr>
          <p:cNvSpPr txBox="1"/>
          <p:nvPr/>
        </p:nvSpPr>
        <p:spPr>
          <a:xfrm>
            <a:off x="8504241" y="397931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09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EE731B47-2580-4AC7-B78A-C627AF3B31C3}"/>
              </a:ext>
            </a:extLst>
          </p:cNvPr>
          <p:cNvSpPr/>
          <p:nvPr/>
        </p:nvSpPr>
        <p:spPr>
          <a:xfrm>
            <a:off x="5337388" y="1500211"/>
            <a:ext cx="308342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Магазин малых закупок</a:t>
            </a:r>
          </a:p>
          <a:p>
            <a:pPr algn="r"/>
            <a:r>
              <a:rPr lang="ru-RU" altLang="ru-RU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Агрегатор «Биржевая площадка»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10C45163-9A03-4A7A-B34F-D66A51D8CE4E}"/>
              </a:ext>
            </a:extLst>
          </p:cNvPr>
          <p:cNvSpPr/>
          <p:nvPr/>
        </p:nvSpPr>
        <p:spPr>
          <a:xfrm>
            <a:off x="5428338" y="882968"/>
            <a:ext cx="299283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Аналитический модуль </a:t>
            </a:r>
          </a:p>
          <a:p>
            <a:pPr algn="r"/>
            <a:r>
              <a:rPr lang="ru-RU" altLang="ru-RU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создания отчетных форм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F846B0D7-62C0-4527-8D0B-AAA705033289}"/>
              </a:ext>
            </a:extLst>
          </p:cNvPr>
          <p:cNvSpPr/>
          <p:nvPr/>
        </p:nvSpPr>
        <p:spPr>
          <a:xfrm>
            <a:off x="5622130" y="2641235"/>
            <a:ext cx="2783711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Школа РМЦ </a:t>
            </a:r>
          </a:p>
          <a:p>
            <a:pPr algn="r"/>
            <a:r>
              <a:rPr lang="ru-RU" altLang="ru-RU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Обучение и поддержка специалистов 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FD43BEBD-A8B1-41E3-9B48-DAF41FF996B1}"/>
              </a:ext>
            </a:extLst>
          </p:cNvPr>
          <p:cNvSpPr/>
          <p:nvPr/>
        </p:nvSpPr>
        <p:spPr>
          <a:xfrm>
            <a:off x="797867" y="2728839"/>
            <a:ext cx="2853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«Календарь закупок»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A363004D-9717-4CDB-BF1A-785B7EC6C3A1}"/>
              </a:ext>
            </a:extLst>
          </p:cNvPr>
          <p:cNvSpPr/>
          <p:nvPr/>
        </p:nvSpPr>
        <p:spPr>
          <a:xfrm>
            <a:off x="336422" y="1088741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A88A18F-1520-4496-9358-CDB863F49D8D}"/>
              </a:ext>
            </a:extLst>
          </p:cNvPr>
          <p:cNvSpPr txBox="1"/>
          <p:nvPr/>
        </p:nvSpPr>
        <p:spPr>
          <a:xfrm>
            <a:off x="342587" y="111821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FF1C9126-BA1A-4202-BE10-6B21C958A47B}"/>
              </a:ext>
            </a:extLst>
          </p:cNvPr>
          <p:cNvSpPr/>
          <p:nvPr/>
        </p:nvSpPr>
        <p:spPr>
          <a:xfrm>
            <a:off x="337758" y="1630140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B3941B4-5FE2-4E8A-9F37-CA89D1D0612C}"/>
              </a:ext>
            </a:extLst>
          </p:cNvPr>
          <p:cNvSpPr txBox="1"/>
          <p:nvPr/>
        </p:nvSpPr>
        <p:spPr>
          <a:xfrm>
            <a:off x="343924" y="165961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1AD89FE8-4CF0-4F2B-B518-40B15BC6D2A7}"/>
              </a:ext>
            </a:extLst>
          </p:cNvPr>
          <p:cNvSpPr/>
          <p:nvPr/>
        </p:nvSpPr>
        <p:spPr>
          <a:xfrm>
            <a:off x="330256" y="2172407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42C36E8-F72E-496B-A734-C3ECEE08FD8C}"/>
              </a:ext>
            </a:extLst>
          </p:cNvPr>
          <p:cNvSpPr txBox="1"/>
          <p:nvPr/>
        </p:nvSpPr>
        <p:spPr>
          <a:xfrm>
            <a:off x="336422" y="220188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36F1FE73-F01E-44E5-BA5C-85BC532CA115}"/>
              </a:ext>
            </a:extLst>
          </p:cNvPr>
          <p:cNvSpPr/>
          <p:nvPr/>
        </p:nvSpPr>
        <p:spPr>
          <a:xfrm>
            <a:off x="330256" y="2681009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4B16CCF-6D8E-4B0D-9703-C3CF92125210}"/>
              </a:ext>
            </a:extLst>
          </p:cNvPr>
          <p:cNvSpPr txBox="1"/>
          <p:nvPr/>
        </p:nvSpPr>
        <p:spPr>
          <a:xfrm>
            <a:off x="336422" y="271048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3AADC081-B663-406E-971C-A0E92E53640B}"/>
              </a:ext>
            </a:extLst>
          </p:cNvPr>
          <p:cNvSpPr/>
          <p:nvPr/>
        </p:nvSpPr>
        <p:spPr>
          <a:xfrm>
            <a:off x="330256" y="3189611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12FA329-9DE9-4BE8-A549-F2FBF501A9C8}"/>
              </a:ext>
            </a:extLst>
          </p:cNvPr>
          <p:cNvSpPr txBox="1"/>
          <p:nvPr/>
        </p:nvSpPr>
        <p:spPr>
          <a:xfrm>
            <a:off x="336422" y="321908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06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D2BCF432-7496-4981-8B13-07B76BC8646C}"/>
              </a:ext>
            </a:extLst>
          </p:cNvPr>
          <p:cNvSpPr/>
          <p:nvPr/>
        </p:nvSpPr>
        <p:spPr>
          <a:xfrm>
            <a:off x="328308" y="3678324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7FA83F3-F8D2-4A59-A85E-444934226ED5}"/>
              </a:ext>
            </a:extLst>
          </p:cNvPr>
          <p:cNvSpPr txBox="1"/>
          <p:nvPr/>
        </p:nvSpPr>
        <p:spPr>
          <a:xfrm>
            <a:off x="308931" y="370872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F28C6A72-F6CD-4602-8EF3-81FF788A3FBD}"/>
              </a:ext>
            </a:extLst>
          </p:cNvPr>
          <p:cNvSpPr/>
          <p:nvPr/>
        </p:nvSpPr>
        <p:spPr>
          <a:xfrm>
            <a:off x="790398" y="3236144"/>
            <a:ext cx="4093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«Расчет НМЦК»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0A2D5694-8751-40FC-8824-2B7450B80737}"/>
              </a:ext>
            </a:extLst>
          </p:cNvPr>
          <p:cNvSpPr/>
          <p:nvPr/>
        </p:nvSpPr>
        <p:spPr>
          <a:xfrm>
            <a:off x="780478" y="3638066"/>
            <a:ext cx="40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«Приглашение участников на закупки Заказчика»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5FEA26BE-A87C-459E-B542-16A5B053ECE3}"/>
              </a:ext>
            </a:extLst>
          </p:cNvPr>
          <p:cNvSpPr/>
          <p:nvPr/>
        </p:nvSpPr>
        <p:spPr>
          <a:xfrm>
            <a:off x="328308" y="4198367"/>
            <a:ext cx="395782" cy="4052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68B1BBE-E53C-46D0-AB52-E9B0BD21B83A}"/>
              </a:ext>
            </a:extLst>
          </p:cNvPr>
          <p:cNvSpPr txBox="1"/>
          <p:nvPr/>
        </p:nvSpPr>
        <p:spPr>
          <a:xfrm>
            <a:off x="308931" y="421761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08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0F23163A-B788-4A61-8136-2767574E1D83}"/>
              </a:ext>
            </a:extLst>
          </p:cNvPr>
          <p:cNvSpPr/>
          <p:nvPr/>
        </p:nvSpPr>
        <p:spPr>
          <a:xfrm>
            <a:off x="797867" y="4239082"/>
            <a:ext cx="4177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 «Текущие закупки»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A9E8BFE5-2C26-4FC9-9F58-DDB379066677}"/>
              </a:ext>
            </a:extLst>
          </p:cNvPr>
          <p:cNvSpPr/>
          <p:nvPr/>
        </p:nvSpPr>
        <p:spPr>
          <a:xfrm>
            <a:off x="8485628" y="907322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0441A86-A46D-4F6D-9FE3-913368B0FF08}"/>
              </a:ext>
            </a:extLst>
          </p:cNvPr>
          <p:cNvSpPr txBox="1"/>
          <p:nvPr/>
        </p:nvSpPr>
        <p:spPr>
          <a:xfrm>
            <a:off x="8494935" y="95213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1824C07F-459A-4857-B585-8E58154BB340}"/>
              </a:ext>
            </a:extLst>
          </p:cNvPr>
          <p:cNvSpPr/>
          <p:nvPr/>
        </p:nvSpPr>
        <p:spPr>
          <a:xfrm>
            <a:off x="8494934" y="1492848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3C18A84-899F-42BF-AF70-29A186B06F02}"/>
              </a:ext>
            </a:extLst>
          </p:cNvPr>
          <p:cNvSpPr txBox="1"/>
          <p:nvPr/>
        </p:nvSpPr>
        <p:spPr>
          <a:xfrm>
            <a:off x="8504241" y="153765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350F14AD-8031-45C9-A625-2C561407E44B}"/>
              </a:ext>
            </a:extLst>
          </p:cNvPr>
          <p:cNvSpPr/>
          <p:nvPr/>
        </p:nvSpPr>
        <p:spPr>
          <a:xfrm>
            <a:off x="8496838" y="2075191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06409888-6D8F-4875-B5DC-BB81AC889370}"/>
              </a:ext>
            </a:extLst>
          </p:cNvPr>
          <p:cNvSpPr txBox="1"/>
          <p:nvPr/>
        </p:nvSpPr>
        <p:spPr>
          <a:xfrm>
            <a:off x="8506145" y="211999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E2A5F8CE-3D2A-465B-85E1-D144129044A4}"/>
              </a:ext>
            </a:extLst>
          </p:cNvPr>
          <p:cNvSpPr/>
          <p:nvPr/>
        </p:nvSpPr>
        <p:spPr>
          <a:xfrm>
            <a:off x="8494934" y="2656988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6F89413-8FB6-4140-B91F-A0C12DDA5D81}"/>
              </a:ext>
            </a:extLst>
          </p:cNvPr>
          <p:cNvSpPr txBox="1"/>
          <p:nvPr/>
        </p:nvSpPr>
        <p:spPr>
          <a:xfrm>
            <a:off x="8504241" y="270179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02F3250B-2ABD-4B9C-B896-47B2C604F95A}"/>
              </a:ext>
            </a:extLst>
          </p:cNvPr>
          <p:cNvSpPr/>
          <p:nvPr/>
        </p:nvSpPr>
        <p:spPr>
          <a:xfrm>
            <a:off x="8495506" y="3202686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46F20633-8127-4DDE-B465-A0333A3A7829}"/>
              </a:ext>
            </a:extLst>
          </p:cNvPr>
          <p:cNvSpPr txBox="1"/>
          <p:nvPr/>
        </p:nvSpPr>
        <p:spPr>
          <a:xfrm>
            <a:off x="8504813" y="324749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xmlns="" id="{E817152F-058A-4487-8A28-110360C86614}"/>
              </a:ext>
            </a:extLst>
          </p:cNvPr>
          <p:cNvSpPr/>
          <p:nvPr/>
        </p:nvSpPr>
        <p:spPr>
          <a:xfrm>
            <a:off x="8486200" y="3752451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A6BCE25-47FF-4263-9A93-8102D9AC99E9}"/>
              </a:ext>
            </a:extLst>
          </p:cNvPr>
          <p:cNvSpPr txBox="1"/>
          <p:nvPr/>
        </p:nvSpPr>
        <p:spPr>
          <a:xfrm>
            <a:off x="8495507" y="37972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FCEA0B06-0FE0-4757-AF0A-8527CE7AD3FA}"/>
              </a:ext>
            </a:extLst>
          </p:cNvPr>
          <p:cNvSpPr/>
          <p:nvPr/>
        </p:nvSpPr>
        <p:spPr>
          <a:xfrm>
            <a:off x="4903245" y="3273408"/>
            <a:ext cx="3502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Демо-версия ЭТП 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C604FB89-83C8-4604-AA82-96A6D51CEF56}"/>
              </a:ext>
            </a:extLst>
          </p:cNvPr>
          <p:cNvSpPr/>
          <p:nvPr/>
        </p:nvSpPr>
        <p:spPr>
          <a:xfrm>
            <a:off x="5347142" y="3789454"/>
            <a:ext cx="3063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Персональный менеджер</a:t>
            </a: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B6C1A13F-804B-4162-8A54-66DB0ABBC550}"/>
              </a:ext>
            </a:extLst>
          </p:cNvPr>
          <p:cNvSpPr/>
          <p:nvPr/>
        </p:nvSpPr>
        <p:spPr>
          <a:xfrm>
            <a:off x="4073659" y="1650857"/>
            <a:ext cx="1639493" cy="166320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637E39E3-7CBB-4249-97DF-E8EA56F1B5D8}"/>
              </a:ext>
            </a:extLst>
          </p:cNvPr>
          <p:cNvSpPr/>
          <p:nvPr/>
        </p:nvSpPr>
        <p:spPr>
          <a:xfrm>
            <a:off x="8494934" y="4298150"/>
            <a:ext cx="414395" cy="435864"/>
          </a:xfrm>
          <a:prstGeom prst="ellipse">
            <a:avLst/>
          </a:prstGeom>
          <a:solidFill>
            <a:srgbClr val="F2F4F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96E8D72-FFDB-4029-B757-A58CE07C9EA2}"/>
              </a:ext>
            </a:extLst>
          </p:cNvPr>
          <p:cNvSpPr txBox="1"/>
          <p:nvPr/>
        </p:nvSpPr>
        <p:spPr>
          <a:xfrm>
            <a:off x="8504241" y="434295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A06ABF33-5D63-4D60-8A3B-75D391343F3D}"/>
              </a:ext>
            </a:extLst>
          </p:cNvPr>
          <p:cNvSpPr/>
          <p:nvPr/>
        </p:nvSpPr>
        <p:spPr>
          <a:xfrm>
            <a:off x="4904892" y="4281402"/>
            <a:ext cx="3515916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Интеграция модулей ЭТП ЗаказРФ </a:t>
            </a:r>
          </a:p>
          <a:p>
            <a:pPr algn="r"/>
            <a:r>
              <a:rPr lang="ru-RU" altLang="ru-RU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 сторонними системами</a:t>
            </a:r>
          </a:p>
        </p:txBody>
      </p:sp>
      <p:grpSp>
        <p:nvGrpSpPr>
          <p:cNvPr id="59" name="Google Shape;4258;p66">
            <a:extLst>
              <a:ext uri="{FF2B5EF4-FFF2-40B4-BE49-F238E27FC236}">
                <a16:creationId xmlns:a16="http://schemas.microsoft.com/office/drawing/2014/main" xmlns="" id="{3E688627-BE0F-430B-9163-0A3B97FAAA97}"/>
              </a:ext>
            </a:extLst>
          </p:cNvPr>
          <p:cNvGrpSpPr/>
          <p:nvPr/>
        </p:nvGrpSpPr>
        <p:grpSpPr>
          <a:xfrm>
            <a:off x="4220674" y="1955251"/>
            <a:ext cx="1357125" cy="1119715"/>
            <a:chOff x="732428" y="1198513"/>
            <a:chExt cx="845921" cy="690752"/>
          </a:xfrm>
        </p:grpSpPr>
        <p:grpSp>
          <p:nvGrpSpPr>
            <p:cNvPr id="61" name="Google Shape;4259;p66">
              <a:extLst>
                <a:ext uri="{FF2B5EF4-FFF2-40B4-BE49-F238E27FC236}">
                  <a16:creationId xmlns:a16="http://schemas.microsoft.com/office/drawing/2014/main" xmlns="" id="{173F7E09-67EB-4405-B489-77936D479DB8}"/>
                </a:ext>
              </a:extLst>
            </p:cNvPr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103" name="Google Shape;4260;p66">
                <a:extLst>
                  <a:ext uri="{FF2B5EF4-FFF2-40B4-BE49-F238E27FC236}">
                    <a16:creationId xmlns:a16="http://schemas.microsoft.com/office/drawing/2014/main" xmlns="" id="{632C2C71-1216-45EA-96C9-544C38827607}"/>
                  </a:ext>
                </a:extLst>
              </p:cNvPr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42771" extrusionOk="0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32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61;p66">
                <a:extLst>
                  <a:ext uri="{FF2B5EF4-FFF2-40B4-BE49-F238E27FC236}">
                    <a16:creationId xmlns:a16="http://schemas.microsoft.com/office/drawing/2014/main" xmlns="" id="{73A389EC-5298-4670-B55F-EAA0C08609F7}"/>
                  </a:ext>
                </a:extLst>
              </p:cNvPr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4262;p66">
              <a:extLst>
                <a:ext uri="{FF2B5EF4-FFF2-40B4-BE49-F238E27FC236}">
                  <a16:creationId xmlns:a16="http://schemas.microsoft.com/office/drawing/2014/main" xmlns="" id="{394C0C7B-FF3B-4940-B322-EFC98A533DCF}"/>
                </a:ext>
              </a:extLst>
            </p:cNvPr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85" name="Google Shape;4263;p66">
                <a:extLst>
                  <a:ext uri="{FF2B5EF4-FFF2-40B4-BE49-F238E27FC236}">
                    <a16:creationId xmlns:a16="http://schemas.microsoft.com/office/drawing/2014/main" xmlns="" id="{2733E24F-300D-403A-AD01-E58A81FA6568}"/>
                  </a:ext>
                </a:extLst>
              </p:cNvPr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64;p66">
                <a:extLst>
                  <a:ext uri="{FF2B5EF4-FFF2-40B4-BE49-F238E27FC236}">
                    <a16:creationId xmlns:a16="http://schemas.microsoft.com/office/drawing/2014/main" xmlns="" id="{4359CF07-57CD-49D8-BA1A-BA9263230A77}"/>
                  </a:ext>
                </a:extLst>
              </p:cNvPr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4265;p66">
              <a:extLst>
                <a:ext uri="{FF2B5EF4-FFF2-40B4-BE49-F238E27FC236}">
                  <a16:creationId xmlns:a16="http://schemas.microsoft.com/office/drawing/2014/main" xmlns="" id="{07BE507D-E9B6-4E11-AE2B-5C2F22CE11B0}"/>
                </a:ext>
              </a:extLst>
            </p:cNvPr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82" name="Google Shape;4266;p66">
                <a:extLst>
                  <a:ext uri="{FF2B5EF4-FFF2-40B4-BE49-F238E27FC236}">
                    <a16:creationId xmlns:a16="http://schemas.microsoft.com/office/drawing/2014/main" xmlns="" id="{9ECF19B3-AFE9-4F1C-93D9-BFD5576131D6}"/>
                  </a:ext>
                </a:extLst>
              </p:cNvPr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67;p66">
                <a:extLst>
                  <a:ext uri="{FF2B5EF4-FFF2-40B4-BE49-F238E27FC236}">
                    <a16:creationId xmlns:a16="http://schemas.microsoft.com/office/drawing/2014/main" xmlns="" id="{8031F0CB-0BC2-4AB5-B22B-0007D4F2752C}"/>
                  </a:ext>
                </a:extLst>
              </p:cNvPr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4268;p66">
              <a:extLst>
                <a:ext uri="{FF2B5EF4-FFF2-40B4-BE49-F238E27FC236}">
                  <a16:creationId xmlns:a16="http://schemas.microsoft.com/office/drawing/2014/main" xmlns="" id="{1D9854AA-158B-4AE8-849B-C4F598B020AA}"/>
                </a:ext>
              </a:extLst>
            </p:cNvPr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79" name="Google Shape;4269;p66">
                <a:extLst>
                  <a:ext uri="{FF2B5EF4-FFF2-40B4-BE49-F238E27FC236}">
                    <a16:creationId xmlns:a16="http://schemas.microsoft.com/office/drawing/2014/main" xmlns="" id="{87F7A523-DF65-4592-ACD2-6F39A1445634}"/>
                  </a:ext>
                </a:extLst>
              </p:cNvPr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70;p66">
                <a:extLst>
                  <a:ext uri="{FF2B5EF4-FFF2-40B4-BE49-F238E27FC236}">
                    <a16:creationId xmlns:a16="http://schemas.microsoft.com/office/drawing/2014/main" xmlns="" id="{F12A3C01-6F09-45F4-9775-91B8AD0715E6}"/>
                  </a:ext>
                </a:extLst>
              </p:cNvPr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" name="Google Shape;4271;p66">
              <a:extLst>
                <a:ext uri="{FF2B5EF4-FFF2-40B4-BE49-F238E27FC236}">
                  <a16:creationId xmlns:a16="http://schemas.microsoft.com/office/drawing/2014/main" xmlns="" id="{C3C63AF8-E522-41EC-9CC1-ED2953DBAB0A}"/>
                </a:ext>
              </a:extLst>
            </p:cNvPr>
            <p:cNvSpPr/>
            <p:nvPr/>
          </p:nvSpPr>
          <p:spPr>
            <a:xfrm>
              <a:off x="986565" y="1362064"/>
              <a:ext cx="363666" cy="363650"/>
            </a:xfrm>
            <a:custGeom>
              <a:avLst/>
              <a:gdLst/>
              <a:ahLst/>
              <a:cxnLst/>
              <a:rect l="l" t="t" r="r" b="b"/>
              <a:pathLst>
                <a:path w="22518" h="22517" extrusionOk="0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58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EC4B06E0-D8D4-4152-A00B-A9EA37BB2FC9}"/>
              </a:ext>
            </a:extLst>
          </p:cNvPr>
          <p:cNvSpPr/>
          <p:nvPr/>
        </p:nvSpPr>
        <p:spPr>
          <a:xfrm>
            <a:off x="3166215" y="1713532"/>
            <a:ext cx="1944000" cy="4000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7999ABB6-E97C-4C39-BCE1-2E82A15E60F1}"/>
              </a:ext>
            </a:extLst>
          </p:cNvPr>
          <p:cNvSpPr txBox="1">
            <a:spLocks/>
          </p:cNvSpPr>
          <p:nvPr/>
        </p:nvSpPr>
        <p:spPr bwMode="auto">
          <a:xfrm>
            <a:off x="3434547" y="1691347"/>
            <a:ext cx="15382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59" rIns="90918" bIns="4545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08865">
              <a:lnSpc>
                <a:spcPct val="120000"/>
              </a:lnSpc>
              <a:buClr>
                <a:srgbClr val="E46C0A"/>
              </a:buClr>
              <a:buSzPct val="130000"/>
            </a:pPr>
            <a:r>
              <a:rPr lang="ru-RU" alt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Гибкая настройка 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375E58-3AD9-4314-BB1A-31169C68124D}"/>
              </a:ext>
            </a:extLst>
          </p:cNvPr>
          <p:cNvSpPr/>
          <p:nvPr/>
        </p:nvSpPr>
        <p:spPr>
          <a:xfrm>
            <a:off x="479518" y="1725895"/>
            <a:ext cx="1943966" cy="40556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xmlns="" id="{2F53A14F-802A-47B9-AA29-0ECCEFA6D41C}"/>
              </a:ext>
            </a:extLst>
          </p:cNvPr>
          <p:cNvSpPr txBox="1">
            <a:spLocks/>
          </p:cNvSpPr>
          <p:nvPr/>
        </p:nvSpPr>
        <p:spPr bwMode="auto">
          <a:xfrm>
            <a:off x="591637" y="1800373"/>
            <a:ext cx="1804748" cy="23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59" rIns="90918" bIns="4545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08865">
              <a:lnSpc>
                <a:spcPct val="120000"/>
              </a:lnSpc>
              <a:buClr>
                <a:srgbClr val="E46C0A"/>
              </a:buClr>
              <a:buSzPct val="130000"/>
            </a:pPr>
            <a:r>
              <a:rPr lang="ru-RU" alt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Календарь закупок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FB576397-BE08-43D1-84E3-0BE3B5FDC8C9}"/>
              </a:ext>
            </a:extLst>
          </p:cNvPr>
          <p:cNvSpPr/>
          <p:nvPr/>
        </p:nvSpPr>
        <p:spPr>
          <a:xfrm>
            <a:off x="6221849" y="1716708"/>
            <a:ext cx="1944000" cy="4145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xmlns="" id="{DFF5926B-3DF7-40E3-8FAD-AF22D7104EBD}"/>
              </a:ext>
            </a:extLst>
          </p:cNvPr>
          <p:cNvSpPr txBox="1">
            <a:spLocks/>
          </p:cNvSpPr>
          <p:nvPr/>
        </p:nvSpPr>
        <p:spPr bwMode="auto">
          <a:xfrm>
            <a:off x="6179018" y="1447247"/>
            <a:ext cx="2063439" cy="66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59" rIns="90918" bIns="4545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08865">
              <a:lnSpc>
                <a:spcPct val="120000"/>
              </a:lnSpc>
              <a:buClr>
                <a:srgbClr val="E46C0A"/>
              </a:buClr>
              <a:buSzPct val="130000"/>
            </a:pPr>
            <a:r>
              <a:rPr lang="ru-RU" alt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algn="ctr" defTabSz="908865">
              <a:lnSpc>
                <a:spcPct val="120000"/>
              </a:lnSpc>
              <a:buClr>
                <a:srgbClr val="E46C0A"/>
              </a:buClr>
              <a:buSzPct val="130000"/>
            </a:pPr>
            <a:r>
              <a:rPr lang="ru-RU" alt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Текущие закупки</a:t>
            </a: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xmlns="" id="{82EA8337-6729-4BDD-938D-952526C90941}"/>
              </a:ext>
            </a:extLst>
          </p:cNvPr>
          <p:cNvCxnSpPr/>
          <p:nvPr/>
        </p:nvCxnSpPr>
        <p:spPr>
          <a:xfrm>
            <a:off x="1444926" y="2182057"/>
            <a:ext cx="1" cy="379999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xmlns="" id="{F3E89E92-0C88-4994-AFB6-3168E341B8DB}"/>
              </a:ext>
            </a:extLst>
          </p:cNvPr>
          <p:cNvCxnSpPr/>
          <p:nvPr/>
        </p:nvCxnSpPr>
        <p:spPr>
          <a:xfrm>
            <a:off x="4138214" y="2174668"/>
            <a:ext cx="0" cy="309628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xmlns="" id="{9CF9AC89-68E9-4BAB-B276-D1C69853A784}"/>
              </a:ext>
            </a:extLst>
          </p:cNvPr>
          <p:cNvCxnSpPr/>
          <p:nvPr/>
        </p:nvCxnSpPr>
        <p:spPr>
          <a:xfrm>
            <a:off x="7266856" y="2177844"/>
            <a:ext cx="0" cy="309628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672028" y="449999"/>
            <a:ext cx="513794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Преимущества ЭТП ЗаказРФ </a:t>
            </a:r>
          </a:p>
        </p:txBody>
      </p:sp>
      <p:sp>
        <p:nvSpPr>
          <p:cNvPr id="79" name="Овал 78"/>
          <p:cNvSpPr/>
          <p:nvPr/>
        </p:nvSpPr>
        <p:spPr>
          <a:xfrm>
            <a:off x="195638" y="1447247"/>
            <a:ext cx="535746" cy="5357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66700" sx="112000" sy="112000" algn="ctr" rotWithShape="0">
              <a:schemeClr val="tx2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0" name="Овал 79"/>
          <p:cNvSpPr/>
          <p:nvPr/>
        </p:nvSpPr>
        <p:spPr>
          <a:xfrm>
            <a:off x="2973128" y="1447247"/>
            <a:ext cx="535746" cy="5357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66700" sx="112000" sy="112000" algn="ctr" rotWithShape="0">
              <a:schemeClr val="tx2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1" name="Овал 80"/>
          <p:cNvSpPr/>
          <p:nvPr/>
        </p:nvSpPr>
        <p:spPr>
          <a:xfrm>
            <a:off x="5995268" y="1450423"/>
            <a:ext cx="535746" cy="5357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66700" sx="112000" sy="112000" algn="ctr" rotWithShape="0">
              <a:schemeClr val="tx2">
                <a:lumMod val="7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3" name="Freeform 318"/>
          <p:cNvSpPr>
            <a:spLocks noEditPoints="1"/>
          </p:cNvSpPr>
          <p:nvPr/>
        </p:nvSpPr>
        <p:spPr bwMode="auto">
          <a:xfrm>
            <a:off x="3134032" y="1589135"/>
            <a:ext cx="213938" cy="251970"/>
          </a:xfrm>
          <a:custGeom>
            <a:avLst/>
            <a:gdLst>
              <a:gd name="T0" fmla="*/ 94 w 145"/>
              <a:gd name="T1" fmla="*/ 61 h 170"/>
              <a:gd name="T2" fmla="*/ 145 w 145"/>
              <a:gd name="T3" fmla="*/ 61 h 170"/>
              <a:gd name="T4" fmla="*/ 145 w 145"/>
              <a:gd name="T5" fmla="*/ 161 h 170"/>
              <a:gd name="T6" fmla="*/ 142 w 145"/>
              <a:gd name="T7" fmla="*/ 167 h 170"/>
              <a:gd name="T8" fmla="*/ 136 w 145"/>
              <a:gd name="T9" fmla="*/ 170 h 170"/>
              <a:gd name="T10" fmla="*/ 9 w 145"/>
              <a:gd name="T11" fmla="*/ 170 h 170"/>
              <a:gd name="T12" fmla="*/ 2 w 145"/>
              <a:gd name="T13" fmla="*/ 167 h 170"/>
              <a:gd name="T14" fmla="*/ 0 w 145"/>
              <a:gd name="T15" fmla="*/ 161 h 170"/>
              <a:gd name="T16" fmla="*/ 0 w 145"/>
              <a:gd name="T17" fmla="*/ 9 h 170"/>
              <a:gd name="T18" fmla="*/ 2 w 145"/>
              <a:gd name="T19" fmla="*/ 3 h 170"/>
              <a:gd name="T20" fmla="*/ 9 w 145"/>
              <a:gd name="T21" fmla="*/ 0 h 170"/>
              <a:gd name="T22" fmla="*/ 84 w 145"/>
              <a:gd name="T23" fmla="*/ 0 h 170"/>
              <a:gd name="T24" fmla="*/ 84 w 145"/>
              <a:gd name="T25" fmla="*/ 52 h 170"/>
              <a:gd name="T26" fmla="*/ 87 w 145"/>
              <a:gd name="T27" fmla="*/ 58 h 170"/>
              <a:gd name="T28" fmla="*/ 94 w 145"/>
              <a:gd name="T29" fmla="*/ 61 h 170"/>
              <a:gd name="T30" fmla="*/ 109 w 145"/>
              <a:gd name="T31" fmla="*/ 82 h 170"/>
              <a:gd name="T32" fmla="*/ 109 w 145"/>
              <a:gd name="T33" fmla="*/ 76 h 170"/>
              <a:gd name="T34" fmla="*/ 108 w 145"/>
              <a:gd name="T35" fmla="*/ 74 h 170"/>
              <a:gd name="T36" fmla="*/ 106 w 145"/>
              <a:gd name="T37" fmla="*/ 73 h 170"/>
              <a:gd name="T38" fmla="*/ 39 w 145"/>
              <a:gd name="T39" fmla="*/ 73 h 170"/>
              <a:gd name="T40" fmla="*/ 37 w 145"/>
              <a:gd name="T41" fmla="*/ 74 h 170"/>
              <a:gd name="T42" fmla="*/ 36 w 145"/>
              <a:gd name="T43" fmla="*/ 76 h 170"/>
              <a:gd name="T44" fmla="*/ 36 w 145"/>
              <a:gd name="T45" fmla="*/ 82 h 170"/>
              <a:gd name="T46" fmla="*/ 37 w 145"/>
              <a:gd name="T47" fmla="*/ 84 h 170"/>
              <a:gd name="T48" fmla="*/ 39 w 145"/>
              <a:gd name="T49" fmla="*/ 85 h 170"/>
              <a:gd name="T50" fmla="*/ 106 w 145"/>
              <a:gd name="T51" fmla="*/ 85 h 170"/>
              <a:gd name="T52" fmla="*/ 108 w 145"/>
              <a:gd name="T53" fmla="*/ 84 h 170"/>
              <a:gd name="T54" fmla="*/ 109 w 145"/>
              <a:gd name="T55" fmla="*/ 82 h 170"/>
              <a:gd name="T56" fmla="*/ 109 w 145"/>
              <a:gd name="T57" fmla="*/ 106 h 170"/>
              <a:gd name="T58" fmla="*/ 109 w 145"/>
              <a:gd name="T59" fmla="*/ 100 h 170"/>
              <a:gd name="T60" fmla="*/ 108 w 145"/>
              <a:gd name="T61" fmla="*/ 98 h 170"/>
              <a:gd name="T62" fmla="*/ 106 w 145"/>
              <a:gd name="T63" fmla="*/ 97 h 170"/>
              <a:gd name="T64" fmla="*/ 39 w 145"/>
              <a:gd name="T65" fmla="*/ 97 h 170"/>
              <a:gd name="T66" fmla="*/ 37 w 145"/>
              <a:gd name="T67" fmla="*/ 98 h 170"/>
              <a:gd name="T68" fmla="*/ 36 w 145"/>
              <a:gd name="T69" fmla="*/ 100 h 170"/>
              <a:gd name="T70" fmla="*/ 36 w 145"/>
              <a:gd name="T71" fmla="*/ 106 h 170"/>
              <a:gd name="T72" fmla="*/ 37 w 145"/>
              <a:gd name="T73" fmla="*/ 108 h 170"/>
              <a:gd name="T74" fmla="*/ 39 w 145"/>
              <a:gd name="T75" fmla="*/ 109 h 170"/>
              <a:gd name="T76" fmla="*/ 106 w 145"/>
              <a:gd name="T77" fmla="*/ 109 h 170"/>
              <a:gd name="T78" fmla="*/ 108 w 145"/>
              <a:gd name="T79" fmla="*/ 108 h 170"/>
              <a:gd name="T80" fmla="*/ 109 w 145"/>
              <a:gd name="T81" fmla="*/ 106 h 170"/>
              <a:gd name="T82" fmla="*/ 109 w 145"/>
              <a:gd name="T83" fmla="*/ 130 h 170"/>
              <a:gd name="T84" fmla="*/ 109 w 145"/>
              <a:gd name="T85" fmla="*/ 124 h 170"/>
              <a:gd name="T86" fmla="*/ 108 w 145"/>
              <a:gd name="T87" fmla="*/ 122 h 170"/>
              <a:gd name="T88" fmla="*/ 106 w 145"/>
              <a:gd name="T89" fmla="*/ 121 h 170"/>
              <a:gd name="T90" fmla="*/ 39 w 145"/>
              <a:gd name="T91" fmla="*/ 121 h 170"/>
              <a:gd name="T92" fmla="*/ 37 w 145"/>
              <a:gd name="T93" fmla="*/ 122 h 170"/>
              <a:gd name="T94" fmla="*/ 36 w 145"/>
              <a:gd name="T95" fmla="*/ 124 h 170"/>
              <a:gd name="T96" fmla="*/ 36 w 145"/>
              <a:gd name="T97" fmla="*/ 130 h 170"/>
              <a:gd name="T98" fmla="*/ 37 w 145"/>
              <a:gd name="T99" fmla="*/ 132 h 170"/>
              <a:gd name="T100" fmla="*/ 39 w 145"/>
              <a:gd name="T101" fmla="*/ 133 h 170"/>
              <a:gd name="T102" fmla="*/ 106 w 145"/>
              <a:gd name="T103" fmla="*/ 133 h 170"/>
              <a:gd name="T104" fmla="*/ 108 w 145"/>
              <a:gd name="T105" fmla="*/ 132 h 170"/>
              <a:gd name="T106" fmla="*/ 109 w 145"/>
              <a:gd name="T107" fmla="*/ 130 h 170"/>
              <a:gd name="T108" fmla="*/ 139 w 145"/>
              <a:gd name="T109" fmla="*/ 45 h 170"/>
              <a:gd name="T110" fmla="*/ 141 w 145"/>
              <a:gd name="T111" fmla="*/ 49 h 170"/>
              <a:gd name="T112" fmla="*/ 97 w 145"/>
              <a:gd name="T113" fmla="*/ 49 h 170"/>
              <a:gd name="T114" fmla="*/ 97 w 145"/>
              <a:gd name="T115" fmla="*/ 4 h 170"/>
              <a:gd name="T116" fmla="*/ 100 w 145"/>
              <a:gd name="T117" fmla="*/ 7 h 170"/>
              <a:gd name="T118" fmla="*/ 139 w 145"/>
              <a:gd name="T119" fmla="*/ 45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5" h="170">
                <a:moveTo>
                  <a:pt x="94" y="61"/>
                </a:moveTo>
                <a:cubicBezTo>
                  <a:pt x="145" y="61"/>
                  <a:pt x="145" y="61"/>
                  <a:pt x="145" y="61"/>
                </a:cubicBezTo>
                <a:cubicBezTo>
                  <a:pt x="145" y="161"/>
                  <a:pt x="145" y="161"/>
                  <a:pt x="145" y="161"/>
                </a:cubicBezTo>
                <a:cubicBezTo>
                  <a:pt x="145" y="163"/>
                  <a:pt x="144" y="165"/>
                  <a:pt x="142" y="167"/>
                </a:cubicBezTo>
                <a:cubicBezTo>
                  <a:pt x="141" y="169"/>
                  <a:pt x="138" y="170"/>
                  <a:pt x="136" y="170"/>
                </a:cubicBezTo>
                <a:cubicBezTo>
                  <a:pt x="9" y="170"/>
                  <a:pt x="9" y="170"/>
                  <a:pt x="9" y="170"/>
                </a:cubicBezTo>
                <a:cubicBezTo>
                  <a:pt x="6" y="170"/>
                  <a:pt x="4" y="169"/>
                  <a:pt x="2" y="167"/>
                </a:cubicBezTo>
                <a:cubicBezTo>
                  <a:pt x="1" y="165"/>
                  <a:pt x="0" y="163"/>
                  <a:pt x="0" y="161"/>
                </a:cubicBezTo>
                <a:cubicBezTo>
                  <a:pt x="0" y="9"/>
                  <a:pt x="0" y="9"/>
                  <a:pt x="0" y="9"/>
                </a:cubicBezTo>
                <a:cubicBezTo>
                  <a:pt x="0" y="7"/>
                  <a:pt x="1" y="5"/>
                  <a:pt x="2" y="3"/>
                </a:cubicBezTo>
                <a:cubicBezTo>
                  <a:pt x="4" y="1"/>
                  <a:pt x="6" y="0"/>
                  <a:pt x="9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54"/>
                  <a:pt x="85" y="56"/>
                  <a:pt x="87" y="58"/>
                </a:cubicBezTo>
                <a:cubicBezTo>
                  <a:pt x="89" y="60"/>
                  <a:pt x="91" y="61"/>
                  <a:pt x="94" y="61"/>
                </a:cubicBezTo>
                <a:close/>
                <a:moveTo>
                  <a:pt x="109" y="82"/>
                </a:moveTo>
                <a:cubicBezTo>
                  <a:pt x="109" y="76"/>
                  <a:pt x="109" y="76"/>
                  <a:pt x="109" y="76"/>
                </a:cubicBezTo>
                <a:cubicBezTo>
                  <a:pt x="109" y="75"/>
                  <a:pt x="108" y="74"/>
                  <a:pt x="108" y="74"/>
                </a:cubicBezTo>
                <a:cubicBezTo>
                  <a:pt x="107" y="73"/>
                  <a:pt x="106" y="73"/>
                  <a:pt x="106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38" y="73"/>
                  <a:pt x="37" y="73"/>
                  <a:pt x="37" y="74"/>
                </a:cubicBezTo>
                <a:cubicBezTo>
                  <a:pt x="36" y="74"/>
                  <a:pt x="36" y="75"/>
                  <a:pt x="36" y="76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83"/>
                  <a:pt x="36" y="84"/>
                  <a:pt x="37" y="84"/>
                </a:cubicBezTo>
                <a:cubicBezTo>
                  <a:pt x="37" y="85"/>
                  <a:pt x="38" y="85"/>
                  <a:pt x="39" y="85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106" y="85"/>
                  <a:pt x="107" y="85"/>
                  <a:pt x="108" y="84"/>
                </a:cubicBezTo>
                <a:cubicBezTo>
                  <a:pt x="108" y="84"/>
                  <a:pt x="109" y="83"/>
                  <a:pt x="109" y="82"/>
                </a:cubicBezTo>
                <a:close/>
                <a:moveTo>
                  <a:pt x="109" y="106"/>
                </a:moveTo>
                <a:cubicBezTo>
                  <a:pt x="109" y="100"/>
                  <a:pt x="109" y="100"/>
                  <a:pt x="109" y="100"/>
                </a:cubicBezTo>
                <a:cubicBezTo>
                  <a:pt x="109" y="99"/>
                  <a:pt x="108" y="98"/>
                  <a:pt x="108" y="98"/>
                </a:cubicBezTo>
                <a:cubicBezTo>
                  <a:pt x="107" y="97"/>
                  <a:pt x="106" y="97"/>
                  <a:pt x="106" y="97"/>
                </a:cubicBezTo>
                <a:cubicBezTo>
                  <a:pt x="39" y="97"/>
                  <a:pt x="39" y="97"/>
                  <a:pt x="39" y="97"/>
                </a:cubicBezTo>
                <a:cubicBezTo>
                  <a:pt x="38" y="97"/>
                  <a:pt x="37" y="97"/>
                  <a:pt x="37" y="98"/>
                </a:cubicBezTo>
                <a:cubicBezTo>
                  <a:pt x="36" y="98"/>
                  <a:pt x="36" y="99"/>
                  <a:pt x="36" y="100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6" y="107"/>
                  <a:pt x="36" y="108"/>
                  <a:pt x="37" y="108"/>
                </a:cubicBezTo>
                <a:cubicBezTo>
                  <a:pt x="37" y="109"/>
                  <a:pt x="38" y="109"/>
                  <a:pt x="39" y="109"/>
                </a:cubicBezTo>
                <a:cubicBezTo>
                  <a:pt x="106" y="109"/>
                  <a:pt x="106" y="109"/>
                  <a:pt x="106" y="109"/>
                </a:cubicBezTo>
                <a:cubicBezTo>
                  <a:pt x="106" y="109"/>
                  <a:pt x="107" y="109"/>
                  <a:pt x="108" y="108"/>
                </a:cubicBezTo>
                <a:cubicBezTo>
                  <a:pt x="108" y="108"/>
                  <a:pt x="109" y="107"/>
                  <a:pt x="109" y="106"/>
                </a:cubicBezTo>
                <a:close/>
                <a:moveTo>
                  <a:pt x="109" y="130"/>
                </a:moveTo>
                <a:cubicBezTo>
                  <a:pt x="109" y="124"/>
                  <a:pt x="109" y="124"/>
                  <a:pt x="109" y="124"/>
                </a:cubicBezTo>
                <a:cubicBezTo>
                  <a:pt x="109" y="123"/>
                  <a:pt x="108" y="123"/>
                  <a:pt x="108" y="122"/>
                </a:cubicBezTo>
                <a:cubicBezTo>
                  <a:pt x="107" y="122"/>
                  <a:pt x="106" y="121"/>
                  <a:pt x="106" y="121"/>
                </a:cubicBezTo>
                <a:cubicBezTo>
                  <a:pt x="39" y="121"/>
                  <a:pt x="39" y="121"/>
                  <a:pt x="39" y="121"/>
                </a:cubicBezTo>
                <a:cubicBezTo>
                  <a:pt x="38" y="121"/>
                  <a:pt x="37" y="122"/>
                  <a:pt x="37" y="122"/>
                </a:cubicBezTo>
                <a:cubicBezTo>
                  <a:pt x="36" y="123"/>
                  <a:pt x="36" y="123"/>
                  <a:pt x="36" y="124"/>
                </a:cubicBezTo>
                <a:cubicBezTo>
                  <a:pt x="36" y="130"/>
                  <a:pt x="36" y="130"/>
                  <a:pt x="36" y="130"/>
                </a:cubicBezTo>
                <a:cubicBezTo>
                  <a:pt x="36" y="131"/>
                  <a:pt x="36" y="132"/>
                  <a:pt x="37" y="132"/>
                </a:cubicBezTo>
                <a:cubicBezTo>
                  <a:pt x="37" y="133"/>
                  <a:pt x="38" y="133"/>
                  <a:pt x="39" y="133"/>
                </a:cubicBezTo>
                <a:cubicBezTo>
                  <a:pt x="106" y="133"/>
                  <a:pt x="106" y="133"/>
                  <a:pt x="106" y="133"/>
                </a:cubicBezTo>
                <a:cubicBezTo>
                  <a:pt x="106" y="133"/>
                  <a:pt x="107" y="133"/>
                  <a:pt x="108" y="132"/>
                </a:cubicBezTo>
                <a:cubicBezTo>
                  <a:pt x="108" y="132"/>
                  <a:pt x="109" y="131"/>
                  <a:pt x="109" y="130"/>
                </a:cubicBezTo>
                <a:close/>
                <a:moveTo>
                  <a:pt x="139" y="45"/>
                </a:moveTo>
                <a:cubicBezTo>
                  <a:pt x="139" y="46"/>
                  <a:pt x="140" y="47"/>
                  <a:pt x="141" y="49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"/>
                  <a:pt x="97" y="4"/>
                  <a:pt x="97" y="4"/>
                </a:cubicBezTo>
                <a:cubicBezTo>
                  <a:pt x="98" y="5"/>
                  <a:pt x="99" y="6"/>
                  <a:pt x="100" y="7"/>
                </a:cubicBezTo>
                <a:lnTo>
                  <a:pt x="139" y="45"/>
                </a:lnTo>
                <a:close/>
              </a:path>
            </a:pathLst>
          </a:custGeom>
          <a:solidFill>
            <a:srgbClr val="D80A2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050">
              <a:latin typeface="+mn-lt"/>
            </a:endParaRPr>
          </a:p>
        </p:txBody>
      </p:sp>
      <p:sp>
        <p:nvSpPr>
          <p:cNvPr id="84" name="Freeform 378"/>
          <p:cNvSpPr>
            <a:spLocks noEditPoints="1"/>
          </p:cNvSpPr>
          <p:nvPr/>
        </p:nvSpPr>
        <p:spPr bwMode="auto">
          <a:xfrm>
            <a:off x="335387" y="1595711"/>
            <a:ext cx="256250" cy="238818"/>
          </a:xfrm>
          <a:custGeom>
            <a:avLst/>
            <a:gdLst>
              <a:gd name="T0" fmla="*/ 158 w 159"/>
              <a:gd name="T1" fmla="*/ 46 h 146"/>
              <a:gd name="T2" fmla="*/ 124 w 159"/>
              <a:gd name="T3" fmla="*/ 141 h 146"/>
              <a:gd name="T4" fmla="*/ 25 w 159"/>
              <a:gd name="T5" fmla="*/ 146 h 146"/>
              <a:gd name="T6" fmla="*/ 2 w 159"/>
              <a:gd name="T7" fmla="*/ 128 h 146"/>
              <a:gd name="T8" fmla="*/ 2 w 159"/>
              <a:gd name="T9" fmla="*/ 113 h 146"/>
              <a:gd name="T10" fmla="*/ 2 w 159"/>
              <a:gd name="T11" fmla="*/ 108 h 146"/>
              <a:gd name="T12" fmla="*/ 3 w 159"/>
              <a:gd name="T13" fmla="*/ 104 h 146"/>
              <a:gd name="T14" fmla="*/ 6 w 159"/>
              <a:gd name="T15" fmla="*/ 100 h 146"/>
              <a:gd name="T16" fmla="*/ 13 w 159"/>
              <a:gd name="T17" fmla="*/ 82 h 146"/>
              <a:gd name="T18" fmla="*/ 13 w 159"/>
              <a:gd name="T19" fmla="*/ 77 h 146"/>
              <a:gd name="T20" fmla="*/ 16 w 159"/>
              <a:gd name="T21" fmla="*/ 72 h 146"/>
              <a:gd name="T22" fmla="*/ 22 w 159"/>
              <a:gd name="T23" fmla="*/ 55 h 146"/>
              <a:gd name="T24" fmla="*/ 22 w 159"/>
              <a:gd name="T25" fmla="*/ 49 h 146"/>
              <a:gd name="T26" fmla="*/ 26 w 159"/>
              <a:gd name="T27" fmla="*/ 44 h 146"/>
              <a:gd name="T28" fmla="*/ 33 w 159"/>
              <a:gd name="T29" fmla="*/ 27 h 146"/>
              <a:gd name="T30" fmla="*/ 33 w 159"/>
              <a:gd name="T31" fmla="*/ 22 h 146"/>
              <a:gd name="T32" fmla="*/ 35 w 159"/>
              <a:gd name="T33" fmla="*/ 18 h 146"/>
              <a:gd name="T34" fmla="*/ 38 w 159"/>
              <a:gd name="T35" fmla="*/ 13 h 146"/>
              <a:gd name="T36" fmla="*/ 41 w 159"/>
              <a:gd name="T37" fmla="*/ 7 h 146"/>
              <a:gd name="T38" fmla="*/ 46 w 159"/>
              <a:gd name="T39" fmla="*/ 1 h 146"/>
              <a:gd name="T40" fmla="*/ 53 w 159"/>
              <a:gd name="T41" fmla="*/ 1 h 146"/>
              <a:gd name="T42" fmla="*/ 58 w 159"/>
              <a:gd name="T43" fmla="*/ 0 h 146"/>
              <a:gd name="T44" fmla="*/ 141 w 159"/>
              <a:gd name="T45" fmla="*/ 6 h 146"/>
              <a:gd name="T46" fmla="*/ 117 w 159"/>
              <a:gd name="T47" fmla="*/ 104 h 146"/>
              <a:gd name="T48" fmla="*/ 98 w 159"/>
              <a:gd name="T49" fmla="*/ 121 h 146"/>
              <a:gd name="T50" fmla="*/ 12 w 159"/>
              <a:gd name="T51" fmla="*/ 123 h 146"/>
              <a:gd name="T52" fmla="*/ 26 w 159"/>
              <a:gd name="T53" fmla="*/ 133 h 146"/>
              <a:gd name="T54" fmla="*/ 118 w 159"/>
              <a:gd name="T55" fmla="*/ 132 h 146"/>
              <a:gd name="T56" fmla="*/ 150 w 159"/>
              <a:gd name="T57" fmla="*/ 35 h 146"/>
              <a:gd name="T58" fmla="*/ 156 w 159"/>
              <a:gd name="T59" fmla="*/ 33 h 146"/>
              <a:gd name="T60" fmla="*/ 48 w 159"/>
              <a:gd name="T61" fmla="*/ 60 h 146"/>
              <a:gd name="T62" fmla="*/ 107 w 159"/>
              <a:gd name="T63" fmla="*/ 61 h 146"/>
              <a:gd name="T64" fmla="*/ 111 w 159"/>
              <a:gd name="T65" fmla="*/ 58 h 146"/>
              <a:gd name="T66" fmla="*/ 113 w 159"/>
              <a:gd name="T67" fmla="*/ 50 h 146"/>
              <a:gd name="T68" fmla="*/ 53 w 159"/>
              <a:gd name="T69" fmla="*/ 49 h 146"/>
              <a:gd name="T70" fmla="*/ 49 w 159"/>
              <a:gd name="T71" fmla="*/ 52 h 146"/>
              <a:gd name="T72" fmla="*/ 55 w 159"/>
              <a:gd name="T73" fmla="*/ 34 h 146"/>
              <a:gd name="T74" fmla="*/ 57 w 159"/>
              <a:gd name="T75" fmla="*/ 37 h 146"/>
              <a:gd name="T76" fmla="*/ 117 w 159"/>
              <a:gd name="T77" fmla="*/ 36 h 146"/>
              <a:gd name="T78" fmla="*/ 121 w 159"/>
              <a:gd name="T79" fmla="*/ 28 h 146"/>
              <a:gd name="T80" fmla="*/ 119 w 159"/>
              <a:gd name="T81" fmla="*/ 25 h 146"/>
              <a:gd name="T82" fmla="*/ 59 w 159"/>
              <a:gd name="T83" fmla="*/ 25 h 146"/>
              <a:gd name="T84" fmla="*/ 55 w 159"/>
              <a:gd name="T85" fmla="*/ 3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9" h="146">
                <a:moveTo>
                  <a:pt x="156" y="33"/>
                </a:moveTo>
                <a:cubicBezTo>
                  <a:pt x="158" y="37"/>
                  <a:pt x="159" y="41"/>
                  <a:pt x="158" y="46"/>
                </a:cubicBezTo>
                <a:cubicBezTo>
                  <a:pt x="132" y="131"/>
                  <a:pt x="132" y="131"/>
                  <a:pt x="132" y="131"/>
                </a:cubicBezTo>
                <a:cubicBezTo>
                  <a:pt x="130" y="135"/>
                  <a:pt x="128" y="139"/>
                  <a:pt x="124" y="141"/>
                </a:cubicBezTo>
                <a:cubicBezTo>
                  <a:pt x="121" y="144"/>
                  <a:pt x="117" y="146"/>
                  <a:pt x="113" y="146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1" y="146"/>
                  <a:pt x="16" y="144"/>
                  <a:pt x="11" y="140"/>
                </a:cubicBezTo>
                <a:cubicBezTo>
                  <a:pt x="7" y="137"/>
                  <a:pt x="4" y="133"/>
                  <a:pt x="2" y="128"/>
                </a:cubicBezTo>
                <a:cubicBezTo>
                  <a:pt x="1" y="124"/>
                  <a:pt x="0" y="120"/>
                  <a:pt x="2" y="116"/>
                </a:cubicBezTo>
                <a:cubicBezTo>
                  <a:pt x="2" y="116"/>
                  <a:pt x="2" y="115"/>
                  <a:pt x="2" y="113"/>
                </a:cubicBezTo>
                <a:cubicBezTo>
                  <a:pt x="2" y="112"/>
                  <a:pt x="2" y="111"/>
                  <a:pt x="3" y="110"/>
                </a:cubicBezTo>
                <a:cubicBezTo>
                  <a:pt x="3" y="109"/>
                  <a:pt x="2" y="109"/>
                  <a:pt x="2" y="108"/>
                </a:cubicBezTo>
                <a:cubicBezTo>
                  <a:pt x="2" y="107"/>
                  <a:pt x="2" y="106"/>
                  <a:pt x="2" y="106"/>
                </a:cubicBezTo>
                <a:cubicBezTo>
                  <a:pt x="2" y="105"/>
                  <a:pt x="2" y="105"/>
                  <a:pt x="3" y="104"/>
                </a:cubicBezTo>
                <a:cubicBezTo>
                  <a:pt x="3" y="103"/>
                  <a:pt x="4" y="103"/>
                  <a:pt x="4" y="102"/>
                </a:cubicBezTo>
                <a:cubicBezTo>
                  <a:pt x="5" y="101"/>
                  <a:pt x="5" y="100"/>
                  <a:pt x="6" y="100"/>
                </a:cubicBezTo>
                <a:cubicBezTo>
                  <a:pt x="7" y="97"/>
                  <a:pt x="9" y="94"/>
                  <a:pt x="10" y="91"/>
                </a:cubicBezTo>
                <a:cubicBezTo>
                  <a:pt x="11" y="88"/>
                  <a:pt x="12" y="85"/>
                  <a:pt x="13" y="82"/>
                </a:cubicBezTo>
                <a:cubicBezTo>
                  <a:pt x="13" y="82"/>
                  <a:pt x="13" y="81"/>
                  <a:pt x="13" y="80"/>
                </a:cubicBezTo>
                <a:cubicBezTo>
                  <a:pt x="13" y="78"/>
                  <a:pt x="13" y="77"/>
                  <a:pt x="13" y="77"/>
                </a:cubicBezTo>
                <a:cubicBezTo>
                  <a:pt x="13" y="76"/>
                  <a:pt x="14" y="75"/>
                  <a:pt x="15" y="74"/>
                </a:cubicBezTo>
                <a:cubicBezTo>
                  <a:pt x="15" y="73"/>
                  <a:pt x="16" y="72"/>
                  <a:pt x="16" y="72"/>
                </a:cubicBezTo>
                <a:cubicBezTo>
                  <a:pt x="17" y="70"/>
                  <a:pt x="19" y="67"/>
                  <a:pt x="20" y="63"/>
                </a:cubicBezTo>
                <a:cubicBezTo>
                  <a:pt x="21" y="60"/>
                  <a:pt x="22" y="57"/>
                  <a:pt x="22" y="55"/>
                </a:cubicBezTo>
                <a:cubicBezTo>
                  <a:pt x="23" y="54"/>
                  <a:pt x="22" y="53"/>
                  <a:pt x="22" y="52"/>
                </a:cubicBezTo>
                <a:cubicBezTo>
                  <a:pt x="22" y="50"/>
                  <a:pt x="22" y="49"/>
                  <a:pt x="22" y="49"/>
                </a:cubicBezTo>
                <a:cubicBezTo>
                  <a:pt x="23" y="48"/>
                  <a:pt x="23" y="47"/>
                  <a:pt x="24" y="46"/>
                </a:cubicBezTo>
                <a:cubicBezTo>
                  <a:pt x="25" y="45"/>
                  <a:pt x="26" y="44"/>
                  <a:pt x="26" y="44"/>
                </a:cubicBezTo>
                <a:cubicBezTo>
                  <a:pt x="28" y="43"/>
                  <a:pt x="29" y="40"/>
                  <a:pt x="30" y="36"/>
                </a:cubicBezTo>
                <a:cubicBezTo>
                  <a:pt x="32" y="32"/>
                  <a:pt x="33" y="29"/>
                  <a:pt x="33" y="27"/>
                </a:cubicBezTo>
                <a:cubicBezTo>
                  <a:pt x="33" y="27"/>
                  <a:pt x="33" y="26"/>
                  <a:pt x="33" y="25"/>
                </a:cubicBezTo>
                <a:cubicBezTo>
                  <a:pt x="33" y="24"/>
                  <a:pt x="32" y="23"/>
                  <a:pt x="33" y="22"/>
                </a:cubicBezTo>
                <a:cubicBezTo>
                  <a:pt x="33" y="22"/>
                  <a:pt x="33" y="21"/>
                  <a:pt x="33" y="20"/>
                </a:cubicBezTo>
                <a:cubicBezTo>
                  <a:pt x="34" y="20"/>
                  <a:pt x="34" y="19"/>
                  <a:pt x="35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7" y="16"/>
                  <a:pt x="38" y="15"/>
                  <a:pt x="38" y="13"/>
                </a:cubicBezTo>
                <a:cubicBezTo>
                  <a:pt x="39" y="12"/>
                  <a:pt x="39" y="11"/>
                  <a:pt x="40" y="10"/>
                </a:cubicBezTo>
                <a:cubicBezTo>
                  <a:pt x="40" y="9"/>
                  <a:pt x="41" y="8"/>
                  <a:pt x="41" y="7"/>
                </a:cubicBezTo>
                <a:cubicBezTo>
                  <a:pt x="42" y="5"/>
                  <a:pt x="42" y="4"/>
                  <a:pt x="43" y="4"/>
                </a:cubicBezTo>
                <a:cubicBezTo>
                  <a:pt x="44" y="3"/>
                  <a:pt x="45" y="2"/>
                  <a:pt x="46" y="1"/>
                </a:cubicBezTo>
                <a:cubicBezTo>
                  <a:pt x="47" y="1"/>
                  <a:pt x="48" y="0"/>
                  <a:pt x="49" y="0"/>
                </a:cubicBezTo>
                <a:cubicBezTo>
                  <a:pt x="50" y="0"/>
                  <a:pt x="52" y="0"/>
                  <a:pt x="53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56" y="1"/>
                  <a:pt x="57" y="0"/>
                  <a:pt x="58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5" y="0"/>
                  <a:pt x="138" y="2"/>
                  <a:pt x="141" y="6"/>
                </a:cubicBezTo>
                <a:cubicBezTo>
                  <a:pt x="143" y="9"/>
                  <a:pt x="144" y="13"/>
                  <a:pt x="143" y="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4" y="111"/>
                  <a:pt x="112" y="116"/>
                  <a:pt x="110" y="118"/>
                </a:cubicBezTo>
                <a:cubicBezTo>
                  <a:pt x="108" y="120"/>
                  <a:pt x="104" y="121"/>
                  <a:pt x="98" y="121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4" y="121"/>
                  <a:pt x="13" y="122"/>
                  <a:pt x="12" y="123"/>
                </a:cubicBezTo>
                <a:cubicBezTo>
                  <a:pt x="11" y="124"/>
                  <a:pt x="11" y="125"/>
                  <a:pt x="12" y="127"/>
                </a:cubicBezTo>
                <a:cubicBezTo>
                  <a:pt x="13" y="131"/>
                  <a:pt x="18" y="133"/>
                  <a:pt x="26" y="133"/>
                </a:cubicBezTo>
                <a:cubicBezTo>
                  <a:pt x="113" y="133"/>
                  <a:pt x="113" y="133"/>
                  <a:pt x="113" y="133"/>
                </a:cubicBezTo>
                <a:cubicBezTo>
                  <a:pt x="115" y="133"/>
                  <a:pt x="116" y="133"/>
                  <a:pt x="118" y="132"/>
                </a:cubicBezTo>
                <a:cubicBezTo>
                  <a:pt x="120" y="131"/>
                  <a:pt x="121" y="130"/>
                  <a:pt x="121" y="128"/>
                </a:cubicBezTo>
                <a:cubicBezTo>
                  <a:pt x="150" y="35"/>
                  <a:pt x="150" y="35"/>
                  <a:pt x="150" y="35"/>
                </a:cubicBezTo>
                <a:cubicBezTo>
                  <a:pt x="150" y="33"/>
                  <a:pt x="150" y="32"/>
                  <a:pt x="150" y="29"/>
                </a:cubicBezTo>
                <a:cubicBezTo>
                  <a:pt x="153" y="30"/>
                  <a:pt x="155" y="32"/>
                  <a:pt x="156" y="33"/>
                </a:cubicBezTo>
                <a:close/>
                <a:moveTo>
                  <a:pt x="47" y="58"/>
                </a:moveTo>
                <a:cubicBezTo>
                  <a:pt x="47" y="59"/>
                  <a:pt x="47" y="59"/>
                  <a:pt x="48" y="60"/>
                </a:cubicBezTo>
                <a:cubicBezTo>
                  <a:pt x="48" y="61"/>
                  <a:pt x="49" y="61"/>
                  <a:pt x="49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8" y="61"/>
                  <a:pt x="109" y="61"/>
                  <a:pt x="109" y="60"/>
                </a:cubicBezTo>
                <a:cubicBezTo>
                  <a:pt x="110" y="59"/>
                  <a:pt x="111" y="59"/>
                  <a:pt x="111" y="58"/>
                </a:cubicBezTo>
                <a:cubicBezTo>
                  <a:pt x="113" y="52"/>
                  <a:pt x="113" y="52"/>
                  <a:pt x="113" y="52"/>
                </a:cubicBezTo>
                <a:cubicBezTo>
                  <a:pt x="113" y="51"/>
                  <a:pt x="113" y="50"/>
                  <a:pt x="113" y="50"/>
                </a:cubicBezTo>
                <a:cubicBezTo>
                  <a:pt x="112" y="49"/>
                  <a:pt x="112" y="49"/>
                  <a:pt x="111" y="49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49"/>
                  <a:pt x="52" y="49"/>
                  <a:pt x="51" y="50"/>
                </a:cubicBezTo>
                <a:cubicBezTo>
                  <a:pt x="50" y="50"/>
                  <a:pt x="50" y="51"/>
                  <a:pt x="49" y="52"/>
                </a:cubicBezTo>
                <a:lnTo>
                  <a:pt x="47" y="58"/>
                </a:lnTo>
                <a:close/>
                <a:moveTo>
                  <a:pt x="55" y="34"/>
                </a:moveTo>
                <a:cubicBezTo>
                  <a:pt x="55" y="34"/>
                  <a:pt x="55" y="35"/>
                  <a:pt x="55" y="36"/>
                </a:cubicBezTo>
                <a:cubicBezTo>
                  <a:pt x="56" y="36"/>
                  <a:pt x="56" y="37"/>
                  <a:pt x="57" y="37"/>
                </a:cubicBezTo>
                <a:cubicBezTo>
                  <a:pt x="115" y="37"/>
                  <a:pt x="115" y="37"/>
                  <a:pt x="115" y="37"/>
                </a:cubicBezTo>
                <a:cubicBezTo>
                  <a:pt x="116" y="37"/>
                  <a:pt x="116" y="36"/>
                  <a:pt x="117" y="36"/>
                </a:cubicBezTo>
                <a:cubicBezTo>
                  <a:pt x="118" y="35"/>
                  <a:pt x="119" y="34"/>
                  <a:pt x="119" y="34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7"/>
                  <a:pt x="121" y="26"/>
                  <a:pt x="121" y="25"/>
                </a:cubicBezTo>
                <a:cubicBezTo>
                  <a:pt x="120" y="25"/>
                  <a:pt x="120" y="25"/>
                  <a:pt x="119" y="25"/>
                </a:cubicBezTo>
                <a:cubicBezTo>
                  <a:pt x="61" y="25"/>
                  <a:pt x="61" y="25"/>
                  <a:pt x="61" y="25"/>
                </a:cubicBezTo>
                <a:cubicBezTo>
                  <a:pt x="60" y="25"/>
                  <a:pt x="60" y="25"/>
                  <a:pt x="59" y="25"/>
                </a:cubicBezTo>
                <a:cubicBezTo>
                  <a:pt x="58" y="26"/>
                  <a:pt x="58" y="27"/>
                  <a:pt x="57" y="28"/>
                </a:cubicBezTo>
                <a:lnTo>
                  <a:pt x="55" y="34"/>
                </a:lnTo>
                <a:close/>
              </a:path>
            </a:pathLst>
          </a:custGeom>
          <a:solidFill>
            <a:srgbClr val="D80A2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05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E03500-AEFE-442D-8EAF-6B3D98D6A5B4}"/>
              </a:ext>
            </a:extLst>
          </p:cNvPr>
          <p:cNvSpPr txBox="1"/>
          <p:nvPr/>
        </p:nvSpPr>
        <p:spPr>
          <a:xfrm>
            <a:off x="0" y="2560330"/>
            <a:ext cx="28110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Отслеживание сроков проведения процедур закупок. 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Контроль занятости сотрудников руководителем подразделения.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Интеграция с почтовыми сервисами через URL (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Outlook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Google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Yandex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и другие, включая используемые в смартфонах).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5473AFB-1A22-4320-B43F-453A2DDECDA7}"/>
              </a:ext>
            </a:extLst>
          </p:cNvPr>
          <p:cNvSpPr txBox="1"/>
          <p:nvPr/>
        </p:nvSpPr>
        <p:spPr>
          <a:xfrm>
            <a:off x="3037872" y="2560331"/>
            <a:ext cx="2121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Гибкая настройка сервисов и модулей под персональные нужды Заказчика.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Интеграция модулей и сервисов ЭТП со сторонними системами с использованием API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203BE34-D3B6-40C8-B706-34AF3899889E}"/>
              </a:ext>
            </a:extLst>
          </p:cNvPr>
          <p:cNvSpPr txBox="1"/>
          <p:nvPr/>
        </p:nvSpPr>
        <p:spPr>
          <a:xfrm>
            <a:off x="5934000" y="2516924"/>
            <a:ext cx="2519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ru-RU" sz="1200" dirty="0"/>
              <a:t>Принцип «одного окна» - все что нужно в одном месте</a:t>
            </a:r>
          </a:p>
          <a:p>
            <a:pPr marL="0" lvl="0" indent="0">
              <a:buNone/>
            </a:pPr>
            <a:endParaRPr lang="ru-RU" sz="1200" dirty="0"/>
          </a:p>
          <a:p>
            <a:pPr marL="0" lvl="0" indent="0">
              <a:buNone/>
            </a:pPr>
            <a:r>
              <a:rPr lang="ru-RU" sz="1200" dirty="0"/>
              <a:t>Нажатием одной кнопки можно: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сформировать и опубликовать неограниченное количество протоколов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подписать протоколы в качестве члена комиссии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03C1088-0900-48FA-A230-59F20D162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4B205F-AED0-4EA5-B9CE-C1DAECE1F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47" y="1529053"/>
            <a:ext cx="416988" cy="4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03287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>
                <a:latin typeface="Arial Black" panose="020B0A04020102020204" pitchFamily="34" charset="0"/>
              </a:rPr>
              <a:t>Приглашение участников на закупки Заказчика</a:t>
            </a: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736262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ЭТП ЗаказРФ предусмотрено 3 вида приглашения участников на закупки в зависимости от потребности Заказчика</a:t>
            </a:r>
          </a:p>
          <a:p>
            <a:pPr marL="13970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Кнопка «Пригласить участников» (участники приглашаются рассылкой уведомлений на электронные почты)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Отдел привлечения участников  (приглашение участников на установленные Заказчиком закупки посредством обзвона потенциальных поставщиков и помощи в подаче заявки)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Дополнительно: есть возможность проведения процедуры – Маркетинговое исследование для определения потенциальных поставщиков.</a:t>
            </a:r>
          </a:p>
          <a:p>
            <a:pPr marL="285750" indent="-285750"/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3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87370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Проверка контрагента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494524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Поиск связанных организаций (общий адрес регистрации, общие учредители, общий руководитель)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Анализ арбитражных дел, в которых участвует компания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Данные из особых реестров (адреса «массовой» регистрации, «массовые» учредители, руководители, налоговая задолженность)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Финансовое состояние организации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Наличие лицензий</a:t>
            </a:r>
          </a:p>
          <a:p>
            <a:pPr marL="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Участие в закупках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9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87370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Аналитический модуль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494524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Полноценный и своевременный контроль сроков проведения процедур закупок</a:t>
            </a: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Позволяет: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собирать, хранить, систематизировать информацию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формировать статистику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обеспечивать легкий и быстрый доступ к информации по текущим, проведенным и планируемым закупкам.</a:t>
            </a: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Пользователь может настраивать необходимые отчеты в части формы, сроков предоставления, включая автоматическое направление на указанную электронную почту с требуемой периодичностью.</a:t>
            </a: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4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4"/>
          <p:cNvSpPr txBox="1">
            <a:spLocks noGrp="1"/>
          </p:cNvSpPr>
          <p:nvPr>
            <p:ph type="title"/>
          </p:nvPr>
        </p:nvSpPr>
        <p:spPr>
          <a:xfrm>
            <a:off x="713225" y="787370"/>
            <a:ext cx="6686058" cy="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Демо-версия ЭТП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ЗаказРФ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Google Shape;1029;p54"/>
          <p:cNvSpPr txBox="1">
            <a:spLocks noGrp="1"/>
          </p:cNvSpPr>
          <p:nvPr>
            <p:ph type="subTitle" idx="1"/>
          </p:nvPr>
        </p:nvSpPr>
        <p:spPr>
          <a:xfrm>
            <a:off x="713225" y="1736262"/>
            <a:ext cx="7684541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доступа на Демо-версии ЭТП ЗаказРФ Заказчику безвозмездно передаются тестовые ЭП для входа в ЛК Заказчика, Поставщика</a:t>
            </a:r>
          </a:p>
          <a:p>
            <a:pPr marL="139700" indent="0">
              <a:buNone/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Имеется возможность создания и тестирования любого вида закупок.</a:t>
            </a: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285750" indent="-285750"/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CEE8D-B4B2-4869-B942-DAAFA31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02" y="8506"/>
            <a:ext cx="785829" cy="7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71050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Administration School Center by Slidesgo">
  <a:themeElements>
    <a:clrScheme name="Simple Light">
      <a:dk1>
        <a:srgbClr val="092241"/>
      </a:dk1>
      <a:lt1>
        <a:srgbClr val="F8F8F8"/>
      </a:lt1>
      <a:dk2>
        <a:srgbClr val="B7B7B7"/>
      </a:dk2>
      <a:lt2>
        <a:srgbClr val="6194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92241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928</Words>
  <Application>Microsoft Office PowerPoint</Application>
  <PresentationFormat>Экран (16:9)</PresentationFormat>
  <Paragraphs>180</Paragraphs>
  <Slides>17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Business Administration School Center by Slidesgo</vt:lpstr>
      <vt:lpstr>CorelDRAW</vt:lpstr>
      <vt:lpstr>Презентация PowerPoint</vt:lpstr>
      <vt:lpstr>О НАС</vt:lpstr>
      <vt:lpstr>Презентация PowerPoint</vt:lpstr>
      <vt:lpstr>Презентация PowerPoint</vt:lpstr>
      <vt:lpstr>Презентация PowerPoint</vt:lpstr>
      <vt:lpstr>Приглашение участников на закупки Заказчика</vt:lpstr>
      <vt:lpstr>Проверка контрагента</vt:lpstr>
      <vt:lpstr>Аналитический модуль</vt:lpstr>
      <vt:lpstr>Демо-версия ЭТП ЗаказРФ</vt:lpstr>
      <vt:lpstr>Модуль «Информационная безопасность» </vt:lpstr>
      <vt:lpstr>Расчет НМЦК</vt:lpstr>
      <vt:lpstr>Сервис «Проверка стандартов и норм»</vt:lpstr>
      <vt:lpstr>Школа РМЦ</vt:lpstr>
      <vt:lpstr>Презентация PowerPoint</vt:lpstr>
      <vt:lpstr>Презентация PowerPoint</vt:lpstr>
      <vt:lpstr>     Telegram канал  ЭТП ЗаказРФ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Administration School Center</dc:title>
  <dc:creator>Павел Афонин</dc:creator>
  <cp:lastModifiedBy>Колесникова Ирина Александровна</cp:lastModifiedBy>
  <cp:revision>38</cp:revision>
  <dcterms:modified xsi:type="dcterms:W3CDTF">2025-05-28T12:14:58Z</dcterms:modified>
</cp:coreProperties>
</file>