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10"/>
  </p:notesMasterIdLst>
  <p:sldIdLst>
    <p:sldId id="311" r:id="rId2"/>
    <p:sldId id="270" r:id="rId3"/>
    <p:sldId id="292" r:id="rId4"/>
    <p:sldId id="293" r:id="rId5"/>
    <p:sldId id="309" r:id="rId6"/>
    <p:sldId id="310" r:id="rId7"/>
    <p:sldId id="300" r:id="rId8"/>
    <p:sldId id="308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0C1E30"/>
    <a:srgbClr val="1C4772"/>
    <a:srgbClr val="C7D4E3"/>
    <a:srgbClr val="B0C2D7"/>
    <a:srgbClr val="EBEBEB"/>
    <a:srgbClr val="FFC92C"/>
    <a:srgbClr val="455F7E"/>
    <a:srgbClr val="00206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20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6AE6040-A34C-4B3E-A21F-EDF5C1B32C6E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AE7AA0-FE7B-4FAD-9241-33491F616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94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FD28-AA98-4FA8-BBE4-6602A57A7754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6C9F-3295-4313-BDF7-77D7E0DA0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06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3B86-4867-42C4-8EC6-F5DB72FA3902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679F-DAED-4A53-9EC1-1E57120AD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7FC4-91E4-4D89-A73F-C7CAFF516366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917C-EB55-44F3-B833-C7806CD90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4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F729-2FAC-4974-BD17-CD202D5C17F0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195B-D6A3-4D23-856E-002D4B559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75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2C2-763D-4751-9D62-F158D55B4E3F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F97A-8365-4701-A456-C97CA8EEA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99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341D-82BC-46E2-87E2-EB333A19AEE5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8338-3EC3-4AA6-8B98-DB0E5ECEBE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27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4EE3-0D37-40B1-8ACC-EB9B22E55691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86AF-2419-4CF7-B163-A7B42B824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4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5150-2A78-4856-A0C9-586BAA116268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4B08-5823-4280-997E-00131A8C4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2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602B-322E-4558-950C-7E0B504F6ADD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5A5E-FB6E-48AA-A9E6-B0E7AADF7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05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44DD-CD65-41CF-8E14-0F04355288FF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3BBB-9E87-4439-B8BF-BA6837CE1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24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54DF-B335-4BDA-9AC7-8AFA72818DF0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949C-E7D9-49B4-BDC3-A77EFDE19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95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5C05CC06-5504-40F6-A706-958786BC76C0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0A4399-4F15-4C32-B481-BB5597E53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torgi.samregion.ru/site/Show/Category/24?ItemId=34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2"/>
          <a:stretch>
            <a:fillRect/>
          </a:stretch>
        </p:blipFill>
        <p:spPr bwMode="auto">
          <a:xfrm>
            <a:off x="0" y="3247831"/>
            <a:ext cx="91440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77825" y="6208713"/>
            <a:ext cx="5165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C1E30"/>
                </a:solidFill>
                <a:latin typeface="PT Astra Serif"/>
                <a:ea typeface="PT Astra Serif"/>
                <a:cs typeface="PT Astra Serif"/>
              </a:rPr>
              <a:t>САМАРСКАЯ ОБЛАСТЬ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 rot="5400000">
            <a:off x="823912" y="5383213"/>
            <a:ext cx="352425" cy="124460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77" name="Заголовок 1"/>
          <p:cNvSpPr txBox="1">
            <a:spLocks/>
          </p:cNvSpPr>
          <p:nvPr/>
        </p:nvSpPr>
        <p:spPr bwMode="auto">
          <a:xfrm>
            <a:off x="377825" y="5829300"/>
            <a:ext cx="1244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  <a:latin typeface="Century Gothic" pitchFamily="34" charset="0"/>
                <a:ea typeface="PT Astra Serif"/>
                <a:cs typeface="PT Astra Serif"/>
              </a:rPr>
              <a:t>28.05.2025</a:t>
            </a:r>
          </a:p>
        </p:txBody>
      </p:sp>
      <p:pic>
        <p:nvPicPr>
          <p:cNvPr id="307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86"/>
          <a:stretch>
            <a:fillRect/>
          </a:stretch>
        </p:blipFill>
        <p:spPr bwMode="auto">
          <a:xfrm>
            <a:off x="0" y="-30163"/>
            <a:ext cx="9144000" cy="189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77825" y="1873250"/>
            <a:ext cx="79390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Обучающее мероприятие для заказчиков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i="1"/>
          </a:p>
          <a:p>
            <a:pPr algn="ctr">
              <a:buFont typeface="Arial" pitchFamily="34" charset="0"/>
              <a:buNone/>
            </a:pPr>
            <a:r>
              <a:rPr lang="ru-RU" altLang="ru-RU" sz="2800" b="1" i="1"/>
              <a:t>«Новый порядок закупок малого объема, электронный магазин, практика по национальному режиму»</a:t>
            </a:r>
            <a:endParaRPr lang="ru-RU" altLang="ru-RU" sz="2800"/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0" y="1441450"/>
            <a:ext cx="285750" cy="1655763"/>
          </a:xfrm>
          <a:prstGeom prst="rect">
            <a:avLst/>
          </a:prstGeom>
          <a:solidFill>
            <a:srgbClr val="C7D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81" name="Рисунок 10" descr="Агентство по государственному заказу РТ / agzrt.ru / zakazrf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0063"/>
            <a:ext cx="11493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8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0" y="0"/>
            <a:ext cx="9144000" cy="5849938"/>
          </a:xfrm>
          <a:custGeom>
            <a:avLst/>
            <a:gdLst>
              <a:gd name="connsiteX0" fmla="*/ 0 w 9144000"/>
              <a:gd name="connsiteY0" fmla="*/ 0 h 5849728"/>
              <a:gd name="connsiteX1" fmla="*/ 9144000 w 9144000"/>
              <a:gd name="connsiteY1" fmla="*/ 0 h 5849728"/>
              <a:gd name="connsiteX2" fmla="*/ 9144000 w 9144000"/>
              <a:gd name="connsiteY2" fmla="*/ 5849728 h 5849728"/>
              <a:gd name="connsiteX3" fmla="*/ 9078773 w 9144000"/>
              <a:gd name="connsiteY3" fmla="*/ 5818908 h 5849728"/>
              <a:gd name="connsiteX4" fmla="*/ 8941068 w 9144000"/>
              <a:gd name="connsiteY4" fmla="*/ 5762247 h 5849728"/>
              <a:gd name="connsiteX5" fmla="*/ 6067278 w 9144000"/>
              <a:gd name="connsiteY5" fmla="*/ 3991580 h 5849728"/>
              <a:gd name="connsiteX6" fmla="*/ 2162988 w 9144000"/>
              <a:gd name="connsiteY6" fmla="*/ 2757918 h 5849728"/>
              <a:gd name="connsiteX7" fmla="*/ 9032 w 9144000"/>
              <a:gd name="connsiteY7" fmla="*/ 2469390 h 5849728"/>
              <a:gd name="connsiteX8" fmla="*/ 0 w 9144000"/>
              <a:gd name="connsiteY8" fmla="*/ 2468080 h 584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849728">
                <a:moveTo>
                  <a:pt x="0" y="0"/>
                </a:moveTo>
                <a:lnTo>
                  <a:pt x="9144000" y="0"/>
                </a:lnTo>
                <a:lnTo>
                  <a:pt x="9144000" y="5849728"/>
                </a:lnTo>
                <a:lnTo>
                  <a:pt x="9078773" y="5818908"/>
                </a:lnTo>
                <a:cubicBezTo>
                  <a:pt x="9033406" y="5798701"/>
                  <a:pt x="8987483" y="5779633"/>
                  <a:pt x="8941068" y="5762247"/>
                </a:cubicBezTo>
                <a:cubicBezTo>
                  <a:pt x="8198430" y="5484069"/>
                  <a:pt x="7196957" y="4492302"/>
                  <a:pt x="6067278" y="3991580"/>
                </a:cubicBezTo>
                <a:cubicBezTo>
                  <a:pt x="4937598" y="3490859"/>
                  <a:pt x="3360400" y="3082056"/>
                  <a:pt x="2162988" y="2757918"/>
                </a:cubicBezTo>
                <a:cubicBezTo>
                  <a:pt x="1489444" y="2575590"/>
                  <a:pt x="672006" y="2554755"/>
                  <a:pt x="9032" y="2469390"/>
                </a:cubicBezTo>
                <a:lnTo>
                  <a:pt x="0" y="2468080"/>
                </a:lnTo>
                <a:close/>
              </a:path>
            </a:pathLst>
          </a:cu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90" y="4167052"/>
            <a:ext cx="2844767" cy="2842615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448658" lon="19229742" rev="2765580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87" y="3792056"/>
            <a:ext cx="2844767" cy="2842615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448658" lon="19229742" rev="2765580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30213" y="5089525"/>
            <a:ext cx="6400800" cy="1219200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C1E30"/>
                </a:solidFill>
                <a:cs typeface="Times New Roman" pitchFamily="18" charset="0"/>
              </a:rPr>
              <a:t>Колесникова Ирина Александровна</a:t>
            </a:r>
          </a:p>
          <a:p>
            <a:pPr algn="l">
              <a:buFont typeface="Arial" charset="0"/>
              <a:buNone/>
              <a:defRPr/>
            </a:pPr>
            <a:r>
              <a:rPr lang="ru-RU" sz="3800" dirty="0" smtClean="0">
                <a:solidFill>
                  <a:srgbClr val="0C1E30"/>
                </a:solidFill>
                <a:cs typeface="Times New Roman" pitchFamily="18" charset="0"/>
              </a:rPr>
              <a:t>Главный консультант управления правового, кадрового и финансового обеспечения </a:t>
            </a:r>
            <a:br>
              <a:rPr lang="ru-RU" sz="3800" dirty="0" smtClean="0">
                <a:solidFill>
                  <a:srgbClr val="0C1E30"/>
                </a:solidFill>
                <a:cs typeface="Times New Roman" pitchFamily="18" charset="0"/>
              </a:rPr>
            </a:br>
            <a:r>
              <a:rPr lang="ru-RU" sz="3800" dirty="0" err="1" smtClean="0">
                <a:solidFill>
                  <a:srgbClr val="0C1E30"/>
                </a:solidFill>
                <a:cs typeface="Times New Roman" pitchFamily="18" charset="0"/>
              </a:rPr>
              <a:t>Комторга</a:t>
            </a:r>
            <a:r>
              <a:rPr lang="ru-RU" sz="3800" dirty="0" smtClean="0">
                <a:solidFill>
                  <a:srgbClr val="0C1E30"/>
                </a:solidFill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0C1E30"/>
                </a:solidFill>
                <a:cs typeface="Times New Roman" pitchFamily="18" charset="0"/>
              </a:rPr>
              <a:t>Самарской области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C1E30"/>
              </a:solidFill>
              <a:cs typeface="Times New Roman" pitchFamily="18" charset="0"/>
            </a:endParaRPr>
          </a:p>
        </p:txBody>
      </p:sp>
      <p:sp>
        <p:nvSpPr>
          <p:cNvPr id="5126" name="Подзаголовок 13"/>
          <p:cNvSpPr txBox="1">
            <a:spLocks/>
          </p:cNvSpPr>
          <p:nvPr/>
        </p:nvSpPr>
        <p:spPr bwMode="auto">
          <a:xfrm>
            <a:off x="430213" y="6242050"/>
            <a:ext cx="4895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C1E30"/>
                </a:solidFill>
                <a:cs typeface="Times New Roman" panose="02020603050405020304" pitchFamily="18" charset="0"/>
              </a:rPr>
              <a:t>Самара, </a:t>
            </a:r>
            <a:r>
              <a:rPr lang="ru-RU" altLang="ru-RU" sz="1600" b="1" dirty="0" smtClean="0">
                <a:solidFill>
                  <a:srgbClr val="0C1E30"/>
                </a:solidFill>
                <a:cs typeface="Times New Roman" panose="02020603050405020304" pitchFamily="18" charset="0"/>
              </a:rPr>
              <a:t>28.05.2025</a:t>
            </a:r>
            <a:endParaRPr lang="ru-RU" altLang="ru-RU" sz="1600" b="1" dirty="0">
              <a:solidFill>
                <a:srgbClr val="0C1E3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32" y="3228863"/>
            <a:ext cx="2844767" cy="2842615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448658" lon="19229742" rev="2765580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99" y="2054516"/>
            <a:ext cx="3456384" cy="3453770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894375" lon="19842210" rev="2303195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21950"/>
            <a:ext cx="3808864" cy="3805983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9296548" lon="19248128" rev="2752376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389" y="1052736"/>
            <a:ext cx="4323317" cy="4320047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845608" lon="19082046" rev="3135377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Заголовок 12"/>
          <p:cNvSpPr>
            <a:spLocks noGrp="1"/>
          </p:cNvSpPr>
          <p:nvPr>
            <p:ph type="ctrTitle"/>
          </p:nvPr>
        </p:nvSpPr>
        <p:spPr>
          <a:xfrm>
            <a:off x="430213" y="-454025"/>
            <a:ext cx="9037637" cy="2706688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>
                <a:solidFill>
                  <a:srgbClr val="EBEBEB"/>
                </a:solidFill>
              </a:rPr>
              <a:t>Изменения в Типовое положение </a:t>
            </a:r>
            <a:br>
              <a:rPr lang="ru-RU" altLang="ru-RU" sz="3600" b="1" dirty="0" smtClean="0">
                <a:solidFill>
                  <a:srgbClr val="EBEBEB"/>
                </a:solidFill>
              </a:rPr>
            </a:br>
            <a:r>
              <a:rPr lang="ru-RU" altLang="ru-RU" sz="3600" b="1" dirty="0" smtClean="0">
                <a:solidFill>
                  <a:srgbClr val="EBEBEB"/>
                </a:solidFill>
              </a:rPr>
              <a:t>о закупке товаров, работ, услуг </a:t>
            </a:r>
            <a:br>
              <a:rPr lang="ru-RU" altLang="ru-RU" sz="3600" b="1" dirty="0" smtClean="0">
                <a:solidFill>
                  <a:srgbClr val="EBEBEB"/>
                </a:solidFill>
              </a:rPr>
            </a:br>
            <a:r>
              <a:rPr lang="ru-RU" altLang="ru-RU" sz="3600" b="1" dirty="0" smtClean="0">
                <a:solidFill>
                  <a:srgbClr val="EBEBEB"/>
                </a:solidFill>
              </a:rPr>
              <a:t>заказчиков Самарской области по ФЗ-223</a:t>
            </a:r>
            <a:endParaRPr lang="ru-RU" altLang="ru-RU" sz="3600" b="1" dirty="0" smtClean="0">
              <a:solidFill>
                <a:srgbClr val="EBEBE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3850" y="3716338"/>
            <a:ext cx="10080625" cy="3241675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Изменения в Типовое положение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138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000" dirty="0" smtClean="0"/>
              <a:t>1. Приказ комитета по организации </a:t>
            </a:r>
            <a:r>
              <a:rPr lang="ru-RU" sz="2000" dirty="0"/>
              <a:t>торгов Самарской </a:t>
            </a:r>
            <a:r>
              <a:rPr lang="ru-RU" sz="2000" dirty="0" smtClean="0"/>
              <a:t>области </a:t>
            </a:r>
            <a:r>
              <a:rPr lang="ru-RU" sz="2000" dirty="0"/>
              <a:t>от 25.03.2025 № 153  –</a:t>
            </a:r>
            <a:r>
              <a:rPr lang="ru-RU" sz="2000" dirty="0" smtClean="0"/>
              <a:t> </a:t>
            </a:r>
            <a:r>
              <a:rPr lang="ru-RU" sz="2000" u="sng" dirty="0"/>
              <a:t>привести в соответствие до </a:t>
            </a:r>
            <a:r>
              <a:rPr lang="ru-RU" sz="2000" u="sng" dirty="0" smtClean="0"/>
              <a:t>27.05.2025</a:t>
            </a:r>
            <a:endParaRPr lang="ru-RU" sz="2000" u="sng" dirty="0"/>
          </a:p>
          <a:p>
            <a:pPr marL="0" indent="0" algn="just">
              <a:buNone/>
              <a:defRPr/>
            </a:pPr>
            <a:endParaRPr lang="ru-RU" sz="2000" dirty="0"/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/>
              <a:t>2. </a:t>
            </a:r>
            <a:r>
              <a:rPr lang="ru-RU" sz="2000" dirty="0"/>
              <a:t>Приказ комитета по организации торгов Самарской </a:t>
            </a:r>
            <a:r>
              <a:rPr lang="ru-RU" sz="2000" dirty="0" smtClean="0"/>
              <a:t>области от  14.05.2025 № 255 – </a:t>
            </a:r>
            <a:r>
              <a:rPr lang="ru-RU" sz="2000" u="sng" dirty="0" smtClean="0"/>
              <a:t>привести в соответствие до 15.07.2025</a:t>
            </a:r>
          </a:p>
          <a:p>
            <a:pPr marL="0" indent="0">
              <a:buFont typeface="Arial" charset="0"/>
              <a:buNone/>
              <a:defRPr/>
            </a:pP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Ознакомиться приказами можно на сайте</a:t>
            </a:r>
            <a:r>
              <a:rPr lang="ru-RU" sz="1600" dirty="0" smtClean="0">
                <a:solidFill>
                  <a:srgbClr val="FFC92C"/>
                </a:solidFill>
              </a:rPr>
              <a:t>:</a:t>
            </a:r>
            <a:br>
              <a:rPr lang="ru-RU" sz="1600" dirty="0" smtClean="0">
                <a:solidFill>
                  <a:srgbClr val="FFC92C"/>
                </a:solidFill>
              </a:rPr>
            </a:br>
            <a:endParaRPr lang="ru-RU" sz="900" dirty="0" smtClean="0">
              <a:solidFill>
                <a:srgbClr val="FFC92C"/>
              </a:solidFill>
            </a:endParaRPr>
          </a:p>
          <a:p>
            <a:pPr marL="0" indent="0">
              <a:buNone/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https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://webtorgi.samregion.ru/site/Show/Category/24?ItemId=349</a:t>
            </a:r>
            <a:r>
              <a:rPr lang="ru-RU" sz="1400" dirty="0"/>
              <a:t> </a:t>
            </a:r>
          </a:p>
          <a:p>
            <a:pPr marL="0" indent="0">
              <a:buFont typeface="Arial" charset="0"/>
              <a:buNone/>
              <a:defRPr/>
            </a:pPr>
            <a:endParaRPr lang="ru-RU" sz="1400" dirty="0"/>
          </a:p>
          <a:p>
            <a:pPr marL="0" indent="0" algn="just">
              <a:buFont typeface="Arial" charset="0"/>
              <a:buNone/>
              <a:defRPr/>
            </a:pPr>
            <a:endParaRPr lang="ru-RU" sz="1800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5178FE-016A-446A-A858-F7D4E3023929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dirty="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35407"/>
            <a:ext cx="479611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0292" y="494116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12775" y="-1250950"/>
            <a:ext cx="10080625" cy="363220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Приказом </a:t>
            </a:r>
            <a:r>
              <a:rPr lang="ru-RU" sz="2800" dirty="0">
                <a:solidFill>
                  <a:srgbClr val="FF0000"/>
                </a:solidFill>
              </a:rPr>
              <a:t>комитета по организации торгов Самарской </a:t>
            </a:r>
            <a:r>
              <a:rPr lang="ru-RU" sz="2800" dirty="0" smtClean="0">
                <a:solidFill>
                  <a:srgbClr val="FF0000"/>
                </a:solidFill>
              </a:rPr>
              <a:t>области </a:t>
            </a:r>
            <a:r>
              <a:rPr lang="ru-RU" sz="2800" dirty="0">
                <a:solidFill>
                  <a:srgbClr val="FF0000"/>
                </a:solidFill>
              </a:rPr>
              <a:t>от 25.03.2025 № 153 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alt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528763"/>
            <a:ext cx="8229600" cy="47561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Внесен новый неконкурентный  способ закупки:</a:t>
            </a:r>
          </a:p>
          <a:p>
            <a:pPr marL="457200" indent="-457200" algn="ctr">
              <a:buFont typeface="Arial" charset="0"/>
              <a:buAutoNum type="arabicPeriod"/>
              <a:defRPr/>
            </a:pPr>
            <a:endParaRPr lang="ru-RU" sz="2000" dirty="0" smtClean="0">
              <a:solidFill>
                <a:srgbClr val="FFC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2400" dirty="0" smtClean="0"/>
              <a:t>закупка </a:t>
            </a:r>
            <a:r>
              <a:rPr lang="ru-RU" sz="2400" dirty="0"/>
              <a:t>малого объема через электронный магазин, участниками которой являются только субъекты малого и среднего </a:t>
            </a:r>
            <a:r>
              <a:rPr lang="ru-RU" sz="2400" dirty="0" smtClean="0"/>
              <a:t>предпринимательства (СМСП).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Порядок проведения такой закупки устанавливается новыми пунктами </a:t>
            </a:r>
            <a:r>
              <a:rPr lang="ru-RU" sz="2400" dirty="0"/>
              <a:t>3.10.19 – 3.10.26 и регламентом оператора электронной </a:t>
            </a:r>
            <a:r>
              <a:rPr lang="ru-RU" sz="2400" dirty="0" smtClean="0"/>
              <a:t>площадки.</a:t>
            </a:r>
            <a:endParaRPr lang="ru-RU" sz="2400" dirty="0"/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64FDD-367C-4584-B90D-2CECE0897783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34963" y="3070225"/>
            <a:ext cx="10080626" cy="3959225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Приказом комитета по организации торгов Самарской области от 25.03.2025 № 153 </a:t>
            </a:r>
            <a:endParaRPr lang="ru-RU" altLang="ru-RU" sz="28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96300" cy="43164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b="1" dirty="0" smtClean="0"/>
              <a:t>Закупка </a:t>
            </a:r>
            <a:r>
              <a:rPr lang="ru-RU" sz="2000" b="1" dirty="0"/>
              <a:t>малого объема через электронный магазин, участниками которой являются только </a:t>
            </a:r>
            <a:r>
              <a:rPr lang="ru-RU" sz="2000" b="1" dirty="0" smtClean="0"/>
              <a:t>СМСП </a:t>
            </a:r>
            <a:r>
              <a:rPr lang="ru-RU" sz="2000" dirty="0" smtClean="0"/>
              <a:t>- неконкурентный </a:t>
            </a:r>
            <a:r>
              <a:rPr lang="ru-RU" sz="2000" dirty="0"/>
              <a:t>способ закупки, </a:t>
            </a:r>
            <a:r>
              <a:rPr lang="ru-RU" sz="2000" dirty="0" smtClean="0"/>
              <a:t>проводимый </a:t>
            </a:r>
            <a:r>
              <a:rPr lang="ru-RU" sz="2000" dirty="0"/>
              <a:t>только среди </a:t>
            </a:r>
            <a:r>
              <a:rPr lang="ru-RU" sz="2000" dirty="0" smtClean="0"/>
              <a:t>СМСП на </a:t>
            </a:r>
            <a:r>
              <a:rPr lang="ru-RU" sz="2000" dirty="0"/>
              <a:t>электронной площадке, функционирующей в соответствии с </a:t>
            </a:r>
            <a:r>
              <a:rPr lang="ru-RU" sz="2000" dirty="0" smtClean="0"/>
              <a:t>едиными требованиями</a:t>
            </a:r>
            <a:r>
              <a:rPr lang="ru-RU" sz="2000" dirty="0"/>
              <a:t>, предусмотренными Федеральным законом от 5 апреля 2013 года № 44-ФЗ </a:t>
            </a:r>
            <a:r>
              <a:rPr lang="ru-RU" sz="2000" dirty="0">
                <a:solidFill>
                  <a:schemeClr val="bg1"/>
                </a:solidFill>
              </a:rPr>
              <a:t>«О контрактной системе в сфере закупок товаров, работ, услуг для обеспечения государственных и муниципальных нужд», и дополнительными требованиями, установленными постановлением Правительства Российской Федерации от 08.06.2018 № 657 «Об утверждении дополнительных требований к функционированию электронной площадки для целей осуществления конкурентной закупки с участием субъектов малого и среднего предпринимательства».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 </a:t>
            </a: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BC9-23A3-4C44-8A1B-F8A11C10CD8E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40568" y="-1816100"/>
            <a:ext cx="10080625" cy="363220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</a:rPr>
              <a:t>Преимуществами электронного магазина </a:t>
            </a:r>
            <a:r>
              <a:rPr lang="ru-RU" sz="2800" dirty="0" smtClean="0">
                <a:solidFill>
                  <a:schemeClr val="bg1"/>
                </a:solidFill>
              </a:rPr>
              <a:t>для поставщиков являются</a:t>
            </a:r>
            <a:r>
              <a:rPr lang="ru-RU" sz="2800" dirty="0">
                <a:solidFill>
                  <a:schemeClr val="bg1"/>
                </a:solidFill>
              </a:rPr>
              <a:t>: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000" dirty="0">
                <a:latin typeface="+mn-lt"/>
                <a:ea typeface="+mn-ea"/>
                <a:cs typeface="+mn-cs"/>
              </a:rPr>
              <a:t>расширение географии бизнеса поставщиков и оперативность в</a:t>
            </a:r>
            <a:endParaRPr lang="ru-RU" altLang="ru-RU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6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расширение географии бизнеса поставщиков и оперативность в </a:t>
            </a:r>
            <a:r>
              <a:rPr lang="ru-RU" sz="1800" dirty="0" smtClean="0"/>
              <a:t>поиске </a:t>
            </a:r>
            <a:r>
              <a:rPr lang="ru-RU" sz="1800" dirty="0"/>
              <a:t>потребителей своей продукции;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скорость проведения закупки (сроки проведения процедуры устанавливаются в положении о закупке, отсутствует мораторий по срокам заключения договора);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автоматическое направление участникам закупки, разместившим предварительные предложения, оператором ЭТП информации о потребностях заказчиков по размещенным позициям;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широкий ценовой диапазон (до 20 </a:t>
            </a:r>
            <a:r>
              <a:rPr lang="ru-RU" sz="1800" dirty="0" err="1"/>
              <a:t>млн.рублей</a:t>
            </a:r>
            <a:r>
              <a:rPr lang="ru-RU" sz="1800" dirty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возможность применения неценовых критериев для определения победителя;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отсутствие обеспечения заявки для участия в процедуре закупки, что не приводит к дополнительным затратам участников закупки;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заключение договора в электронном виде.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64FDD-367C-4584-B90D-2CECE0897783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80653" y="1988840"/>
            <a:ext cx="10082213" cy="467995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>
                <a:solidFill>
                  <a:srgbClr val="FF0000"/>
                </a:solidFill>
              </a:rPr>
              <a:t/>
            </a:r>
            <a:br>
              <a:rPr lang="ru-RU" altLang="ru-RU" sz="2000" dirty="0" smtClean="0">
                <a:solidFill>
                  <a:srgbClr val="FF0000"/>
                </a:solidFill>
              </a:rPr>
            </a:br>
            <a:endParaRPr lang="ru-RU" altLang="ru-RU" sz="2000" dirty="0" smtClean="0"/>
          </a:p>
        </p:txBody>
      </p:sp>
      <p:sp>
        <p:nvSpPr>
          <p:cNvPr id="133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76143-1B10-49C5-A556-789977083082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8025" y="4766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АКТУАЛЬНЫЙ ПЕРЕЧЕНЬ ПЛОЩАДОК НА ОСНОВАНИИ ТИПОВОГО ПОЛОЖЕНИЯ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07746"/>
              </p:ext>
            </p:extLst>
          </p:nvPr>
        </p:nvGraphicFramePr>
        <p:xfrm>
          <a:off x="470594" y="2132856"/>
          <a:ext cx="8493894" cy="4169640"/>
        </p:xfrm>
        <a:graphic>
          <a:graphicData uri="http://schemas.openxmlformats.org/drawingml/2006/table">
            <a:tbl>
              <a:tblPr/>
              <a:tblGrid>
                <a:gridCol w="243647"/>
                <a:gridCol w="4916449"/>
                <a:gridCol w="1609811"/>
                <a:gridCol w="934950"/>
                <a:gridCol w="789037"/>
              </a:tblGrid>
              <a:tr h="5149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</a:t>
                      </a:r>
                      <a:endParaRPr lang="ru-RU" sz="1100" dirty="0">
                        <a:effectLst/>
                      </a:endParaRPr>
                    </a:p>
                  </a:txBody>
                  <a:tcPr marL="855" marR="855" marT="855" marB="85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Адрес</a:t>
                      </a:r>
                      <a:endParaRPr lang="ru-RU" sz="1100">
                        <a:effectLst/>
                      </a:endParaRPr>
                    </a:p>
                  </a:txBody>
                  <a:tcPr marL="59821" marR="59821" marT="41020" marB="410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Интеграция с площадкой</a:t>
                      </a:r>
                      <a:endParaRPr lang="ru-RU" sz="1100" dirty="0">
                        <a:effectLst/>
                      </a:endParaRPr>
                    </a:p>
                  </a:txBody>
                  <a:tcPr marL="59821" marR="59821" marT="41020" marB="410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Включена в перечень из 1447-р</a:t>
                      </a:r>
                      <a:endParaRPr lang="ru-RU" sz="1100"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«ЕДИНАЯ ЭЛЕКТРОННАЯ ТОРГОВАЯ ПЛОЩАДКА»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http://roseltorg.ru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«РОССИЙСКИЙ АУКЦИОННЫЙ ДОМ»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https://lot-online.ru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«ЭЛЕКТРОННЫЕ ТОРГОВЫЕ СИСТЕМЫ»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http://www.etp-ets.ru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36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«СБЕРБАНК-АВТОМАТИЗИРОВАННАЯ СИСТЕМА ТОРГОВ»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http://www.sberbank-ast.ru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ОБЩЕСТВО С ОГРАНИЧЕННОЙ ОТВЕТСТВЕННОСТЬЮ «РТС-ТЕНДЕР»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http://www.rts-tender.ru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"ТЭК-ТОРГ"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http://www.tektorg.ru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36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ОБЩЕСТВО С ОГРАНИЧЕННОЙ ОТВЕТСТВЕННОСТЬЮ «ЭЛЕКТРОННАЯ ТОРГОВАЯ ПЛОЩАДКА ГПБ»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https://etpgpb.ru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Электронная торговая площадка 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OTC-tender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http://otc-tender.ru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ЭТП «Торги 223»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http://www.torgi223.ru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Универсальная электронная торговая площадка ESTP.RU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http://estp.ru/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36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"АГЕНТСТВО ПО ГОСУДАРСТВЕННОМУ ЗАКАЗУ РЕСПУБЛИКИ ТАТАРСТАН"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http://etp.zakazrf.ru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8025" y="1131844"/>
            <a:ext cx="707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webtorgi.samregion.ru/site/Show/Category/24?ItemId=349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195B-D6A3-4D23-856E-002D4B559EB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03848" y="2852936"/>
            <a:ext cx="26844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C1E30"/>
                </a:solidFill>
                <a:latin typeface="Montserrat" pitchFamily="2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07886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490</Words>
  <Application>Microsoft Office PowerPoint</Application>
  <PresentationFormat>Экран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CYR</vt:lpstr>
      <vt:lpstr>Calibri</vt:lpstr>
      <vt:lpstr>Century Gothic</vt:lpstr>
      <vt:lpstr>Gill Sans MT</vt:lpstr>
      <vt:lpstr>Montserrat</vt:lpstr>
      <vt:lpstr>PT Astra Serif</vt:lpstr>
      <vt:lpstr>Times New Roman</vt:lpstr>
      <vt:lpstr>Wingdings</vt:lpstr>
      <vt:lpstr>Тема Office</vt:lpstr>
      <vt:lpstr>Презентация PowerPoint</vt:lpstr>
      <vt:lpstr>Изменения в Типовое положение  о закупке товаров, работ, услуг  заказчиков Самарской области по ФЗ-223</vt:lpstr>
      <vt:lpstr>Изменения в Типовое положение</vt:lpstr>
      <vt:lpstr>Приказом комитета по организации торгов Самарской области от 25.03.2025 № 153  </vt:lpstr>
      <vt:lpstr>Приказом комитета по организации торгов Самарской области от 25.03.2025 № 153 </vt:lpstr>
      <vt:lpstr>Преимуществами электронного магазина для поставщиков являются: расширение географии бизнеса поставщиков и оперативность в</vt:lpstr>
      <vt:lpstr>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дополнительных требований к Положению о закупках товаров (работ, услуг) ГУП г. Москвы и хозяйственных обществ, в уставном капитале которых доля г. Москвы в совокупности превышает 50%</dc:title>
  <dc:creator>Кулай Евгений Дмитриевич</dc:creator>
  <cp:lastModifiedBy>Мытарев Александр Геннадьевич</cp:lastModifiedBy>
  <cp:revision>440</cp:revision>
  <cp:lastPrinted>2015-04-06T15:04:45Z</cp:lastPrinted>
  <dcterms:created xsi:type="dcterms:W3CDTF">2014-04-17T05:02:42Z</dcterms:created>
  <dcterms:modified xsi:type="dcterms:W3CDTF">2025-05-28T11:59:06Z</dcterms:modified>
</cp:coreProperties>
</file>