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89"/>
  </p:notesMasterIdLst>
  <p:sldIdLst>
    <p:sldId id="256" r:id="rId2"/>
    <p:sldId id="800" r:id="rId3"/>
    <p:sldId id="696" r:id="rId4"/>
    <p:sldId id="698" r:id="rId5"/>
    <p:sldId id="702" r:id="rId6"/>
    <p:sldId id="850" r:id="rId7"/>
    <p:sldId id="699" r:id="rId8"/>
    <p:sldId id="700" r:id="rId9"/>
    <p:sldId id="701" r:id="rId10"/>
    <p:sldId id="704" r:id="rId11"/>
    <p:sldId id="706" r:id="rId12"/>
    <p:sldId id="801" r:id="rId13"/>
    <p:sldId id="710" r:id="rId14"/>
    <p:sldId id="711" r:id="rId15"/>
    <p:sldId id="712" r:id="rId16"/>
    <p:sldId id="713" r:id="rId17"/>
    <p:sldId id="714" r:id="rId18"/>
    <p:sldId id="715" r:id="rId19"/>
    <p:sldId id="716" r:id="rId20"/>
    <p:sldId id="717" r:id="rId21"/>
    <p:sldId id="718" r:id="rId22"/>
    <p:sldId id="719" r:id="rId23"/>
    <p:sldId id="720" r:id="rId24"/>
    <p:sldId id="721" r:id="rId25"/>
    <p:sldId id="802" r:id="rId26"/>
    <p:sldId id="803" r:id="rId27"/>
    <p:sldId id="726" r:id="rId28"/>
    <p:sldId id="727" r:id="rId29"/>
    <p:sldId id="728" r:id="rId30"/>
    <p:sldId id="729" r:id="rId31"/>
    <p:sldId id="730" r:id="rId32"/>
    <p:sldId id="731" r:id="rId33"/>
    <p:sldId id="804" r:id="rId34"/>
    <p:sldId id="842" r:id="rId35"/>
    <p:sldId id="840" r:id="rId36"/>
    <p:sldId id="841" r:id="rId37"/>
    <p:sldId id="843" r:id="rId38"/>
    <p:sldId id="844" r:id="rId39"/>
    <p:sldId id="845" r:id="rId40"/>
    <p:sldId id="846" r:id="rId41"/>
    <p:sldId id="847" r:id="rId42"/>
    <p:sldId id="848" r:id="rId43"/>
    <p:sldId id="849" r:id="rId44"/>
    <p:sldId id="732" r:id="rId45"/>
    <p:sldId id="733" r:id="rId46"/>
    <p:sldId id="735" r:id="rId47"/>
    <p:sldId id="739" r:id="rId48"/>
    <p:sldId id="767" r:id="rId49"/>
    <p:sldId id="768" r:id="rId50"/>
    <p:sldId id="769" r:id="rId51"/>
    <p:sldId id="772" r:id="rId52"/>
    <p:sldId id="773" r:id="rId53"/>
    <p:sldId id="805" r:id="rId54"/>
    <p:sldId id="806" r:id="rId55"/>
    <p:sldId id="807" r:id="rId56"/>
    <p:sldId id="808" r:id="rId57"/>
    <p:sldId id="809" r:id="rId58"/>
    <p:sldId id="810" r:id="rId59"/>
    <p:sldId id="811" r:id="rId60"/>
    <p:sldId id="812" r:id="rId61"/>
    <p:sldId id="813" r:id="rId62"/>
    <p:sldId id="814" r:id="rId63"/>
    <p:sldId id="815" r:id="rId64"/>
    <p:sldId id="816" r:id="rId65"/>
    <p:sldId id="817" r:id="rId66"/>
    <p:sldId id="818" r:id="rId67"/>
    <p:sldId id="819" r:id="rId68"/>
    <p:sldId id="820" r:id="rId69"/>
    <p:sldId id="821" r:id="rId70"/>
    <p:sldId id="822" r:id="rId71"/>
    <p:sldId id="823" r:id="rId72"/>
    <p:sldId id="824" r:id="rId73"/>
    <p:sldId id="825" r:id="rId74"/>
    <p:sldId id="826" r:id="rId75"/>
    <p:sldId id="827" r:id="rId76"/>
    <p:sldId id="828" r:id="rId77"/>
    <p:sldId id="829" r:id="rId78"/>
    <p:sldId id="830" r:id="rId79"/>
    <p:sldId id="831" r:id="rId80"/>
    <p:sldId id="832" r:id="rId81"/>
    <p:sldId id="833" r:id="rId82"/>
    <p:sldId id="834" r:id="rId83"/>
    <p:sldId id="835" r:id="rId84"/>
    <p:sldId id="836" r:id="rId85"/>
    <p:sldId id="837" r:id="rId86"/>
    <p:sldId id="838" r:id="rId87"/>
    <p:sldId id="839" r:id="rId8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8258BB-5E59-4C96-9D6D-13CCE7A43AED}">
  <a:tblStyle styleId="{7A8258BB-5E59-4C96-9D6D-13CCE7A43A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152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7924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1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20f4d7b453e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20f4d7b453e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09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617000" cy="20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733950"/>
            <a:ext cx="22374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5654925" y="1312525"/>
            <a:ext cx="2852100" cy="28521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720000" y="1476950"/>
            <a:ext cx="30459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"/>
          </p:nvPr>
        </p:nvSpPr>
        <p:spPr>
          <a:xfrm>
            <a:off x="720000" y="2183225"/>
            <a:ext cx="3045900" cy="12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1" name="Google Shape;381;p23"/>
          <p:cNvGrpSpPr/>
          <p:nvPr/>
        </p:nvGrpSpPr>
        <p:grpSpPr>
          <a:xfrm rot="10800000" flipH="1">
            <a:off x="5173104" y="269054"/>
            <a:ext cx="1309796" cy="257750"/>
            <a:chOff x="-6337521" y="4362225"/>
            <a:chExt cx="1309796" cy="257750"/>
          </a:xfrm>
        </p:grpSpPr>
        <p:sp>
          <p:nvSpPr>
            <p:cNvPr id="382" name="Google Shape;382;p23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5"/>
          <p:cNvGrpSpPr/>
          <p:nvPr/>
        </p:nvGrpSpPr>
        <p:grpSpPr>
          <a:xfrm>
            <a:off x="7267300" y="-374475"/>
            <a:ext cx="2456449" cy="5138686"/>
            <a:chOff x="7267300" y="-374475"/>
            <a:chExt cx="2456449" cy="5138686"/>
          </a:xfrm>
        </p:grpSpPr>
        <p:grpSp>
          <p:nvGrpSpPr>
            <p:cNvPr id="410" name="Google Shape;410;p25"/>
            <p:cNvGrpSpPr/>
            <p:nvPr/>
          </p:nvGrpSpPr>
          <p:grpSpPr>
            <a:xfrm>
              <a:off x="7432804" y="4506461"/>
              <a:ext cx="1309796" cy="257750"/>
              <a:chOff x="-6337521" y="4362225"/>
              <a:chExt cx="1309796" cy="257750"/>
            </a:xfrm>
          </p:grpSpPr>
          <p:sp>
            <p:nvSpPr>
              <p:cNvPr id="411" name="Google Shape;411;p25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25"/>
            <p:cNvGrpSpPr/>
            <p:nvPr/>
          </p:nvGrpSpPr>
          <p:grpSpPr>
            <a:xfrm>
              <a:off x="7267300" y="-374475"/>
              <a:ext cx="2456449" cy="1917411"/>
              <a:chOff x="7267300" y="-366311"/>
              <a:chExt cx="2456449" cy="1917411"/>
            </a:xfrm>
          </p:grpSpPr>
          <p:sp>
            <p:nvSpPr>
              <p:cNvPr id="422" name="Google Shape;422;p25"/>
              <p:cNvSpPr/>
              <p:nvPr/>
            </p:nvSpPr>
            <p:spPr>
              <a:xfrm rot="-5400000" flipH="1">
                <a:off x="7653475" y="-50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 rot="2699366" flipH="1">
                <a:off x="8648903" y="642478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 rot="2699336" flipH="1">
                <a:off x="7177884" y="-7536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83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1578601" y="2296975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2"/>
          </p:nvPr>
        </p:nvSpPr>
        <p:spPr>
          <a:xfrm>
            <a:off x="1578601" y="3954230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3"/>
          </p:nvPr>
        </p:nvSpPr>
        <p:spPr>
          <a:xfrm>
            <a:off x="5534500" y="3954200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4"/>
          </p:nvPr>
        </p:nvSpPr>
        <p:spPr>
          <a:xfrm>
            <a:off x="5534500" y="2296975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5" hasCustomPrompt="1"/>
          </p:nvPr>
        </p:nvSpPr>
        <p:spPr>
          <a:xfrm>
            <a:off x="796200" y="1633675"/>
            <a:ext cx="707400" cy="123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6" hasCustomPrompt="1"/>
          </p:nvPr>
        </p:nvSpPr>
        <p:spPr>
          <a:xfrm>
            <a:off x="4750950" y="3290775"/>
            <a:ext cx="707400" cy="123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7" hasCustomPrompt="1"/>
          </p:nvPr>
        </p:nvSpPr>
        <p:spPr>
          <a:xfrm>
            <a:off x="796200" y="3290900"/>
            <a:ext cx="707400" cy="123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8" hasCustomPrompt="1"/>
          </p:nvPr>
        </p:nvSpPr>
        <p:spPr>
          <a:xfrm>
            <a:off x="4750950" y="1633575"/>
            <a:ext cx="707400" cy="123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9"/>
          </p:nvPr>
        </p:nvSpPr>
        <p:spPr>
          <a:xfrm>
            <a:off x="1578600" y="1633675"/>
            <a:ext cx="2309700" cy="7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3"/>
          </p:nvPr>
        </p:nvSpPr>
        <p:spPr>
          <a:xfrm>
            <a:off x="1578600" y="3290939"/>
            <a:ext cx="2309700" cy="7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4"/>
          </p:nvPr>
        </p:nvSpPr>
        <p:spPr>
          <a:xfrm>
            <a:off x="5534500" y="3290901"/>
            <a:ext cx="2309700" cy="7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5"/>
          </p:nvPr>
        </p:nvSpPr>
        <p:spPr>
          <a:xfrm>
            <a:off x="5534500" y="1633675"/>
            <a:ext cx="2309700" cy="7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72" name="Google Shape;172;p13"/>
          <p:cNvGrpSpPr/>
          <p:nvPr/>
        </p:nvGrpSpPr>
        <p:grpSpPr>
          <a:xfrm>
            <a:off x="7527475" y="-437123"/>
            <a:ext cx="2304049" cy="2076084"/>
            <a:chOff x="7527475" y="-437123"/>
            <a:chExt cx="2304049" cy="2076084"/>
          </a:xfrm>
        </p:grpSpPr>
        <p:sp>
          <p:nvSpPr>
            <p:cNvPr id="173" name="Google Shape;173;p13"/>
            <p:cNvSpPr/>
            <p:nvPr/>
          </p:nvSpPr>
          <p:spPr>
            <a:xfrm rot="-5400000" flipH="1">
              <a:off x="7653475" y="-58150"/>
              <a:ext cx="1554600" cy="1548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3"/>
            <p:cNvGrpSpPr/>
            <p:nvPr/>
          </p:nvGrpSpPr>
          <p:grpSpPr>
            <a:xfrm>
              <a:off x="7527475" y="-190576"/>
              <a:ext cx="2304049" cy="1829537"/>
              <a:chOff x="7267300" y="-366311"/>
              <a:chExt cx="2304049" cy="1829537"/>
            </a:xfrm>
          </p:grpSpPr>
          <p:sp>
            <p:nvSpPr>
              <p:cNvPr id="175" name="Google Shape;175;p13"/>
              <p:cNvSpPr/>
              <p:nvPr/>
            </p:nvSpPr>
            <p:spPr>
              <a:xfrm rot="2699366" flipH="1">
                <a:off x="8496503" y="490078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 rot="2699336" flipH="1">
                <a:off x="7177884" y="-7536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" name="Google Shape;178;p13"/>
            <p:cNvSpPr/>
            <p:nvPr/>
          </p:nvSpPr>
          <p:spPr>
            <a:xfrm rot="2700000">
              <a:off x="7775558" y="-183425"/>
              <a:ext cx="770464" cy="12770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5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7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713225" y="1013500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>
            <a:off x="713225" y="1978000"/>
            <a:ext cx="4708200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>
            <a:off x="6687000" y="-259068"/>
            <a:ext cx="2948185" cy="5032319"/>
            <a:chOff x="6687000" y="-259068"/>
            <a:chExt cx="2948185" cy="5032319"/>
          </a:xfrm>
        </p:grpSpPr>
        <p:grpSp>
          <p:nvGrpSpPr>
            <p:cNvPr id="122" name="Google Shape;122;p9"/>
            <p:cNvGrpSpPr/>
            <p:nvPr/>
          </p:nvGrpSpPr>
          <p:grpSpPr>
            <a:xfrm rot="10800000" flipH="1">
              <a:off x="7260604" y="4515501"/>
              <a:ext cx="1309796" cy="257750"/>
              <a:chOff x="-6337521" y="4362225"/>
              <a:chExt cx="1309796" cy="257750"/>
            </a:xfrm>
          </p:grpSpPr>
          <p:sp>
            <p:nvSpPr>
              <p:cNvPr id="123" name="Google Shape;123;p9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9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9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9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9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9"/>
            <p:cNvGrpSpPr/>
            <p:nvPr/>
          </p:nvGrpSpPr>
          <p:grpSpPr>
            <a:xfrm>
              <a:off x="6687000" y="-259068"/>
              <a:ext cx="2948185" cy="2776688"/>
              <a:chOff x="6687000" y="-259068"/>
              <a:chExt cx="2948185" cy="2776688"/>
            </a:xfrm>
          </p:grpSpPr>
          <p:sp>
            <p:nvSpPr>
              <p:cNvPr id="134" name="Google Shape;134;p9"/>
              <p:cNvSpPr/>
              <p:nvPr/>
            </p:nvSpPr>
            <p:spPr>
              <a:xfrm rot="10800000">
                <a:off x="6687000" y="-15411"/>
                <a:ext cx="2457000" cy="24471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 rot="-8100410" flipH="1">
                <a:off x="7946885" y="808032"/>
                <a:ext cx="1780000" cy="477721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 rot="-8100000" flipH="1">
                <a:off x="6857259" y="76294"/>
                <a:ext cx="996172" cy="114976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9"/>
              <p:cNvSpPr/>
              <p:nvPr/>
            </p:nvSpPr>
            <p:spPr>
              <a:xfrm rot="10800000" flipH="1">
                <a:off x="6962498" y="271638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9"/>
              <p:cNvSpPr/>
              <p:nvPr/>
            </p:nvSpPr>
            <p:spPr>
              <a:xfrm rot="-8100410" flipH="1">
                <a:off x="7651509" y="1609528"/>
                <a:ext cx="1780000" cy="326683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474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278025"/>
            <a:ext cx="4802100" cy="27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146E"/>
              </a:buClr>
              <a:buSzPts val="1400"/>
              <a:buFont typeface="Karla Medium"/>
              <a:buChar char="■"/>
              <a:defRPr/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6673904" y="-721526"/>
            <a:ext cx="2963295" cy="5493901"/>
            <a:chOff x="6673904" y="-721526"/>
            <a:chExt cx="2963295" cy="5493901"/>
          </a:xfrm>
        </p:grpSpPr>
        <p:grpSp>
          <p:nvGrpSpPr>
            <p:cNvPr id="32" name="Google Shape;32;p4"/>
            <p:cNvGrpSpPr/>
            <p:nvPr/>
          </p:nvGrpSpPr>
          <p:grpSpPr>
            <a:xfrm>
              <a:off x="7656465" y="-721526"/>
              <a:ext cx="1980734" cy="2320737"/>
              <a:chOff x="7656465" y="-721526"/>
              <a:chExt cx="1980734" cy="2320737"/>
            </a:xfrm>
          </p:grpSpPr>
          <p:sp>
            <p:nvSpPr>
              <p:cNvPr id="33" name="Google Shape;33;p4"/>
              <p:cNvSpPr/>
              <p:nvPr/>
            </p:nvSpPr>
            <p:spPr>
              <a:xfrm rot="-5400000" flipH="1">
                <a:off x="7653475" y="-5815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" name="Google Shape;34;p4"/>
              <p:cNvGrpSpPr/>
              <p:nvPr/>
            </p:nvGrpSpPr>
            <p:grpSpPr>
              <a:xfrm>
                <a:off x="7775873" y="-721526"/>
                <a:ext cx="1861326" cy="2320737"/>
                <a:chOff x="7515698" y="-897261"/>
                <a:chExt cx="1861326" cy="2320737"/>
              </a:xfrm>
            </p:grpSpPr>
            <p:sp>
              <p:nvSpPr>
                <p:cNvPr id="35" name="Google Shape;35;p4"/>
                <p:cNvSpPr/>
                <p:nvPr/>
              </p:nvSpPr>
              <p:spPr>
                <a:xfrm rot="2699366" flipH="1">
                  <a:off x="8302178" y="731953"/>
                  <a:ext cx="1150392" cy="2626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4"/>
                <p:cNvSpPr/>
                <p:nvPr/>
              </p:nvSpPr>
              <p:spPr>
                <a:xfrm>
                  <a:off x="7515698" y="113676"/>
                  <a:ext cx="1309800" cy="13098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lg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4"/>
                <p:cNvSpPr/>
                <p:nvPr/>
              </p:nvSpPr>
              <p:spPr>
                <a:xfrm rot="2699336" flipH="1">
                  <a:off x="7493659" y="-538486"/>
                  <a:ext cx="1098632" cy="20195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" name="Google Shape;38;p4"/>
              <p:cNvSpPr/>
              <p:nvPr/>
            </p:nvSpPr>
            <p:spPr>
              <a:xfrm rot="2700000">
                <a:off x="7588783" y="-172000"/>
                <a:ext cx="770464" cy="127703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4"/>
            <p:cNvGrpSpPr/>
            <p:nvPr/>
          </p:nvGrpSpPr>
          <p:grpSpPr>
            <a:xfrm>
              <a:off x="6673904" y="4514625"/>
              <a:ext cx="1309796" cy="257750"/>
              <a:chOff x="-6337521" y="4362225"/>
              <a:chExt cx="1309796" cy="257750"/>
            </a:xfrm>
          </p:grpSpPr>
          <p:sp>
            <p:nvSpPr>
              <p:cNvPr id="40" name="Google Shape;40;p4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419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9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isp.gov.ru/goods/#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gisp.gov.ru/pp719v2/pub/prod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reestr.digital.gov.ru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"/>
          <p:cNvSpPr/>
          <p:nvPr/>
        </p:nvSpPr>
        <p:spPr>
          <a:xfrm flipH="1">
            <a:off x="4714200" y="783325"/>
            <a:ext cx="4429800" cy="4367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55" name="Google Shape;455;p30"/>
          <p:cNvSpPr/>
          <p:nvPr/>
        </p:nvSpPr>
        <p:spPr>
          <a:xfrm rot="-2700000">
            <a:off x="7675121" y="1303413"/>
            <a:ext cx="996172" cy="11497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56" name="Google Shape;456;p30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617000" cy="20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+mn-lt"/>
                <a:ea typeface="Archivo Black"/>
                <a:cs typeface="Archivo Black"/>
                <a:sym typeface="Archivo Black"/>
              </a:rPr>
              <a:t>Университет</a:t>
            </a:r>
            <a:br>
              <a:rPr lang="ru-RU" b="1" dirty="0">
                <a:latin typeface="+mn-lt"/>
                <a:ea typeface="Archivo Black"/>
                <a:cs typeface="Archivo Black"/>
                <a:sym typeface="Archivo Black"/>
              </a:rPr>
            </a:br>
            <a:r>
              <a:rPr lang="ru-RU" b="1" dirty="0" err="1">
                <a:latin typeface="+mn-lt"/>
                <a:ea typeface="Archivo Black"/>
                <a:cs typeface="Archivo Black"/>
                <a:sym typeface="Archivo Black"/>
              </a:rPr>
              <a:t>ЗаказРФ</a:t>
            </a:r>
            <a:endParaRPr b="1" dirty="0">
              <a:latin typeface="+mn-lt"/>
              <a:ea typeface="Archivo"/>
              <a:cs typeface="Archivo"/>
              <a:sym typeface="Archivo"/>
            </a:endParaRPr>
          </a:p>
        </p:txBody>
      </p:sp>
      <p:sp>
        <p:nvSpPr>
          <p:cNvPr id="457" name="Google Shape;457;p30"/>
          <p:cNvSpPr txBox="1">
            <a:spLocks noGrp="1"/>
          </p:cNvSpPr>
          <p:nvPr>
            <p:ph type="subTitle" idx="1"/>
          </p:nvPr>
        </p:nvSpPr>
        <p:spPr>
          <a:xfrm>
            <a:off x="733563" y="2625040"/>
            <a:ext cx="4345886" cy="11615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452438"/>
            <a:r>
              <a:rPr lang="ru-RU" i="1" dirty="0"/>
              <a:t>«Признак хорошего образования —говорить о самых высоких предметах самыми простыми словами», - </a:t>
            </a:r>
            <a:r>
              <a:rPr lang="ru-RU" i="1" dirty="0" err="1"/>
              <a:t>Ралф</a:t>
            </a:r>
            <a:r>
              <a:rPr lang="ru-RU" i="1" dirty="0"/>
              <a:t> Уолдо Эмерсон. </a:t>
            </a:r>
            <a:endParaRPr lang="ru-RU" dirty="0"/>
          </a:p>
        </p:txBody>
      </p:sp>
      <p:sp>
        <p:nvSpPr>
          <p:cNvPr id="458" name="Google Shape;458;p30"/>
          <p:cNvSpPr/>
          <p:nvPr/>
        </p:nvSpPr>
        <p:spPr>
          <a:xfrm rot="-2699590">
            <a:off x="4984509" y="3275203"/>
            <a:ext cx="1780000" cy="326683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59" name="Google Shape;459;p30"/>
          <p:cNvSpPr/>
          <p:nvPr/>
        </p:nvSpPr>
        <p:spPr>
          <a:xfrm rot="-2699590">
            <a:off x="7108289" y="2092651"/>
            <a:ext cx="1780000" cy="326683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60" name="Google Shape;460;p30"/>
          <p:cNvSpPr/>
          <p:nvPr/>
        </p:nvSpPr>
        <p:spPr>
          <a:xfrm rot="-2699590">
            <a:off x="6792716" y="1243005"/>
            <a:ext cx="1780000" cy="4777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61" name="Google Shape;461;p30"/>
          <p:cNvSpPr/>
          <p:nvPr/>
        </p:nvSpPr>
        <p:spPr>
          <a:xfrm rot="-2699590">
            <a:off x="5127485" y="3849460"/>
            <a:ext cx="1780000" cy="4777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grpSp>
        <p:nvGrpSpPr>
          <p:cNvPr id="462" name="Google Shape;462;p30"/>
          <p:cNvGrpSpPr/>
          <p:nvPr/>
        </p:nvGrpSpPr>
        <p:grpSpPr>
          <a:xfrm>
            <a:off x="2669704" y="4362225"/>
            <a:ext cx="1309796" cy="257750"/>
            <a:chOff x="-6337521" y="4362225"/>
            <a:chExt cx="1309796" cy="257750"/>
          </a:xfrm>
        </p:grpSpPr>
        <p:sp>
          <p:nvSpPr>
            <p:cNvPr id="463" name="Google Shape;463;p30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pic>
        <p:nvPicPr>
          <p:cNvPr id="473" name="Google Shape;473;p30"/>
          <p:cNvPicPr preferRelativeResize="0">
            <a:picLocks noGrp="1"/>
          </p:cNvPicPr>
          <p:nvPr>
            <p:ph type="pic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925" y="1312525"/>
            <a:ext cx="2852100" cy="2852100"/>
          </a:xfrm>
          <a:prstGeom prst="ellipse">
            <a:avLst/>
          </a:prstGeom>
        </p:spPr>
      </p:pic>
      <p:sp>
        <p:nvSpPr>
          <p:cNvPr id="474" name="Google Shape;474;p30"/>
          <p:cNvSpPr/>
          <p:nvPr/>
        </p:nvSpPr>
        <p:spPr>
          <a:xfrm rot="-2700000">
            <a:off x="5941284" y="4227394"/>
            <a:ext cx="996172" cy="11497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75" name="Google Shape;475;p30"/>
          <p:cNvSpPr/>
          <p:nvPr/>
        </p:nvSpPr>
        <p:spPr>
          <a:xfrm>
            <a:off x="4643689" y="2814981"/>
            <a:ext cx="1596600" cy="15966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2F5D1C2-C002-4F79-AD2D-8A483B9F8F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737" y="1681471"/>
            <a:ext cx="3065112" cy="19444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E784FF-ABA7-466F-BE0D-EC8294E2E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801" y="1010069"/>
            <a:ext cx="1140062" cy="11400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799" y="1157287"/>
            <a:ext cx="7658101" cy="2031325"/>
          </a:xfrm>
          <a:prstGeom prst="rect">
            <a:avLst/>
          </a:prstGeom>
          <a:solidFill>
            <a:schemeClr val="accent4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Минимальная доля закупок российской </a:t>
            </a:r>
            <a:r>
              <a:rPr lang="ru-RU" b="1" dirty="0" smtClean="0">
                <a:solidFill>
                  <a:srgbClr val="002060"/>
                </a:solidFill>
              </a:rPr>
              <a:t>продукции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Минимальную долю </a:t>
            </a:r>
            <a:r>
              <a:rPr lang="ru-RU" dirty="0">
                <a:solidFill>
                  <a:srgbClr val="002060"/>
                </a:solidFill>
              </a:rPr>
              <a:t>закупок отечественных товаров обязаны соблюдать только некоторые заказчики по закону № 223-ФЗ, преимущественно хозяйственные общества. Исключение составляют компании, включённые в сводный реестр организаций ОПК.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Товары с минимальной долей закупок указаны в перечне № </a:t>
            </a:r>
            <a:r>
              <a:rPr lang="ru-RU" dirty="0" smtClean="0">
                <a:solidFill>
                  <a:srgbClr val="002060"/>
                </a:solidFill>
              </a:rPr>
              <a:t>3 ПП РФ №1875.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8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50" y="877322"/>
            <a:ext cx="83248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Позиции перечней, в отношении которых установлен </a:t>
            </a:r>
            <a:r>
              <a:rPr lang="ru-RU" dirty="0" smtClean="0">
                <a:solidFill>
                  <a:srgbClr val="002060"/>
                </a:solidFill>
              </a:rPr>
              <a:t>запрет, ограничение или минимальная обязательная доля закупок российских товаров, </a:t>
            </a:r>
            <a:r>
              <a:rPr lang="ru-RU" dirty="0">
                <a:solidFill>
                  <a:srgbClr val="002060"/>
                </a:solidFill>
              </a:rPr>
              <a:t>применяются, если в объект закупки включены товар, работа, услуга, для которых </a:t>
            </a:r>
            <a:r>
              <a:rPr lang="ru-RU" b="1" dirty="0">
                <a:solidFill>
                  <a:srgbClr val="002060"/>
                </a:solidFill>
              </a:rPr>
              <a:t>одновременно </a:t>
            </a:r>
            <a:r>
              <a:rPr lang="ru-RU" dirty="0">
                <a:solidFill>
                  <a:srgbClr val="002060"/>
                </a:solidFill>
              </a:rPr>
              <a:t>соблюдаются следующие условия (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"д" п. 4 Постановления N 1875):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их </a:t>
            </a:r>
            <a:r>
              <a:rPr lang="ru-RU" dirty="0">
                <a:solidFill>
                  <a:srgbClr val="002060"/>
                </a:solidFill>
              </a:rPr>
              <a:t>наименования указаны в графе "Наименование товара, работы, услуги" или графе "Наименование товара" соответственно;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они </a:t>
            </a:r>
            <a:r>
              <a:rPr lang="ru-RU" dirty="0">
                <a:solidFill>
                  <a:srgbClr val="002060"/>
                </a:solidFill>
              </a:rPr>
              <a:t>включены в код ОКПД2, указанный в соответствующих графах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При этом если в объект закупки включено </a:t>
            </a:r>
            <a:r>
              <a:rPr lang="ru-RU" b="1" dirty="0">
                <a:solidFill>
                  <a:srgbClr val="002060"/>
                </a:solidFill>
              </a:rPr>
              <a:t>медицинское изделие, </a:t>
            </a:r>
            <a:r>
              <a:rPr lang="ru-RU" dirty="0">
                <a:solidFill>
                  <a:srgbClr val="002060"/>
                </a:solidFill>
              </a:rPr>
              <a:t>соответствующая позиция применяется, </a:t>
            </a:r>
            <a:r>
              <a:rPr lang="ru-RU" b="1" dirty="0">
                <a:solidFill>
                  <a:srgbClr val="002060"/>
                </a:solidFill>
              </a:rPr>
              <a:t>если</a:t>
            </a:r>
            <a:r>
              <a:rPr lang="ru-RU" dirty="0">
                <a:solidFill>
                  <a:srgbClr val="002060"/>
                </a:solidFill>
              </a:rPr>
              <a:t> закупаемое медицинское изделие также относится к указанному в графе "Наименование товара, работы, услуги" или графе "Наименование товара" коду вида медицинского изделия в соответствии с номенклатурной классификацией медицинских изделий, утвержденной </a:t>
            </a:r>
            <a:r>
              <a:rPr lang="ru-RU" dirty="0" smtClean="0">
                <a:solidFill>
                  <a:srgbClr val="002060"/>
                </a:solidFill>
              </a:rPr>
              <a:t>Минздрава РФ.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3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7648" y="788194"/>
            <a:ext cx="76292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>
                <a:solidFill>
                  <a:srgbClr val="002060"/>
                </a:solidFill>
              </a:rPr>
              <a:t>реализации мер по применению национального режима надо учесть следующее (Письмо Минфина России от 10.12.2024 N 24-07-08/124512</a:t>
            </a:r>
            <a:r>
              <a:rPr lang="ru-RU" dirty="0" smtClean="0">
                <a:solidFill>
                  <a:srgbClr val="002060"/>
                </a:solidFill>
              </a:rPr>
              <a:t>):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• в </a:t>
            </a:r>
            <a:r>
              <a:rPr lang="ru-RU" b="1" dirty="0">
                <a:solidFill>
                  <a:srgbClr val="0070C0"/>
                </a:solidFill>
              </a:rPr>
              <a:t>положении о закупке заказчик самостоятельно устанавливает порядок применения национального режима в зависимости от способа закупки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• ограничение </a:t>
            </a:r>
            <a:r>
              <a:rPr lang="ru-RU" b="1" dirty="0">
                <a:solidFill>
                  <a:srgbClr val="002060"/>
                </a:solidFill>
              </a:rPr>
              <a:t>закупок иностранных товаров и преимущество для товаров российского происхождения действуют при условии, что поступила хотя бы одна заявка с предложением товара российского происхождения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• национальный </a:t>
            </a:r>
            <a:r>
              <a:rPr lang="ru-RU" b="1" dirty="0">
                <a:solidFill>
                  <a:srgbClr val="0070C0"/>
                </a:solidFill>
              </a:rPr>
              <a:t>режим применяют при конкурентных и неконкурентных закупках, в том числе закупках у единственного поставщика (подрядчика, исполнителя</a:t>
            </a:r>
            <a:r>
              <a:rPr lang="ru-RU" b="1" dirty="0" smtClean="0">
                <a:solidFill>
                  <a:srgbClr val="0070C0"/>
                </a:solidFill>
              </a:rPr>
              <a:t>).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" y="532621"/>
            <a:ext cx="8795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Документы и сведения,  подтверждающие страну происхождения товара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Подтверждением страны происхождения товара по общему правилу является </a:t>
            </a:r>
            <a:r>
              <a:rPr lang="ru-RU" b="1" dirty="0">
                <a:solidFill>
                  <a:srgbClr val="002060"/>
                </a:solidFill>
              </a:rPr>
              <a:t>ее указание в заявке участника закупки согласно ОКСМ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"з" п. 3 Постановления N 1875</a:t>
            </a:r>
            <a:r>
              <a:rPr lang="ru-RU" b="1" dirty="0">
                <a:solidFill>
                  <a:srgbClr val="002060"/>
                </a:solidFill>
              </a:rPr>
              <a:t>), а так же приложение соответствующих информации и документов  (номер реестровой записи и количество баллов по ПП РФ 719).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Для отдельных категорий </a:t>
            </a:r>
            <a:r>
              <a:rPr lang="ru-RU" b="1" dirty="0">
                <a:solidFill>
                  <a:srgbClr val="002060"/>
                </a:solidFill>
              </a:rPr>
              <a:t>промышленной продукции, ПО, медицинских изделий и лекарственных препаратов</a:t>
            </a:r>
            <a:r>
              <a:rPr lang="ru-RU" dirty="0">
                <a:solidFill>
                  <a:srgbClr val="002060"/>
                </a:solidFill>
              </a:rPr>
              <a:t> установлены </a:t>
            </a:r>
            <a:r>
              <a:rPr lang="ru-RU" b="1" dirty="0">
                <a:solidFill>
                  <a:srgbClr val="002060"/>
                </a:solidFill>
              </a:rPr>
              <a:t>особые правила подтверждения страны происхождения товаров</a:t>
            </a:r>
            <a:r>
              <a:rPr lang="ru-RU" dirty="0">
                <a:solidFill>
                  <a:srgbClr val="002060"/>
                </a:solidFill>
              </a:rPr>
              <a:t>, например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для большинства категорий промышленной продукции подтверждением является номер реестровой записи из реестра российской промышленной продукции или реестра евразийской промышленной продукции (для товаров из стран ЕАЭС, кроме РФ) (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"а", "б" п. 3 Постановления N 1875);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для ПО подтверждением выступает номер реестровой записи из реестра российского ПО или реестра евразийского ПО (для товаров из стран ЕАЭС, кроме РФ). Если к ПО установлены Дополнительные требования в праве РФ или ЕАЭС, реестровая запись должна содержать сведения о соответствии ПО таковым (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"г" - "ж" п. 3 Постановления N 1875).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1102629"/>
            <a:ext cx="8119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До </a:t>
            </a:r>
            <a:r>
              <a:rPr lang="ru-RU" b="1" dirty="0">
                <a:solidFill>
                  <a:srgbClr val="0070C0"/>
                </a:solidFill>
              </a:rPr>
              <a:t>31 августа 2025 </a:t>
            </a:r>
            <a:r>
              <a:rPr lang="ru-RU" dirty="0">
                <a:solidFill>
                  <a:srgbClr val="002060"/>
                </a:solidFill>
              </a:rPr>
              <a:t>г. включительно страну происхождения </a:t>
            </a:r>
            <a:r>
              <a:rPr lang="ru-RU" dirty="0" err="1">
                <a:solidFill>
                  <a:srgbClr val="002060"/>
                </a:solidFill>
              </a:rPr>
              <a:t>медизделий</a:t>
            </a:r>
            <a:r>
              <a:rPr lang="ru-RU" dirty="0">
                <a:solidFill>
                  <a:srgbClr val="002060"/>
                </a:solidFill>
              </a:rPr>
              <a:t> и лекарственных препаратов можно подтвердить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для </a:t>
            </a:r>
            <a:r>
              <a:rPr lang="ru-RU" dirty="0" err="1">
                <a:solidFill>
                  <a:srgbClr val="002060"/>
                </a:solidFill>
              </a:rPr>
              <a:t>медизделий</a:t>
            </a:r>
            <a:r>
              <a:rPr lang="ru-RU" dirty="0">
                <a:solidFill>
                  <a:srgbClr val="002060"/>
                </a:solidFill>
              </a:rPr>
              <a:t> из позиций 400 - 432 Перечня N 2 - совокупностью информации и документов, приведенных в 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"г" п. 10 Постановления N 1875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для </a:t>
            </a:r>
            <a:r>
              <a:rPr lang="ru-RU" dirty="0" err="1">
                <a:solidFill>
                  <a:srgbClr val="002060"/>
                </a:solidFill>
              </a:rPr>
              <a:t>медизделий</a:t>
            </a:r>
            <a:r>
              <a:rPr lang="ru-RU" dirty="0">
                <a:solidFill>
                  <a:srgbClr val="002060"/>
                </a:solidFill>
              </a:rPr>
              <a:t> из позиций 362 - 399 Перечня N 2 и лекарственных препаратов - сведениями из реестров промышленной продукции РФ или ЕАЭС или сертификатом, который выдает уполномоченный орган (организация) соответствующей страны - члена ЕАЭС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128" y="1141001"/>
            <a:ext cx="83156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>
                <a:solidFill>
                  <a:srgbClr val="002060"/>
                </a:solidFill>
              </a:rPr>
              <a:t>лекарственных препаратов из стран ЕАЭС (кроме РФ)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описанный </a:t>
            </a:r>
            <a:r>
              <a:rPr lang="ru-RU" dirty="0">
                <a:solidFill>
                  <a:srgbClr val="002060"/>
                </a:solidFill>
              </a:rPr>
              <a:t>порядок подтверждения страны происхождения товара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действует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пока не внесены изменения в право ЕАЭС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"д" п. 10 Постановления N 1875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Для подтверждения осуществления всех стадий производства лекарственного препарата на территориях стран - членов ЕАЭС в целях 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"у" п. 4 Постановления N 1875 помимо основных, подтверждающих страну происхождения документов нужно </a:t>
            </a:r>
            <a:r>
              <a:rPr lang="ru-RU" b="1" dirty="0">
                <a:solidFill>
                  <a:srgbClr val="002060"/>
                </a:solidFill>
              </a:rPr>
              <a:t>предоставить документ со сведениями о стадиях технологического процесса производства лекарственного средства для медицинского применения, осуществляемых на территории ЕАЭС, выданный </a:t>
            </a:r>
            <a:r>
              <a:rPr lang="ru-RU" b="1" dirty="0" err="1">
                <a:solidFill>
                  <a:srgbClr val="002060"/>
                </a:solidFill>
              </a:rPr>
              <a:t>Минпромторгом</a:t>
            </a:r>
            <a:r>
              <a:rPr lang="ru-RU" b="1" dirty="0">
                <a:solidFill>
                  <a:srgbClr val="002060"/>
                </a:solidFill>
              </a:rPr>
              <a:t> России в установленном порядке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"в" п. 3 Постановления N 1875).</a:t>
            </a:r>
          </a:p>
          <a:p>
            <a:r>
              <a:rPr lang="ru-RU" dirty="0">
                <a:solidFill>
                  <a:srgbClr val="002060"/>
                </a:solidFill>
              </a:rPr>
              <a:t> 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8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620" y="754286"/>
            <a:ext cx="87781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ЗАПРЕТ НА ЗАКУПКУ ТОВАРОВ, РАБОТ, УСЛУГ ИНОСТРАННОГО ПРОИСХОЖДЕНИЯ</a:t>
            </a:r>
          </a:p>
          <a:p>
            <a:endParaRPr lang="ru-RU" sz="1200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Запрет действует на </a:t>
            </a:r>
            <a:r>
              <a:rPr lang="ru-RU" dirty="0">
                <a:solidFill>
                  <a:srgbClr val="002060"/>
                </a:solidFill>
              </a:rPr>
              <a:t>закупку отдельных товаров иностранного происхождения (в том числе поставляемых при выполнении закупаемых работ, оказании закупаемых услуг), а также отдельных работ (услуг), которые выполняют (оказывают) иностранные лица. Они приведены в отдельном Перечне. В отношении этих товаров, работ, услуг не допускаются (п. 1 ч. 4, п. 1 ч. 5 ст. 3.1-4 Закона N 223-ФЗ):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b="1" dirty="0" smtClean="0">
                <a:solidFill>
                  <a:srgbClr val="0070C0"/>
                </a:solidFill>
              </a:rPr>
              <a:t>заключение </a:t>
            </a:r>
            <a:r>
              <a:rPr lang="ru-RU" b="1" dirty="0">
                <a:solidFill>
                  <a:srgbClr val="0070C0"/>
                </a:solidFill>
              </a:rPr>
              <a:t>договора поставки такого товара;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b="1" dirty="0" smtClean="0">
                <a:solidFill>
                  <a:srgbClr val="002060"/>
                </a:solidFill>
              </a:rPr>
              <a:t>замена </a:t>
            </a:r>
            <a:r>
              <a:rPr lang="ru-RU" b="1" dirty="0">
                <a:solidFill>
                  <a:srgbClr val="002060"/>
                </a:solidFill>
              </a:rPr>
              <a:t>товара </a:t>
            </a:r>
            <a:r>
              <a:rPr lang="ru-RU" b="1" dirty="0">
                <a:solidFill>
                  <a:srgbClr val="0070C0"/>
                </a:solidFill>
              </a:rPr>
              <a:t>при исполнении договора </a:t>
            </a:r>
            <a:r>
              <a:rPr lang="ru-RU" b="1" dirty="0">
                <a:solidFill>
                  <a:srgbClr val="002060"/>
                </a:solidFill>
              </a:rPr>
              <a:t>на товар иностранного происхождения, </a:t>
            </a:r>
            <a:r>
              <a:rPr lang="ru-RU" dirty="0">
                <a:solidFill>
                  <a:srgbClr val="002060"/>
                </a:solidFill>
              </a:rPr>
              <a:t>в отношении которого установлен запрет;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b="1" dirty="0" smtClean="0">
                <a:solidFill>
                  <a:srgbClr val="002060"/>
                </a:solidFill>
              </a:rPr>
              <a:t>заключение </a:t>
            </a:r>
            <a:r>
              <a:rPr lang="ru-RU" b="1" dirty="0">
                <a:solidFill>
                  <a:srgbClr val="002060"/>
                </a:solidFill>
              </a:rPr>
              <a:t>договора с иностранным лицом </a:t>
            </a:r>
            <a:r>
              <a:rPr lang="ru-RU" dirty="0">
                <a:solidFill>
                  <a:srgbClr val="002060"/>
                </a:solidFill>
              </a:rPr>
              <a:t>на выполнение такой работы (оказание такой услуги);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b="1" dirty="0" smtClean="0">
                <a:solidFill>
                  <a:srgbClr val="002060"/>
                </a:solidFill>
              </a:rPr>
              <a:t>перемена </a:t>
            </a:r>
            <a:r>
              <a:rPr lang="ru-RU" b="1" dirty="0">
                <a:solidFill>
                  <a:srgbClr val="002060"/>
                </a:solidFill>
              </a:rPr>
              <a:t>подрядчика (исполнителя), </a:t>
            </a:r>
            <a:r>
              <a:rPr lang="ru-RU" dirty="0">
                <a:solidFill>
                  <a:srgbClr val="002060"/>
                </a:solidFill>
              </a:rPr>
              <a:t>с которым заключен указанный договор, на иностранное лицо, зарегистрированное на территории иностранного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государства</a:t>
            </a:r>
            <a:r>
              <a:rPr lang="ru-RU" dirty="0">
                <a:solidFill>
                  <a:srgbClr val="002060"/>
                </a:solidFill>
              </a:rPr>
              <a:t>, в отношении которого установлен запрет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5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483" y="864935"/>
            <a:ext cx="814740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Заказчик  </a:t>
            </a:r>
            <a:r>
              <a:rPr lang="ru-RU" b="1" dirty="0">
                <a:solidFill>
                  <a:srgbClr val="002060"/>
                </a:solidFill>
              </a:rPr>
              <a:t>вправе</a:t>
            </a:r>
            <a:r>
              <a:rPr lang="ru-RU" dirty="0">
                <a:solidFill>
                  <a:srgbClr val="002060"/>
                </a:solidFill>
              </a:rPr>
              <a:t> не применять запрет, когда, в частности (п. 5 Постановления N 1875):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закупается </a:t>
            </a:r>
            <a:r>
              <a:rPr lang="ru-RU" dirty="0" smtClean="0">
                <a:solidFill>
                  <a:srgbClr val="002060"/>
                </a:solidFill>
              </a:rPr>
              <a:t>продукция</a:t>
            </a:r>
            <a:r>
              <a:rPr lang="ru-RU" dirty="0">
                <a:solidFill>
                  <a:srgbClr val="002060"/>
                </a:solidFill>
              </a:rPr>
              <a:t>, которая </a:t>
            </a:r>
            <a:r>
              <a:rPr lang="ru-RU" b="1" dirty="0">
                <a:solidFill>
                  <a:srgbClr val="002060"/>
                </a:solidFill>
              </a:rPr>
              <a:t>не производится в РФ. </a:t>
            </a:r>
            <a:r>
              <a:rPr lang="ru-RU" dirty="0">
                <a:solidFill>
                  <a:srgbClr val="002060"/>
                </a:solidFill>
              </a:rPr>
              <a:t>Это подтверждается </a:t>
            </a:r>
            <a:r>
              <a:rPr lang="ru-RU" b="1" dirty="0">
                <a:solidFill>
                  <a:srgbClr val="002060"/>
                </a:solidFill>
              </a:rPr>
              <a:t>разрешением на закупку товара иностранного происхождения</a:t>
            </a:r>
            <a:r>
              <a:rPr lang="ru-RU" dirty="0">
                <a:solidFill>
                  <a:srgbClr val="002060"/>
                </a:solidFill>
              </a:rPr>
              <a:t>. Его выдает </a:t>
            </a:r>
            <a:r>
              <a:rPr lang="ru-RU" dirty="0" err="1">
                <a:solidFill>
                  <a:srgbClr val="002060"/>
                </a:solidFill>
              </a:rPr>
              <a:t>Минпромторг</a:t>
            </a:r>
            <a:r>
              <a:rPr lang="ru-RU" dirty="0">
                <a:solidFill>
                  <a:srgbClr val="002060"/>
                </a:solidFill>
              </a:rPr>
              <a:t> России по обращению </a:t>
            </a:r>
            <a:r>
              <a:rPr lang="ru-RU" b="1" dirty="0">
                <a:solidFill>
                  <a:srgbClr val="002060"/>
                </a:solidFill>
              </a:rPr>
              <a:t>до начала </a:t>
            </a:r>
            <a:r>
              <a:rPr lang="ru-RU" dirty="0">
                <a:solidFill>
                  <a:srgbClr val="002060"/>
                </a:solidFill>
              </a:rPr>
              <a:t>осуществления закупки.</a:t>
            </a:r>
          </a:p>
          <a:p>
            <a:r>
              <a:rPr lang="ru-RU" dirty="0">
                <a:solidFill>
                  <a:srgbClr val="002060"/>
                </a:solidFill>
              </a:rPr>
              <a:t>При описании объекта закупки приводятся те же характеристики, которые указывались при обращении за разрешением;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Закупается промышленная продукция (кроме отдельных позиций) на сумму менее 1 млн руб. и цена каждой единицы товара не превышает 300 тыс.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закупается иностранное ПО, поскольку товара того же класса нет в реестре российского ПО и реестре евразийского ПО или товар того же класса из реестра по своим характеристикам не соответствует ПО, которое </a:t>
            </a:r>
            <a:r>
              <a:rPr lang="ru-RU" dirty="0" smtClean="0">
                <a:solidFill>
                  <a:srgbClr val="002060"/>
                </a:solidFill>
              </a:rPr>
              <a:t>планируется закупить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осуществляется закупка в особых ситуациях, например в целях оказания неотложной медпомощи, из-за аварии или обстоятельств непреодолимой силы.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950" y="1000754"/>
            <a:ext cx="82237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Запрещено закупать ПО, произведенное за рубежом. Исключение составляют страны ЕАЭС. ПО из таких стран приравнивается к российскому (п. 1, 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"а" п. 4 Постановления N 1875).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Под запрет подпадают закупки (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"о", "с" п. 4 Постановления N 1875):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ПО, исключительных прав на него и прав использования (в том числе закупаемых вместе с другими товарами (работами, услугами));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поставки и техобслуживания ПК и подобной техники, на которые в результате исполнения контракта необходимо установить ПО;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разработки, модификации, модернизации, сопровождения, техподдержки, обновления ПО, если заказчик получит права использовать ПО или расширится ранее предоставленный объем прав.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Запрет не применяется, когда сведения о закупке или о самом ПО составляют </a:t>
            </a:r>
            <a:r>
              <a:rPr lang="ru-RU" dirty="0" err="1">
                <a:solidFill>
                  <a:srgbClr val="002060"/>
                </a:solidFill>
              </a:rPr>
              <a:t>гостайну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"о" п. 4 Постановления N 1875).</a:t>
            </a:r>
          </a:p>
          <a:p>
            <a:r>
              <a:rPr lang="ru-RU" dirty="0">
                <a:solidFill>
                  <a:srgbClr val="002060"/>
                </a:solidFill>
              </a:rPr>
              <a:t>  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7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900" y="1250478"/>
            <a:ext cx="8775700" cy="24622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Постановление Правительства РФ от 23.12.2025 №1875 </a:t>
            </a:r>
          </a:p>
          <a:p>
            <a:endParaRPr lang="ru-RU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5. Запрет, предусмотренный пунктом 1, подпунктом "ж" пункта 4 настоящего постановления, может не применяться заказчиками при наступлении одного из следующих случаев:</a:t>
            </a:r>
          </a:p>
          <a:p>
            <a:endParaRPr lang="ru-RU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а) отсутствие на территории РФ производства товара, являющегося объектом закупки (предметом закупки) и указанного в позициях 1 - 145 приложения N 1 к настоящему постановлению, которое подтверждается </a:t>
            </a:r>
            <a:r>
              <a:rPr lang="ru-RU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разрешением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 закупку происходящего из иностранного государства товара, являющегося промышленной продукцией, которое выдается в порядке, установленном </a:t>
            </a:r>
            <a:r>
              <a:rPr lang="ru-RU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Минпромторгом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, заказчику до начала осуществления закупки по его обращению, содержащему в том числе указание на характеристики такого товара, потребность в котором имеется у заказчика.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…</a:t>
            </a:r>
            <a:endParaRPr lang="ru-RU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25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713224" y="1013500"/>
            <a:ext cx="652577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>
                <a:latin typeface="Arial Black" panose="020B0A04020102020204" pitchFamily="34" charset="0"/>
              </a:rPr>
              <a:t>Общие положения о национальном режиме в рамках закупок товаров, работ, услуг по Закону №223-ФЗ</a:t>
            </a:r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grpSp>
        <p:nvGrpSpPr>
          <p:cNvPr id="6" name="Google Shape;7873;p74"/>
          <p:cNvGrpSpPr/>
          <p:nvPr/>
        </p:nvGrpSpPr>
        <p:grpSpPr>
          <a:xfrm>
            <a:off x="814447" y="4072546"/>
            <a:ext cx="442373" cy="420775"/>
            <a:chOff x="-6690625" y="3631325"/>
            <a:chExt cx="307225" cy="292225"/>
          </a:xfrm>
        </p:grpSpPr>
        <p:sp>
          <p:nvSpPr>
            <p:cNvPr id="7" name="Google Shape;7874;p74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875;p74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876;p74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877;p74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878;p74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69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4313" y="4155926"/>
            <a:ext cx="1211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Подтверждает возможность</a:t>
            </a:r>
            <a:endParaRPr lang="ru-RU" sz="11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496" y="0"/>
            <a:ext cx="9073009" cy="4515296"/>
            <a:chOff x="35496" y="28530"/>
            <a:chExt cx="9073009" cy="4515296"/>
          </a:xfrm>
        </p:grpSpPr>
        <p:sp>
          <p:nvSpPr>
            <p:cNvPr id="5" name="Загнутый угол 4"/>
            <p:cNvSpPr/>
            <p:nvPr/>
          </p:nvSpPr>
          <p:spPr>
            <a:xfrm>
              <a:off x="1407560" y="3611091"/>
              <a:ext cx="2126754" cy="895031"/>
            </a:xfrm>
            <a:prstGeom prst="foldedCorne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</a:rPr>
                <a:t>В течение 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5 </a:t>
              </a:r>
              <a:r>
                <a:rPr lang="ru-RU" sz="1200" b="1" dirty="0" err="1" smtClean="0">
                  <a:solidFill>
                    <a:srgbClr val="002060"/>
                  </a:solidFill>
                </a:rPr>
                <a:t>р.д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. </a:t>
              </a:r>
              <a:r>
                <a:rPr lang="ru-RU" sz="1200" dirty="0" smtClean="0">
                  <a:solidFill>
                    <a:srgbClr val="002060"/>
                  </a:solidFill>
                </a:rPr>
                <a:t>направляют уведомление об отказе с указанием аналогичного товара 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3240" y="28530"/>
              <a:ext cx="5760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Порядок выдачи разрешения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(Приказ </a:t>
              </a:r>
              <a:r>
                <a:rPr lang="ru-RU" dirty="0" err="1">
                  <a:solidFill>
                    <a:srgbClr val="002060"/>
                  </a:solidFill>
                </a:rPr>
                <a:t>Минпромторга</a:t>
              </a:r>
              <a:r>
                <a:rPr lang="ru-RU" dirty="0">
                  <a:solidFill>
                    <a:srgbClr val="002060"/>
                  </a:solidFill>
                </a:rPr>
                <a:t> от 09.01.2025 №</a:t>
              </a:r>
              <a:r>
                <a:rPr lang="ru-RU" dirty="0" smtClean="0">
                  <a:solidFill>
                    <a:srgbClr val="002060"/>
                  </a:solidFill>
                </a:rPr>
                <a:t>7)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7048" y="683636"/>
              <a:ext cx="3719575" cy="27990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rgbClr val="002060"/>
                  </a:solidFill>
                </a:rPr>
                <a:t>1. Заявка подается через ГИСП (в личном кабинете) и подписывается ЭП руководителя, в заявке указывается:</a:t>
              </a:r>
            </a:p>
            <a:p>
              <a:pPr marL="174625" indent="-174625">
                <a:buFontTx/>
                <a:buChar char="-"/>
                <a:tabLst>
                  <a:tab pos="174625" algn="l"/>
                </a:tabLst>
              </a:pPr>
              <a:r>
                <a:rPr lang="ru-RU" sz="1400" dirty="0" smtClean="0">
                  <a:solidFill>
                    <a:srgbClr val="002060"/>
                  </a:solidFill>
                </a:rPr>
                <a:t>информация о заявителе</a:t>
              </a:r>
            </a:p>
            <a:p>
              <a:pPr marL="174625" indent="-174625">
                <a:buFontTx/>
                <a:buChar char="-"/>
                <a:tabLst>
                  <a:tab pos="174625" algn="l"/>
                </a:tabLst>
              </a:pPr>
              <a:r>
                <a:rPr lang="ru-RU" sz="1400" dirty="0" smtClean="0">
                  <a:solidFill>
                    <a:srgbClr val="002060"/>
                  </a:solidFill>
                </a:rPr>
                <a:t>информация о товаре (наименование, код ОКПД2, ТН ВЭД ЕАЭС)</a:t>
              </a:r>
            </a:p>
            <a:p>
              <a:pPr marL="174625" indent="-174625">
                <a:buFontTx/>
                <a:buChar char="-"/>
                <a:tabLst>
                  <a:tab pos="174625" algn="l"/>
                </a:tabLst>
              </a:pPr>
              <a:r>
                <a:rPr lang="ru-RU" sz="1400" dirty="0" smtClean="0">
                  <a:solidFill>
                    <a:srgbClr val="002060"/>
                  </a:solidFill>
                </a:rPr>
                <a:t>сведения о технических характеристиках (по 44-ФЗ – по КТРУ), стоимости единицы товара</a:t>
              </a:r>
            </a:p>
            <a:p>
              <a:pPr marL="174625" indent="-174625">
                <a:buFontTx/>
                <a:buChar char="-"/>
                <a:tabLst>
                  <a:tab pos="174625" algn="l"/>
                </a:tabLst>
              </a:pPr>
              <a:r>
                <a:rPr lang="ru-RU" sz="1400" dirty="0" err="1" smtClean="0">
                  <a:solidFill>
                    <a:srgbClr val="002060"/>
                  </a:solidFill>
                </a:rPr>
                <a:t>Инвестпроект</a:t>
              </a:r>
              <a:r>
                <a:rPr lang="ru-RU" sz="1400" dirty="0" smtClean="0">
                  <a:solidFill>
                    <a:srgbClr val="002060"/>
                  </a:solidFill>
                </a:rPr>
                <a:t>, нацпроект, программа (при наличии)</a:t>
              </a:r>
            </a:p>
            <a:p>
              <a:pPr marL="174625" indent="-174625">
                <a:buFontTx/>
                <a:buChar char="-"/>
                <a:tabLst>
                  <a:tab pos="174625" algn="l"/>
                </a:tabLst>
              </a:pPr>
              <a:r>
                <a:rPr lang="ru-RU" sz="1400" dirty="0" smtClean="0">
                  <a:solidFill>
                    <a:srgbClr val="002060"/>
                  </a:solidFill>
                </a:rPr>
                <a:t>планируемый срок проведения закупки</a:t>
              </a:r>
              <a:endParaRPr lang="ru-RU" sz="1400" dirty="0">
                <a:solidFill>
                  <a:srgbClr val="002060"/>
                </a:solidFill>
              </a:endParaRPr>
            </a:p>
          </p:txBody>
        </p:sp>
        <p:sp>
          <p:nvSpPr>
            <p:cNvPr id="9" name="Выноска со стрелкой вверх 8"/>
            <p:cNvSpPr/>
            <p:nvPr/>
          </p:nvSpPr>
          <p:spPr>
            <a:xfrm>
              <a:off x="35496" y="3498010"/>
              <a:ext cx="1296144" cy="1008112"/>
            </a:xfrm>
            <a:prstGeom prst="upArrowCallout">
              <a:avLst>
                <a:gd name="adj1" fmla="val 25000"/>
                <a:gd name="adj2" fmla="val 28591"/>
                <a:gd name="adj3" fmla="val 15663"/>
                <a:gd name="adj4" fmla="val 76469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заполняется отдельно на каждый товар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27554" y="123478"/>
              <a:ext cx="2197224" cy="967606"/>
            </a:xfrm>
            <a:prstGeom prst="rect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2. Ответственный департамент </a:t>
              </a:r>
              <a:r>
                <a:rPr lang="ru-RU" dirty="0">
                  <a:solidFill>
                    <a:srgbClr val="002060"/>
                  </a:solidFill>
                </a:rPr>
                <a:t>проверяет заявку </a:t>
              </a:r>
              <a:r>
                <a:rPr lang="ru-RU" dirty="0" smtClean="0">
                  <a:solidFill>
                    <a:srgbClr val="002060"/>
                  </a:solidFill>
                </a:rPr>
                <a:t>(</a:t>
              </a:r>
              <a:r>
                <a:rPr lang="ru-RU" b="1" dirty="0" smtClean="0">
                  <a:solidFill>
                    <a:srgbClr val="002060"/>
                  </a:solidFill>
                </a:rPr>
                <a:t>5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р.д</a:t>
              </a:r>
              <a:r>
                <a:rPr lang="ru-RU" b="1" dirty="0" smtClean="0">
                  <a:solidFill>
                    <a:srgbClr val="002060"/>
                  </a:solidFill>
                </a:rPr>
                <a:t>.) 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3887534" y="758642"/>
              <a:ext cx="468442" cy="36004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6588224" y="758642"/>
              <a:ext cx="432048" cy="360040"/>
            </a:xfrm>
            <a:prstGeom prst="rightArrow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020273" y="123479"/>
              <a:ext cx="2088232" cy="995204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</a:rPr>
                <a:t>При отклонении заявки она направляется </a:t>
              </a:r>
            </a:p>
            <a:p>
              <a:pPr algn="ctr"/>
              <a:r>
                <a:rPr lang="ru-RU" sz="1200" dirty="0" smtClean="0">
                  <a:solidFill>
                    <a:srgbClr val="002060"/>
                  </a:solidFill>
                </a:rPr>
                <a:t>(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1 </a:t>
              </a:r>
              <a:r>
                <a:rPr lang="ru-RU" sz="1200" b="1" dirty="0" err="1" smtClean="0">
                  <a:solidFill>
                    <a:srgbClr val="002060"/>
                  </a:solidFill>
                </a:rPr>
                <a:t>р.д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.) </a:t>
              </a:r>
              <a:r>
                <a:rPr lang="ru-RU" sz="1200" dirty="0" smtClean="0">
                  <a:solidFill>
                    <a:srgbClr val="002060"/>
                  </a:solidFill>
                </a:rPr>
                <a:t>заявителю на доработку (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15 </a:t>
              </a:r>
              <a:r>
                <a:rPr lang="ru-RU" sz="1200" b="1" dirty="0" err="1" smtClean="0">
                  <a:solidFill>
                    <a:srgbClr val="002060"/>
                  </a:solidFill>
                </a:rPr>
                <a:t>р.д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.)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355975" y="1419622"/>
              <a:ext cx="4650375" cy="76748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3. Ответственный департамент сравнивает заявленный товар с продукцией в реестре (</a:t>
              </a:r>
              <a:r>
                <a:rPr lang="ru-RU" b="1" dirty="0">
                  <a:solidFill>
                    <a:srgbClr val="002060"/>
                  </a:solidFill>
                </a:rPr>
                <a:t>1 </a:t>
              </a:r>
              <a:r>
                <a:rPr lang="ru-RU" b="1" dirty="0" err="1">
                  <a:solidFill>
                    <a:srgbClr val="002060"/>
                  </a:solidFill>
                </a:rPr>
                <a:t>р.д</a:t>
              </a:r>
              <a:r>
                <a:rPr lang="ru-RU" b="1" dirty="0">
                  <a:solidFill>
                    <a:srgbClr val="002060"/>
                  </a:solidFill>
                </a:rPr>
                <a:t>. </a:t>
              </a:r>
              <a:r>
                <a:rPr lang="ru-RU" b="1" dirty="0" smtClean="0">
                  <a:solidFill>
                    <a:srgbClr val="002060"/>
                  </a:solidFill>
                </a:rPr>
                <a:t>)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6012160" y="1131590"/>
              <a:ext cx="360040" cy="360040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4644008" y="2191428"/>
              <a:ext cx="432048" cy="28803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7950478" y="2193686"/>
              <a:ext cx="432048" cy="288032"/>
            </a:xfrm>
            <a:prstGeom prst="downArrow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948264" y="2580134"/>
              <a:ext cx="2160240" cy="107173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</a:rPr>
                <a:t>Если не выявлено аналогичного товара, то в течение 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5 </a:t>
              </a:r>
              <a:r>
                <a:rPr lang="ru-RU" sz="1200" b="1" dirty="0" err="1" smtClean="0">
                  <a:solidFill>
                    <a:srgbClr val="002060"/>
                  </a:solidFill>
                </a:rPr>
                <a:t>р.д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. </a:t>
              </a:r>
              <a:r>
                <a:rPr lang="ru-RU" sz="1200" dirty="0" smtClean="0">
                  <a:solidFill>
                    <a:srgbClr val="002060"/>
                  </a:solidFill>
                </a:rPr>
                <a:t>направляют разрешение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345296" y="2571750"/>
              <a:ext cx="2458952" cy="1071736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</a:rPr>
                <a:t>Если выявлены аналоги, то в течение 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1 </a:t>
              </a:r>
              <a:r>
                <a:rPr lang="ru-RU" sz="1200" b="1" dirty="0" err="1" smtClean="0">
                  <a:solidFill>
                    <a:srgbClr val="002060"/>
                  </a:solidFill>
                </a:rPr>
                <a:t>р.д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. </a:t>
              </a:r>
              <a:r>
                <a:rPr lang="ru-RU" sz="1200" dirty="0" smtClean="0">
                  <a:solidFill>
                    <a:srgbClr val="002060"/>
                  </a:solidFill>
                </a:rPr>
                <a:t>направляют запрос производителям о возможности производства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722136" y="3862790"/>
              <a:ext cx="1872208" cy="643332"/>
            </a:xfrm>
            <a:prstGeom prst="rect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</a:rPr>
                <a:t>Производитель в течение </a:t>
              </a:r>
              <a:r>
                <a:rPr lang="ru-RU" b="1" dirty="0" smtClean="0">
                  <a:solidFill>
                    <a:srgbClr val="002060"/>
                  </a:solidFill>
                </a:rPr>
                <a:t>5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р.д</a:t>
              </a:r>
              <a:r>
                <a:rPr lang="ru-RU" b="1" dirty="0" smtClean="0">
                  <a:solidFill>
                    <a:srgbClr val="002060"/>
                  </a:solidFill>
                </a:rPr>
                <a:t>.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5478220" y="3629390"/>
              <a:ext cx="360040" cy="217398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углом вверх 21"/>
            <p:cNvSpPr/>
            <p:nvPr/>
          </p:nvSpPr>
          <p:spPr>
            <a:xfrm>
              <a:off x="7811091" y="3675848"/>
              <a:ext cx="324036" cy="286466"/>
            </a:xfrm>
            <a:prstGeom prst="bentUpArrow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углом вверх 22"/>
            <p:cNvSpPr/>
            <p:nvPr/>
          </p:nvSpPr>
          <p:spPr>
            <a:xfrm>
              <a:off x="8064389" y="3651871"/>
              <a:ext cx="900099" cy="764902"/>
            </a:xfrm>
            <a:prstGeom prst="bentUpArrow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9207" y="3769293"/>
              <a:ext cx="1241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002060"/>
                  </a:solidFill>
                </a:rPr>
                <a:t>Не отвечает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81155" y="4082161"/>
              <a:ext cx="1553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002060"/>
                  </a:solidFill>
                </a:rPr>
                <a:t>Не подтверждает возможность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26" name="Стрелка влево 25"/>
            <p:cNvSpPr/>
            <p:nvPr/>
          </p:nvSpPr>
          <p:spPr>
            <a:xfrm>
              <a:off x="3597308" y="3941392"/>
              <a:ext cx="1079340" cy="209800"/>
            </a:xfrm>
            <a:prstGeom prst="lef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496" y="4586813"/>
            <a:ext cx="6984776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Разрешение </a:t>
            </a:r>
            <a:r>
              <a:rPr lang="ru-RU" sz="1400" b="1" dirty="0">
                <a:solidFill>
                  <a:srgbClr val="002060"/>
                </a:solidFill>
              </a:rPr>
              <a:t>действительно в течение 18 месяцев </a:t>
            </a:r>
            <a:r>
              <a:rPr lang="ru-RU" sz="1400" dirty="0">
                <a:solidFill>
                  <a:srgbClr val="002060"/>
                </a:solidFill>
              </a:rPr>
              <a:t>со дня его выдачи </a:t>
            </a:r>
            <a:r>
              <a:rPr lang="ru-RU" sz="1400" dirty="0" smtClean="0">
                <a:solidFill>
                  <a:srgbClr val="002060"/>
                </a:solidFill>
              </a:rPr>
              <a:t>и </a:t>
            </a:r>
            <a:r>
              <a:rPr lang="ru-RU" sz="1400" dirty="0">
                <a:solidFill>
                  <a:srgbClr val="002060"/>
                </a:solidFill>
              </a:rPr>
              <a:t>распространяется только </a:t>
            </a:r>
            <a:r>
              <a:rPr lang="ru-RU" sz="1400" b="1" dirty="0">
                <a:solidFill>
                  <a:srgbClr val="002060"/>
                </a:solidFill>
              </a:rPr>
              <a:t>на одну закупку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0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108"/>
            <a:ext cx="2020498" cy="2020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40" y="1269516"/>
            <a:ext cx="7022098" cy="128396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40" y="3032189"/>
            <a:ext cx="7022098" cy="70541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838" y="939943"/>
            <a:ext cx="85070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</a:t>
            </a:r>
            <a:r>
              <a:rPr lang="ru-RU" dirty="0">
                <a:solidFill>
                  <a:srgbClr val="002060"/>
                </a:solidFill>
              </a:rPr>
              <a:t>) отсутствие на территории </a:t>
            </a:r>
            <a:r>
              <a:rPr lang="ru-RU" dirty="0" smtClean="0">
                <a:solidFill>
                  <a:srgbClr val="002060"/>
                </a:solidFill>
              </a:rPr>
              <a:t>РФ производства </a:t>
            </a:r>
            <a:r>
              <a:rPr lang="ru-RU" dirty="0">
                <a:solidFill>
                  <a:srgbClr val="002060"/>
                </a:solidFill>
              </a:rPr>
              <a:t>товара, закупаемого в рамках </a:t>
            </a:r>
            <a:r>
              <a:rPr lang="ru-RU" dirty="0" smtClean="0">
                <a:solidFill>
                  <a:srgbClr val="002060"/>
                </a:solidFill>
              </a:rPr>
              <a:t>ГОЗ для </a:t>
            </a:r>
            <a:r>
              <a:rPr lang="ru-RU" dirty="0">
                <a:solidFill>
                  <a:srgbClr val="002060"/>
                </a:solidFill>
              </a:rPr>
              <a:t>выполнения мероприятий государственных программ </a:t>
            </a:r>
            <a:r>
              <a:rPr lang="ru-RU" dirty="0" smtClean="0">
                <a:solidFill>
                  <a:srgbClr val="002060"/>
                </a:solidFill>
              </a:rPr>
              <a:t>РФ, </a:t>
            </a:r>
            <a:r>
              <a:rPr lang="ru-RU" dirty="0">
                <a:solidFill>
                  <a:srgbClr val="002060"/>
                </a:solidFill>
              </a:rPr>
              <a:t>государственной программы вооружения, иных мероприятий в рамках </a:t>
            </a:r>
            <a:r>
              <a:rPr lang="ru-RU" dirty="0" smtClean="0">
                <a:solidFill>
                  <a:srgbClr val="002060"/>
                </a:solidFill>
              </a:rPr>
              <a:t>ГОЗ, </a:t>
            </a:r>
            <a:r>
              <a:rPr lang="ru-RU" dirty="0">
                <a:solidFill>
                  <a:srgbClr val="002060"/>
                </a:solidFill>
              </a:rPr>
              <a:t>не относящегося к товарам, указанным в позициях 1 - 145 приложения N 1 к настоящему постановлению, отсутствие российских граждан, российских юридических лиц, осуществляющих выполнение, оказание закупаемых работ, услуг, которые декларируются заказчиком самостоятельно в извещении об осуществлении закупки, приглашении принять участие в определении поставщика (подрядчика, исполнителя), документации о закупке;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в) осуществляется закупка указанного в позициях 1 - 145 приложения N 1 к настоящему постановлению товара </a:t>
            </a:r>
            <a:r>
              <a:rPr lang="ru-RU" b="1" dirty="0">
                <a:solidFill>
                  <a:srgbClr val="002060"/>
                </a:solidFill>
              </a:rPr>
              <a:t>в целях исполнения контракта (договора), предусматривающего с учетом разрешения, полученного в соответствии с подпунктом "а" настоящего пункта, поставку такого товара, происходящего из иностранного государства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12" y="882078"/>
            <a:ext cx="89373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</a:t>
            </a:r>
            <a:r>
              <a:rPr lang="ru-RU" dirty="0">
                <a:solidFill>
                  <a:srgbClr val="002060"/>
                </a:solidFill>
              </a:rPr>
              <a:t>) в соответствии с Федеральным законом "О закупках товаров, работ, услуг отдельными видами юридических лиц" осуществляется закупка товара за пределами </a:t>
            </a:r>
            <a:r>
              <a:rPr lang="ru-RU" dirty="0" smtClean="0">
                <a:solidFill>
                  <a:srgbClr val="002060"/>
                </a:solidFill>
              </a:rPr>
              <a:t>РФ с </a:t>
            </a:r>
            <a:r>
              <a:rPr lang="ru-RU" dirty="0">
                <a:solidFill>
                  <a:srgbClr val="002060"/>
                </a:solidFill>
              </a:rPr>
              <a:t>учетом согласований, предусмотренных </a:t>
            </a:r>
            <a:r>
              <a:rPr lang="ru-RU" dirty="0" smtClean="0">
                <a:solidFill>
                  <a:srgbClr val="002060"/>
                </a:solidFill>
              </a:rPr>
              <a:t>п. </a:t>
            </a:r>
            <a:r>
              <a:rPr lang="ru-RU" dirty="0">
                <a:solidFill>
                  <a:srgbClr val="002060"/>
                </a:solidFill>
              </a:rPr>
              <a:t>2 </a:t>
            </a:r>
            <a:r>
              <a:rPr lang="ru-RU" dirty="0" smtClean="0">
                <a:solidFill>
                  <a:srgbClr val="002060"/>
                </a:solidFill>
              </a:rPr>
              <a:t>ч.7 ст.3.1</a:t>
            </a:r>
            <a:r>
              <a:rPr lang="en-US" dirty="0" smtClean="0">
                <a:solidFill>
                  <a:srgbClr val="002060"/>
                </a:solidFill>
              </a:rPr>
              <a:t>*</a:t>
            </a:r>
            <a:r>
              <a:rPr lang="ru-RU" dirty="0" smtClean="0">
                <a:solidFill>
                  <a:srgbClr val="002060"/>
                </a:solidFill>
              </a:rPr>
              <a:t>, ч.4 ст.3.1-1</a:t>
            </a:r>
            <a:r>
              <a:rPr lang="en-US" dirty="0" smtClean="0">
                <a:solidFill>
                  <a:srgbClr val="002060"/>
                </a:solidFill>
              </a:rPr>
              <a:t>**</a:t>
            </a:r>
            <a:r>
              <a:rPr lang="ru-RU" dirty="0" smtClean="0">
                <a:solidFill>
                  <a:srgbClr val="002060"/>
                </a:solidFill>
              </a:rPr>
              <a:t> 223-ФЗ;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*</a:t>
            </a:r>
            <a:r>
              <a:rPr lang="ru-RU" sz="1400" dirty="0" smtClean="0">
                <a:solidFill>
                  <a:srgbClr val="002060"/>
                </a:solidFill>
              </a:rPr>
              <a:t>П. </a:t>
            </a:r>
            <a:r>
              <a:rPr lang="ru-RU" sz="1400" dirty="0">
                <a:solidFill>
                  <a:srgbClr val="002060"/>
                </a:solidFill>
              </a:rPr>
              <a:t>2 </a:t>
            </a:r>
            <a:r>
              <a:rPr lang="ru-RU" sz="1400" dirty="0" smtClean="0">
                <a:solidFill>
                  <a:srgbClr val="002060"/>
                </a:solidFill>
              </a:rPr>
              <a:t>ч. </a:t>
            </a:r>
            <a:r>
              <a:rPr lang="ru-RU" sz="1400" dirty="0">
                <a:solidFill>
                  <a:srgbClr val="002060"/>
                </a:solidFill>
              </a:rPr>
              <a:t>7 </a:t>
            </a:r>
            <a:r>
              <a:rPr lang="ru-RU" sz="1400" dirty="0" smtClean="0">
                <a:solidFill>
                  <a:srgbClr val="002060"/>
                </a:solidFill>
              </a:rPr>
              <a:t>ст. </a:t>
            </a:r>
            <a:r>
              <a:rPr lang="ru-RU" sz="1400" dirty="0">
                <a:solidFill>
                  <a:srgbClr val="002060"/>
                </a:solidFill>
              </a:rPr>
              <a:t>3.1</a:t>
            </a:r>
            <a:r>
              <a:rPr lang="ru-RU" sz="1400" dirty="0" smtClean="0">
                <a:solidFill>
                  <a:srgbClr val="002060"/>
                </a:solidFill>
              </a:rPr>
              <a:t>) </a:t>
            </a:r>
            <a:r>
              <a:rPr lang="ru-RU" sz="1400" b="1" dirty="0">
                <a:solidFill>
                  <a:srgbClr val="002060"/>
                </a:solidFill>
              </a:rPr>
              <a:t>отдельные виды продукции машиностроения, </a:t>
            </a:r>
            <a:r>
              <a:rPr lang="ru-RU" sz="1400" dirty="0">
                <a:solidFill>
                  <a:srgbClr val="002060"/>
                </a:solidFill>
              </a:rPr>
              <a:t>которая включается в перечни в соответствии с </a:t>
            </a:r>
            <a:r>
              <a:rPr lang="ru-RU" sz="1400" dirty="0" smtClean="0">
                <a:solidFill>
                  <a:srgbClr val="002060"/>
                </a:solidFill>
              </a:rPr>
              <a:t>п. </a:t>
            </a:r>
            <a:r>
              <a:rPr lang="ru-RU" sz="1400" dirty="0">
                <a:solidFill>
                  <a:srgbClr val="002060"/>
                </a:solidFill>
              </a:rPr>
              <a:t>2 </a:t>
            </a:r>
            <a:r>
              <a:rPr lang="ru-RU" sz="1400" dirty="0" smtClean="0">
                <a:solidFill>
                  <a:srgbClr val="002060"/>
                </a:solidFill>
              </a:rPr>
              <a:t>ч. </a:t>
            </a:r>
            <a:r>
              <a:rPr lang="ru-RU" sz="1400" dirty="0">
                <a:solidFill>
                  <a:srgbClr val="002060"/>
                </a:solidFill>
              </a:rPr>
              <a:t>6 </a:t>
            </a:r>
            <a:r>
              <a:rPr lang="ru-RU" sz="1400" dirty="0" smtClean="0">
                <a:solidFill>
                  <a:srgbClr val="002060"/>
                </a:solidFill>
              </a:rPr>
              <a:t>ст. 3.1 и </a:t>
            </a:r>
            <a:r>
              <a:rPr lang="ru-RU" sz="1400" dirty="0">
                <a:solidFill>
                  <a:srgbClr val="002060"/>
                </a:solidFill>
              </a:rPr>
              <a:t>закупки которой и (или) закупки, предметом которых являются выполнение работ, оказание услуг, аренда (включая фрахтование, финансовую аренду), условиями которых предусмотрено использование этой продукции, не могут быть осуществлены юридическими лицами, указанными в </a:t>
            </a:r>
            <a:r>
              <a:rPr lang="ru-RU" sz="1400" dirty="0" smtClean="0">
                <a:solidFill>
                  <a:srgbClr val="002060"/>
                </a:solidFill>
              </a:rPr>
              <a:t>ч. </a:t>
            </a:r>
            <a:r>
              <a:rPr lang="ru-RU" sz="1400" dirty="0">
                <a:solidFill>
                  <a:srgbClr val="002060"/>
                </a:solidFill>
              </a:rPr>
              <a:t>1 настоящей статьи, за пределами территории </a:t>
            </a:r>
            <a:r>
              <a:rPr lang="ru-RU" sz="1400" dirty="0" smtClean="0">
                <a:solidFill>
                  <a:srgbClr val="002060"/>
                </a:solidFill>
              </a:rPr>
              <a:t>РФ без </a:t>
            </a:r>
            <a:r>
              <a:rPr lang="ru-RU" sz="1400" dirty="0">
                <a:solidFill>
                  <a:srgbClr val="002060"/>
                </a:solidFill>
              </a:rPr>
              <a:t>согласования возможности осуществления таких закупок с координационным органом Правительства </a:t>
            </a:r>
            <a:r>
              <a:rPr lang="ru-RU" sz="1400" dirty="0" smtClean="0">
                <a:solidFill>
                  <a:srgbClr val="002060"/>
                </a:solidFill>
              </a:rPr>
              <a:t>РФ.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**</a:t>
            </a:r>
            <a:r>
              <a:rPr lang="ru-RU" sz="1400" dirty="0" smtClean="0">
                <a:solidFill>
                  <a:srgbClr val="002060"/>
                </a:solidFill>
              </a:rPr>
              <a:t>ч.4 ст.3.1-1) </a:t>
            </a:r>
            <a:r>
              <a:rPr lang="ru-RU" sz="1400" dirty="0">
                <a:solidFill>
                  <a:srgbClr val="002060"/>
                </a:solidFill>
              </a:rPr>
              <a:t>Порядок согласования заказчиками, </a:t>
            </a:r>
            <a:r>
              <a:rPr lang="ru-RU" sz="1400" dirty="0" smtClean="0">
                <a:solidFill>
                  <a:srgbClr val="002060"/>
                </a:solidFill>
              </a:rPr>
              <a:t>… закупок</a:t>
            </a:r>
            <a:r>
              <a:rPr lang="ru-RU" sz="1400" dirty="0">
                <a:solidFill>
                  <a:srgbClr val="002060"/>
                </a:solidFill>
              </a:rPr>
              <a:t>, предметом которых являются выполнение работ, оказание услуг, аренда (включая фрахтование, финансовую аренду), условиями которых предусмотрено использование этих товаров, с координационным органом Правительства </a:t>
            </a:r>
            <a:r>
              <a:rPr lang="ru-RU" sz="1400" dirty="0" smtClean="0">
                <a:solidFill>
                  <a:srgbClr val="002060"/>
                </a:solidFill>
              </a:rPr>
              <a:t>РФ по </a:t>
            </a:r>
            <a:r>
              <a:rPr lang="ru-RU" sz="1400" dirty="0">
                <a:solidFill>
                  <a:srgbClr val="002060"/>
                </a:solidFill>
              </a:rPr>
              <a:t>согласованию закупок заказчиков определяется Правительством </a:t>
            </a:r>
            <a:r>
              <a:rPr lang="ru-RU" sz="1400" dirty="0" smtClean="0">
                <a:solidFill>
                  <a:srgbClr val="002060"/>
                </a:solidFill>
              </a:rPr>
              <a:t>РФ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  <a:r>
              <a:rPr lang="ru-RU" sz="1400" b="1" dirty="0">
                <a:solidFill>
                  <a:srgbClr val="002060"/>
                </a:solidFill>
              </a:rPr>
              <a:t>(Постановление Правительства РФ от 27.08.2018 N </a:t>
            </a:r>
            <a:r>
              <a:rPr lang="ru-RU" sz="1400" b="1" dirty="0" smtClean="0">
                <a:solidFill>
                  <a:srgbClr val="002060"/>
                </a:solidFill>
              </a:rPr>
              <a:t>1000)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4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105" y="1370292"/>
            <a:ext cx="7856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b="1" dirty="0">
                <a:solidFill>
                  <a:srgbClr val="002060"/>
                </a:solidFill>
              </a:rPr>
              <a:t>лизингодателем осуществляется закупка предмета лизинга, </a:t>
            </a:r>
            <a:r>
              <a:rPr lang="ru-RU" dirty="0">
                <a:solidFill>
                  <a:srgbClr val="002060"/>
                </a:solidFill>
              </a:rPr>
              <a:t>происходящего из иностранного государства, если такой предмет лизинга определен в соответствии с договором лизинга лизингополучателем, который не является заказчиком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44-ФЗ и 223-ФЗ, либо </a:t>
            </a:r>
            <a:r>
              <a:rPr lang="ru-RU" dirty="0">
                <a:solidFill>
                  <a:srgbClr val="002060"/>
                </a:solidFill>
              </a:rPr>
              <a:t>лизингополучателем, который относится к числу таких заказчиков и при осуществлении закупки </a:t>
            </a:r>
            <a:r>
              <a:rPr lang="ru-RU" b="1" dirty="0">
                <a:solidFill>
                  <a:srgbClr val="002060"/>
                </a:solidFill>
              </a:rPr>
              <a:t>которым может в случаях, предусмотренных настоящим постановлением, не применяться такой запрет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90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912035"/>
              </p:ext>
            </p:extLst>
          </p:nvPr>
        </p:nvGraphicFramePr>
        <p:xfrm>
          <a:off x="141412" y="2367729"/>
          <a:ext cx="8856984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425"/>
                <a:gridCol w="6890391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70C0"/>
                          </a:solidFill>
                        </a:rPr>
                        <a:t>№</a:t>
                      </a:r>
                      <a:endParaRPr lang="ru-RU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70C0"/>
                          </a:solidFill>
                        </a:rPr>
                        <a:t>Наименование</a:t>
                      </a:r>
                      <a:endParaRPr lang="ru-RU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70C0"/>
                          </a:solidFill>
                        </a:rPr>
                        <a:t>ОКПД2</a:t>
                      </a:r>
                      <a:endParaRPr lang="ru-RU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97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Пробирки вакуумные для взятия образцов крови ИВД, соответствующие кодам 293370, 293400, 293420, 293480, 293500, 293540, 293570, 293630, 293640, 293660, 293700, 293760, 293780, 334330 вида медицинского изделия в соответствии с номенклатурной классификацией медицинских изделий, утвержденной Минздравом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22.29.29.190, 32.50.13.190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32.50.50.181, 32.50.50.190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Устройства числового программного управления 141, 144 и 146 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26.20.40.150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Подшипники шариковые или роликовые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28.15.10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1412" y="85710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з) осуществляется закупка товара, не относящегося к товарам и ПО, указанным в </a:t>
            </a:r>
            <a:r>
              <a:rPr lang="ru-RU" b="1" dirty="0">
                <a:solidFill>
                  <a:srgbClr val="002060"/>
                </a:solidFill>
              </a:rPr>
              <a:t>позициях 17, 27, 35, 53, 140, 141, 144 и 146 </a:t>
            </a:r>
            <a:r>
              <a:rPr lang="ru-RU" dirty="0">
                <a:solidFill>
                  <a:srgbClr val="002060"/>
                </a:solidFill>
              </a:rPr>
              <a:t>приложения N 1 к настоящему постановлению, </a:t>
            </a:r>
            <a:r>
              <a:rPr lang="ru-RU" b="1" dirty="0">
                <a:solidFill>
                  <a:srgbClr val="002060"/>
                </a:solidFill>
              </a:rPr>
              <a:t>в количестве одной штуки</a:t>
            </a:r>
            <a:r>
              <a:rPr lang="ru-RU" dirty="0">
                <a:solidFill>
                  <a:srgbClr val="002060"/>
                </a:solidFill>
              </a:rPr>
              <a:t> и НМЦК (НМЦД) или цена контракта, заключаемого с единственным поставщиком (подрядчиком, исполнителем) (цена, заключаемого с единственным поставщиком (исполнителем, подрядчиком) договора), </a:t>
            </a:r>
            <a:r>
              <a:rPr lang="ru-RU" b="1" dirty="0">
                <a:solidFill>
                  <a:srgbClr val="002060"/>
                </a:solidFill>
              </a:rPr>
              <a:t>не превышает 300 тыс. рублей;</a:t>
            </a:r>
          </a:p>
        </p:txBody>
      </p:sp>
    </p:spTree>
    <p:extLst>
      <p:ext uri="{BB962C8B-B14F-4D97-AF65-F5344CB8AC3E}">
        <p14:creationId xmlns:p14="http://schemas.microsoft.com/office/powerpoint/2010/main" val="3864148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11798"/>
              </p:ext>
            </p:extLst>
          </p:nvPr>
        </p:nvGraphicFramePr>
        <p:xfrm>
          <a:off x="115923" y="526852"/>
          <a:ext cx="8964577" cy="461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24"/>
                <a:gridCol w="7027523"/>
                <a:gridCol w="14589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ОКПД2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Инструменты ручные электрические; инструменты ручные прочие с механизированным приводом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28.24.1</a:t>
                      </a:r>
                    </a:p>
                  </a:txBody>
                  <a:tcPr/>
                </a:tc>
              </a:tr>
              <a:tr h="637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140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Мебель медицинская в части: кровати больничной механической (код 120210 вида МИ в соответствии с номенклатурной классификацией); кровати больничной стандартной с электроприводом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код 136210 вида МИ в соответствии с номенклатурной классификацией); стеллажа для палаты пациента (код 156900 вида МИ в соответствии с номенклатурной классификацией); шкафа вытяжного (код 181470 вида МИ в соответствии с номенклатурной классификацией); ширмы прикроватной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код 184200 вида МИ в соответствии с номенклатурной классификацией); стеллажа общего назначения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код 260470 вида МИ в соответствии с номенклатурной классификацией); шкафа для сушки и хранения эндоскопов (код 271740 вида МИ в соответствии с номенклатурной классификацией)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32.50.30.119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32.50.30.111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32.50.30.110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32.50.50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32.50.50.190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558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141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Изделия медицинские, в том числе хирургические, прочие, не включенные в другие группировки (только в отношении медицинских масок)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32.50.50.190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144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Средства защиты головы и лица (только в отношении медицинских масок)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32.99.11.160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Программа для электронной вычислительной машины и (или) базы данных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58.29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34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541" y="832572"/>
            <a:ext cx="8589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</a:t>
            </a:r>
            <a:r>
              <a:rPr lang="ru-RU" dirty="0">
                <a:solidFill>
                  <a:srgbClr val="002060"/>
                </a:solidFill>
              </a:rPr>
              <a:t>) осуществляется закупка товаров, не относящихся к товарам и </a:t>
            </a:r>
            <a:r>
              <a:rPr lang="ru-RU" dirty="0" smtClean="0">
                <a:solidFill>
                  <a:srgbClr val="002060"/>
                </a:solidFill>
              </a:rPr>
              <a:t>ПО, </a:t>
            </a:r>
            <a:r>
              <a:rPr lang="ru-RU" dirty="0">
                <a:solidFill>
                  <a:srgbClr val="002060"/>
                </a:solidFill>
              </a:rPr>
              <a:t>указанным в </a:t>
            </a:r>
            <a:r>
              <a:rPr lang="ru-RU" b="1" dirty="0">
                <a:solidFill>
                  <a:srgbClr val="002060"/>
                </a:solidFill>
              </a:rPr>
              <a:t>позициях 17, 27, 35, 53, 140, 141, 144 и 146 </a:t>
            </a:r>
            <a:r>
              <a:rPr lang="ru-RU" dirty="0">
                <a:solidFill>
                  <a:srgbClr val="002060"/>
                </a:solidFill>
              </a:rPr>
              <a:t>приложения N 1 к настоящему постановлению, при которой </a:t>
            </a:r>
            <a:r>
              <a:rPr lang="ru-RU" dirty="0" smtClean="0">
                <a:solidFill>
                  <a:srgbClr val="002060"/>
                </a:solidFill>
              </a:rPr>
              <a:t>НМЦК (НМЦД) </a:t>
            </a:r>
            <a:r>
              <a:rPr lang="ru-RU" dirty="0">
                <a:solidFill>
                  <a:srgbClr val="002060"/>
                </a:solidFill>
              </a:rPr>
              <a:t>или цена контракта, заключаемого с единственным поставщиком (подрядчиком, исполнителем) (цена, заключаемого с единственным поставщиком (исполнителем, подрядчиком) договора), </a:t>
            </a:r>
            <a:r>
              <a:rPr lang="ru-RU" b="1" dirty="0">
                <a:solidFill>
                  <a:srgbClr val="002060"/>
                </a:solidFill>
              </a:rPr>
              <a:t>не превышает 1 млн. рублей и при этом ни одна из использованных при определении таких цен цена единицы товара не превышает 300 тыс. рублей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к) осуществляется закупка товаров, указанных </a:t>
            </a:r>
            <a:r>
              <a:rPr lang="ru-RU" b="1" dirty="0">
                <a:solidFill>
                  <a:srgbClr val="002060"/>
                </a:solidFill>
              </a:rPr>
              <a:t>в позиции 35 </a:t>
            </a:r>
            <a:r>
              <a:rPr lang="ru-RU" dirty="0">
                <a:solidFill>
                  <a:srgbClr val="002060"/>
                </a:solidFill>
              </a:rPr>
              <a:t>приложения N 1 к настоящему постановлению, </a:t>
            </a:r>
            <a:r>
              <a:rPr lang="ru-RU" b="1" dirty="0">
                <a:solidFill>
                  <a:srgbClr val="002060"/>
                </a:solidFill>
              </a:rPr>
              <a:t>в количестве одной штуки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НМЦК (НМЦД) </a:t>
            </a:r>
            <a:r>
              <a:rPr lang="ru-RU" dirty="0">
                <a:solidFill>
                  <a:srgbClr val="002060"/>
                </a:solidFill>
              </a:rPr>
              <a:t>или цена контракта, заключаемого с единственным поставщиком (подрядчиком, исполнителем) (цена, заключаемого с единственным поставщиком (исполнителем, подрядчиком) договора), </a:t>
            </a:r>
            <a:r>
              <a:rPr lang="ru-RU" b="1" dirty="0">
                <a:solidFill>
                  <a:srgbClr val="002060"/>
                </a:solidFill>
              </a:rPr>
              <a:t>не превышает 3 тыс. рублей;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35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68186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</a:t>
            </a:r>
            <a:r>
              <a:rPr lang="ru-RU" dirty="0">
                <a:solidFill>
                  <a:srgbClr val="002060"/>
                </a:solidFill>
              </a:rPr>
              <a:t>) осуществляется закупка товаров, указанных </a:t>
            </a:r>
            <a:r>
              <a:rPr lang="ru-RU" b="1" dirty="0">
                <a:solidFill>
                  <a:srgbClr val="002060"/>
                </a:solidFill>
              </a:rPr>
              <a:t>в позиции 35 </a:t>
            </a:r>
            <a:r>
              <a:rPr lang="ru-RU" dirty="0">
                <a:solidFill>
                  <a:srgbClr val="002060"/>
                </a:solidFill>
              </a:rPr>
              <a:t>приложения N 1 к настоящему постановлению, при которой </a:t>
            </a:r>
            <a:r>
              <a:rPr lang="ru-RU" dirty="0" smtClean="0">
                <a:solidFill>
                  <a:srgbClr val="002060"/>
                </a:solidFill>
              </a:rPr>
              <a:t>НМЦК (НМЦД) </a:t>
            </a:r>
            <a:r>
              <a:rPr lang="ru-RU" dirty="0">
                <a:solidFill>
                  <a:srgbClr val="002060"/>
                </a:solidFill>
              </a:rPr>
              <a:t>или цена контракта, заключаемого с единственным поставщиком (подрядчиком, исполнителем) (цена, заключаемого с единственным поставщиком (исполнителем, подрядчиком) договора), </a:t>
            </a:r>
            <a:r>
              <a:rPr lang="ru-RU" b="1" dirty="0">
                <a:solidFill>
                  <a:srgbClr val="002060"/>
                </a:solidFill>
              </a:rPr>
              <a:t>не превышает 30 тыс. рублей и при этом ни одна из использованных при определении таких цен цена единицы товара не превышает 3 тыс. рублей;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м) осуществляется закупка товара, не относящегося к товарам, указанным в позициях 23, </a:t>
            </a:r>
            <a:r>
              <a:rPr lang="ru-RU" dirty="0" smtClean="0">
                <a:solidFill>
                  <a:srgbClr val="002060"/>
                </a:solidFill>
              </a:rPr>
              <a:t>24 (инструмент), </a:t>
            </a:r>
            <a:r>
              <a:rPr lang="ru-RU" dirty="0">
                <a:solidFill>
                  <a:srgbClr val="002060"/>
                </a:solidFill>
              </a:rPr>
              <a:t>44 </a:t>
            </a:r>
            <a:r>
              <a:rPr lang="ru-RU" dirty="0" smtClean="0">
                <a:solidFill>
                  <a:srgbClr val="002060"/>
                </a:solidFill>
              </a:rPr>
              <a:t>– 47 (краны, машины, погрузчики), </a:t>
            </a:r>
            <a:r>
              <a:rPr lang="ru-RU" dirty="0">
                <a:solidFill>
                  <a:srgbClr val="002060"/>
                </a:solidFill>
              </a:rPr>
              <a:t>71 </a:t>
            </a:r>
            <a:r>
              <a:rPr lang="ru-RU" dirty="0" smtClean="0">
                <a:solidFill>
                  <a:srgbClr val="002060"/>
                </a:solidFill>
              </a:rPr>
              <a:t>– 77 (машины, погрузчики экскаваторы, самосвалы), </a:t>
            </a:r>
            <a:r>
              <a:rPr lang="ru-RU" dirty="0">
                <a:solidFill>
                  <a:srgbClr val="002060"/>
                </a:solidFill>
              </a:rPr>
              <a:t>79 </a:t>
            </a:r>
            <a:r>
              <a:rPr lang="ru-RU" dirty="0" smtClean="0">
                <a:solidFill>
                  <a:srgbClr val="002060"/>
                </a:solidFill>
              </a:rPr>
              <a:t>– 88 (строительная техника, пекарное оборудование), </a:t>
            </a:r>
            <a:r>
              <a:rPr lang="ru-RU" dirty="0">
                <a:solidFill>
                  <a:srgbClr val="002060"/>
                </a:solidFill>
              </a:rPr>
              <a:t>95 - 118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спецавтотехника</a:t>
            </a:r>
            <a:r>
              <a:rPr lang="ru-RU" dirty="0" smtClean="0">
                <a:solidFill>
                  <a:srgbClr val="002060"/>
                </a:solidFill>
              </a:rPr>
              <a:t>) приложения </a:t>
            </a:r>
            <a:r>
              <a:rPr lang="ru-RU" dirty="0">
                <a:solidFill>
                  <a:srgbClr val="002060"/>
                </a:solidFill>
              </a:rPr>
              <a:t>N 1 к настоящему постановлению, определенного товарного знака ввиду его несовместимости с товарами, на которых размещаются другие товарные знаки, и необходимости обеспечения взаимодействия закупаемого товара с товарами, используемыми заказчиком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3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612" y="1166483"/>
            <a:ext cx="79193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</a:t>
            </a:r>
            <a:r>
              <a:rPr lang="ru-RU" dirty="0">
                <a:solidFill>
                  <a:srgbClr val="002060"/>
                </a:solidFill>
              </a:rPr>
              <a:t>) осуществляется закупка в целях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оказания </a:t>
            </a:r>
            <a:r>
              <a:rPr lang="ru-RU" dirty="0">
                <a:solidFill>
                  <a:srgbClr val="002060"/>
                </a:solidFill>
              </a:rPr>
              <a:t>медицинской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>
                <a:solidFill>
                  <a:srgbClr val="002060"/>
                </a:solidFill>
              </a:rPr>
              <a:t>в неотложной или экстренной форме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либо </a:t>
            </a:r>
            <a:r>
              <a:rPr lang="ru-RU" dirty="0">
                <a:solidFill>
                  <a:srgbClr val="002060"/>
                </a:solidFill>
              </a:rPr>
              <a:t>вследствие аварии,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обстоятельств </a:t>
            </a:r>
            <a:r>
              <a:rPr lang="ru-RU" dirty="0">
                <a:solidFill>
                  <a:srgbClr val="002060"/>
                </a:solidFill>
              </a:rPr>
              <a:t>непреодолимой силы,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предупреждения (при введении режима повышенной готовности функционирования органов управления и сил единой государственной системы предупреждения и ликвидации чрезвычайных ситуаций)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(или) ликвидации чрезвычайной ситуации,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целях проведения специальной военной операции,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мобилизационной </a:t>
            </a:r>
            <a:r>
              <a:rPr lang="ru-RU" dirty="0">
                <a:solidFill>
                  <a:srgbClr val="002060"/>
                </a:solidFill>
              </a:rPr>
              <a:t>подготовки,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мобилизации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осуществления </a:t>
            </a:r>
            <a:r>
              <a:rPr lang="ru-RU" dirty="0">
                <a:solidFill>
                  <a:srgbClr val="002060"/>
                </a:solidFill>
              </a:rPr>
              <a:t>деятельности на территории, на которой введено военное положение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9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00" y="653578"/>
            <a:ext cx="8601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На протяжении многих лет разные государства применяют </a:t>
            </a:r>
            <a:r>
              <a:rPr lang="ru-RU" dirty="0" smtClean="0">
                <a:solidFill>
                  <a:srgbClr val="002060"/>
                </a:solidFill>
              </a:rPr>
              <a:t>при осуществлении закупок для обеспечения государственных нужд преференции для своих национальных товаров, работ, услуг.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рамках действия </a:t>
            </a:r>
            <a:r>
              <a:rPr lang="ru-RU" dirty="0" smtClean="0">
                <a:solidFill>
                  <a:srgbClr val="002060"/>
                </a:solidFill>
              </a:rPr>
              <a:t>российского национального </a:t>
            </a:r>
            <a:r>
              <a:rPr lang="ru-RU" dirty="0">
                <a:solidFill>
                  <a:srgbClr val="002060"/>
                </a:solidFill>
              </a:rPr>
              <a:t>режима иностранные товары, работы и услуги, соответственно выполняемые и оказываемые иностранными лицами, допускаются к закупкам на равных условиях с российскими, если это установлено международными договорами.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Это </a:t>
            </a:r>
            <a:r>
              <a:rPr lang="ru-RU" dirty="0">
                <a:solidFill>
                  <a:srgbClr val="002060"/>
                </a:solidFill>
              </a:rPr>
              <a:t>значит, что одинаковые правила должны применяться ко всем участникам, кроме случаев, указанных в Генеральном соглашении по тарифам и торговле, которое является приложением к </a:t>
            </a:r>
            <a:r>
              <a:rPr lang="ru-RU" dirty="0" err="1">
                <a:solidFill>
                  <a:srgbClr val="002060"/>
                </a:solidFill>
              </a:rPr>
              <a:t>Марракешскому</a:t>
            </a:r>
            <a:r>
              <a:rPr lang="ru-RU" dirty="0">
                <a:solidFill>
                  <a:srgbClr val="002060"/>
                </a:solidFill>
              </a:rPr>
              <a:t> соглашению об учреждении ВТО от 15 апреля 1994 года (далее – Соглашение ВТО) и Договоре о Евразийском экономическом союзе от 29 мая 2014 года (далее – Договор ЕАЭС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900" y="3218064"/>
            <a:ext cx="8601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Нормативные документы, регулирующие национальный режим, </a:t>
            </a:r>
            <a:r>
              <a:rPr lang="ru-RU" dirty="0">
                <a:solidFill>
                  <a:srgbClr val="002060"/>
                </a:solidFill>
              </a:rPr>
              <a:t>объединяет “принцип взаимности стран”.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Это </a:t>
            </a:r>
            <a:r>
              <a:rPr lang="ru-RU" b="1" dirty="0">
                <a:solidFill>
                  <a:srgbClr val="002060"/>
                </a:solidFill>
              </a:rPr>
              <a:t>значит, что во всех нормативных актах к российским товарам, работам и услугам приравнивается такая же продукция из стран ЕАЭС. 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96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926" y="922984"/>
            <a:ext cx="76810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о) ФСО РФ, службой внешней разведки РФ, органами внешней разведки Министерства обороны РФ, МВД РФ, Федеральной службой войск национальной гвардии РФ и подведомственными им организациями осуществляется закупка товаров, не относящихся к товарам, указанным в позициях 1 – 7 (ткани, одежда, обувь), 63 – 73 (станки, строительная техника), 92 - 94 (техника, включая </a:t>
            </a:r>
            <a:r>
              <a:rPr lang="ru-RU" b="1" dirty="0">
                <a:solidFill>
                  <a:srgbClr val="002060"/>
                </a:solidFill>
              </a:rPr>
              <a:t>легковые автомобили) </a:t>
            </a:r>
            <a:r>
              <a:rPr lang="ru-RU" dirty="0">
                <a:solidFill>
                  <a:srgbClr val="002060"/>
                </a:solidFill>
              </a:rPr>
              <a:t>и 99 (автомобили </a:t>
            </a:r>
            <a:r>
              <a:rPr lang="ru-RU" dirty="0" err="1">
                <a:solidFill>
                  <a:srgbClr val="002060"/>
                </a:solidFill>
              </a:rPr>
              <a:t>поэарные</a:t>
            </a:r>
            <a:r>
              <a:rPr lang="ru-RU" dirty="0">
                <a:solidFill>
                  <a:srgbClr val="002060"/>
                </a:solidFill>
              </a:rPr>
              <a:t>) приложения N 1 к настоящему постановлению. При этом запрет может также не применяться указанными ФОИВ и подведомственными им организациями, если осуществляется закупка товара, указанного в позициях 63 - 67 приложения N 1 к настоящему постановлению, </a:t>
            </a:r>
            <a:r>
              <a:rPr lang="ru-RU" b="1" dirty="0">
                <a:solidFill>
                  <a:srgbClr val="002060"/>
                </a:solidFill>
              </a:rPr>
              <a:t>в количестве одной штуки </a:t>
            </a:r>
            <a:r>
              <a:rPr lang="ru-RU" dirty="0">
                <a:solidFill>
                  <a:srgbClr val="002060"/>
                </a:solidFill>
              </a:rPr>
              <a:t>и НМЦК (НМЦД) или цена контракта, заключаемого с единственным поставщиком (подрядчиком, исполнителем) (цена, заключаемого с единственным поставщиком (исполнителем, подрядчиком) договора), </a:t>
            </a:r>
            <a:r>
              <a:rPr lang="ru-RU" b="1" dirty="0">
                <a:solidFill>
                  <a:srgbClr val="002060"/>
                </a:solidFill>
              </a:rPr>
              <a:t>не превышает 2 млн. рублей;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90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09" y="951052"/>
            <a:ext cx="83631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п) </a:t>
            </a:r>
            <a:r>
              <a:rPr lang="ru-RU" b="1" dirty="0">
                <a:solidFill>
                  <a:srgbClr val="002060"/>
                </a:solidFill>
              </a:rPr>
              <a:t>ФСО РФ </a:t>
            </a:r>
            <a:r>
              <a:rPr lang="ru-RU" dirty="0">
                <a:solidFill>
                  <a:srgbClr val="002060"/>
                </a:solidFill>
              </a:rPr>
              <a:t>осуществляется закупка </a:t>
            </a:r>
            <a:r>
              <a:rPr lang="ru-RU" b="1" dirty="0">
                <a:solidFill>
                  <a:srgbClr val="002060"/>
                </a:solidFill>
              </a:rPr>
              <a:t>в целях реализации мер по осуществлению государственной охраны;</a:t>
            </a:r>
          </a:p>
          <a:p>
            <a:r>
              <a:rPr lang="ru-RU" dirty="0">
                <a:solidFill>
                  <a:srgbClr val="002060"/>
                </a:solidFill>
              </a:rPr>
              <a:t>р) </a:t>
            </a:r>
            <a:r>
              <a:rPr lang="ru-RU" b="1" dirty="0">
                <a:solidFill>
                  <a:srgbClr val="002060"/>
                </a:solidFill>
              </a:rPr>
              <a:t>МВД РФ </a:t>
            </a:r>
            <a:r>
              <a:rPr lang="ru-RU" dirty="0">
                <a:solidFill>
                  <a:srgbClr val="002060"/>
                </a:solidFill>
              </a:rPr>
              <a:t>осуществляется закупка </a:t>
            </a:r>
            <a:r>
              <a:rPr lang="ru-RU" b="1" dirty="0">
                <a:solidFill>
                  <a:srgbClr val="002060"/>
                </a:solidFill>
              </a:rPr>
              <a:t>транспортных средств для обеспечения безопасности объектов государственной охраны</a:t>
            </a:r>
            <a:r>
              <a:rPr lang="ru-RU" dirty="0">
                <a:solidFill>
                  <a:srgbClr val="002060"/>
                </a:solidFill>
              </a:rPr>
              <a:t> и проведения оперативно-поисковых мероприятий;</a:t>
            </a:r>
          </a:p>
          <a:p>
            <a:r>
              <a:rPr lang="ru-RU" dirty="0">
                <a:solidFill>
                  <a:srgbClr val="002060"/>
                </a:solidFill>
              </a:rPr>
              <a:t>с) </a:t>
            </a:r>
            <a:r>
              <a:rPr lang="ru-RU" b="1" dirty="0">
                <a:solidFill>
                  <a:srgbClr val="002060"/>
                </a:solidFill>
              </a:rPr>
              <a:t>ФСИН</a:t>
            </a:r>
            <a:r>
              <a:rPr lang="ru-RU" dirty="0">
                <a:solidFill>
                  <a:srgbClr val="002060"/>
                </a:solidFill>
              </a:rPr>
              <a:t> осуществляется </a:t>
            </a:r>
            <a:r>
              <a:rPr lang="ru-RU" b="1" dirty="0">
                <a:solidFill>
                  <a:srgbClr val="002060"/>
                </a:solidFill>
              </a:rPr>
              <a:t>закупка транспортных средств для проведения оперативно-</a:t>
            </a:r>
            <a:r>
              <a:rPr lang="ru-RU" b="1" dirty="0" err="1">
                <a:solidFill>
                  <a:srgbClr val="002060"/>
                </a:solidFill>
              </a:rPr>
              <a:t>разыскных</a:t>
            </a:r>
            <a:r>
              <a:rPr lang="ru-RU" b="1" dirty="0">
                <a:solidFill>
                  <a:srgbClr val="002060"/>
                </a:solidFill>
              </a:rPr>
              <a:t> мероприятий;</a:t>
            </a:r>
          </a:p>
          <a:p>
            <a:r>
              <a:rPr lang="ru-RU" dirty="0">
                <a:solidFill>
                  <a:srgbClr val="002060"/>
                </a:solidFill>
              </a:rPr>
              <a:t>т) </a:t>
            </a:r>
            <a:r>
              <a:rPr lang="ru-RU" b="1" dirty="0">
                <a:solidFill>
                  <a:srgbClr val="002060"/>
                </a:solidFill>
              </a:rPr>
              <a:t>Главным управлением специальных программ Президента РФ </a:t>
            </a:r>
            <a:r>
              <a:rPr lang="ru-RU" dirty="0">
                <a:solidFill>
                  <a:srgbClr val="002060"/>
                </a:solidFill>
              </a:rPr>
              <a:t>и подведомственными ему организациями осуществляется закупка товаров, не относящихся к товарам, указанным в позициях 1 - 7, 63 - 73 и 99 приложения N 1 к настоящему постановлению. При этом запрет может также не применяться Главным управлением специальных программ Президента РФ и подведомственными ему организациями, если осуществляется закупка товара, указанного в позициях 63 - 67 приложения N 1 к настоящему постановлению, в количестве одной штуки и НМЦК (НМЦД) или цена контракта, заключаемого с единственным поставщиком </a:t>
            </a:r>
          </a:p>
          <a:p>
            <a:r>
              <a:rPr lang="ru-RU" dirty="0">
                <a:solidFill>
                  <a:srgbClr val="002060"/>
                </a:solidFill>
              </a:rPr>
              <a:t>(цена, заключаемого с единственным поставщиком (исполнителем, </a:t>
            </a:r>
          </a:p>
          <a:p>
            <a:r>
              <a:rPr lang="ru-RU" dirty="0">
                <a:solidFill>
                  <a:srgbClr val="002060"/>
                </a:solidFill>
              </a:rPr>
              <a:t>подрядчиком) договора), не превышает 2 млн. рублей;</a:t>
            </a:r>
          </a:p>
          <a:p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08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209" y="1159776"/>
            <a:ext cx="79877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</a:t>
            </a:r>
            <a:r>
              <a:rPr lang="ru-RU" dirty="0">
                <a:solidFill>
                  <a:srgbClr val="002060"/>
                </a:solidFill>
              </a:rPr>
              <a:t>) Управлением делами Президента </a:t>
            </a:r>
            <a:r>
              <a:rPr lang="ru-RU" dirty="0" smtClean="0">
                <a:solidFill>
                  <a:srgbClr val="002060"/>
                </a:solidFill>
              </a:rPr>
              <a:t>РФ и </a:t>
            </a:r>
            <a:r>
              <a:rPr lang="ru-RU" dirty="0">
                <a:solidFill>
                  <a:srgbClr val="002060"/>
                </a:solidFill>
              </a:rPr>
              <a:t>подведомственными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ему </a:t>
            </a:r>
            <a:r>
              <a:rPr lang="ru-RU" dirty="0">
                <a:solidFill>
                  <a:srgbClr val="002060"/>
                </a:solidFill>
              </a:rPr>
              <a:t>организациями осуществляется закупка товаров, </a:t>
            </a:r>
            <a:r>
              <a:rPr lang="ru-RU" b="1" dirty="0">
                <a:solidFill>
                  <a:srgbClr val="002060"/>
                </a:solidFill>
              </a:rPr>
              <a:t>не относящихся к товарам, указанным в позициях 3 - 7, 63 - 73, 92 - 94 и 99 </a:t>
            </a:r>
            <a:r>
              <a:rPr lang="ru-RU" dirty="0">
                <a:solidFill>
                  <a:srgbClr val="002060"/>
                </a:solidFill>
              </a:rPr>
              <a:t>приложения N 1 к настоящему постановлению. При этом </a:t>
            </a:r>
            <a:r>
              <a:rPr lang="ru-RU" b="1" dirty="0">
                <a:solidFill>
                  <a:srgbClr val="002060"/>
                </a:solidFill>
              </a:rPr>
              <a:t>запрет может также не применяться</a:t>
            </a:r>
            <a:r>
              <a:rPr lang="ru-RU" dirty="0">
                <a:solidFill>
                  <a:srgbClr val="002060"/>
                </a:solidFill>
              </a:rPr>
              <a:t> Управлением делами Президента </a:t>
            </a:r>
            <a:r>
              <a:rPr lang="ru-RU" dirty="0" smtClean="0">
                <a:solidFill>
                  <a:srgbClr val="002060"/>
                </a:solidFill>
              </a:rPr>
              <a:t>РФ и </a:t>
            </a:r>
            <a:r>
              <a:rPr lang="ru-RU" dirty="0">
                <a:solidFill>
                  <a:srgbClr val="002060"/>
                </a:solidFill>
              </a:rPr>
              <a:t>подведомственными ему организациями, </a:t>
            </a:r>
            <a:r>
              <a:rPr lang="ru-RU" b="1" dirty="0">
                <a:solidFill>
                  <a:srgbClr val="002060"/>
                </a:solidFill>
              </a:rPr>
              <a:t>если осуществляется закупка товара, указанного в позициях 63 - 67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(станки) приложения </a:t>
            </a:r>
            <a:r>
              <a:rPr lang="ru-RU" dirty="0">
                <a:solidFill>
                  <a:srgbClr val="002060"/>
                </a:solidFill>
              </a:rPr>
              <a:t>N 1 к настоящему постановлению</a:t>
            </a:r>
            <a:r>
              <a:rPr lang="ru-RU" b="1" dirty="0">
                <a:solidFill>
                  <a:srgbClr val="002060"/>
                </a:solidFill>
              </a:rPr>
              <a:t>, в количестве одной штуки и </a:t>
            </a:r>
            <a:r>
              <a:rPr lang="ru-RU" b="1" dirty="0" smtClean="0">
                <a:solidFill>
                  <a:srgbClr val="002060"/>
                </a:solidFill>
              </a:rPr>
              <a:t>НМЦК (НМЦД)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или цена контракта, заключаемого с единственным поставщиком (подрядчиком, исполнителем) (цена, заключаемого с единственным поставщиком (исполнителем, подрядчиком)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договора</a:t>
            </a:r>
            <a:r>
              <a:rPr lang="ru-RU" dirty="0">
                <a:solidFill>
                  <a:srgbClr val="002060"/>
                </a:solidFill>
              </a:rPr>
              <a:t>), </a:t>
            </a:r>
            <a:r>
              <a:rPr lang="ru-RU" b="1" dirty="0">
                <a:solidFill>
                  <a:srgbClr val="002060"/>
                </a:solidFill>
              </a:rPr>
              <a:t>не превышает 2 млн. рублей.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1064439"/>
            <a:ext cx="8496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к) запрет, предусмотренный пунктом 1 настоящего постановления, </a:t>
            </a:r>
            <a:r>
              <a:rPr lang="ru-RU" b="1" dirty="0">
                <a:solidFill>
                  <a:srgbClr val="002060"/>
                </a:solidFill>
              </a:rPr>
              <a:t>может не применяться </a:t>
            </a:r>
            <a:r>
              <a:rPr lang="ru-RU" dirty="0">
                <a:solidFill>
                  <a:srgbClr val="002060"/>
                </a:solidFill>
              </a:rPr>
              <a:t>при осуществлении в соответствии с Федеральным законом "О закупках товаров, работ, услуг отдельными видами юридических лиц" закупок товаров, указанных в позициях 1 - 21, 30, 32, 45 - 47, 49 - 52, 55 - 60, 62, 69 - 86, 88, 92 - 128, 137, 138, 140 - 145 приложения N 1 к настоящему постановлению, извещение об осуществлении которых размещено </a:t>
            </a:r>
            <a:r>
              <a:rPr lang="ru-RU" dirty="0" smtClean="0">
                <a:solidFill>
                  <a:srgbClr val="002060"/>
                </a:solidFill>
              </a:rPr>
              <a:t>ЕИС </a:t>
            </a:r>
            <a:r>
              <a:rPr lang="ru-RU" dirty="0">
                <a:solidFill>
                  <a:srgbClr val="002060"/>
                </a:solidFill>
              </a:rPr>
              <a:t>и приглашение принять участие в которых направлено либо договор с единственным поставщиком (исполнителем, подрядчиком) при осуществлении которых заключен </a:t>
            </a:r>
            <a:r>
              <a:rPr lang="ru-RU" b="1" dirty="0">
                <a:solidFill>
                  <a:srgbClr val="0070C0"/>
                </a:solidFill>
              </a:rPr>
              <a:t>до 1 июля 2025 г</a:t>
            </a:r>
            <a:r>
              <a:rPr lang="ru-RU" b="1" dirty="0" smtClean="0">
                <a:solidFill>
                  <a:srgbClr val="0070C0"/>
                </a:solidFill>
              </a:rPr>
              <a:t>.;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л) в случае неприменения в соответствии с подпунктом "к" настоящего пункта запрета, предусмотренного пунктом 1 настоящего постановления, при осуществлении закупок соответствующих товаров применяются положения настоящего постановления, касающиеся ограничения закупок товаров (в том числе поставляемых при выполнении закупаемых работ, оказании закупаемых услуг), происходящих из иностранных государств и указанных в позициях 1 - 433 приложения N 2 к настоящему постановлению.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0400" y="492939"/>
            <a:ext cx="4660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П. 10 Постановления Правительства РФ №1875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17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124" y="884325"/>
            <a:ext cx="8493276" cy="2741700"/>
          </a:xfrm>
        </p:spPr>
        <p:txBody>
          <a:bodyPr/>
          <a:lstStyle/>
          <a:p>
            <a:pPr marL="139700" indent="0">
              <a:buNone/>
            </a:pPr>
            <a:endParaRPr lang="ru-RU" b="1" dirty="0"/>
          </a:p>
          <a:p>
            <a:pPr marL="139700" indent="0">
              <a:buNone/>
            </a:pPr>
            <a:r>
              <a:rPr lang="ru-RU" dirty="0" smtClean="0"/>
              <a:t>Установлена </a:t>
            </a:r>
            <a:r>
              <a:rPr lang="ru-RU" dirty="0"/>
              <a:t>минимальная обязательная доля закупок товаров российского происхождения </a:t>
            </a: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(</a:t>
            </a:r>
            <a:r>
              <a:rPr lang="ru-RU" dirty="0" err="1"/>
              <a:t>пп</a:t>
            </a:r>
            <a:r>
              <a:rPr lang="ru-RU" dirty="0"/>
              <a:t>. "б" п. 1 ч. 2 ст. 3.1-4 </a:t>
            </a:r>
            <a:r>
              <a:rPr lang="ru-RU" dirty="0" smtClean="0"/>
              <a:t>223-ФЗ</a:t>
            </a:r>
            <a:r>
              <a:rPr lang="ru-RU" dirty="0"/>
              <a:t>, п. 2 Постановления N 1875</a:t>
            </a:r>
            <a:r>
              <a:rPr lang="ru-RU" dirty="0" smtClean="0"/>
              <a:t>).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Соблюдать ее обязаны </a:t>
            </a:r>
            <a:r>
              <a:rPr lang="ru-RU" b="1" dirty="0"/>
              <a:t>только отдельные заказчики</a:t>
            </a:r>
            <a:r>
              <a:rPr lang="ru-RU" dirty="0"/>
              <a:t>. </a:t>
            </a:r>
            <a:endParaRPr lang="ru-RU" dirty="0" smtClean="0"/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К </a:t>
            </a:r>
            <a:r>
              <a:rPr lang="ru-RU" dirty="0"/>
              <a:t>ним относятся </a:t>
            </a:r>
            <a:r>
              <a:rPr lang="ru-RU" b="1" dirty="0"/>
              <a:t>хозяйственные общества, </a:t>
            </a:r>
            <a:r>
              <a:rPr lang="ru-RU" dirty="0"/>
              <a:t>указанные в п. п. 1 - 3 ч. 2 ст. 1 </a:t>
            </a:r>
            <a:r>
              <a:rPr lang="ru-RU" dirty="0" smtClean="0"/>
              <a:t>223-ФЗ</a:t>
            </a:r>
            <a:r>
              <a:rPr lang="ru-RU" dirty="0"/>
              <a:t>, </a:t>
            </a:r>
            <a:endParaRPr lang="ru-RU" dirty="0" smtClean="0"/>
          </a:p>
          <a:p>
            <a:pPr marL="1397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 </a:t>
            </a:r>
            <a:r>
              <a:rPr lang="ru-RU" b="1" dirty="0">
                <a:solidFill>
                  <a:srgbClr val="0070C0"/>
                </a:solidFill>
              </a:rPr>
              <a:t>исключением </a:t>
            </a:r>
            <a:r>
              <a:rPr lang="ru-RU" dirty="0"/>
              <a:t>(</a:t>
            </a:r>
            <a:r>
              <a:rPr lang="ru-RU" dirty="0" err="1"/>
              <a:t>пп</a:t>
            </a:r>
            <a:r>
              <a:rPr lang="ru-RU" dirty="0"/>
              <a:t>. "л" п. 4 Постановления N 1875</a:t>
            </a:r>
            <a:r>
              <a:rPr lang="ru-RU" dirty="0" smtClean="0"/>
              <a:t>):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 smtClean="0"/>
              <a:t>• </a:t>
            </a:r>
            <a:r>
              <a:rPr lang="ru-RU" b="1" dirty="0" smtClean="0">
                <a:solidFill>
                  <a:srgbClr val="0070C0"/>
                </a:solidFill>
              </a:rPr>
              <a:t>субъектов </a:t>
            </a:r>
            <a:r>
              <a:rPr lang="ru-RU" b="1" dirty="0">
                <a:solidFill>
                  <a:srgbClr val="0070C0"/>
                </a:solidFill>
              </a:rPr>
              <a:t>естественных монополий;</a:t>
            </a:r>
          </a:p>
          <a:p>
            <a:pPr marL="1397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организаций</a:t>
            </a:r>
            <a:r>
              <a:rPr lang="ru-RU" b="1" dirty="0">
                <a:solidFill>
                  <a:srgbClr val="0070C0"/>
                </a:solidFill>
              </a:rPr>
              <a:t>, осуществляющих регулируемые виды деятельности в отдельных сферах;</a:t>
            </a:r>
          </a:p>
          <a:p>
            <a:pPr marL="1397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хозяйственных </a:t>
            </a:r>
            <a:r>
              <a:rPr lang="ru-RU" b="1" dirty="0">
                <a:solidFill>
                  <a:srgbClr val="0070C0"/>
                </a:solidFill>
              </a:rPr>
              <a:t>обществ, включенных в сводный реестр организаций ОПК по Постановлению Правительства РФ от 20.02.2004 N 96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00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737" y="102740"/>
            <a:ext cx="8815231" cy="2246769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Пп</a:t>
            </a:r>
            <a:r>
              <a:rPr lang="ru-RU" b="1" dirty="0" smtClean="0">
                <a:solidFill>
                  <a:srgbClr val="002060"/>
                </a:solidFill>
              </a:rPr>
              <a:t>. «Л» п. 4 ПП РФ 1875: </a:t>
            </a:r>
            <a:r>
              <a:rPr lang="ru-RU" b="1" dirty="0">
                <a:solidFill>
                  <a:srgbClr val="0070C0"/>
                </a:solidFill>
              </a:rPr>
              <a:t>М</a:t>
            </a:r>
            <a:r>
              <a:rPr lang="ru-RU" b="1" dirty="0" smtClean="0">
                <a:solidFill>
                  <a:srgbClr val="0070C0"/>
                </a:solidFill>
              </a:rPr>
              <a:t>инимальная </a:t>
            </a:r>
            <a:r>
              <a:rPr lang="ru-RU" b="1" dirty="0">
                <a:solidFill>
                  <a:srgbClr val="0070C0"/>
                </a:solidFill>
              </a:rPr>
              <a:t>обязательная доля</a:t>
            </a:r>
            <a:r>
              <a:rPr lang="ru-RU" dirty="0">
                <a:solidFill>
                  <a:srgbClr val="002060"/>
                </a:solidFill>
              </a:rPr>
              <a:t>, предусмотренная </a:t>
            </a:r>
            <a:r>
              <a:rPr lang="ru-RU" dirty="0" smtClean="0">
                <a:solidFill>
                  <a:srgbClr val="002060"/>
                </a:solidFill>
              </a:rPr>
              <a:t>п. </a:t>
            </a:r>
            <a:r>
              <a:rPr lang="ru-RU" dirty="0">
                <a:solidFill>
                  <a:srgbClr val="002060"/>
                </a:solidFill>
              </a:rPr>
              <a:t>2 </a:t>
            </a:r>
            <a:r>
              <a:rPr lang="ru-RU" dirty="0" smtClean="0">
                <a:solidFill>
                  <a:srgbClr val="002060"/>
                </a:solidFill>
              </a:rPr>
              <a:t>настоящего постановления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применяется </a:t>
            </a:r>
            <a:r>
              <a:rPr lang="ru-RU" dirty="0">
                <a:solidFill>
                  <a:srgbClr val="002060"/>
                </a:solidFill>
              </a:rPr>
              <a:t>при осуществлении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223-ФЗ закупок </a:t>
            </a:r>
            <a:r>
              <a:rPr lang="ru-RU" b="1" dirty="0">
                <a:solidFill>
                  <a:srgbClr val="002060"/>
                </a:solidFill>
              </a:rPr>
              <a:t>отдельными заказчиками, являющимися хозяйственными обществами, </a:t>
            </a:r>
            <a:r>
              <a:rPr lang="ru-RU" b="1" dirty="0" smtClean="0">
                <a:solidFill>
                  <a:srgbClr val="002060"/>
                </a:solidFill>
              </a:rPr>
              <a:t>указанными </a:t>
            </a:r>
            <a:r>
              <a:rPr lang="ru-RU" b="1" dirty="0">
                <a:solidFill>
                  <a:srgbClr val="002060"/>
                </a:solidFill>
              </a:rPr>
              <a:t>в пунктах 1 - 3 части 2 статьи 1 </a:t>
            </a:r>
            <a:r>
              <a:rPr lang="ru-RU" b="1" dirty="0" smtClean="0">
                <a:solidFill>
                  <a:srgbClr val="002060"/>
                </a:solidFill>
              </a:rPr>
              <a:t>223-ФЗ*, </a:t>
            </a:r>
            <a:r>
              <a:rPr lang="ru-RU" b="1" dirty="0">
                <a:solidFill>
                  <a:srgbClr val="0070C0"/>
                </a:solidFill>
              </a:rPr>
              <a:t>за исключением хозяйственных </a:t>
            </a:r>
            <a:r>
              <a:rPr lang="ru-RU" b="1" dirty="0" smtClean="0">
                <a:solidFill>
                  <a:srgbClr val="0070C0"/>
                </a:solidFill>
              </a:rPr>
              <a:t>обществ</a:t>
            </a:r>
            <a:r>
              <a:rPr lang="ru-RU" b="1" dirty="0">
                <a:solidFill>
                  <a:srgbClr val="0070C0"/>
                </a:solidFill>
              </a:rPr>
              <a:t>, включенных в сводный реестр организаций оборонно-промышленного комплекса, предусмотренный постановлением Правительства </a:t>
            </a:r>
            <a:r>
              <a:rPr lang="ru-RU" b="1" dirty="0" smtClean="0">
                <a:solidFill>
                  <a:srgbClr val="0070C0"/>
                </a:solidFill>
              </a:rPr>
              <a:t>РФ от </a:t>
            </a:r>
            <a:r>
              <a:rPr lang="ru-RU" b="1" dirty="0">
                <a:solidFill>
                  <a:srgbClr val="0070C0"/>
                </a:solidFill>
              </a:rPr>
              <a:t>20 февраля 2004 г. N 96 </a:t>
            </a:r>
            <a:r>
              <a:rPr lang="ru-RU" dirty="0">
                <a:solidFill>
                  <a:srgbClr val="002060"/>
                </a:solidFill>
              </a:rPr>
              <a:t>"О сводном реестре организаций оборонно-промышленного комплекса", </a:t>
            </a:r>
            <a:r>
              <a:rPr lang="ru-RU" b="1" dirty="0">
                <a:solidFill>
                  <a:srgbClr val="0070C0"/>
                </a:solidFill>
              </a:rPr>
              <a:t>а также хозяйственных обществ, являющихся субъектами естественных монополий или организациями, осуществляющими регулируемые виды деятельности в сфере электроснабжения, газоснабжения, теплоснабжения, водоснабжения, водоотведения, очистки сточных вод, обращения с твердыми коммунальными отходами;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737" y="2602521"/>
            <a:ext cx="8815231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*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2</a:t>
            </a:r>
            <a:r>
              <a:rPr lang="ru-RU" sz="1200" dirty="0">
                <a:solidFill>
                  <a:srgbClr val="002060"/>
                </a:solidFill>
              </a:rPr>
              <a:t>. </a:t>
            </a:r>
            <a:r>
              <a:rPr lang="ru-RU" sz="1200" dirty="0" smtClean="0">
                <a:solidFill>
                  <a:srgbClr val="002060"/>
                </a:solidFill>
              </a:rPr>
              <a:t>223-ФЗ устанавливает </a:t>
            </a:r>
            <a:r>
              <a:rPr lang="ru-RU" sz="1200" dirty="0">
                <a:solidFill>
                  <a:srgbClr val="002060"/>
                </a:solidFill>
              </a:rPr>
              <a:t>общие принципы закупки товаров, работ, услуг и основные требования к закупке товаров, работ, услуг: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solidFill>
                  <a:srgbClr val="002060"/>
                </a:solidFill>
              </a:rPr>
              <a:t>государственными </a:t>
            </a:r>
            <a:r>
              <a:rPr lang="ru-RU" sz="1200" dirty="0">
                <a:solidFill>
                  <a:srgbClr val="002060"/>
                </a:solidFill>
              </a:rPr>
              <a:t>корпорациями, государственными компаниями, публично-правовыми компаниями, субъектами естественных монополий, организациями, осуществляющими регулируемые виды деятельности в сфере электроснабжения, газоснабжения, теплоснабжения, водоснабжения, водоотведения, очистки сточных вод, обращения с твердыми коммунальными отходами, автономными учреждениями, а также хозяйственными обществами, в уставном капитале которых доля участия </a:t>
            </a:r>
            <a:r>
              <a:rPr lang="ru-RU" sz="1200" dirty="0" smtClean="0">
                <a:solidFill>
                  <a:srgbClr val="002060"/>
                </a:solidFill>
              </a:rPr>
              <a:t>РФ, </a:t>
            </a:r>
            <a:r>
              <a:rPr lang="ru-RU" sz="1200" dirty="0">
                <a:solidFill>
                  <a:srgbClr val="002060"/>
                </a:solidFill>
              </a:rPr>
              <a:t>субъекта </a:t>
            </a:r>
            <a:r>
              <a:rPr lang="ru-RU" sz="1200" dirty="0" smtClean="0">
                <a:solidFill>
                  <a:srgbClr val="002060"/>
                </a:solidFill>
              </a:rPr>
              <a:t>РФ, </a:t>
            </a:r>
            <a:r>
              <a:rPr lang="ru-RU" sz="1200" dirty="0">
                <a:solidFill>
                  <a:srgbClr val="002060"/>
                </a:solidFill>
              </a:rPr>
              <a:t>муниципального образования в совокупности превышает </a:t>
            </a:r>
            <a:r>
              <a:rPr lang="ru-RU" sz="1200" dirty="0" smtClean="0">
                <a:solidFill>
                  <a:srgbClr val="002060"/>
                </a:solidFill>
              </a:rPr>
              <a:t>50%;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2</a:t>
            </a:r>
            <a:r>
              <a:rPr lang="ru-RU" sz="1200" dirty="0">
                <a:solidFill>
                  <a:srgbClr val="002060"/>
                </a:solidFill>
              </a:rPr>
              <a:t>) дочерними хозяйственными обществами, в уставном капитале которых более </a:t>
            </a:r>
            <a:r>
              <a:rPr lang="ru-RU" sz="1200" dirty="0" smtClean="0">
                <a:solidFill>
                  <a:srgbClr val="002060"/>
                </a:solidFill>
              </a:rPr>
              <a:t>50% долей </a:t>
            </a:r>
            <a:r>
              <a:rPr lang="ru-RU" sz="1200" dirty="0">
                <a:solidFill>
                  <a:srgbClr val="002060"/>
                </a:solidFill>
              </a:rPr>
              <a:t>в совокупности принадлежит указанным в </a:t>
            </a:r>
            <a:r>
              <a:rPr lang="ru-RU" sz="1200" dirty="0" smtClean="0">
                <a:solidFill>
                  <a:srgbClr val="002060"/>
                </a:solidFill>
              </a:rPr>
              <a:t>п. </a:t>
            </a:r>
            <a:r>
              <a:rPr lang="ru-RU" sz="1200" dirty="0">
                <a:solidFill>
                  <a:srgbClr val="002060"/>
                </a:solidFill>
              </a:rPr>
              <a:t>1 настоящей части юридическим лицам;</a:t>
            </a:r>
          </a:p>
          <a:p>
            <a:r>
              <a:rPr lang="ru-RU" sz="1200" dirty="0">
                <a:solidFill>
                  <a:srgbClr val="002060"/>
                </a:solidFill>
              </a:rPr>
              <a:t>3) дочерними хозяйственными обществами, в уставном капитале которых более </a:t>
            </a:r>
            <a:r>
              <a:rPr lang="ru-RU" sz="1200" dirty="0" smtClean="0">
                <a:solidFill>
                  <a:srgbClr val="002060"/>
                </a:solidFill>
              </a:rPr>
              <a:t>50% долей </a:t>
            </a:r>
            <a:r>
              <a:rPr lang="ru-RU" sz="1200" dirty="0">
                <a:solidFill>
                  <a:srgbClr val="002060"/>
                </a:solidFill>
              </a:rPr>
              <a:t>в совокупности принадлежит указанным в пункте 2 настоящей части дочерним хозяйственным обществам;</a:t>
            </a:r>
          </a:p>
        </p:txBody>
      </p:sp>
    </p:spTree>
    <p:extLst>
      <p:ext uri="{BB962C8B-B14F-4D97-AF65-F5344CB8AC3E}">
        <p14:creationId xmlns:p14="http://schemas.microsoft.com/office/powerpoint/2010/main" val="4211647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88" y="289309"/>
            <a:ext cx="8722760" cy="375487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м) </a:t>
            </a:r>
            <a:r>
              <a:rPr lang="ru-RU" b="1" dirty="0">
                <a:solidFill>
                  <a:srgbClr val="0070C0"/>
                </a:solidFill>
              </a:rPr>
              <a:t>предусмотренные пунктом 1 </a:t>
            </a:r>
            <a:r>
              <a:rPr lang="ru-RU" b="1" dirty="0" smtClean="0">
                <a:solidFill>
                  <a:srgbClr val="0070C0"/>
                </a:solidFill>
              </a:rPr>
              <a:t>ПП РФ 1875 запрет</a:t>
            </a:r>
            <a:r>
              <a:rPr lang="ru-RU" b="1" dirty="0">
                <a:solidFill>
                  <a:srgbClr val="0070C0"/>
                </a:solidFill>
              </a:rPr>
              <a:t>, ограничение, преимущество </a:t>
            </a:r>
            <a:r>
              <a:rPr lang="ru-RU" b="1" dirty="0">
                <a:solidFill>
                  <a:srgbClr val="002060"/>
                </a:solidFill>
              </a:rPr>
              <a:t>не распространяются на закупки, осуществляемые в соответствии с </a:t>
            </a:r>
            <a:r>
              <a:rPr lang="ru-RU" b="1" dirty="0" smtClean="0">
                <a:solidFill>
                  <a:srgbClr val="002060"/>
                </a:solidFill>
              </a:rPr>
              <a:t>223-ФЗ </a:t>
            </a:r>
            <a:r>
              <a:rPr lang="ru-RU" b="1" dirty="0">
                <a:solidFill>
                  <a:srgbClr val="002060"/>
                </a:solidFill>
              </a:rPr>
              <a:t>отдельными заказчиками, указанными в абзаце втором подпункта "л" настоящего пункта,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за исключением закупок товаров, работ, услуг, необходимых: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для выполнения </a:t>
            </a:r>
            <a:r>
              <a:rPr lang="ru-RU" dirty="0" smtClean="0">
                <a:solidFill>
                  <a:srgbClr val="002060"/>
                </a:solidFill>
              </a:rPr>
              <a:t>ГОЗ, </a:t>
            </a:r>
            <a:r>
              <a:rPr lang="ru-RU" dirty="0">
                <a:solidFill>
                  <a:srgbClr val="002060"/>
                </a:solidFill>
              </a:rPr>
              <a:t>для формирования запаса продукции, сырья, материалов, полуфабрикатов, комплектующих изделий, предусмотренного </a:t>
            </a:r>
            <a:r>
              <a:rPr lang="ru-RU" dirty="0" err="1" smtClean="0">
                <a:solidFill>
                  <a:srgbClr val="002060"/>
                </a:solidFill>
              </a:rPr>
              <a:t>п.п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3 - 3.2 </a:t>
            </a:r>
            <a:r>
              <a:rPr lang="ru-RU" dirty="0" smtClean="0">
                <a:solidFill>
                  <a:srgbClr val="002060"/>
                </a:solidFill>
              </a:rPr>
              <a:t>ст.7.1 275-ФЗ;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для функционирования критической информационной инфраструктуры </a:t>
            </a:r>
            <a:r>
              <a:rPr lang="ru-RU" dirty="0" smtClean="0">
                <a:solidFill>
                  <a:srgbClr val="002060"/>
                </a:solidFill>
              </a:rPr>
              <a:t>РФ;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в сфере использования атомной энергии;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для реализации проекта технологического суверенитета, включенного в реестр проектов технологического суверенитета и проектов структурной адаптации экономики </a:t>
            </a:r>
            <a:r>
              <a:rPr lang="ru-RU" dirty="0" smtClean="0">
                <a:solidFill>
                  <a:srgbClr val="002060"/>
                </a:solidFill>
              </a:rPr>
              <a:t>РФ в </a:t>
            </a:r>
            <a:r>
              <a:rPr lang="ru-RU" dirty="0">
                <a:solidFill>
                  <a:srgbClr val="002060"/>
                </a:solidFill>
              </a:rPr>
              <a:t>соответствии с Положением об условиях отнесения проектов к проектам технологического суверенитета и проектам структурной адаптации экономики </a:t>
            </a:r>
            <a:r>
              <a:rPr lang="ru-RU" dirty="0" smtClean="0">
                <a:solidFill>
                  <a:srgbClr val="002060"/>
                </a:solidFill>
              </a:rPr>
              <a:t>РФ, </a:t>
            </a:r>
            <a:r>
              <a:rPr lang="ru-RU" dirty="0">
                <a:solidFill>
                  <a:srgbClr val="002060"/>
                </a:solidFill>
              </a:rPr>
              <a:t>о представлении сведений о проектах технологического суверенитета и проектах структурной адаптации экономики </a:t>
            </a:r>
            <a:r>
              <a:rPr lang="ru-RU" dirty="0" smtClean="0">
                <a:solidFill>
                  <a:srgbClr val="002060"/>
                </a:solidFill>
              </a:rPr>
              <a:t>РФ и </a:t>
            </a:r>
            <a:r>
              <a:rPr lang="ru-RU" dirty="0">
                <a:solidFill>
                  <a:srgbClr val="002060"/>
                </a:solidFill>
              </a:rPr>
              <a:t>ведении реестра указанных проектов, а также о требованиях к организациям, уполномоченным представлять заключения о соответствии проектов требованиям к проектам технологического суверенитета и проектам структурной адаптации экономики </a:t>
            </a:r>
            <a:r>
              <a:rPr lang="ru-RU" dirty="0" smtClean="0">
                <a:solidFill>
                  <a:srgbClr val="002060"/>
                </a:solidFill>
              </a:rPr>
              <a:t>РФ, </a:t>
            </a:r>
            <a:r>
              <a:rPr lang="ru-RU" dirty="0">
                <a:solidFill>
                  <a:srgbClr val="002060"/>
                </a:solidFill>
              </a:rPr>
              <a:t>утвержденным постановлением Правительства </a:t>
            </a:r>
            <a:r>
              <a:rPr lang="ru-RU" dirty="0" smtClean="0">
                <a:solidFill>
                  <a:srgbClr val="002060"/>
                </a:solidFill>
              </a:rPr>
              <a:t>РФ от </a:t>
            </a:r>
            <a:r>
              <a:rPr lang="ru-RU" dirty="0">
                <a:solidFill>
                  <a:srgbClr val="002060"/>
                </a:solidFill>
              </a:rPr>
              <a:t>15 апреля 2023 г. N 603 </a:t>
            </a:r>
            <a:r>
              <a:rPr lang="ru-RU" dirty="0" smtClean="0">
                <a:solidFill>
                  <a:srgbClr val="002060"/>
                </a:solidFill>
              </a:rPr>
              <a:t>«…»;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34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7" y="869022"/>
            <a:ext cx="7527750" cy="427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104" y="130358"/>
            <a:ext cx="6839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Предоставление национального режима хозяйственными </a:t>
            </a:r>
            <a:r>
              <a:rPr lang="ru-RU" b="1" dirty="0">
                <a:solidFill>
                  <a:srgbClr val="002060"/>
                </a:solidFill>
              </a:rPr>
              <a:t>обществами, </a:t>
            </a:r>
            <a:r>
              <a:rPr lang="ru-RU" b="1" dirty="0" smtClean="0">
                <a:solidFill>
                  <a:srgbClr val="002060"/>
                </a:solidFill>
              </a:rPr>
              <a:t>являющимися заказчиками </a:t>
            </a:r>
            <a:r>
              <a:rPr lang="ru-RU" b="1" dirty="0">
                <a:solidFill>
                  <a:srgbClr val="002060"/>
                </a:solidFill>
              </a:rPr>
              <a:t>в соответствии с </a:t>
            </a:r>
            <a:r>
              <a:rPr lang="ru-RU" b="1" dirty="0" smtClean="0">
                <a:solidFill>
                  <a:srgbClr val="002060"/>
                </a:solidFill>
              </a:rPr>
              <a:t>223-ФЗ</a:t>
            </a:r>
            <a:r>
              <a:rPr lang="ru-RU" b="1" dirty="0">
                <a:solidFill>
                  <a:srgbClr val="002060"/>
                </a:solidFill>
              </a:rPr>
              <a:t>, может быть </a:t>
            </a:r>
            <a:r>
              <a:rPr lang="ru-RU" b="1" dirty="0" smtClean="0">
                <a:solidFill>
                  <a:srgbClr val="002060"/>
                </a:solidFill>
              </a:rPr>
              <a:t>представлено в </a:t>
            </a:r>
            <a:r>
              <a:rPr lang="ru-RU" b="1" dirty="0">
                <a:solidFill>
                  <a:srgbClr val="002060"/>
                </a:solidFill>
              </a:rPr>
              <a:t>следующем виде:</a:t>
            </a:r>
          </a:p>
        </p:txBody>
      </p:sp>
    </p:spTree>
    <p:extLst>
      <p:ext uri="{BB962C8B-B14F-4D97-AF65-F5344CB8AC3E}">
        <p14:creationId xmlns:p14="http://schemas.microsoft.com/office/powerpoint/2010/main" val="3255733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870" y="812937"/>
            <a:ext cx="7828908" cy="3108543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</a:t>
            </a:r>
            <a:r>
              <a:rPr lang="ru-RU" b="1" dirty="0">
                <a:solidFill>
                  <a:srgbClr val="002060"/>
                </a:solidFill>
              </a:rPr>
              <a:t>Положение о закупке </a:t>
            </a:r>
            <a:r>
              <a:rPr lang="ru-RU" dirty="0">
                <a:solidFill>
                  <a:srgbClr val="002060"/>
                </a:solidFill>
              </a:rPr>
              <a:t>является документом, </a:t>
            </a:r>
            <a:r>
              <a:rPr lang="ru-RU" b="1" dirty="0">
                <a:solidFill>
                  <a:srgbClr val="0070C0"/>
                </a:solidFill>
              </a:rPr>
              <a:t>который регламентирует закупочную деятельность заказчика </a:t>
            </a:r>
            <a:r>
              <a:rPr lang="ru-RU" dirty="0">
                <a:solidFill>
                  <a:srgbClr val="002060"/>
                </a:solidFill>
              </a:rPr>
              <a:t>и должен содержать требования к закупке, в том числе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порядок </a:t>
            </a:r>
            <a:r>
              <a:rPr lang="ru-RU" b="1" dirty="0">
                <a:solidFill>
                  <a:srgbClr val="002060"/>
                </a:solidFill>
              </a:rPr>
              <a:t>определения и обоснования начальной (максимальной) цены договора, </a:t>
            </a:r>
            <a:r>
              <a:rPr lang="ru-RU" dirty="0">
                <a:solidFill>
                  <a:srgbClr val="002060"/>
                </a:solidFill>
              </a:rPr>
              <a:t>цены договора, заключаемого с единственным поставщиком (исполнителем, подрядчиком), включая порядок определения формулы цены, устанавливающей правила расчета сумм, подлежащих уплате заказчиком поставщику (исполнителю, подрядчику) в ходе исполнения договора (далее - формула цены), определения и обоснования цены единицы товара, работы, услуги, определения максимального значения цены договора,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порядок </a:t>
            </a:r>
            <a:r>
              <a:rPr lang="ru-RU" b="1" dirty="0">
                <a:solidFill>
                  <a:srgbClr val="002060"/>
                </a:solidFill>
              </a:rPr>
              <a:t>подготовки и осуществления закупок </a:t>
            </a:r>
            <a:r>
              <a:rPr lang="ru-RU" dirty="0">
                <a:solidFill>
                  <a:srgbClr val="002060"/>
                </a:solidFill>
              </a:rPr>
              <a:t>способами, указанными в частях 3.1 и 3.2 статьи 3 настоящего Федерального закона,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порядок </a:t>
            </a:r>
            <a:r>
              <a:rPr lang="ru-RU" b="1" dirty="0">
                <a:solidFill>
                  <a:srgbClr val="002060"/>
                </a:solidFill>
              </a:rPr>
              <a:t>и условия их применения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порядок </a:t>
            </a:r>
            <a:r>
              <a:rPr lang="ru-RU" b="1" dirty="0">
                <a:solidFill>
                  <a:srgbClr val="002060"/>
                </a:solidFill>
              </a:rPr>
              <a:t>заключения и исполнения договоров,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ru-RU" dirty="0">
                <a:solidFill>
                  <a:srgbClr val="002060"/>
                </a:solidFill>
              </a:rPr>
              <a:t>также иные связанные с обеспечением закупки положения.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4327" y="265583"/>
            <a:ext cx="6580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СТАТЬЯ 2. ПРАВОВАЯ ОСНОВА ЗАКУПКИ ТОВАРОВ, РАБОТ, УСЛУГ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31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179" y="1100927"/>
            <a:ext cx="7623425" cy="2677656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П. 11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Рекомендовать </a:t>
            </a:r>
            <a:r>
              <a:rPr lang="ru-RU" b="1" dirty="0">
                <a:solidFill>
                  <a:srgbClr val="002060"/>
                </a:solidFill>
              </a:rPr>
              <a:t>юридическим лицам, указанным в </a:t>
            </a:r>
            <a:r>
              <a:rPr lang="ru-RU" b="1" dirty="0" smtClean="0">
                <a:solidFill>
                  <a:srgbClr val="002060"/>
                </a:solidFill>
              </a:rPr>
              <a:t>ч. </a:t>
            </a:r>
            <a:r>
              <a:rPr lang="ru-RU" b="1" dirty="0">
                <a:solidFill>
                  <a:srgbClr val="002060"/>
                </a:solidFill>
              </a:rPr>
              <a:t>2 </a:t>
            </a:r>
            <a:r>
              <a:rPr lang="ru-RU" b="1" dirty="0" smtClean="0">
                <a:solidFill>
                  <a:srgbClr val="002060"/>
                </a:solidFill>
              </a:rPr>
              <a:t>ст. </a:t>
            </a:r>
            <a:r>
              <a:rPr lang="ru-RU" b="1" dirty="0">
                <a:solidFill>
                  <a:srgbClr val="002060"/>
                </a:solidFill>
              </a:rPr>
              <a:t>1 </a:t>
            </a:r>
            <a:r>
              <a:rPr lang="ru-RU" b="1" dirty="0" smtClean="0">
                <a:solidFill>
                  <a:srgbClr val="002060"/>
                </a:solidFill>
              </a:rPr>
              <a:t>223-ФЗ, </a:t>
            </a:r>
            <a:r>
              <a:rPr lang="ru-RU" b="1" dirty="0">
                <a:solidFill>
                  <a:srgbClr val="002060"/>
                </a:solidFill>
              </a:rPr>
              <a:t>при осуществлении</a:t>
            </a:r>
            <a:r>
              <a:rPr lang="ru-RU" dirty="0">
                <a:solidFill>
                  <a:srgbClr val="002060"/>
                </a:solidFill>
              </a:rPr>
              <a:t> в соответствии с указанным Федеральным законом и настоящим постановлением </a:t>
            </a:r>
            <a:r>
              <a:rPr lang="ru-RU" b="1" dirty="0">
                <a:solidFill>
                  <a:srgbClr val="002060"/>
                </a:solidFill>
              </a:rPr>
              <a:t>закупок лекарственных препаратов и медицинских изделий </a:t>
            </a:r>
            <a:r>
              <a:rPr lang="ru-RU" b="1" dirty="0">
                <a:solidFill>
                  <a:srgbClr val="0070C0"/>
                </a:solidFill>
              </a:rPr>
              <a:t>руководствоваться положениями постановлений Правительства </a:t>
            </a:r>
            <a:r>
              <a:rPr lang="ru-RU" b="1" dirty="0" smtClean="0">
                <a:solidFill>
                  <a:srgbClr val="0070C0"/>
                </a:solidFill>
              </a:rPr>
              <a:t>РФ от </a:t>
            </a:r>
            <a:r>
              <a:rPr lang="ru-RU" b="1" dirty="0">
                <a:solidFill>
                  <a:srgbClr val="0070C0"/>
                </a:solidFill>
              </a:rPr>
              <a:t>17 октября 2013 г. N 929 "Об установлении предельного значения </a:t>
            </a:r>
            <a:r>
              <a:rPr lang="ru-RU" b="1" dirty="0" smtClean="0">
                <a:solidFill>
                  <a:srgbClr val="0070C0"/>
                </a:solidFill>
              </a:rPr>
              <a:t>НМЦК </a:t>
            </a:r>
            <a:r>
              <a:rPr lang="ru-RU" b="1" dirty="0">
                <a:solidFill>
                  <a:srgbClr val="0070C0"/>
                </a:solidFill>
              </a:rPr>
              <a:t>(цены лота), при превышении которого не могут быть предметом одного контракта (одного лота) лекарственные средства с различными международными непатентованными наименованиями или при отсутствии таких наименований с химическими, </a:t>
            </a:r>
            <a:r>
              <a:rPr lang="ru-RU" b="1" dirty="0" err="1">
                <a:solidFill>
                  <a:srgbClr val="0070C0"/>
                </a:solidFill>
              </a:rPr>
              <a:t>группировочными</a:t>
            </a:r>
            <a:r>
              <a:rPr lang="ru-RU" b="1" dirty="0">
                <a:solidFill>
                  <a:srgbClr val="0070C0"/>
                </a:solidFill>
              </a:rPr>
              <a:t> наименованиями" и от 19 апреля 2021 г. N 620 "О требовании к формированию лотов при осуществлении закупок медицинских изделий, являющихся объектом закупки для обеспечения государственных и муниципальных нужд".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5784" y="405583"/>
            <a:ext cx="5142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ОСОБЕННОСТИ ПЛАНИРОВАНИЯ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(ПП РФ 8175)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1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5D4A969-E019-4627-B635-763ACCDBF6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782" y="1000302"/>
            <a:ext cx="81783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 1 января 2025 года </a:t>
            </a:r>
            <a:r>
              <a:rPr lang="ru-RU" dirty="0" smtClean="0">
                <a:solidFill>
                  <a:srgbClr val="002060"/>
                </a:solidFill>
              </a:rPr>
              <a:t>введен единый порядок предоставления национального </a:t>
            </a:r>
            <a:r>
              <a:rPr lang="ru-RU" dirty="0">
                <a:solidFill>
                  <a:srgbClr val="002060"/>
                </a:solidFill>
              </a:rPr>
              <a:t>режима для закупок по законам № 44-ФЗ и № 223-ФЗ.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Постановлением Правительства РФ № 1875 от 23.12.2024 утверждены </a:t>
            </a:r>
            <a:r>
              <a:rPr lang="ru-RU" dirty="0">
                <a:solidFill>
                  <a:srgbClr val="002060"/>
                </a:solidFill>
              </a:rPr>
              <a:t>перечни товаров, работ и услуг иностранного происхождения, для которых устанавливаются </a:t>
            </a:r>
            <a:r>
              <a:rPr lang="ru-RU" b="1" dirty="0">
                <a:solidFill>
                  <a:srgbClr val="002060"/>
                </a:solidFill>
              </a:rPr>
              <a:t>запреты, ограничения или преимущества для отечественной продукции.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Для некоторых заказчиков по закону №223-ФЗ предоставление </a:t>
            </a:r>
            <a:r>
              <a:rPr lang="ru-RU" dirty="0" err="1" smtClean="0">
                <a:solidFill>
                  <a:srgbClr val="002060"/>
                </a:solidFill>
              </a:rPr>
              <a:t>нацрежима</a:t>
            </a:r>
            <a:r>
              <a:rPr lang="ru-RU" dirty="0" smtClean="0">
                <a:solidFill>
                  <a:srgbClr val="002060"/>
                </a:solidFill>
              </a:rPr>
              <a:t> не вводится, зато остается актуальной</a:t>
            </a:r>
            <a:r>
              <a:rPr lang="ru-RU" b="1" dirty="0" smtClean="0">
                <a:solidFill>
                  <a:srgbClr val="002060"/>
                </a:solidFill>
              </a:rPr>
              <a:t> обязательная минимальная доля закупок российских товаров.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443" y="3462514"/>
            <a:ext cx="8043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Перечисленные меры распространяются также на товары, которые </a:t>
            </a:r>
            <a:r>
              <a:rPr lang="ru-RU" b="1" dirty="0">
                <a:solidFill>
                  <a:srgbClr val="002060"/>
                </a:solidFill>
              </a:rPr>
              <a:t>поставляются при выполнении закупаемых работ (оказании закупаемых услуг), и на товары - предметы лизинга </a:t>
            </a:r>
            <a:r>
              <a:rPr lang="ru-RU" dirty="0">
                <a:solidFill>
                  <a:srgbClr val="002060"/>
                </a:solidFill>
              </a:rPr>
              <a:t>(п. 1, 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"з" п. 4 Постановления N 1875).</a:t>
            </a:r>
          </a:p>
        </p:txBody>
      </p:sp>
    </p:spTree>
    <p:extLst>
      <p:ext uri="{BB962C8B-B14F-4D97-AF65-F5344CB8AC3E}">
        <p14:creationId xmlns:p14="http://schemas.microsoft.com/office/powerpoint/2010/main" val="18897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88" y="718076"/>
            <a:ext cx="85480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г) при осуществлении закупок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44-ФЗ, и 223-ФЗ, </a:t>
            </a:r>
            <a:r>
              <a:rPr lang="ru-RU" b="1" dirty="0">
                <a:solidFill>
                  <a:srgbClr val="002060"/>
                </a:solidFill>
              </a:rPr>
              <a:t>за исключением </a:t>
            </a:r>
            <a:r>
              <a:rPr lang="ru-RU" dirty="0">
                <a:solidFill>
                  <a:srgbClr val="002060"/>
                </a:solidFill>
              </a:rPr>
              <a:t>закупок у единственного поставщика (подрядчика, исполнителя) и </a:t>
            </a:r>
            <a:r>
              <a:rPr lang="ru-RU" b="1" dirty="0">
                <a:solidFill>
                  <a:srgbClr val="002060"/>
                </a:solidFill>
              </a:rPr>
              <a:t>закупок у единственного поставщика (исполнителя, подрядчика) соответственно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70C0"/>
                </a:solidFill>
              </a:rPr>
              <a:t>не могут быть включены в предмет одного контракта (одного лота), одного договора (одного лота):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товары, указанные в позициях 143 и 144 приложения N 2 к настоящему постановлению, и товары, не указанные в таких позициях;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товары, указанные в позициях 145, 149 и 150 приложения N 2 к настоящему постановлению, и товары, не указанные в таких позициях;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товары, указанные в позициях 146 - 148, 151 - 153 и 162 приложения N 2 к настоящему постановлению, и товары, не указанные в таких позициях;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товары, указанные в позиции 154 приложения N 2 к настоящему постановлению, и товары, не указанные в такой позиции;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товары, указанные в позициях 155 - 160 приложения N 2 к настоящему постановлению, и товары, не указанные в таких позициях;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товары, указанные в позиции 161 приложения N 2 к настоящему постановлению, и товары, не указанные в такой позиции;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товары, указанные в позиции 163 приложения N 2 к настоящему постановлению, и товары, не указанные в такой позиции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63" y="159496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ПП РФ 1875 п. 4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94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88" y="348207"/>
            <a:ext cx="85480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товары</a:t>
            </a:r>
            <a:r>
              <a:rPr lang="ru-RU" dirty="0">
                <a:solidFill>
                  <a:srgbClr val="002060"/>
                </a:solidFill>
              </a:rPr>
              <a:t>, указанные в позициях 17, 139 - 141 приложения N 1 к настоящему постановлению, </a:t>
            </a:r>
            <a:endParaRPr lang="ru-RU" dirty="0" smtClean="0">
              <a:solidFill>
                <a:srgbClr val="002060"/>
              </a:solidFill>
            </a:endParaRPr>
          </a:p>
          <a:p>
            <a:pPr marL="266700"/>
            <a:r>
              <a:rPr lang="ru-RU" dirty="0" smtClean="0">
                <a:solidFill>
                  <a:srgbClr val="002060"/>
                </a:solidFill>
              </a:rPr>
              <a:t>179</a:t>
            </a:r>
            <a:r>
              <a:rPr lang="ru-RU" dirty="0">
                <a:solidFill>
                  <a:srgbClr val="002060"/>
                </a:solidFill>
              </a:rPr>
              <a:t>, 189, 320 (в части дефибрилляторов), 362 - 432 приложения N 2 к настоящему постановлению, и товары, не указанные в таких позициях;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товары, указанные в позиции 237 приложения N 2 к настоящему постановлению, громкоговорители, усилители электрические звуковых частот, установки электрических усилителей звука, соответствующие кодам 26.40.42.110, 26.40.43.110, 26.40.43.120 по Общероссийскому классификатору продукции по видам экономической деятельности ОК 034-2014 (КПЕС 2008), из числа товаров, указанных в позиции 241 приложения N 2 к настоящему постановлению, с другими товарами;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микрофоны и подставки для них, соответствующие коду 26.40.41.000 по Общероссийскому классификатору продукции по видам экономической деятельности ОК 034-2014 (КПЕС 2008), из числа товаров, указанных в позиции 241 приложения N 2 к настоящему постановлению, с другими товарами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99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88" y="348207"/>
            <a:ext cx="85480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указанные </a:t>
            </a:r>
            <a:r>
              <a:rPr lang="ru-RU" dirty="0">
                <a:solidFill>
                  <a:srgbClr val="002060"/>
                </a:solidFill>
              </a:rPr>
              <a:t>в позиции 433 приложения N 2 к настоящему постановлению лекарственные препараты, включенные в перечень жизненно необходимых и важнейших лекарственных препаратов для медицинского применения, утвержденный распоряжением Правительства </a:t>
            </a:r>
            <a:r>
              <a:rPr lang="ru-RU" dirty="0" smtClean="0">
                <a:solidFill>
                  <a:srgbClr val="002060"/>
                </a:solidFill>
              </a:rPr>
              <a:t>РФ от </a:t>
            </a:r>
            <a:r>
              <a:rPr lang="ru-RU" dirty="0">
                <a:solidFill>
                  <a:srgbClr val="002060"/>
                </a:solidFill>
              </a:rPr>
              <a:t>12 октября 2019 г. N 2406-р (за исключением лекарственных препаратов, включенных в перечень стратегически значимых лекарственных средств, производство которых должно быть обеспечено на территории </a:t>
            </a:r>
            <a:r>
              <a:rPr lang="ru-RU" dirty="0" smtClean="0">
                <a:solidFill>
                  <a:srgbClr val="002060"/>
                </a:solidFill>
              </a:rPr>
              <a:t>РФ, </a:t>
            </a:r>
            <a:r>
              <a:rPr lang="ru-RU" dirty="0">
                <a:solidFill>
                  <a:srgbClr val="002060"/>
                </a:solidFill>
              </a:rPr>
              <a:t>утвержденный распоряжением Правительства </a:t>
            </a:r>
            <a:r>
              <a:rPr lang="ru-RU" dirty="0" smtClean="0">
                <a:solidFill>
                  <a:srgbClr val="002060"/>
                </a:solidFill>
              </a:rPr>
              <a:t>РФ от </a:t>
            </a:r>
            <a:r>
              <a:rPr lang="ru-RU" dirty="0">
                <a:solidFill>
                  <a:srgbClr val="002060"/>
                </a:solidFill>
              </a:rPr>
              <a:t>6 июля 2010 г. N 1141-р), и не включенные в такой перечень (если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44-ФЗ, 223-ФЗ и </a:t>
            </a:r>
            <a:r>
              <a:rPr lang="ru-RU" dirty="0">
                <a:solidFill>
                  <a:srgbClr val="002060"/>
                </a:solidFill>
              </a:rPr>
              <a:t>принятыми в соответствии с ними нормативными правовыми актами допускается включение в предмет одного контракта (одного лота), одного договора (одного лота) лекарственных препаратов с различными международными непатентованными наименованиями или при отсутствии таких наименований с химическими, </a:t>
            </a:r>
            <a:r>
              <a:rPr lang="ru-RU" dirty="0" err="1">
                <a:solidFill>
                  <a:srgbClr val="002060"/>
                </a:solidFill>
              </a:rPr>
              <a:t>группировочными</a:t>
            </a:r>
            <a:r>
              <a:rPr lang="ru-RU" dirty="0">
                <a:solidFill>
                  <a:srgbClr val="002060"/>
                </a:solidFill>
              </a:rPr>
              <a:t> наименованиями);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указанные в позиции 433 приложения N 2 к настоящему постановлению лекарственные препараты, включенные в перечень стратегически значимых лекарственных средств, производство которых должно быть обеспечено на территории </a:t>
            </a:r>
            <a:r>
              <a:rPr lang="ru-RU" dirty="0" smtClean="0">
                <a:solidFill>
                  <a:srgbClr val="002060"/>
                </a:solidFill>
              </a:rPr>
              <a:t>РФ, </a:t>
            </a:r>
            <a:r>
              <a:rPr lang="ru-RU" dirty="0">
                <a:solidFill>
                  <a:srgbClr val="002060"/>
                </a:solidFill>
              </a:rPr>
              <a:t>утвержденный распоряжением Правительства </a:t>
            </a:r>
            <a:r>
              <a:rPr lang="ru-RU" dirty="0" smtClean="0">
                <a:solidFill>
                  <a:srgbClr val="002060"/>
                </a:solidFill>
              </a:rPr>
              <a:t>РФ от </a:t>
            </a:r>
            <a:r>
              <a:rPr lang="ru-RU" dirty="0">
                <a:solidFill>
                  <a:srgbClr val="002060"/>
                </a:solidFill>
              </a:rPr>
              <a:t>6 июля 2010 г. N 1141-р, и не включенные в такой перечень (если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44-ФЗ и 223-ФЗ и </a:t>
            </a:r>
            <a:r>
              <a:rPr lang="ru-RU" dirty="0">
                <a:solidFill>
                  <a:srgbClr val="002060"/>
                </a:solidFill>
              </a:rPr>
              <a:t>принятыми в соответствии с ними нормативными правовыми актами допускается включение в предмет одного контракта (одного лота), одного договора (одного лота) лекарственных препаратов с различными международными непатентованными наименованиями или при отсутствии таких наименований с химическими, </a:t>
            </a:r>
            <a:r>
              <a:rPr lang="ru-RU" dirty="0" err="1">
                <a:solidFill>
                  <a:srgbClr val="002060"/>
                </a:solidFill>
              </a:rPr>
              <a:t>группировочными</a:t>
            </a:r>
            <a:r>
              <a:rPr lang="ru-RU" dirty="0">
                <a:solidFill>
                  <a:srgbClr val="002060"/>
                </a:solidFill>
              </a:rPr>
              <a:t> наименованиями);</a:t>
            </a:r>
          </a:p>
        </p:txBody>
      </p:sp>
    </p:spTree>
    <p:extLst>
      <p:ext uri="{BB962C8B-B14F-4D97-AF65-F5344CB8AC3E}">
        <p14:creationId xmlns:p14="http://schemas.microsoft.com/office/powerpoint/2010/main" val="3504533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8480" y="390418"/>
            <a:ext cx="58922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Ст. 4 Информационное обеспечение закупки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8.3</a:t>
            </a:r>
            <a:r>
              <a:rPr lang="ru-RU" dirty="0">
                <a:solidFill>
                  <a:srgbClr val="002060"/>
                </a:solidFill>
              </a:rPr>
              <a:t>) информация </a:t>
            </a:r>
            <a:r>
              <a:rPr lang="ru-RU" b="1" dirty="0">
                <a:solidFill>
                  <a:srgbClr val="002060"/>
                </a:solidFill>
              </a:rPr>
              <a:t>о запрете или об ограничении </a:t>
            </a:r>
            <a:r>
              <a:rPr lang="ru-RU" dirty="0">
                <a:solidFill>
                  <a:srgbClr val="002060"/>
                </a:solidFill>
              </a:rPr>
              <a:t>закупок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товаров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>
                <a:solidFill>
                  <a:srgbClr val="002060"/>
                </a:solidFill>
              </a:rPr>
              <a:t>в том числе поставляемых при выполнении закупаемых работ, оказании закупаемых услуг), </a:t>
            </a:r>
            <a:r>
              <a:rPr lang="ru-RU" b="1" dirty="0">
                <a:solidFill>
                  <a:srgbClr val="002060"/>
                </a:solidFill>
              </a:rPr>
              <a:t>происходящих из иностранных государств, работ, услуг, соответственно выполняемых, оказываемых иностранными лицами,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 преимуществе в отношении товаров российского происхождения </a:t>
            </a:r>
            <a:r>
              <a:rPr lang="ru-RU" dirty="0">
                <a:solidFill>
                  <a:srgbClr val="002060"/>
                </a:solidFill>
              </a:rPr>
              <a:t>(в том числе поставляемых при выполнении закупаемых работ, оказании закупаемых услуг), </a:t>
            </a:r>
            <a:r>
              <a:rPr lang="ru-RU" b="1" dirty="0">
                <a:solidFill>
                  <a:srgbClr val="002060"/>
                </a:solidFill>
              </a:rPr>
              <a:t>работ, услуг, соответственно выполняемых, оказываемых российскими лицами</a:t>
            </a:r>
            <a:r>
              <a:rPr lang="ru-RU" b="1" dirty="0">
                <a:solidFill>
                  <a:srgbClr val="0070C0"/>
                </a:solidFill>
              </a:rPr>
              <a:t>, в случае, если такие запрет, ограничение, преимущество установлены</a:t>
            </a:r>
            <a:r>
              <a:rPr lang="ru-RU" dirty="0">
                <a:solidFill>
                  <a:srgbClr val="002060"/>
                </a:solidFill>
              </a:rPr>
              <a:t>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п.1 ч.2 ст.3.1-4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223-ФЗ в </a:t>
            </a:r>
            <a:r>
              <a:rPr lang="ru-RU" dirty="0">
                <a:solidFill>
                  <a:srgbClr val="002060"/>
                </a:solidFill>
              </a:rPr>
              <a:t>отношении товара, работы, услуги, являющихся предметом </a:t>
            </a:r>
            <a:r>
              <a:rPr lang="ru-RU" dirty="0" smtClean="0">
                <a:solidFill>
                  <a:srgbClr val="002060"/>
                </a:solidFill>
              </a:rPr>
              <a:t>закупки.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" y="854468"/>
            <a:ext cx="2799844" cy="21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306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150" y="418137"/>
            <a:ext cx="756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Алгоритм действий заказчика при планировании и осуществлении закупки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товаров, работ, услуг (ТРУ), если ПП РФ от 23.12.2024 №1875 установлен </a:t>
            </a:r>
            <a:r>
              <a:rPr lang="ru-RU" b="1" dirty="0" smtClean="0">
                <a:solidFill>
                  <a:srgbClr val="002060"/>
                </a:solidFill>
              </a:rPr>
              <a:t>запрет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1. Выбираем коды ОКПД2 на планируемые к приобретению товары, работы,</a:t>
            </a:r>
          </a:p>
          <a:p>
            <a:r>
              <a:rPr lang="ru-RU" dirty="0">
                <a:solidFill>
                  <a:srgbClr val="002060"/>
                </a:solidFill>
              </a:rPr>
              <a:t>услуги. Проверяем перечень по Приложению 1 ПП РФ от 23.12.2024 №1875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900" y="1676400"/>
            <a:ext cx="3581400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ТРУ есть в перечне Приложения №1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8700" y="1676400"/>
            <a:ext cx="3467100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ТРУ нет в перечне Приложения №1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" y="2435533"/>
            <a:ext cx="3581400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Проверяем случаи не применения </a:t>
            </a:r>
            <a:r>
              <a:rPr lang="ru-RU" dirty="0" smtClean="0">
                <a:solidFill>
                  <a:srgbClr val="002060"/>
                </a:solidFill>
              </a:rPr>
              <a:t>запрета (</a:t>
            </a:r>
            <a:r>
              <a:rPr lang="ru-RU" dirty="0" err="1" smtClean="0">
                <a:solidFill>
                  <a:srgbClr val="002060"/>
                </a:solidFill>
              </a:rPr>
              <a:t>подпп</a:t>
            </a:r>
            <a:r>
              <a:rPr lang="ru-RU" dirty="0">
                <a:solidFill>
                  <a:srgbClr val="002060"/>
                </a:solidFill>
              </a:rPr>
              <a:t>. г, </a:t>
            </a:r>
            <a:r>
              <a:rPr lang="ru-RU" dirty="0" err="1" smtClean="0">
                <a:solidFill>
                  <a:srgbClr val="002060"/>
                </a:solidFill>
              </a:rPr>
              <a:t>д,ж</a:t>
            </a:r>
            <a:r>
              <a:rPr lang="ru-RU" dirty="0" smtClean="0">
                <a:solidFill>
                  <a:srgbClr val="002060"/>
                </a:solidFill>
              </a:rPr>
              <a:t>-и</a:t>
            </a:r>
            <a:r>
              <a:rPr lang="ru-RU" dirty="0">
                <a:solidFill>
                  <a:srgbClr val="002060"/>
                </a:solidFill>
              </a:rPr>
              <a:t>, н, о, с п.4 ПП 1875; п.5 ПП </a:t>
            </a:r>
            <a:r>
              <a:rPr lang="ru-RU" dirty="0" smtClean="0">
                <a:solidFill>
                  <a:srgbClr val="002060"/>
                </a:solidFill>
              </a:rPr>
              <a:t>1875, </a:t>
            </a:r>
            <a:r>
              <a:rPr lang="ru-RU" dirty="0" err="1" smtClean="0">
                <a:solidFill>
                  <a:srgbClr val="002060"/>
                </a:solidFill>
              </a:rPr>
              <a:t>пп</a:t>
            </a:r>
            <a:r>
              <a:rPr lang="ru-RU" dirty="0" smtClean="0">
                <a:solidFill>
                  <a:srgbClr val="002060"/>
                </a:solidFill>
              </a:rPr>
              <a:t>. К, л п. 10 ПП 1875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8700" y="2435533"/>
            <a:ext cx="3467100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Запрет </a:t>
            </a:r>
            <a:r>
              <a:rPr lang="ru-RU" dirty="0">
                <a:solidFill>
                  <a:srgbClr val="002060"/>
                </a:solidFill>
              </a:rPr>
              <a:t>не </a:t>
            </a:r>
            <a:r>
              <a:rPr lang="ru-RU" dirty="0" smtClean="0">
                <a:solidFill>
                  <a:srgbClr val="002060"/>
                </a:solidFill>
              </a:rPr>
              <a:t>применяется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" y="3581182"/>
            <a:ext cx="1930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Нет </a:t>
            </a:r>
            <a:r>
              <a:rPr lang="ru-RU" dirty="0">
                <a:solidFill>
                  <a:srgbClr val="002060"/>
                </a:solidFill>
              </a:rPr>
              <a:t>подходящего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случая, запрет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Применяется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6700" y="3562251"/>
            <a:ext cx="54991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Есть </a:t>
            </a:r>
            <a:r>
              <a:rPr lang="ru-RU" dirty="0">
                <a:solidFill>
                  <a:srgbClr val="002060"/>
                </a:solidFill>
              </a:rPr>
              <a:t>подходящий случай неприменения запрета – </a:t>
            </a:r>
            <a:r>
              <a:rPr lang="ru-RU" dirty="0" smtClean="0">
                <a:solidFill>
                  <a:srgbClr val="002060"/>
                </a:solidFill>
              </a:rPr>
              <a:t>для извещения </a:t>
            </a:r>
            <a:r>
              <a:rPr lang="ru-RU" dirty="0">
                <a:solidFill>
                  <a:srgbClr val="002060"/>
                </a:solidFill>
              </a:rPr>
              <a:t>делаем обоснование (для ПО), указываем </a:t>
            </a:r>
            <a:r>
              <a:rPr lang="ru-RU" dirty="0" smtClean="0">
                <a:solidFill>
                  <a:srgbClr val="002060"/>
                </a:solidFill>
              </a:rPr>
              <a:t>в извещении </a:t>
            </a:r>
            <a:r>
              <a:rPr lang="ru-RU" dirty="0">
                <a:solidFill>
                  <a:srgbClr val="002060"/>
                </a:solidFill>
              </a:rPr>
              <a:t>случай неприменения запрета, для закупки у </a:t>
            </a:r>
            <a:r>
              <a:rPr lang="ru-RU" dirty="0" smtClean="0">
                <a:solidFill>
                  <a:srgbClr val="002060"/>
                </a:solidFill>
              </a:rPr>
              <a:t>ЕП отмечаем </a:t>
            </a:r>
            <a:r>
              <a:rPr lang="ru-RU" dirty="0">
                <a:solidFill>
                  <a:srgbClr val="002060"/>
                </a:solidFill>
              </a:rPr>
              <a:t>для себя выбранный случай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96900" y="2120900"/>
            <a:ext cx="444500" cy="31463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5150" y="3174197"/>
            <a:ext cx="444500" cy="31463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314700" y="3174197"/>
            <a:ext cx="444500" cy="31463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50000" y="2138516"/>
            <a:ext cx="444500" cy="31463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6350000" y="3183227"/>
            <a:ext cx="444500" cy="3146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6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800" y="432029"/>
            <a:ext cx="7480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Принимаем решение о формировании </a:t>
            </a:r>
            <a:r>
              <a:rPr lang="ru-RU" dirty="0" smtClean="0">
                <a:solidFill>
                  <a:srgbClr val="002060"/>
                </a:solidFill>
              </a:rPr>
              <a:t>лота, предмета закупки – какие </a:t>
            </a:r>
            <a:r>
              <a:rPr lang="ru-RU" dirty="0">
                <a:solidFill>
                  <a:srgbClr val="002060"/>
                </a:solidFill>
              </a:rPr>
              <a:t>ТРУ будут включены в одну закупку.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104" y="1433243"/>
            <a:ext cx="354279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 составе </a:t>
            </a:r>
            <a:r>
              <a:rPr lang="ru-RU" dirty="0" smtClean="0">
                <a:solidFill>
                  <a:srgbClr val="002060"/>
                </a:solidFill>
              </a:rPr>
              <a:t>предмета закупки </a:t>
            </a:r>
            <a:r>
              <a:rPr lang="ru-RU" dirty="0">
                <a:solidFill>
                  <a:srgbClr val="002060"/>
                </a:solidFill>
              </a:rPr>
              <a:t>включены ТРУ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попадающие под запрет (</a:t>
            </a:r>
            <a:r>
              <a:rPr lang="ru-RU" dirty="0" smtClean="0">
                <a:solidFill>
                  <a:srgbClr val="002060"/>
                </a:solidFill>
              </a:rPr>
              <a:t>либо одна </a:t>
            </a:r>
            <a:r>
              <a:rPr lang="ru-RU" dirty="0">
                <a:solidFill>
                  <a:srgbClr val="002060"/>
                </a:solidFill>
              </a:rPr>
              <a:t>позиция ТРУ, </a:t>
            </a:r>
            <a:r>
              <a:rPr lang="ru-RU" dirty="0" smtClean="0">
                <a:solidFill>
                  <a:srgbClr val="002060"/>
                </a:solidFill>
              </a:rPr>
              <a:t>попадающая под </a:t>
            </a:r>
            <a:r>
              <a:rPr lang="ru-RU" dirty="0">
                <a:solidFill>
                  <a:srgbClr val="002060"/>
                </a:solidFill>
              </a:rPr>
              <a:t>запрет)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3100" y="1414919"/>
            <a:ext cx="381328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 составе </a:t>
            </a:r>
            <a:r>
              <a:rPr lang="ru-RU" dirty="0" smtClean="0">
                <a:solidFill>
                  <a:srgbClr val="002060"/>
                </a:solidFill>
              </a:rPr>
              <a:t>предмета закупки </a:t>
            </a:r>
            <a:r>
              <a:rPr lang="ru-RU" dirty="0">
                <a:solidFill>
                  <a:srgbClr val="002060"/>
                </a:solidFill>
              </a:rPr>
              <a:t>включены </a:t>
            </a:r>
            <a:r>
              <a:rPr lang="ru-RU" dirty="0" smtClean="0">
                <a:solidFill>
                  <a:srgbClr val="002060"/>
                </a:solidFill>
              </a:rPr>
              <a:t>ТРУ попадающие </a:t>
            </a:r>
            <a:r>
              <a:rPr lang="ru-RU" dirty="0">
                <a:solidFill>
                  <a:srgbClr val="002060"/>
                </a:solidFill>
              </a:rPr>
              <a:t>под запрет и </a:t>
            </a:r>
            <a:r>
              <a:rPr lang="ru-RU" dirty="0" smtClean="0">
                <a:solidFill>
                  <a:srgbClr val="002060"/>
                </a:solidFill>
              </a:rPr>
              <a:t>не попадающие </a:t>
            </a:r>
            <a:r>
              <a:rPr lang="ru-RU" dirty="0">
                <a:solidFill>
                  <a:srgbClr val="002060"/>
                </a:solidFill>
              </a:rPr>
              <a:t>под </a:t>
            </a:r>
            <a:r>
              <a:rPr lang="ru-RU" dirty="0" smtClean="0">
                <a:solidFill>
                  <a:srgbClr val="002060"/>
                </a:solidFill>
              </a:rPr>
              <a:t>запрет («</a:t>
            </a:r>
            <a:r>
              <a:rPr lang="ru-RU" dirty="0">
                <a:solidFill>
                  <a:srgbClr val="002060"/>
                </a:solidFill>
              </a:rPr>
              <a:t>смешанный» ОЗ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694" y="2956154"/>
            <a:ext cx="3293295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Формируем </a:t>
            </a:r>
            <a:r>
              <a:rPr lang="ru-RU" dirty="0" smtClean="0">
                <a:solidFill>
                  <a:srgbClr val="002060"/>
                </a:solidFill>
              </a:rPr>
              <a:t>ТЗ </a:t>
            </a:r>
            <a:r>
              <a:rPr lang="ru-RU" dirty="0">
                <a:solidFill>
                  <a:srgbClr val="002060"/>
                </a:solidFill>
              </a:rPr>
              <a:t>с учетом требований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подп. г п.4 ПП 1875 и ч.3 ст.17 </a:t>
            </a:r>
            <a:r>
              <a:rPr lang="ru-RU" dirty="0" smtClean="0">
                <a:solidFill>
                  <a:srgbClr val="002060"/>
                </a:solidFill>
              </a:rPr>
              <a:t>135-ФЗ от </a:t>
            </a:r>
            <a:r>
              <a:rPr lang="ru-RU" dirty="0">
                <a:solidFill>
                  <a:srgbClr val="002060"/>
                </a:solidFill>
              </a:rPr>
              <a:t>26.07.2006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82273" y="2956154"/>
            <a:ext cx="3714108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 позиции ТРУ, попадающей под запрет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применяем правила, установленные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ПП 1875 в части запрета закупок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4108" y="4022228"/>
            <a:ext cx="2730501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Особый порядок рассмотрения заявки при «смешанном</a:t>
            </a:r>
            <a:r>
              <a:rPr lang="ru-RU" b="1" dirty="0">
                <a:solidFill>
                  <a:schemeClr val="bg1"/>
                </a:solidFill>
              </a:rPr>
              <a:t>» </a:t>
            </a:r>
            <a:r>
              <a:rPr lang="ru-RU" b="1" dirty="0" smtClean="0">
                <a:solidFill>
                  <a:schemeClr val="bg1"/>
                </a:solidFill>
              </a:rPr>
              <a:t>ОЗ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517792" y="970698"/>
            <a:ext cx="760288" cy="4191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064321" y="912288"/>
            <a:ext cx="760288" cy="4191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720707" y="2407875"/>
            <a:ext cx="369869" cy="548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259530" y="2407875"/>
            <a:ext cx="369869" cy="548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259957" y="3691641"/>
            <a:ext cx="380144" cy="4191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49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05" y="653578"/>
            <a:ext cx="857199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Для поиска товаров российского происхождения необходимо воспользоваться:</a:t>
            </a:r>
          </a:p>
          <a:p>
            <a:r>
              <a:rPr lang="ru-RU" dirty="0">
                <a:solidFill>
                  <a:srgbClr val="002060"/>
                </a:solidFill>
              </a:rPr>
              <a:t> Реестр российской промышленной продукции (ПП РФ 719 от 17.07.2015) -</a:t>
            </a:r>
          </a:p>
          <a:p>
            <a:r>
              <a:rPr lang="ru-RU" dirty="0">
                <a:solidFill>
                  <a:srgbClr val="002060"/>
                </a:solidFill>
                <a:hlinkClick r:id="rId2"/>
              </a:rPr>
              <a:t>https://gisp.gov.ru/pp719v2/pub/prod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/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 Евразийский реестр промышленных товаров государств - членов Евразийского</a:t>
            </a:r>
          </a:p>
          <a:p>
            <a:r>
              <a:rPr lang="ru-RU" dirty="0">
                <a:solidFill>
                  <a:srgbClr val="002060"/>
                </a:solidFill>
              </a:rPr>
              <a:t>экономического союза - https://goszakupki.eaeunion.org/erpt/ru/registers/products</a:t>
            </a:r>
          </a:p>
          <a:p>
            <a:r>
              <a:rPr lang="ru-RU" dirty="0">
                <a:solidFill>
                  <a:srgbClr val="002060"/>
                </a:solidFill>
              </a:rPr>
              <a:t> Каталог продукции ГИСП - </a:t>
            </a:r>
            <a:r>
              <a:rPr lang="ru-RU" dirty="0">
                <a:solidFill>
                  <a:srgbClr val="002060"/>
                </a:solidFill>
                <a:hlinkClick r:id="rId3"/>
              </a:rPr>
              <a:t>https://gisp.gov.ru/goods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/#/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 Реестры программного обеспечения российский и евразийский </a:t>
            </a:r>
            <a:r>
              <a:rPr lang="ru-RU" dirty="0" smtClean="0">
                <a:solidFill>
                  <a:srgbClr val="002060"/>
                </a:solidFill>
                <a:hlinkClick r:id="rId4"/>
              </a:rPr>
              <a:t>–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hlinkClick r:id="rId4"/>
              </a:rPr>
              <a:t>https</a:t>
            </a:r>
            <a:r>
              <a:rPr lang="ru-RU" dirty="0">
                <a:solidFill>
                  <a:srgbClr val="002060"/>
                </a:solidFill>
                <a:hlinkClick r:id="rId4"/>
              </a:rPr>
              <a:t>://reestr.digital.gov.ru</a:t>
            </a:r>
            <a:r>
              <a:rPr lang="ru-RU" dirty="0" smtClean="0">
                <a:solidFill>
                  <a:srgbClr val="002060"/>
                </a:solidFill>
                <a:hlinkClick r:id="rId4"/>
              </a:rPr>
              <a:t>/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0146" y="359557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Рекомендуется с учетом требований </a:t>
            </a:r>
            <a:r>
              <a:rPr lang="ru-RU" dirty="0" err="1">
                <a:solidFill>
                  <a:srgbClr val="002060"/>
                </a:solidFill>
              </a:rPr>
              <a:t>подпп</a:t>
            </a:r>
            <a:r>
              <a:rPr lang="ru-RU" dirty="0">
                <a:solidFill>
                  <a:srgbClr val="002060"/>
                </a:solidFill>
              </a:rPr>
              <a:t>. а, б, г,</a:t>
            </a:r>
          </a:p>
          <a:p>
            <a:r>
              <a:rPr lang="ru-RU" dirty="0">
                <a:solidFill>
                  <a:srgbClr val="002060"/>
                </a:solidFill>
              </a:rPr>
              <a:t>д, е, ж, и п.1 ПП 1875 в части подтверждения</a:t>
            </a:r>
          </a:p>
          <a:p>
            <a:r>
              <a:rPr lang="ru-RU" dirty="0">
                <a:solidFill>
                  <a:srgbClr val="002060"/>
                </a:solidFill>
              </a:rPr>
              <a:t>страны происхождения, а также подп. в, г п.7 ПП</a:t>
            </a:r>
          </a:p>
          <a:p>
            <a:r>
              <a:rPr lang="ru-RU" dirty="0">
                <a:solidFill>
                  <a:srgbClr val="002060"/>
                </a:solidFill>
              </a:rPr>
              <a:t>1875 в части особенностей обоснования цены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9" y="3115791"/>
            <a:ext cx="1850978" cy="160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22" y="2262793"/>
            <a:ext cx="2983915" cy="70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668438"/>
            <a:ext cx="1368152" cy="136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736" y="2189019"/>
            <a:ext cx="7796088" cy="22467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товары, указанные в позициях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17 (Пробирки </a:t>
            </a:r>
            <a:r>
              <a:rPr lang="ru-RU" dirty="0">
                <a:solidFill>
                  <a:srgbClr val="002060"/>
                </a:solidFill>
              </a:rPr>
              <a:t>вакуумные для взятия образцов </a:t>
            </a:r>
            <a:r>
              <a:rPr lang="ru-RU" dirty="0" smtClean="0">
                <a:solidFill>
                  <a:srgbClr val="002060"/>
                </a:solidFill>
              </a:rPr>
              <a:t>крови),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139 </a:t>
            </a:r>
            <a:r>
              <a:rPr lang="ru-RU" dirty="0">
                <a:solidFill>
                  <a:srgbClr val="002060"/>
                </a:solidFill>
              </a:rPr>
              <a:t>– 141 (Аппараты искусственной вентиляции легких, Мебель медицинская, Изделия медицинские, в том числе хирургические, </a:t>
            </a:r>
            <a:r>
              <a:rPr lang="ru-RU" dirty="0" smtClean="0">
                <a:solidFill>
                  <a:srgbClr val="002060"/>
                </a:solidFill>
              </a:rPr>
              <a:t>прочие)  </a:t>
            </a:r>
            <a:r>
              <a:rPr lang="ru-RU" b="1" dirty="0">
                <a:solidFill>
                  <a:srgbClr val="002060"/>
                </a:solidFill>
              </a:rPr>
              <a:t>приложения N 1 </a:t>
            </a:r>
            <a:r>
              <a:rPr lang="ru-RU" dirty="0">
                <a:solidFill>
                  <a:srgbClr val="002060"/>
                </a:solidFill>
              </a:rPr>
              <a:t>к настоящему постановлению,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179 (</a:t>
            </a:r>
            <a:r>
              <a:rPr lang="ru-RU" dirty="0">
                <a:solidFill>
                  <a:srgbClr val="002060"/>
                </a:solidFill>
              </a:rPr>
              <a:t>Мебель </a:t>
            </a:r>
            <a:r>
              <a:rPr lang="ru-RU" dirty="0" smtClean="0">
                <a:solidFill>
                  <a:srgbClr val="002060"/>
                </a:solidFill>
              </a:rPr>
              <a:t>медицинская),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189 (</a:t>
            </a:r>
            <a:r>
              <a:rPr lang="ru-RU" dirty="0">
                <a:solidFill>
                  <a:srgbClr val="002060"/>
                </a:solidFill>
              </a:rPr>
              <a:t>Коляски </a:t>
            </a:r>
            <a:r>
              <a:rPr lang="ru-RU" dirty="0" smtClean="0">
                <a:solidFill>
                  <a:srgbClr val="002060"/>
                </a:solidFill>
              </a:rPr>
              <a:t>инвалидные</a:t>
            </a:r>
            <a:r>
              <a:rPr lang="ru-RU" dirty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320 (Дефибрилляторы),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362 </a:t>
            </a:r>
            <a:r>
              <a:rPr lang="ru-RU" b="1" dirty="0">
                <a:solidFill>
                  <a:srgbClr val="002060"/>
                </a:solidFill>
              </a:rPr>
              <a:t>- 432 приложения N 2 </a:t>
            </a:r>
            <a:r>
              <a:rPr lang="ru-RU" dirty="0">
                <a:solidFill>
                  <a:srgbClr val="002060"/>
                </a:solidFill>
              </a:rPr>
              <a:t>к настоящему постановлению, и товары, не указанные в таких позициях;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4394"/>
            <a:ext cx="7796088" cy="13849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ОСОБЕННОСТИ ОПИСАНИЯ ОБЪЕКТА ЗАКУПКИ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</a:t>
            </a:r>
            <a:r>
              <a:rPr lang="ru-RU" dirty="0">
                <a:solidFill>
                  <a:srgbClr val="002060"/>
                </a:solidFill>
              </a:rPr>
              <a:t>) при осуществлении закупок в соответствии </a:t>
            </a:r>
            <a:r>
              <a:rPr lang="ru-RU" b="1" dirty="0">
                <a:solidFill>
                  <a:srgbClr val="002060"/>
                </a:solidFill>
              </a:rPr>
              <a:t>с </a:t>
            </a:r>
            <a:r>
              <a:rPr lang="ru-RU" b="1" dirty="0" smtClean="0">
                <a:solidFill>
                  <a:srgbClr val="002060"/>
                </a:solidFill>
              </a:rPr>
              <a:t>44-ФЗ и 223-ФЗ, </a:t>
            </a:r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>
                <a:solidFill>
                  <a:srgbClr val="002060"/>
                </a:solidFill>
              </a:rPr>
              <a:t>исключением закупок у единственного поставщика (подрядчика, исполнителя) и закупок у единственного поставщика (исполнителя, подрядчика) соответственно, </a:t>
            </a:r>
            <a:r>
              <a:rPr lang="ru-RU" b="1" dirty="0">
                <a:solidFill>
                  <a:srgbClr val="002060"/>
                </a:solidFill>
              </a:rPr>
              <a:t>не могут быть включены в предмет одного контракта (одного лота), одного договора (одного лота):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2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628" y="992534"/>
            <a:ext cx="834027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случае если закупается РАБОТА ИЛИ УСЛУГА, которая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входит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перечень Приложения </a:t>
            </a:r>
            <a:r>
              <a:rPr lang="ru-RU" dirty="0">
                <a:solidFill>
                  <a:srgbClr val="002060"/>
                </a:solidFill>
              </a:rPr>
              <a:t>1 и в извещении устанавливается запрет, то участник закупки </a:t>
            </a:r>
            <a:r>
              <a:rPr lang="ru-RU" dirty="0" smtClean="0">
                <a:solidFill>
                  <a:srgbClr val="002060"/>
                </a:solidFill>
              </a:rPr>
              <a:t>в форме </a:t>
            </a:r>
            <a:r>
              <a:rPr lang="ru-RU" dirty="0">
                <a:solidFill>
                  <a:srgbClr val="002060"/>
                </a:solidFill>
              </a:rPr>
              <a:t>заявки не указывает страну происхождения работы/услуги.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При подаче заявки </a:t>
            </a:r>
            <a:r>
              <a:rPr lang="ru-RU" dirty="0">
                <a:solidFill>
                  <a:srgbClr val="002060"/>
                </a:solidFill>
              </a:rPr>
              <a:t>происходит проверка страны организации Участника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147. Аудиторские услуги </a:t>
            </a:r>
            <a:r>
              <a:rPr lang="ru-RU" dirty="0" smtClean="0">
                <a:solidFill>
                  <a:srgbClr val="002060"/>
                </a:solidFill>
              </a:rPr>
              <a:t>		 	69.20.1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148. Услуги по финансовым консультациям </a:t>
            </a:r>
            <a:r>
              <a:rPr lang="ru-RU" dirty="0" smtClean="0">
                <a:solidFill>
                  <a:srgbClr val="002060"/>
                </a:solidFill>
              </a:rPr>
              <a:t>	66.19.91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149. Услуги в области бухгалтерского учета </a:t>
            </a:r>
            <a:r>
              <a:rPr lang="ru-RU" dirty="0" smtClean="0">
                <a:solidFill>
                  <a:srgbClr val="002060"/>
                </a:solidFill>
              </a:rPr>
              <a:t>	69.20.2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150. Услуги в области </a:t>
            </a:r>
            <a:r>
              <a:rPr lang="ru-RU" dirty="0" smtClean="0">
                <a:solidFill>
                  <a:srgbClr val="002060"/>
                </a:solidFill>
              </a:rPr>
              <a:t>налогового консультирования 	69.20.3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151. Услуги консультативные по </a:t>
            </a:r>
            <a:r>
              <a:rPr lang="ru-RU" dirty="0" smtClean="0">
                <a:solidFill>
                  <a:srgbClr val="002060"/>
                </a:solidFill>
              </a:rPr>
              <a:t>вопросам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финансового управления (кроме вопросов</a:t>
            </a:r>
          </a:p>
          <a:p>
            <a:r>
              <a:rPr lang="ru-RU" dirty="0">
                <a:solidFill>
                  <a:srgbClr val="002060"/>
                </a:solidFill>
              </a:rPr>
              <a:t>корпоративного налогообложения) </a:t>
            </a:r>
            <a:r>
              <a:rPr lang="ru-RU" dirty="0" smtClean="0">
                <a:solidFill>
                  <a:srgbClr val="002060"/>
                </a:solidFill>
              </a:rPr>
              <a:t>		70.22.12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1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008" y="521742"/>
            <a:ext cx="8535292" cy="3821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ОГРАНИЧЕНИЕ НА ЗАКУПКУ ТОВАРОВ, РАБОТ, УСЛУГ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ИНОСТРАННОГО ПРОИСХОЖДЕНИЯ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Установлено </a:t>
            </a:r>
            <a:r>
              <a:rPr lang="ru-RU" b="1" dirty="0">
                <a:solidFill>
                  <a:srgbClr val="002060"/>
                </a:solidFill>
              </a:rPr>
              <a:t>ограничение </a:t>
            </a:r>
            <a:r>
              <a:rPr lang="ru-RU" dirty="0">
                <a:solidFill>
                  <a:srgbClr val="002060"/>
                </a:solidFill>
              </a:rPr>
              <a:t>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закупку отдельных товаров иностранного происхождения (в том числе поставляемых при выполнении закупаемых работ, оказании закупаемых услуг). Такие товары, работы, услуги отражены в Перечне.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отношении них не допускаются (п. 2 ч. 4 ст. 3.1-4 </a:t>
            </a:r>
            <a:r>
              <a:rPr lang="ru-RU" dirty="0" smtClean="0">
                <a:solidFill>
                  <a:srgbClr val="002060"/>
                </a:solidFill>
              </a:rPr>
              <a:t>223-ФЗ</a:t>
            </a:r>
            <a:r>
              <a:rPr lang="ru-RU" dirty="0">
                <a:solidFill>
                  <a:srgbClr val="002060"/>
                </a:solidFill>
              </a:rPr>
              <a:t>):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•заключение </a:t>
            </a:r>
            <a:r>
              <a:rPr lang="ru-RU" dirty="0">
                <a:solidFill>
                  <a:srgbClr val="002060"/>
                </a:solidFill>
              </a:rPr>
              <a:t>договора поставки товара иностранного происхождения, если подана и признана соответствующей заявка (окончательное предложение), в которой </a:t>
            </a:r>
            <a:r>
              <a:rPr lang="ru-RU" dirty="0" smtClean="0">
                <a:solidFill>
                  <a:srgbClr val="002060"/>
                </a:solidFill>
              </a:rPr>
              <a:t>предлагается </a:t>
            </a:r>
            <a:r>
              <a:rPr lang="ru-RU" dirty="0">
                <a:solidFill>
                  <a:srgbClr val="002060"/>
                </a:solidFill>
              </a:rPr>
              <a:t>к поставке товар российского происхождения;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замена </a:t>
            </a:r>
            <a:r>
              <a:rPr lang="ru-RU" dirty="0">
                <a:solidFill>
                  <a:srgbClr val="002060"/>
                </a:solidFill>
              </a:rPr>
              <a:t>товара при исполнении договора на товар иностранного происхождения, в отношении которого установлено ограничение, если договор предусматривает поставку товара российского происхождения;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заключение </a:t>
            </a:r>
            <a:r>
              <a:rPr lang="ru-RU" dirty="0">
                <a:solidFill>
                  <a:srgbClr val="002060"/>
                </a:solidFill>
              </a:rPr>
              <a:t>договора с иностранным лицом на выполнение работы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оказание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услуги</a:t>
            </a:r>
            <a:r>
              <a:rPr lang="ru-RU" dirty="0">
                <a:solidFill>
                  <a:srgbClr val="002060"/>
                </a:solidFill>
              </a:rPr>
              <a:t>), если подана и признана соответствующей заявка российского лица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• перемена российского подрядчика (исполнителя) на иностранное лицо, зарегистрированное на территории иностранного государства, в отношении которого установлено ограничение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6785" y="1152178"/>
            <a:ext cx="81254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Вместе </a:t>
            </a:r>
            <a:r>
              <a:rPr lang="ru-RU" dirty="0">
                <a:solidFill>
                  <a:srgbClr val="002060"/>
                </a:solidFill>
              </a:rPr>
              <a:t>с тем Правительством РФ установлены (п. 1 ч. 2 ст. 3.1-4 Закона N 223-ФЗ, п. 1 Постановления N 1875</a:t>
            </a:r>
            <a:r>
              <a:rPr lang="ru-RU" dirty="0" smtClean="0">
                <a:solidFill>
                  <a:srgbClr val="002060"/>
                </a:solidFill>
              </a:rPr>
              <a:t>):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b="1" dirty="0" smtClean="0">
                <a:solidFill>
                  <a:srgbClr val="0070C0"/>
                </a:solidFill>
              </a:rPr>
              <a:t>запрет </a:t>
            </a:r>
            <a:r>
              <a:rPr lang="ru-RU" b="1" dirty="0">
                <a:solidFill>
                  <a:srgbClr val="002060"/>
                </a:solidFill>
              </a:rPr>
              <a:t>закупок товаров иностранного происхождения</a:t>
            </a:r>
            <a:r>
              <a:rPr lang="ru-RU" dirty="0">
                <a:solidFill>
                  <a:srgbClr val="002060"/>
                </a:solidFill>
              </a:rPr>
              <a:t>, а также работ (услуг), которые выполняют (оказывают) иностранные лица из </a:t>
            </a:r>
            <a:r>
              <a:rPr lang="ru-RU" dirty="0" smtClean="0">
                <a:solidFill>
                  <a:srgbClr val="002060"/>
                </a:solidFill>
              </a:rPr>
              <a:t>Перечня №1;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b="1" dirty="0" smtClean="0">
                <a:solidFill>
                  <a:srgbClr val="0070C0"/>
                </a:solidFill>
              </a:rPr>
              <a:t>ограничение </a:t>
            </a:r>
            <a:r>
              <a:rPr lang="ru-RU" b="1" dirty="0">
                <a:solidFill>
                  <a:srgbClr val="0070C0"/>
                </a:solidFill>
              </a:rPr>
              <a:t>закупок </a:t>
            </a:r>
            <a:r>
              <a:rPr lang="ru-RU" b="1" dirty="0">
                <a:solidFill>
                  <a:srgbClr val="002060"/>
                </a:solidFill>
              </a:rPr>
              <a:t>товаров иностранного происхождения</a:t>
            </a:r>
            <a:r>
              <a:rPr lang="ru-RU" dirty="0">
                <a:solidFill>
                  <a:srgbClr val="002060"/>
                </a:solidFill>
              </a:rPr>
              <a:t> из </a:t>
            </a:r>
            <a:r>
              <a:rPr lang="ru-RU" dirty="0" smtClean="0">
                <a:solidFill>
                  <a:srgbClr val="002060"/>
                </a:solidFill>
              </a:rPr>
              <a:t>Перечня №2;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b="1" dirty="0" smtClean="0">
                <a:solidFill>
                  <a:srgbClr val="0070C0"/>
                </a:solidFill>
              </a:rPr>
              <a:t>преимущество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 отношении товаров российского происхождения. </a:t>
            </a:r>
            <a:r>
              <a:rPr lang="ru-RU" dirty="0">
                <a:solidFill>
                  <a:srgbClr val="002060"/>
                </a:solidFill>
              </a:rPr>
              <a:t>Эта мера предусмотрена для всех товаров, которые не включены в упомянутые перечни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b="1" dirty="0" smtClean="0">
                <a:solidFill>
                  <a:srgbClr val="0070C0"/>
                </a:solidFill>
              </a:rPr>
              <a:t>минимальная </a:t>
            </a:r>
            <a:r>
              <a:rPr lang="ru-RU" b="1" dirty="0">
                <a:solidFill>
                  <a:srgbClr val="0070C0"/>
                </a:solidFill>
              </a:rPr>
              <a:t>обязательная доля закупок </a:t>
            </a:r>
            <a:r>
              <a:rPr lang="ru-RU" b="1" dirty="0">
                <a:solidFill>
                  <a:srgbClr val="002060"/>
                </a:solidFill>
              </a:rPr>
              <a:t>товаров российского происхождения.</a:t>
            </a:r>
            <a:r>
              <a:rPr lang="ru-RU" dirty="0">
                <a:solidFill>
                  <a:srgbClr val="002060"/>
                </a:solidFill>
              </a:rPr>
              <a:t> Ее обязаны соблюдать только </a:t>
            </a:r>
            <a:r>
              <a:rPr lang="ru-RU" b="1" dirty="0">
                <a:solidFill>
                  <a:srgbClr val="002060"/>
                </a:solidFill>
              </a:rPr>
              <a:t>отдельные заказчики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186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2562" y="1227540"/>
            <a:ext cx="5688632" cy="18158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Заказчик </a:t>
            </a:r>
            <a:r>
              <a:rPr lang="ru-RU" b="1" dirty="0" smtClean="0">
                <a:solidFill>
                  <a:srgbClr val="002060"/>
                </a:solidFill>
              </a:rPr>
              <a:t>вправе </a:t>
            </a:r>
            <a:r>
              <a:rPr lang="ru-RU" dirty="0">
                <a:solidFill>
                  <a:srgbClr val="002060"/>
                </a:solidFill>
              </a:rPr>
              <a:t>не применять ограничение, если </a:t>
            </a:r>
            <a:r>
              <a:rPr lang="ru-RU" dirty="0" smtClean="0">
                <a:solidFill>
                  <a:srgbClr val="002060"/>
                </a:solidFill>
              </a:rPr>
              <a:t>закупается, </a:t>
            </a:r>
            <a:r>
              <a:rPr lang="ru-RU" dirty="0">
                <a:solidFill>
                  <a:srgbClr val="002060"/>
                </a:solidFill>
              </a:rPr>
              <a:t>в частности (п. 6 Постановления N 1875):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продукция </a:t>
            </a:r>
            <a:r>
              <a:rPr lang="ru-RU" dirty="0">
                <a:solidFill>
                  <a:srgbClr val="002060"/>
                </a:solidFill>
              </a:rPr>
              <a:t>определенного товарного знака, </a:t>
            </a:r>
            <a:r>
              <a:rPr lang="ru-RU" dirty="0" smtClean="0">
                <a:solidFill>
                  <a:srgbClr val="002060"/>
                </a:solidFill>
              </a:rPr>
              <a:t>необходимая, </a:t>
            </a:r>
            <a:r>
              <a:rPr lang="ru-RU" dirty="0">
                <a:solidFill>
                  <a:srgbClr val="002060"/>
                </a:solidFill>
              </a:rPr>
              <a:t>чтобы обеспечить взаимодействие с товарами, которые </a:t>
            </a:r>
            <a:r>
              <a:rPr lang="ru-RU" dirty="0" smtClean="0">
                <a:solidFill>
                  <a:srgbClr val="002060"/>
                </a:solidFill>
              </a:rPr>
              <a:t>заказчик </a:t>
            </a:r>
            <a:r>
              <a:rPr lang="ru-RU" dirty="0">
                <a:solidFill>
                  <a:srgbClr val="002060"/>
                </a:solidFill>
              </a:rPr>
              <a:t>уже </a:t>
            </a:r>
            <a:r>
              <a:rPr lang="ru-RU" dirty="0" smtClean="0">
                <a:solidFill>
                  <a:srgbClr val="002060"/>
                </a:solidFill>
              </a:rPr>
              <a:t>использует (есть </a:t>
            </a:r>
            <a:r>
              <a:rPr lang="ru-RU" dirty="0">
                <a:solidFill>
                  <a:srgbClr val="002060"/>
                </a:solidFill>
              </a:rPr>
              <a:t>исключения);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запчасти и расходные материалы к машинам и оборудованию</a:t>
            </a:r>
            <a:r>
              <a:rPr lang="ru-RU" b="1" dirty="0">
                <a:solidFill>
                  <a:srgbClr val="002060"/>
                </a:solidFill>
              </a:rPr>
              <a:t> (кроме медицинских изделий), </a:t>
            </a:r>
            <a:r>
              <a:rPr lang="ru-RU" dirty="0">
                <a:solidFill>
                  <a:srgbClr val="002060"/>
                </a:solidFill>
              </a:rPr>
              <a:t>которые требуются согласно их технической документации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60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220" y="826294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УСТАНОВЛЕНИЕ ПРЕИМУЩЕСТВА ДЛЯ ТОВАРОВ РОССИЙСКОГО ПРОИСХОЖДЕНИЯ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Преимущество устанавливается </a:t>
            </a:r>
            <a:r>
              <a:rPr lang="ru-RU" dirty="0">
                <a:solidFill>
                  <a:srgbClr val="002060"/>
                </a:solidFill>
              </a:rPr>
              <a:t>для всех товаров российского происхождения (в том числе поставляемых при выполнении закупаемых работ, оказании закупаемых услуг), в отношении которых нет запрета или ограничения.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При этом (п</a:t>
            </a:r>
            <a:r>
              <a:rPr lang="ru-RU" dirty="0">
                <a:solidFill>
                  <a:srgbClr val="002060"/>
                </a:solidFill>
              </a:rPr>
              <a:t>. 3 ч. 4, п. 3 ч. 5 ст. 3.1-4 Закона N 223-ФЗ):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b="1" dirty="0" smtClean="0">
                <a:solidFill>
                  <a:srgbClr val="002060"/>
                </a:solidFill>
              </a:rPr>
              <a:t>при </a:t>
            </a:r>
            <a:r>
              <a:rPr lang="ru-RU" b="1" dirty="0">
                <a:solidFill>
                  <a:srgbClr val="002060"/>
                </a:solidFill>
              </a:rPr>
              <a:t>рассмотрении, оценке, сопоставлении заявок </a:t>
            </a:r>
            <a:r>
              <a:rPr lang="ru-RU" dirty="0">
                <a:solidFill>
                  <a:srgbClr val="002060"/>
                </a:solidFill>
              </a:rPr>
              <a:t>(окончательных предложений) </a:t>
            </a:r>
            <a:r>
              <a:rPr lang="ru-RU" b="1" dirty="0">
                <a:solidFill>
                  <a:srgbClr val="002060"/>
                </a:solidFill>
              </a:rPr>
              <a:t>ценовое предложение снижается на 15% </a:t>
            </a:r>
            <a:r>
              <a:rPr lang="ru-RU" dirty="0">
                <a:solidFill>
                  <a:srgbClr val="002060"/>
                </a:solidFill>
              </a:rPr>
              <a:t>или увеличивается на 15% (в случае подачи предложения о размере платы за заключение договора), </a:t>
            </a:r>
            <a:r>
              <a:rPr lang="ru-RU" b="1" dirty="0">
                <a:solidFill>
                  <a:srgbClr val="002060"/>
                </a:solidFill>
              </a:rPr>
              <a:t>если участник предлагает товар только российского происхождения.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Договор </a:t>
            </a:r>
            <a:r>
              <a:rPr lang="ru-RU" b="1" dirty="0">
                <a:solidFill>
                  <a:srgbClr val="002060"/>
                </a:solidFill>
              </a:rPr>
              <a:t>с таким участником заключается по цене без учета снижения либо увеличения его ценового предложения;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если </a:t>
            </a:r>
            <a:r>
              <a:rPr lang="ru-RU" dirty="0">
                <a:solidFill>
                  <a:srgbClr val="002060"/>
                </a:solidFill>
              </a:rPr>
              <a:t>договор предусматривает поставку товара российского происхождения, не допускается его замена на товар иностранного происхождения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6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868" y="1100019"/>
            <a:ext cx="802753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Преимущество </a:t>
            </a:r>
            <a:r>
              <a:rPr lang="ru-RU" b="1" dirty="0" smtClean="0">
                <a:solidFill>
                  <a:srgbClr val="002060"/>
                </a:solidFill>
              </a:rPr>
              <a:t>предоставляется, </a:t>
            </a:r>
            <a:r>
              <a:rPr lang="ru-RU" b="1" dirty="0">
                <a:solidFill>
                  <a:srgbClr val="002060"/>
                </a:solidFill>
              </a:rPr>
              <a:t>только если среди допущенных заявок есть хотя бы одна с предложением поставить товар иностранного происхождения.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Мера </a:t>
            </a:r>
            <a:r>
              <a:rPr lang="ru-RU" dirty="0">
                <a:solidFill>
                  <a:srgbClr val="002060"/>
                </a:solidFill>
              </a:rPr>
              <a:t>применяется в отношении всех товаров, являющихся объектом закупки - как в отношении которых преимущество установлено, так и в отношении товаров, закупки которых находятся под запретом или ограничением (</a:t>
            </a:r>
            <a:r>
              <a:rPr lang="ru-RU" dirty="0" err="1">
                <a:solidFill>
                  <a:srgbClr val="002060"/>
                </a:solidFill>
              </a:rPr>
              <a:t>пп</a:t>
            </a:r>
            <a:r>
              <a:rPr lang="ru-RU" dirty="0">
                <a:solidFill>
                  <a:srgbClr val="002060"/>
                </a:solidFill>
              </a:rPr>
              <a:t>. "б", "в" п. 4 Постановления N 1875).</a:t>
            </a:r>
          </a:p>
          <a:p>
            <a:r>
              <a:rPr lang="ru-RU" sz="1200" dirty="0">
                <a:solidFill>
                  <a:srgbClr val="002060"/>
                </a:solidFill>
              </a:rPr>
              <a:t> </a:t>
            </a:r>
          </a:p>
          <a:p>
            <a:r>
              <a:rPr lang="ru-RU" sz="1200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006" y="2976171"/>
            <a:ext cx="78164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Аналогичные действия по применению преимущества (</a:t>
            </a:r>
            <a:r>
              <a:rPr lang="ru-RU" dirty="0" smtClean="0">
                <a:solidFill>
                  <a:srgbClr val="002060"/>
                </a:solidFill>
              </a:rPr>
              <a:t>понижающего коэффициента </a:t>
            </a:r>
            <a:r>
              <a:rPr lang="ru-RU" dirty="0">
                <a:solidFill>
                  <a:srgbClr val="002060"/>
                </a:solidFill>
              </a:rPr>
              <a:t>15% в отношении ценового предложения на этапе </a:t>
            </a:r>
            <a:r>
              <a:rPr lang="ru-RU" dirty="0" smtClean="0">
                <a:solidFill>
                  <a:srgbClr val="002060"/>
                </a:solidFill>
              </a:rPr>
              <a:t>присвоения порядковых </a:t>
            </a:r>
            <a:r>
              <a:rPr lang="ru-RU" dirty="0">
                <a:solidFill>
                  <a:srgbClr val="002060"/>
                </a:solidFill>
              </a:rPr>
              <a:t>номеров заявкам) для заявок с предложением «отечественных»</a:t>
            </a:r>
          </a:p>
          <a:p>
            <a:r>
              <a:rPr lang="ru-RU" dirty="0">
                <a:solidFill>
                  <a:srgbClr val="002060"/>
                </a:solidFill>
              </a:rPr>
              <a:t>товаров выполняются для всех конкурентных способов закупки (</a:t>
            </a:r>
            <a:r>
              <a:rPr lang="ru-RU" dirty="0" smtClean="0">
                <a:solidFill>
                  <a:srgbClr val="002060"/>
                </a:solidFill>
              </a:rPr>
              <a:t>электронный аукцион</a:t>
            </a:r>
            <a:r>
              <a:rPr lang="ru-RU" dirty="0">
                <a:solidFill>
                  <a:srgbClr val="002060"/>
                </a:solidFill>
              </a:rPr>
              <a:t>, электронный конкурс, электронный запрос котировок)</a:t>
            </a:r>
          </a:p>
        </p:txBody>
      </p:sp>
    </p:spTree>
    <p:extLst>
      <p:ext uri="{BB962C8B-B14F-4D97-AF65-F5344CB8AC3E}">
        <p14:creationId xmlns:p14="http://schemas.microsoft.com/office/powerpoint/2010/main" val="3986555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5486"/>
            <a:ext cx="6962775" cy="468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713224" y="1013500"/>
            <a:ext cx="778307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>
                <a:latin typeface="Arial Black" panose="020B0A04020102020204" pitchFamily="34" charset="0"/>
              </a:rPr>
              <a:t>Проблематика применения национального режима закупок товаров, работ, услуг по Закону №223-ФЗ, 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наиболее </a:t>
            </a:r>
            <a:r>
              <a:rPr lang="ru-RU" dirty="0">
                <a:latin typeface="Arial Black" panose="020B0A04020102020204" pitchFamily="34" charset="0"/>
              </a:rPr>
              <a:t>частые ошибки</a:t>
            </a:r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grpSp>
        <p:nvGrpSpPr>
          <p:cNvPr id="6" name="Google Shape;7873;p74"/>
          <p:cNvGrpSpPr/>
          <p:nvPr/>
        </p:nvGrpSpPr>
        <p:grpSpPr>
          <a:xfrm>
            <a:off x="771358" y="3963634"/>
            <a:ext cx="442373" cy="420775"/>
            <a:chOff x="-6690625" y="3631325"/>
            <a:chExt cx="307225" cy="292225"/>
          </a:xfrm>
        </p:grpSpPr>
        <p:sp>
          <p:nvSpPr>
            <p:cNvPr id="7" name="Google Shape;7874;p74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875;p74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876;p74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877;p74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878;p74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0428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124" y="643025"/>
            <a:ext cx="8493276" cy="2741700"/>
          </a:xfrm>
        </p:spPr>
        <p:txBody>
          <a:bodyPr/>
          <a:lstStyle/>
          <a:p>
            <a:pPr marL="139700" indent="0" algn="ctr">
              <a:buNone/>
            </a:pPr>
            <a:r>
              <a:rPr lang="ru-RU" b="1" dirty="0"/>
              <a:t>Неприменение ограничения закупок иностранных </a:t>
            </a:r>
            <a:r>
              <a:rPr lang="ru-RU" b="1" dirty="0" smtClean="0"/>
              <a:t>товаров</a:t>
            </a:r>
          </a:p>
          <a:p>
            <a:pPr marL="139700" indent="0" algn="ctr">
              <a:buNone/>
            </a:pPr>
            <a:endParaRPr lang="ru-RU" b="1" dirty="0"/>
          </a:p>
          <a:p>
            <a:pPr marL="139700" indent="0">
              <a:buNone/>
            </a:pPr>
            <a:r>
              <a:rPr lang="ru-RU" dirty="0"/>
              <a:t>Контролеры не поддержали заказчика, который в закупке на поставку продукции из перечня N 2 не установил защитную меру в виде ограничения (Решение ФАС России от 18.03.2025 N 223ФЗ-127/25).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Из закупочных документов следовало, что заказчик воспользовался правом не применять ограничение, поскольку закупает продукцию определенного товарного знака для обеспечения взаимодействия с товарами, которые уже использует. Однако он не представил контролерам доказательств несовместимости закупаемой продукции с другими товарными знаками. Значит, ограничение следовало установить.</a:t>
            </a:r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263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00" y="653578"/>
            <a:ext cx="85764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/>
              <a:t>Решение №054/01/18.1-1011/2025 </a:t>
            </a:r>
            <a:r>
              <a:rPr lang="ru-RU" b="1" dirty="0" smtClean="0"/>
              <a:t>от </a:t>
            </a:r>
            <a:r>
              <a:rPr lang="ru-RU" b="1" dirty="0"/>
              <a:t>29 апреля 2025 г</a:t>
            </a:r>
            <a:r>
              <a:rPr lang="ru-RU" b="1" dirty="0" smtClean="0"/>
              <a:t>. </a:t>
            </a:r>
          </a:p>
          <a:p>
            <a:pPr marL="139700" indent="0">
              <a:buNone/>
            </a:pPr>
            <a:r>
              <a:rPr lang="ru-RU" b="1" dirty="0"/>
              <a:t>Новосибирское УФАС </a:t>
            </a:r>
            <a:r>
              <a:rPr lang="ru-RU" b="1" dirty="0" smtClean="0"/>
              <a:t>России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 smtClean="0"/>
              <a:t>Участник пожаловался, что его заявку отклонили, хотя он предложил товар российского происхождения из 2 перечня Постановления 1875. </a:t>
            </a:r>
          </a:p>
          <a:p>
            <a:pPr marL="139700" indent="0">
              <a:buNone/>
            </a:pPr>
            <a:r>
              <a:rPr lang="ru-RU" dirty="0" smtClean="0"/>
              <a:t>В Итоговом протоколе нет сведений о том, почему именно отклонили </a:t>
            </a:r>
            <a:r>
              <a:rPr lang="ru-RU" dirty="0"/>
              <a:t>заявку. </a:t>
            </a: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Заявитель </a:t>
            </a:r>
            <a:r>
              <a:rPr lang="ru-RU" dirty="0"/>
              <a:t>связывает отклонение его заявки Заказчиком с несоблюдением последним положений </a:t>
            </a:r>
            <a:r>
              <a:rPr lang="ru-RU" dirty="0" smtClean="0"/>
              <a:t>223-ФЗ </a:t>
            </a:r>
            <a:r>
              <a:rPr lang="ru-RU" dirty="0"/>
              <a:t>и Постановления Правительства РФ от 23.12.2024г. № 1875 в части запрета на заключение договора на поставку товара, происходящего из иностранного государства при наличии заявки, содержащей предложение о поставке товара российского происхождения</a:t>
            </a:r>
            <a:r>
              <a:rPr lang="ru-RU" dirty="0" smtClean="0"/>
              <a:t>.</a:t>
            </a:r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Ответчик аргументировал, что все допущенные </a:t>
            </a:r>
            <a:r>
              <a:rPr lang="ru-RU" dirty="0"/>
              <a:t>к участию заявки содержали товары исключительно российского происхождения, в связи с чем положения Постановления Правительства РФ № 1875 в данном случае вообще не применимы. </a:t>
            </a:r>
            <a:endParaRPr lang="ru-RU" dirty="0" smtClean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 smtClean="0"/>
              <a:t>Жалоба – </a:t>
            </a:r>
            <a:r>
              <a:rPr lang="ru-RU" dirty="0" err="1" smtClean="0"/>
              <a:t>необоснована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077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105" y="782725"/>
            <a:ext cx="82589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/>
              <a:t>Решение №054/01/18.1-1234/2025 </a:t>
            </a:r>
            <a:r>
              <a:rPr lang="ru-RU" b="1" dirty="0" smtClean="0"/>
              <a:t>от </a:t>
            </a:r>
            <a:r>
              <a:rPr lang="ru-RU" b="1" dirty="0"/>
              <a:t>15 мая 2025 г</a:t>
            </a:r>
            <a:r>
              <a:rPr lang="ru-RU" b="1" dirty="0" smtClean="0"/>
              <a:t>.</a:t>
            </a:r>
          </a:p>
          <a:p>
            <a:pPr marL="139700" indent="0">
              <a:buNone/>
            </a:pPr>
            <a:r>
              <a:rPr lang="ru-RU" b="1" dirty="0"/>
              <a:t>Новосибирское УФАС России</a:t>
            </a:r>
            <a:endParaRPr lang="ru-RU" b="1" dirty="0" smtClean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 smtClean="0"/>
              <a:t>Заявитель пожаловался, что заказчик установил ограничивающие конкуренцию требования к изделию, подпадающему под национальный режим, создав описание предмета закупки, ориентируясь на характеристики единственного товара, состоящего в реестре российской промышленной продукции.</a:t>
            </a:r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Заказчик аргументировал, что соблюдал все требования к конкурентной закупке, и предполагал, что заявки будут подавать не производители, а продавцы, количество которых не ограничено.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 smtClean="0"/>
              <a:t>Жалоба – </a:t>
            </a:r>
            <a:r>
              <a:rPr lang="ru-RU" dirty="0" err="1" smtClean="0"/>
              <a:t>необоснована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168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105" y="846225"/>
            <a:ext cx="7522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/>
              <a:t>Решение №054/01/18.1-754/2025 </a:t>
            </a:r>
            <a:r>
              <a:rPr lang="ru-RU" b="1" dirty="0" smtClean="0"/>
              <a:t> от </a:t>
            </a:r>
            <a:r>
              <a:rPr lang="ru-RU" b="1" dirty="0"/>
              <a:t>31 марта 2025 г</a:t>
            </a:r>
            <a:r>
              <a:rPr lang="ru-RU" b="1" dirty="0" smtClean="0"/>
              <a:t>.</a:t>
            </a:r>
          </a:p>
          <a:p>
            <a:pPr marL="139700" indent="0">
              <a:buNone/>
            </a:pPr>
            <a:r>
              <a:rPr lang="ru-RU" b="1" dirty="0"/>
              <a:t>Новосибирское УФАС </a:t>
            </a:r>
            <a:r>
              <a:rPr lang="ru-RU" b="1" dirty="0" smtClean="0"/>
              <a:t>России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 smtClean="0"/>
              <a:t>Заявитель пожаловался, что заказчик неправомерно отклонил его заявку при проведении аукциона, хотя он указал в заявке номер реестровой записи на товар, закупить который хотел заказчик.</a:t>
            </a:r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Заказчик аргументировал, что реестровая запись соответствует изделию с другими техническими характеристиками, отличающимися от характеристик товаров, которые действительно требуются заказчику.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 smtClean="0"/>
              <a:t>Жалоба </a:t>
            </a:r>
            <a:r>
              <a:rPr lang="ru-RU" dirty="0" err="1" smtClean="0"/>
              <a:t>необоснована</a:t>
            </a:r>
            <a:r>
              <a:rPr lang="ru-RU" dirty="0" smtClean="0"/>
              <a:t>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055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36722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 smtClean="0"/>
              <a:t>		Решение от </a:t>
            </a:r>
            <a:r>
              <a:rPr lang="ru-RU" b="1" dirty="0"/>
              <a:t>18 марта 2025 г. N 024/07/3-569/2025</a:t>
            </a:r>
          </a:p>
          <a:p>
            <a:pPr marL="139700" indent="0">
              <a:buNone/>
            </a:pPr>
            <a:r>
              <a:rPr lang="ru-RU" b="1" dirty="0" smtClean="0"/>
              <a:t>		Красноярское УФАС России</a:t>
            </a:r>
          </a:p>
          <a:p>
            <a:pPr marL="139700" indent="0">
              <a:buNone/>
            </a:pPr>
            <a:endParaRPr lang="ru-RU" sz="1050" dirty="0"/>
          </a:p>
          <a:p>
            <a:pPr marL="139700" indent="0">
              <a:buNone/>
            </a:pPr>
            <a:r>
              <a:rPr lang="ru-RU" dirty="0" smtClean="0"/>
              <a:t>Заявитель пожаловался на нарушения порядка рассмотрения заявок, его заявку отклонили как несоответствующую, несмотря на то, что он предоставил номер реестровой записи из реестра российской промышленной продукции. А другие участники предоставили другой номер, хотя он не соответствует требованиям заказчика. 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Согласно протоколу рассмотрения вторых частей заявок/подведения итогов аукциона N 3342951 от 04.03.2025 на участие в закупке подано 8 (восемь) заявок, только 2 (две) заявки признаны соответствующими требованиям, предъявляемым к участникам аукциона.</a:t>
            </a:r>
          </a:p>
          <a:p>
            <a:pPr marL="139700" indent="0">
              <a:buNone/>
            </a:pPr>
            <a:r>
              <a:rPr lang="ru-RU" dirty="0"/>
              <a:t>Комиссия проанализировав вторые части заявок участников закупки, признанных соответствующими требованиям документации о закупке, установила, что претендентами указан реестровый номер из реестра российской промышленной продукции - 10504947, которому соответствует товар: "Контактные провода из меди, предназначенные для контактной сети электрифицированных железных дорог, МФ", производителя ООО "К", код ОКПД2 - 27.32.13.135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64000" y="4394200"/>
            <a:ext cx="723900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810" y="1144935"/>
            <a:ext cx="7721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 реализации мер по применению национального режима надо учесть следующее (Письмо Минфина России от 10.12.2024 N 24-07-08/124512</a:t>
            </a:r>
            <a:r>
              <a:rPr lang="ru-RU" dirty="0" smtClean="0">
                <a:solidFill>
                  <a:srgbClr val="002060"/>
                </a:solidFill>
              </a:rPr>
              <a:t>):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• в положении о закупке заказчик самостоятельно устанавливает порядок применения национального режима в зависимости от способа закупки</a:t>
            </a:r>
            <a:r>
              <a:rPr lang="ru-RU" b="1" dirty="0" smtClean="0">
                <a:solidFill>
                  <a:srgbClr val="0070C0"/>
                </a:solidFill>
              </a:rPr>
              <a:t>;\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• ограничение закупок иностранных товаров и преимущество для товаров российского происхождения действуют при условии, что поступила хотя бы одна заявка с предложением товара российского происхождения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• национальный режим применяют при конкурентных и неконкурентных закупках, в том числе закупках у единственного поставщика (подрядчика, исполнителя).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58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70025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По </a:t>
            </a:r>
            <a:r>
              <a:rPr lang="ru-RU" dirty="0"/>
              <a:t>мнению заявителя, предлагаемый товар не соответствует требованиям заказчика, поскольку согласно выписки из реестра российской промышленной продукции имеет код ОКПД2 - 27.32.14.190 Проводники электрические на напряжение более 1 </a:t>
            </a:r>
            <a:r>
              <a:rPr lang="ru-RU" dirty="0" err="1"/>
              <a:t>кВ</a:t>
            </a:r>
            <a:r>
              <a:rPr lang="ru-RU" dirty="0"/>
              <a:t> прочие, не включенные в другие группировки.</a:t>
            </a:r>
          </a:p>
          <a:p>
            <a:pPr marL="139700" indent="0">
              <a:buNone/>
            </a:pPr>
            <a:r>
              <a:rPr lang="ru-RU" dirty="0"/>
              <a:t>Предметом закупки согласно условиям документации о закупке является: провод контактный МФ-85, провод контактный МФ-100 - код ОКПД2: 27.32.13.135 Провода силовые общего назначения</a:t>
            </a:r>
            <a:r>
              <a:rPr lang="ru-RU" dirty="0" smtClean="0"/>
              <a:t>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b="1" dirty="0"/>
              <a:t>Вместе с тем, код ОКПД2 не является функциональной, технической или качественной характеристикой товара и как следствие даже полное несовпадение кодов ОКПД2 не свидетельствует о том, что товары априори не имеют идентичное функциональное назначение, характеристики и в целом являются различными.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Комиссия отмечает, что код ОКПД2 27.32.14.190 и ОКПД2 27.32.13.135 относятся к одной группе в соответствии с классификатором ОКПД2, фактически образуют одну группу товаров - Оборудование электрическое.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4064000" y="4394200"/>
            <a:ext cx="723900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469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000" y="452525"/>
            <a:ext cx="8750300" cy="2741700"/>
          </a:xfrm>
        </p:spPr>
        <p:txBody>
          <a:bodyPr/>
          <a:lstStyle/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Таким образом, тот факт, что участник закупки в качестве подтверждения страны происхождения товара указывает информацию о реестровом номере товара в реестре российской промышленной продукции, имеющий код ОКПД2, отличный от используемого организатором торгов при формировании предмета закупки, не свидетельствует о том, что сведения являются недостоверными или что такая реестровая запись сделана в отношении несоответствующего требованиям закупочной документации товара. </a:t>
            </a:r>
            <a:endParaRPr lang="ru-RU" dirty="0" smtClean="0"/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r>
              <a:rPr lang="ru-RU" dirty="0"/>
              <a:t>Вывод о несоответствии имеет место быть только в том случае, если установлено, что реестровая запись сделана в отношении принципиально иного товара, имеющего иные характеристики.</a:t>
            </a:r>
          </a:p>
          <a:p>
            <a:pPr marL="139700" indent="0">
              <a:buNone/>
            </a:pPr>
            <a:r>
              <a:rPr lang="ru-RU" dirty="0"/>
              <a:t>Таким образом, довод заявителя о несоответствии предлагаемой участниками закупки, признанными соответствующими требованиям закупочной документации, продукции потребности организатора торгов не находит своего подтверждения. Доказательств обратного заявителем не представлено.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Жалоба </a:t>
            </a:r>
            <a:r>
              <a:rPr lang="ru-RU" dirty="0" err="1"/>
              <a:t>необоснована</a:t>
            </a:r>
            <a:r>
              <a:rPr lang="ru-RU" dirty="0"/>
              <a:t>.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778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000" y="452525"/>
            <a:ext cx="8750300" cy="2741700"/>
          </a:xfrm>
        </p:spPr>
        <p:txBody>
          <a:bodyPr/>
          <a:lstStyle/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b="1" dirty="0" smtClean="0"/>
              <a:t>Решение от </a:t>
            </a:r>
            <a:r>
              <a:rPr lang="ru-RU" b="1" dirty="0"/>
              <a:t>25 февраля 2025 г. N 003/07/3-60/2025</a:t>
            </a:r>
          </a:p>
          <a:p>
            <a:pPr marL="139700" indent="0">
              <a:buNone/>
            </a:pPr>
            <a:r>
              <a:rPr lang="ru-RU" dirty="0" smtClean="0"/>
              <a:t>Бурятское УФАС России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 smtClean="0"/>
              <a:t>Поступила </a:t>
            </a:r>
            <a:r>
              <a:rPr lang="ru-RU" dirty="0"/>
              <a:t>жалоба ООО "Т" </a:t>
            </a:r>
            <a:r>
              <a:rPr lang="ru-RU" dirty="0" smtClean="0"/>
              <a:t>по </a:t>
            </a:r>
            <a:r>
              <a:rPr lang="ru-RU" dirty="0"/>
              <a:t>факту отклонения </a:t>
            </a:r>
            <a:r>
              <a:rPr lang="ru-RU" dirty="0" smtClean="0"/>
              <a:t>его заявки при </a:t>
            </a:r>
            <a:r>
              <a:rPr lang="ru-RU" dirty="0"/>
              <a:t>участии в запросе котировок в электронной форме, участниками которого могут быть только </a:t>
            </a:r>
            <a:r>
              <a:rPr lang="ru-RU" dirty="0" smtClean="0"/>
              <a:t>СМСП, </a:t>
            </a:r>
            <a:r>
              <a:rPr lang="ru-RU" dirty="0"/>
              <a:t>на поставку подшипников для нужд МУП "У", а также на предмет оценки действий закупочной комиссии при рассмотрении заявок, занявших первое и второе место по итогам рассмотрения всех </a:t>
            </a:r>
            <a:r>
              <a:rPr lang="ru-RU" dirty="0" smtClean="0"/>
              <a:t>заявок.</a:t>
            </a:r>
            <a:endParaRPr lang="ru-RU" dirty="0"/>
          </a:p>
          <a:p>
            <a:pPr marL="139700" indent="0">
              <a:buNone/>
            </a:pPr>
            <a:r>
              <a:rPr lang="ru-RU" dirty="0" smtClean="0"/>
              <a:t>Как </a:t>
            </a:r>
            <a:r>
              <a:rPr lang="ru-RU" dirty="0"/>
              <a:t>следует из жалобы, в соответствии с постановлением Правительства Российской Федерации от 23.12.2024 N 1875 "О мерах по предоставлению национального режима при осуществлении закупок товаров, работ, услуг для обеспечения государственных и муниципальных нужд, закупок товаров, работ, услуг отдельными видами юридических лиц" (далее - постановление N 1875) единственным способом подтверждения происхождения товара является указание реестрового номера из реестра российской промышленной продукции или Евразийского реестра промышленных товаров государств - членов Евразийского экономического союза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064000" y="4394200"/>
            <a:ext cx="723900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810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10853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На </a:t>
            </a:r>
            <a:r>
              <a:rPr lang="ru-RU" dirty="0"/>
              <a:t>момент подачи заявки (02.02.2025) подшипник 70-410 (позиция 3 технического задания заказчика), а также его аналоги отсутствовали в </a:t>
            </a:r>
            <a:r>
              <a:rPr lang="ru-RU" dirty="0" smtClean="0"/>
              <a:t>РРПП и </a:t>
            </a:r>
            <a:r>
              <a:rPr lang="ru-RU" dirty="0"/>
              <a:t>в </a:t>
            </a:r>
            <a:r>
              <a:rPr lang="ru-RU" dirty="0" smtClean="0"/>
              <a:t>ЕРПП. </a:t>
            </a:r>
            <a:r>
              <a:rPr lang="ru-RU" dirty="0"/>
              <a:t>Следовательно, не представлялось возможным подтвердить российское происхождение подшипника 70-410. </a:t>
            </a: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В </a:t>
            </a:r>
            <a:r>
              <a:rPr lang="ru-RU" dirty="0"/>
              <a:t>этом случае, в соответствии с законодательством, товар приравнивается к импортному; заявки всех участников указанной процедуры должны считаться заявками, содержащими иностранную продукцию. </a:t>
            </a: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Заказчик </a:t>
            </a:r>
            <a:r>
              <a:rPr lang="ru-RU" dirty="0"/>
              <a:t>же признал заявки участников N 4 и N 5 соответствующими требованиям, то есть содержащими предложение о поставке товара российского производства, но так как указанный подшипник в реестрах отсутствует, никто из участников не мог подтвердить его российское происхождение. Считаем, что участники N 4 и N 5 предоставили реестровые номера на другие подшипники, а заказчик не проверил номера реестровых записей, предоставленные этими участниками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064000" y="4394200"/>
            <a:ext cx="723900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37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000" y="6535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По </a:t>
            </a:r>
            <a:r>
              <a:rPr lang="ru-RU" dirty="0"/>
              <a:t>итогам рассмотрения жалобы ООО "Т", состоявшегося 25.02.2025 с учетом продления срока принятия решения по жалобе ООО "Т" на основании части 14.1 статьи 18.1 </a:t>
            </a:r>
            <a:r>
              <a:rPr lang="ru-RU" dirty="0" smtClean="0"/>
              <a:t>135-ФЗ, </a:t>
            </a:r>
            <a:r>
              <a:rPr lang="ru-RU" dirty="0"/>
              <a:t>Комиссией Бурятского УФАС России установлено следующее.</a:t>
            </a:r>
          </a:p>
          <a:p>
            <a:pPr marL="139700" indent="0">
              <a:buNone/>
            </a:pPr>
            <a:r>
              <a:rPr lang="ru-RU" dirty="0"/>
              <a:t>МУП "У" при осуществлении закупочной деятельности руководствуется Законом о закупках и Положением о закупках товаров, работ, услуг.</a:t>
            </a:r>
          </a:p>
          <a:p>
            <a:pPr marL="139700" indent="0">
              <a:buNone/>
            </a:pPr>
            <a:r>
              <a:rPr lang="ru-RU" dirty="0"/>
              <a:t>28.01.2025 в </a:t>
            </a:r>
            <a:r>
              <a:rPr lang="ru-RU" dirty="0" smtClean="0"/>
              <a:t>ЕИС опубликовано </a:t>
            </a:r>
            <a:r>
              <a:rPr lang="ru-RU" dirty="0"/>
              <a:t>извещение о проведении </a:t>
            </a:r>
            <a:r>
              <a:rPr lang="ru-RU" dirty="0" smtClean="0"/>
              <a:t>ЗК в ЭФ, </a:t>
            </a:r>
            <a:r>
              <a:rPr lang="ru-RU" dirty="0"/>
              <a:t>участниками которого могут быть только </a:t>
            </a:r>
            <a:r>
              <a:rPr lang="ru-RU" dirty="0" smtClean="0"/>
              <a:t>СМСП, </a:t>
            </a:r>
            <a:r>
              <a:rPr lang="ru-RU" dirty="0"/>
              <a:t>на поставку подшипников для нужд МУП "У".</a:t>
            </a:r>
          </a:p>
          <a:p>
            <a:pPr marL="139700" indent="0">
              <a:buNone/>
            </a:pPr>
            <a:r>
              <a:rPr lang="ru-RU" dirty="0"/>
              <a:t>В соответствии с протоколом рассмотрения заявок от 04.02.2025 на участие в запросе котировок поступило 5 заявок, в том числе заявка ООО "Т</a:t>
            </a:r>
            <a:r>
              <a:rPr lang="ru-RU" dirty="0" smtClean="0"/>
              <a:t>".</a:t>
            </a:r>
          </a:p>
          <a:p>
            <a:pPr marL="139700" indent="0">
              <a:buNone/>
            </a:pPr>
            <a:r>
              <a:rPr lang="ru-RU" dirty="0"/>
              <a:t>В соответствии с </a:t>
            </a:r>
            <a:r>
              <a:rPr lang="ru-RU" dirty="0" smtClean="0"/>
              <a:t>п. </a:t>
            </a:r>
            <a:r>
              <a:rPr lang="ru-RU" dirty="0"/>
              <a:t>18 извещения о проведении </a:t>
            </a:r>
            <a:r>
              <a:rPr lang="ru-RU" dirty="0" smtClean="0"/>
              <a:t>ЗК ("</a:t>
            </a:r>
            <a:r>
              <a:rPr lang="ru-RU" dirty="0"/>
              <a:t>предоставление национального режима при осуществлении закупок") заказчиком в соответствии п. 1 ч. 2 ст. 3.1 - 4 </a:t>
            </a:r>
            <a:r>
              <a:rPr lang="ru-RU" dirty="0" smtClean="0"/>
              <a:t>Закона о закупках установлен </a:t>
            </a:r>
            <a:r>
              <a:rPr lang="ru-RU" dirty="0"/>
              <a:t>запрет на закупку товаров, происходящих из иностранных государств и, соответственно, выполняемых, оказываемых иностранными лицами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064000" y="4394200"/>
            <a:ext cx="723900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355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000" y="367228"/>
            <a:ext cx="8750300" cy="2741700"/>
          </a:xfrm>
        </p:spPr>
        <p:txBody>
          <a:bodyPr/>
          <a:lstStyle/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Комиссией Бурятского УФАС России установлено, что в заявке ООО "Т" содержится предложение о поставке товара, страной происхождения которого является Малайзия. Следовательно, заявка ООО "Т" была правомерно отклонена закупочной комиссией МУП "У" как не соответствующая требованиям пункта 18 извещения о проведении запроса котировок N 32514448716.</a:t>
            </a:r>
          </a:p>
          <a:p>
            <a:pPr marL="139700" indent="0">
              <a:buNone/>
            </a:pPr>
            <a:r>
              <a:rPr lang="ru-RU" dirty="0" smtClean="0"/>
              <a:t>В </a:t>
            </a:r>
            <a:r>
              <a:rPr lang="ru-RU" dirty="0"/>
              <a:t>соответствии с пунктом 3 технической спецификации заказчику необходимо приобрести подшипник 70-410: подшипник шариковый радиальный; основные размеры: d-диаметр внутр.,мм-50мм; D-диаметр наруж.,мм-130мм; B-ширина, мм 31мм; ГОСТ 520-2011(8338) "Подшипники качения. Общие технические условия" в количестве 70 шт</a:t>
            </a:r>
            <a:r>
              <a:rPr lang="ru-RU" dirty="0" smtClean="0"/>
              <a:t>.</a:t>
            </a:r>
          </a:p>
          <a:p>
            <a:pPr marL="13970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протоколу рассмотрения заявок от 04.02.2025 победителем запроса котировок признана заявка N 5 - ООО "ПА"; заявка N 4 -ООО "С" заняла второе место</a:t>
            </a:r>
            <a:r>
              <a:rPr lang="ru-RU" dirty="0" smtClean="0"/>
              <a:t>.</a:t>
            </a:r>
          </a:p>
          <a:p>
            <a:pPr marL="139700" indent="0">
              <a:buNone/>
            </a:pPr>
            <a:r>
              <a:rPr lang="ru-RU" dirty="0"/>
              <a:t>В соответствии с п.3 ППРФ N 1875 для подтверждения происхождения товаров, указанных в позициях 1 - 145 приложения N 1 к настоящему постановлению, позициях 1 - 433 приложения N 2 к настоящему постановлению, приложении N 3 к настоящему постановлению, из РФ является номер реестровой записи из РРПП.</a:t>
            </a:r>
          </a:p>
          <a:p>
            <a:pPr marL="139700" indent="0">
              <a:buNone/>
            </a:pPr>
            <a:r>
              <a:rPr lang="ru-RU" dirty="0"/>
              <a:t>Подшипники шариковые или роликовые указаны в позиции N 35 приложения N 1 к постановлению N 1875.</a:t>
            </a:r>
          </a:p>
          <a:p>
            <a:pPr marL="139700" indent="0">
              <a:buNone/>
            </a:pPr>
            <a:endParaRPr lang="ru-RU" dirty="0" smtClean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064000" y="4394200"/>
            <a:ext cx="723900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366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7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ООО </a:t>
            </a:r>
            <a:r>
              <a:rPr lang="ru-RU" dirty="0"/>
              <a:t>"ПА" (заявка N 5) в качестве подтверждения предлагаемого к поставке товара указало номер реестровой записи - 10548168.</a:t>
            </a:r>
          </a:p>
          <a:p>
            <a:pPr marL="139700" indent="0">
              <a:buNone/>
            </a:pPr>
            <a:r>
              <a:rPr lang="ru-RU" dirty="0"/>
              <a:t>При введении номера 10548168 в строке поиска на сайте </a:t>
            </a:r>
            <a:r>
              <a:rPr lang="ru-RU" dirty="0" smtClean="0"/>
              <a:t>РРПП значится </a:t>
            </a:r>
            <a:r>
              <a:rPr lang="ru-RU" dirty="0"/>
              <a:t>подшипник 6-205 производства ООО "Г".</a:t>
            </a:r>
          </a:p>
          <a:p>
            <a:pPr marL="139700" indent="0">
              <a:buNone/>
            </a:pPr>
            <a:r>
              <a:rPr lang="ru-RU" dirty="0"/>
              <a:t>При переходе на сайте реестра российской промышленной продукции по ссылке "ПБ" осуществляется переход на страницу производителя - ООО "Г" (Вологодская область). </a:t>
            </a: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При </a:t>
            </a:r>
            <a:r>
              <a:rPr lang="ru-RU" dirty="0"/>
              <a:t>переходе по ссылке "перейти в каталог продукции" и наборе в поисковой строке "подшипник 70-410" в каталоге значится подшипник 70-410 А производства ООО "Г" (Вологодская область), технические характеристики которого аналогичны техническим характеристикам, указанным в позиции 3 технической спецификации извещения о запросе котировок</a:t>
            </a:r>
            <a:r>
              <a:rPr lang="ru-RU" dirty="0" smtClean="0"/>
              <a:t>.</a:t>
            </a:r>
          </a:p>
          <a:p>
            <a:pPr marL="139700" indent="0">
              <a:buNone/>
            </a:pPr>
            <a:r>
              <a:rPr lang="ru-RU" dirty="0" smtClean="0"/>
              <a:t>При </a:t>
            </a:r>
            <a:r>
              <a:rPr lang="ru-RU" dirty="0"/>
              <a:t>переходе в реестре по ссылке "ПБ" сайт gisp.gov.ru содержит информацию об ООО "Г", одним из основных видов эконмической деятельности (ссылка "посмотреть все ОКВЭД") которого является производство шариковых и роликовых подшипников (ОКВЭД 2 - 28.15.1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064000" y="4394200"/>
            <a:ext cx="723900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492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7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ООО </a:t>
            </a:r>
            <a:r>
              <a:rPr lang="ru-RU" dirty="0"/>
              <a:t>"С" в качестве подтверждения предлагаемого к поставке товара указало номер реестровой записи - 10319793.</a:t>
            </a:r>
          </a:p>
          <a:p>
            <a:pPr marL="139700" indent="0">
              <a:buNone/>
            </a:pPr>
            <a:r>
              <a:rPr lang="ru-RU" dirty="0"/>
              <a:t>При введении номера 10319793 в строке поиска на сайте из реестра российской промышленной продукции по номеру данной реестровой записи в </a:t>
            </a:r>
            <a:r>
              <a:rPr lang="ru-RU" dirty="0" smtClean="0"/>
              <a:t>РРПП значится </a:t>
            </a:r>
            <a:r>
              <a:rPr lang="ru-RU" dirty="0"/>
              <a:t>подшипник 70-42315 Л1К3М-ТУ ИЦ ЕПК.005 производства ОАО "Е".</a:t>
            </a:r>
          </a:p>
          <a:p>
            <a:pPr marL="139700" indent="0">
              <a:buNone/>
            </a:pPr>
            <a:r>
              <a:rPr lang="ru-RU" dirty="0"/>
              <a:t>При переходе на сайте реестра российской промышленной продукции по ссылке "ПБ" осуществляется переход на страницу производителя - ОАО "Е" (Самарская область). При переходе по ссылке "перейти в каталог продукции" и наборе в поисковой строке наименования товара "подшипник 70-410" в каталоге ОАО "Е" (значится "подшипник 70-410" производства ООО "Г") не значится, на основании чего Комиссия Бурятского УФАС России приходит к выводу, что участник запроса котировок с номером заявки N 4 не подтвердило, что ОАО "Е" осуществляет производство товара - "подшипник 70-410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064000" y="4394200"/>
            <a:ext cx="723900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94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7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Между </a:t>
            </a:r>
            <a:r>
              <a:rPr lang="ru-RU" dirty="0"/>
              <a:t>тем, Комиссия Бурятского УФАС России установила, что в заявке N 5 содержится реестровая запись на товары - подшипники, в том числе подшипник 70-410, производителем которого является ООО "Г" (Вологодская область).</a:t>
            </a:r>
          </a:p>
          <a:p>
            <a:pPr marL="139700" indent="0">
              <a:buNone/>
            </a:pPr>
            <a:r>
              <a:rPr lang="ru-RU" dirty="0" smtClean="0"/>
              <a:t>ООО </a:t>
            </a:r>
            <a:r>
              <a:rPr lang="ru-RU" dirty="0"/>
              <a:t>"ПА" в соответствии с протоколом рассмотрения заявок от 04.02.2025 предложило наименьшую цену договора из всех предложенных иными участниками закупки; из содержания реестра российской промышленной продукции установлено, что ООО "Г" является производителем подшипника 70-410.</a:t>
            </a:r>
          </a:p>
          <a:p>
            <a:pPr marL="139700" indent="0">
              <a:buNone/>
            </a:pPr>
            <a:r>
              <a:rPr lang="ru-RU" dirty="0"/>
              <a:t>Нарушения порядка определения победителя </a:t>
            </a:r>
            <a:r>
              <a:rPr lang="ru-RU" dirty="0" smtClean="0"/>
              <a:t>ЗК в ЭФ, </a:t>
            </a:r>
            <a:r>
              <a:rPr lang="ru-RU" dirty="0"/>
              <a:t>участниками которого могут быть только </a:t>
            </a:r>
            <a:r>
              <a:rPr lang="ru-RU" dirty="0" smtClean="0"/>
              <a:t>СМСП, </a:t>
            </a:r>
            <a:r>
              <a:rPr lang="ru-RU" dirty="0"/>
              <a:t>на поставку подшипников для нужд МУП "У", не выявлено.</a:t>
            </a:r>
          </a:p>
          <a:p>
            <a:pPr marL="139700" indent="0">
              <a:buNone/>
            </a:pPr>
            <a:r>
              <a:rPr lang="ru-RU" dirty="0"/>
              <a:t>Комиссией Бурятского УФАС России установлено, что настоящим решением права и законные интересы подателя жалобы не нарушаются в связи с правомерностью отклонения заявки ООО "Т".</a:t>
            </a:r>
          </a:p>
          <a:p>
            <a:pPr marL="139700" indent="0">
              <a:buNone/>
            </a:pPr>
            <a:r>
              <a:rPr lang="ru-RU" dirty="0"/>
              <a:t>В соответствии с частью 20 статьи 18.1 Закона о защите конкуренции по результатам рассмотрения жалобы по существу комиссия антимонопольного органа принимает решение о признании жалобы </a:t>
            </a:r>
            <a:r>
              <a:rPr lang="ru-RU" b="1" dirty="0" smtClean="0"/>
              <a:t>необоснованной.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873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09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 smtClean="0"/>
              <a:t>		Решение от </a:t>
            </a:r>
            <a:r>
              <a:rPr lang="ru-RU" b="1" dirty="0"/>
              <a:t>10 марта 2025 г. N </a:t>
            </a:r>
            <a:r>
              <a:rPr lang="ru-RU" b="1" dirty="0" smtClean="0"/>
              <a:t>04-04/2262</a:t>
            </a:r>
          </a:p>
          <a:p>
            <a:pPr marL="139700" indent="0">
              <a:buNone/>
            </a:pPr>
            <a:r>
              <a:rPr lang="ru-RU" b="1" dirty="0" smtClean="0"/>
              <a:t>		Татарстанское УФАС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 smtClean="0"/>
              <a:t>Заявитель пожаловался на отсутствие правовых оснований для отклонений его заявки.</a:t>
            </a:r>
          </a:p>
          <a:p>
            <a:pPr marL="139700" indent="0">
              <a:buNone/>
            </a:pPr>
            <a:r>
              <a:rPr lang="ru-RU" dirty="0"/>
              <a:t>Объектом закупки является поставка </a:t>
            </a:r>
            <a:r>
              <a:rPr lang="ru-RU" dirty="0" err="1"/>
              <a:t>автоламп</a:t>
            </a:r>
            <a:r>
              <a:rPr lang="ru-RU" dirty="0"/>
              <a:t> с ОКПД2 27.40.12.000 "Лампы накаливания галогенные с вольфрамовой нитью, кроме ультрафиолетовых или инфракрасных ламп".</a:t>
            </a:r>
          </a:p>
          <a:p>
            <a:pPr marL="139700" indent="0">
              <a:buNone/>
            </a:pPr>
            <a:r>
              <a:rPr lang="ru-RU" dirty="0"/>
              <a:t>Согласно доводу жалобы заявителя, в соответствии с общедоступной информацией </a:t>
            </a:r>
            <a:r>
              <a:rPr lang="ru-RU" dirty="0" smtClean="0"/>
              <a:t>РРПП и ЕРПП не </a:t>
            </a:r>
            <a:r>
              <a:rPr lang="ru-RU" dirty="0"/>
              <a:t>содержит записей по закупаемой заказчиком продукции по коду 27.40.12.000, таким образом, ни одна заявка не может считаться заявкой, предлагающей товар, страной происхождения которого является </a:t>
            </a:r>
            <a:r>
              <a:rPr lang="ru-RU" dirty="0" smtClean="0"/>
              <a:t>РФ или </a:t>
            </a:r>
            <a:r>
              <a:rPr lang="ru-RU" dirty="0"/>
              <a:t>государство входящее в </a:t>
            </a:r>
            <a:r>
              <a:rPr lang="ru-RU" dirty="0" smtClean="0"/>
              <a:t>ЕАЭС.</a:t>
            </a:r>
            <a:endParaRPr lang="ru-RU" dirty="0"/>
          </a:p>
          <a:p>
            <a:pPr marL="139700" indent="0">
              <a:buNone/>
            </a:pPr>
            <a:r>
              <a:rPr lang="ru-RU" dirty="0" smtClean="0"/>
              <a:t>Заявителем </a:t>
            </a:r>
            <a:r>
              <a:rPr lang="ru-RU" dirty="0"/>
              <a:t>подана заявка на поставку товара, страной происхождения которого является Китай. В указанной ситуации у Заказчика отсутствуют правовые основания для отклонения заявки заявителя, предложившего товар иностранного происхождения</a:t>
            </a:r>
            <a:r>
              <a:rPr lang="ru-RU" dirty="0" smtClean="0"/>
              <a:t>.</a:t>
            </a:r>
          </a:p>
          <a:p>
            <a:pPr marL="139700" indent="0">
              <a:buNone/>
            </a:pPr>
            <a:r>
              <a:rPr lang="ru-RU" dirty="0" smtClean="0"/>
              <a:t>Несмотря </a:t>
            </a:r>
            <a:r>
              <a:rPr lang="ru-RU" dirty="0"/>
              <a:t>на это в соответствии с Протоколом рассмотрения первых частей заявок заявка Заявителя отклонена с формулировкой: "Не соответствует требованиям Аукционной документации. Закупка проводится с учетом ограничения, установленного ППРФ1875). Это означает, что, если подана хоть одна заявка с страной происхождения – РФ или ЕАЭС, заявки с товаром иностранного происхождения должны быть отклонены."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3829050" y="4559300"/>
            <a:ext cx="6985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6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AD4ED30-1589-0DFD-B454-30A00150C1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105" y="894878"/>
            <a:ext cx="8372831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Запрет на закупку импортных </a:t>
            </a:r>
            <a:r>
              <a:rPr lang="ru-RU" b="1" dirty="0" smtClean="0">
                <a:solidFill>
                  <a:srgbClr val="002060"/>
                </a:solidFill>
              </a:rPr>
              <a:t>товаров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Перечень № 1 </a:t>
            </a:r>
            <a:r>
              <a:rPr lang="ru-RU" dirty="0" smtClean="0">
                <a:solidFill>
                  <a:srgbClr val="002060"/>
                </a:solidFill>
              </a:rPr>
              <a:t>ПП РФ 1875 включает товары и услуги, </a:t>
            </a:r>
            <a:r>
              <a:rPr lang="ru-RU" dirty="0">
                <a:solidFill>
                  <a:srgbClr val="002060"/>
                </a:solidFill>
              </a:rPr>
              <a:t>для которых закупка запрещена. </a:t>
            </a:r>
          </a:p>
          <a:p>
            <a:endParaRPr lang="ru-RU" sz="11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него вошли: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большая часть импортных промышленных товаров, доступ которых ранее ограничивался законом № 44-ФЗ по Постановлению Правительства РФ № 616 от 30.04.2020;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программное обеспечение;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базы данных;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аудиторские, бухгалтерские и налоговые услуги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Для подтверждения происхождения товара из перечня потребуется номер записи в одном из следующих реестров: российской промышленной продукции, евразийской </a:t>
            </a:r>
            <a:r>
              <a:rPr lang="ru-RU" dirty="0" smtClean="0">
                <a:solidFill>
                  <a:srgbClr val="002060"/>
                </a:solidFill>
              </a:rPr>
              <a:t>продукции на сервисах ГИСП, </a:t>
            </a:r>
            <a:r>
              <a:rPr lang="ru-RU" dirty="0">
                <a:solidFill>
                  <a:srgbClr val="002060"/>
                </a:solidFill>
              </a:rPr>
              <a:t>российского или евразийского </a:t>
            </a:r>
            <a:r>
              <a:rPr lang="ru-RU" dirty="0" smtClean="0">
                <a:solidFill>
                  <a:srgbClr val="002060"/>
                </a:solidFill>
              </a:rPr>
              <a:t>ПО в реестре </a:t>
            </a:r>
            <a:r>
              <a:rPr lang="ru-RU" dirty="0" err="1" smtClean="0">
                <a:solidFill>
                  <a:srgbClr val="002060"/>
                </a:solidFill>
              </a:rPr>
              <a:t>Минцифры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7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представленным пояснениям Заказчика, при открытии первых частей заявок, установлено, что участники под N 1, 5, 7, 8 предлагают товар иностранного производства. Участниками под N 2, 3, 4, 9 заявлено о предложении товара Российского производства. В аукционе приняли участие участники под N 2, 3, 4</a:t>
            </a:r>
            <a:r>
              <a:rPr lang="ru-RU" dirty="0" smtClean="0"/>
              <a:t>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Следуя смыслу п. п. "а" п. 2 ч. 4 ст. 3.1 - 4 </a:t>
            </a:r>
            <a:r>
              <a:rPr lang="ru-RU" dirty="0" smtClean="0"/>
              <a:t>223-ФЗ</a:t>
            </a:r>
            <a:r>
              <a:rPr lang="ru-RU" dirty="0"/>
              <a:t>, Заказчик отклонил заявки с предложением импортного товара при наличии заявок с предложением Российского товара при рассмотрении первых частей. </a:t>
            </a: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Учитывая</a:t>
            </a:r>
            <a:r>
              <a:rPr lang="ru-RU" dirty="0"/>
              <a:t>, что подтверждение происхождения Российского товара, в виде спецификации, вскрывается во второй части заявок, Заказчик выявил отсутствие надлежащего подтверждения в виде реестрового номера, только после проведения аукциона, когда применение положения п. п. "а" п. 2 ч. 4 ст. 3.1 - 4 </a:t>
            </a:r>
            <a:r>
              <a:rPr lang="ru-RU" dirty="0" smtClean="0"/>
              <a:t>223-ФЗ </a:t>
            </a:r>
            <a:r>
              <a:rPr lang="ru-RU" dirty="0"/>
              <a:t>уже не требовалось, так как в составе заявок отсутствовало предложение Российского товара у всех трех участников. После состоявшегося аукциона, причин для отклонения Участников, основанных на законе, у Заказчика уже не имелось.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3829050" y="4559300"/>
            <a:ext cx="6985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409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7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/>
              <a:t>Изучив представленные материалы и пояснения сторон, Комиссия приходит к следующим выводам.</a:t>
            </a:r>
          </a:p>
          <a:p>
            <a:pPr marL="139700" indent="0">
              <a:buNone/>
            </a:pPr>
            <a:r>
              <a:rPr lang="ru-RU" dirty="0"/>
              <a:t>В соответствии с </a:t>
            </a:r>
            <a:r>
              <a:rPr lang="ru-RU" dirty="0" err="1"/>
              <a:t>пп</a:t>
            </a:r>
            <a:r>
              <a:rPr lang="ru-RU" dirty="0"/>
              <a:t>. "а" п. 2 ч. 4 ст. 3.1 - 4 Закона о закупках если Правительством </a:t>
            </a:r>
            <a:r>
              <a:rPr lang="ru-RU" dirty="0" smtClean="0"/>
              <a:t>РФ </a:t>
            </a:r>
            <a:r>
              <a:rPr lang="ru-RU" dirty="0"/>
              <a:t>установлено ограничение закупок товара, не допускается заключение договора на поставку товара, происходящего из иностранного государства, если поданы заявка на участие в закупке, окончательное предложение, признанные по результатам их рассмотрения соответствующими требованиям положения о закупке, извещения об осуществлении конкурентной закупки (в случае проведения конкурентной закупки), документации о конкурентной закупке (в случае проведения конкурентной закупки) и содержащие предложения о поставке товара российского происхождения.</a:t>
            </a:r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Изучив </a:t>
            </a:r>
            <a:r>
              <a:rPr lang="ru-RU" dirty="0"/>
              <a:t>заявки участников, Комиссией установлено, что участники с номерами заявок N 590585, 591050, 591092, 591122 в первой части заявок продекларировали страну происхождения товара - Китай, участники с номерами заявок N 590932, 590937, 590996, 591052, 591143 - Российская Федерация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3829050" y="4559300"/>
            <a:ext cx="6985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610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7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Помимо </a:t>
            </a:r>
            <a:r>
              <a:rPr lang="ru-RU" dirty="0"/>
              <a:t>того, участники предоставившие сведения о стране происхождения предлагаемого товара </a:t>
            </a:r>
            <a:r>
              <a:rPr lang="ru-RU" dirty="0" smtClean="0"/>
              <a:t>– РФ или ЕАЭС, </a:t>
            </a:r>
            <a:r>
              <a:rPr lang="ru-RU" dirty="0"/>
              <a:t>обязаны предоставить в составе заявки соответственно номер реестровой записи из </a:t>
            </a:r>
            <a:r>
              <a:rPr lang="ru-RU" dirty="0" smtClean="0"/>
              <a:t>РРПП или ЕРПП</a:t>
            </a:r>
            <a:endParaRPr lang="ru-RU" dirty="0"/>
          </a:p>
          <a:p>
            <a:pPr marL="139700" indent="0">
              <a:buNone/>
            </a:pPr>
            <a:r>
              <a:rPr lang="ru-RU" dirty="0"/>
              <a:t>В случае отсутствия в заявке соответствующих номеров реестровой записи она не может считаться заявкой, предлагающей к поставке товар, страной происхождения которого является Российская Федерация или государство входящее в ЕАЭС.</a:t>
            </a:r>
          </a:p>
          <a:p>
            <a:pPr marL="139700" indent="0">
              <a:buNone/>
            </a:pPr>
            <a:r>
              <a:rPr lang="ru-RU" b="1" dirty="0"/>
              <a:t>Таким образом, при рассмотрении первых частей заявок участников, отклонение заявок с предложением поставки товара иностранного производства возможно только при подтверждении другими участниками происхождения российского производства.</a:t>
            </a:r>
          </a:p>
          <a:p>
            <a:pPr marL="139700" indent="0">
              <a:buNone/>
            </a:pPr>
            <a:r>
              <a:rPr lang="ru-RU" dirty="0"/>
              <a:t>В рассматриваемом случае, в ходе анализа заявок участников Комиссией установлено, что ни один участник в первой части заявки не указал сведения о номере </a:t>
            </a:r>
            <a:r>
              <a:rPr lang="ru-RU" dirty="0" smtClean="0"/>
              <a:t>РРПП, </a:t>
            </a:r>
            <a:r>
              <a:rPr lang="ru-RU" dirty="0"/>
              <a:t>следовательно, не подтвердил страну происхождения товара в соответствии с пунктом 3 ПП N 1875.</a:t>
            </a:r>
          </a:p>
          <a:p>
            <a:pPr marL="139700" indent="0">
              <a:buNone/>
            </a:pPr>
            <a:r>
              <a:rPr lang="ru-RU" dirty="0"/>
              <a:t>У заказчика при рассмотрении первых частей заявок не имелось оснований для отклонения заявок участников.</a:t>
            </a:r>
          </a:p>
          <a:p>
            <a:pPr marL="139700" indent="0">
              <a:buNone/>
            </a:pPr>
            <a:r>
              <a:rPr lang="ru-RU" b="1" dirty="0" smtClean="0"/>
              <a:t>Довод </a:t>
            </a:r>
            <a:r>
              <a:rPr lang="ru-RU" b="1" dirty="0"/>
              <a:t>жалобы признан обоснованным.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85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" y="80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 smtClean="0"/>
              <a:t>		Решение от </a:t>
            </a:r>
            <a:r>
              <a:rPr lang="ru-RU" b="1" dirty="0"/>
              <a:t>27 февраля 2025 г. N </a:t>
            </a:r>
            <a:r>
              <a:rPr lang="ru-RU" b="1" dirty="0" smtClean="0"/>
              <a:t>04-04/1921</a:t>
            </a:r>
          </a:p>
          <a:p>
            <a:pPr marL="139700" indent="0">
              <a:buNone/>
            </a:pPr>
            <a:r>
              <a:rPr lang="ru-RU" b="1" dirty="0" smtClean="0"/>
              <a:t>		Татарстанское </a:t>
            </a:r>
            <a:r>
              <a:rPr lang="ru-RU" b="1" dirty="0"/>
              <a:t>УФАС</a:t>
            </a:r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Заявитель пожаловался на неправомерное отклонение.</a:t>
            </a:r>
          </a:p>
          <a:p>
            <a:pPr marL="139700" indent="0">
              <a:buNone/>
            </a:pPr>
            <a:r>
              <a:rPr lang="ru-RU" dirty="0" smtClean="0"/>
              <a:t>Объектом </a:t>
            </a:r>
            <a:r>
              <a:rPr lang="ru-RU" dirty="0"/>
              <a:t>закупки является изготовление и установка вывески из объемных светящихся букв с ОКПД2 27.40.24.113 "Указатели светящиеся, предназначенные для использования со светодиодными лампами и прочими светодиодными источниками света</a:t>
            </a:r>
            <a:r>
              <a:rPr lang="ru-RU" dirty="0" smtClean="0"/>
              <a:t>".</a:t>
            </a:r>
          </a:p>
          <a:p>
            <a:pPr marL="139700" indent="0">
              <a:buNone/>
            </a:pPr>
            <a:r>
              <a:rPr lang="ru-RU" dirty="0"/>
              <a:t>В </a:t>
            </a:r>
            <a:r>
              <a:rPr lang="ru-RU" dirty="0" smtClean="0"/>
              <a:t>ТЗ закупки </a:t>
            </a:r>
            <a:r>
              <a:rPr lang="ru-RU" dirty="0"/>
              <a:t>Заказчиком указана такая позиция как "вывески из объемных светящихся букв". Таким образом, исходя из положений документации и действующего законодательства, участники закупи в своей заявке должны указать номер реестровой записи из </a:t>
            </a:r>
            <a:r>
              <a:rPr lang="ru-RU" dirty="0" smtClean="0"/>
              <a:t>РРПП </a:t>
            </a:r>
            <a:r>
              <a:rPr lang="ru-RU" dirty="0"/>
              <a:t>на данный товар. По состоянию на дату подведения итогов аукциона в электронной форме 12.02.2025 г. у победителя закупки в </a:t>
            </a:r>
            <a:r>
              <a:rPr lang="ru-RU" dirty="0" smtClean="0"/>
              <a:t>РРПП нет </a:t>
            </a:r>
            <a:r>
              <a:rPr lang="ru-RU" dirty="0"/>
              <a:t>ни одной записи</a:t>
            </a:r>
            <a:r>
              <a:rPr lang="ru-RU" dirty="0" smtClean="0"/>
              <a:t>.</a:t>
            </a:r>
          </a:p>
          <a:p>
            <a:pPr marL="139700" indent="0">
              <a:buNone/>
            </a:pPr>
            <a:r>
              <a:rPr lang="ru-RU" dirty="0"/>
              <a:t>Также при подаче заявки на участие в </a:t>
            </a:r>
            <a:r>
              <a:rPr lang="ru-RU" dirty="0" smtClean="0"/>
              <a:t>ЭА ООО </a:t>
            </a:r>
            <a:r>
              <a:rPr lang="ru-RU" dirty="0"/>
              <a:t>"А" прикладывало в составе своей заявки номер реестровой записи из </a:t>
            </a:r>
            <a:r>
              <a:rPr lang="ru-RU" dirty="0" smtClean="0"/>
              <a:t>РРПП, </a:t>
            </a:r>
            <a:r>
              <a:rPr lang="ru-RU" dirty="0"/>
              <a:t>выписку из реестра и письмо-оферту, в которой указано следующее: "единственным субъектом, </a:t>
            </a:r>
            <a:r>
              <a:rPr lang="ru-RU" dirty="0" err="1"/>
              <a:t>управомоченным</a:t>
            </a:r>
            <a:r>
              <a:rPr lang="ru-RU" dirty="0"/>
              <a:t> поставлять продукцию, изготовителя ООО "С" с принадлежащими последнему реестровыми записями в </a:t>
            </a:r>
            <a:r>
              <a:rPr lang="ru-RU" dirty="0" smtClean="0"/>
              <a:t>РРПП </a:t>
            </a:r>
            <a:r>
              <a:rPr lang="ru-RU" dirty="0"/>
              <a:t>является </a:t>
            </a:r>
            <a:r>
              <a:rPr lang="ru-RU" dirty="0" smtClean="0"/>
              <a:t>ООО "А</a:t>
            </a:r>
            <a:r>
              <a:rPr lang="ru-RU" dirty="0"/>
              <a:t>" (ИНН &lt;...&gt;, ОГРН &lt;...&gt;).".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b="1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3829050" y="4559300"/>
            <a:ext cx="6985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613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7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представленным пояснениям Заказчика, предмет закупки представляет собой конструкцию, собранную из каркаса, сваренного из металлической профильной трубы, к которому крепятся изготовленные по размерам, установленным техническим заданием, буквы из ПВХ с установленными внутри них линзовыми светодиодами и блоками питания. Особенность предмета закупки состоит в том, что потенциальный поставщик мог ее приобрести у изготовителя с целью поставки Заказчику, а мог изготовить самостоятельно</a:t>
            </a:r>
            <a:r>
              <a:rPr lang="ru-RU" dirty="0" smtClean="0"/>
              <a:t>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Следуя условиям Аукционной документации, разделу 4.7.1 Положения о закупках товаров, работ (услуг) МУП "М" г. Казани, на основании раздела 8 Информационной карты Аукционной документации, Заказчику следовало отдать преимущество подателю жалобы, подтвердившему номером из </a:t>
            </a:r>
            <a:r>
              <a:rPr lang="ru-RU" dirty="0" smtClean="0"/>
              <a:t>РРПП происхождение </a:t>
            </a:r>
            <a:r>
              <a:rPr lang="ru-RU" dirty="0"/>
              <a:t>товара в РФ. Продукция, не подтвержденная реестровыми номерами, считалась автоматически продукцией иностранного производства.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3829050" y="4559300"/>
            <a:ext cx="6985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868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7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Участник </a:t>
            </a:r>
            <a:r>
              <a:rPr lang="ru-RU" dirty="0"/>
              <a:t>под N 3 (податель жалобы) подтвердил реестровым номером продукцию, однако, содержащееся в составе второй части его заявки письмо оферта ООО "С", указывающее на то, что единственным субъектом, уполномоченным поставлять его продукцию, как изготовителя, с принадлежащими ему реестровыми записями в Реестре, является исключительно ООО "А" (податель жалобы), показало, что данный участник принял позицию нарушителя </a:t>
            </a:r>
            <a:r>
              <a:rPr lang="ru-RU" dirty="0" err="1"/>
              <a:t>Федеральныого</a:t>
            </a:r>
            <a:r>
              <a:rPr lang="ru-RU" dirty="0"/>
              <a:t> закона N 135-ФЗ "О защите конкуренции".</a:t>
            </a:r>
          </a:p>
          <a:p>
            <a:pPr marL="139700" indent="0">
              <a:buNone/>
            </a:pPr>
            <a:r>
              <a:rPr lang="ru-RU" dirty="0"/>
              <a:t>Заказчик, не имея намерения поддерживать нарушения закона, руководствуясь принципом эффективного расходования денежных средств, принял решение не создавать преимуществ, участнику под N 3, подтвердившему происхождение товара Российской Федерации путем реестрового номера. Подведение итогов состоялось с учетом равного подхода ко всем участникам аукциона, путем добросовестной состязательности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3829050" y="4559300"/>
            <a:ext cx="6985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241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7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Ознакомившись </a:t>
            </a:r>
            <a:r>
              <a:rPr lang="ru-RU" dirty="0"/>
              <a:t>с выпиской из ЕГРЮЛ участника N 10, чье ценовое предложение являлось самым низким, Заказчик удостоверился, что изготовление продукции, являющейся предметом закупки, содержится в сведениях о видах экономической деятельности данного участника, следовательно, вывески будут изготовлены самим участником, что соответствует декларированию данным участником поставки Российского товара.</a:t>
            </a:r>
          </a:p>
          <a:p>
            <a:pPr marL="139700" indent="0">
              <a:buNone/>
            </a:pPr>
            <a:r>
              <a:rPr lang="ru-RU" dirty="0"/>
              <a:t>Изучив представленные материалы и пояснения сторон, Комиссия приходит к следующим выводам.</a:t>
            </a:r>
          </a:p>
          <a:p>
            <a:pPr marL="139700" indent="0">
              <a:buNone/>
            </a:pPr>
            <a:r>
              <a:rPr lang="ru-RU" dirty="0"/>
              <a:t>В соответствии с </a:t>
            </a:r>
            <a:r>
              <a:rPr lang="ru-RU" dirty="0" err="1"/>
              <a:t>пп</a:t>
            </a:r>
            <a:r>
              <a:rPr lang="ru-RU" dirty="0"/>
              <a:t>. "а" п. 2 ч. 4 ст. 3.1 - 4 Закона о закупках если Правительством </a:t>
            </a:r>
            <a:r>
              <a:rPr lang="ru-RU" dirty="0" smtClean="0"/>
              <a:t>РФ </a:t>
            </a:r>
            <a:r>
              <a:rPr lang="ru-RU" dirty="0"/>
              <a:t>установлено ограничение закупок товара, не допускается заключение договора на поставку товара, происходящего из иностранного государства, если поданы заявка на участие в закупке, окончательное предложение, признанные по результатам их рассмотрения соответствующими требованиям положения о закупке, извещения об осуществлении </a:t>
            </a:r>
            <a:r>
              <a:rPr lang="ru-RU" dirty="0" smtClean="0"/>
              <a:t>конкурентной закупки и </a:t>
            </a:r>
            <a:r>
              <a:rPr lang="ru-RU" dirty="0"/>
              <a:t>содержащие предложения о поставке товара российского происхождения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3829050" y="4559300"/>
            <a:ext cx="6985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436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7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Изучив </a:t>
            </a:r>
            <a:r>
              <a:rPr lang="ru-RU" dirty="0"/>
              <a:t>заявку участника N 10 ООО "П" Комиссией установлено, что Обществом продекларирована страна происхождения товара </a:t>
            </a:r>
            <a:r>
              <a:rPr lang="ru-RU" dirty="0" smtClean="0"/>
              <a:t>- РФ, </a:t>
            </a:r>
            <a:r>
              <a:rPr lang="ru-RU" dirty="0"/>
              <a:t>однако номер реестровой записи из </a:t>
            </a:r>
            <a:r>
              <a:rPr lang="ru-RU" dirty="0" smtClean="0"/>
              <a:t>РРПП </a:t>
            </a:r>
            <a:r>
              <a:rPr lang="ru-RU" dirty="0"/>
              <a:t>в составе заявки не представлен.</a:t>
            </a:r>
          </a:p>
          <a:p>
            <a:pPr marL="139700" indent="0">
              <a:buNone/>
            </a:pPr>
            <a:r>
              <a:rPr lang="ru-RU" b="1" dirty="0"/>
              <a:t>Вместе с тем, участники предоставившие сведения о стране происхождения предлагаемого товара </a:t>
            </a:r>
            <a:r>
              <a:rPr lang="ru-RU" b="1" dirty="0" smtClean="0"/>
              <a:t>– РФ или ЕАЭС</a:t>
            </a:r>
            <a:r>
              <a:rPr lang="ru-RU" b="1" dirty="0"/>
              <a:t>, обязаны предоставить в составе заявки соответственно номер реестровой записи из реестра российской промышленной продукции.</a:t>
            </a:r>
          </a:p>
          <a:p>
            <a:pPr marL="139700" indent="0">
              <a:buNone/>
            </a:pPr>
            <a:r>
              <a:rPr lang="ru-RU" dirty="0"/>
              <a:t>В случае отсутствия в заявке соответствующих номеров реестровой записи она не может считаться заявкой, предлагающей к поставке товар, страной происхождения которого является </a:t>
            </a:r>
            <a:r>
              <a:rPr lang="ru-RU" dirty="0" smtClean="0"/>
              <a:t>РФ или ЕАЭС</a:t>
            </a:r>
            <a:r>
              <a:rPr lang="ru-RU" dirty="0"/>
              <a:t>.</a:t>
            </a:r>
          </a:p>
          <a:p>
            <a:pPr marL="139700" indent="0">
              <a:buNone/>
            </a:pPr>
            <a:r>
              <a:rPr lang="ru-RU" dirty="0"/>
              <a:t>Учитывая, что участником ООО "П" не представлен номер реестровой записи из </a:t>
            </a:r>
            <a:r>
              <a:rPr lang="ru-RU" dirty="0" smtClean="0"/>
              <a:t>РРПП, </a:t>
            </a:r>
            <a:r>
              <a:rPr lang="ru-RU" dirty="0"/>
              <a:t>заявка данного участника приравнивается соответственно к заявке, в которой содержится предложение о поставке товара, происходящего из иностранного государства и подлежит отклонению, ввиду невозможности заключения договора с таким участником на основании </a:t>
            </a:r>
            <a:r>
              <a:rPr lang="ru-RU" dirty="0" err="1"/>
              <a:t>пп</a:t>
            </a:r>
            <a:r>
              <a:rPr lang="ru-RU" dirty="0"/>
              <a:t>. "а" п. 2 ч. 4 ст. 3.1 - 4 Закона о закупках.</a:t>
            </a:r>
          </a:p>
          <a:p>
            <a:pPr marL="139700" indent="0">
              <a:buNone/>
            </a:pPr>
            <a:r>
              <a:rPr lang="ru-RU" b="1" dirty="0" smtClean="0"/>
              <a:t>Довод </a:t>
            </a:r>
            <a:r>
              <a:rPr lang="ru-RU" b="1" dirty="0"/>
              <a:t>жалобы признан обоснованным.</a:t>
            </a:r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743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" y="80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 smtClean="0"/>
              <a:t>	</a:t>
            </a:r>
            <a:r>
              <a:rPr lang="ru-RU" b="1" dirty="0"/>
              <a:t>	</a:t>
            </a:r>
            <a:r>
              <a:rPr lang="ru-RU" b="1" dirty="0" smtClean="0"/>
              <a:t>Решение от </a:t>
            </a:r>
            <a:r>
              <a:rPr lang="ru-RU" b="1" dirty="0"/>
              <a:t>5 марта 2025 г. N 04-04/2114</a:t>
            </a:r>
          </a:p>
          <a:p>
            <a:pPr marL="139700" indent="0">
              <a:buNone/>
            </a:pPr>
            <a:r>
              <a:rPr lang="ru-RU" b="1" dirty="0" smtClean="0"/>
              <a:t>		Татарстанское </a:t>
            </a:r>
            <a:r>
              <a:rPr lang="ru-RU" b="1" dirty="0"/>
              <a:t>УФАС</a:t>
            </a:r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Заявитель пожаловался на неправомерное отклонение.</a:t>
            </a:r>
          </a:p>
          <a:p>
            <a:pPr marL="139700" indent="0">
              <a:buNone/>
            </a:pPr>
            <a:r>
              <a:rPr lang="ru-RU" dirty="0" smtClean="0"/>
              <a:t>Перечень товаров, требующихся заказчику, частично подпадал под 2 перечень ПП РФ, частично не подпадал ни под какие перечни.</a:t>
            </a:r>
          </a:p>
          <a:p>
            <a:pPr marL="139700" indent="0">
              <a:buNone/>
            </a:pPr>
            <a:r>
              <a:rPr lang="ru-RU" dirty="0"/>
              <a:t>Из содержания протокола рассмотрения заявок следует, что на участие в закупке было подано всего 5 заявок, 3 из которых были допущены к участию в связи с подтверждением страны происхождения </a:t>
            </a:r>
            <a:r>
              <a:rPr lang="ru-RU" dirty="0" smtClean="0"/>
              <a:t>РФ,  </a:t>
            </a:r>
            <a:r>
              <a:rPr lang="ru-RU" dirty="0"/>
              <a:t>всех позиций предлагаемых к поставке товаров.</a:t>
            </a:r>
          </a:p>
          <a:p>
            <a:pPr marL="139700" indent="0">
              <a:buNone/>
            </a:pPr>
            <a:r>
              <a:rPr lang="ru-RU" dirty="0"/>
              <a:t>При проверке указанных заявок участников Комиссией установлено, что данные о стране происхождения предлагаемой к поставке продукции были продекларированы, при том ни одна заявка участника не содержала в составе документы, подтверждающие производство всех товаров в РФ в соответствии с требованиями пункта 3 ПП РФ N 1875.</a:t>
            </a:r>
          </a:p>
          <a:p>
            <a:pPr marL="139700" indent="0">
              <a:buNone/>
            </a:pPr>
            <a:r>
              <a:rPr lang="ru-RU" dirty="0"/>
              <a:t>Таким образом, в случае отсутствия во всех заявках участников соответствующих номеров реестровой записи, такие заявки могут не считаться заявками, предлагающими к поставке товар, страной происхождения которого является </a:t>
            </a:r>
            <a:r>
              <a:rPr lang="ru-RU" dirty="0" smtClean="0"/>
              <a:t>РФ или ЕАЭС.</a:t>
            </a:r>
          </a:p>
          <a:p>
            <a:pPr marL="139700" indent="0">
              <a:buNone/>
            </a:pPr>
            <a:r>
              <a:rPr lang="ru-RU" b="1" dirty="0" smtClean="0"/>
              <a:t>Жалоба обоснована.</a:t>
            </a:r>
            <a:endParaRPr lang="ru-RU" b="1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856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" y="80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 smtClean="0"/>
              <a:t>	</a:t>
            </a:r>
            <a:r>
              <a:rPr lang="ru-RU" b="1" dirty="0"/>
              <a:t>	</a:t>
            </a:r>
          </a:p>
          <a:p>
            <a:pPr marL="139700" indent="0">
              <a:buNone/>
            </a:pPr>
            <a:r>
              <a:rPr lang="ru-RU" b="1" dirty="0" smtClean="0"/>
              <a:t>		Решение от </a:t>
            </a:r>
            <a:r>
              <a:rPr lang="ru-RU" b="1" dirty="0"/>
              <a:t>13 марта 2025 г. N 04-04/2440</a:t>
            </a:r>
          </a:p>
          <a:p>
            <a:pPr marL="139700" indent="0">
              <a:buNone/>
            </a:pPr>
            <a:r>
              <a:rPr lang="ru-RU" b="1" dirty="0" smtClean="0"/>
              <a:t>		Татарстанское </a:t>
            </a:r>
            <a:r>
              <a:rPr lang="ru-RU" b="1" dirty="0"/>
              <a:t>УФАС</a:t>
            </a:r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Заявитель пожаловался на неправомерное отклонение.</a:t>
            </a:r>
          </a:p>
          <a:p>
            <a:pPr marL="139700" indent="0">
              <a:buNone/>
            </a:pPr>
            <a:r>
              <a:rPr lang="ru-RU" dirty="0" smtClean="0"/>
              <a:t>Предмет закупки не попал в перечни ПП РФ 1875. </a:t>
            </a:r>
          </a:p>
          <a:p>
            <a:pPr marL="13970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доводу жалобы заявителя, в соответствии с протоколом рассмотрения вторых частей заявок </a:t>
            </a:r>
            <a:r>
              <a:rPr lang="ru-RU" dirty="0" smtClean="0"/>
              <a:t>наименьшая </a:t>
            </a:r>
            <a:r>
              <a:rPr lang="ru-RU" dirty="0"/>
              <a:t>ценовое предложение было у ИП Н. на сумму 1 882 613,28 рублей, но победителем в аукционе была признана ИП К. с ценой 1 895 333,64 рубля, при этом заказчик сослался на преимущество товаров российского происхождения по отношению к товарам иностранного происхождения с учетом Постановления N 1875.</a:t>
            </a:r>
          </a:p>
          <a:p>
            <a:pPr marL="139700" indent="0">
              <a:buNone/>
            </a:pPr>
            <a:r>
              <a:rPr lang="ru-RU" dirty="0"/>
              <a:t>Несмотря на это в протоколе рассмотрения первых частей заявок 32514462364-01 (</a:t>
            </a:r>
            <a:r>
              <a:rPr lang="ru-RU" dirty="0" err="1"/>
              <a:t>вх</a:t>
            </a:r>
            <a:r>
              <a:rPr lang="ru-RU" dirty="0"/>
              <a:t>. N 473103) от 07.02.2025 указано, что страны происхождения товаров в заявке ИП К. (Российская Федерация, Польша, Китай), что также включает в себя иностранные компании.</a:t>
            </a:r>
          </a:p>
          <a:p>
            <a:pPr marL="139700" indent="0">
              <a:buNone/>
            </a:pPr>
            <a:r>
              <a:rPr lang="ru-RU" dirty="0"/>
              <a:t>Заявитель полагает, что возможно заказчик предоставил участнику ИП К. преференции 15% на товары российского производства, но в таком случае цена победителя, предложившего самую низкую цену должна быть снижена на 15% и он должен быть признан победителем. Однако неизвестно на основании чего были даны преференции, если только малая часть товара была российского </a:t>
            </a:r>
            <a:r>
              <a:rPr lang="ru-RU" dirty="0" smtClean="0"/>
              <a:t>происхождения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1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28BF3EA-65AD-B40B-122C-DC6556F174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2" name="Прямоугольная выноска 15">
            <a:extLst>
              <a:ext uri="{FF2B5EF4-FFF2-40B4-BE49-F238E27FC236}">
                <a16:creationId xmlns="" xmlns:a16="http://schemas.microsoft.com/office/drawing/2014/main" id="{CDA832A4-E50F-11AD-553D-C24ABBC58B78}"/>
              </a:ext>
            </a:extLst>
          </p:cNvPr>
          <p:cNvSpPr/>
          <p:nvPr/>
        </p:nvSpPr>
        <p:spPr>
          <a:xfrm>
            <a:off x="118984" y="671739"/>
            <a:ext cx="8796415" cy="3923817"/>
          </a:xfrm>
          <a:prstGeom prst="wedgeRectCallout">
            <a:avLst>
              <a:gd name="adj1" fmla="val -50129"/>
              <a:gd name="adj2" fmla="val -42210"/>
            </a:avLst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03" tIns="22852" rIns="45703" bIns="22852" anchor="ctr"/>
          <a:lstStyle/>
          <a:p>
            <a:pPr indent="446088" algn="ctr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на закупку импортных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</a:p>
          <a:p>
            <a:pPr indent="446088" algn="ctr">
              <a:defRPr/>
            </a:pPr>
            <a:endPara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 охватывает продукцию, на которую вводятся ограничения: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товары;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радиоэлектроника;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товары;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изделия;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лекарства из списка ЖНВЛП.</a:t>
            </a:r>
          </a:p>
          <a:p>
            <a:pPr indent="446088" algn="just">
              <a:defRPr/>
            </a:pPr>
            <a:endParaRPr lang="ru-RU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Подтверждением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происхождения товара (кроме продовольственных) также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записи в реестрах российской или евразийской продукции.</a:t>
            </a:r>
          </a:p>
          <a:p>
            <a:pPr indent="446088" algn="just">
              <a:defRPr/>
            </a:pP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Особые требования установлены для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медизделий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перечня № 2, закупки которых будут объявлены до 31 августа 2025 года.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подтверждения происхождения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поставщиков потребуется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предоставить: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СТ-1;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 экспертизы ТПП РФ или аналогичный документ из ЕАЭС;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документа о соответствии производства требованиям ГОСТ ISO 13485-2017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" y="80878"/>
            <a:ext cx="8750300" cy="2741700"/>
          </a:xfrm>
        </p:spPr>
        <p:txBody>
          <a:bodyPr/>
          <a:lstStyle/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Согласно представленным пояснениям Заказчика, предмет закупки состоял из 14 позиций. </a:t>
            </a: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Участник </a:t>
            </a:r>
            <a:r>
              <a:rPr lang="ru-RU" dirty="0"/>
              <a:t>под N 1 задекларировал 9 позиций товаров импортного производства, 5 позиций производства России. Участник под N 2 задекларировал все 14 позиций товара импортного производства.</a:t>
            </a:r>
          </a:p>
          <a:p>
            <a:pPr marL="139700" indent="0">
              <a:buNone/>
            </a:pPr>
            <a:r>
              <a:rPr lang="ru-RU" dirty="0"/>
              <a:t>Таким образом, цена 5-ти позиций российского производства, предложенных Участником N 1, рассмотрена с учетом понижения на 15%. После такого снижения, оценка рейтинга заявок происходила с учетом цены Участника N 1 - 1 849 477,04 рублей, что является ниже цены, предложенной Участником N 2 (подателем жалобы) - 1 882 613,28 рубля</a:t>
            </a:r>
            <a:r>
              <a:rPr lang="ru-RU" dirty="0" smtClean="0"/>
              <a:t>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В рассматриваемом случае, оснований для предоставления преимущества заявке участника ИП К. у заказчика не имеется, так как помимо товаров российского производства участником предлагается продукция китайского и польского производства, что не соответствует условиям, установленным п. п. "б" пункта 4 Постановления N 1875.</a:t>
            </a:r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</a:pPr>
            <a:r>
              <a:rPr lang="ru-RU" dirty="0" smtClean="0"/>
              <a:t>Жалоба обоснована.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37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Действия заказчика при закупке товара, </a:t>
            </a:r>
            <a:br>
              <a:rPr lang="ru-RU" sz="2000" dirty="0" smtClean="0"/>
            </a:br>
            <a:r>
              <a:rPr lang="ru-RU" sz="2000" dirty="0" smtClean="0"/>
              <a:t>подпадающего под запрет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105" y="1074825"/>
            <a:ext cx="7903300" cy="2741700"/>
          </a:xfrm>
        </p:spPr>
        <p:txBody>
          <a:bodyPr/>
          <a:lstStyle/>
          <a:p>
            <a:pPr marL="482600" indent="-342900">
              <a:buAutoNum type="arabicPeriod"/>
            </a:pPr>
            <a:endParaRPr lang="ru-RU" dirty="0" smtClean="0"/>
          </a:p>
          <a:p>
            <a:pPr marL="482600" indent="-342900">
              <a:buAutoNum type="arabicPeriod"/>
            </a:pPr>
            <a:r>
              <a:rPr lang="ru-RU" dirty="0" smtClean="0"/>
              <a:t>Проверить, подпадает товар под исключения из запретов.</a:t>
            </a:r>
          </a:p>
          <a:p>
            <a:pPr marL="482600" indent="-342900">
              <a:buAutoNum type="arabicPeriod"/>
            </a:pPr>
            <a:r>
              <a:rPr lang="ru-RU" dirty="0" smtClean="0"/>
              <a:t>Проверить наличие товара в РРПП и ЕРПП. </a:t>
            </a:r>
          </a:p>
          <a:p>
            <a:pPr marL="482600" indent="-342900">
              <a:buAutoNum type="arabicPeriod"/>
            </a:pPr>
            <a:r>
              <a:rPr lang="ru-RU" dirty="0" smtClean="0"/>
              <a:t>Сравнить характеристики требуемого товара и товара, представленного в реестрах.</a:t>
            </a:r>
          </a:p>
          <a:p>
            <a:pPr marL="482600" indent="-342900">
              <a:buAutoNum type="arabicPeriod"/>
            </a:pPr>
            <a:r>
              <a:rPr lang="ru-RU" dirty="0" smtClean="0"/>
              <a:t>Если не найдены нужные товары, обратиться в </a:t>
            </a:r>
            <a:r>
              <a:rPr lang="ru-RU" dirty="0" err="1" smtClean="0"/>
              <a:t>Минпромторг</a:t>
            </a:r>
            <a:r>
              <a:rPr lang="ru-RU" dirty="0" smtClean="0"/>
              <a:t> за разрешением на закупку товара, происходящего из иностранного государства.</a:t>
            </a:r>
          </a:p>
          <a:p>
            <a:pPr marL="482600" indent="-342900">
              <a:buAutoNum type="arabicPeriod"/>
            </a:pPr>
            <a:r>
              <a:rPr lang="ru-RU" dirty="0" smtClean="0"/>
              <a:t>Если товар подпадает под исключения, оформить обоснования неприменения запрета.</a:t>
            </a:r>
          </a:p>
          <a:p>
            <a:pPr marL="482600" indent="-342900">
              <a:buAutoNum type="arabicPeriod"/>
            </a:pPr>
            <a:r>
              <a:rPr lang="ru-RU" dirty="0" smtClean="0"/>
              <a:t>Если товар подпадает под исключения из запретов – применяем технологию предоставления преимущества!</a:t>
            </a:r>
          </a:p>
          <a:p>
            <a:pPr marL="482600" indent="-342900">
              <a:buAutoNum type="arabicPeriod"/>
            </a:pPr>
            <a:r>
              <a:rPr lang="ru-RU" dirty="0" smtClean="0"/>
              <a:t>Если запрет применяется - при сопоставлении заявок внимательно смотреть на предложенные участниками сведения, подтверждающие происхождения товара. Если нет подтверждения российского происхождения товара – отклоняем!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906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Действия заказчика при закупке товара, </a:t>
            </a:r>
            <a:br>
              <a:rPr lang="ru-RU" sz="2000" dirty="0" smtClean="0"/>
            </a:br>
            <a:r>
              <a:rPr lang="ru-RU" sz="2000" dirty="0" smtClean="0"/>
              <a:t>подпадающего под ограничения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00" y="1278025"/>
            <a:ext cx="7903300" cy="2741700"/>
          </a:xfrm>
        </p:spPr>
        <p:txBody>
          <a:bodyPr/>
          <a:lstStyle/>
          <a:p>
            <a:pPr marL="482600" indent="-342900">
              <a:buAutoNum type="arabicPeriod"/>
            </a:pPr>
            <a:endParaRPr lang="ru-RU" dirty="0" smtClean="0"/>
          </a:p>
          <a:p>
            <a:pPr marL="482600" indent="-342900">
              <a:buAutoNum type="arabicPeriod"/>
            </a:pPr>
            <a:r>
              <a:rPr lang="ru-RU" dirty="0" smtClean="0"/>
              <a:t>Проверить, подпадает товар под исключения из ограничений.</a:t>
            </a:r>
          </a:p>
          <a:p>
            <a:pPr marL="482600" indent="-342900">
              <a:buAutoNum type="arabicPeriod"/>
            </a:pPr>
            <a:r>
              <a:rPr lang="ru-RU" dirty="0" smtClean="0"/>
              <a:t>Проверить наличие товара в РРПП и ЕРПП. </a:t>
            </a:r>
          </a:p>
          <a:p>
            <a:pPr marL="482600" indent="-342900">
              <a:buAutoNum type="arabicPeriod"/>
            </a:pPr>
            <a:r>
              <a:rPr lang="ru-RU" dirty="0" smtClean="0"/>
              <a:t>Сравнить характеристики требуемого товара и товара, представленного в реестрах.</a:t>
            </a:r>
          </a:p>
          <a:p>
            <a:pPr marL="482600" indent="-342900">
              <a:buAutoNum type="arabicPeriod"/>
            </a:pPr>
            <a:r>
              <a:rPr lang="ru-RU" dirty="0" smtClean="0"/>
              <a:t>Если товар подпадает под исключения, оформить обоснования неприменения исключений.</a:t>
            </a:r>
          </a:p>
          <a:p>
            <a:pPr marL="482600" indent="-342900">
              <a:buAutoNum type="arabicPeriod"/>
            </a:pPr>
            <a:r>
              <a:rPr lang="ru-RU" dirty="0" smtClean="0"/>
              <a:t>Если ограничения применяем – отклоняем только те заявки, где предложен иностранный товар, подпадающий под ограничения. Ограничения срабатывают (заявки отклоняются) только если есть заявки с российским и иностранным товаром. Если все российские или все иностранные – никого не отклоняем.</a:t>
            </a:r>
          </a:p>
          <a:p>
            <a:pPr marL="482600" indent="-342900">
              <a:buAutoNum type="arabicPeriod"/>
            </a:pPr>
            <a:r>
              <a:rPr lang="ru-RU" dirty="0" smtClean="0"/>
              <a:t>Если ограничения не применяем – применяем преимущества!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1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Действия заказчика при закупке товара, </a:t>
            </a:r>
            <a:br>
              <a:rPr lang="ru-RU" sz="2000" dirty="0" smtClean="0"/>
            </a:br>
            <a:r>
              <a:rPr lang="ru-RU" sz="2000" dirty="0" smtClean="0"/>
              <a:t>подпадающего под преимущества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00" y="1278025"/>
            <a:ext cx="7903300" cy="2741700"/>
          </a:xfrm>
        </p:spPr>
        <p:txBody>
          <a:bodyPr/>
          <a:lstStyle/>
          <a:p>
            <a:pPr marL="482600" indent="-342900">
              <a:buAutoNum type="arabicPeriod"/>
            </a:pPr>
            <a:endParaRPr lang="ru-RU" dirty="0" smtClean="0"/>
          </a:p>
          <a:p>
            <a:pPr marL="482600" indent="-342900">
              <a:buAutoNum type="arabicPeriod"/>
            </a:pPr>
            <a:r>
              <a:rPr lang="ru-RU" dirty="0" smtClean="0"/>
              <a:t>Проверяем заявки – если есть заявки, где все товары российские и есть заявки, где есть хоть один иностранный товар, предоставляем преимущества.</a:t>
            </a:r>
          </a:p>
          <a:p>
            <a:pPr marL="482600" indent="-342900">
              <a:buAutoNum type="arabicPeriod"/>
            </a:pPr>
            <a:r>
              <a:rPr lang="ru-RU" dirty="0" smtClean="0"/>
              <a:t>К самой дешевой заявке с товарами только российского производства применяем условный 15% понижающий коэффициент.</a:t>
            </a:r>
          </a:p>
          <a:p>
            <a:pPr marL="482600" indent="-342900">
              <a:buAutoNum type="arabicPeriod"/>
            </a:pPr>
            <a:r>
              <a:rPr lang="ru-RU" dirty="0" smtClean="0"/>
              <a:t>Проводим сравнение ценовых предложений с самой дешевой иностранной заявкой. </a:t>
            </a:r>
          </a:p>
          <a:p>
            <a:pPr marL="482600" indent="-342900">
              <a:buAutoNum type="arabicPeriod"/>
            </a:pPr>
            <a:r>
              <a:rPr lang="ru-RU" dirty="0" smtClean="0"/>
              <a:t>Приходим к выводу о победителе. 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4CE77-6A71-480F-AA28-69D776A7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371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813"/>
            <a:ext cx="8991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3663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71588"/>
            <a:ext cx="82867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112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76238"/>
            <a:ext cx="89344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0735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9"/>
          <p:cNvSpPr/>
          <p:nvPr/>
        </p:nvSpPr>
        <p:spPr>
          <a:xfrm rot="-2700000">
            <a:off x="7653984" y="1739087"/>
            <a:ext cx="996172" cy="11497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49"/>
          <p:cNvGrpSpPr/>
          <p:nvPr/>
        </p:nvGrpSpPr>
        <p:grpSpPr>
          <a:xfrm>
            <a:off x="4281834" y="-94101"/>
            <a:ext cx="5490816" cy="5475238"/>
            <a:chOff x="4262784" y="-94101"/>
            <a:chExt cx="5490816" cy="5475238"/>
          </a:xfrm>
        </p:grpSpPr>
        <p:sp>
          <p:nvSpPr>
            <p:cNvPr id="931" name="Google Shape;931;p49"/>
            <p:cNvSpPr/>
            <p:nvPr/>
          </p:nvSpPr>
          <p:spPr>
            <a:xfrm flipH="1">
              <a:off x="4589100" y="-94101"/>
              <a:ext cx="5164500" cy="51435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 rot="-2699590">
              <a:off x="7795135" y="769228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5177089" y="2617224"/>
              <a:ext cx="1596600" cy="15966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 rot="-2700000">
              <a:off x="5882759" y="4798887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 rot="-2699590">
              <a:off x="4117684" y="4473046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6" name="Google Shape;936;p49"/>
          <p:cNvSpPr txBox="1">
            <a:spLocks noGrp="1"/>
          </p:cNvSpPr>
          <p:nvPr>
            <p:ph type="title"/>
          </p:nvPr>
        </p:nvSpPr>
        <p:spPr>
          <a:xfrm>
            <a:off x="345078" y="833294"/>
            <a:ext cx="7306821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latin typeface="Arial Black" panose="020B0A04020102020204" pitchFamily="34" charset="0"/>
              </a:rPr>
              <a:t>Дорогие слушатели!</a:t>
            </a:r>
          </a:p>
        </p:txBody>
      </p:sp>
      <p:sp>
        <p:nvSpPr>
          <p:cNvPr id="937" name="Google Shape;937;p49"/>
          <p:cNvSpPr txBox="1">
            <a:spLocks noGrp="1"/>
          </p:cNvSpPr>
          <p:nvPr>
            <p:ph type="subTitle" idx="1"/>
          </p:nvPr>
        </p:nvSpPr>
        <p:spPr>
          <a:xfrm>
            <a:off x="347300" y="3356955"/>
            <a:ext cx="4250100" cy="12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Подписка на </a:t>
            </a:r>
            <a:r>
              <a:rPr lang="ru-RU" sz="1600" dirty="0">
                <a:solidFill>
                  <a:srgbClr val="29A0D9"/>
                </a:solidFill>
              </a:rPr>
              <a:t>Телеграм</a:t>
            </a:r>
            <a:r>
              <a:rPr lang="ru-RU" sz="1600" dirty="0"/>
              <a:t> канал позволит Вам быть в курсе самых свежих новостей Госзаказа, а также повысить свой уровень знаний в сфере госзакупок.</a:t>
            </a:r>
          </a:p>
        </p:txBody>
      </p:sp>
      <p:grpSp>
        <p:nvGrpSpPr>
          <p:cNvPr id="945" name="Google Shape;945;p49"/>
          <p:cNvGrpSpPr/>
          <p:nvPr/>
        </p:nvGrpSpPr>
        <p:grpSpPr>
          <a:xfrm>
            <a:off x="6097923" y="1985975"/>
            <a:ext cx="2957177" cy="2981211"/>
            <a:chOff x="5186401" y="494525"/>
            <a:chExt cx="1834973" cy="3724678"/>
          </a:xfrm>
        </p:grpSpPr>
        <p:sp>
          <p:nvSpPr>
            <p:cNvPr id="946" name="Google Shape;946;p49"/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1CB42B4-5652-42C3-A7D9-1210AC39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27D95245-C561-4383-AFFE-92F0DA247A2D}"/>
              </a:ext>
            </a:extLst>
          </p:cNvPr>
          <p:cNvSpPr/>
          <p:nvPr/>
        </p:nvSpPr>
        <p:spPr>
          <a:xfrm>
            <a:off x="345079" y="1601712"/>
            <a:ext cx="10264023" cy="15696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354"/>
            <a:r>
              <a:rPr lang="ru-RU" sz="4800" b="1" dirty="0">
                <a:solidFill>
                  <a:srgbClr val="29A0D9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Подписывайтесь на </a:t>
            </a:r>
          </a:p>
          <a:p>
            <a:pPr defTabSz="914354"/>
            <a:r>
              <a:rPr lang="en-US" sz="4800" b="1" dirty="0">
                <a:solidFill>
                  <a:srgbClr val="29A0D9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Telegram </a:t>
            </a:r>
            <a:r>
              <a:rPr lang="ru-RU" sz="4800" b="1" dirty="0">
                <a:solidFill>
                  <a:srgbClr val="29A0D9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канал</a:t>
            </a:r>
            <a:r>
              <a:rPr lang="en-US" sz="4800" b="1" dirty="0">
                <a:solidFill>
                  <a:srgbClr val="29A0D9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ru-RU" sz="3600" b="1" dirty="0">
              <a:solidFill>
                <a:srgbClr val="29A0D9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C9C6882-1608-4305-80AB-7DB155406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872" y="2111003"/>
            <a:ext cx="2761255" cy="2761255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BB5DE948-9549-4035-B332-201A3586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696" y="2317333"/>
            <a:ext cx="1000076" cy="10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4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2">
            <a:extLst>
              <a:ext uri="{FF2B5EF4-FFF2-40B4-BE49-F238E27FC236}">
                <a16:creationId xmlns="" xmlns:a16="http://schemas.microsoft.com/office/drawing/2014/main" id="{90B4EDF1-6756-9E9E-9A00-FFF51F5D800E}"/>
              </a:ext>
            </a:extLst>
          </p:cNvPr>
          <p:cNvSpPr txBox="1">
            <a:spLocks/>
          </p:cNvSpPr>
          <p:nvPr/>
        </p:nvSpPr>
        <p:spPr>
          <a:xfrm>
            <a:off x="401136" y="342672"/>
            <a:ext cx="7805316" cy="20270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/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485" y="992656"/>
            <a:ext cx="8063415" cy="1600438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Преимущества для отечественной </a:t>
            </a:r>
            <a:r>
              <a:rPr lang="ru-RU" b="1" dirty="0" smtClean="0">
                <a:solidFill>
                  <a:srgbClr val="002060"/>
                </a:solidFill>
              </a:rPr>
              <a:t>продукции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Преимущество </a:t>
            </a:r>
            <a:r>
              <a:rPr lang="ru-RU" dirty="0" smtClean="0">
                <a:solidFill>
                  <a:srgbClr val="002060"/>
                </a:solidFill>
              </a:rPr>
              <a:t>предоставляется </a:t>
            </a:r>
            <a:r>
              <a:rPr lang="ru-RU" dirty="0">
                <a:solidFill>
                  <a:srgbClr val="002060"/>
                </a:solidFill>
              </a:rPr>
              <a:t>заявкам, содержащим только отечественные товары, при соблюдении следующих условий: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предмет закупки включает хотя бы один товар, не входящий в перечни № 1 и № 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есть заявка с предложением хотя бы одного импортного товара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704" y="3044934"/>
            <a:ext cx="8330696" cy="1600438"/>
          </a:xfrm>
          <a:prstGeom prst="rect">
            <a:avLst/>
          </a:prstGeom>
          <a:solidFill>
            <a:schemeClr val="accent2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Формирование </a:t>
            </a:r>
            <a:r>
              <a:rPr lang="ru-RU" b="1" dirty="0" smtClean="0">
                <a:solidFill>
                  <a:srgbClr val="002060"/>
                </a:solidFill>
              </a:rPr>
              <a:t>лотов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Заказчики </a:t>
            </a:r>
            <a:r>
              <a:rPr lang="ru-RU" dirty="0" smtClean="0">
                <a:solidFill>
                  <a:srgbClr val="002060"/>
                </a:solidFill>
              </a:rPr>
              <a:t>могут </a:t>
            </a:r>
            <a:r>
              <a:rPr lang="ru-RU" dirty="0">
                <a:solidFill>
                  <a:srgbClr val="002060"/>
                </a:solidFill>
              </a:rPr>
              <a:t>объединять в один лот товары из перечней № 1 и № 2, а также продукцию, не включённую в эти списки.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каждую группу товаров </a:t>
            </a:r>
            <a:r>
              <a:rPr lang="ru-RU" dirty="0" smtClean="0">
                <a:solidFill>
                  <a:srgbClr val="002060"/>
                </a:solidFill>
              </a:rPr>
              <a:t>распространяются </a:t>
            </a:r>
            <a:r>
              <a:rPr lang="ru-RU" dirty="0">
                <a:solidFill>
                  <a:srgbClr val="002060"/>
                </a:solidFill>
              </a:rPr>
              <a:t>соответствующие запреты, ограничения и преимущества.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1056935937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Administration School Center by Slidesgo">
  <a:themeElements>
    <a:clrScheme name="Simple Light">
      <a:dk1>
        <a:srgbClr val="092241"/>
      </a:dk1>
      <a:lt1>
        <a:srgbClr val="F8F8F8"/>
      </a:lt1>
      <a:dk2>
        <a:srgbClr val="B7B7B7"/>
      </a:dk2>
      <a:lt2>
        <a:srgbClr val="6194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92241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9586</Words>
  <Application>Microsoft Office PowerPoint</Application>
  <PresentationFormat>Экран (16:9)</PresentationFormat>
  <Paragraphs>565</Paragraphs>
  <Slides>87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Business Administration School Center by Slidesgo</vt:lpstr>
      <vt:lpstr>Университет ЗаказРФ</vt:lpstr>
      <vt:lpstr>Общие положения о национальном режиме в рамках закупок товаров, работ, услуг по Закону №223-ФЗ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Проблематика применения национального режима закупок товаров, работ, услуг по Закону №223-ФЗ,  наиболее частые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Действия заказчика при закупке товара,  подпадающего под запрет</vt:lpstr>
      <vt:lpstr>Действия заказчика при закупке товара,  подпадающего под ограничения</vt:lpstr>
      <vt:lpstr>Действия заказчика при закупке товара,  подпадающего под преимущества</vt:lpstr>
      <vt:lpstr>Презентация PowerPoint</vt:lpstr>
      <vt:lpstr>Презентация PowerPoint</vt:lpstr>
      <vt:lpstr>Презентация PowerPoint</vt:lpstr>
      <vt:lpstr>Дорогие слушатели!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Administration School Center</dc:title>
  <dc:creator>Павел Афонин</dc:creator>
  <cp:lastModifiedBy>ceb</cp:lastModifiedBy>
  <cp:revision>39</cp:revision>
  <dcterms:modified xsi:type="dcterms:W3CDTF">2025-05-28T04:47:19Z</dcterms:modified>
</cp:coreProperties>
</file>