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256" r:id="rId2"/>
    <p:sldId id="376" r:id="rId3"/>
    <p:sldId id="1560" r:id="rId4"/>
    <p:sldId id="340" r:id="rId5"/>
    <p:sldId id="333" r:id="rId6"/>
    <p:sldId id="336" r:id="rId7"/>
    <p:sldId id="366" r:id="rId8"/>
    <p:sldId id="367" r:id="rId9"/>
    <p:sldId id="360" r:id="rId10"/>
    <p:sldId id="258" r:id="rId11"/>
    <p:sldId id="266" r:id="rId12"/>
    <p:sldId id="362" r:id="rId13"/>
    <p:sldId id="364" r:id="rId14"/>
    <p:sldId id="377" r:id="rId15"/>
    <p:sldId id="1564" r:id="rId16"/>
    <p:sldId id="378" r:id="rId17"/>
    <p:sldId id="370" r:id="rId18"/>
    <p:sldId id="363" r:id="rId19"/>
    <p:sldId id="369" r:id="rId20"/>
    <p:sldId id="372" r:id="rId21"/>
    <p:sldId id="259" r:id="rId22"/>
    <p:sldId id="269" r:id="rId23"/>
    <p:sldId id="260" r:id="rId24"/>
    <p:sldId id="267" r:id="rId25"/>
    <p:sldId id="261" r:id="rId26"/>
    <p:sldId id="268" r:id="rId27"/>
    <p:sldId id="1574" r:id="rId28"/>
    <p:sldId id="263" r:id="rId29"/>
    <p:sldId id="270" r:id="rId30"/>
    <p:sldId id="1565" r:id="rId31"/>
    <p:sldId id="460" r:id="rId32"/>
    <p:sldId id="461" r:id="rId33"/>
    <p:sldId id="462" r:id="rId34"/>
    <p:sldId id="1576" r:id="rId35"/>
    <p:sldId id="1575" r:id="rId36"/>
    <p:sldId id="1577" r:id="rId37"/>
    <p:sldId id="1578" r:id="rId38"/>
    <p:sldId id="1579" r:id="rId39"/>
    <p:sldId id="1580" r:id="rId40"/>
    <p:sldId id="1581" r:id="rId41"/>
    <p:sldId id="1582" r:id="rId42"/>
    <p:sldId id="1583" r:id="rId43"/>
    <p:sldId id="1566" r:id="rId44"/>
    <p:sldId id="455" r:id="rId45"/>
    <p:sldId id="456" r:id="rId46"/>
    <p:sldId id="457" r:id="rId47"/>
    <p:sldId id="458" r:id="rId48"/>
    <p:sldId id="474" r:id="rId49"/>
    <p:sldId id="475" r:id="rId50"/>
    <p:sldId id="476" r:id="rId51"/>
    <p:sldId id="480" r:id="rId52"/>
    <p:sldId id="1567" r:id="rId53"/>
    <p:sldId id="1568" r:id="rId54"/>
    <p:sldId id="1569" r:id="rId55"/>
    <p:sldId id="1570" r:id="rId56"/>
    <p:sldId id="1571" r:id="rId57"/>
    <p:sldId id="1572" r:id="rId58"/>
    <p:sldId id="1573" r:id="rId59"/>
    <p:sldId id="473" r:id="rId60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  <p:embeddedFont>
      <p:font typeface="MS PGothic" panose="020B0600070205080204" pitchFamily="34" charset="-128"/>
      <p:regular r:id="rId68"/>
    </p:embeddedFont>
    <p:embeddedFont>
      <p:font typeface="Exo 2" pitchFamily="2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Exo 2 SemiBold" pitchFamily="2" charset="0"/>
      <p:bold r:id="rId75"/>
      <p:boldItalic r:id="rId7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0D296-17EA-442D-89FA-2A91FFD4C51C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4D262-30FB-49FC-8DDC-145F34E33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3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d78c0e6ce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5d78c0e6ce_0_412:notes"/>
          <p:cNvSpPr txBox="1">
            <a:spLocks noGrp="1"/>
          </p:cNvSpPr>
          <p:nvPr>
            <p:ph type="body" idx="1"/>
          </p:nvPr>
        </p:nvSpPr>
        <p:spPr>
          <a:xfrm>
            <a:off x="679768" y="4777952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5d78c0e6ce_0_412:notes"/>
          <p:cNvSpPr txBox="1">
            <a:spLocks noGrp="1"/>
          </p:cNvSpPr>
          <p:nvPr>
            <p:ph type="sldNum" idx="12"/>
          </p:nvPr>
        </p:nvSpPr>
        <p:spPr>
          <a:xfrm>
            <a:off x="3850443" y="9430078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13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A2337-5658-4563-A3A0-C21680FC8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1861D8-3642-4C09-A83B-C599AF6E1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CACF2A-EB9B-47D7-B4FC-733EBD3B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0D555D-3915-4148-801E-4065C590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CC16D0-F87E-4A7D-8849-ED885BC5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77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6425AD-C00A-4EB1-A090-0379EC2E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CF6A437-2816-4119-A169-A888F359B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544D9E-096C-480F-BD85-B68CE09F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29EA15-4615-4E34-8C71-78AE9D6F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488137-12B8-49F0-ABFE-CA125C6C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3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B1ED969-C152-4BBE-8253-4C21B68B3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EFB3B9-BC5F-4A95-B8F4-5F08BC8EB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0FD269-D5A2-469B-B44A-CAD11B4D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B7C9A2-5C33-4010-A7DD-B0436FA2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397C99-AA3E-4B70-B804-2B5D8187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4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мный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B5DD3E-CD82-4499-BC38-3EC3CFB1B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44"/>
          <a:stretch/>
        </p:blipFill>
        <p:spPr>
          <a:xfrm>
            <a:off x="-1" y="1"/>
            <a:ext cx="12192001" cy="68614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A9DCF1-931C-4683-83CE-D96351805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18774" y="262783"/>
            <a:ext cx="1325902" cy="2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мный с колонтиту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822978-A691-4C63-BA72-29AED82FF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44"/>
          <a:stretch/>
        </p:blipFill>
        <p:spPr>
          <a:xfrm>
            <a:off x="-1" y="-1"/>
            <a:ext cx="12192001" cy="68616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76EB4B-AB9C-44D2-9A2D-BAB7C0F3A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66743" y="325764"/>
            <a:ext cx="1325902" cy="2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36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70">
          <p15:clr>
            <a:srgbClr val="FBAE40"/>
          </p15:clr>
        </p15:guide>
        <p15:guide id="2" pos="7996">
          <p15:clr>
            <a:srgbClr val="FBAE40"/>
          </p15:clr>
        </p15:guide>
        <p15:guide id="3" orient="horz" pos="340">
          <p15:clr>
            <a:srgbClr val="FBAE40"/>
          </p15:clr>
        </p15:guide>
        <p15:guide id="4" orient="horz" pos="442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ве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9851CD-876B-4663-B66A-0D3C27A54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/>
          <a:stretch/>
        </p:blipFill>
        <p:spPr>
          <a:xfrm>
            <a:off x="0" y="-2611"/>
            <a:ext cx="12192000" cy="6860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CDC9D6-440F-4EE8-8FA1-56C1A562F4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66743" y="325764"/>
            <a:ext cx="1325902" cy="2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118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70">
          <p15:clr>
            <a:srgbClr val="FBAE40"/>
          </p15:clr>
        </p15:guide>
        <p15:guide id="2" pos="7996">
          <p15:clr>
            <a:srgbClr val="FBAE40"/>
          </p15:clr>
        </p15:guide>
        <p15:guide id="3" orient="horz" pos="340">
          <p15:clr>
            <a:srgbClr val="FBAE40"/>
          </p15:clr>
        </p15:guide>
        <p15:guide id="4" orient="horz" pos="442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Основной светлый градиент">
  <p:cSld name="3_Основной светлый градиент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25d78c0e6ce_0_4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81"/>
            <a:ext cx="12191997" cy="687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5d78c0e6ce_0_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2189" y="194203"/>
            <a:ext cx="1313354" cy="2149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5d78c0e6ce_0_406"/>
          <p:cNvSpPr txBox="1">
            <a:spLocks noGrp="1"/>
          </p:cNvSpPr>
          <p:nvPr>
            <p:ph type="title"/>
          </p:nvPr>
        </p:nvSpPr>
        <p:spPr>
          <a:xfrm>
            <a:off x="439447" y="468893"/>
            <a:ext cx="105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450F2"/>
                </a:solidFill>
                <a:latin typeface="Exo 2 SemiBold"/>
                <a:ea typeface="Exo 2 SemiBold"/>
                <a:cs typeface="Exo 2 SemiBold"/>
                <a:sym typeface="Exo 2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9" name="Google Shape;99;g25d78c0e6ce_0_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67079"/>
            <a:ext cx="12192000" cy="18005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5d78c0e6ce_0_406"/>
          <p:cNvSpPr txBox="1"/>
          <p:nvPr/>
        </p:nvSpPr>
        <p:spPr>
          <a:xfrm>
            <a:off x="11858797" y="6578939"/>
            <a:ext cx="6663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</a:pPr>
            <a:fld id="{00000000-1234-1234-1234-123412341234}" type="slidenum">
              <a:rPr lang="ru-RU"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84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EFBF5-AE15-44BE-A5E3-30CC59B3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D4FC3B-394E-4D96-AAA2-8B139B489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F3CE4B-2803-4B37-BBC4-3E9FBDAF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86C6A2-6969-4240-A9E4-B189878D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19108F-1EDC-4504-8B67-BFCFBCE0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1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7E2D3E-A9F9-44CC-B0AB-F173FCA7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EFF23BF-4EC6-4F0C-BC3E-A1A1E3DF3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98F6C8-8B02-4939-81B6-AB2E0CAE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8B79B3-40DE-4CDE-B564-14773D10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5955FD-7C80-49B0-998D-F723AAB8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2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9A1FA3-1245-4AA9-AF92-B611BA91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8A7E9B-279B-472C-9466-72DDF8EA0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AF5328-6F5E-4F10-BCD2-AB3620919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A2DEEB-EEDE-440D-9A97-77D64439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03CD53-597F-4F4D-B423-337D9C290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284BEC-5182-4024-8341-0A63C142C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2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3DCBF9-0EF4-4E62-8A13-56AA4406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72E7DD-AB7D-417C-8034-8C9C7AFBF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C1B98CE-D41B-4EC7-9B19-5E11107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AE50B04-3D00-4626-899A-93D192802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36AB2AD-EA76-4DA6-BB93-EE51360C5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D329C09-1CA7-4300-8972-71DEAF6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A123689-1077-454B-BF27-981631A5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3121E5-272B-4EF7-85A4-93CCC237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F23009-7225-4340-B6A4-36CD6DAD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32B557-9586-4AAC-8F8B-D2C077FE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A0871E-00DB-4C83-815F-B57D1478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8272057-1C95-4BCD-AFC1-49B878D1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6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7A2318B-6736-4AEF-9916-9B96CFB6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03E0554-41E6-40C0-A313-EA98258F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936D94E-C96C-4FD6-A087-E19C3582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2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C1A34E-D033-4545-AEB1-6A9F55D2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9E4DAD-3AE4-49F9-AF3A-54BA06D4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73E41B4-8EE4-4327-9000-FAC7BD485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B44A0D-D75A-4A4D-85B3-4506F4A3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6B01B7-B011-4600-B7B2-DF155005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74C2CA-2156-4D2D-BE6D-CE936211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1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464A1F-E6E5-4A4D-8D58-D32F276B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A81D44-BACF-47A8-8CE7-6FF4CBE1D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5CC90E-897E-49F3-B516-F9B2E6F9B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23D6A80-40CC-4E87-9536-3E9C9920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850E0EE-1DB4-442C-A774-CFEF3A38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659EC0B-DA26-446A-8955-E2923AA5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EDEEDD-D50C-4D67-87A2-7F3E1167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E712FF-124F-4B90-A456-9E6724B99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DC4C33-FAFC-4181-ADC3-917BA03E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1723-0A36-4166-86C0-9C6E3ACCBC0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D71DE4-D393-4C94-8A17-872F8910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BB7CD1-9591-4376-9651-AACFE54E4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E24C-7623-4D0C-A81F-21B426C26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7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log.gov.ru/rn77/related_activities/ucfns/dlucf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74028&amp;dst=100020&amp;field=134&amp;date=25.03.202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81359&amp;dst=100059&amp;field=134&amp;date=25.03.2025" TargetMode="External"/><Relationship Id="rId2" Type="http://schemas.openxmlformats.org/officeDocument/2006/relationships/hyperlink" Target="https://www.mos.ru/pgu2/landing/target/770000001000022922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ogin.consultant.ru/link/?req=doc&amp;base=LAW&amp;n=474028&amp;dst=100114&amp;field=134&amp;date=25.03.2025" TargetMode="External"/><Relationship Id="rId4" Type="http://schemas.openxmlformats.org/officeDocument/2006/relationships/hyperlink" Target="https://login.consultant.ru/link/?req=doc&amp;base=LAW&amp;n=474028&amp;dst=100020&amp;field=134&amp;date=25.03.2025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83238/15d07be9be157db4834df47e724b035cf8c2b8c4/#dst11267" TargetMode="External"/><Relationship Id="rId7" Type="http://schemas.openxmlformats.org/officeDocument/2006/relationships/hyperlink" Target="https://login.consultant.ru/link/?req=doc&amp;base=LAW&amp;n=483238&amp;dst=11333&amp;field=134&amp;date=25.03.2025" TargetMode="External"/><Relationship Id="rId2" Type="http://schemas.openxmlformats.org/officeDocument/2006/relationships/hyperlink" Target="https://www.consultant.ru/document/cons_doc_LAW_483238/15d07be9be157db4834df47e724b035cf8c2b8c4/#dst112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gin.consultant.ru/link/?req=doc&amp;base=LAW&amp;n=483238&amp;dst=11257&amp;field=134&amp;date=25.03.2025" TargetMode="External"/><Relationship Id="rId5" Type="http://schemas.openxmlformats.org/officeDocument/2006/relationships/hyperlink" Target="https://www.consultant.ru/document/cons_doc_LAW_483238/a891402f877e12693d5c8fdeffb6a9bf41fe5750/#dst11339" TargetMode="External"/><Relationship Id="rId4" Type="http://schemas.openxmlformats.org/officeDocument/2006/relationships/hyperlink" Target="https://www.consultant.ru/document/cons_doc_LAW_483238/a891402f877e12693d5c8fdeffb6a9bf41fe5750/#dst11335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83238&amp;dst=11263&amp;field=134&amp;date=25.03.2025" TargetMode="External"/><Relationship Id="rId7" Type="http://schemas.openxmlformats.org/officeDocument/2006/relationships/hyperlink" Target="https://login.consultant.ru/link/?req=doc&amp;base=LAW&amp;n=483238&amp;dst=11341&amp;field=134&amp;date=25.03.2025" TargetMode="External"/><Relationship Id="rId2" Type="http://schemas.openxmlformats.org/officeDocument/2006/relationships/hyperlink" Target="https://login.consultant.ru/link/?req=doc&amp;base=LAW&amp;n=483238&amp;dst=11259&amp;field=134&amp;date=25.03.20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gin.consultant.ru/link/?req=doc&amp;base=LAW&amp;n=483238&amp;dst=11280&amp;field=134&amp;date=25.03.2025" TargetMode="External"/><Relationship Id="rId5" Type="http://schemas.openxmlformats.org/officeDocument/2006/relationships/hyperlink" Target="https://login.consultant.ru/link/?req=doc&amp;base=LAW&amp;n=483238&amp;dst=11337&amp;field=134&amp;date=25.03.2025" TargetMode="External"/><Relationship Id="rId4" Type="http://schemas.openxmlformats.org/officeDocument/2006/relationships/hyperlink" Target="https://login.consultant.ru/link/?req=doc&amp;base=LAW&amp;n=483238&amp;dst=11335&amp;field=134&amp;date=25.03.2025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#p0"/><Relationship Id="rId3" Type="http://schemas.openxmlformats.org/officeDocument/2006/relationships/hyperlink" Target="https://login.consultant.ru/link/?req=doc&amp;base=LAW&amp;n=483238&amp;dst=11282&amp;field=134&amp;date=25.03.2025" TargetMode="External"/><Relationship Id="rId7" Type="http://schemas.openxmlformats.org/officeDocument/2006/relationships/hyperlink" Target="https://login.consultant.ru/link/?req=doc&amp;base=LAW&amp;n=483238&amp;dst=11348&amp;field=134&amp;date=25.03.2025" TargetMode="External"/><Relationship Id="rId2" Type="http://schemas.openxmlformats.org/officeDocument/2006/relationships/hyperlink" Target="https://login.consultant.ru/link/?req=doc&amp;base=LAW&amp;n=483238&amp;dst=11278&amp;field=134&amp;date=25.03.20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gin.consultant.ru/link/?req=doc&amp;base=LAW&amp;n=483238&amp;dst=11361&amp;field=134&amp;date=25.03.2025" TargetMode="External"/><Relationship Id="rId11" Type="http://schemas.openxmlformats.org/officeDocument/2006/relationships/hyperlink" Target="https://login.consultant.ru/link/?req=doc&amp;base=LAW&amp;n=483238&amp;dst=11360&amp;field=134&amp;date=25.03.2025" TargetMode="External"/><Relationship Id="rId5" Type="http://schemas.openxmlformats.org/officeDocument/2006/relationships/hyperlink" Target="https://login.consultant.ru/link/?req=doc&amp;base=LAW&amp;n=483238&amp;dst=11341&amp;field=134&amp;date=25.03.2025" TargetMode="External"/><Relationship Id="rId10" Type="http://schemas.openxmlformats.org/officeDocument/2006/relationships/hyperlink" Target="https://login.consultant.ru/link/?req=doc&amp;base=LAW&amp;n=483238&amp;dst=11332&amp;field=134&amp;date=25.03.2025" TargetMode="External"/><Relationship Id="rId4" Type="http://schemas.openxmlformats.org/officeDocument/2006/relationships/hyperlink" Target="https://login.consultant.ru/link/?req=doc&amp;base=LAW&amp;n=483238&amp;dst=11284&amp;field=134&amp;date=25.03.2025" TargetMode="External"/><Relationship Id="rId9" Type="http://schemas.openxmlformats.org/officeDocument/2006/relationships/hyperlink" Target="https://login.consultant.ru/link/?req=doc&amp;base=LAW&amp;n=483238&amp;dst=11250&amp;field=134&amp;date=25.03.2025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691" y="1951854"/>
            <a:ext cx="10861218" cy="256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Новые правила организации имущественных торгов </a:t>
            </a:r>
            <a:r>
              <a:rPr lang="ru-RU" altLang="ru-RU" sz="2800" b="1" dirty="0" smtClean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в </a:t>
            </a:r>
            <a:r>
              <a:rPr lang="ru-RU" altLang="ru-RU" sz="280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электронной форме в 2025 году. </a:t>
            </a:r>
          </a:p>
          <a:p>
            <a:pPr>
              <a:spcBef>
                <a:spcPct val="0"/>
              </a:spcBef>
              <a:buNone/>
            </a:pPr>
            <a:endParaRPr lang="ru-RU" altLang="ru-RU" sz="2800" b="1" dirty="0">
              <a:solidFill>
                <a:schemeClr val="bg1"/>
              </a:solidFill>
              <a:latin typeface="Exo 2" panose="00000500000000000000"/>
              <a:ea typeface="PingFang SC"/>
              <a:cs typeface="PingFang SC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Работа в ГИС Торги</a:t>
            </a: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362210"/>
            <a:ext cx="10585394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приватизации имущества. Аукцион</a:t>
            </a: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xmlns="" id="{75A8BC9C-AE7D-B573-90C2-4A5BE550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4" y="5560961"/>
            <a:ext cx="8285363" cy="4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359" dirty="0">
                <a:solidFill>
                  <a:schemeClr val="bg1"/>
                </a:solidFill>
                <a:latin typeface="Exo 2" panose="00000500000000000000"/>
                <a:cs typeface="Calibri" panose="020F0502020204030204" pitchFamily="34" charset="0"/>
              </a:rPr>
              <a:t>178-ФЗ</a:t>
            </a:r>
            <a:endParaRPr lang="ru-RU" altLang="ru-RU" sz="2359" dirty="0">
              <a:solidFill>
                <a:schemeClr val="bg1"/>
              </a:solidFill>
              <a:latin typeface="Exo 2" panose="00000500000000000000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37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782"/>
            <a:ext cx="10515600" cy="861363"/>
          </a:xfrm>
        </p:spPr>
        <p:txBody>
          <a:bodyPr/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Аукцион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675C9527-9223-4E9B-A9FF-A719A9C21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780995"/>
              </p:ext>
            </p:extLst>
          </p:nvPr>
        </p:nvGraphicFramePr>
        <p:xfrm>
          <a:off x="838199" y="1469448"/>
          <a:ext cx="10614891" cy="472815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228322">
                  <a:extLst>
                    <a:ext uri="{9D8B030D-6E8A-4147-A177-3AD203B41FA5}">
                      <a16:colId xmlns:a16="http://schemas.microsoft.com/office/drawing/2014/main" xmlns="" val="347653617"/>
                    </a:ext>
                  </a:extLst>
                </a:gridCol>
                <a:gridCol w="5386569">
                  <a:extLst>
                    <a:ext uri="{9D8B030D-6E8A-4147-A177-3AD203B41FA5}">
                      <a16:colId xmlns:a16="http://schemas.microsoft.com/office/drawing/2014/main" xmlns="" val="2264649743"/>
                    </a:ext>
                  </a:extLst>
                </a:gridCol>
              </a:tblGrid>
              <a:tr h="429832"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Ключевые этапы процедуры</a:t>
                      </a:r>
                      <a:endParaRPr lang="en-US" sz="1400" dirty="0">
                        <a:effectLst/>
                      </a:endParaRPr>
                    </a:p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Сроки реализации этапа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5256489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Размещение информационного сообщения продавцом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позднее, чем за 3 календарных дня до начала приёма – на сайте ЭТП и на официальном сайте </a:t>
                      </a:r>
                      <a:r>
                        <a:rPr lang="en-US" sz="1400">
                          <a:effectLst/>
                        </a:rPr>
                        <a:t>torgi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gov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ru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95152719"/>
                  </a:ext>
                </a:extLst>
              </a:tr>
              <a:tr h="214916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Прием заявок претендентов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25 календарных дней на прием заявок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63384173"/>
                  </a:ext>
                </a:extLst>
              </a:tr>
              <a:tr h="214916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Внесение задатков претендентами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 момента подачи заявки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10480368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Отмена процедуры (по усмотрению продавца)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позднее, чем за 3 дня до проведения торгов в форме аукциона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558464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Рассмотрение заявок и признание претендентов участниками аукциона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более 5 рабочих дней после окончания приема заявок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8867912"/>
                  </a:ext>
                </a:extLst>
              </a:tr>
              <a:tr h="859664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Проведение торгов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3 (третьего) рабочего дня со дня признания претендентов участниками аукциона.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День указывается в информационном сообщении о проведении аукциона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4163948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Заключение договора с победителем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течение 5 рабочих дней со дня подведения итогов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85849577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 задатков участников, которые не стали победителями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Возвраты – в течение 5 календарных дней или невозврат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0289001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Оплата по договору купли-продажи и переход права собственности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условиях, указанных в договоре купли-продажи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8900374"/>
                  </a:ext>
                </a:extLst>
              </a:tr>
              <a:tr h="429832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Переход права собственности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После полной оплаты имущества и со дня государственной регистрации прав собственности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88437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55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:\Users\Смирнова Екатерина\Downloads\Без названия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40769"/>
          <a:stretch/>
        </p:blipFill>
        <p:spPr bwMode="auto">
          <a:xfrm>
            <a:off x="609599" y="1642734"/>
            <a:ext cx="10239782" cy="24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Подача заявки на аукцион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41543" y="5276372"/>
            <a:ext cx="2532245" cy="594906"/>
          </a:xfrm>
          <a:prstGeom prst="rect">
            <a:avLst/>
          </a:prstGeom>
          <a:noFill/>
          <a:ln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ru-RU" sz="1633" dirty="0">
                <a:solidFill>
                  <a:schemeClr val="bg1"/>
                </a:solidFill>
                <a:latin typeface="Exo 2" pitchFamily="2" charset="-52"/>
              </a:rPr>
              <a:t>Просмотр извещения </a:t>
            </a:r>
          </a:p>
          <a:p>
            <a:r>
              <a:rPr lang="ru-RU" sz="1633" dirty="0">
                <a:solidFill>
                  <a:schemeClr val="bg1"/>
                </a:solidFill>
                <a:latin typeface="Exo 2" pitchFamily="2" charset="-52"/>
              </a:rPr>
              <a:t>и документации</a:t>
            </a:r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 flipV="1">
            <a:off x="9682156" y="2910623"/>
            <a:ext cx="0" cy="2658911"/>
          </a:xfrm>
          <a:prstGeom prst="line">
            <a:avLst/>
          </a:prstGeom>
          <a:ln w="381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9365300" y="5569534"/>
            <a:ext cx="316856" cy="0"/>
          </a:xfrm>
          <a:prstGeom prst="line">
            <a:avLst/>
          </a:prstGeom>
          <a:ln w="254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505813" y="4197422"/>
            <a:ext cx="2709547" cy="594906"/>
          </a:xfrm>
          <a:prstGeom prst="rect">
            <a:avLst/>
          </a:prstGeom>
          <a:noFill/>
          <a:ln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ru-RU" sz="1633" dirty="0">
                <a:solidFill>
                  <a:schemeClr val="bg1"/>
                </a:solidFill>
                <a:latin typeface="Exo 2" pitchFamily="2" charset="-52"/>
              </a:rPr>
              <a:t>Подача заявки на аукцион</a:t>
            </a:r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 flipV="1">
            <a:off x="9957475" y="2934174"/>
            <a:ext cx="0" cy="1405720"/>
          </a:xfrm>
          <a:prstGeom prst="line">
            <a:avLst/>
          </a:prstGeom>
          <a:ln w="381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9215360" y="4357053"/>
            <a:ext cx="735371" cy="0"/>
          </a:xfrm>
          <a:prstGeom prst="line">
            <a:avLst/>
          </a:prstGeom>
          <a:ln w="254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5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7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9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</p:spTree>
    <p:extLst>
      <p:ext uri="{BB962C8B-B14F-4D97-AF65-F5344CB8AC3E}">
        <p14:creationId xmlns:p14="http://schemas.microsoft.com/office/powerpoint/2010/main" val="353845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Подача заявки на аукцион</a:t>
            </a:r>
          </a:p>
        </p:txBody>
      </p:sp>
      <p:sp>
        <p:nvSpPr>
          <p:cNvPr id="55" name="Прямоугольник: скругленные углы 111">
            <a:extLst>
              <a:ext uri="{FF2B5EF4-FFF2-40B4-BE49-F238E27FC236}">
                <a16:creationId xmlns:a16="http://schemas.microsoft.com/office/drawing/2014/main" xmlns="" id="{E26B7D3E-7C7A-4CCC-9B1F-E560D398EAB9}"/>
              </a:ext>
            </a:extLst>
          </p:cNvPr>
          <p:cNvSpPr/>
          <p:nvPr/>
        </p:nvSpPr>
        <p:spPr>
          <a:xfrm>
            <a:off x="-4522479" y="2362606"/>
            <a:ext cx="281956" cy="29164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1" name="Прямоугольник: скругленные углы 120">
            <a:extLst>
              <a:ext uri="{FF2B5EF4-FFF2-40B4-BE49-F238E27FC236}">
                <a16:creationId xmlns:a16="http://schemas.microsoft.com/office/drawing/2014/main" xmlns="" id="{BE1DA465-7FCB-4FEA-9B34-9016EC14DBA1}"/>
              </a:ext>
            </a:extLst>
          </p:cNvPr>
          <p:cNvSpPr/>
          <p:nvPr/>
        </p:nvSpPr>
        <p:spPr>
          <a:xfrm>
            <a:off x="-4217500" y="3063660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9" name="Прямоугольник: скругленные углы 142">
            <a:extLst>
              <a:ext uri="{FF2B5EF4-FFF2-40B4-BE49-F238E27FC236}">
                <a16:creationId xmlns:a16="http://schemas.microsoft.com/office/drawing/2014/main" xmlns="" id="{E61771CA-8B24-4BD5-98C6-940E1A697D48}"/>
              </a:ext>
            </a:extLst>
          </p:cNvPr>
          <p:cNvSpPr/>
          <p:nvPr/>
        </p:nvSpPr>
        <p:spPr>
          <a:xfrm>
            <a:off x="-4785008" y="4118233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BDF99452-0DE2-4411-810C-3923615F3454}"/>
              </a:ext>
            </a:extLst>
          </p:cNvPr>
          <p:cNvCxnSpPr>
            <a:cxnSpLocks/>
          </p:cNvCxnSpPr>
          <p:nvPr/>
        </p:nvCxnSpPr>
        <p:spPr>
          <a:xfrm>
            <a:off x="-4359501" y="2504555"/>
            <a:ext cx="3270548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B57CD0AC-3069-4680-90A9-AB5C2E58B886}"/>
              </a:ext>
            </a:extLst>
          </p:cNvPr>
          <p:cNvCxnSpPr>
            <a:cxnSpLocks/>
          </p:cNvCxnSpPr>
          <p:nvPr/>
        </p:nvCxnSpPr>
        <p:spPr>
          <a:xfrm>
            <a:off x="-4644030" y="4264056"/>
            <a:ext cx="3208661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1D12C9D-B712-4C86-B876-A24837E1835A}"/>
              </a:ext>
            </a:extLst>
          </p:cNvPr>
          <p:cNvSpPr txBox="1"/>
          <p:nvPr/>
        </p:nvSpPr>
        <p:spPr>
          <a:xfrm>
            <a:off x="-5695985" y="1589776"/>
            <a:ext cx="3042028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Специалисты по закупкам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AA5B43BF-2578-4362-931D-1ED0D9770250}"/>
              </a:ext>
            </a:extLst>
          </p:cNvPr>
          <p:cNvSpPr txBox="1"/>
          <p:nvPr/>
        </p:nvSpPr>
        <p:spPr>
          <a:xfrm>
            <a:off x="-4984638" y="3674253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Экономисты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938DD91-A382-4EEB-A52B-F8A9CF2CAD9C}"/>
              </a:ext>
            </a:extLst>
          </p:cNvPr>
          <p:cNvSpPr txBox="1"/>
          <p:nvPr/>
        </p:nvSpPr>
        <p:spPr>
          <a:xfrm>
            <a:off x="-4172271" y="4778938"/>
            <a:ext cx="1763135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Фельдшеры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30272" y="1768565"/>
            <a:ext cx="11481810" cy="3699110"/>
            <a:chOff x="-3547519" y="1571513"/>
            <a:chExt cx="12656901" cy="4077691"/>
          </a:xfrm>
        </p:grpSpPr>
        <p:sp>
          <p:nvSpPr>
            <p:cNvPr id="6" name="Прямоугольник: скругленные углы 210">
              <a:extLst>
                <a:ext uri="{FF2B5EF4-FFF2-40B4-BE49-F238E27FC236}">
                  <a16:creationId xmlns:a16="http://schemas.microsoft.com/office/drawing/2014/main" xmlns="" id="{16CA0CB6-912D-4436-8286-E948FAB500EE}"/>
                </a:ext>
              </a:extLst>
            </p:cNvPr>
            <p:cNvSpPr/>
            <p:nvPr/>
          </p:nvSpPr>
          <p:spPr>
            <a:xfrm>
              <a:off x="185653" y="1850087"/>
              <a:ext cx="478819" cy="4952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" name="Прямоугольник: скругленные углы 211">
              <a:extLst>
                <a:ext uri="{FF2B5EF4-FFF2-40B4-BE49-F238E27FC236}">
                  <a16:creationId xmlns:a16="http://schemas.microsoft.com/office/drawing/2014/main" xmlns="" id="{041E076C-9D34-496B-9406-FC92B97DDC67}"/>
                </a:ext>
              </a:extLst>
            </p:cNvPr>
            <p:cNvSpPr/>
            <p:nvPr/>
          </p:nvSpPr>
          <p:spPr>
            <a:xfrm>
              <a:off x="185653" y="2400727"/>
              <a:ext cx="478819" cy="495277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" name="Прямоугольник: скругленные углы 212">
              <a:extLst>
                <a:ext uri="{FF2B5EF4-FFF2-40B4-BE49-F238E27FC236}">
                  <a16:creationId xmlns:a16="http://schemas.microsoft.com/office/drawing/2014/main" xmlns="" id="{D58FCA24-D76E-42E1-AE6F-C3F9230DA176}"/>
                </a:ext>
              </a:extLst>
            </p:cNvPr>
            <p:cNvSpPr/>
            <p:nvPr/>
          </p:nvSpPr>
          <p:spPr>
            <a:xfrm>
              <a:off x="185653" y="295136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9" name="Прямоугольник: скругленные углы 213">
              <a:extLst>
                <a:ext uri="{FF2B5EF4-FFF2-40B4-BE49-F238E27FC236}">
                  <a16:creationId xmlns:a16="http://schemas.microsoft.com/office/drawing/2014/main" xmlns="" id="{1DF6E1FA-6A52-4699-89C9-6699509ED39F}"/>
                </a:ext>
              </a:extLst>
            </p:cNvPr>
            <p:cNvSpPr/>
            <p:nvPr/>
          </p:nvSpPr>
          <p:spPr>
            <a:xfrm>
              <a:off x="185653" y="350200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0" name="Прямоугольник: скругленные углы 214">
              <a:extLst>
                <a:ext uri="{FF2B5EF4-FFF2-40B4-BE49-F238E27FC236}">
                  <a16:creationId xmlns:a16="http://schemas.microsoft.com/office/drawing/2014/main" xmlns="" id="{0A3F2238-E307-4C7B-A128-2DE51378DDF2}"/>
                </a:ext>
              </a:extLst>
            </p:cNvPr>
            <p:cNvSpPr/>
            <p:nvPr/>
          </p:nvSpPr>
          <p:spPr>
            <a:xfrm>
              <a:off x="185653" y="4052646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1" name="Прямоугольник: скругленные углы 215">
              <a:extLst>
                <a:ext uri="{FF2B5EF4-FFF2-40B4-BE49-F238E27FC236}">
                  <a16:creationId xmlns:a16="http://schemas.microsoft.com/office/drawing/2014/main" xmlns="" id="{1FB40497-24E2-4D75-A6A1-7EE0EE9D79FE}"/>
                </a:ext>
              </a:extLst>
            </p:cNvPr>
            <p:cNvSpPr/>
            <p:nvPr/>
          </p:nvSpPr>
          <p:spPr>
            <a:xfrm>
              <a:off x="185653" y="4603286"/>
              <a:ext cx="478819" cy="4952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2" name="Прямоугольник: скругленные углы 216">
              <a:extLst>
                <a:ext uri="{FF2B5EF4-FFF2-40B4-BE49-F238E27FC236}">
                  <a16:creationId xmlns:a16="http://schemas.microsoft.com/office/drawing/2014/main" xmlns="" id="{17B031F7-97A2-47B1-9D75-F7621385C886}"/>
                </a:ext>
              </a:extLst>
            </p:cNvPr>
            <p:cNvSpPr/>
            <p:nvPr/>
          </p:nvSpPr>
          <p:spPr>
            <a:xfrm>
              <a:off x="185653" y="5153927"/>
              <a:ext cx="478819" cy="495277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3" name="Прямоугольник: скругленные углы 217">
              <a:extLst>
                <a:ext uri="{FF2B5EF4-FFF2-40B4-BE49-F238E27FC236}">
                  <a16:creationId xmlns:a16="http://schemas.microsoft.com/office/drawing/2014/main" xmlns="" id="{9902F6BF-6AFC-4322-9768-F7920DE8A110}"/>
                </a:ext>
              </a:extLst>
            </p:cNvPr>
            <p:cNvSpPr/>
            <p:nvPr/>
          </p:nvSpPr>
          <p:spPr>
            <a:xfrm>
              <a:off x="723465" y="185008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4" name="Прямоугольник: скругленные углы 218">
              <a:extLst>
                <a:ext uri="{FF2B5EF4-FFF2-40B4-BE49-F238E27FC236}">
                  <a16:creationId xmlns:a16="http://schemas.microsoft.com/office/drawing/2014/main" xmlns="" id="{9D7D8CA0-2A29-44D2-9924-C2D9870A26C8}"/>
                </a:ext>
              </a:extLst>
            </p:cNvPr>
            <p:cNvSpPr/>
            <p:nvPr/>
          </p:nvSpPr>
          <p:spPr>
            <a:xfrm>
              <a:off x="723465" y="240072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5" name="Прямоугольник: скругленные углы 219">
              <a:extLst>
                <a:ext uri="{FF2B5EF4-FFF2-40B4-BE49-F238E27FC236}">
                  <a16:creationId xmlns:a16="http://schemas.microsoft.com/office/drawing/2014/main" xmlns="" id="{9B64D25B-9C12-40F4-B7F9-F9E358F7F376}"/>
                </a:ext>
              </a:extLst>
            </p:cNvPr>
            <p:cNvSpPr/>
            <p:nvPr/>
          </p:nvSpPr>
          <p:spPr>
            <a:xfrm>
              <a:off x="723465" y="2951367"/>
              <a:ext cx="478819" cy="4952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6" name="Прямоугольник: скругленные углы 220">
              <a:extLst>
                <a:ext uri="{FF2B5EF4-FFF2-40B4-BE49-F238E27FC236}">
                  <a16:creationId xmlns:a16="http://schemas.microsoft.com/office/drawing/2014/main" xmlns="" id="{E17C0E57-2736-4B66-9110-3C88DB09AB31}"/>
                </a:ext>
              </a:extLst>
            </p:cNvPr>
            <p:cNvSpPr/>
            <p:nvPr/>
          </p:nvSpPr>
          <p:spPr>
            <a:xfrm>
              <a:off x="723465" y="350200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7" name="Прямоугольник: скругленные углы 221">
              <a:extLst>
                <a:ext uri="{FF2B5EF4-FFF2-40B4-BE49-F238E27FC236}">
                  <a16:creationId xmlns:a16="http://schemas.microsoft.com/office/drawing/2014/main" xmlns="" id="{A56510C9-3834-49BA-A2E5-C6EA5751BD3A}"/>
                </a:ext>
              </a:extLst>
            </p:cNvPr>
            <p:cNvSpPr/>
            <p:nvPr/>
          </p:nvSpPr>
          <p:spPr>
            <a:xfrm>
              <a:off x="723465" y="4052646"/>
              <a:ext cx="478819" cy="495277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8" name="Прямоугольник: скругленные углы 222">
              <a:extLst>
                <a:ext uri="{FF2B5EF4-FFF2-40B4-BE49-F238E27FC236}">
                  <a16:creationId xmlns:a16="http://schemas.microsoft.com/office/drawing/2014/main" xmlns="" id="{4A4918A2-33BB-4C85-A0F0-BBDE2C9272EB}"/>
                </a:ext>
              </a:extLst>
            </p:cNvPr>
            <p:cNvSpPr/>
            <p:nvPr/>
          </p:nvSpPr>
          <p:spPr>
            <a:xfrm>
              <a:off x="723465" y="4603286"/>
              <a:ext cx="478819" cy="495277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19" name="Прямоугольник: скругленные углы 223">
              <a:extLst>
                <a:ext uri="{FF2B5EF4-FFF2-40B4-BE49-F238E27FC236}">
                  <a16:creationId xmlns:a16="http://schemas.microsoft.com/office/drawing/2014/main" xmlns="" id="{E3D82311-B3B2-43B7-BF52-B1DBB1CB6FD1}"/>
                </a:ext>
              </a:extLst>
            </p:cNvPr>
            <p:cNvSpPr/>
            <p:nvPr/>
          </p:nvSpPr>
          <p:spPr>
            <a:xfrm>
              <a:off x="723465" y="5153927"/>
              <a:ext cx="478819" cy="495277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0" name="Прямоугольник: скругленные углы 224">
              <a:extLst>
                <a:ext uri="{FF2B5EF4-FFF2-40B4-BE49-F238E27FC236}">
                  <a16:creationId xmlns:a16="http://schemas.microsoft.com/office/drawing/2014/main" xmlns="" id="{74E4900C-9AB2-4A8A-AE39-77E88A052D68}"/>
                </a:ext>
              </a:extLst>
            </p:cNvPr>
            <p:cNvSpPr/>
            <p:nvPr/>
          </p:nvSpPr>
          <p:spPr>
            <a:xfrm>
              <a:off x="1261278" y="185008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1" name="Прямоугольник: скругленные углы 225">
              <a:extLst>
                <a:ext uri="{FF2B5EF4-FFF2-40B4-BE49-F238E27FC236}">
                  <a16:creationId xmlns:a16="http://schemas.microsoft.com/office/drawing/2014/main" xmlns="" id="{F21CBC69-27D7-494A-8395-D4FA8DEE3C14}"/>
                </a:ext>
              </a:extLst>
            </p:cNvPr>
            <p:cNvSpPr/>
            <p:nvPr/>
          </p:nvSpPr>
          <p:spPr>
            <a:xfrm>
              <a:off x="1261278" y="2400727"/>
              <a:ext cx="478819" cy="4952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2" name="Прямоугольник: скругленные углы 226">
              <a:extLst>
                <a:ext uri="{FF2B5EF4-FFF2-40B4-BE49-F238E27FC236}">
                  <a16:creationId xmlns:a16="http://schemas.microsoft.com/office/drawing/2014/main" xmlns="" id="{FBDA08E8-52F7-4634-A7EE-DB430EB00332}"/>
                </a:ext>
              </a:extLst>
            </p:cNvPr>
            <p:cNvSpPr/>
            <p:nvPr/>
          </p:nvSpPr>
          <p:spPr>
            <a:xfrm>
              <a:off x="1261278" y="2951367"/>
              <a:ext cx="478819" cy="495277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3" name="Прямоугольник: скругленные углы 227">
              <a:extLst>
                <a:ext uri="{FF2B5EF4-FFF2-40B4-BE49-F238E27FC236}">
                  <a16:creationId xmlns:a16="http://schemas.microsoft.com/office/drawing/2014/main" xmlns="" id="{DF15FABD-B556-4AA0-AAFB-5D6D11D685AA}"/>
                </a:ext>
              </a:extLst>
            </p:cNvPr>
            <p:cNvSpPr/>
            <p:nvPr/>
          </p:nvSpPr>
          <p:spPr>
            <a:xfrm>
              <a:off x="3905908" y="350200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4" name="Прямоугольник: скругленные углы 228">
              <a:extLst>
                <a:ext uri="{FF2B5EF4-FFF2-40B4-BE49-F238E27FC236}">
                  <a16:creationId xmlns:a16="http://schemas.microsoft.com/office/drawing/2014/main" xmlns="" id="{A6BDCEAF-54F6-4D82-9DEF-8D03EE531BA0}"/>
                </a:ext>
              </a:extLst>
            </p:cNvPr>
            <p:cNvSpPr/>
            <p:nvPr/>
          </p:nvSpPr>
          <p:spPr>
            <a:xfrm>
              <a:off x="1261278" y="4052646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5" name="Прямоугольник: скругленные углы 229">
              <a:extLst>
                <a:ext uri="{FF2B5EF4-FFF2-40B4-BE49-F238E27FC236}">
                  <a16:creationId xmlns:a16="http://schemas.microsoft.com/office/drawing/2014/main" xmlns="" id="{6302170C-E2C5-49AA-B024-CC3F811AD66F}"/>
                </a:ext>
              </a:extLst>
            </p:cNvPr>
            <p:cNvSpPr/>
            <p:nvPr/>
          </p:nvSpPr>
          <p:spPr>
            <a:xfrm>
              <a:off x="3011056" y="4980979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6" name="Прямоугольник: скругленные углы 230">
              <a:extLst>
                <a:ext uri="{FF2B5EF4-FFF2-40B4-BE49-F238E27FC236}">
                  <a16:creationId xmlns:a16="http://schemas.microsoft.com/office/drawing/2014/main" xmlns="" id="{B094A0FE-FC82-46C8-82C0-77C0C168382C}"/>
                </a:ext>
              </a:extLst>
            </p:cNvPr>
            <p:cNvSpPr/>
            <p:nvPr/>
          </p:nvSpPr>
          <p:spPr>
            <a:xfrm>
              <a:off x="1261278" y="5153927"/>
              <a:ext cx="478819" cy="495277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7" name="Прямоугольник: скругленные углы 231">
              <a:extLst>
                <a:ext uri="{FF2B5EF4-FFF2-40B4-BE49-F238E27FC236}">
                  <a16:creationId xmlns:a16="http://schemas.microsoft.com/office/drawing/2014/main" xmlns="" id="{2DF595A1-6C32-4718-87D1-C841BF65EB65}"/>
                </a:ext>
              </a:extLst>
            </p:cNvPr>
            <p:cNvSpPr/>
            <p:nvPr/>
          </p:nvSpPr>
          <p:spPr>
            <a:xfrm>
              <a:off x="1799090" y="1850087"/>
              <a:ext cx="478819" cy="495277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8" name="Прямоугольник: скругленные углы 232">
              <a:extLst>
                <a:ext uri="{FF2B5EF4-FFF2-40B4-BE49-F238E27FC236}">
                  <a16:creationId xmlns:a16="http://schemas.microsoft.com/office/drawing/2014/main" xmlns="" id="{FC1F5043-B357-4FD2-A007-B980D8ED0613}"/>
                </a:ext>
              </a:extLst>
            </p:cNvPr>
            <p:cNvSpPr/>
            <p:nvPr/>
          </p:nvSpPr>
          <p:spPr>
            <a:xfrm>
              <a:off x="3136527" y="1923746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29" name="Прямоугольник: скругленные углы 233">
              <a:extLst>
                <a:ext uri="{FF2B5EF4-FFF2-40B4-BE49-F238E27FC236}">
                  <a16:creationId xmlns:a16="http://schemas.microsoft.com/office/drawing/2014/main" xmlns="" id="{ED28AD78-6ADD-421F-8713-AF3231717A48}"/>
                </a:ext>
              </a:extLst>
            </p:cNvPr>
            <p:cNvSpPr/>
            <p:nvPr/>
          </p:nvSpPr>
          <p:spPr>
            <a:xfrm>
              <a:off x="1799090" y="295136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0" name="Прямоугольник: скругленные углы 234">
              <a:extLst>
                <a:ext uri="{FF2B5EF4-FFF2-40B4-BE49-F238E27FC236}">
                  <a16:creationId xmlns:a16="http://schemas.microsoft.com/office/drawing/2014/main" xmlns="" id="{158C5FB2-84D6-4B37-9FF0-48ACC3CABCC5}"/>
                </a:ext>
              </a:extLst>
            </p:cNvPr>
            <p:cNvSpPr/>
            <p:nvPr/>
          </p:nvSpPr>
          <p:spPr>
            <a:xfrm>
              <a:off x="1799090" y="3502007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1" name="Прямоугольник: скругленные углы 236">
              <a:extLst>
                <a:ext uri="{FF2B5EF4-FFF2-40B4-BE49-F238E27FC236}">
                  <a16:creationId xmlns:a16="http://schemas.microsoft.com/office/drawing/2014/main" xmlns="" id="{E7C1E43F-B1D1-421B-87CD-0BBCE4BEF91C}"/>
                </a:ext>
              </a:extLst>
            </p:cNvPr>
            <p:cNvSpPr/>
            <p:nvPr/>
          </p:nvSpPr>
          <p:spPr>
            <a:xfrm>
              <a:off x="1799090" y="4603286"/>
              <a:ext cx="478819" cy="495277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2" name="Прямоугольник: скругленные углы 237">
              <a:extLst>
                <a:ext uri="{FF2B5EF4-FFF2-40B4-BE49-F238E27FC236}">
                  <a16:creationId xmlns:a16="http://schemas.microsoft.com/office/drawing/2014/main" xmlns="" id="{6E94703D-50E3-4852-85D6-D3F340F2A975}"/>
                </a:ext>
              </a:extLst>
            </p:cNvPr>
            <p:cNvSpPr/>
            <p:nvPr/>
          </p:nvSpPr>
          <p:spPr>
            <a:xfrm>
              <a:off x="1799090" y="5153927"/>
              <a:ext cx="478819" cy="4952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3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BA779FA8-613A-46E8-8598-C8F1766185E8}"/>
                </a:ext>
              </a:extLst>
            </p:cNvPr>
            <p:cNvSpPr/>
            <p:nvPr/>
          </p:nvSpPr>
          <p:spPr>
            <a:xfrm>
              <a:off x="-214685" y="260430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4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C48BC78B-AF9A-468C-84DC-9E821EE1DE04}"/>
                </a:ext>
              </a:extLst>
            </p:cNvPr>
            <p:cNvSpPr/>
            <p:nvPr/>
          </p:nvSpPr>
          <p:spPr>
            <a:xfrm>
              <a:off x="-593742" y="2604304"/>
              <a:ext cx="310812" cy="321495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6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AAD7F637-18B8-41C1-B747-9828B355639B}"/>
                </a:ext>
              </a:extLst>
            </p:cNvPr>
            <p:cNvSpPr/>
            <p:nvPr/>
          </p:nvSpPr>
          <p:spPr>
            <a:xfrm>
              <a:off x="-214685" y="2989605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7" name="Прямоугольник: скругленные углы 12">
              <a:extLst>
                <a:ext uri="{FF2B5EF4-FFF2-40B4-BE49-F238E27FC236}">
                  <a16:creationId xmlns:a16="http://schemas.microsoft.com/office/drawing/2014/main" xmlns="" id="{19B87869-6AFB-4CF8-B063-2B7B7A05C941}"/>
                </a:ext>
              </a:extLst>
            </p:cNvPr>
            <p:cNvSpPr/>
            <p:nvPr/>
          </p:nvSpPr>
          <p:spPr>
            <a:xfrm>
              <a:off x="-593742" y="2989605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8" name="Прямоугольник: скругленные углы 15">
              <a:extLst>
                <a:ext uri="{FF2B5EF4-FFF2-40B4-BE49-F238E27FC236}">
                  <a16:creationId xmlns:a16="http://schemas.microsoft.com/office/drawing/2014/main" xmlns="" id="{1F2FC907-B355-41EF-920C-30EDC6FD9737}"/>
                </a:ext>
              </a:extLst>
            </p:cNvPr>
            <p:cNvSpPr/>
            <p:nvPr/>
          </p:nvSpPr>
          <p:spPr>
            <a:xfrm>
              <a:off x="-214685" y="3377106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39" name="Прямоугольник: скругленные углы 16">
              <a:extLst>
                <a:ext uri="{FF2B5EF4-FFF2-40B4-BE49-F238E27FC236}">
                  <a16:creationId xmlns:a16="http://schemas.microsoft.com/office/drawing/2014/main" xmlns="" id="{C48EA833-7C9C-41C9-ACF8-9D3A121606D5}"/>
                </a:ext>
              </a:extLst>
            </p:cNvPr>
            <p:cNvSpPr/>
            <p:nvPr/>
          </p:nvSpPr>
          <p:spPr>
            <a:xfrm>
              <a:off x="-593742" y="3377106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36D77464-B66F-4DC9-A8D7-2F94458FF017}"/>
                </a:ext>
              </a:extLst>
            </p:cNvPr>
            <p:cNvSpPr/>
            <p:nvPr/>
          </p:nvSpPr>
          <p:spPr>
            <a:xfrm>
              <a:off x="-214685" y="3764607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C1E612A4-B3C8-43B1-B961-80FC1268FC34}"/>
                </a:ext>
              </a:extLst>
            </p:cNvPr>
            <p:cNvSpPr/>
            <p:nvPr/>
          </p:nvSpPr>
          <p:spPr>
            <a:xfrm>
              <a:off x="-593742" y="3764607"/>
              <a:ext cx="310812" cy="321495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2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E31E9C15-787D-4444-9A33-7126E0E6CF05}"/>
                </a:ext>
              </a:extLst>
            </p:cNvPr>
            <p:cNvSpPr/>
            <p:nvPr/>
          </p:nvSpPr>
          <p:spPr>
            <a:xfrm>
              <a:off x="-214685" y="41521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3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34431DBF-7A5F-48B1-B347-7B2C52A76DD7}"/>
                </a:ext>
              </a:extLst>
            </p:cNvPr>
            <p:cNvSpPr/>
            <p:nvPr/>
          </p:nvSpPr>
          <p:spPr>
            <a:xfrm>
              <a:off x="-593742" y="41521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4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9C5045C5-B022-4615-B169-B4E588772107}"/>
                </a:ext>
              </a:extLst>
            </p:cNvPr>
            <p:cNvSpPr/>
            <p:nvPr/>
          </p:nvSpPr>
          <p:spPr>
            <a:xfrm>
              <a:off x="-214685" y="221460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5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3FE68622-0344-4E60-915E-43B13D9B1875}"/>
                </a:ext>
              </a:extLst>
            </p:cNvPr>
            <p:cNvSpPr/>
            <p:nvPr/>
          </p:nvSpPr>
          <p:spPr>
            <a:xfrm>
              <a:off x="-593742" y="2214602"/>
              <a:ext cx="310812" cy="321495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6" name="Прямоугольник: скругленные углы 29">
              <a:extLst>
                <a:ext uri="{FF2B5EF4-FFF2-40B4-BE49-F238E27FC236}">
                  <a16:creationId xmlns:a16="http://schemas.microsoft.com/office/drawing/2014/main" xmlns="" id="{EA80EA56-E8D4-443F-95E5-901D1FC7ABE6}"/>
                </a:ext>
              </a:extLst>
            </p:cNvPr>
            <p:cNvSpPr/>
            <p:nvPr/>
          </p:nvSpPr>
          <p:spPr>
            <a:xfrm>
              <a:off x="-968630" y="260430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7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59BCFE20-A88C-49B5-9D78-01D5A3FE1C18}"/>
                </a:ext>
              </a:extLst>
            </p:cNvPr>
            <p:cNvSpPr/>
            <p:nvPr/>
          </p:nvSpPr>
          <p:spPr>
            <a:xfrm>
              <a:off x="-2870798" y="2989605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8" name="Прямоугольник: скругленные углы 31">
              <a:extLst>
                <a:ext uri="{FF2B5EF4-FFF2-40B4-BE49-F238E27FC236}">
                  <a16:creationId xmlns:a16="http://schemas.microsoft.com/office/drawing/2014/main" xmlns="" id="{11136FEF-D828-4DCC-9F57-1845BA47EE39}"/>
                </a:ext>
              </a:extLst>
            </p:cNvPr>
            <p:cNvSpPr/>
            <p:nvPr/>
          </p:nvSpPr>
          <p:spPr>
            <a:xfrm>
              <a:off x="-968630" y="3377106"/>
              <a:ext cx="310812" cy="321495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9" name="Прямоугольник: скругленные углы 32">
              <a:extLst>
                <a:ext uri="{FF2B5EF4-FFF2-40B4-BE49-F238E27FC236}">
                  <a16:creationId xmlns:a16="http://schemas.microsoft.com/office/drawing/2014/main" xmlns="" id="{D3979CD9-8DA1-4841-8D43-65AA30C7A22E}"/>
                </a:ext>
              </a:extLst>
            </p:cNvPr>
            <p:cNvSpPr/>
            <p:nvPr/>
          </p:nvSpPr>
          <p:spPr>
            <a:xfrm>
              <a:off x="-968630" y="3764607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0" name="Прямоугольник: скругленные углы 33">
              <a:extLst>
                <a:ext uri="{FF2B5EF4-FFF2-40B4-BE49-F238E27FC236}">
                  <a16:creationId xmlns:a16="http://schemas.microsoft.com/office/drawing/2014/main" xmlns="" id="{EEC92A98-FA35-4EFD-ADF2-7DE62F4B5F7B}"/>
                </a:ext>
              </a:extLst>
            </p:cNvPr>
            <p:cNvSpPr/>
            <p:nvPr/>
          </p:nvSpPr>
          <p:spPr>
            <a:xfrm>
              <a:off x="-968630" y="4152108"/>
              <a:ext cx="310812" cy="321495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1" name="Прямоугольник: скругленные углы 34">
              <a:extLst>
                <a:ext uri="{FF2B5EF4-FFF2-40B4-BE49-F238E27FC236}">
                  <a16:creationId xmlns:a16="http://schemas.microsoft.com/office/drawing/2014/main" xmlns="" id="{A2C35D12-CF86-43C7-A64D-220D420750CF}"/>
                </a:ext>
              </a:extLst>
            </p:cNvPr>
            <p:cNvSpPr/>
            <p:nvPr/>
          </p:nvSpPr>
          <p:spPr>
            <a:xfrm>
              <a:off x="-968630" y="221460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2" name="Прямоугольник: скругленные углы 99">
              <a:extLst>
                <a:ext uri="{FF2B5EF4-FFF2-40B4-BE49-F238E27FC236}">
                  <a16:creationId xmlns:a16="http://schemas.microsoft.com/office/drawing/2014/main" xmlns="" id="{9250444A-50EE-4789-A12C-5DDFA9759061}"/>
                </a:ext>
              </a:extLst>
            </p:cNvPr>
            <p:cNvSpPr/>
            <p:nvPr/>
          </p:nvSpPr>
          <p:spPr>
            <a:xfrm>
              <a:off x="-214685" y="45396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3" name="Прямоугольник: скругленные углы 100">
              <a:extLst>
                <a:ext uri="{FF2B5EF4-FFF2-40B4-BE49-F238E27FC236}">
                  <a16:creationId xmlns:a16="http://schemas.microsoft.com/office/drawing/2014/main" xmlns="" id="{E1E7D484-4D21-4EC2-9F24-B734080755A0}"/>
                </a:ext>
              </a:extLst>
            </p:cNvPr>
            <p:cNvSpPr/>
            <p:nvPr/>
          </p:nvSpPr>
          <p:spPr>
            <a:xfrm>
              <a:off x="-593742" y="4539608"/>
              <a:ext cx="310812" cy="321495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4" name="Прямоугольник: скругленные углы 101">
              <a:extLst>
                <a:ext uri="{FF2B5EF4-FFF2-40B4-BE49-F238E27FC236}">
                  <a16:creationId xmlns:a16="http://schemas.microsoft.com/office/drawing/2014/main" xmlns="" id="{D43190C5-4D29-420D-8B13-A4DA830C989E}"/>
                </a:ext>
              </a:extLst>
            </p:cNvPr>
            <p:cNvSpPr/>
            <p:nvPr/>
          </p:nvSpPr>
          <p:spPr>
            <a:xfrm>
              <a:off x="-968630" y="45396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6" name="Прямоугольник: скругленные углы 112">
              <a:extLst>
                <a:ext uri="{FF2B5EF4-FFF2-40B4-BE49-F238E27FC236}">
                  <a16:creationId xmlns:a16="http://schemas.microsoft.com/office/drawing/2014/main" xmlns="" id="{E57AD451-CFC0-43A5-8BF2-6D0922D8917E}"/>
                </a:ext>
              </a:extLst>
            </p:cNvPr>
            <p:cNvSpPr/>
            <p:nvPr/>
          </p:nvSpPr>
          <p:spPr>
            <a:xfrm>
              <a:off x="-1737676" y="260430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8" name="Прямоугольник: скругленные углы 115">
              <a:extLst>
                <a:ext uri="{FF2B5EF4-FFF2-40B4-BE49-F238E27FC236}">
                  <a16:creationId xmlns:a16="http://schemas.microsoft.com/office/drawing/2014/main" xmlns="" id="{EDDC5FA3-EDCF-4C2F-99AB-325B85D305BF}"/>
                </a:ext>
              </a:extLst>
            </p:cNvPr>
            <p:cNvSpPr/>
            <p:nvPr/>
          </p:nvSpPr>
          <p:spPr>
            <a:xfrm>
              <a:off x="-1355807" y="2989605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59" name="Прямоугольник: скругленные углы 116">
              <a:extLst>
                <a:ext uri="{FF2B5EF4-FFF2-40B4-BE49-F238E27FC236}">
                  <a16:creationId xmlns:a16="http://schemas.microsoft.com/office/drawing/2014/main" xmlns="" id="{D74330E1-F794-4154-B721-749428D1E5DB}"/>
                </a:ext>
              </a:extLst>
            </p:cNvPr>
            <p:cNvSpPr/>
            <p:nvPr/>
          </p:nvSpPr>
          <p:spPr>
            <a:xfrm>
              <a:off x="-1737676" y="2989605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0" name="Прямоугольник: скругленные углы 119">
              <a:extLst>
                <a:ext uri="{FF2B5EF4-FFF2-40B4-BE49-F238E27FC236}">
                  <a16:creationId xmlns:a16="http://schemas.microsoft.com/office/drawing/2014/main" xmlns="" id="{2FBAB828-A692-400F-A51F-C0C17BCC7425}"/>
                </a:ext>
              </a:extLst>
            </p:cNvPr>
            <p:cNvSpPr/>
            <p:nvPr/>
          </p:nvSpPr>
          <p:spPr>
            <a:xfrm>
              <a:off x="-1355807" y="3377106"/>
              <a:ext cx="310812" cy="321495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2" name="Прямоугольник: скругленные углы 123">
              <a:extLst>
                <a:ext uri="{FF2B5EF4-FFF2-40B4-BE49-F238E27FC236}">
                  <a16:creationId xmlns:a16="http://schemas.microsoft.com/office/drawing/2014/main" xmlns="" id="{2C9209F2-629D-4E69-8493-A3D5547DF941}"/>
                </a:ext>
              </a:extLst>
            </p:cNvPr>
            <p:cNvSpPr/>
            <p:nvPr/>
          </p:nvSpPr>
          <p:spPr>
            <a:xfrm>
              <a:off x="-1355807" y="3764607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3" name="Прямоугольник: скругленные углы 124">
              <a:extLst>
                <a:ext uri="{FF2B5EF4-FFF2-40B4-BE49-F238E27FC236}">
                  <a16:creationId xmlns:a16="http://schemas.microsoft.com/office/drawing/2014/main" xmlns="" id="{70617572-E68F-4F1E-B759-3D6C61647CC7}"/>
                </a:ext>
              </a:extLst>
            </p:cNvPr>
            <p:cNvSpPr/>
            <p:nvPr/>
          </p:nvSpPr>
          <p:spPr>
            <a:xfrm>
              <a:off x="-1737676" y="3764607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4" name="Прямоугольник: скругленные углы 127">
              <a:extLst>
                <a:ext uri="{FF2B5EF4-FFF2-40B4-BE49-F238E27FC236}">
                  <a16:creationId xmlns:a16="http://schemas.microsoft.com/office/drawing/2014/main" xmlns="" id="{207AB5BA-3252-4875-80B4-92F2FDA7D1BF}"/>
                </a:ext>
              </a:extLst>
            </p:cNvPr>
            <p:cNvSpPr/>
            <p:nvPr/>
          </p:nvSpPr>
          <p:spPr>
            <a:xfrm>
              <a:off x="-3547519" y="41521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5" name="Прямоугольник: скругленные углы 128">
              <a:extLst>
                <a:ext uri="{FF2B5EF4-FFF2-40B4-BE49-F238E27FC236}">
                  <a16:creationId xmlns:a16="http://schemas.microsoft.com/office/drawing/2014/main" xmlns="" id="{4A5F2523-E529-4637-B4F4-568BFF513E8D}"/>
                </a:ext>
              </a:extLst>
            </p:cNvPr>
            <p:cNvSpPr/>
            <p:nvPr/>
          </p:nvSpPr>
          <p:spPr>
            <a:xfrm>
              <a:off x="-1737676" y="41521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6" name="Прямоугольник: скругленные углы 131">
              <a:extLst>
                <a:ext uri="{FF2B5EF4-FFF2-40B4-BE49-F238E27FC236}">
                  <a16:creationId xmlns:a16="http://schemas.microsoft.com/office/drawing/2014/main" xmlns="" id="{FADF7507-0B20-481D-A4B0-B38F1DEE1E3F}"/>
                </a:ext>
              </a:extLst>
            </p:cNvPr>
            <p:cNvSpPr/>
            <p:nvPr/>
          </p:nvSpPr>
          <p:spPr>
            <a:xfrm>
              <a:off x="-1355807" y="221460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7" name="Прямоугольник: скругленные углы 132">
              <a:extLst>
                <a:ext uri="{FF2B5EF4-FFF2-40B4-BE49-F238E27FC236}">
                  <a16:creationId xmlns:a16="http://schemas.microsoft.com/office/drawing/2014/main" xmlns="" id="{2DDF42FA-2CFB-4EC5-9A53-BF5173C68D26}"/>
                </a:ext>
              </a:extLst>
            </p:cNvPr>
            <p:cNvSpPr/>
            <p:nvPr/>
          </p:nvSpPr>
          <p:spPr>
            <a:xfrm>
              <a:off x="-1737676" y="221460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68" name="Прямоугольник: скругленные углы 141">
              <a:extLst>
                <a:ext uri="{FF2B5EF4-FFF2-40B4-BE49-F238E27FC236}">
                  <a16:creationId xmlns:a16="http://schemas.microsoft.com/office/drawing/2014/main" xmlns="" id="{DC92F22B-3EDD-49F1-A84C-1569C88AE194}"/>
                </a:ext>
              </a:extLst>
            </p:cNvPr>
            <p:cNvSpPr/>
            <p:nvPr/>
          </p:nvSpPr>
          <p:spPr>
            <a:xfrm>
              <a:off x="-1355807" y="4539608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0" name="Прямоугольник: скругленные углы 148">
              <a:extLst>
                <a:ext uri="{FF2B5EF4-FFF2-40B4-BE49-F238E27FC236}">
                  <a16:creationId xmlns:a16="http://schemas.microsoft.com/office/drawing/2014/main" xmlns="" id="{6DCC7C3F-C314-4C89-8AAE-8950F1662782}"/>
                </a:ext>
              </a:extLst>
            </p:cNvPr>
            <p:cNvSpPr/>
            <p:nvPr/>
          </p:nvSpPr>
          <p:spPr>
            <a:xfrm>
              <a:off x="-214685" y="4917724"/>
              <a:ext cx="310812" cy="321495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1" name="Прямоугольник: скругленные углы 149">
              <a:extLst>
                <a:ext uri="{FF2B5EF4-FFF2-40B4-BE49-F238E27FC236}">
                  <a16:creationId xmlns:a16="http://schemas.microsoft.com/office/drawing/2014/main" xmlns="" id="{E8AE8407-FB9D-41BA-A220-A8E74F0A758B}"/>
                </a:ext>
              </a:extLst>
            </p:cNvPr>
            <p:cNvSpPr/>
            <p:nvPr/>
          </p:nvSpPr>
          <p:spPr>
            <a:xfrm>
              <a:off x="-593742" y="491772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2" name="Прямоугольник: скругленные углы 150">
              <a:extLst>
                <a:ext uri="{FF2B5EF4-FFF2-40B4-BE49-F238E27FC236}">
                  <a16:creationId xmlns:a16="http://schemas.microsoft.com/office/drawing/2014/main" xmlns="" id="{A919BD13-52BE-42FB-B945-E4713A70DA1E}"/>
                </a:ext>
              </a:extLst>
            </p:cNvPr>
            <p:cNvSpPr/>
            <p:nvPr/>
          </p:nvSpPr>
          <p:spPr>
            <a:xfrm>
              <a:off x="-968630" y="491772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3" name="Прямоугольник: скругленные углы 153">
              <a:extLst>
                <a:ext uri="{FF2B5EF4-FFF2-40B4-BE49-F238E27FC236}">
                  <a16:creationId xmlns:a16="http://schemas.microsoft.com/office/drawing/2014/main" xmlns="" id="{C1E21F7B-59D7-4FD8-A635-85C6C893DE17}"/>
                </a:ext>
              </a:extLst>
            </p:cNvPr>
            <p:cNvSpPr/>
            <p:nvPr/>
          </p:nvSpPr>
          <p:spPr>
            <a:xfrm>
              <a:off x="-214685" y="5319012"/>
              <a:ext cx="310812" cy="321495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4" name="Прямоугольник: скругленные углы 154">
              <a:extLst>
                <a:ext uri="{FF2B5EF4-FFF2-40B4-BE49-F238E27FC236}">
                  <a16:creationId xmlns:a16="http://schemas.microsoft.com/office/drawing/2014/main" xmlns="" id="{A660DB2A-9D6C-4DEA-BA37-AFD6F5569700}"/>
                </a:ext>
              </a:extLst>
            </p:cNvPr>
            <p:cNvSpPr/>
            <p:nvPr/>
          </p:nvSpPr>
          <p:spPr>
            <a:xfrm>
              <a:off x="-593742" y="531901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5" name="Прямоугольник: скругленные углы 155">
              <a:extLst>
                <a:ext uri="{FF2B5EF4-FFF2-40B4-BE49-F238E27FC236}">
                  <a16:creationId xmlns:a16="http://schemas.microsoft.com/office/drawing/2014/main" xmlns="" id="{9E7CC13E-BA99-4BE6-BA38-10459AABB710}"/>
                </a:ext>
              </a:extLst>
            </p:cNvPr>
            <p:cNvSpPr/>
            <p:nvPr/>
          </p:nvSpPr>
          <p:spPr>
            <a:xfrm>
              <a:off x="-968630" y="531901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6" name="Прямоугольник: скругленные углы 156">
              <a:extLst>
                <a:ext uri="{FF2B5EF4-FFF2-40B4-BE49-F238E27FC236}">
                  <a16:creationId xmlns:a16="http://schemas.microsoft.com/office/drawing/2014/main" xmlns="" id="{14D2CE9F-8CB9-4119-8AAA-8F8D5B245C61}"/>
                </a:ext>
              </a:extLst>
            </p:cNvPr>
            <p:cNvSpPr/>
            <p:nvPr/>
          </p:nvSpPr>
          <p:spPr>
            <a:xfrm>
              <a:off x="-1355807" y="491772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7" name="Прямоугольник: скругленные углы 157">
              <a:extLst>
                <a:ext uri="{FF2B5EF4-FFF2-40B4-BE49-F238E27FC236}">
                  <a16:creationId xmlns:a16="http://schemas.microsoft.com/office/drawing/2014/main" xmlns="" id="{ED19FBBD-1A21-41D2-9146-69CED7EEF916}"/>
                </a:ext>
              </a:extLst>
            </p:cNvPr>
            <p:cNvSpPr/>
            <p:nvPr/>
          </p:nvSpPr>
          <p:spPr>
            <a:xfrm>
              <a:off x="-1737676" y="491772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8" name="Прямоугольник: скругленные углы 161">
              <a:extLst>
                <a:ext uri="{FF2B5EF4-FFF2-40B4-BE49-F238E27FC236}">
                  <a16:creationId xmlns:a16="http://schemas.microsoft.com/office/drawing/2014/main" xmlns="" id="{13F54795-4C35-4405-8D5C-1EA6665D4DC9}"/>
                </a:ext>
              </a:extLst>
            </p:cNvPr>
            <p:cNvSpPr/>
            <p:nvPr/>
          </p:nvSpPr>
          <p:spPr>
            <a:xfrm>
              <a:off x="-1355807" y="5319012"/>
              <a:ext cx="310812" cy="321495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79" name="Прямоугольник: скругленные углы 162">
              <a:extLst>
                <a:ext uri="{FF2B5EF4-FFF2-40B4-BE49-F238E27FC236}">
                  <a16:creationId xmlns:a16="http://schemas.microsoft.com/office/drawing/2014/main" xmlns="" id="{CA8095DA-839F-40D8-B791-6256ADA3ECBC}"/>
                </a:ext>
              </a:extLst>
            </p:cNvPr>
            <p:cNvSpPr/>
            <p:nvPr/>
          </p:nvSpPr>
          <p:spPr>
            <a:xfrm>
              <a:off x="-2896315" y="5319012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0" name="Прямоугольник: скругленные углы 178">
              <a:extLst>
                <a:ext uri="{FF2B5EF4-FFF2-40B4-BE49-F238E27FC236}">
                  <a16:creationId xmlns:a16="http://schemas.microsoft.com/office/drawing/2014/main" xmlns="" id="{54D9F061-FFAE-4DA7-8F07-AEE6342426FF}"/>
                </a:ext>
              </a:extLst>
            </p:cNvPr>
            <p:cNvSpPr/>
            <p:nvPr/>
          </p:nvSpPr>
          <p:spPr>
            <a:xfrm>
              <a:off x="-214685" y="1834794"/>
              <a:ext cx="310812" cy="321495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1" name="Прямоугольник: скругленные углы 179">
              <a:extLst>
                <a:ext uri="{FF2B5EF4-FFF2-40B4-BE49-F238E27FC236}">
                  <a16:creationId xmlns:a16="http://schemas.microsoft.com/office/drawing/2014/main" xmlns="" id="{070C4D90-36F3-4F68-950F-99EC52C75E03}"/>
                </a:ext>
              </a:extLst>
            </p:cNvPr>
            <p:cNvSpPr/>
            <p:nvPr/>
          </p:nvSpPr>
          <p:spPr>
            <a:xfrm>
              <a:off x="-593742" y="183479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2" name="Прямоугольник: скругленные углы 180">
              <a:extLst>
                <a:ext uri="{FF2B5EF4-FFF2-40B4-BE49-F238E27FC236}">
                  <a16:creationId xmlns:a16="http://schemas.microsoft.com/office/drawing/2014/main" xmlns="" id="{3EEDFA9C-3748-48BC-BFDB-6CD073D91A98}"/>
                </a:ext>
              </a:extLst>
            </p:cNvPr>
            <p:cNvSpPr/>
            <p:nvPr/>
          </p:nvSpPr>
          <p:spPr>
            <a:xfrm>
              <a:off x="-968630" y="1834794"/>
              <a:ext cx="310812" cy="321495"/>
            </a:xfrm>
            <a:prstGeom prst="roundRect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3" name="Прямоугольник: скругленные углы 181">
              <a:extLst>
                <a:ext uri="{FF2B5EF4-FFF2-40B4-BE49-F238E27FC236}">
                  <a16:creationId xmlns:a16="http://schemas.microsoft.com/office/drawing/2014/main" xmlns="" id="{A8AB022A-132B-4F61-A3C6-BB61D722C5EA}"/>
                </a:ext>
              </a:extLst>
            </p:cNvPr>
            <p:cNvSpPr/>
            <p:nvPr/>
          </p:nvSpPr>
          <p:spPr>
            <a:xfrm>
              <a:off x="-1355807" y="1834794"/>
              <a:ext cx="310812" cy="321495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84" name="Прямоугольник: скругленные углы 182">
              <a:extLst>
                <a:ext uri="{FF2B5EF4-FFF2-40B4-BE49-F238E27FC236}">
                  <a16:creationId xmlns:a16="http://schemas.microsoft.com/office/drawing/2014/main" xmlns="" id="{2C5D8643-C7C5-45A4-85D9-5BBA0F5B838D}"/>
                </a:ext>
              </a:extLst>
            </p:cNvPr>
            <p:cNvSpPr/>
            <p:nvPr/>
          </p:nvSpPr>
          <p:spPr>
            <a:xfrm>
              <a:off x="-2870798" y="1834794"/>
              <a:ext cx="310812" cy="321495"/>
            </a:xfrm>
            <a:prstGeom prst="round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xmlns="" id="{DFC91E9E-F782-42F0-ACE6-D3611717EBE0}"/>
                </a:ext>
              </a:extLst>
            </p:cNvPr>
            <p:cNvCxnSpPr>
              <a:cxnSpLocks/>
            </p:cNvCxnSpPr>
            <p:nvPr/>
          </p:nvCxnSpPr>
          <p:spPr>
            <a:xfrm>
              <a:off x="-2715391" y="1986370"/>
              <a:ext cx="1133121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xmlns="" id="{5647887A-AD13-40E7-973B-08D445DD824C}"/>
                </a:ext>
              </a:extLst>
            </p:cNvPr>
            <p:cNvCxnSpPr>
              <a:cxnSpLocks/>
            </p:cNvCxnSpPr>
            <p:nvPr/>
          </p:nvCxnSpPr>
          <p:spPr>
            <a:xfrm>
              <a:off x="-2715391" y="3150353"/>
              <a:ext cx="1884810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xmlns="" id="{692A5A89-BB68-4A70-AE75-6748355DF5BB}"/>
                </a:ext>
              </a:extLst>
            </p:cNvPr>
            <p:cNvCxnSpPr>
              <a:cxnSpLocks/>
            </p:cNvCxnSpPr>
            <p:nvPr/>
          </p:nvCxnSpPr>
          <p:spPr>
            <a:xfrm>
              <a:off x="-3383262" y="4293806"/>
              <a:ext cx="2182861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xmlns="" id="{F8C2077E-8A22-43C3-80C1-3B251B443DD4}"/>
                </a:ext>
              </a:extLst>
            </p:cNvPr>
            <p:cNvCxnSpPr>
              <a:cxnSpLocks/>
            </p:cNvCxnSpPr>
            <p:nvPr/>
          </p:nvCxnSpPr>
          <p:spPr>
            <a:xfrm>
              <a:off x="-2740909" y="5479760"/>
              <a:ext cx="1089854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xmlns="" id="{E15DFDE2-19ED-4D1B-8AB8-11C3B94D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0885" y="2133628"/>
              <a:ext cx="1295051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xmlns="" id="{325DA30D-C789-4790-9EB4-E4B2B7845D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691" y="3742618"/>
              <a:ext cx="2595626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xmlns="" id="{94295BB3-A21B-4E5C-A9EF-89112D2B83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691" y="5228617"/>
              <a:ext cx="1700774" cy="0"/>
            </a:xfrm>
            <a:prstGeom prst="line">
              <a:avLst/>
            </a:prstGeom>
            <a:ln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636A74F0-A7F6-469C-988E-C3EE1E3B216E}"/>
                </a:ext>
              </a:extLst>
            </p:cNvPr>
            <p:cNvSpPr txBox="1"/>
            <p:nvPr/>
          </p:nvSpPr>
          <p:spPr>
            <a:xfrm>
              <a:off x="3772096" y="1571513"/>
              <a:ext cx="5337286" cy="1178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270" dirty="0">
                  <a:solidFill>
                    <a:schemeClr val="bg1"/>
                  </a:solidFill>
                  <a:latin typeface="Exo 2" panose="020B0604020202020204" charset="-52"/>
                </a:rPr>
                <a:t>До окончания подачи заявок заявитель может подать заявку на участие в процедуре, а также отредактировать ее или отозвать. </a:t>
              </a:r>
            </a:p>
            <a:p>
              <a:pPr algn="just"/>
              <a:r>
                <a:rPr lang="ru-RU" sz="1270" dirty="0">
                  <a:solidFill>
                    <a:schemeClr val="bg1"/>
                  </a:solidFill>
                  <a:latin typeface="Exo 2" panose="020B0604020202020204" charset="-52"/>
                </a:rPr>
                <a:t>После окончания подачи заявок заявка не может быть изменена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61FCA497-85C5-4048-B871-205C1362D963}"/>
                </a:ext>
              </a:extLst>
            </p:cNvPr>
            <p:cNvSpPr txBox="1"/>
            <p:nvPr/>
          </p:nvSpPr>
          <p:spPr>
            <a:xfrm>
              <a:off x="3666610" y="4935019"/>
              <a:ext cx="5442771" cy="590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829544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ru-RU" sz="1270" dirty="0">
                  <a:solidFill>
                    <a:schemeClr val="bg1"/>
                  </a:solidFill>
                  <a:latin typeface="Exo 2" pitchFamily="2" charset="-52"/>
                  <a:cs typeface="Arial" pitchFamily="34" charset="0"/>
                </a:rPr>
                <a:t>После рассмотрения заявок участнику направляется уведомление о допуске или </a:t>
              </a:r>
              <a:r>
                <a:rPr lang="ru-RU" sz="1270" dirty="0" err="1">
                  <a:solidFill>
                    <a:schemeClr val="bg1"/>
                  </a:solidFill>
                  <a:latin typeface="Exo 2" pitchFamily="2" charset="-52"/>
                  <a:cs typeface="Arial" pitchFamily="34" charset="0"/>
                </a:rPr>
                <a:t>недопуске</a:t>
              </a:r>
              <a:r>
                <a:rPr lang="ru-RU" sz="1270" dirty="0">
                  <a:solidFill>
                    <a:schemeClr val="bg1"/>
                  </a:solidFill>
                  <a:latin typeface="Exo 2" pitchFamily="2" charset="-52"/>
                  <a:cs typeface="Arial" pitchFamily="34" charset="0"/>
                </a:rPr>
                <a:t> к участию в аукционе</a:t>
              </a:r>
            </a:p>
          </p:txBody>
        </p:sp>
        <p:sp>
          <p:nvSpPr>
            <p:cNvPr id="111" name="Объект 2"/>
            <p:cNvSpPr txBox="1">
              <a:spLocks/>
            </p:cNvSpPr>
            <p:nvPr/>
          </p:nvSpPr>
          <p:spPr>
            <a:xfrm>
              <a:off x="4686317" y="3161819"/>
              <a:ext cx="4423063" cy="890827"/>
            </a:xfrm>
            <a:prstGeom prst="rect">
              <a:avLst/>
            </a:prstGeom>
          </p:spPr>
          <p:txBody>
            <a:bodyPr vert="horz" lIns="82951" tIns="41475" rIns="82951" bIns="41475" rtlCol="0">
              <a:noAutofit/>
            </a:bodyPr>
            <a:lstStyle/>
            <a:p>
              <a:pPr algn="just" defTabSz="829544">
                <a:spcBef>
                  <a:spcPct val="20000"/>
                </a:spcBef>
                <a:defRPr/>
              </a:pPr>
              <a:r>
                <a:rPr lang="ru-RU" sz="1270" dirty="0">
                  <a:solidFill>
                    <a:schemeClr val="bg1"/>
                  </a:solidFill>
                  <a:latin typeface="Exo 2" pitchFamily="2" charset="-52"/>
                  <a:cs typeface="Arial" pitchFamily="34" charset="0"/>
                </a:rPr>
                <a:t>В соответствии с лотовой документацией к заявке прикладываются запрашиваемые в лотовой документации документы. </a:t>
              </a:r>
            </a:p>
            <a:p>
              <a:pPr algn="just" defTabSz="829544">
                <a:spcBef>
                  <a:spcPct val="20000"/>
                </a:spcBef>
                <a:defRPr/>
              </a:pPr>
              <a:r>
                <a:rPr lang="ru-RU" sz="1270" dirty="0">
                  <a:solidFill>
                    <a:schemeClr val="bg1"/>
                  </a:solidFill>
                  <a:latin typeface="Exo 2" pitchFamily="2" charset="-52"/>
                  <a:cs typeface="Arial" pitchFamily="34" charset="0"/>
                </a:rPr>
                <a:t>Заявка подписывается электронной подписью на электронной площадке.</a:t>
              </a:r>
            </a:p>
          </p:txBody>
        </p:sp>
      </p:grpSp>
      <p:pic>
        <p:nvPicPr>
          <p:cNvPr id="107" name="Picture 2" descr="C:\Users\Смирнова Екатерина\Downloads\Без названия (1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3" y="1123796"/>
            <a:ext cx="4717811" cy="53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23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5142FD03-8DF7-459C-A98E-046C122E8ADE}"/>
              </a:ext>
            </a:extLst>
          </p:cNvPr>
          <p:cNvSpPr txBox="1">
            <a:spLocks/>
          </p:cNvSpPr>
          <p:nvPr/>
        </p:nvSpPr>
        <p:spPr>
          <a:xfrm>
            <a:off x="818585" y="366838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77" dirty="0">
                <a:solidFill>
                  <a:schemeClr val="bg1"/>
                </a:solidFill>
                <a:latin typeface="+mn-lt"/>
              </a:rPr>
              <a:t>Информация о  поданных заявках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AutoShape 2" descr="6.png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3" name="AutoShape 4" descr="6.png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6" descr="6.png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8" descr="6.png"/>
          <p:cNvSpPr>
            <a:spLocks noChangeAspect="1" noChangeArrowheads="1"/>
          </p:cNvSpPr>
          <p:nvPr/>
        </p:nvSpPr>
        <p:spPr bwMode="auto">
          <a:xfrm>
            <a:off x="555884" y="283793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3" y="1696257"/>
            <a:ext cx="11025508" cy="205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6A74F0-A7F6-469C-988E-C3EE1E3B216E}"/>
              </a:ext>
            </a:extLst>
          </p:cNvPr>
          <p:cNvSpPr txBox="1"/>
          <p:nvPr/>
        </p:nvSpPr>
        <p:spPr>
          <a:xfrm>
            <a:off x="279162" y="4072746"/>
            <a:ext cx="10928377" cy="65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После того, как заявка подана посмотреть ее статус, а также совершить с ней доступные операции можно перейдя в раздел «Заявки на участие» - «Мои заявки»</a:t>
            </a:r>
          </a:p>
        </p:txBody>
      </p:sp>
    </p:spTree>
    <p:extLst>
      <p:ext uri="{BB962C8B-B14F-4D97-AF65-F5344CB8AC3E}">
        <p14:creationId xmlns:p14="http://schemas.microsoft.com/office/powerpoint/2010/main" val="75658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5142FD03-8DF7-459C-A98E-046C122E8ADE}"/>
              </a:ext>
            </a:extLst>
          </p:cNvPr>
          <p:cNvSpPr txBox="1">
            <a:spLocks/>
          </p:cNvSpPr>
          <p:nvPr/>
        </p:nvSpPr>
        <p:spPr>
          <a:xfrm>
            <a:off x="818585" y="366838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Этапы процедуры торгов для покупателей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AutoShape 2" descr="6.png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3" name="AutoShape 4" descr="6.png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6" descr="6.png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8" descr="6.png"/>
          <p:cNvSpPr>
            <a:spLocks noChangeAspect="1" noChangeArrowheads="1"/>
          </p:cNvSpPr>
          <p:nvPr/>
        </p:nvSpPr>
        <p:spPr bwMode="auto">
          <a:xfrm>
            <a:off x="555884" y="283793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DC6430-7BC3-46FF-A040-6CBBB4067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86" y="1498161"/>
            <a:ext cx="11099763" cy="315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Подача ценовых предложений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 flipV="1">
            <a:off x="10610834" y="3150794"/>
            <a:ext cx="0" cy="1727735"/>
          </a:xfrm>
          <a:prstGeom prst="line">
            <a:avLst/>
          </a:prstGeom>
          <a:ln w="381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9868719" y="4895687"/>
            <a:ext cx="735371" cy="0"/>
          </a:xfrm>
          <a:prstGeom prst="line">
            <a:avLst/>
          </a:prstGeom>
          <a:ln w="254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5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7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9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3" y="1188084"/>
            <a:ext cx="10904539" cy="371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6A74F0-A7F6-469C-988E-C3EE1E3B216E}"/>
              </a:ext>
            </a:extLst>
          </p:cNvPr>
          <p:cNvSpPr txBox="1"/>
          <p:nvPr/>
        </p:nvSpPr>
        <p:spPr>
          <a:xfrm>
            <a:off x="393795" y="5151103"/>
            <a:ext cx="10928377" cy="9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В установленный в извещении день и время проведения торгов в операциях по процедуре становится доступной кнопка «Торги». </a:t>
            </a:r>
          </a:p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Нажав на нее участник торгов попадет на форму подачи ценовых предложений</a:t>
            </a:r>
          </a:p>
        </p:txBody>
      </p:sp>
    </p:spTree>
    <p:extLst>
      <p:ext uri="{BB962C8B-B14F-4D97-AF65-F5344CB8AC3E}">
        <p14:creationId xmlns:p14="http://schemas.microsoft.com/office/powerpoint/2010/main" val="272061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5142FD03-8DF7-459C-A98E-046C122E8ADE}"/>
              </a:ext>
            </a:extLst>
          </p:cNvPr>
          <p:cNvSpPr txBox="1">
            <a:spLocks/>
          </p:cNvSpPr>
          <p:nvPr/>
        </p:nvSpPr>
        <p:spPr>
          <a:xfrm>
            <a:off x="818585" y="366838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Подача ценовых предложений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AutoShape 2" descr="6.png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3" name="AutoShape 4" descr="6.png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6" descr="6.png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8" descr="6.png"/>
          <p:cNvSpPr>
            <a:spLocks noChangeAspect="1" noChangeArrowheads="1"/>
          </p:cNvSpPr>
          <p:nvPr/>
        </p:nvSpPr>
        <p:spPr bwMode="auto">
          <a:xfrm>
            <a:off x="555884" y="283793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pic>
        <p:nvPicPr>
          <p:cNvPr id="3081" name="Picture 9" descr="C:\Users\Смирнова Екатерина\Downloads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4" y="1239163"/>
            <a:ext cx="7268540" cy="46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224">
            <a:extLst>
              <a:ext uri="{FF2B5EF4-FFF2-40B4-BE49-F238E27FC236}">
                <a16:creationId xmlns:a16="http://schemas.microsoft.com/office/drawing/2014/main" xmlns="" id="{74E4900C-9AB2-4A8A-AE39-77E88A052D68}"/>
              </a:ext>
            </a:extLst>
          </p:cNvPr>
          <p:cNvSpPr/>
          <p:nvPr/>
        </p:nvSpPr>
        <p:spPr>
          <a:xfrm>
            <a:off x="7537638" y="2790101"/>
            <a:ext cx="434365" cy="44929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11" name="Прямоугольник: скругленные углы 232">
            <a:extLst>
              <a:ext uri="{FF2B5EF4-FFF2-40B4-BE49-F238E27FC236}">
                <a16:creationId xmlns:a16="http://schemas.microsoft.com/office/drawing/2014/main" xmlns="" id="{FC1F5043-B357-4FD2-A007-B980D8ED0613}"/>
              </a:ext>
            </a:extLst>
          </p:cNvPr>
          <p:cNvSpPr/>
          <p:nvPr/>
        </p:nvSpPr>
        <p:spPr>
          <a:xfrm>
            <a:off x="8835853" y="2812768"/>
            <a:ext cx="434365" cy="44929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E15DFDE2-19ED-4D1B-8AB8-11C3B94D40D6}"/>
              </a:ext>
            </a:extLst>
          </p:cNvPr>
          <p:cNvCxnSpPr>
            <a:cxnSpLocks/>
          </p:cNvCxnSpPr>
          <p:nvPr/>
        </p:nvCxnSpPr>
        <p:spPr>
          <a:xfrm flipH="1">
            <a:off x="7878219" y="3003164"/>
            <a:ext cx="1174816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6A74F0-A7F6-469C-988E-C3EE1E3B216E}"/>
              </a:ext>
            </a:extLst>
          </p:cNvPr>
          <p:cNvSpPr txBox="1"/>
          <p:nvPr/>
        </p:nvSpPr>
        <p:spPr>
          <a:xfrm>
            <a:off x="9356367" y="2456753"/>
            <a:ext cx="2680677" cy="126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Функционал для подачи ценовых предложений.</a:t>
            </a:r>
          </a:p>
          <a:p>
            <a:pPr algn="just"/>
            <a:endParaRPr lang="ru-RU" sz="1270" dirty="0">
              <a:solidFill>
                <a:schemeClr val="bg1"/>
              </a:solidFill>
              <a:latin typeface="Exo 2" panose="020B0604020202020204" charset="-52"/>
            </a:endParaRPr>
          </a:p>
          <a:p>
            <a:pPr algn="just"/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Каждое ценовое предложение подписывается электронной подписью</a:t>
            </a:r>
          </a:p>
        </p:txBody>
      </p:sp>
    </p:spTree>
    <p:extLst>
      <p:ext uri="{BB962C8B-B14F-4D97-AF65-F5344CB8AC3E}">
        <p14:creationId xmlns:p14="http://schemas.microsoft.com/office/powerpoint/2010/main" val="1836526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5142FD03-8DF7-459C-A98E-046C122E8ADE}"/>
              </a:ext>
            </a:extLst>
          </p:cNvPr>
          <p:cNvSpPr txBox="1">
            <a:spLocks/>
          </p:cNvSpPr>
          <p:nvPr/>
        </p:nvSpPr>
        <p:spPr>
          <a:xfrm>
            <a:off x="818585" y="366838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Подача ценовых предложений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AutoShape 2" descr="6.png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3" name="AutoShape 4" descr="6.png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6" descr="6.png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8" descr="6.png"/>
          <p:cNvSpPr>
            <a:spLocks noChangeAspect="1" noChangeArrowheads="1"/>
          </p:cNvSpPr>
          <p:nvPr/>
        </p:nvSpPr>
        <p:spPr bwMode="auto">
          <a:xfrm>
            <a:off x="555884" y="283793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B20F31C-9A75-43C6-95EC-9846E545EF3F}"/>
              </a:ext>
            </a:extLst>
          </p:cNvPr>
          <p:cNvSpPr/>
          <p:nvPr/>
        </p:nvSpPr>
        <p:spPr>
          <a:xfrm>
            <a:off x="381994" y="1607881"/>
            <a:ext cx="7424833" cy="356279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8075C9-E3A3-40FE-9BBC-50806F2CD53A}"/>
              </a:ext>
            </a:extLst>
          </p:cNvPr>
          <p:cNvSpPr txBox="1"/>
          <p:nvPr/>
        </p:nvSpPr>
        <p:spPr>
          <a:xfrm>
            <a:off x="400168" y="1485790"/>
            <a:ext cx="7213108" cy="349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245" algn="just">
              <a:buClr>
                <a:schemeClr val="accent1"/>
              </a:buClr>
            </a:pPr>
            <a:r>
              <a:rPr lang="ru-RU" sz="1542" b="1" dirty="0">
                <a:solidFill>
                  <a:schemeClr val="bg1"/>
                </a:solidFill>
              </a:rPr>
              <a:t>Аукцион</a:t>
            </a:r>
          </a:p>
          <a:p>
            <a:pPr algn="just">
              <a:buClr>
                <a:schemeClr val="accent1"/>
              </a:buClr>
            </a:pPr>
            <a:endParaRPr lang="ru-RU" sz="1542" dirty="0">
              <a:solidFill>
                <a:schemeClr val="bg1"/>
              </a:solidFill>
            </a:endParaRPr>
          </a:p>
          <a:p>
            <a:pPr marL="259232" indent="-259232" algn="just">
              <a:spcAft>
                <a:spcPts val="544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542" dirty="0">
                <a:solidFill>
                  <a:schemeClr val="bg1"/>
                </a:solidFill>
              </a:rPr>
              <a:t>Аукцион проводится путем последовательного повышения начальной цены договора на «шаг аукциона»</a:t>
            </a:r>
          </a:p>
          <a:p>
            <a:pPr algn="just">
              <a:spcAft>
                <a:spcPts val="544"/>
              </a:spcAft>
              <a:buClr>
                <a:schemeClr val="accent1"/>
              </a:buClr>
              <a:buSzPct val="80000"/>
            </a:pPr>
            <a:endParaRPr lang="ru-RU" sz="1542" dirty="0">
              <a:solidFill>
                <a:schemeClr val="bg1"/>
              </a:solidFill>
            </a:endParaRPr>
          </a:p>
          <a:p>
            <a:pPr marL="259232" indent="-259232" algn="just">
              <a:spcAft>
                <a:spcPts val="544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542" dirty="0">
                <a:solidFill>
                  <a:schemeClr val="bg1"/>
                </a:solidFill>
              </a:rPr>
              <a:t>После каждого лучшего ценового предложения время ожидания ценовых предложений продлевается на 10 минут.</a:t>
            </a:r>
          </a:p>
          <a:p>
            <a:pPr algn="just">
              <a:spcAft>
                <a:spcPts val="544"/>
              </a:spcAft>
              <a:buClr>
                <a:schemeClr val="accent1"/>
              </a:buClr>
              <a:buSzPct val="80000"/>
            </a:pPr>
            <a:endParaRPr lang="ru-RU" sz="1542" dirty="0">
              <a:solidFill>
                <a:schemeClr val="bg1"/>
              </a:solidFill>
            </a:endParaRPr>
          </a:p>
          <a:p>
            <a:pPr marL="259232" indent="-259232" algn="just">
              <a:spcAft>
                <a:spcPts val="544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542" dirty="0">
                <a:solidFill>
                  <a:schemeClr val="bg1"/>
                </a:solidFill>
              </a:rPr>
              <a:t>Если в ходе торгов не поступило ни одного предложения или в течение 10 минут после последнего лучшего ценового предложения больше никто не подавал ценовые предложения, то аукцион с помощью программно-аппаратных средств электронной площадки завершается</a:t>
            </a:r>
          </a:p>
          <a:p>
            <a:pPr algn="just">
              <a:spcAft>
                <a:spcPts val="544"/>
              </a:spcAft>
              <a:buClr>
                <a:schemeClr val="accent1"/>
              </a:buClr>
              <a:buSzPct val="80000"/>
            </a:pPr>
            <a:endParaRPr lang="ru-RU" sz="1542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9A8704A-63C8-426E-951C-4BD85FBF7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3101" y="1521824"/>
            <a:ext cx="205567" cy="1721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E9FC52E-5478-4337-A5D5-B4067A091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219" y="4562370"/>
            <a:ext cx="2011989" cy="1809556"/>
          </a:xfrm>
          <a:prstGeom prst="rect">
            <a:avLst/>
          </a:prstGeom>
          <a:effectLst>
            <a:reflection blurRad="6350" stA="1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6489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3" y="2020793"/>
            <a:ext cx="11025508" cy="160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Результаты проведения аукциона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159172" y="4736056"/>
            <a:ext cx="2709547" cy="343620"/>
          </a:xfrm>
          <a:prstGeom prst="rect">
            <a:avLst/>
          </a:prstGeom>
          <a:noFill/>
          <a:ln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ru-RU" sz="1633" dirty="0">
                <a:solidFill>
                  <a:schemeClr val="bg1"/>
                </a:solidFill>
                <a:latin typeface="Exo 2" pitchFamily="2" charset="-52"/>
              </a:rPr>
              <a:t>Просмотр протоколов</a:t>
            </a:r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 flipV="1">
            <a:off x="10610834" y="3150794"/>
            <a:ext cx="0" cy="1727735"/>
          </a:xfrm>
          <a:prstGeom prst="line">
            <a:avLst/>
          </a:prstGeom>
          <a:ln w="381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9868719" y="4895687"/>
            <a:ext cx="735371" cy="0"/>
          </a:xfrm>
          <a:prstGeom prst="line">
            <a:avLst/>
          </a:prstGeom>
          <a:ln w="25400" cap="rnd" cmpd="sng">
            <a:gradFill>
              <a:gsLst>
                <a:gs pos="26000">
                  <a:schemeClr val="accent1">
                    <a:lumMod val="92000"/>
                  </a:schemeClr>
                </a:gs>
                <a:gs pos="75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5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7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9" descr="data:image/png;base64,iVBORw0KGgoAAAANSUhEUgAAB38AAAOzCAYAAAC4RMzCAAAAAXNSR0IArs4c6QAAIABJREFUeF7snQd4XcWZ/j9VN8my3LssN2yDAVMcwGAIJYUkTnBMCWXDPxCSbCBlcdoGh7AOm908kAZbkhBSgCzFMYlTqaGZDsaY5irLvVfJ6tL/eeeUO+ecOefMVZf8zj5eonvnTPnNnLkz8873Tc7MmTNbhIEESIAESIAESIAESIAESIAESIAESIAESIAESIAESIAESIAESIAESIAESKBHE8ih+Nuj24+FJwESIAESIAESIAESIAESIAESIAESIAESIAESIAESIAESIAESIAESIAFFgOIvOwIJkAAJkAAJkAAJkAAJkAAJkAAJkAAJkAAJkAAJkAAJkAAJkAAJkAAJ9AICFH97QSOyCiRAAiRAAiRAAiRAAiRAAiRAAiRAAiRAAiRAAiRAAiRAAiRAAiRAAiSQc8kll/DOX/YDEiABEiABEiABEiABEiABEiABEiABEiABEiABEiABEiABEiABEiABEujhBHJaWloo/vbwRmTxSYAESIAESIAESIAESIAESIAESIAESIAESIAESIAESIAESIAESIAESIDiL/sACZAACZAACZAACZAACZAACZAACZAACZAACZAACZAACZAACZAACZAACfQCAhR/e0EjsgokQAIkQAIkQAIkQAIkQAIkQAIkQAIkQAIkQAIkQAIkQAIkQAIkQAIkQPGXfYAESIAESIAESIAESIAESIAESIAESIAESIAESIAESIAESIAESIAESIAEegEBir+9oBFZBRIgARIgARIgARIgARIgARIgARIgARIgARIgARIgARIgARIgARIgARKg+Ms+QAIkQAIkQAIkQAIkQAIkQAIkQAIkQAIkQAIkQAIkQAIkQAIkQAIkQAK9gADF317QiKwCCZAACZAACZAACZAACZAACZAACZAACZAACZAACZAACZAACZAACZAACVD8ZR8gARIgARIgARIgARIgARIgARIgARIgARIgARIgARIgARIgARIgARIggV5AgOJvL2hEVoEESIAESIAESIAESIAESIAESIAESIAESIAESIAESIAESIAESIAESIAEKP6yD5AACZAACZAACZAACZBANyLQ3Lhfag8/L00NO7tRqVgUEiABEiABEiCBriCQVzBC+hafIbn5pYnZc/7QFa3DPEmABEggSsB23MaTHLvZg0iABEAgm3HDlhjFX1tSjEcCJEACJEACJEACJEACnUDgyP6/SH6fMVLQd2In5MYsSIAESIAESIAEujOBhtoN0li3VfqXfiSxmJw/dOdWZNlIgASOJgK24zaYcOw+mnoG60oC8QSyGTdsOVL8tSXFeCRAAiRAAiRAAiRAAiTQCQQO77pbioYu6IScmAUJkAAJkAAJkEBPIFC1Z4kUD/9MYlE5f+gJLckykgAJHC0EbMZtsODYfbT0CNaTBNIJ2I4b6Sk5MSj+2pJiPBIgARIgARIgARIgARLoBALcAOgEyMyCBEiABEiABHoQAZvNQM4felCDsqgkQAK9noDNuA0IHLt7fVdgBUnAmoDtuGGbIMVfW1KMRwIkQAIkQAIkQAIkQAKdQIAbAJ0AmVmQAAmQAAmQQA8iYLMZyPlDD2pQFpUESKDXE7AZtyn+9vpuwAqSQFYEbMcN20Qp/tqSYjwSIAESIAESIAESIAES6AQC3LztBMjMggRIgARIgAR6EAGbzUDOH3pQg7KoJEACvZ6AzbhN8bfXdwNWkASyImA7btgmSvHXlhTjkQAJkAAJkAAJkAAJkEAnEODmbSdAZhYkQAIkQAIk0IMI2GwGcv7QgxqURSUBEuj1BGzGbYq/vb4bsIIkkBUB23HDNlGKv7akGI8ESIAESIAESIAESIAEOoEAN287ATKzIAESIAESIIEeRMBmM5Dzhx7UoCwqCZBArydgM25T/O313YAVJIGsCNiOG7aJUvy1JcV4JEACJEACJEACJEACJNAJBLh52wmQmQUJkAAJkAAJ9CACNpuBnD/0oAZlUUmABHo9AZtxm+Jvr+8GrCAJZEXAdtywTZTiry0pxiMBEiABEiABEiABEiCBTiDAzdtOgMwsSIAESIAESKAHEbDZDOT8oQc1KItKAiTQ6wnYjNsUf3t9N2AFeziBluZGaa6vloZD26Sp9pC0NDcYapQjuQX9JL9ouBQUj5Kc3LxW19p23LDNgOKvLSnGIwESIAESIAESIAESIIFOIMDN2wzkHfdfJaOvWCaLlx+Ub5+2U3536VS5cskiWd60UE7vhLY4mrIg665vbbZB17dBpARbHpIFZdfK0gV3ybYHLpaK75XInJvnyb2V98jlY7theVmkXkvAZjOQ84de2/ysGAmQQA8kYDNuo1ocu3tg47LIRwWB5sY6aazeI7W73pUD7/xRane+owRgkRxpEZGWFvx//JkrBSVjZOCU86R0+kekYMAwycnv2yoR2HbcsG0Air+2pBiPBEiABEiABEiABEiABDqBQLYbAJ5gFCjaLY9J802zO6G0HZ2FJ/hm8nGE4I7O92hMn6y7vtXZBl3fBqESdIT4u+UhySm7NpjRgruk5YGLM5+9eJvkzFkcjHPLY9KSMq7nfK9E5OZQHQLP7ZScS6eKLNHjzBOpvEdaEsRsY7rLD0qLPhbff5XkXLEsoV52eafXodv1kk4pkM1mYDbzB+PcIVATHrTqlIZlJiRAAr2WgM24jcpnM3a3N6yk34L5962RJZeNaO8se2563pzQVAP3kODIblu7l+XWvAtkkYgE2vXF2yTXm2/2mv2D9muEQxuekb0rH5SDG1+UhiO7pam+RpqbmwSab3OLSFOzSFMTxN8cyS/Ml8J+RdK/eISMOuNzMmjKBVI4cFTWhbEdN2wTpvhrS4rxSIAESIAESIAESIAESKATCNhvAGhCkb7gdBdxFEk7obGYBQmQAAlkSwAi6cPzfLHXFzs1AVh9Jp7Yq4mmSQKwJxj76WjPKaH2ZcnJu8AprZeOLzInCcDuc57Yq4vXkc8WiTQtVNYQfr3uWyMt2DxWzy3LCM2mvFPrkC3s3hPfZjPQfv4gktnwD4q8cZ/3HpKsCQmQAAl0DgGbcRslyWbsbu+S+2O+L/xl1pcUf0O0ffE387vp8+uR4m9GEPbmhr3j8Hj7vCX7Vz8qO954SA5sfF7qmnLktZa5sqa+TCQ/X0oLa6SoUOSkacfKgP4lUphTL/m12yV3/xtSveEJ6VdUKsOP/ZgMP/4i6Td0SlYFsh03bBOl+GtLivFIgARIgARIgARIgARIoBMI2G4AJG7Qvnib3CoL5ZqNjttkWbBIFstiWeRZe4UWqNFT3/pmcGZh6AvK2snnOJE57iR5IL5+2lixzbhTNS2mX1AuV0VEL7/pFPaCb8k3lnxf/tPUXnj2dpHr4co18r2Xv12dY0/Lx24AhBbZWv4+lwiTIBcIKMoNrc8quklj3IhoD9ZaeU11D28SWfFpdbls23ieLL5FZNHNnkViyGVvQv4ihn4Q+cwmDsBFrXohwHmbLNb9Xe+zSRYI2ruk18N73LatnH4Z32+RXjhO2jjhv8eh/p8ZrxwXy7CeML7zRgZau/ptqre1gb/Mk5tvXCa33G4aKDLPRsqrvd/+d4ZNU719Aznc/5DkXHaxEkhVMIigOfc/JC2XaZbAvlVtRlwNl9oXWzWBOPDZ1ZUZi2PfalcThMOWvH4GL0vO/WWOgKuCQYz2yqdbMIc/g/i75WLNWljL2xWIU+vQKzxatG4iYbMZaDt/QAmyE3+jY4A+hmTekeD4av7cMi3vnfLfZ29eEh5zTWNw6xjzKRIgARJoTwI24zbyy2bsbs/yIa2keYw3zuvzeX0dF/l8bHiN4sxxHMvSeXLvi/Nk6Wmm9ZdzKG3b5DtS163W8y6b9UUYZpqAG/k90n5LA88mzflt1g1269BA+4Xm1FEvWVHL38j81v3dTV7DJ69n9HVq4vrLsIYxrR+CTWSYm8fOvyVq6RxZQ8e/TfWHd8rGJ34guytekebi0dIy7nz56SslUiVFUrd7o9Rvf0+K++bLpz65QEZPmCLNeX2kr1RLef9dcnDTa1K9/lHJb66RoZPnyrgzPit5fYqtX13bccM2QYq/tqQYjwRIgARIgARIgARIgAQ6gYDtBkB08RstXGbx5i2WtAVbeIHnLVojC6PwAjS46IsTf73yORsHlf4CzIsfOWkeOk1d7t736wm94v2NanplNYk8SOdGkTvD4pHuyipBQHUEm8yC0SR+qc/8DQ5P/IrbANDbJbqYtxe33I3vVoi/PjuPQWtYh7oX2u96uc13B2fqj14bRzaP3PbLtlwj9Y2cRAFOlJWhI5Jn3JtFxI5WiQo2wkP8O5PKIsxG7+/hV9y0iZH6/po2+jKfmd/X1mxUBQWe4L3dziafJ3yj7zx5/kHtsIoj/hrf+TQGkmn3zGESk6s7jGMLRW537+41bOjpgn3cuBXu94ENM1v3edkIu2H30D4PTZD1LG3xXUCAnZtx+ewJxJ4Vr4VL6Qx6O9E2I2rHCNYRC2KbOmiCeCf8HnenLGw2A23nD6iXvfib8Lvl9vHABnLk9xm5xR+sCr9Dkd+SVo3T3anlWBYSIIGjlYDNuA022Yzd7c0yuF7DIa+EQ6Uq8/B6xClRcG3kjvnGORlim62Lbdatsb8ZSDa8trVc94y0ONSsKun9HmlrkOjhTe83MypUxq2Jo4dN49caPuvTomt6fOfNqVPF3wn3OKK8fkA8bm9Am2v+7tKpcuUSw9oqso9gsf7yOYaY+f0mfv8ivR+0Tfzd/PzPZOvKP0lt4QgpOuFyaSn7sNzw309JWb9tcmDFY7L6uaelsE8/+dTln5Kpp5wqR/qNlr5FQ+WCWeMkNydf9q/+gxxY+TvJrd0jY0+6REadfLn1q2s7btgmSPHXlhTjkQAJkAAJkAAJkAAJkEAnELDdAPjdpSVq8RVrXaZv7poWqWrxPleedO//yYi44cVkSAgV9wR3yulob1Fmtgo0iUmZfPFMwAowbKmr8p4rT7oL0CQGRpE8VUANitXnPu5aHLvt3yHiry4UJVn/JiyIzcJimfwyoY3tWDtWmInB4AotvKEU3CDJslxae4cPHNi1cVAQXrx8jZT/KLiB4W2aZKzLTWVshfjrvTPehhkyCm00pfd3QxtYiL/nPudZ/2esaQNWGJWO+Jn9+5rMwfjO+BxC1tduxwr0D+M7n8bgNpEbnTZ1gpOPz0DnH+7MJvHX9Fmon4vnjSBwaMRcP/P7owmpccKuLpLGirRRQVblZ7DIDdypu2CeyJJlIrpgnPau63f7KmvhGLfUvkWzWfzNlMNzOW1fh7Qi9sbvbTYDbecP4GMr/oYPYqnfgtDBq/JfB38j5993l8y64lp1t6DxXTRcVeG9r35arbD8DbZ7Nu9hb+wxrBMJkEBXE7AZt1HGbMbu9q1TcO3lCIZp4i/WnnfJvauu1eZbJvHXPCfDnDNV/I1dty6UwLzr/Gcy99UiWeMB3mB+kXUPDgtbWoRGXWRHD/76BxdNv3Pqs+zXFq2ZU0f7iX4QMvMbra+HIuJ5eK2fOC+OOQCA9g6seZLXX2ote+YzqV6uAmu/lH7geyqxbGewe+bfxkrz6HOl8MTrpHjKhdJQUyNf/t9HZErxVtnz2pOy6tkXpKBPHzn++OPlhLPmyJGBk6RPyXhZMGe6jBo6QKQgR/a/9zfZ89IvpGbjE/L+mzdbv7q244ZtghR/bUkxHgmQAAmQAAmQAAmQAAl0AgHbDYCsLH+NG62LZHllmdzuWkfqglow7Yz4q1c/+U5hb+MgxtpHs5o1IQ0uzOfJ/CXLZCmEm+Uic9Qp5eDiOelOqmRhMJx7tLzzF8yTpUuWyfz7HpP5D1+gNjpS3VK1we1zxoIq7OIyfIo+ehraKP7Gurh26m7HOkb8TXFRnSj+ZlMuvZkMbK3F34DL5sdE5lygxAm9/8QJ1HH91MYlsi/sBsTHoHiaEX/j+nua8OlasIY2NnwhxegqPdyH4qzzsrP8jXtnzBwyZDPsW8dg/oJlslS9n17bOvUxMgg3aJIrP+O477yf/iakHsfW4ld3nyxxd+5qgih6q3ufbrRIFlazt0vI7bP2DBK0EYB9QVe7N1i/31cXp5PEX11A9vO1qAMswo/SYLMZaDt/AEJb8dfv4wljiC7YLpcLnOsZcPhi+TxZOidzTYHNeNQW8df7bU71qHGU9iFWmwRIoHMJ2IzbKFE2Y3e71sAohiVfJ7P8omUyB1cKqTVEZi4dtvyNm5NlK/5mDhuF5l0L3LnigrvELxPmX1dX+p5/UteY4QiJB5tTrJXdZyu8Q4GmzEPrV5u1RWvn1NG0DVe4qPlqmXjWvGnir3neEFojmFx/x6y/TPUPir9x63T9WpiYfqDXK9a7WfzbtPXvX5a9oy6TuiHvk779S6S+9oj8838/JuMH7JTDbz4p655/VpqaW6SwT4HM/OBH5dDgmTJu3HT54dVnS15+jjTmiDRU75Para/LkfV/kmMuhOtzu2A7btilJkLx15YU45EACZAACZAACZAACZBAJxCw3QDI7s7fjNVf8LnsLX8zp4/1e4FDYCJWoDbWksE0wvcNqU2FgNVxe1r+hjfCM1xUqUKWxlHxN2RhaCH+Ru/4RRo3SEVZWJC0d4Vlb/mbLevWWP5GrQnSLX9jygWemlgcFvutxd8sTp6HDxhkDjvY9OVQnGwsf10E0f7eOvHXyvLXtybP5k7NZJd0xnfG1vK3VQzchwwWuO1q+Rsa6uIsD5IPxyARXXhtq/DrFCr1vtzzn5Ecde+eLiLHWO2afutihF8V1ebOXy9No/BrWQfe+Zs4C7GdPyARW/E3K8tfbeMdhwnC1js241F7iL+J86NOmMcxCxIgARIAAVsRJ5uxuz3JRl0WO/OTZNe+ruWqyco2fLg31iuKnZAKTxPh8Tx46C60/oq1/E1YX6hrgswulANPxViNhhkaLX8DCWV3oDJ2HZoyp472k7D46835La6E8hLrQMvfNNbZ94PZAYvjII90zyDrXvur5NRslvqSY6Vp5FnSKIXy87+uksptldJyYIMMqN0mffKa5EhjnlT1L5O8gePlzGMnyzc/frw05IjUbHlWqra/I7X1zZI3sFwmHneG9atrO27YJkjx15YU45EACZAACZAACZAACZBAJxCw3wDQFmsGy16jWyvt5G3c3aNR11cJIk+MhVvULVZ0oRu3ORu5/xPMw+4fk+78RR0vrZRrsrrzN0n8jVrYhu8vjWUZ6S+GBX/AfabmIi3i8rKVlr+Bu1ODgn1WrEN1Cd8pFbkzzOAGOnaDJOSON/0O2OCi3Vb8jViDteouyVaIv9q9XKl3/ib193B/snD7fPnY9Ps609/XbDeq0t8Z3VU78v/lhHsyrt5bxQAPxVjLawz0gwMvfO8qqbja7s7foGt58HhGztUtfyN3nyYcjhELa17d1bPRHbTBRbInzvrxNWEX7pnHPpSx/PWtbbV0klw4Jwi2qlv65c0Iy74YrVkUB1xOq/xCnTqtDjF33HXCT3OXZ2GzGWg/f7AXf08PWOwcFLgFTb2n16PVijvI2+POX1r+dnl3ZQFIgAS6vfgbJ3imib/6YcQ4q8+kORm+sxV/dVfFa2TJZSMyvz+a557wPNZ6jemvn9PF39QDU5H7a4OehZTr4xtF7szS7bN3JcLlY8OHas1l9ubUSXf+ogXir3uanRHcI4eZLfqGYW0Sv/4KrudQ9uvlNoPb5+RDAJG1VZwHnizcPu/auV2qNj4t9TX7JbdkvOQOO0lW7y+Sx9/aJWu27JD62oPSN79JahrzpKhoiJxSPkwumDZATh5eJVV718qBLW9KfXOhFA6bKSXjTpbS0kHWY6LNfM86MRwObWlpacnmAcYlARIgARIgARIgARIgARLoOALZbN6iFGELWVUyd9Fj/C7k5tachi5cJAmWoYUtEjO6AtZ5aWnHxDUL11raRveTWh7a99m5ffYWw+l3EpssoM0n6PW6G1xuuV9nRKlQnFsWyeKbF8si9/7Sy30rTYs+aHT3HXwuK9baoxn31JkPzdbMrrgWcwd1XH8xl0vb6NAE46zaOPb+Kq8e+kZEdqJnvHVwcKPLJ6ZtThj7jvd+xFmSW4m/yC3a7/z+ZvW+mjwE2IjgprvkNOFI60+t7YeZe8RM7aZ/pvcdQ1ubrBncaKa+7gnNwTt/ZwdZG9st5Go5/BorobRScvIuiH/BlWhqvh83IK56KQTuCdaF5wwHqbxHWtx7+HIunSri3iffAktb3eI3UirNilgXiL14unBt+t4QL7kO6Ru0FiNjj4xisxmYzfwhdSM7xk29By94kMK98ze84WrcaE0Yj8Q8PsQ3WNBjRjBe0gGMHtkFWGgSIIEeRsBm3EaVshm72weBaU5kThlj/Z2yUEbD1XNkXpONy1/znMx49UqoKGm/N6a7eK3WF4Y5Da70OD30edx6OvK4SUzWI7Xyzt/wXczGq5pCc+pE8TfwW52F5a/Kw9B39PQ0L0sBPuG+ExMv2e1zRrQ2rf2M/UAvRBbiL+TS7Zsr5PDGpyXn0BrJHzRO+o44UV7fliOvVhyQzXsOSV6OSGOzyIyxQ+TsKUUyveSg1OxYIQd3r5PavBHSb/xcGVJ+mgwaVJLVa2s7btgmSvHXlhTjkQAJkAAJkAAJkAAJkEAnEGjPDYB0MbIDKhQrWHkbBNyQ7QDqTDJMIIsF/lENj+/rUd38rHzPIWCzGdie84fuTSZ0HYI6uMBAAiRAAt2LgM24jRJ3/thttrzN0Ev7vmM4d8m61aIqaeVK+94ii94TpRetvxobG2XXtk2y891HpHnNr2Vg8UAZOLBY+vXrK/l5eZIjLQKT2qYWkZq6Bjl8uEoOHDoijaUnS+mMT8iICcdLScnArNvWdtywTZjiry0pxiMBEiABEiABEiABEiCBTiDQnhsAXbIYpZjUCb2EWaQS6EWbD6l1bUsEvq9tocdnSaDTCNhsBrbn/KHTKtaqjCj+tgobHyIBEuhUAjbjNgrU+WN3mrib9n3HYOySdatFVdLKlfa9RRa9J0ovW3/V19fL/r27ZMv6VdKw+Qlp3PqMtBzZLtLS5LeZcqncb7jkD50lhePPk6Fls2TYqPHSr/8Ayc3NzbptbccN24R7nPi781CdPLtmt7y2cb+8u71Kdh6sld2H62T9rmpV5wlD+8vIkr4yrLiPTBtVJCdPKJWzpg6V0YP62TJhPBIgARIgARIgARIgARLoMgLtuQHAxWiXNSMz7moCvWzzoatxMn8SIIGuJWCzGdie84eurS1zJwESIIGeT8Bm3EYtOXY7bc11a8/v8+brWHpuveD+uaGhUaqrDsn+7Wvl0K4Kqa85JC0tzYFKFfQtlqLBo2XQyMlSXDJU+vTt2yrhF4najhu2VLu9+Avz6ZqGJnnsrZ3y1Ord8u62w7K3ul4OHGmQqtpGqWtslvrGJqmucxT3/oV50qcgV/rk50lRnzwp6V8oQwYUyjGjimTOlKFy7vThMnhAgeTl5tgyYjwSIAESIAESIAESIAES6DQC3ADoNNTMiARIgARIgAR6BAGbzUDOH3pEU7KQJEACRwkBm3EbKDh2HyUdgtXssQQgAldXH5GamhppamoS/K2H/Px86dOnj/Tv30/y8vOlLaqj7bhhC7Nbi7/7quvl9coD6t/T7+2WFZsOyPYDtbZ1C8QbMbCPHDumRE4tL5XTJg2W0ycNlhElfVuVVtxD6ACHDh2ShoaG2HTRGYqKitS/1gbks2HDBtm1a1ckv9LSUhk1apT6h//d1rB//37Zvn27ygcdG+buBQUFMnz4cPVv4MBW+C6vqlJl37lzp58ezODBZPTo0arcOTlteU1E6urqpKqqSr2UXigpKZHi4mIrJPDrjuerq6sjL7RNAig/OCFPvPxxwRk8qmXbtm2yZcsW2bdvXyDqoEGDZPz48VJWViaFhYVWXNBGBw8eVAziAsqHtPv27St5eXmpVUK5jhw5khrPi4A0BwwYoP7ZpG+dMCOSAAmQAAmQwFFAgBsAR0Ejs4okQAIkQAIkkAUBm81Azh+yAMqoJEACJNDBBGzGbRSBY3cHNwSTJ4EeRMB23LCtUrcUf5uaW2TLvhp5ft1eWfr6NiX87q+ul8bmFoEmWJCXK4MHFMqg/gWupW+e9Ml3fGjDErihqVlq65sE4vHBmkapbWgSpImAZ8+ZNlQue984mXvMUBk3uL//rC20uHjr1q2T1157Tfbu3RubFAS8oUOHKjFv3LhxSoCDIGwTamtrlWD67rvvyosvvigVFRWyZ88ewedegOg7ZcoUOfbYY+W4446TyZMnK/EtGzEV6aEOmzZtksrKSlmzZo0Sa5ubm1VeEAxR/mnTpqn0UY80kQ/PQjyEwAlOq1evVgI20oM4CvF38ODBcswxx6i0IXiCU//+/W3QROKA0cqVKwNi6oknniizZs2Sfv3SXYBD9H7nnXfUvyQxP65wqA/KP2fOHCXEmwJ4gC9YoLz4t3Xr1kDUkSNHysyZM+Wkk06SCRMmyJgxYxTruAAxGW2F/hFOS38G/QFpo2xIc8SIEUpcjgtPPPGEvPfee9b9CKL3GWecodJOSrdVjcuHSIAESIAESKCXE+AGQC9vYFaPBEiABEiABLIkYLMZyPlDllAZnQRIgAQ6kIDNuI3sOXZ3YCMwaRLoYQRsxw3banU78RcC7+5DdfLr5zbKz56ukMo9jrVhbk6OFObnyIA++TK8uI/MmTJEThw/SMqHDZARA/vK8IGOdeWew3Wy/0iDbNlfIy+s2ysrNx2QjXuPyP7qBqlvbJZm1yx73OB+cvlp4+WauRNUGnAD3TZbU5E//elP8tOf/lTefvvtRP4Q72bMmCFXXXWVnH322Ur0TLOOhDUnxN4//OEPct999ynRNykMGzZMzjzzTPna176mRD4IrDYCMCxekc+jjz4qv/nNb5SQiLxNYciQIXLqqafK1VciWZX6AAAgAElEQVRfLccff7yyAjZdZO1Zt7711lty7733yvLly5WIbQoQwiGaXn755fKhD31IicGwoM0mwPz+v/7rv+RnP/uZQMT1wpVXXinXXXedEqzTAgRqlBWsYZmbbUCZIdp+5zvfkdmzZ0ceB1OIvXfffbf89a9/TcwDfQOHBC688EK59NJLlagfJ6ii7m+++aZ8//vfl+eeey612OiHH/vYx+SjH/2oEpfRfqZ+8uUvf1keeuih1PQQAW2IMv7whz9UaeKwAAMJkAAJkAAJkIA9AW4A2LNiTBIgARIgARI4GgjYbAZy/nA09ATWkQRIoKcQsBm3UReO3T2lRVlOEuh4Arbjhm1JupX4C+F3w64q+fc/r5ZH39opu6vqpLHJsdjFvb1nTxsm808eI2cfM9S91zdX8vNylXDr3eHb3NwiTS0t0tTUIrXufcDPrdkrS1/bKk+8s0v2VDlCZn5ujgwuKpRzpg2TWz4xQyYOGyCFrvWwLbxwPFvxF+IaxDsIel/84hflgx/8oLKejQsQT5999lklxj7//PPKHTFEvqQAwRBWs7DsvPXWW5XFq40V7apVq+T3v/+9PPjgg34+YT/mXr7IA1a0cP/8rW99S1l6mlxNw2X0ihUrZPHixcryF2JqXPnBxnMB/YEPfECJnUg3m7B27Vol/i5ZskRZK3vh5JNPlk996lNKWE4LHS3+oj0hLj/55JPKNbVeTlPZPNZnnXWWqsP5559vrEK24i/6Iax0IeJ/4xvf8N1LhxPPRvyFoHzxxRfLZz7zGSUE2xw6SGsPfk8CJEACJEACRxMBbgAcTa3NupIACZAACZBAOgGbzUDOH9I5MgYJkAAJdBYBm3EbZeHY3VktwnxIoPsTsB03bGvSbcRfuGXeeahOvv37t+Txt3fJ9oO1ylUz3DnDyhei7+yJg2X8kP6C+3uzCbsP18mmvUfkjU0H5c8rt6v0q+oaJTc3R1kRww30TR+bLpOHFylRubXBVvz10ocoNnXqVPnSl74kEDpN7nxhIYr7YG+//XYlAMMS1wuw5oX1LSx78eyOHTuUq2bvrlekD/ENFrQQ4t73vvclVg0Wo7DuhNXv5s2b/bgQjfX7cnGfLP7BZTPygDD5/ve/X6699lqBOBkOcIUNK9zHH39clQ1isic6QgBHGhCEkSaEbS/AFfE555yjLKRPOOGEVOto7znUARa7L7/8cqAoYAUr10WLFilr1CRRsiPFX1g+Q2AHD92CG0I6xHOI6Sgf7lrevXt34K5d1AGHBSBgwxV0OGQr/uJ5iO04JAA2X/jCFwRW4+FgK/6i/J/4xCfkc5/7nHLdzUACJEACJEACJJA9AW4AZM+MT5AACZAACZBAbyZgsxnI+UNv7gFdV7cd918lo69Y5hZgntxbeY9cPrbrysOcbQnslN9dOlWuXOLGX3CXbHvgYhlp+3gnxFN9a90N0nzTbJEtD8mCG0Xu7GZlbAsGm3Eb6XPsbgtlPksCvYuA7bhhW+tuI/7CvfP9L2+WHz26VvYcrlfCL1w9F/fNl/dPHyZzpw6VESVm97El/QpkysgiVef1u6qUi2dTwB3AL63fJ39ftUO5hvbyGNgvX/753EnyqfeNk2mjiiU/r3UOoMPiL4QwuP6FS2QECLm4NxV3vOpujyG4wZrT5I4Y8WDB+tvf/laJwBD3IPriLlXcJ1teXq7EOgiHuKcX6b/++uuyfv16X0iFW2kIs5/85CeNFsYQY1E2uKz+4x//qO7i9QJEV1gNw32vZzkMgRZ1gDXvxo0bZfTo0Uq8nj9/vl9XnT/uDIbY+fe//12JyoiP+3dhIVpcXKxEWFi/wioYaeKfZxk8duxY5e74q1/9qoprcivt5eXV4+abb5a//e1vSjjVA4Tw008/Xb75zW8qt8RJ7qTB0iuLfucvBO9//OMf6j5d765lcLnkkkukqMjpgwgoJ0T58847z2fuub/+0Y9+pFyEo75emD59uuIMN9foNxDHIQx7nOEy2wuTJk2Sj3/843LDDTeoeLqIbRJ/Ic6DNeoM8RgCPPrVSy+9pO5ERv3Qp3DX8p133ml0ta2Lv8gPfQ6HCfCMHuD6G6J0ttbatgMW45EACZAACZDA0UCAGwBHQyuzjiRAAiRAAiRgT8BmMzCb+UNQ0AuVoxuKRPakGLP9CLwst+ZdIItuecwR5xh6DoEXb5PcOYtl8fKD8u3TunOxgwJ19y9vdixtxm2kmM3YnV0JGJsESKCnEbAdN2zr1S3E3/3V9fL3VTvlX3//lmzZVyNw/4wAV85FffJl7OB+yk2zKcB6d/qoYrnunIkqzm+WV8rrlQeksSnj7ld/Dklv2XdEDtc2+vlAZB47uK9848JpctFJo2XUoNbdURoWfyHmfvrTn5ZrrrlGFQECJ4TD+++/X1l9egH3rV5xxRXq/l89QMiD6AfhEyIrxEYIeRBPL7roIrnssssE4ihETS9AIIaAi3+w5PUC0sadtx/5yEciGCEGwmL4K1/5isDtM+79haiItFF+CLthke+dd95RYu6LL74ocKcMYRlxTIIq0oNVMkTsV155RY499lgl6EIA1gPKDjfIv/rVr1R9wQt1g/D8k5/8RImSSa6rIWJCuF64cKHA2tgUIJYvWLBAWabauMEOpwGx9Otf/7q88MIL/n3CsNQFC4i9SQEcwO2WW25RzyN4VrdoS/QD1FEPEPH/8pe/yC9/+Usl1KJPgDHcNP/Hf/xHhLlJ/EV8tD3+QWQ+cuSIQJCH2A/raKSLAGvjn//850rUhdCuB138RZkhJMNNNCy+GUiABEiABEiABNqXADcA2pcnUyMBEiABEiCBnk7AZjMwm/mDEn8fnhexBIz7vKfzY/mzJxCwysz+cT7RZQQcQbXiq91d+O0yQJ2Wsc24jcJkM3Z3WuGZEQmQQJcQsB03bAvX5eJvS4uou3h/9tQGWfLqVtty+/GK+uTJh2aOlF9+5hQp6psnX/ndSrn/pS0CV8/ZhnmzRsl1Z5fLh48fqayOsw1p4i/Sg3vju+++W77//e/7yccJs7grF66eP/vZz/pxYVkJq8of//jHytUzxOBwqKiokN/97nfK1TIERwQIk3AVfOONN0bcHcPCFJa5d911l7JoRYAb4Ouvv14JkiY3wIgDN82wkIWganuva2VlpRIWYY1sCqjzn//8Z/mf//kfZb2MgLgQ0HGPLATpuHDgwAElHD/wwANKzPYCxEpY3eIfBE5Ywf76179WVrC25fbSaov4C9EV+f7f//2fXzdYbF999dWxlt/IFy6ocYfxX//6Vzl8+LAqCpiDCUR3uOT2go34i7gQymFNjn7y7rvvqsdh/fuDH/xAudoOtznF32xHA8YnARIgARIggdYT4AZA69nxSRIgARIgARLojQRsNgOzmT/Yi7+u9acHNdEKNBRXPbNIljctlNPV/w65oRXRLBPjXdQ6VsoScDds+kxvd5Nl8/z71siSy0a40eLrFWcV7T3vsbt35rVy5c1ucgEuae52w5xcV8pbHGvNTNBdLJuscNMsc51yLL3oLpl1xbWyyE04Y10ZbQ/x6+EKiDMXyaKbM2UKWmaa6ykBN9FadZRFeZn8Mu8OKTe5jobb37JKudHvL3qLGsoqaS6oEzj/qEw7+OCmPVOzcHYtZ/0SLLhL/jTzWvmY19560TxmqvzXylL3u0x/s2y72OdjRrRQGf22cTnOumWxLPLLq7+HTnnkvrtkxRVeeTWWoXIg93CfyQjLYaHZTdu1OH7heyUyR2emexVA+WPaYdvkOzRX4+E+BNfVye9Y5B1WbVSWnSge7gMoRpZW8DbjNpLNZuzujb9vrBMJkECGgO24Ycusy8XfvVX18uNH18pPHlunrHGzDedOHy6ff3+5fPKUMUqw/dMb2+V//7FB/vrmjmyTUlbGV59ZJgs/PFXKhvTP+nkb8RfC7G9+8xtlYekFWNbCKvP8888P5Im4y5Ytk//8z//0P4cbZlgJQ8iNc4EMYe+JJ56QO+64Q7kuRoAFLayFcd/t0KFDA/nA/TCsSGGVvH//fhUXlp333HOP4E5ek8CMBJqbm31LVFtYKBvKnZQm3ErDMvf5559XIiUE0tmzZ8tNN92krIbjAu7I/fznP6+sayGye/UeN26ccnMM8RViL4Rw3KEM98QQ07MJbRF/IWyjDk8//bTvkhp8IVjDPXicJTIsoGGpC9fdnjgPcRYupb/1rW8FhFpb8RduvtEHcT/y2rVrFQKIv+gzcCcO19N6oPibTS9hXBIgARIgARJoGwFuALSNH58mARIgARIggd5GwGYzMJv5g53464mHnmga/jtMGcKPLuzp8cW5f1QX2LY8JLc+N1e+fVn4u6AYh7Je/7DI0pn63aDLRJaIzI+5fzZitaqEHHGF6OR6mSxeIWLdPtnh4AlLGUHMEbxWuOKyErwkIyQG/w7GVQRfvE1ulYUR97zquVXePa0O2xULRObf7ty5q8q0al6GS6TTewKZJvwpDivN9/a6ot8sJdwZBMvA907+8fVEYUwWqOE+ohXaQvzVrVnD+Qern8BZgqKjLxR6wp6B0Qvfu03kJu8Qg6EOITbq/tqyayXDMqXtEp83jGYq/rJM/9f/dg8R6EK9U8cT3P7vtq0mxAa/D+YX/C7cpsnib2KbhMTfSDuoh019KCzWR8eLTF3dNL73jJx701x5MhuL6LA4HWZu8SNjM24jmWzGbotsGYUESKAHE7AdN2yr2OXi78Ovb1Ni7aNv7VTi7aD+BXL82BIZUlxoVYfzpg+Xi04eLSPd+4B3HqqTR1btkEfe2il1jWbXz3rCh2oa5L3th2X7wVppbGqRs6YOlc+/f6Jcfto4q/z1SGHxFyIj3OKee+65frQ33nhDnnnmGeVe2Quw3oSge9ppwYsY4PIZVqIQB70Aq0xY5Kbdqfrqq68qV8Fw/+yFD33oQ8pVb9i1MFws/+u//qtylQzLUgiSEABhfau7lM4aSMIDEJlhcYpyevf7hlnChTNESrgthktpWDtDsDUFWP3ChTFcMsMaGWniDl5YyOKeX7hl9qyBIfhCbAdzfJ9NaIv4izrDjfbbb7+tXFrDChn396KdYNEcJ+bDYhl1grtqWEOjbmgjuGeGBbnubtok/qINzzrrLJk7d67KB4I66vHwww8rURltjrxhQXzvvfcqgR1uv/VA8TebXsK4JEACJEACJNA2AtwAaBs/Pk0CJEACJEACvY2AzWZgNvMHK/E3IJi6RE2f+bDN4q8S7MYmWHWaRD9NeIEl6fVyg8x/+ALlyvbcx0vkyfMfE5kTY0Eq4gi061yxGOXThZyUepWHnxVXaNXF35DLbF+IvLoyKMoh77AwF7B2TOipgXKC7TNy7nKROXj+dpHrbxS58aJlMkevZyA5k1gftMwM5q7Hr3SsQ0N3xvoi+JnPJNdTOe2LE38v8K2QVf6eCNkK8dcT5CMUI1alWgz9O+QZ4qgL/ebWiYq/yQcGwDK57dIOHITLYRK+/c/Of0Y76OA9qZfZ0AeShM3Ad20Rf0MHBlLawSm5oQ8ljhdJAq/Jely3iA5RNoq/cZbp5p5iM27jyWzG7t7228b6kEDPIRD2JuGOH2FvCe5vWkXI84Htnea244Ytty4VfyHO3vT7t+XBV7bIpr1HpF9hnnzshFHywZkjZGxpP6s6lA8bIFNGFAXibt53RNbvqpZ6C/F3T1W9PLdmj/zfS5vlwJEGJSLPO3GU/PTKE6UwL1ey8f4cFn9hyYn7eceMGeOXDwIk7r+F+IeAOBBzIeyFXRpDKIYYB9e8XvjgBz+o7gA+/vjjE/ngvl9Y7t53331+PFgWw+0zrIf1AEHxi1/8orIARblgVQrB+rbbbou10LVqnIRIsIJduXKlEnR3796tBEk9QCiFpS7cVkOYhKtoiOBhgdx7BmUHJ1hV425kBAjGuOP4ggsuUJbNntAMMXnq1KnKChrphYXOpLq1RfzFsx/72McErq9hNY06zZo1S91nPGKE53rInDsE2s985jOCPgGrZgi1uGsZbZQm/sLaGf0QrrzhKhxMwR/CL+57RoAgjvRgZW5yrU3xt609ns+TAAmQAAmQgD0BbgDYs2JMEiABEiABEjgaCNhsBmYzf+g48TdG2EsSjU3uVVWjOhurEGOvl9tkiRIcr5Wlae6DPfH3imWBruFvvHaA+OvzhCirW2SiBJp4du5z5ruWnYImiVOu+Nu0UMTdUEZ9rtkYErkDNTaJv6HPDOwdd8Vm8dcXKdNE7kTxVxftNQtd1b7ZuH2OF+4S7672Rb2MC2rVLkpEd1wDL71IdxEeHmGi4m/EvbH3iLImFkf8TWi75OdnR4a47MVfXUQ1HQBIcdfsu9jOUvw1uJD2XScntoNXZ4P4mzhezJUnDYcW9PfL2no89t1I3r/VG8tm3Eb8bMbuo+H3jnUkgaOZgO24YcuoS8Xfdbuq5cv3vSGPv7NLCbUl/Qtk8UXHypwpQ2RIUbzlL27jhVBc0q9ACvNzjXWFFe/h2gapqmuSZlwsHBPgavrNzQdl4f1vKutfhNMmDZb7Pjdbxg3uJwV55vRNyYXF36RGgCAHi0xYsv7Lv/yLsswMB5P4CyHzK1/5ihINkwLcPUMIffDBB/1oePZrX/uacumsBwincCkMYRpiINxCw2L5hz/8YYeJv2pau3On/Pu//7s8+eSTyrI1LkD8hWiJ+3JhxRsOEDOXL1+uBF5Y1XqC8amnnqosgU855RT55je/qax/ISp74bvf/a7MmzcvIJ6mvThtFX9h5Q2xHWWEZTLcPf/3f/93qvgLV9j//M//rKybIdxmI/6m1QkWyLAGxx3CcEFucoVN8TeNIr8nARIgARIggfYjwA2A9mPJlEiABEiABEigNxCw2QzMZv7QceJv0Bo3KIrGCHuJ1sSOFa8Sfy8bIS987yqpuBpujxPcB5ssf0UTt+D213cB7fYOrQxdY/kbd++s56o6I/6eDkHt12Wy5KbZUQvnQGdPsfxVHHQX0MH4JgvY9rH8DfaRYJrJ4q8u3Clr7nA7evW3sPzFnc1LdWtu14K6NZa/6S6oHfE3ru2Sn4+OYInirxKbw1bx9pa/5b/W3Y2HLNfHZiH+Kmt/z/W1U4dAud02imsH54k48dd7L8JsTNbmXpzod3aHBHDHcKYsyQcDguWxGbfxRDZjd2/4PWMdSIAE4gnYjhu2DLtU/L372Y3y08fWycrNB1V5cefuZ+ZOkOK++Ynlz8/LleNGD1Qi8ahBfY1x91fXy2uVB+Sl9fukpqEpMb26hmb55bMbBc8gTBtVLP/60Wkyb9YoJTDbBlvxF2ImrE8HDx4st956q7I+hRvfcIBlLCx3Yf3rhbPPPluJgCaxWH8eYijcNkNY9cKFF16o3DtPnDgxkBXcPkMkhdgMkdFz+wxREuXsqACXznDtDGFWd4MNN8f4DtaxCBAnYem8ePFiJZaGAwRduDDGfbpewD3BsLKFZTECOMKF9uuvv+7H+fjHPy5XXXVVqgttPb+2iL8QbSG+o22QDgL6wF/+8hcZP368uo/YFMADdYQVM6yGESD+Qtz+wQ9+kGr5G9d+yA99Ef0BrBYuXBjb1BR/O+otYLokQAIkQAIkECXADQD2ChIgARIgARIgAZ2AzWZgNvMHK/HXFV4yYke2d/667peVi2THHavdnb+o+cty66WVcs0DF4vj9tkRfzOhDeLvae1w56/u9jmru3Dj7qKdKzIn6GbZsQb1rFs18VejYHIXnPk62l76/a1K5DbUQ9y7ix1xVROHQ2Jr+9z5q4nySa7BsxYBU+78nbM44246fFigPe78RSO8eJss2HiVa0Xtir9xbRe+8zfwvMHSNOnOX/c+6Mx90eH7maOWv5n7pZ33VBc4nT4j7j3RWYi/kUMWoXukPcva8N3DATfmNnf+RscL2zt/E0X3yAGCtPEv+ptlM27jqWzGbv4ykgAJ9G4CtuOGLYUuFX+/+dBb8vtXt8q6XVWqvLjzt3RAgfpvUsC9wL/4fyfLSWWDYoXiI/VN8u62w/KZu1+V7Qcci964oMS1Iw3S1OxYCI8p7SeXzh4r37jwGBk+sI8tS7ERf/v06aOEPliwwup0xowZyv1vXl5eJB9Yxj766KPqnl4v4NmPfvSjAaEz/CDcHkMMhSUsXCojwLXxZZddJv/2b/8WcXO8ZcsW5e4XQjFERpRl2rRpys0y3BF3lADsibyop+eqGXfW7tmzR5UTVrwIsPqFJTJcVofvK1Y/8S+/rFw+61bOEIkvvfRS5SoZoaKiQu68804lAOssb7jhBnX3r21oi/gLYR1tAgvkbdu2qSzR9ri3F/fxwuLaFGAV/dRTTynxe9euXSoKXD1DsP3Sl74kQ4YM8R8z3flrShOiL9w7wwocFuHnnXdebP54nuKvbQ9hPBIgARIgARJoOwFuALSdIVMgARIgARIggd5EwGYzMJv5g534q3Zc1N2vizyYyo1t1A2t83X4Pjx8prvmDbs1nucKSogXdXnsuB8eEbD8zbSphfgbcvvspWcsq1avtPtXHTEsxqW0SjxUF03cMnNyGYXczC6+ZZEsutlg+at1bBvx98ol+puQ0B4LFsliWSwrNJfHwbqG3Syn1dPyzl+PvcWdv8G66P3H9LbH3M9oEHeNd0RDIDb2+5i+F3Fx7JXPUriPfT5mJAv3l8D9zKG2Cby3hvdU76Ohcsy/ZZHIzStlfiUs7k2uyU3lc/qK56LcibFIFt+yWBaJO4bYtIPx3ujk8QLfht9R590X5dI70Ici76ZWF5N76cTxL8rBZtzGU9mM3b3pd411IQESaP24YcuuS8Xf+Xe8IC+s3yc7XHfLNoUuHVAoZ0weIndccYKMG9Jf8nPNQjGEXNznu2jp2/LXN3fI1v3OHbs2obR/gbIq/p9/OknGDra7exjphsVfCKdnnnmmwFrXCxBWIfhBvIPFJaxaIcSZAlwwv/baa/LZz35WufqFsAeLVgh2sODFfyGMhgMsSyFyLlu2TLkXRpg0aZISOT//+c9H4kPwhSCJu2fh+hkBQiTEYvyD4AwX1Z0RIK7CvfP9998vEKURSktLlYgLMdd0Hy3i/+IXv1ACrxcuueQS5cbYsxSGuHz33XfLXXfdpe5cRoAQD8tfpD1hwgSr6rVF/EV7gjMsqj1LZ4jy6CNoY1jy4g5oPeCuX9xVDOEarrw9kRziPA4F4Fm9D5jEX/S5M844Q+bMmaPu/vUC+iGEYzDV7w02gaD4a9U9GIkESIAESIAE2oUANwDaBSMTIQESIAESIIFeQ8BGROD8oXOaO9FVbOcUwTKX7C0VLRNmtB5NwHTnb3tWyCx2t2cOPSUtm3EbdeHY3VNalOUkgY4nYDtu2JakS8Xfc/7jaWWVW12f7JZZr8yUEUXy2bPLlUtmuIlOCrhH+KnVu+WOx9bLik0HbJlIn/xcKRvaX359zSkyfkhQjEtKJCz+Tp48WT796U8rEbK1AYImLEOfeeYZJQAjQAyFJSzuZ4WoCxfAcOF75MgRJd5CYET8zZs3q/gQbmFlfPnllxtdHMPF8tatW5X7ZYjNSAeiJITCiy++WD1TXl6u8oUVMCxRkQ+sipE2hEiIxXgmLkCEhkXvmjVrlGtppAU+eA7fHTx4UIm9cMv829/+VqUPoRNpoo6wBIbrZwiWekC577jjDiV2NzQ0+Hy++MUvKva6MPrII48oYfnpp5/2k4AgClH8E5/4hFUTtUX8hTALi1/vnmMIu2g31OnDH/6wEmdRVwiy4Axe7733njz77LPqYAHaCdbSqBNEX/QL8NOFeZP4i7SuvPJK9W/69OlW9QxHovjbKmx8iARIgARIgARaRYAbAK3CxodIgARIgARIoNcSsNkM5Pyhc5qf4m/ncGYuHUWA4m9HkQ2nazNu4xmO3Z3VIsyHBLo/Adtxw7YmXSr+fvGeFbbl9OMdM7JYrpk7QfoX5kuKd2hpaRGB++d7nq+UVVuce4VtQ9+CvDa7fW4P8Rei6EsvvSQ//OEPZfXq1QLrUQSIhrAUPeGEE2TMmDHKehjCJFwgQzD07pRFXAi3EEPhLnrgwIGxCJDHH//4R1m/fr1/3y4EYIiSs2fPVhbAsDzGPb0o09q1a5X17Ic+9CE55ZRTVD6m9CEmQ4hG2SDAwnUxLG0hYIMR6gQRF8Iz3BtDIMV9v6jTqFGjlFviRYsWqbzDAdbNEIuff/55/6v3ve99ct111ylBVQ+o15IlS5QVLURSBFhnw30y7guGSBp3766XTlvEXy8NCNAPPPCAsv717jUGR7A48cQTFUfUdd26dUoMR7t7Fr8QeiHgfvKTn1R1DAeKv7ZvOOORAAmQAAmQQPclwA2A7ts2LBkJkAAJkAAJdAUBm81Azh86p2Uo/nYOZ+bSUQQ6WvztqHL3vHRtxm3UimN3z2tblpgEOoqA7bhhm3+Xir+2hewp8TrC8hd1h0DoCbMQXmH9aRMgZEJA/epXvyof//jHlVVpUkDaEEYhqEKwtQ3I59xzz1Wui3F3bTi8+eabyuUy7iH2rHNt0oYAinS//vWvKxfZ4XuRweG73/2u/OUvf/Hv0EW6X/jCF5TFMiySw+Gxxx6T66+/XlkfexxR5ttvv125Pjbdvayn0R7iLyynwQOuqqurq7NqT1gFX3311fK5z33O6PKb4q9Nz2IcEiABEiABEujeBLgB0L3bh6UjARIgARIggc4mYLMZyPlDZ7cK8yMBEiCBeAI24zae5tjNXkQCJOARsB03bIlR/LUlZRGvo8RfZA1rWViL/uEPf5B3333XojSOVSvutIXLZ1jtJrllRoJwK4y0Yf374IMPBqyH4zJEmrA8hhh53nnnqf8dDnAP/dxzzyn3zBs3bvStWJMqgbuQL7roIvnUpz6l7u2FZaweIHJCRP3Sl74kL7zwghKVIUJDMIaAfc4556j7lMNh5cqVqhxPPPGEb0U9ZcoU+RLkTZgAACAASURBVKd/+ieVV/jO3fDz7SH+ws01rJAfffRR5a4a7q69u5njmEDEx928KCcsrWE5bbormuKv1avBSCRAAiRAAiTQrQlwA6BbNw8LRwIkQAIkQAKdTsBmM5Dzh05vFmZIAiRAArEEbMZtPMyxm52IBEjAI2A7btgS61Lxd/X2w/BfbFtWY7x+hXkyqF+BDOzn3P97uLZRDhxpUO6e2xJyc0TKhvSXwvxc62Q6UvxFIWCZCzfAcJ+8YsUKJSB67oC9QkKMHTdunBJMcVcv/kGQDYuncZWCxS/ygaAKV8rIY/v27cpCVQ8QWZEu3E6fffbZyu0zXDSb8oGoDAH41VdfVXcRo+xwA21KE4I13B8jPZQdLo71e3v9F6GqSv72t78poRfupxFQJrjC/va3v63qbwoQ0f/xj3/Id77zHcGduwi4MxnP/fSnP5VBgwYltnd7iL/IAO22Y8cOeeONNwTWyBDd4e7au9fZK0RRUZES7k866SQ57bTT1H/hijtOyKf4a/26MiIJkAAJkAAJdFsC3ADotk3DgpEACZAACZBAlxCw2Qzk/KFLmoaZkgAJkICRgM24jQc5drMDkQAJeARsxw1bYl0q/t788DtS29Akjc12boxNlZo4bICcNmmwnDyhVH39xqYD8uL6fbJ2Z5UtA2M83Pn7lQ9MlmHFQYvTpEQhyv75z3+WTZs2qWgQQ+G2GHfWtleAOFhRUaFEQ/z3wIEDUlNToyxHcd8uhFKIv8cdd5wSQJPu+I0rEwTE/fv3qzwgBEOkhJUt7h9GKC4ultLSUpXPjBkz1D21EF5NlqheHnCxDMET99y+9dZbihHyQH3wHdKES2OIv3DxDFF56NChgjtuTQHCLViDOdJBgNXuWWedpZgjHVOAEA1LW7jRhutnBJQb8RcuXKjqlVQPPPOrX/1K3cPrPQ/xGO6n8Wy2ARbLuD95zZo1SmTfs2ePXx8I0WACzmAMITxNxIeLcPQL3G3sWYiDIQR63LEM6+HWBLioXr58uXoUFtZlZWXq3uE4kb01efAZEiABEiABEiABhwA3ANgTSIAESKCtBHCn4R1SXnmPXD5W5IXvlciT5x+Ub5/W1nT5vMhO+d2lU6Xiq+TZmb3BZjOQ84fObBHmdXQTaJZb81qkvDLP/Y1pkifPz+u2vzH4Dbx98hpZctkIkRdvk9zH50rzTbOP7ibshNrbjNtc+3VCQzALEuhBBGzHDdsqdan4O+NfH5XN+2ukqrbRtryReGdNHSrXnV0uV54xXn334Mtb5OdPV8gT7+xqdZp5uTkyYmAfefpbZ8vk4UXW6UAc3blzp2+NC6EO4h1EzI4KEE9hjVpXV6cscSGAJomXrS0HBFZY6yLA8hSCZ0FBQWuTU2I1BNytW7eqO40hlA8bNsw6PYimEHFhqQyxGgEiJ8RNCOBJd/fiWVgL666W8Sz4wdI26Vk8g3xhtaznC9fRbeHhVRxMIN4iQGAF52wChHQcBoBg74nTEGsHDx6s+qLJFbZN+mh7T2RHfIj9uCMZoj0DCZAACZAACZBA+xKw3rzF5s2cxYHMFy/nZnz7tgZTIwES6LEE9DFywV2y7YGLZWSPrUx3KjjF365oDZvNQOv5g4jsuL9JRj+cI9seyA28F3Gfd0WdmScJdGsCLzZJ7hy3hAui71L3KjsORF0gi1Sh5sm97sGo7lXG3lcam3Ebtc5m7HYoee25SJY3LZTTex861ogEjloCtuOGLaAuFX8/8dPn5aUN+2XHwVrb8kbidYT4O6h/gZwxebD876dPlnGD+7W6bHyQBEiABEiABEiABEiABLIlYL0BoIQNySz6tzwkC8qulVkUgLNFzvgkQAIkQALWBCj+WqNqx4g2m4HW8weKv+3YMkyKBEiABMwEbMZtPJnN2I34O+6/SkavO0EW37xYhOs+dj8S6FUEbMcN20p3qfj740fXyT/e3SVb9teklnfD7mp1l284JIm/uE64X0GejC3tJ0V9ze6DkV5Tc4u8t/2w1DU2q+Qh+F51xnj5ygemZOX2ObUSjEACJEACJEACJEACJEACKQSsNwDC4q84rk3nyGO+Kzf1981ehtrpcDz7ozLfEs6Pd4v3rLO5f+US91ndas61pgtYGSd85uWeiR90x6q+V8J1pdzonV6Ps2oei3jLZH7AYsEp69KLXHd2rktSU9nVZskVErB4MH2mN5Hz/bJAq82/LyYvxPIZupszWebnb+roeao0y4JtokoUst4IcQtbgif2h5AVeaYeHt+7ZNYV17pWIyLBtOP7ix3zlOfX3RBwT6i7L3Q2wOK/j/JMtngxtTfS8Npcff/wPLl35rVypfduaW3uucQ1vjtIKMViP9hGehsbBDeV1kq5t/IGqSjzLHqCAwza6ZqNUUbJw5BuIaSVYYtz4OTe+1bKlV7/DFnUBvnprEPldw+rLE20QAqXI/h+OePGtbLUrUz4vQy4JfZZOW6gI+0kIt/47jz5z+8G33WVtKpjmfzSt5qKjqnRfuiUfUXSWCFJFjuhd0L0dy7lfTH2T9Gsvmz6SLj87u+L/3sSTCPDPjq+O33iBPegUuh7/31wWEjgN8tjf7GIYRzOtM1ceVL/vQqNw71l0mGzGWg9f8hK/G2R313arM0HMhaOykp4XY4035TrY37he01y++RcuXFdszb/0FrhlhxpPr/FHUtErrzCm2ckWE7qFpZ6gyItL+9QnMXLgy54VVm9vNw07nVd9oqE6qjee708cQycz5delCOzrmjRfh+dvL0859+XK0suyxFBGX/kpeu4DV6k8smRJy9tloqvumXe0iwLylrU2IYynvtcmLPz7Aov3Ugnd9M2dP7lTXmulWAojs5SzSebIu3n8HLq7JdVz0Mrt/dxhjE+ic/T1D4+N1P7uOU1lVPl7dUnVKZMmph7Zjj71dA5xD5rYOD2v2B9Qw0QO0czHagJj6WG30P/9zf6exGZiwbmScHx3WYeFaxJ2jjvzeszv89Om7hrjNAaxP89nplZvxxN4zbqms3YrV+9EJ3fpcy1MI+LXf858wS57y5ZcYXXduE5c8L6MLz+8udP8LqS0Gcqy+R2bS6XaXsn7/Jf62vZzLxAeXKJ9CVPGPfWBRZ91TAvz8xpkt/hQL82dNrgu5Vh56Qv0XWdtp4IuGpH2uG1csJ6F9Ej65lbfiKLb/6y/zulF9dfK8Sud6PvdJCRW7ekdzg0Zw+uYZPHMNOcXfw5tGFs9L9r/dpJXROTtK6O1Ce4Rolfz6WPbjbzvfRUMjG6VPxdveOwbE1x+1zT0Cx/WblduXHediBqIZwk/sJ986RhA+TTZ5bJcWMGGrkcqW+SdTur5CePrZM9VfUqzgnjSuT2y46X0yYNkQF98rLhybgkQAIkQAIkQAIkQAIk0CYC1hsAMeKvd6eXWnSsyrg6DfytL5ZtRWRPVFbPrpT5Mk/uVG5UnYX1igXLZJZ3B2RYaAn8bSn++veRBRduYYHbWZh5FtDhxWfwbyyEr39YZOlMd1MAC7cbl4kskZCgnGnCyKaYgZcfO2R93er8fKEEKe+U333vGTn3Jkfg0AWtAAuVtyaMh/627g/+BoOXlrcgDx0eUKIjhLS2Mk9/PkncTd20DLdXUvv51hQpYvMVyzTxO7iJajyAoR3ICN61F92UCN5Nq78r4bjeZofhAIC2sedvAIUE8vhBKir6ocy3ykL5tjiu5iOHH7zNnkTWevnDBzbiSoOyPCPnuodCAm0d9nQQ+DuNlWGTastDcutzc+XbuA/ReKdteNwK1iHcD71Nn/ChAd/1dGQTT2eQVD53s9DfYIuOcTisEjxso4vQNpulGaHXXH7T5rI3XoQ4+Ztj3vihf+/0tXirJUNftLlvuJd6wbDZDLSeP1iLv67oOdMTWYN/J4m/SuxUIXg3qvrIFcoi4p6fT2hMCIimzneBvF2Rbr4n5ob/duNfL64IGymTUy+53bm/NSjSJjHI8YVxX1QNi4BuWW6E6KrVo8IVyR1OupjoCcpeWUN11YTZgJAZQGZgrpfDzW/pRV4e0TwhqmbusNXTSxZ/b30uR77ttb3LwmETziP4d6QvBZ4N9Qe3LrMCAn98nf144efw940id7quz019yvxsmEFG1I4VfxPnaLbib+b30CR6Jc1F9XmU8fcp5RBdsAXSxnlXKFJsnesWAr+RIcHOF6kCB+natJTqNg/bjNsobDZjd0AEDPerwG+kYa6VuP5z55Xaob7g4a3k+bozd1oocrt7yC7QzhZ9JmYOHu172pwmW/HXOCcJzkMioqtegHB+Ef7B0ur93js8GnsFSWjukiz+WqydjGtJ9/qTVG6e8OmurxPn3O5aFYfwUsTfzDw7lH74jTWsp3Hw1jyHTpqfO3PmzNrZfu3k7C94a12vvNrfag8hYYzTvbMZDj8kDVK244btQNel4m9aIfdV18uL6/fJfz2xXv0Xf4dDkvibn5cjJ5cNkv+4eKacM818n+ymvUfk3hc2yY8eWavE3wF98uW8GcPk7s+cInD/DAGZgQRIgARIgARIgARIgAQ6i4D1BoBRaPEWJSkCq7/ocwTFjNWsd7I3ZF2rL25xavzxubJcLhAIzXfKQrlebpD5D1/gL66iC2d9Yytd/DWdlPYXbqF6RwVQzYIYjaYtcGE9ppf13MdL5MnzHxOZc4eUx9x/ZhR/Q+Japm9EBaHs8jNtAHqpm4XCgNivi4wBS3Cc5g/VURefjJsZHkeTUKeJNsoauw3MJf351ou/zqI/0L/djbHgZ5kWTBOTTZs3fh+8ujJqmR7aGErs2xFhK178dURiQ9+N29AJneaPvR/c8LxPxyCcZ3gYxpIAa20DRonImsv6uME1JJBGNtFiN6uDmz0RVqY+FyiDzUZ8ME5kY1sbI5dcNsLZ+I7duAoBSBKGTd+FxrhAPgaPEKmWMkgvUP7w5lmYjz5GVGpjjbsR/NV5snSON0Zk+vS5z4WYGPpB5LCPjfib8o531m95e+djsxloPX+wFX8DgqFbI03AlATLXxvxN2OFGn8Hsco1RfxV1p8StUDWP/Mskp1yhYXC0N96fokMHIvdjIiKwjppiS9MaiLnhGbH8vd2kevLWsQXq3XxV5x7ZCNsPAtrlO3xHFkuLcrCOsNZ73Ep4q9JWDUItRnr3qj463u3cLPVy5v5zdAsnVPyLA/3JUObZ2oYFatNhwxSDyeE8tDjJz+LMTFj/ewI5Tkic1qk3LcmD44A0bFM99bjeHYJeKsIiwUmDzlZzEX9eVRkfHd/n1ot/prG+egho1jx1xVQbrxomcyxPqTW3qNrx6VnM24j92zG7mBfCs/Rtd9n01wraf3n3iMcOJClz2FT5usR695Y8Temz1iJvyEvV6kiZngevVAkMidpq/gbWgNp3SnT712r6kQX3cG2TBR/E+eC0cPCkR6eyi26fk7zspT1W5S03gjN45Ln0Gbx1xlPg/PVbNZOyXsZFmMcxd/0LnGopkGeX7dPfvzoWnlm9R6paWgSiLl98/OkT0Gu7K9ukOaWFmmL+Fvb0CTPr9srN97/pry7zXH7PG1UsXzqfePkOx+fnl5IxiABEiABEiABEiABEiCBdiZgvQGghJjFgdx9QcfkikjFdK0ElftW99mQ21bnRHm6+Nt8k+dGFBZdV0mFv3Hlnkb2XEZrJXSsyCAOmFzUZixLg9aPCULDmc8Ey2pg4mTvpF2uxN/bZIl67lpZ6rtzTRF/k4QzQ566tVx2+SVZwpm4BpnpLr9R66AoGXK/F9cf3PYKW3fGCqgT7on0w6yY630x0JszbRZ2u41oAYvEUPtkvu8c8dfflFAb+gnvzlinTZ48HxsSKKWpb2tWE4HN30zcjJs/g6hvu6ETI74mWiaYrKb9z5wxIF5oD7q3ixWf9T7gblI33zRbfapvHkfdqbkPai7SsfFjZOW6r8aYcLpx/I4Tf0PjVtg6BhvX6gCAsxEIF8be4Yxkl3WhQiRZp1uMcWHxN9KmSX3EWH5nzM5sCCcdRMmIv3DVqOqvxltd/PU4Glywp7jRM1tlm92px7ptbOff7M5KzkZEsJ4/2Iq/ce6WxREnlWAXcqXsjL+6KBlv+RsQDJMsPdss/oYse8Pib8gCNCA2JzLIlYqI+BsvTC7SOkvQLXXQrbTRZTXE36tFuYOGFbEELIfDvbB9xF/fEjrAK2r5GxTfNdfOuutsG/E31JcCHAztkNbPUl1Cu0K65zpcF3yTn3UsviGOX7PRc8mN3+O2ib9hQT3gFjVkZRY5xJMyF1XCTczvU8Q9bGQeGO5fGbHFPM67Y7LvwSfO8hfXKTjzb3UYiOKvxc9JjBtj/3BZcK0QmWvp/SS8/jOJv/pnrveXaCHdtUhiH7XoM3Hib9K8IHXOa5FvwrsTqWs2ccOul02W7QnpRQ6MhA/thq/r8de7c+XJRK8qCR5gYta7yXNuZ45uFzQXzeH+l8g2aQ1scPsccokfux5Q18CYeKTtZYxwDpfHjXHeGjxwVUrytUM6P5v5nh1vJ1a3tfz90xvb5c4n1svjb+9SIi/C8IF9ZMbogTJ5+AB54OUtcri2sU3i79tbD8k9z2+SH/xttbhZyCWzx8o3LjxGTioblA1HxiUBEiABEiABEiABEiCBdiFgvXmbJBCkuKHKbBq5dyXqbpqsxd/ZSoz55YR7QidrTZaiOpo0y9+kE7xOOp6YsRyWAro1XRIT9zklxl42Ql743lVScTVckxnKoxU3agmqCbRqI0RzAWU4qZxdftlZ/uour9VdmXGWvyaLVL1JIpsnehuaBNQwg3grTuX6Ool5ihBnZYmbYgHafSx/0/p2+HuD5e9FuIstakXp3GNr59LXeMDD6w+dZvmrvzfmoTN86j4i/ob6eyYV9z2KY9Uulr+ZcQhu6NSdtOvmyb2rro33gKCPT9la9+rtk2A1nWiZ7oro8Za/ceVvheXvfSfIlQ+798oH6hqy/NXdEhrcNVtZ/iqu8eNwu/wwd4NEbDYDrecPWYq/RqvOsOtll1HQwhYf2om/Snh7OObe37aKvxHr3WCZjC6Hvbt5k0TpiCvjTH0zlr/O/bnKStez/P1qi4zG/emhO4eVpa1r+au7D/bKd++qFv+u3ShnvZO2VfxNsoyOir+xbRd2eR2yaPbcf/sHCQL3R2sW1BEmdpa/JotwnVK43SPib8iaPPOsy+CiHFlxhSPGn27q51pmbbb8Df8263+njIHOb2f871PaPCs6/LnjeOw4H7531Sz+3jvzWlmKA0KedwyKv+m/NLEHwDxhKWz5G5pr+f3GsP5Ls/zNdr4e6LPpfcZf3+n9IG1eYCv+JvRV71CZt1bIyu2ztTch58D0CnUIGteLGNwIR9IyiJreXbaJ692ktWQWawWtP8BTVniNmd5ZU2JExOyUeVzsHDrpQIRrBZ312iltLyNljEPVA/spyXsNYVI2871s+HdL8ffBl7coV8yw+D1Y06DqM2pQX2WRC0tffP7LZzcKrINba/m7/WCt3PfCJvnff2yQ9buqVR6w+v3cOeXy2bMn8q7fbHoR45IACZAACZAACZAACbQbAevN2xShM3zHq7O4vUfKH1gop0cW5BfIIu1EcuK9paGTrk7FQwvNyEaUs0hyhOJk8RfWucHT/8lWeMFT7e5J3cCdQy/LrZdWyjWuQOMJkZkGa734q6wKI65crxVxF/e68JlVfpZ3/gbuOw6L9qG/7ftDpj2djZCo+Jt8Bxiez4Z5epu13u2zezJbF8ssDgik5mdo81muK7ekdye6wWp4bwJuHKPiLyyDgve5hqzWUzfCUu7Zcjd7whtUmTt/daHf2Zjy44bZBv4O1tXpQxA/3LvhwiOoQRwN8DNsCOJ9WLDxKr/PxrMy9Lms7/w1iL+wmAiNoxnL35BVf5L4646ngbvT/PKF7/yNvm+mMcnrn/6Go+le6ITyB8ePpPHe26zULBxixF8cWHCsSVyroci76aYVsJaJ/h6Y3QFmxmE1HoU3XdvtF7vzErLZDLSeP9iKv664eWXgLt5mufVSkWseyJX2c/vsCH0rAhbDGts23vmbLEjHiNOe+JvIIOr2WQmIV2TcNgeE0bDLbD9eUFD10vAEYO9vuSXj2rpN4m/anb8R3sl3/noi67bJLfLkme69yWi+ttz5q7nPVta1+sEAV1SWNAtz093ALzbJgo2wTA+6bkZxE+/8deujP+v8xuS5njwM/UgfHhLnaHHz3Mzve0SQ0n7r1eGjlLmo8qAS8/vUOvEXHhzixvmYcdoT9TwB0+Q9wzuk1HlDa4fmZDNuowC2Y3ecMJmZewZdiEfmWonrv6j3IdNvf/BeV2++n7HiNh9GTJsbOM0Q6Ytp84LUOW96vuE5RMeIv7NdMTC4Rkx6byMdMzCXslg7tfXOX/0wgLri51oJzyWdOTfEbFN5gjXYcf9t8uSZCyXQP9z1mVr7J4xh3jzO90CTMK/0+5FKzz3k0Iq1U+TOX7d/Rg+9m/puWDym+Ov3Brh2/tubO+S3yzcpd8y7D9dJbk6Osvi98vTxcvGpY6S4b7786rlK+flTFUoYbq34CwH5Z09tkIde2SqNTc1SmJ8r151TLp+eUyYnTyjt0MGfiZMACZAACZAACZAACZBAHAHbDYCA8BeTWMRNk7fxE1ksu4vjkJsk3wWd7prJRvxVm2Rht9Sei+J48ffq+1bKPIMLX6d6QXdJAdEgUP+oq6aIG2bv1LV6zkL8DZUp7BI5w2mRLJbFskKJps49atmKzf6iVcvTyS/oNtfEJMw87O4tsT+E3Yf5m4TJ7qadcrSVefLzqWJsyl11QZeGyW630jZBTe4RjQcQPLfn7rujNmcT+vZ//VTki19apgm74b4Zs9ETvss5biMskHea67GwtYEuzgVdzYdd68azjtkMviJcZ++0vMlNudPb/DwjrgCDli+RDcoAq3Cf05kkHzjJDDcZt+vBAxFOjMwGouM2OSCoJ4q/pncqWj7dRWiSG3Sj20ej+HuCco/vucIOboDGu8ALjs0GoTVlk84Zl5z6wYXoHN9N3iJZfMtiWRSw8Da1TahsC4LjMMVf8wTBFxTjJiO+0Bh0Sey8g45b59Q7VVXa8Za/etZBF76hQqWJv2rO4dyV6wVPlIt13+tGvE5Eft5qBo6AGHf/bVgIDt5dnOG6vMlxH525Y9cVIq9wxEUlfmqCsjO+uNbE6g7jcEix/NXaxXdF7ba3V+ag6+mUO389984G18ymdMJ5ojim/pjpE6E+uEAEv0QrLkpxL46EXQF4qYbo3socqShrkUW6W2qTJbvxWYjbbnnChyIS3D6r7EPz4szYnCT+3iZy41S5cknm98ZPyx/Hk8fA5N+n1t75G/eb5ricXRRy6RqYW8UcEKXb5wVxI5H/+YK8q2S+6dCcL5Lq1/A4j3nzMtXf4LEocsjQay8IuPHXWzipmebrD8isKy4V3a19oCJqPWGwfE075OcmEly7hOYFsZbQ3lwxef6lRMeASKrP3VwLXb0ypvxM7pzdZyJrCm/eql1REreGjHSGCK/4tZPe7l46gfm61VpBm2+rsdQRgDNjqWFeGjh8HaqBgV14DDSzSJtDJ1hIG0Vpw7rfwMM0ZjvXSKWNcc4BjOQ1SPKrbntoJHXAcCN0G8vfhqZm2byvRv7l/96U59bukb1V9VKQlyvDigvlEyeNlmvmlsvMsQNl454j8ounK9os/j70yhb5+dMVyq10QV6OnH3MMPnqB6eo/w7ok2fLLxCvqalZjtTWyYFDVYnPFw3oJ6UDi1qVBx8iARIgARIgARIgARLo3QSsxd9eiMEslnqbDfpdqCmL817IpuuqlO76quvK1vk5m9zq2pQim75tk16XxEmxmm63MoXvjdMSjufYbrn36IRa2z+zq7RJqMguBcbOnoDNZmB7zR9Mom72JU54ItGVcrvmpETSJ8/3rDP1tB1Bc7OIfFq57Q2F0H2w5lKZ3A+3b/mZGgmQQM8lYDNuo3btNXa3jVTU8tcuPTz3jJyrHR7znzMeGLZLtS2xOFdsCz0+29UEbMcN23J2G/G3qq5R3tx8UL7w2xWyZkeVssYdWdJX3j99mPzbRcfK2NJ+kp+XI2t3VrWr+Pvs6j0ybkh/uf3SmXLmlKEyuKjQll0kXk1tnWzdtU/eeG+D5OXmSX5eruTkuqfwWkQaGhulqblFJo8fKSdOm9jqfPggCZAACZAACZAACZBA7yXQPTYAuoavtUCWdqdx1xS/l+ZK8Vdv2NaKa9Z9uzv3Ioq/3bl1VNla2z+zqxjF3+x4tU9sm81A2/nDBR9olieeaDEWrLkpz7folZvNcdpSI6SvuwOek9fUluQSn0VebRV/kxg0N+Uqy9+lrgVqbgfWpcMgMeF2J7Bvb54MGtTuyTLBHkjAZtxGtWzH7o5FQPG3Y/kydRKwI2A7btilJtJtxF9MKY/UNcrDr2+T2/62RnAn78dOHCXfX3CcDB5QKHmuiNre4u+WfTXyjQuPkY+fNFoG9SuQHJPHFEuaVUdqZcOWHbJ8xbsytHSgDBtUIv36OmJyS0uLVG7bLYeqjsj0SWPlzJNmWKbKaCRAAiRAAiRAAiRAAkcTge6xAdC9iYfvVe3epe3ppaP4q7dg54hr3bTPdJb4202r3xOK1Tn9k+JvV/QFm83AHjN/6ETL345tK1r+dixfpk4CPZuAzbiNGnaPsbu14m/PbiOWngS6GwHbccO23N1G/EWBm1talLvnR1btlGYROXFcicwYM1DyPetZkXaz/P3TG9tVWqMH9ZVzpw+XIUUZgdkWXjieLv5OGT9apk4Y7bt3bmpulhdXrlaWwVPLRstZJ0fFXwjEsHhubGqSgnxYDrfO/XQ25a+tr5eq6lr1SFH/flJYkC+5Gu9s0rKJW1ffIPUNjZKXlyv9+/aJfeRgVbU0NDRJQUG+9O/XRwo6gYVN+dszDvpEbV2D1NXVKwvxfn0KpW+fZMvzIzV13wbQxgAAIABJREFUqn3i4qEPHThcrfpO38ICxa+jA/KE2/bqIzUC1+eox4D+fTs6226RfkNDo9Q1NKrDHUX9+0pOzOmR6ppaqa1vkML8/MR4ba1UQ2OTIC/VDn37SJ/CAv/gTFvT5vMkQAIkQAKdR6B7bAB0Xn2ZEwmQAAmQAAmQQDIBm81Azh/Yi0iABEig+xCwGbdRWo7d3afNWBIS6GoCtuOGbTm7lfjrFXr7gVolWJQOKFD3/uqhvSx/K3ZXS11jsxJ9hxXHi5C2IBFPF39nTBovx04eL0MHFaskIPQ99fIq2bR9j0weP0qJvxC7V66uUIIQRDoIe4eqj0hzc4v071soo4cPkbEjhkhLi8j6zdulpq5ehpQUy+jhg1WayG/Tjt1KJB0xZJCMHDpIduw5IDv37lff6QGC3PAhJTJq2GDJy82V9Zt3yL6Dh6W6pk4gyCJAKBpWOlBGDStVwuy6zTukyhX0whwgPiLPwSVFsnL1RmXpPHLIICke0E8gQO3Ys1927j2gvh85tFRyJEfVFXk1NjdLbk6OEif79ekj5eNGqOdgFQ3raIhXuDsZApYjEveV0cNLVTp4Zs+BQ7K2crsM6NdHJo4dqcQ0xHfqfkCmTxwrg4oHqM927jkgO/BZ+VgZNHCAEulq6hrk3fWbJC8vT7FEnevqG2Xj1p1ysOqIEt/1MKy0REYMHSQlRf0DnyMu0odQfcIx5Uo4h3i//+Bh2bB1pxJBJ4weLgNDz6Fc23btk+179ktjY5PiBc0Q8YeWlkj5mOEqrb0HDsuufQeVWD60tFjVD+0KdoNLimXi2BHSt2+h+vvg4WqV3p79h6Wmrk5yc3Klb58CPx7S27Jzr0qvT0G+HDelzK8LyrJt9z63D5Wqgwfom9VHamXjtl3qv+i/qo8UFCgW6GsF+fmyffd+1ZeaW5qlrq5BPYf0Bw0skvGjhqm6w/25Hrx+iz4xbuRQ1X4ISAvtBxbgiYD+gL6E/CF6Hze5TMUHk/2HqlTeaNMhg4pV/0A9V62tlIK8fBk/aqjql154b8MWxW9IabGMHjZY1m3arsqL/43n0TfXbd6u3j+8A0MHDZSa2nrVb9Hfx44coj5Dv8S7A2aHqmsEAjAC3hm8X+hPOLAAN+943xEX+eJviPKIN33SOHU3ONrEFFCPSeNGKsEY/QDvhh7w/ZBBA6Vs9DD1PqOd9uw/pPp8fX2jNDc3S0FBgQwq7q/a1RszshnPGJcESIAESKDrCHADoOvYM2cSIAESIAES6I4EbDYDOX/oji3HMpEACRytBGzGbbDh2H209hDWmwSiBGzHDVt23VL8TSp8e4m/toCyiZet+AtB66FHlqssBg7op6wGIWpVuZZ7EDZPnjFJiXj/eGWVHDx8RMrHjJATppUrcWfNxq3y1rpNIi0ijtg8Tt5et0neXr9ZCcmlAweotCEgIf64UcNk1rSJSjSFoAUxsbau3q8ixMwB/foqi2XkjbuLYUWKOBCJcacxRD0IT8X9+8n40cOUGPbgI88pa+ZjJ41XYtv+w1Xy+jsbZPOOPTJl/CiZObVMCYpPvfKWEs4Q8N+6hgYlfMIFNkRu5P/O+s1KyISghwCrSuSPfN53/FQl0kG0e+LFlTJ0cImcddIMGT64RPYdrFJ1x/MXzj1ZiYr6Zx8+6yQlRoJL5Y7d8uIbq5VAd+K0csV09/5D8uLK96Qe1sb5eUpQQ/kgME4aN0oJ+WNc0d0DBitu5Ll151655ENzFDvkuaZyq6xaUymlJUUy58RpShDUAwTDDZu3K2HTC+AAK2xwnT1zqgwbXKLE6Hc3bFHi8viRw+QwhMbGJtU/UMZZ08plwpgRiuWGrTtkzcZtSqj1rG7BDYL+KcdOVmV4Y3WFQACFeHrReaf5eaMvrHxvo8yYPE7VEyI0hNCtu/fJS2+sFqixaHOkB2Ecfe24yeOUZWnFlp3y5pqNgfrhkAIE1GkTxyrR3XN97kWCAP3KqrUiOSKnHjdFtR/qBtEWbQuh9ZIPzlHRn1/xnurnsIyGlfSHzjxJCZk4IIC4K9+rUH0EgvmMyeOVQP/Ic6+rdjz52ElyTPkYJY7jvXpk+QrFZ8oEWOWPUYcx8A4eP3WCElpRBrxn4DlzSpk6pIH2xztaUjxAvYv4DILwinc3SOW2Xb7FNupbVVMjwwcPkhmTxikhet+Bw/LyW2vkwKFqdbgDXPGOo+3QxhC611ZuU2XYf6ha6hsaVPvjIATaDe85BF0cdIBQjL6vvzs4AHDKcVOktHiArN64VfVDcPEC+gn6cdmo4erd6UiL/mzGScYlARIgARJIJ8ANgHRGjEECJEACJEACRxMBm81Azh+Oph7BupIACXR3AjbjNurAsbu7tyTLRwKdR8B23LAtUY8Tf9fvqpZfP7dRfv5Uheypqpc5U4bIdWeXy5VnjFd1fvDlLfLzpyvkH+/ulv6FeTJ7YqncctEMOXPKUFsmrY7XWvEXws/oYaVKkCotGSCbtu1WFo0QE2dNn6iEUV38hdUmhKrnXn9HWUXCyjUs/kLghbCJsGvvQVm7ybGUnT1zisCSFZaEykqw0XFZi7C6Yqts27VfCadzT56hREaIjYerj0jF1l2yZcdeOWnGRGXNC4HOEQkbffEXZejfr1AJgq+8tU4JbsdNHq/EXwhasGCE0IX8IMJCPIUYecasaUpshsCIckEEhZiG/9t/sFrWbtome/Ydko+cfYoqG9i0RvyFJfXWnXvk5VVrZd+hKiUUgu8YWIFu3iGvvLVWJo4bKWWjhklhYb7s3ndQidhlo4dbib8o/3sVW+WttZuUxXSc+AvrYHyvrKpdi1qIkhu27FQiIER0CPkQz99et1l27z+oLG2nlY+TPoX56l7p9Zt2KDHwvNNOUAL9W2srlZgIcRIiN0RGCIsVW3cq6+P3HX+MvLNhs+INy1Ow9AKefWfd5oD4izQhOr769lp1YGDksFIlLkJw1cVfHAqAOA1R2OlGLarc6yp3KEvr9586U0qKgxbTQfF3sgwpGSjvomwVW5UIj3p54i8ODGzbtVe5T6/cvlsJ2agj3rU3V1eogw2wdgYfCNf4L4RZlB3WtTOnjJfCggLZs/+gPPXK20r4Vhb5pQNbJf5CJIbAv+wfLyvL52PKRyveELwhguNdg0iMeOD/6tvrZdjggarMsMCFVXN+Xr56H+rqnUMVENVfe2e97DlwWI6ZMFqmlY9VQu3AogGyYfMOdQAAV5HPPn6KarLqI3UqbfSfE6dPVHmpQwFHaqW2rk5ZMyNUbt2t2qK4qJ+cf/qJ0j/FpXirBz4+SAIkQAIk0O4EuAHQ7kiZIAl0awK4w/r2yWtkyWUjRHCv7uNzpfmm2d26zNkW7mioY7ZMGJ8EsiFgsxnI+UM2RHtYXPw2/KhMtj1wsYzsDkVXd8AvViVZvPygfDtjX9AJpXPuHb9yiYgsuKv7MOmEmjOLnkXAZtxGjTh2t7VdtTEBSXFcaCtQPp81AefO7EXec7c81uq1nO24YVvEHif+7jhYK4+9vUt+9tQGWbXlkJwwrsQo/r60fp8cM7JIPnLCSLn89PFyzEjHaq4jQ2vFX4iBx04aJ8cfM0GJPEoce2utElYhBE6bOCYg/paPHSEvvblGuQyGZSAsK03iL0Q7hK279irBtKRogJx2wlQlpEGYhftkuKSFu14EiIe79h2SEUNK5PQTp/nuimGJCwEKaZx9yrEyfMgg5doXAWKlZ/l7TPlYJSi/9vY6JVwjPVgEQ/yFQA0LTYi7KDf+C1e1ECfPPuU4ZX0LwRVWldt37/PvLVWum/cekN37DsnZpx4nqDtEyNaIv7CmVILoll2Sl5/ruz/WxV+I2xDqIOyB29OvvK3EPRvLX1hSQ3QEU1hrQ4A97fipEctf9cNeXaNE3f0HqxRHyHVwvwzr57D4CzH8jBOnKfEQboMhhr/+7gY5UlMrCz4wR/UBWCCD3ZyTpinrU4ixb67eqCzDIYiec+pMebdiixJ/ESAuewHulvfuPxwQf8EcgvDqyq3yyQvOkCElRbJq7SZlDa6Lv+hHsEh3XFg7Bwkgju7cd1AJrWni70nTJypx9ulX31L9o6mxSQoLCwLi7669BxTDLTv3yIihpTJj4ljVfyCsTisfoyyG+xbiHRin3hW0w7OvvaNEZNQTFrJwTY7DDXAJjv6Id641lr9jRgxRgiqeRZ+FtTFcREO8f+rVt5QbcIi/cMcM4f7t9Ztk9nFTZNL4UUrwRcA7jr4BVmh3HISAyI2DHLDmnjVjkhMvJ0fWVGxVlvx4Bta7CHsPHpb1rsvq0088RrU3Dkvg870HDkltrWPNj36BsaR/v76CeHBvzUACJEACJNAzCFhvAGgbb9GaLZLlTQvl9J5R5baVcstDsqDsWlkaSCVUf7JqG2M+3cEE9A2DeXJv5T1y+dgOzrLTk8+ujjvuv0pGX7EsVMoMm8D3oQ0W9d26G1q96dLpaI66DEMbZHr93Q1bMba/E3Hx8jVS/iNX+IlhN/++NXKnLDT0ITzQM38fbTYDrecPR12f6wUV7lbib+YdjhV+9XlXWIiJzMmC76R5/Ecb6r+PGbEH77s6PJUW/Pli9HfWKk/jfNPyN9s0DzX9doV/9yxFLBywmnNzEEC4bUxxpA0CRRpufi9iM26D09Ewdtv00Vb1Gffd6vxDKK0qLR8yEmiFeB8aUyPtn/Z9O7aE8/sh7bZ+sx03bKvQ48Tf+sZm2VddL1v318jh2sb/z955gNdRnOv/VT3qki1ZluQi9wo2uAE2dmgpQEJsU0MoCZD8Q4DkUpJAaJcAl1xKSAIJuUlIg1CNISQBkoBJbAzGFdu4YhvLsuUiq3fplP/zze6es+2cs5IlWbLfvTcP1p7ZmW9+U3Z23vlmkJWWjCED0lGcq50bWlbVDDkzuLUjgExfMgqyUjE4N015Aff01VXxV7w/5SzTqeNHKDGosrpWeaeKmCeiowhWhueveO3Kds5rN+/EKVPHK7FRREC7+CvnixYXDFBZFo9biVc8QGWLWxEmV6zfpkRVEaBEbFMvm8YWNDS3qC1rT5mieQjLJV6g4pm5Y88BnDFzMgbna2eryiVCnyH+iuAr286KN+OY4UXKa1Y8dUVsy8nMUN624pUpYrKIk+KtqLyRp4xX5wWLWPXR1k9VHGJjYmKiOk+1XrdrzskTlZejiGSdFX9FtJbzlEUMG1KYr7xIxUNSRHfxOpZ8rNuyU3lhynbQIhQ3NrWi/OBh9Xss8VfEwM/NPkkxSkpMUp6uck8uN/FXuIsHrYiuwjE5WaubGhdZCGD1/JXtp+dOm6i2glbib1mF8hQVAfmSz5+uib8796izjWULYNli2PCuFoayhfHY0mJs+KRMib8i2IpgaVwipMo5seZtn+Ws2o3bd6u6c8GZs5QXr3i2SvkZ4q/ImOKFLFsOy/m9It6LYClippShbJUcT/yVbZnFu1WcVQ3PbxGBzZ6/4k0rYqq0E/HGFiG1vb1DeQqffcoUrNmyU7UVOQNZvN0lf/9cvg6BYEhtYS7l/faK9apsxdNbBONGEVy7sO2zbP29R4m/HysvbKnz0n4CgYBaCCFn7J40fqTKu/AW8fb0aROVR7l4XLtdwkvat9QHsU/EY+MSwVrEX/HylR0AjPYoeZF2eOpJ45VHr5RN+YEq1V58Pq09iyAtW4zLwgtZ9CEceJEACZAACfQPAp4nANRHDZwib7T7/SP7nbZSPrieHvGMxevEmMQLfwiSVae58gESOJoEVBt+9QJ3jy41AV+GW/UFLjKhuOQcw/NMRImlOOt4WfxyNAupy2lHhKNook1EiIkn1EaPyy2OyD2Pgk2X89j9D3qZDPQ8fuh+8xhjTxPoQ+JvuB1FEybtIqkpnOPZ8AS9y+KeeMJnOJ04/YRDeI0h/kZNMyJOWMeW93vyMlTCFwxPMJPQYYivLnkxxLL44rbWD8LwwDbxj26rS356ug4fh/F76bcFy7Hdd+vvaUfbWokHLy3DtUe0m4FWjz+9ubd3HzgOK3MPZtnaPwL2vx1Jqz7udSw0Fst29u9uzYvU7ycwshsX7nrtN7xmo9+Jv/Ey1hEIKgEqOVF85Xr36mnxV7wzk5KSkJXuU96+U8ePxOpNO5RAZxd/RUgTT0i5tC2Wq5SgKeFki+nX3vlQnTEqHpWDC/JUONluuqKyWm3rrLaHHpinPA69iL9F+QOU4CjC6Yghherc2ffWbFbehiL+itdxc2urEqjk7GAR5uS/ew9VKbFTzmyVLX+Xrt6ktuQV0VjiEoFzz/5KHKisUd7IIiqLZ2dnxd+RQwuRmJCo4hxbWoKVG7crkVAYjRlWjNrGJixfu0WJliLoyZbWImKL0CzCXTTxVwTf8v2HlXewP+DH0MEFysNTxFm53MRf2WZZPKlF6BWxMikxQQnRsrW2CLnxxF8RW6XcpVzN4q94HMsZwOJxK+fcSjsQwVHE/OzMNKzZskuJv3IO7IwTxoQbhyr3Q9UW8VfODxYvX+FwxqwTVZ7s4q/Ud/EslrNvZctyERlFyD54uAYiHksdiCX+NrW2KtskbeEgPMr2HUJTq+RLO/NXPGJF/BXxWurFB+u3IS8rE0lJCWhoblVnAH/w0VZVR0UgnjZRE06Xr9ui4pX4ZcHAW++tVf+eMq4UQ4sKlCjaFfFXBNi94nn+4QZkpacpEV3ybVw5WRnqDGPZTl22/xbep04dr2wwPH/tvZIX8VfEZTkDWC4RusULWjzopW3Jmb5ij9RVORt7TGmxCice8rK1upQhxd/efRcwNRIgARI4UgKeJwA8CZraR/HiBb/FyV+9LrwVkXV1bOxtipzeEOZJMxcPrvDHvfNjSItrKpaXleIxh7eukIvEbV0hHk8AcFK3iEeeWLmUXFxPjRjsYj6rT9T9+bdY91XDa9k+GRltFbR+H+atDl3uuaQfewLRXpbRxJFoXnvmMoq+gtsol2dPvA5XGF4qFs8T27OWLSWj83bz9nRsNaxvUamVtC1/bh49hl2xJt1dfnPYEmP1udNuLY/rYnky2cvW7C0Z9ni1eUWNeMa2Zaj++4mmbclc6oxl4ti05Wi4fYbLrjNlEz+PccXfW4En9QlDCXsjHlWeX5Yyj9cZR9sRwFwfO+M5EC8+vR969s/rcYXh3WWbDLX2ty59raWt6Mw92mutay5eczHz6myXxraKykvXLtTbJ+IsZXH0xF/Ag8divHpzlH73MhnoefwAZ3lG3g9ufXwsz0x7PbVNgloWa/TWuMDLe8rjFo2u3p7exytuHqWWMVisdhc1bUm/e8oEFlFSr9wxFxHGEw0jQk/4PR/u59y8dZ334orLpjboXSCFdqyCGgd0Qfx18xqO4Uls7yY+eOFljLwssmW3fXHKSGO3g1hCedS+ZyWee6EUl4e9n53isvOdrQssMg6j92+P9epe+m1J3Hvf3WOm9ljEMcdzKlWX8YW9jUbrJ/X3y8n33Y+7w57v9m/Grn7nugnL5ndYLOHZFG6v1u84+/31MTxFo3yTqbiAWOPISD+nFWnMb34JEGMMiYvuwA8WPYT/dakdEu+1u5279Fi/NeOP9+E2XoyzkN0pDhvzHdouEPF+d2Qn1vjcdTxrSk99XwH3437cLUcRyBVv4VKc1ua13/DaaI858ddrxnsiXFfF37b2DrXVsJz1KWeCimeobBmblJSoPHXFo1E8A+U83mAwiEEDctQWsCKoLl2zSQmGdvFXzrMVAVcuETnFU1gEr4mjhikBbNE/31fniorwOaQoX3kMiqgoop14FndW/PWlpChxS7ZlFqFUhEgRckX8nTx2OLIz0pWwalzi9St2y/a8knfZnleEXhH7xNNWtotOS5OzWuuxvWy/Ovf1tKkR8Vc8OWX76hmTR6ttfWXrYfGm3VG+H/OmT1bMmlvb1XbIm3eWKyFSPJ9FhBPvzHdXyjbDHUr8lTN+RSRbtmaT2lpZBHERz2vqG1Q5iKAaTfwVcU/EU/F6lTNmJV0pz/c/2qqy6ib+ijAsHp0ixn9m5mQVTurOtt0VkC2O7eJvU0uLEv5EVBQBe2f5fiUei9D6pTNmKW4iKItXrIiBYn+K7k0sIrCkI/9bvXmnEiNFHF5wduRAlvXbPsX6rbvD4q/UBeG2vawCw4sKMH7UUCUgSv3YsnNvuLxEHN/66V4lxk+fPFoJj+LRXVZRqc59FqE9lvh7oErOq85CwYBsTJs0Wm09Lem6ib/i/S71RERc2QpcBHo5S1e2w/7P6k2oqW+0iL+yRbmI1bIdsuRBxHJpM+I1LG3DEH+lbchigOHFBaoMVn78CYKBoPIYFkFfvKLfem8dsjLTMGXsCLWwQe79Y/k6xVE8l0Xwl7Yklwjrch622CgCunhKjx5epOq0tCvjyspID5eRF/E3OSkRc6dPUo9L25GtrvceOIwxw4ow88Rx+NcHH6m2IudTS58h5SDnfO/ed1BtiU3xtyd6fMZJAiRAAj1HwPMEgCdB0/igNn0Iq+eMD07rx5LxAb54QWQLPbOwok2cmyd2bV52FiHMFjaKh0Y00W7Oxoi4qT7iTH97om/+WNM/lh1bYcfzkrYLe5YPwDjsYj7rXAUfFsaVx6JdmDP/XYrnLr0Ni/E6TtZXuqsyehVYDMNT0uYFAm2SL3yurAOgy8f5ikfxIG5zOcfPZYWzZXI/lu2z4PDK1sUYTeyEdo6fWZDc+zIefG8e7tR/i9RNK/+44q8tz446JXmwCYrhrYOPRPyNsxrdbnfciWxL+9Uy9cEDjwJ33QY1eayLv47JNlsewhPP9kmf8HnDtkkt8/OOdhO7LXQ6j0C4nkSKzdSHRfP8HWotw7j9RDzhPp4ngT2BePHpk5eRiTFbW7Fztfyttbt1FwELH9O2BVdteuMFWHyivsV1J+qao37EzavYehugp60mF8OLAdz7m4iXmx3UURR/3Tzi4laUvhHAy2Sg5/GDvGMeWIqz7jLEKHMZ2vt4W/v2UE8tHjCxxN8eGxd4e09Fe59EK/GujFesYyiXfjU8HjPESWN8ZmtXtv7FMrl9JGXimNi29+c2GjG9ba1jTiUsiyBjWRSonYloFgjswqSbYO4m2Iplru+yaAXoRfy1PGsSicPPmoWlri8mCedZZ/OpwcpViOnsAkh7H6uPrRZZuXdGZO8bvWD/s8JLvy258t539zcGcfoTlR2niGrp32KNT1yEVbfvqVh9ffTv3G4Sf+UYF3MfHXNxnPCI8U0GTUiOPY40icqObwbrd7vlnRbj+0IdIxVvjGuEsexK5lX8jezmo6pEHEZu37TmOhPvd0crijM+d4jJpvLUFu5Yt3zu0ryFySiv/YbX3oDir1dSHsI1trQq0euDj7aprZpFWJRzR+US0VZEKtkOWARI2cJYtrF9+R/LlXAp4eRsVvHWlHNDRdCT80VPnjQKA3Oy1LPiASuilxG3xCv3RfQx7onQKd6oInqJ96xcsgW0bCkrYrKcy3vCmOF4/d2VSsTKy8lSYqjYLnaIACbejDMnj0HBwFzl+VvX2IStu/apM3/nzZikzhg1tn2WM2sX/et9lc4JY4erPGempanzbN9bu0XFJV6hIkLu3HsAgUBQeQiLONXY3KZE3fEjhmDCqKFqa1vJjwiNIsLKJSKd2CkCmZxbKiKaiOPi+Zue5oNswyverXIuroiHh2sblAgotgirzTv3Kh7CV0QxYS+ek8YZs8JNxHQRebd9qnlpiqev5Fu8oMUe4Thp1DCUFFrPTBXP0s27ylWZy28zTxirBFqxb8WG7cp+EdGN7beNKiSinNhU39CMoUX5qszFe1u2t5btrsePkLozVNUVsetwbZ3aFlvKSvhJeYuQPry4UMWfkJiATZ/swYZPdqtyke19RfyVeBXLgjxllzr3dvc+5bEqWzkbl4ikG7aXqbN0RcCWbaVF1G1uaVdbDWekpaotuMUz+1B1raqPUs7ZWRlK6BUhW7xypR7VNjSr8pJTjLMzMzBvxmQltpovqRurP96hBHcp57Nmnag82SW/Ul7iIS7nDMslixvE81fSk//JYgEpF/H+lW2qxYtXRHvZcrm0uAAn6edcSxl/uHG7Khs5v1m8jM+fN0PVRxFopX1JHZD/yiIC8d4VIVhskPqp5ScTre0dSsRNTUnCsKJBalGCbIH9zooNaoGDPCt1S9qWMMqUOjl4oKp7Yud7a7aoQ34L8rLVVtBSJiIUyyIMg4sIxVLPxHNXtoyWrZ+NS9KWuiILGcQ7XmvPAVUOcia4eMJLnt9bu1nxlG3UxcNZzvGWM4Blq3Mpr1lTxvHMXw99OIOQAAmQQF8h4HkCoBPir1nMNT4q1fZw6iPStnW0LV7rB5SboGv6YIsq/urCwc0XYPEc6weeu+djLM8hl5KK55nTreKvbr8bf/M9V/HXyLtTLLF86MK6ra3KcTi+eVgiIkyY5TwskW1ulwNz4ogxUcXfWOKmA3ecSXWbMGe1/WK4eQmGP6q/VmbZzteSdBzeZuHTeC6m4O02WW7ybHVOiIi3UOQKT7zEmQxx27rMfM+RztvzsByfjSrUx8pTJC5Yt4C01J+LUaQL3bcueB1zTGfjunmGhrfSs9Q/2U3AdMZiZ8pGwsbJo1tfbJ9IsYgD+mS5hNG2fzZ7TMTY3vcIy85hZ7yJMRdOERFW2rWNqz4hqrEu07azNtr5Y8CNtwLmMvRe15z1I96zjoU/sYQofeIyvAWpax+iCUCOSy9Ld/FHQtvLM7qQbPesk8nL/ix2eJkM9Dx+iNmvu4u/Wl/gNpFvvif11Kvnb0+OC+K8p+K9v6MMCLsyXrH22VYxwdmfm36X8ZnpneSYeA/n4Up8GrfviFUmtjKNJ0wYIqiLZ5MmaLrs4GIKaxc9i/TFaUokjuKBGn7GxWNXGztdh8VePK1iiL/2IrenedZ7hodbdPHXzQvO9RxS85hV5VkW9ennmEcVf7VyvsLwLFMGu4vC5v5TS9+9n+xoMZX4AAAgAElEQVTP/WFf+WaLZ4eXflvi6HrfHc+Co/17LO9YwzZ38df4Zok5PjlnqcsRSHav265+53oTf93bpPMdpI1jL8DCRa/jZGOLdrfiifVNFnMceTFkEYn1W8+WB9s3mvmdFnuRcCfEX/N7y0v1c3sfx3wPuS8oiNQTrT+1zn3E2Uo6Dtcil7kRY4GjYzGl5NntW9gLCz2M137Da5QUf72S8hBOBCcRM+Wsz5FDBqv/yfmvcokYu3bLTnUu67DB+WrLZkP8lbM5RdgT4UZEQBGnBuZlK6FSPGlFiFy7ZZcS/UQEFE9aOftVLvHolS1vVXpDByux69N9B1HX2KzEKHWFQkoMFDFZhFgRBMVLVsRceVYEQxGwhhbmo+JwjUpPhDYRtuQSQVg8CGW722kTR2FAbnbYa1GEPtlyVsKKB6VsKS15FU9MOb9XRDQREFva2iEephKXcJJExHMyLSUV0yaPVuKkhBH7t+/eh5AuHoo4KCKZeDrK+bwSV1VdIz7csF15SUseRVCTPApP8boVMU3OTR09rFjFt2vfQSV4S/4l7xJGyqLdH8DIkkIl1Mn2xSLmnSrnDxfkKYFNPGmFu9ggHr2SF/Ml5bFr70EcrK5VXskifkq5yPnBG3eUqaDixSvCn/kSQVHYy3mwwiI9PVWxE9FRxEgJL2UpwqqIv/WNTcpjVeKVc4FFaBSBVwRu2WZYvIHF9t0Vh7B73yEloksZiJAswq94lAtfEZ1li+Z0nw9yBrJxyf0dZRXhOiRbJosIKp7cGl8JmaAWMIhAKvVV6pF4vYrovnlHuWIl3tXCSry8RdyXbZmlvkg5my+pG+JB3NzWhhHFhcozVspQFihI3ZV6IGf5yiWes3JW9Ci9fkv6Yofa2j05SbWVdVt3qUUC0jZkIYFW5UNKwBbbRBgWu+ZMm6i2NJdLvJalDogtwspch+R3c72S7ajljF1pJ9Impe1KuxEvZVlsIPWtrb0d+XmaYCxbVIvHu9QzKWdhKWUnizDEQ1555U8ZF14YInGr9l1bj/GlGlfjkgUfUodFyJUt3/UGrc5YlrxIfqXtVlTWqDYtW24n6+1Zyry2vklt7z55TKla5MCLBEiABEigfxDwPAHQZfHXtlVRTPHX5u1l9/y1eUs6vcG0CceRf9A/Rk9f6hD3HJOp8YRcWUHt6Yrz8S9xRGNoxB+eKIwkaBH9YrGL9ayrOGIShPWV3c5sykSfTABqHnjGZKSyyb6tb8z0rTG7frhGZexlUt0qlGpRaZOUSqS1bREbTv/mMpS4nWMdraxM5RfeMtFmt2N1fLSJU12UDN6lLZJ0iLLmyQyHV7lLfk2CpN0D0lX8NQnf4i3lLtTH9qBwE0TDOMKTSaV4WhdnVP0xib8R8VSecvNQ0/Npn2T3Kv56ymOUihdPkDD1RZbJr3iTaLZJKvtEWKyyc1jaBfE30gd5EXC0s4wNb7rwlnt6GcYTcGPVj3jPqoksk2e8Q4gylY+qV9HOa1bQetvz11ZSXkQiT++Y3g3kZTLQ8/hBN91dVDMvntAD2rbttU6q2sVfN2HfEKki74+eHRd4eU/FFgTcSrcr45Xo/arhJetMSd5bT+I2azuy9y/hyWUvfUesMrGOhVy3gTabGE38jTp2Mx42ROHY+ZYtOx1XLI/9HhJ/w6KysW1qeFx2pJ6/5vYViSvcFo/U89c89gvHFWFu9rim+NvzfbiXflus6Gzf3fOWd1cK3j1/oy1s6Lz4a1tE0+Xv3Gh9lbUvi5w3bN7NRRbZ2c+B9cJC//6INoaKOd52WyCilaPl2zW8w4/5W8ddMLXUgmhjXOMYEz2w64KXWNXJTSg9Kp6/scYEprJTcxmR84bdv6FdxiCdaFJe+w2vUVL89UrKQzhDfBQBT7xRRWgUgUqukHTmjc1o6/AjLVXbItkQf0VoFA8+2dZWxC3xkk1NSVHb5kocconIKueIyrOyZaxxyX0R2kTQE+9JERNb2tqUeGm+RMxK90mc2nmwEk48LNs7Akr4km2LM3ypytNRjBUhz9g6WLxNRZATkUrERsOrVOKXtKtrG5GSkqTyLNsLK89ef0AJciKYyT0R7ORvuS/5lkviEfEuJzsTqclJSoSTdES8DIWg2El+JZw8Kx6rPl+KypuIoPZL0hVBd8X6bbpIN0Ln0a4ESbFDvC4lHfGIlPDCV8TUhqZWJc6JeKfslbg6/KrMUlNTVDjD29lIV34Xe0VcE/FbxDnRScU+yYNcInyK56n5knRFMBQhXIRFYSBn8solz0p48bYV4VDEXylP8fAVT2fhKGKvbC2cI+JsUqJKU7iKLRKvxCFpSLySF7FBbJffJIzcN4R9SVPui2e11B+pR0s+3KDKSM7htV8Sdlf5QbVQQeqr1GPJh9QbbcvjFKQkJSl+UjdyMjMUX/Ml9onnsuTFqLfyu4ilYp/cl628Vb1XdcZvCWe3ScLImbjSZsQu4xLhVATaQ9V1yitbFkhIHuWS/EnbMVg5Mmq7IaK6LMwYlJ+LGZPHKA/shqZmVUckn1KnUlKSVV0Vz3fhIAzkXGtpa0q0DoVU25Mw4gVs1CejbUgYsV8WIxiXtDn1vN9vsUi12eRkZGb4kJycjPb2DiVoC0MR64WFlL2wk/O1jToQL5/8nQRIgARIoG8Q8DwB0GXx1y4yxvjYcXyQ2T5m7B+Clr/1sH+eiiteLUWFnM/p8oHnPpka+ajqaqlYPsY8sXJJyfGh2wnhPNazyovvs7B4xjkERVu5hM0zC/Ir8eClZbhW2MZML85ZqLEEMgeWLkyqm+Jw+0juec9fl+2kbXXCXg9jir9m8d7unWUTjuOJalo6F+DZjdfBmECKtfq+M56/lnOD9TKWMxgXj9G8dq15juXtZ/c8t23N7Un89Z5H1zYfcxW9Wah28XIwi5bmyOOItfHKzmFnF8TfTnv+yrbwwuIPpVh0l76NemfEXxVW8/w11494eXX001H7m39h4aufdXhcWFn1tvjb2S1Tu/rW6dnnvEwGeh4/OEw1txtnH9+5eurB87fHxwVdeE/FWwxmXxQkDOMtSnFsZ+rsq+zeSeGiiTm+Mgu2XsTfeLupGOPCfwFzbGMTe12JJv66VH83L19nMKM/MASVlXjwAeBOfSGWCt/j4q+HNOVYAfEwNnsfh+2KscOEJcPuwq8EcRNiOy3Ougq/mgFu4rKr4Nyz3dhxF7uXflugdL3v7vtI4y8wdfGwNfXHbgtSImMWN5G1E56/Mb9zvXn+RsRfs5jqtEuz+W7cf+/91u8/tz42mvesy3sq9vvZGrn9G6LbPX/j7vziUl/d3qNx3sfOMatVWI/3u+v43bZIwF5vjb+Xy65JZnE+qnht28q6E03Va7/hNUqKv15J9UA4Q/yV/54wphRTx4/ogVSOryiFpYiXstXyCWNL+3XmxZNTxF85m3jutIkYNDA37PHdkxmT7bp9qclKMLVfIjCKXXLJdtiGJ21P2tOZuEUEFw9aWYAhnsTiMSsi6JyTJ6hFEyJQd+XauecA9h+uVosfZPtwXiRAAiRAAiTQkwQ8TwB4EjSdq4y1yaSpygvTOFs22llITqHJOqHq+N0h/oq3iWlSzIv4a0xSWc74lXw8g5Evis3WS/Lz9IhnLGfTank0nb/jiZVLqcYUVDVBMeo5Up0Uf7XtwIxzjs2rx43jOgyhV9/22Th70zDblp79ozX2dl7ahKRdLOyeM3/FwIhI7dj2WZ881bZAc8l3t5z56xTbtUlPQxRyTvB0yvM3hveoQxywTXKEJ3dN3j4xy0rVZdN5XlHO/DUmy6HOUh6se7nfbzp70erd7BD33Dx/bduK323zKop5HrN4BnjNo6m+yJaghhey5Sxoc3MVJiZPBgu/WAsb4om19gmpeEJPvPgc/ZCt3dl/t/wtYTXPX3MfaCm3OPY6w16HcP2I+ayLkObGNSw8xBNb+5L469bX9uQbvutxe5kM9Dx+CPerhpelaVGY2iLWKhbGXEzlqKfxxN+eHxc4tikX7Jbxh31s1AmPLNNuCRKt9d1t9Ff6eMUx5nHbUcHan4fHNLrYGN4e1NLmbPU2bt8RT/ztxJboYcEzXjs3CY5Rve3dPFL1/sH2vrCeHWxqR0a/E2XLaEuLC/dRUbaPj5lmxNawZ1snhHCzgB05A9lknQtXQ5w1e+tG60HMOzu4hnfY6pIft7NGu95l8UnZSfPwImQXXhOXhee+O25MfTGA3qYd/YD5u2ZceAGkyoG5T4sztrH3wVbhL3ZfH/s7t7Pirzkt6xEIzneotd+3llqMbzLHcU1u48hY75QYRy/F+L7wfOavQ/x1yYtLFbWLtQ7x1vKt6LLwKt543cv4Pe5ZxZGxq9W72T6OdK9zUb9hXHh47Te8tnaKv15J9UA48fh78721ymtQtv2dYNrutQeSO26i3LJrrxLp5Dzg/nyV7a/EjrL9yutzxuTRGJijnS3b05eIu+J1PaJEO2PWfIl3qpzBK5cIv+Kd3pcu8ZQV+8XbVzx7xUNatuyW9qW2du7iJdtay1bqEp9sPc6LBEiABEiABHqSgOcJAE+CptuWVfYJO9sWj+btauUMNtfrZtx70eO4b5EtLhfx1yIoehR/JcnIdpS6AdEm9syeDoatXrallbBxVhZrv9u29LXY4c5OmRHzWdtzEt4xKeIsO21CT0Rnbdvny81bYJvYK4E1LPBrUGKLvxLCblO0id04HlUqtWi2696mMbcIsz9rnqSNztspXtrybCuP+++7G3ffK97VcmbyZ3G3jb9D/LXVA8vkbyzx16UumCcNrIsxPJaVvW6Zz0k1CxPGZLL8rs5Fc04IybbPFWOeQImtTCLNXucv52Zb8mmfzItTNp2qjy79VtSJfZf6aKnLXT/z160dx9zOzpP4G+XsaB24eQLfer6tB/HXS12LVj/Ey87eRmxnRbq+Ctz6w7gijEv/Z+u7tT7sddckrWUQXUiOsIwlUh2n4q+jvzeft+pWPlaGsetpfPG3x8cF9iMqpCa5eniZtkOOW29txwGYaqfreEX1ufdHtts0vRvNnmLOsYKJtds4wkjXZm/Xy0SPUH9fhBeERB3ouomG7oFdPX9NXrzaU84+2sFTgsU5DzimQBqVo8v5xOas2NN02O5uv5NGjD7P2Fb6VJMAb47Ayzb1seqJ6Vzg+Fy9CTVRqwZ/cBDwKuJ4/vbrt4zdvkcB7X3u9putX3AdnxgwbM87+oqufOcax+zYRGnLu8XF7nB7jYxNtSN6jEXXms2ORcqOco3yTebS1h19nyPM3VheVorH1M4F7pf1SCPTONW+Db3b945trGa1x2ufYmPp9k1m3wo7Zp1wfofHHb/bvvPc3inWhcNmltbysj7b+XGm137Da3dA8dcrqR4IJ1vzfryjXJ1XK+dzyvmsvEjAICDn+B6qrldbGpeWFKpttWXbal7RCci2x9q5x61qe+VBA3NQPKh/LwJgeZMACZAACRx/BLp3AsCbN4sbZfnAWXKOfJTbf3UXIY6/kjqSHJu9rI4knv73bPzt3/pfnvq7xVImN+JRzUPYckn/4bLQoL9n+GjZH2+xydGyK2a6Mfp7yY/J49rV27JP5ql/GuVlMrB7xw/9k9Mxa7Wbt313Zjbm1vrWhDq9HXF32mmOqxNeyD1lAuMlgVgEvPTb8jz77t6vR/3yO7er40jpK6McgRL9G6D3y8Q9RTcP7G62zSPX+Aupu8cur/2G19Qo/nolxXAkQAIkQAIkQAIkQAIk0AsEuncCgOJvLxRZF5Kg+KvOgO4COT7S/QQo/nY/U9cYPU4u9ZI1HpPxLv5yYYdHpF0M5mUysHvHD100lI/1DIEeFn+dZyTGyka07S97JuuxBIErFsHmXd2bNjAtEohNwEu/LTGw7+79mkTxV2Pe58XfTixM6nIt8jI+j7d1dJcTdz7otd/wmiTFX6+kGI4ESIAESIAESIAESIAEeoFA904AdF387YWsHsdJUPyl+HscV//jNeteJpf6LZvjt0/rrSLzMhnYveOH3soZ0/FEoCfF365Mapu23Iy5naanzHU2kGmLUC/bInc2eoYngW4i4KXflqTYd3cT8GM9mmN6HHkUC88D184tkDqyvHjtN7ymQvHXKymGIwESIAESIAESIAESIIFeIMAJgF6AzCRIgARIgARIoB8R8DIZyPFDPypQmkoCJHDME/DSb1P8PearATNIAp0i4LXf8BopxV+vpBiOBEiABEiABEiABEiABHqBACdvewEykyABEiABEiCBfkTAy2Qgxw/9qEBpKgmQwDFPwEu/TfH3mK8GzCAJdIqA137Da6QUf72SYjgSIAESIAESIAESIAES6AUCnLztBchMggRIgARIgAT6EQEvk4EcP/SjAqWpJEACxzwBL/02xd9jvhowgyTQKQJe+w2vkVL89UqK4UiABEiABEiABEiABEigFwhw8rYXIDMJEiABEiABEuhHBLxMBnL80I8KlKaSAAkc8wS89NsUf4/5asAMkkCnCHjtN7xGSvHXKymGIwESIAESIAESIAESIIFeIMDJ216AzCRIgARIgARIoB8R8DIZyPFDPypQmkoCJHDME/DSb1P8PearATNIAp0i4LXf8BopxV+vpBiOBEiABEiABEiABEiABHqBgOfJ2xUBJM6JbtDyQBJO6wV7mQQJkAAJkAAJkEDPEvAyGeh5/NCzpjJ2EiABEiABAF76bQHFvpvVhQRIwCDgtd/wSozir1dSDEcCJEACJEACJEACJEACvUDA8wSALv46RN5o93vBdiZBAiRAAiRAAiTQ/QS8TAZ6Hj90v3mMkQRIgARIwEbAS78tj7DvZtUhARIwCHjtN7wSo/jrlRTDkQAJkAAJkAAJkAAJkEAvEPA8AeBZ/A3huUuDuGKRbvxFCah4MRFF+p8HXgig5KvWjN2/PAl3Dg3iotIQFpYl4fKhxu9aXIsXJGLR6SH1+60mD+MPHgjgsTGJWHRZAlS8OxIQvCtRfziIB5NCWPfnRNy6I4g597rAvC8BwXNCSHzcamMvYGcSJEACJEACJNBnCXiZDPQ8fuizuaRhJEACJHDsEPDSb0tu2XcfO2XOnJDAkRLw2m94TYfir1dSDEcCJEACJEACJEACJEACvUDA8wSAR/FXBNk5iIiw9r9FpL0RmmALaOLupzcn4c5TAXtYmNPcq4nDXsVfFde9wMI/G2kJTE0QHmkWmCUNir+9UNOYBAmQAAmQQH8h4GUy0PP4ob9kmnaSAAmQQD8m4KXfpvjbjwuYppNADxDw2m94TZrir1dSDEcCJEACJEACJEACJEACvUDA8+StF/FXF2gt3ru2e2ZvXbv4axF7YRODOyP+iq1vJ2A5QmHPYA1lFPHXdpaxVTDuhUJgEiRAAiRAAiTQhwh4mQz0PH7oQ/miKSRAAiRwrBLw0m9L3tl3H6s1gPkigc4T8NpveI2Z4q9XUgxHAiRAAiRAAiRAAiRAAr1AwPMEQDeKv0vO0Tx9HeKv7gls3uY5LCS7CMuu2z5/DWEPYZi2hdZQevD8dROwe6EcmAQJkAAJkAAJ9BUCXiYDPY8f+kqmaAcJkAAJHMMEvPTbkn323cdwJWDWSKCTBLz2G16jpfjrlRTDkQAJkAAJkAAJkAAJkEAvEPA8AdAt4q91m2en+Avt7N5XE7B8QQhzXo1/XrDhpWuc+fvsxpBlG2njTGANpQfxVw8DOYdYCdS8SIAESIAESOD4IuBlMtDz+OH4QsfckgAJkMBRIeCl3xbD2HcfleJhoiTQJwl47Te8Gk/x1ysphiMBEiABEiABEiABEiCBXiDgeQLAi/hr36o57tbNdjFYMqwJtHcDuD+OAOvw/P0qgPus5w13Wvyl528v1DomQQIkQAIk0JcJeJkM9Dx+6MsZpW0kQAIkcIwQ8NJvU/w9Rgqb2SCBbiLgtd/wmhzFX6+kGI4ESIAESIAESIAESIAEeoGA58lbj+Kv4c17xSLd+It07139eet5um7ir37W773A8kASTovBwE38NT9jPV9YIvJ25m880bkXioVJkAAJkAAJkMBRI+BlMtDz+OGo5YIJkwAJkMDxQ8BLvy002HcfP3WCOSWBeAS89hvx4jF+p/jrlRTDkQAJkAAJkAAJkAAJkEAvEOiLEwBO0bYXQDAJEiABEiABEiABRcDLZGBfHD+w+EiABEjgeCXgpd8WNuy7j9cawnyTgJOA137DKzuKv15JMRwJkAAJkAAJkAAJkAAJ9AIBrxMAiUmBHrcmGEgCTNsuX1Ha82lGy9R3v5uAx3+S2ON5ZgIkQAIkQAIk0NcIeJkM9Dp+6Gt5oz0kQAIkcCwS8NJvS77Zdx+Lpc88kUDXCHjtN7zGTvHXKymGIwESIAESIAESIAESIIFeINDXJgDE63cOIuf29gICJkECJEACJEACJGAi4GUysK+NH1iAJEACJHA8E/DSb1P8PZ5rCPNOAk4CXvsNr+wo/nolxXAkQAIkQAIkQAIkQAIk0AsEmmv+jmTfEKSkjeqF1JgECZAACZAACZBAXybQ0boL/rZ9yBhwfkwzOX7oy6VI20iABI4nAl77bWHCvvt4qhnMKwlEJ9CZfsMrR4q/XkkxHAmQAAmQAAmQAAmQAAn0AoGgvwatDe8j0HGwF1JjEiRAAiRAAiRAAn2ZQFLKYKRlz0Zi8oCYZnL80JdLkbaRAAkcTwS89tvChH338VQzmFcSiE6gM/2GV44Uf72SYjgSIAESIAESIAESIAESIAESIAESIAESIAESIAESIAESIAESIAESIAES6MMEKP724cKhaSRAAiRAAiRAAiRAAiRAAiRAAiRAAiRAAiRAAiRAAiRAAiRAAiRAAiTglQDFX6+kGI4ESIAESIAESIAESIAESIAESIAESIAESIAESIAESIAESIAESIAESIAE+jABir99uHBoGgmQAAmQAAmQAAmQAAmQAAmQAAmQAAmQAAmQAAmQAAmQAAmQAAmQAAl4JZDwf/86EPIamOFIgARIgARIgARIgARIgARIgARIgARIgARIgARIgARIgARIgARIgARIgAT6JgEl/n55enbftI5WkQAJkAAJkAAJkAAJkAAJkAAJkAAJkAAJkAAJkAAJkAAJkAAJkAAJkAAJeCKgxN9zT871FJiBSIAESIAESIAESIAESIAESIAESIAESIAESIAESIAESIAESIAESIAESIAE+iYBJf6eeUJO37SOVpEACZAACZAACZAACZAACZAACZAACZAACZAACZAACZAACZAACZAACZAACXgioMTfMyj+eoLFQCRAAiRAAiRAAiRAAiRAAiRAAiRAAiRAAiRAAiRAAiRAAiRAAiRAAiTQVwko8fczk+n521cLiHaRAAmQAAmQAAmQAAmQAAmQAAmQAAmQAAmQAAmQAAmQAAmQAAmQAAmQgBcCSvydNynbS1iGIQESIAESIAESIAESIAESIAESIAESIAESIAESIAESIAESIAESIAESIAES6KMElPg7dyLF3z5aPjSLBEiABEiABEiABEiABEiABEiABEiABEiABEiABEiABEiABEiABEiABDwRUOLvnAlZngIzEAmQAAmQAAmQAAmQAAmQAAmQAAmQAAmQAAmQAAmQAAmQAAmQAAmQAAmQwJET2FvVjrLK9k5HVDooFUPzU12fU+Lv7PEUfztNlQ+QAAmQAAmQAAmQAAmQAAmQAAmQAAmQAAmQAAmQAAmQAAmQAAmQAAmQQBcI7DncjryMZIwo9HX66d2H2lDb7MfwAqcArMTf08ZR/O00VT5AAiRAAiRAAiRAAiRAAiRAAiRAAiRAAiRAAiRAAiRAAiRAAiRAAiRAAp0k8OmhNhTlpWLEIB8Kc1M6+TRwqK4DuyvbcKC2HSNt4rESf08ZS/G301T5AAmQAAmQAAmQAAmQAAmQAAmQAAmQAAmQAAmQAAmQAAmQAAmQAAmQAAl0ksCHnzTic1PyMKzQB3+okw8DSE4Ayg+14Z8bamHXeZX4O2tMZtRYq9/5My57riFGqtm4/X+/irMKOm8YnzgCApv/is89tk+LYNQJeOHO0zHwCKLjoyRAAiRAAiRAAiRAAiRAAiRAAiRAAiRAAiRAAiRAAiRAAiRAAiRAAj1PYOWOJiX+Fg3yobKhA7v21HtOdNTwHAzKTsGBSk38teu8SvydOTq6+Fsj4u/zIv5m4/YffxVn6iJvtPueLWPAIyKw5dlf4b/+bURhLZsjipgPkwAJkAAJkAAJkAAJkAAJkAAJkAAJkAAJkAAJkAAJkAAJkAAJkAAJ9BiBVTs18bcw34flGw7j9oc+8JzWj+84DXOmFOBQlSb+2nVeJf5OGpoeNcLafz+Pa17WxN+bf/QVzM3Xgjrvb8WiG5biOQCXzy3Bc8sq9DitzwGRcEail9/0TVw0Qftr2wu/xh3LAMydh8WXyc3DWPboYjz+KXDqxQvx/TM09TmSvhFLCR76xRcxXv3pTMOc1jkHjDyZnqlajofv2YQVej4L/2XYUYLLl1WofMkVtsEW3uBipBPOx8jJ+N1tc5BnJxx+Hgjn3+2ea8kY+cvGqSMbsMLGxpz/cNxb/4aFT0iZlOD6uRV4Shi7XNNPzsSadU0qXJhnNDbm58PlZStHexo6Dxj1KgqfWPXAqBvOMKbEXFlG6lI4pM3uSAzR61CkLbDOm4s3bp13r3K8SwIkQAIkQAIkQAIkQAIkQAIkQAIkQAIkQAIkQAIkQAIkQALHFYHNe1uU+Fsw0If31h/Gnf/rXfx98Aen4fSpBThcrYm/dp1Xib/52clRgdZ/sAg/+Ksm/l7zvYswc4AW1Hl/O9784XK8Lj+eMgdPfXmcKUwxvvc/X8ComhX49SNbsC4cVxVWPfU6flcOXHDN13HuGGDXX36PRz6MxAFEwpz8pQvwzdPyw/Eaf2PHW7j+d/sB6OnAsMWwOWKbSiffsCOSbjg/wybif68/FYcNO4w4w7brz4TjsLoamy0AACAASURBVHIxQIbzoceXYydsj28MALd7biVjyu81X2rE76R8LOlEy6/NVkd5uNvgZLMIVfOMuhApH6PcxWQj/0a52uOAUa+i8IlVD4x0nGFMsBwsDTsjDGI+H65DkToSKR9nvWKdN7XdaHX+uOq2mVkSIAESIAESIAESIAESIAESIAESIAESIAESIAESIAESIAEScCdQ1eBX4u/AAT4s++gwHvzZSnzrqikoGBjdYfdwdQt+9acNuPO7szD3pAJU12jir13nVeLv8PzUqOzr3nsJN72mib/X//ASnKYfLOu8vx2v37YMiwBc9M1rccE4ANUf4Of/sxmr9XuTPn4aP3ofQOkkPHHTacgFEI5Hv1e5WA8zey7+tFAiqcIHT7yGp8qAGfPn4zunV+npmO2xp238bYSx/x6JEyqdfFsa+dgRww71zBlVet6sXAyQ4edNebVAtrFx46XuuVwW21ztMOd3Pgb9Q+Nn5q6iDdtgzkN8NnaT7GUo5WrYaNQFexgY9SoKn7j8F45zKSOTZXa+eBNX/brCymC7fg8luOfRcyH6e+SKVZ+j1SvWeXv7ZqdOAiRAAiRAAiRAAiRAAiRAAiRAAiRAAiRAAiRAAiRAAiRAAiRgJbCnql2Jv9lZqXh3bSUe//Ua3P/9OSgZnBUVVcXBRtz98HLc/M3pOHPaIDQ0tivx167zKvF3xKAY4u+yl3DDq5r4++27LsFsQ/x13N+Ov9yyDC8DuPhb1+LLSriM3Ju54EzMXPsufiki5Oy5ePYiXdnc/iau+JW2HfG9PzkXWPQ07hOBOBymCu//7DX13MwF8/HdwSv18O55V2kXfICfPbAZq/Q4x5rsMGyrC9tfgnvvysMbKnwkj5847ADC90on4RdXAn9Qz9gu3W5L2O9qQnf3XHbONj5q/+lImEia1vJT96sNTtHK1p2NCPJGmVjyJFz0vBr5d/DWwyDM30pFlfHc/AhrN2h2xpYwel5g5E2rj5M26PXKtRC0ujfW8ptLfXbwYp1XyHq8zndPy2EsJEACJEACJEACJEACJEACJEACJEACJEACJEACJEACJEACJNAXCOyu1MTfjIwULFldiSeeXou7b5mN4sGZUc3bf7AJ9//kfdx07TScNWMQmps7lPhr13mV+DuqMLr4W7vsJXx7sSb+3nD3JZiji7/O+9vx2s3L8BKAS751Learw3fN9+Zj0Juv4Rci/s6Zi+cM8Xfbm7hcF3/ve1wTf+9dbg5TheU/1Z6buXA+bi5cqYe32mMhYcRZOgm//K/TkGexw8W2OSV4abnmFaqF14Reqx22e2dV4fH7NcFY4xLJq9j5xYOvac+b4uyWyhTm5RKba37nAr/SysXCXf6u/sCWByNOU7k52ER+M+IL14Vw+kaZRcrIHkbEX1WvjGfC+dKeKVwSvR4Y6drLKFInS3Df3Xn4myofrT5O3qjH57k8XOqzgxfrvNHme7TOd0vDYSQkQAIkQAIkQAIkQAIkQAIkQAIkQAIkQAIkQAIkQAIkQAIk0DcI7Dqkib+ZGalYsqYSP//tGtx72xwUF8YQfw814b5Hl+M7103HWdMHoalZ8/y167xK/B092Bc1p7VLX8T1uvh74z2XRsRfx/1tePW/dPH3+uuwQMTf6vfx+I82YyWyIc8WvvNb3COC6IhJeOq/ZiuRNRy/fq/yZT3MnLl4/mKJRITEV/HkbmDWwgW4+YRtepzAJUY6Nus/ccThYpsIvEY4/XkV/zzxnDX9FtcOLW9zBkbsFHHyR1jmyKvFzDAbUz7c7kXLm4khtr2Brzwl3tNGXNb8nnnQvQzt5WMI+5b829mE0zLy7SzDPBjpl+BHPz1PedTayxlG/Qnnw2rzCRui1wPhK3XDUc5m264fhpVPSd3TmEQYRGyK3bzj1+c5A+OHYZ3vG50orSABEiABEiABEiABEiABEiABEiABEiABEiABEiABEiABEiCBvkJg58E2Jf5mZfrUts8//fVqfO+GU1A0KLr4e6CyCY/84kP81zdnqG2fG5u0M3/tOq8Sf8cUxRZ/v/WK5vl7071W8dd6fxte/e4yvAjg0m9r4u92EVff08TeX908G3nV7+Mn92lisBZXFZY//iqe2O3yzOlz8YIh/uphZl24ALfMy1dCopZ2CX70s/OgbSAtcb0NXH0O8EdrnBAx0mabemTbG7jsl5poas9f2HbDjnBY3XbY8xJJQ+z84sFXrXm316Ywi0jeRYzV+JjuWZ6zpiEstCtyH8pe2PJr/125ZStx3loepsSisXHYGCnDcDkbz4bLUBN/VZnpdUHEX/PfeTa+g2ShgNQdl3pg3LOXkaVe3JuHv1lYmuw02aUY/BG4RupnFNZGfXbyYp032pWnOt9XelTaQQIkQAIkQAIkQAIkQAIkQAIkQAIkQAIkQAIkQAIkQAIkQAJHkcCOA5r4m50l4u9h/PiJD5CRnoLExISoVgWDITS3dOD2m07DmdMK0NCoib92nVeJv+OK06JGVLv0BXxzkSb+fue/L8PpxrbPjvvbsPg7S/GCPaYRk/DrW+aYhDVnuMtu+AYW6nrk9pd+g7tE9HO9TDZs+zsu+YUh3BqBs3HxzAa87DiI1xyZOR8mW2x2uttherZ6OR7778340GbnKRctxK3z8hF+3pF//QHT8+H8u90zxx/Os7UsJEjE3hI88PMx+FgvCyPuSDkCzvSc8YmgHC5PWx7McUm9uOx04IX3NGH30RnluE3qS7Rn9PsI1x8rQMO2cH5On4eXLtE8wN/7yWL8fLcIwto99zKS/J+PcVFYuj7jWkaR/EfnxTovpee5zh/FTpRJkwAJkAAJkAAJkAAJkAAJkAAJkAAJkAAJkAAJkAAJkAAJkEBfIbB9f6sSf3OyfSg73IGyvfWeTSsdmoPSghTUN2jir13nVeLv+JLo4q/nlEQsvGkpngfwFRFzJ3h/Mn7IKrz32GL8bHc2vntfRIB2e07EvTuXudlg2GeKo3o5Hr1XE3DtNhvxYO48vKzEx+PsisHmOCMRI7us86wLJEACJEACJEACJEACJEACJEACJEACJEACJEACJEACJEACJEACnSOwrUITfwsG+lDTCrS0eX8+3QcMSAMOV2vir13nVeLvhG4Sf18xib8XdrP4u8wk/s7VvY/dMIho+0Nd/LXasA2afZr4K3HU/ucFXKe8mkvwP0+cr28frcVqxCPi76LjUPyNxcZ79TvWQxp1Sls8wDp/rJc380cCJEACJEACJEACJEACJEACJEACJEACJEACJEACJEACJEACR07gYF0HhuX7MKwwDTlZKZ0Wf+sbO1B+qBXlVW0YnJtiMUiJv5OGdo/n76IbluI5AJff9A1c1K3i75FDdMZQhWWPLsbjnwIi8C6+zOrdu+2F3+COZe6/9YQ1fSvO2Gz6lq1H05ptYJ0/mvyZNgmQAAmQAAmQAAmQAAmQAAmQAAmQAAmQAAmQAAmQAAmQAAn0TwKH6v0ozEnBqMGd12l3HWzFofoOFOYkOzKvxN/Jw9L7JxVaTQIkQAIkQAIkQAIkQAIkQAIkQAIkQAIkQAIkQAIkQAIkQAIkQAIkQAL9kMDhej/EC7izl3j7FrgIvxKPEn9PHE7xt7NQGZ4ESIAESIAESIAESIAESIAESIAESIAESIAESIAESIAESIAESIAESIAE+hIBJf5OKc3oSzbRFhIgARIgARIgARIgARIgARIgARIgARIgARIgARIgARIgARIgARIgARIggU4SUOLvVIq/ncTG4CRAAiRAAiRAAiRAAiRAAiRAAiRAAiRAAiRAAiRAAiRAAiRAAiRAAiTQtwgo8ffkkfT87VvFQmtIgARIgARIgARIgARIgARIgARIgARIgARIgARIgARIgARIgARIgARIoHMElPg7bVRm555iaBIgARIgARIgARIgARIgARIgARIgARIgARIgARIgARIgARIgARIgARIggT5FQIm/M0ZT/O1TpUJjSIAESIAESIAESIAESIAESIAESIAESIAESIAESIAESIAESIAESIAESKCTBJT428lnGJwESIAESIAESIAESIAESIAESIAESIAESIAESIAESIAESIAESIAESIAESKCPEaD428cKhOaQAAmQAAmQAAmQAAmQAAmQAAmQAAmQAAmQAAmQAAmQAAmQAAmQAAmQQFcIJNQ2tdPztyvk+AwJkAAJkAAJkAAJkAAJkAAJkAAJkAAJkAAJkAAJkAAJkAAJkAAJkAAJ9CECCWWVzRR/+1CB0BQSIAESIAESIAESIAESIAESIAESIAESIAESIAESIAESIAESIAESIAES6AqBhO0VjRR/u0KOz5AACZAACZAACZAACZAACZAACZAACZAACZAACZAACZAACZAACZAACZBAHyJA8bcPFQZNIQESIAESIAESIAESIAESIAESIAESIAESIAESIAESIAESIAESIAESIIGuEkjYto+ev12Fx+dIgARIgARIgARIgARIgARIgARIgARIgARIgARIgARIgARIgARIgARIoK8QSNi2r4HbPveV0qAdJEACJEACJEACJEACJEACJEACJEACJEACJEACJEACJEACJEACJEACJNBFAglb90YXf0MIYWtVA9YdqkdlW4dKIhQK4dSiATi1eIAlycb6WmzesBpL334Ds0+fhx2fbMeI0eMwa86ZSMvM7aJ5fKw7CDz91vlAKAEhkflDCZD/C/rljwQEQ0AoKPflr0iYESWz8IU5P+yO5BnH8U7g4zsQDAURCPgRCHQg4A/AHwjA3+HX/uf3q78DwSD8gRDyx1+E/ImXHO/UmH8SIAESIAES6FMEnlqyFQj5MakkCy3t8v4OQIaQ2gBTu+TbQRtvat8MvuREnHXiGKSlJvepvNAYEiABEiABEiABEiABEiABEiABEiCBY4fAjxYtQzAUQjAYRDAY0v4dCJrumf5tDyfPGOH1fz9721f6PZyELTHEX8ldeX0zNlbWY2tNI5KSEtHh9+O04oGYM7QgnPnmxnrs2Pox1q58D1s+Xo8RI0dhf0UFBheXYPqs2Rg94UQMKhra72H11wz8/q0vIiWvA4mpAT0LCWpSLjxRp//bEH/ba1NRnD4bXzid4m9/LfO+ZHdo4w+QO3g0UtKzEAr6EQwG1H9DAT+CgQ6EQnLPj1AwgE937ERq8eco/valAnSxpbK2AeUHD6O6rg4BfwemTRyLQQPy+rjVx4l5oQA6mnajrWYD/E1lSM2bDF/eVCT5CoCExOMEQt/K5rJ1zyA5xYfxpXMwMHtI3zKO1pBAJwj8aslW1Dc1Y3B2EmoaW9QCQu2ybiKk/lKLC4PITE3CN8+aiNS0LASQ1InUGJQESIAESIAESIAESIAESIAESIAESIAEvBG47+WlmvAbCmHIgGycccIIfa26vkhdX6wui9a1/zf+qy1ef33FJuzYX6XikL+f/d7l3hLuw6Fiir+1re3YVdukhN+KhhbItHG734/ZQwswb3hhOFsfr/0Aq1csQ9XhSoweOwF5+YNQV1ON/fv2oKOtFcVDS3HRlf+vD2M4tk37/VsXIG1wK5Iz/EhO9CHHV4jxgz6DlKQ05f1b33oAO6reR0tHHQKhAFoOpiHXPwkzpn4JARHlQkEEdc9Mqfzjhp1/bANj7rqVgH/9rRg8agaaW9pQeaBc9xAKKrFXczsPIjk5EaUjhmDz+o1AwZkooOdvt5ZBd0e2tWwfNnzyKVpaWjC+dAgmjipFblZmdyfD+DpBIBTsQEfjbrTVbkbt/nWortiA5roKDBg8DgXDZyJr0BSkZI9FUloxkJDQiZgZ9EgJPPPGrahtrMDoYTNRWjwVo0pmIS0lEwkU448ULZ/vZQK/WrIFlXUNyE0DKmubVOq+lCTkpqcgy5eMQCiEg3WtaPcH1b9F/M32JeEH55+A93ccRk5WDk4cWdLLVjM5EiABEiABEiABEiABEiABEiABEiCBY53AvS/+W/fyDWF8ST6uOmOqyvL+6gbsrapDW4cfRQOyMaJwAJKTnA4yj7+2FGt37At7DT//g6/2e2RRxV9/MIQtVfXYXNWAg01tSE0IIT8tFYcam3FS0UDMMYm//37rVaz5cBly8grw1WuuR3pWLlpbmtQW0B8uW4JUXypuf+CJfg+rv2bg92/NR/rgFqRkBjAgbQgmFJ6NkpyJSE5IQVKiD63+BuyuWYVNB/+BtkAzWg6kI7llIIaMGqS26Q2G9K1524FQWwrOn/1kf0VBu48CgbY130XxmOmoqqpE+Y6PXS1I9aVg8tQTsXXDJgQzJ2PgyM+oSWNZZWP8z/AwyiyafhRywSQNArIYZO3WHVi9+RP4kpNw8efOQGZ6Gg5X16C1rQ1Di4sIqxcJBP1N8LdWor1hN+oqVqJu73uoObQd9bU1aGvrQHZ2BgYVDcGAkpORXXwaMgpOUgJwYmoeEhJTe9HS4zep3//1RnxSsRxZOXkoHjgWJ43+EooHjkNeVgnSUrOPXzDMeb8jYIi/Ob4QDtc1qy2dRwzKwtABGcjLSEEwCOypbsKOQw2oa+5AIBBQ4u/tXzwRDy1egRElxbj8TL7D+13B02ASIAESIAESIAESIAESIAESIAES6OME7n7+3fAWzxOGFODqM09SFv9746dYvWMvGlraMH7oIMw/ZRIyfCmO3Pxk8VKs2bE3HMeLd1zZx3Mc37yEzeXuZ/5Wt7Zj2b4q7Klvgg/AyEwf5owswoqyQxjgS8akQTlq+9a0tAxsXvc+tm/ZgIysXJx9/sVITtbgrf3wP9i45gNkZmXhoqtvim8NQ/QIgT/+YwEyijTP35EDZ+Gs0TfgxfW3oKm9GgPSh2HCoDMwcfDZ4XvNB9KR2J6F4gk+tHTUIxBqVwJcQlsGkuuK8flTf9ojdjLSY5NAy8obMGTcdCSnhNDWdNA1k+IB58vMxcY16xFoa0NuTjb8fv18YDkTOBhQW863tbZj7PyXj01Q/SRXLS3NWLPlE6zbthOpSQmYf9Y8pKf58N7KVUoAvuqihf0kJ/HMrMZ/fvQwcMOP8Zl8+feLGHLP9RgT77Fe+j0UbEco0IrW2u2or/g3asr+jkP7dqOuuhGJSUHk5KQgIysFTQ3taO8IISMjC/mFxcgvnoi0os8hLX86ktKKkJDkQ0ICz+LsrmLzB4R3C+S/2la4CVi05C7sb1mP9BwfWhvbkRhKxcRhZ2DS8HMwOG88AvrKFjl6ISXZB19KOpKTKMx3V5kwnu4joIm/9cj1hVBV34xhAzNx3pQS5GakoLHVj/TUZAzMTMUrq/dgQ3mtOhc4Oy0Jd+jib2kxxd/uKw3GRAIkQAIkQAIkQAIkQAIkQAIkQAIkYBC46/kl4fN+Rfz92lknq5+e+896fPRpBdr9ARRkZ+A7X5qDnAxRPK3XY4v/o4m/ukPai3dc1e/hJmwur7ce1KVn6f29h7GjrgX1La0YnpWGz40pgS8pEe2BoJpg3r19Iw4fOoRzzl+IpW//HWtWvo+srGxcsOBijJhwEmRTyX/8dRH++cZrSEpMwmO/fsEEaxOen38j3oiGb9r38OQ95yG33+PtGxl49p8XIW1wC5IzAmpCOS0lG83ttQghiFOGXY6S7En4547H1T3x8m3en4bh6adhwWevwb8+eQxVLeVoDzQDrelIrR+Ks2c9bM3Ylqdw5R0vme5dgntf6zsiSd8ohePXisYPrsfQ8dNxYP9+7NyywRVEqs+HmafPwPaPtyA7rwgjx05CKNABQDsTWM4Irq6sxJYNH2PcAnNdk+ii9Sesh91d6xITgI+2bMXGT8qw73AN/B3tSE0Iqv82NDRg5LAhuO7yy0zJimh6ISoufhdfmWizRvUb6Nt9RdUbePTaR7AewNSbXsFtZw/sbqRdjq+lag0a9v0Th3e/h0P7dqCutg4+Xwjp6UlITUlEVs4AFBYNR3nZFnR0dCAYFGkxCSm+dAwYWIiMvNHIHDwX6YPnITV7VGw7pKxeLuV72UNpfbp/FdZs/hu2l32IQKgDSclAm78BGQWpyC7MEi0YgTY//I0hBNsS0dLix8HaBiCYgNTkdJw46nTMOeHLGDvkFEtqde/cjhuf+NBpwYIn8czVkz1YxiAkcOQEnjLE39QQGppbce6UIRhTmI2PymuwatdhFOem48o5o7B+Tw0+2FGJXZUNyPEl4Y4LpuLHi1egtLjI1fM3av3WTT7vIZd3yJFnhzGQAAmQAAmQAAmQAAmQAAmQAAmQAAkcIwR++Ow7Ya/diUML8PWzp6mcfbB1Dz7cXo66plZMGVGML0wfi/RUp+fvI6/8B2s+KQ/HsejOqyNkHPqX/lMf1zGjir8vbd2Lwy3tyE1OxAn52Zhakh/O7NoVS/HOm69i586dOHX2XCQggEMHDqC2thY5ubkYO34y6upqUVdbjYyMDIybeCLO+MICUzUSseYZlDwtHlXW2qUmgJbP4yRzNza6Z/5xMdKLW5GS4VcTzyIBaFcCCrPHYtSAUzAwYziW7HxSnfvbciAN2aHhOOXUUzA0ZypW7XsRFfWbkdCajqS6ITh71kMR65Q4shQzTWWpTeKV9m1Rpxv5MqrYBGqWfgMjJk5HKMGPhpoKZ+CEJCQmp2FgQS42rdmIhsY2pGVkhc8GFu+5kqHFSPOlYMOadRi/0O7569KfqHpZhvlchNAt1VPOZ25va8H+6jqs3rQduw7WoaG1DQktdfC3NKKtrRW52dk4+cQT8aVzzjCl2c/F326h1zOR7F16Jdqa9qO5oRJtra1ITExBRkY60tLTkepLQ1paJjKy8tDa2oxgQLbu70BHRzsC/g4kJAQ0b9/kHKQNOh0Fk29xN9J1YMNFFbFK9O/v/wSb976LNtQjJT0JiakJSE5JQmpGMpLTkxAIdiAQ9CPQEUBiMAFt7R041FSDoD8Ef1MQ6YF8nDTsC7jsjLssyaj36t4rbUKvtvBlXx9bmNAzNZ6x9gUCT72zBYfE8zc1hPrmFpwzqRgZvmRs2leL7QfqMWRABr515jhs2leH9z45hB0H6tS2z3d++aT44q+jfkuOtToOir99ofhpAwmQAAmQAAmQAAmQAAmQAAmQAAn0WQK3P/O25vkbCkHE32vP0Y6dqm5oxort5VizowIdHX4MzE5HQgKQlJCIkUUD8LmTxyE5OQmPLHoXqz+JeP6+ctfXInl1dYzR5r1/W9p3HTOiir+/2bAbjW3tGJeXiZnFAzEoMw3+jg60tTTh3X/+FW/9dTGqq6swduw45A3IQzAQQF1dHRobmzB+/HgcPHQQw4aPxKzZczF81ATkDCgwVQyP4q8h4DwE3Gd4ltq8XKzeAuZJaZcJI4enmc1j0BK3izehruRX/vFM3AdzoWoFvWrOK7jtpBWa6BTF5lji9o4/nonXhna/d9kz/7gUGcUtSM70Iz99OMbkz8b6A39Fe6AVGSl5GD/oMzht+FX407r/h5rmCtSVJyI/cTzOPWc+EpCITQffQmXTLoRa05Ao4u/MByNlWVWNuvyBNi9tG3uT95z24Cm4ziQWS77ve9XabxheHs7fIs9aWOoihXjnfQMPWxcQ6OkPcZ08dNYTexk5bIjiaaXCRakXDpvsE5pxGMH2u/JCLHnR5nGtM1T1tBRv2CZMlX1lJq96m7DTU541lUu+jlGTp6O9vRWVB/aoznRYabH6r1zSrzQ1NqC1tQNlu/YjMSkJuQNyLBUiv7BQLVbYsHodJl64yPaS8Sb+Ru0rHOz1fsTCJ16dtf4eu196BiUPzcOqOzSPUphXCLkspghn9ih5X8rLsKmpETvL9mBHRaUSfmsampGSEMTgbB9KiwYhASFkZWZiSHGx8v6NXJ0Qf7u7DdwA/CZGX6xsjFrGzn7B0n4s5aS/K6QcVZrmxTA9Nwio3voUWg6+jcqKT9HWARQNSkdlTQIKC9IRCCbBH0xGYb4PBw4HMTA3ES2tHWhsakeGz4/D1e0YmBtCduGJSCv+ErKHnusYuGn9nqktGJ6/illZuA93vNMs/W38/tVaBmJG5D3u6FMd7SPKO/wotqNn/vE97K5diYyB6Zrg60tCUooscEkAEoPoCLYhEPIr3ilIgj/gx+H2agTaQ2hv9KPpoIy75uGmC35tKRN38RcIjxvU2OMRwCQEWxdi6XVxrR6t7T0W611rf/+oGIx+y7VMzIv7zHUgTrtSEccal5mQuOwcEKmL2vvPsruMbSWmtY+O1X9raVrej3HfDdb4Inmy1W3buMdc92NxcI4jO8c41pjL0RHYbvzync04VFuPPB9Q29iC0oIs9cFU09SO5KQEzBiRjzljC/HvrQexZncVDtY1IzMlEXfN7y7xN0Y9Nt4hUb4TIrs3xIvD3IfbxxexWcfjx99JgARIgARIgARIgARIgARIgARIgAR6hsD3//hPJCYkYEh+NqaPLsHsCcNVQjsPVGPFtj34aFcFahpblEB80sgSJCUmwJeSjNMnj8CY4gI8tvjfWLW9PCwgv3bPNRFDo8zLW+brPM5HKm3RmHM1zYUZzh3RdQXAdY4uxq6ACZv2uG/7/Mt1u9Dc1o7pRXk4pXgAQm0t2LVzO6oOVWD92pXYs3snSoYMR/GQYUhKSlJeeg31Ndi7ZzdycnLR0tKCE0+ajtmf+SwKikttJboJzy94BiW/dff8ven9eXji7vOQW/UGHrvuEayf9j3tb1TjP/dfiKeHP4k/XT0ZAuKmJ0txz6vaFsPWvyWNG4H/MW0Vt+UpXPVD6OHtv2txr579Cm5VW3vK70sx0xy3YZclHg36Y9eV4csS1ovNRjw2KjIh95ehRvrd1wief/srSC+SbZ/9GJJ7AmaXXo1NB/+BjkAr0lJykJ9RihzfYPx9649R07If1Z8CJcnT8dWF30JF/cfYXbMKta37EWxJVZ6/Z0y/P6ZxlnLQeZSEy0EvQ+hlqliW4dpwXdB+r7hIKzc7ExW3zg/hf5+Kj0zPmMPI1uESx49eA841/zouIAAAIABJREFU14VwDpz1xPy8NMYf7THqnyYWXfXDl9zjilEvBpns1rYzN6VbqNXzqIzMYdXWue5112CmZc0Wxl4vXW1dihkubfJIa+KBt6/C2BOnoampGXvLdiMlJRGTJo9EUiLUGb7Vh2tRvrMclZVNSEpLQcnwwSgqtm4JkJkjHozt2LD6I0xcaBN/ze3PMNZ2L2Zf4fa8vV7a/o5bL+P0S2/iknC/peqnUceULVHKQWxYVKr3hUdaKt6eF4/ftvZ2lB88iA83bEZ5VROa2oNIgR8leZk4aeI4TJ0wFqkpzq0ytBSs7dmSqrkOxusnutIG4vTFWls29T2Wv+O0H1M5nfTR7bhp75XqnaS9C0zlp/cXmK+9s7r7ath0B/ZsX4GW1gQMHRzA9rJkDBscQHNbguu9+kagILcdFYd9GF4UxODJVyOj9OtOs+xtwlb33Pth7agGa38bu3/NdfT/Wvg3dV4qLpjYWfja39mmv09acdTa0TP/ug3ljWuRNSgTaek+DMsfC5/PhyRZ7JIYUsJvMBRQzJOQqMTfqrYq7Kz8GG0trWjY34LRGbNx4xeftpSLYm7UM8v7KzJO0eq0PsZxYWWMnYx2GflbK7dVs/TxUsxn9feg0Rc5+iz7+M5cB+K0qyjvtsi4zIwk1nvQboO1rtjHCBZu+ljyt/i+aSxoGkt6eDfIeGPqjaaxnNEP2Pt9R93Wx5FxODjst4T38u6PPuaK10eJ+Fsp4m8aUNXYilAopPaSGZCZiskluZg7rhC1LR3416b9+LSyEW0dfqQlAfcsOFnz/C0qwlfO1Fbemi/3+m0fy1i/ARz12OjzTZzDYdYaZQLLd4R7HOZ3cCfqczx4/J0ESIAESIAESIAESIAESIAESIAESKDHCHzvD28hKSkRE0oKMGnYIKT7UmRDUXy85yD2VdWhqqEJh2obEQyGcPHpUzAwKx0HahqUp/C50yfgZ39ZilXb94S3ff7LvddFbHWdl5d5ioeBb+sap+d5fes8lXn+M7beqeuQvwSuU1qpPg9rnl+y0Y0u/q7dhebWVpxcNADT8tNQuWc7nvnd/2FveTlycnIwfdZpOH/+pRgwqBiJScloaW7Azq0f4+03X8PqlR8iLy8PEyefgFNmfwYzTv+sLdnOiL82ISQ8uTkPq+ziri40aBOF+2OKv0qMs0+kWia8Y4i/tok5y6SVWyGbJmSdImAEjZv4+/orz+P1xebzkrXw02acim/ffIenxvLCO19FelGzEn99yVkoyZ6AM0bdoP4tE3fldRvw9o6fo7x2M9r8LWgoS0NmoAhzz56BCybeh2W7/w+7qlcg0JICVBfirJmmbZ9NFhiT/uK9YgjybgZaJi4dDacL4u+3gd+aKr0z/jJMXfuhSVw1WxVHnHBkwGVRQTiM9TdzvYg9WeukFEtccYZ2E9jMtugdCk7BesjCCqtYbsTnNvn618Uv4C+vPO9I8oQp0/BfP7jXU/3b+9aVmDDlJAwoGIgEtCMUbAWCbWiqq8O+8ips31yFzRuqUba3FlOm56NkeBZSUzWvYO1KwMixI5Cdm4WNa9Zj4sJXrOnGFX/dyswuFBmT7hK1XVTSkjN3xNHF31K80dl+ydxnoHPi70t//r06V91+nf/li7Dgkis9lU+0QOLN1dbSiN37D2Ljrj3YWnYAjYFUpLTXY2h+Lk6eNAEzp0yKk4Y+WW94GzpCR+8rjrgNxOyLL8U+y2IfexnD9P6wtx9jYZK8m74P/DLaS157z1VM+xDr9QVLksqSf/4dz/3R6tUp91NTfbj93h9j+Ig45++aGIr421y9DaGENCQHD6I9sRQpoYMIwufpXubwi1zFX1dxzLzwwNTmLO801Z+b+9vO9q/OdhZV/D1kXsxlq1ieB1vac4ue/yPe+ttiR+085/NfwmVXmQZ6HlrUs+98H3ub1iK7MBO52Xk4f8K3kJs1UC2QSExKREiduhBCgjSwEBAIBlDTVImn19yDmoZqNB5oxpiM2fj2ub+1pKYN/lzO/MUpjsVTTw//Hq7d80hkMZt9sY/EbGMUT/y1LC4yv7e7LP4625Va0BVzXGYtAMviAMf4zbzA0Nyny9jQufjQ3KcLa3fx19u74Ue4BOfuKcV5poH4KlyCN18zFh+6DM7tbSoGh5iLySbGevefB7XgwrKIKMYCHZf6/ou3xfO3DgPM4m9CAqYMy8Ps0YOQm56CV9aUY291M1o6/AgEAkhLDOHeC6cfufgLlzbv8v4smQ9g1o+1c+bl91+WoQQvoUK+DUpeNC0C1TMY8x1M8ddDt8cgJEACJEACJEACJEACJEACJEACJHDUCdz6+zeV165MuSUnJiIlKQnBUFB5944pHoikhAT8a90nCASDmDl2GE6dMFz9tuaTvbh47lT8/C9LsVLE32BQaWav//c3InkKL+x3ZjPscNiZ+UjDueDGUjz9ZDRnVUnLNhel5jk6If5+XObu+fu7j3aiobUdpdnpGJseQu3Oj/DwQ/fD50uFCAvnXXAx8gcPVVu0qqnMUAgdbS04sK8MP/3f/8aOT7ahZMgQfP78+VjwFRMoFXoTXlj4DIp/4+L5u+R2fOf9efj5XdoE+0++UYYLFmuevepS95Zi+sPzsOb7SzHdFseOP52J14e+glvO2o8XFt4IPPguLlPekpq3ytV3Ancvvh7405m436mZqC0n5Xfx4P3JU8C1Yod4gpjtEiEonM5A9e/VM/V0Ytn8mx/jpPW34zu2CdxzdRvNcRrZXfXBMrz03O/x5usRb8dTZs/DxZd/HV/40oWeGtWLS65Ehoi/mX513m9iYjJSEjPQ5m9Cc3sjmtsb0NxRj0CoQ5Vj054M5IaG45zPz8U5o2/F0rLfYMuhJaivbkTLvgxcca79zFWbGYrBIygxs1dlfiPeNIJO+55Wxo66UI3/PHAh9l+o8RQm1nI6BdfoZa7KRLHUy0yPO1JWp+KjBx4Grr8S+79hqwthk212OezTbkTS0v42ysxeAFHrhap7ZWHbtTZgt8mdUaUwwJP441XRPAetzDSbTPHjKVy9ah5+PvQZvW2V4k1zWZgzMd+azqoV72HR83/A3197KRxq+qw5uPjyr+GLCy71VP/2vPEVjJ08Fbm5PgT8NQgFmhDoaMe2TfVY/eEBbN1ajdZWICnFh1QfcM4XxuGMz42NxJ3kQ3JKKmqrqrFx5XpMuNgm/grbV0r1+mTuJ/S+w+gzovUVU1fY+hm3stHrwN4rVTlErZfQ+6eY/ZK97zOlV6i1HbUdtHEZZeKSz/eXvoMXn30a7/zjb+Hgnzvvy7j0iutwypzPeCoft0DykkxLScCmXbvx0bZd2FlRjZo2INhQiUkjijDjhEkYM2JkDI9fI1a3uqn/ZuqPw/17lH6iS20gZl/s3ieodq7KGJH26Wg/xrtJKydLX2Cqa9LXP43v44K9F1ra78b1a/Dqi89g8YvPqHN45ZIjEhZceiUWXnIlCgoHey43EX/bancCCelIDOxDIGkMEoP7EEpI93QvY/hCpA93ev7a33fq3WluYya2g8LvRrf+1lv/qr3XTfVer/POdiZotHeAepcaYwU7MXt88nuMdvTBsnfx4p+fxttvvh6O6czPno9Lr7gGp59hX7wWu3ie+/cPUN68FjmDsuBLT0FWZg5SfMlq5WEoIYg2fxv8gQ7RfZEUgKoDNYE61DfVoaPNj4b9zRiVPhs3nPsbS0KRuml+D2jt63fDTf22kffwO9Y5fom8I4y+SOKRd2VkpaIaZ5nftXrfp5411wdH/2of35n701jvpfOg2nmscZkdvdkO+feqefp70qXeGTzc6oYer3jr3nKWbUxneVd7fDfgSdyNZ7DvfOEpzyzFjAeB+/Xxp/R3qm6b3+umNhVvfKranMtCAK0vis043pgrXufzy7c3qTN/89JCqGrQPX8TEnD2xCJMGZ6HVZ9WY82nVWjtCKg67vf7kZYI/LeIv6+uwHDx/D3DxfM33PfaxzmR/Jy7363Nm+qb8f59cB7WrCrFLVdNVmO3p3Elpr9/I9bMfgXX4mGXfsMljvA7PH59Do9rzf1MPJD8nQRIgARIgARIgARIgARIgARIgARIoFsJ3PK7vyuv3VAwhHFDCnDFGScrxwuZ5xbnsk1lB/Dbf66APxBEQU4mzpsxEfNOGIV2fwAZvhQ89NLbWLmtTOlj4h381/u+GbHPTX8w5nf26DpXJ+cjjXnP8NxyPA3jrIHanFx4/stlfslGNGFjWZ3Mzziu8vpmBSI9OREZCUHUHSrH//38YQT8HTj7C/NxxucvUIKM5dK3fn721z/F1s0fY8q0Wfj8ly7E0BEmIUc9sFmJvyW/eQjzrLu7om7JHfju+3Pxs7D4uwcXLP6WTfxdhhkPz8Xq7y/DDFscO/50Fl4fugi3nHVAn7xfYhJ/f4Wv3QnctfhbwJ/OwgN4En+4Korn2pZf4Wur5oV/t9glWZDfXxmOn901Am/KxJ5hoyqkKDb/5iFMXW/Kn8Sjwmv5KPm7YbtsOx25PlqzEj/98b3YsG41xoybgKu/+R2cP/9iz43j5SVXK/H3hBHzMKHwLPWcVGLZfjIQ9CMY1Cbp5Hpz2+PYvH4bRqbNxdcv+Q52VX+AjyrewoHGnWirA/z7B+D/LbRMdbnaIeWg8dVElLcATLlRymWgtYzV09VY+sBF+J3JO/ALD2rlFilPnYlw18twkFFXLtyD7+r31Pbf5vuqDA0hx1QXwlZLXRQRNvKbuawhcekCs9SbMaruWsNbAESrF4ZdtglbLZ9anNEYVcarqzq/igvN+TPsXISSVx4BrjfXPamzMfJgK9GNH63GT/7nHmz4aDVGjh6HK6+5Hl+++Kue69+uv12K8RNGYEC+D4nJrUhIDqKt2Y9//+sg/v32XuzZXYeBeT4l/gaCIZx7wUSc/+VIu6yvOYyGugbU1jRj/4E6TLrYuu2zKq+9V1rbsrkdmtqYub8J1y0l/prbrHsZm9OJWi9/Mxyv6+3ZNS3VL9n7PlN6Svw192ta21g9exFuKX5J73O0BSnGJcLVk489gI0frcHUaTPxne/fg5mnzvVcPvaA0je0t7Viy45PsLOiEuXVTahuaEWwtRE5Se347Nw5GD9mDDLS0z2kodlvrZv6Y6a2bLSrbm0DMfviK1GhFoRY+4RIGRt9hlv7McRfKSdbPOG6Jve194Lbu2ZP2S48fN8dkL49OycHnzt/Pm6+/T4PPK1BGjf9ECmB/UhJyUZDzTYMGDwTDTVbkZya7eleUuEXkTb8a8507ezC/ZqxGCryHlN9pLyzpR929Lex+1dtgdej2ADA3Ocb7+bIe0TvD0xt2fEuNefC0ebjt6MP3/8PnnjkAWxYt0odWfHtm3+IOZ85u9Nl8vy7mvibPSgL2ZnZmDt6IbIzc5GcnIyExAQE5f/0FYShQFCJY60drWhv92PJjpex/ZONGJ15Gr59ns3z162fE+ss7cgYUwjTS9RYx/JO1BezaZkyj8Pk3/ZxjG18pdKJLALCtNtM4zRzWPv4zlwHYr2XRPyNMy5zlEYkLRk/rZ5ptGfnGDNcl87fbetj7ZFKXdHemVof7mZ/tH5jkhqzSP392dBn8DS+F+m3beMU97qtvYfijU8d49H/z959gMdRHGwA/k66oi7bcpV7rzQb3As9mGpsYwwBEuoTAgRIID+hhmLSSIAAISGUBIgBY5sWwBCwwQb3hnuXLKv3Ll3/n5ndvdvbKzoJ2ZxO3z1xsHS7szPvzO2d79uZDVnHMOeuFj5ztTTg/6bO/M0U4W9ts5zFLv4BddrArujfLQXb8qpQWNUIt0eU5IXLJWb+Ao9dIcLfDTL8XXjm+KDDhHwf941T5Vw9u8jw+dk4jmX4q52XxXhegEL5/iMslPfRG/En/78xAj4Hqu/LvjL0/a9/z440HnTnGfEPMj4oQAEKUIACFKAABShAAQpQgAIUOGECd7/ysQxtxWzfsQN64WcXTPIdu9nhxJZDBXjls41wut0wJ5gwZ+pJuGyy/yL0RW9/jk37xcxfJfz97+P68FfLAgO/l9dnezODvlOI/H2k/G7ofX9mFlCWLjPV5xDi+xP5fZP6vUPQ90sG7bDhb8B2Xg/qqivxr7//GY0N9Zh+zoWYdtbskB3X2FCHD99+RYa/E6edifMunAtLUoph29aEv6G+gBQB7kxsDgqw9F+8RA5/fcFhwJeh/moaIUN/2fYGsm8fiFfz/SFxyE4KFVj6juuv86X589XgOvhLo9LiIlw773w88rtnMXWmEuBG+3jr86th6VWNfr2GIztjHLy+qDe4hM357yNndxGyTKMw69xp2Ff2Jcrq89DkaoC3Pgme4p647YrPWzy0b+CdsToosDJayp+fH6h+UR0YFgWFbLovrP1f/k/Gd1pA5guXB+ICHEW2/AI3UmAbKZxQyg0dqoYKkgWLOraN4yJITHdcBJ88ggJo7YKIkPKhAja1/DkLsALK+PSXGejVYmeKeL6iDNfNuwD3PrgIs869IJpdfNsc/OAKjBrZC6kJQHNVHRx2B1xuYNOWKqzbXI5jxY3I6GKDxWqTV+ZcPGcsLpkzWgaQ1ZWNyDlQgGNHK2B3udG9dyrGLgic+Rs8RrQARAt0Q/W/7lwRFP6G/gJXfzINPy5DhYotnJf0QVXQm4ThYgZ5wYnhTQbAvj078dMrZuOtD1fKgL4tj8q6BlTX1qGxqRGNjY04kHsUJXUO1DU54HHakWH2YuopIzF21GhkZujj50hHizL8NYSLosTv/RoIFfr7zsVKKCBDdd2X9MaLVhDy9aMPfw0X9KjHFMuOFvZT3ogjvQnffsOVMrC/+fZ72tJlEOGvzVMCiy0TNeW70b3vFPlfi1XMNm35dwk9Lgod/sor18QHEDVA1PWPckEMcIN64ZXST+HOt1FcXGO4cMP4Ogu4SEvfp6X+C4H8M8dVxhB9H3BRUJjX0eGD+/DjOefiX0s+waixJ7epTxav+j/kq+FvanIqTuo3DcnJqTCbE2FKANxeN9xuF7xyWqQXTqcT9a5GOet3e8EaHM05jGGpU3Hbxa0If33t0c41z+P0tbfLGcHyAjdjQCxaZjzv6FY6Cf4co/RjoXoBl//it8DXgj8sbSEsC/O68l1IEOZzWagOUc7F9yD7+Tz/RXihLjAMuDAr0sVPhiA8IFiN7r1BjlkRMr8IXDp1DT7UQmDdRWqRwt9oPp/6LpKUKCECyXDnLt+FaKE/c7U06MXM35KqGmSKZZ9rG9XoFxjbtwuyuyZjT0ENimqa5D+SlJm/biSL8HfB6fjD9wx/F4rPSjpDWdcw75/KxQDPAw/4Q2DfRVRRlhH1eDZePGi8GK0lVD5PAQpQgAIUoAAFKEABClCAAhSgwPcWuPOfH6n36/Vi3MBeuHX2ZF+Zx8qqsWF/HjYfzMepQ7Kx8cBRTB09GPOn+7//e2Lx53Lmr5i0Ib7X+GTRz/x1CvHdtf97CTWDaM33kdp3dYuAJ+RqseEyrMDvosT3Sf7JD+r3txEmuEYV/rqcdpQUHMU/nv2DXKLwvIsux1k/uhQw6e/Lqcwmra+twjv/egG7d+7AuFPG47yL5mLAkJGGzmtN+PsUdszRZugGNjYwNFTDAl+IGCLwCTHTzPdlZkDYIGZGBs7OCw5/tS/H/TOW/B3eQp31QZ468yl70Uqcvin0zF9RrsvpRM6Rg+jTtz/S0tJb9WJ46b2LYe5Tge7deyIrZUDE8De3ajuKDzQgxZmNU2cMlS8YMXujpP4ISkuK4C3qiZ8v+Mx3fKUP/EGAfEKdISRnchm/rNNmD2mzhoJm0rYQ/oYL0o2/f36Db6Zx4BejRrqWw19/QOSfoazNUgvVEdpVG5G2CahTG42M9QoVUq8IN/tLemknFtGKyDNWxOy03CMH0atPX6SnZ7Rq/O1/7wr075MKVDWh8kgF6qoa4XUBxSVNOFxmR36jF45EMyxmC7K62jD74pGYMq0/SgqqsG93KQ7tr0FBQT0SrAkYObYrzv6Ff2nWsKsIGGYuRjxXhJohavQx/NzijHTfeSj0eWmFb/wbTtJhZizKECfEhRRaRzQ3NyH3yCEMHjocNltSq/pH23jXkWPILSxCdU01mprsqGtsQp3TBLejCV2TEjB26CCcM3UiLBYrPCHXiwh12FaEv/ov5KM8T0R8DWizSsO8fyjnKd1rIOBnbTZ+mNmTAf1knLn9FHaE618DkZgBnJKc2qqlnvVFiPA3GWUy6K0u24We/aahqmwnrLbMqH5n6n5h2PBXfy4PrLbfRPxeeW2FO99GEf7q3g+1ssQSzSK0jDTzd2ZW8Dkr/OxO9dzdwuvIbm9GzuGDGDR4GJKimtkePObFss/5DduQ3j0NtiQb+nUbKv+baE6Qy8y4vE75OUq+tzq9cDqcqHRW4Uj5XjiaHWgobcLQtKm4/WLjss8hVjgwnLeDV055CuKzxcLRuvbL1U4Cfw46nxnOQ+FXPmlb+Bv2fUn9PBD6c1nwRS8BY9T3Ohe/jTDzV7sQSneO1r8fy9mlAeGdYQxH8d6gXLDQW13RRCxT/jvMNFysECn81VZCCOcQHJIHh78tGftXPYhwjg5xSn/hfyL8rVbD3yb5uR8mYOKQ7hjWKwO7jlVhb1ENnMrUX7icbiQlevHElRO/f/jbwjgOCIKl9xK53LvWF8r7BZR+0S6MMLwWQl/4wJm/bfpQwZ0oQAEKUIACFKAABShAAQpQgAInUOCOf3yohr8enDSwN35+0RTluwm3B+v25mLroQL07JomZ/s+9+E3SLKYMXXMICSYTEhLtuGtVVux40gBxCxhEQCv+N3P/bUPE/4GfL8T9ff6gd81yTLylBX2lEk32gX7hlwhRIbR4szfHbmhl33W90tddTl2bFqNPzz5GJJsNsy78hpcMu9qJKd3hUlMZVEf4p6/hcdy8LenF2HPrp3ynr+zL5mHOVfdZOjmPXhn3hvo81LoZZ/vWjcDzzygfKn49C1rkH0ZsOIDcW9XAJc9j9d0SzWLLyXvekF9DgvwwDJtiWhxDGUp3aDH+Ht05StLTsqH/P0grAi3n28b9UvIvX/H9Q9Cd0xlFkKkOgfWVznsybctxd3qDLGP+il/b8/H716biLTBjbhgwo04Z5juioUQB3l96y+wZdNmDEs+B3dc97hviy8P/R1ffPc6vAU98fMr/eGv3EA66JaDxCRcr+tbMQgXfaAznpuHux48KrcRszMWHVP7Q25SidWL5qNo7kpcqS777NtXLeKCJ5TnpKU2VtT9Xuv/PJ7p9wbuemFg0FiAul9gs5Vxon8uoFzZn/4xcsETS9Fn+XyI4+jHYUCZocZFkHXgcSMZydknhnoEvg4CzZRDKeUXqmNL/CbQS/3Z99rxj8P2HHuirEP/vQkmlx1NVfWor6hHQ0MznMUN8NS6YbcAtUkmVLktcDV7cMaUXpgwoQeSLBZsWleBb9fko7HJDbNFue+vx2TCfYu/UqpoNAlVce21rrU/1LlClpOHS3znDrWggHEdYUwbxqXPOsJ5CZctwIoP1NeMro4h26Q9L+qzfIBy7mrvTgLw9dadKCgtg1csQ2tvRkVNLZqbm5FsNWPc0MG48Mzp8Bou+Gm5GqHGpt7Xf/5s99dAFO8fgecufR+38PpRy56gnueU8/pAPPDSAHx0y1PI1p1rZLsQ4XzRMmLYLRr23I+slDokp3ZDfs5GDB93gfxvojkd1qQuKC/ajr6Dz5T/zejSI2g7R/p5kcNf7cgRxp6v7Yb3XuWc2sL5VTtva0v+XxZ4/hbL3wbYGdy185zvfT7ce7toxwl6HS3+6j4UNGxDalYKUlMycdGIG9AlrRvMFgsSEhKQIJZ+9njgcrvhdrnlzN/KhjK8ufMPqGuoRmNZM4ZlTMNtF70U0O+hPjvIDbTPROr5Snt/9J+HtPdC5bX4ms5avIcFvO6CRtokXP+HGdjyf4FjWr5utHNRNOdhWa74fDYTW1p4Xwo6B+rPjyFfCcFjLGhc+I7vv4WIsd3C7YIi/efJ4IP5bFt6b1Bf7wHvub7PBYqBGLP6vlLarXsfMroa38t8n3387/f611y4936xtHakz1wtnY6e/99ulIrw1ybu+dsk/1Elbp1z1ug+OKlfF2zOrcCmnHI4XUr461Tv+fvkVZNk+NtfLPs8K/Syz3flXxvic5Wxf0OPY/9ngjVQzsv6/ZR9tkzRPl+3VIbu3wVhQfzjOeDfGS2O15aE+TwFKEABClCAAhSgAAUoQAEKUIACbRG4/R8fKLN2vV4Z/t520VRZTHltAz7dvA8F5TW46sxT0TerC/7xyVp8d6RALhGdmJCAYdnd4XR6kFdaifyyKrk09Ge/u81fjaD8S32q1d/rT8Z34vs56POwwO+hQ+adLX3/ZshMtYqbogl/G2qrcHDXJrz60t9QUJCP/gMG4pzzL8T5F8+HNTlduWuy141jR/bjo2WL8fVXXyItNQ0jR43ClJnnYOb5l7elv3xBqvYFe9sKCdzLGIAFlxllMC12FJ2+aWbgl1VBX063R62/Xxm/e2US0oY2ID3LBps5NWJhjY5qVB9JBBrTkD1e3g1bPuyuBjRWueHK64FfXPO/71eheN871LiI9zZHaF9DxX5AnHgdTjQUlaBs+w40Fhej54RJ8CYchrdpC/r06w6YHMjsYUVKmgWFec34aPkxrF1zDF3SzEhNswEms/xC+cEla5WjhQtttboc57C0bV0aKqhoW0ntvdeXG7ciNTkJowb2R31jI5Z+sgKVVVWYMuE0nDV5EpKS2jajuL3rGXV5MXgujrruUW4owt/UhEoZ9FYUb0f2oFmoKP4O69fmorLSjUmTkvHJp/Xyv+NOOSloO0+3C6ILf6OsDzcDFq+6D8fqtiG1WzIsSRakJqfDbDEjMdEEr8kDp8cOt8ctP4ya3Aky/K2yV6O+sRZOhwuN5U0YnjkNt10cGP4eL1sRgobkgkIpAAAgAElEQVS86Kw9Xz8tnau/V+PEOXU1Jhgv3mlDmfLzYVQBZBsKj5Ndnv98p7Lss82L8tpG+Q8qcYWszZwAc2ICnG6vvEWD+PQoFohwOl1ISvDi91dPwR/eDx/+diie4zqeO5QEK0sBClCAAhSgAAUoQAEKUIACFIgZgZ+/+J5v5u/JA/vg9kumybp9tfMwdhwpRLf0FCycdZr8/qK+yS4DXrmgmQkwJyTA4XJj5fYD+GTjbhkA/+8Pd8RM2yLlIJEmHpl25Fa3uICn2+VEXXUF9u/dhZLCPOzcvgWlJSUYNWYcemX3hdViRVNjA/Jyj+Dg/r04+7wL0HfAEHTv2Rvde/VBVs/stkFVfCpn0U546Uko9976/o+alfers0Vnh5k9J75IfBN9QhzTuO+h18/BljO+lLNQfY/jUOfv2+onX54Mc4obJrPa1R6Tcr9B8fCalDsAy9WdRYgPuBoTMTT7ZCycf4Pv0Jvz38PGvSvgyu2BX1zX8j1/v2+dO/L+IcdFR27Q96y7x2VXhprHA7fdDnt1Ddz2ZiR1y0Jd/gp4Kz7HsIFdUX24As01DXB7PKiocWHLjmps3F0FkzURSSk2JCaa4XV78fBydaa/fK0dDZ6xq9VXhr8D8cwD4V7r37NhbdpdnF/uAJ4wnDfaVFb77lRcXgmrxYwu6WmorW/Ay2+9g4ryCpw9fQrOmzWzfQ92IkqLwXNxezdbhL/dUxuRkpaFvMPrMeqUi+R//7diN0pLHTjrrK5YsqRU/nfKjElB29nTzkHSgJ+0d7U6dXlvf/0AjlZuhi3DBnOyBWZLAhISTUgQd8kwAR6v+GDpgcftgcflRbOzGdXOGvl3R6ML9moHRveYgVsvfPGEOIr3q4/6vRu84kh7vn5aOld/n5a248VW8jNe/jVhZp/G5nn7+9C1Zd9/fLEDx4rLkeR1oKymEV5xDwDx0dHrVf+Ij5Fe+VlS/E68n2ckWfDnm87CHz/YqM78Pa0th46dfY7neI6dVrImFKAABShAAQpQgAIUoAAFKECBDiXws7+957tf78mDeuOOS6ahvtmBN1cqy+BNGzMIJw/uE7ZNb365CWt2HkZRZQ0amh348o+xFP6Gz0HEd3uL8FzIVWqjCn+FiJilYm9uhJgF/Nl/l+PTD5ehoaER4046CampqSguKkJhYQG6dsvCbx55Er36DoLFloxEszlgaehWjZj2/PJRPXDL4W8UNZT1ego7LguBehzqHEWNIm6yZuvLyvMy5VUCXhH+Hi5ciSrnYXgtDt3zSgic3XMgpo2f7Sv3YPk67DuyDY6c7rj7p5z5GxI80rj4vp0Yp/tX7H0XjTnL0S0tERX7y1BX2QhHgwNNNU6UlDThqAOo8ZrhRiIy0m3oPyANVz7xZQfWiN3wV3xJb4IJVTXV2PzdTqzbsgXmRAvOnDoZ0yee3vHMY/Bc3N6IjsNPItWUD4s1GRWlueiVPVL+9+CBYtTXuzBwgBW7dtVj4EAr+g/qB4slGRVlYrtRqCjNgbn3PKQPvbG9q9Wpy/tqxyvYk78KtY4yJFgTYRb3+hV3xzCJ/ylL5MolaNweuJ1uJfx114rFU+BxeNElqTcmDLoQl068O34cj0tYJpbuvQKvbb0i8NYb8aMWky3598rtqK2pQr/0RJhl6Kt+fFT/Iu8BLD9uijBY+dyZbDNj7sxxeGzpeoa/MdmrrBQFKEABClCAAhSgAAUoQAEKUKDjC9zy3DLfzN/R/XvixvMnwmYxY9vhAiTbLBie3QMZKbawDf3z0pVYs/MQ6hqbZTmrnrqzw6OYvstpeeavvpUetwsbv/kSKz56F4cOHsSkKdORkZGJ3JzDKCkuxJixJ+GnP/sl0jK7QfnGk49YFfhs64M4WrsSSGpUv73TzwJWJwOLWR3iK2sv4K63wF6UgXtu/CJWm8R6dTCB2ryvUZO7El6HHQ2ldaitqEJTaQ08dS5YbF3gyEpFlScRTXagS2YSxpzcHUPPfqSDtbJjVbeguASr16+H3W5HVlZ3jB0xAkMG9OtYjegEtXVWrYe3/EN4Gg/DI+4fKwNFN9xusaSw+t9QP+u2S8s+H92G/xjpPU/tBGInpon55TtwqHAjiquOwJRgUv747qAgwl8vPG4RjImZvx44XE40epsBj3inNSG7+3CM6T8dw3pPPDEV5lEo0AqBL7btR0l5GbpYPcgSt2OI4iHudZ2RkYHXv96LU4YOxJWzOvjM3yjazE0oQAEKUIACFKAABShAAQpQgAIUOLECN//1XTX89aJf90zMPn0UJgzrJwPgaB4frNuBFZv2YP+xEng8Xnz157ui2S2mt2l1+Cuu6i/JP4Kc/TtRUVGG06eehbSMrig6dgSlhXlyqeehYybAbBVfCvnvGRvTCp20cis2P4C8kvVIkOGuF/AkQGS9YgaSmP3r8QBOhwfwiL974XZ54fUA997ckWdedtLOjtFmuxz1cNvr1SWhHSjbuh01hw7CkpaGvrPOgTk9VWQicLk9MJkSYU1KQUpGlxhtDatFgRMnULX2fDmDVIS9brGEsO7vSgAsnlOeN27ncvl/123guThp9msnruI8EgUo0GEFSqvr8N7anfhsyz7lc2MrHwtnjWf420ozbk4BClCAAhSgAAUoQAEKUIACFKBAywI3PrtEvQWVFyk2C0b07YGbfjQJ6cnRXbx+tKQS73y9BZ9s2C1D5NV/6fir8pm2H2ndzN+WmbkFBShAAQpQgAIUoAAFKEABClCAAhSgAAUoQAEKUIACFKAABShAAQqcaAGGvydanMejAAUoQAEKUIACFKAABShAAQpQgAIUoAAFKEABClCAAhSgAAUocBwEGP4eB1QWSQEKUIACFKAABShAAQpQgAIUoAAFKEABClCAAhSgAAUoQAEKUOBEC5i2Halq/U27TnQteTwKUIACFKAABShAAQpQgAIUoAAFKEABClCAAhSgAAUoQAEKUIACFIgoYNp6mOEvxwgFKEABClCAAhSgAAUoQAEKUIACFKAABShAAQpQgAIUoAAFKECBji7A8Lej9yDrTwEKUIACFKAABShAAQpQgAIUoAAFKEABClCAAhSgAAUoQAEKUACAacshzvzlSKAABShAAQpQgAIUoAAFKEABClCAAhSgAAUoQAEKUIACFKAABSjQ0QVM76zayXv+dvReZP0pQAEKUIACFKAABShAAQpQgAIUoAAFKEABClCAAhSgAAUoQIFOL2Dyer0Mfzv9MCAABShAAQpQgAIUoAAFKEABClCAAhSgAAUoQAEKUIACFKAABSjQ0QUY/nb0HmT9KUABClCAAhSgAAUoQAEKUIACFKAABShAAQpQgAIUoAAFKEABCoh7/nLmL8cBBShAAQpQgAIUoAAFKEABClCAAhSgAAUoQAEKUIACFKAABShAgY4vwPC34/chW0ABClCAAhSgAAUoQAEKUIACFKAABShAAQpQgAIUoAAFKEABClCAM385BihAAQpQgAIUoAAFKEABClCAAhSgAAUoQAEKUIACFKAABShAAQrEgwBn/sZDL7INFKAABShAAQpQgAIUoAAFKEABClCAAhSgAAUoQAEKUIACFKBApxdg+NvphwABKEABClCAAhSgAAUoQAEKUIACFKAABShAAQpQgAIUoAAFKECBeBBg+BsPvcg2UIACFKAABShAAQpQgAIUoAAFKEABClCAAhSgAAUoQAEKUIACnV6A4W+nHwIEoAAFKEABClCAAhSgAAUoQAEKUIACFKAABShAAQpQgAIUoAAF4kGA4W889CLbQAEKUIACFKAABShAAQpQgAIUoAAFKEABClCAAhSgAAUoQAEKdHoBhr+dfggQgAIUoAAFKEABClCAAhSgAAUoQAEKUIACFKAABShAAQpQgAIUiAcBhr/x0ItsAwUoQAEKUIACFKAABShAAQpQgAIUoAAFKEABClCAAhSgAAUo0OkFGP52+iFAAApQgAIUoAAFKEABClCAAhSgAAUoQAEKUIACFKAABShAAQpQIB4EGP7GQy+yDRSgAAUoQAEKUIACFKAABShAAQpQgAIUoAAFKEABClCAAhSgQKcXYPjb6YcAAShAAQpQgAIUoAAFKEABClCAAhSgAAUoQAEKUIACFKAABShAgXgQYPgbD73INlCAAhSgAAUoQAEKUIACFKAABShAAQpQgAIUoAAFKEABClCAAp1egOFvpx8CBKAABShAAQpQgAIUoAAFKEABClCAAhSgAAUoQAEKUIACFKAABeJBgOFvPPQi20ABClCAAhSgAAUoQAEKUIACFKAABShAAQpQgAIUoAAFKEABCnR6gXYNf1/6oqTTgxKAAhSgAAUoQAEKUIACFKAABShAAQpQgAIUoAAFKEABClCAAhSgQGsEbjm3V2s2D7ttu4e/l01Ib5eKsRAKUIACFKAABShAAQpQgAIUoAAFKEABClCAAhSgAAUoQAEKUIAC8S7wwZY6xGz4O/u0zHj3Z/soQAEKUIACFKAABShAAQpQgAIUoAAFKEABClCAAhSgAAUoQAEKtIvAp9tqYjf8PWtcRrs0koVQgAIUoAAFKEABClCAAhSgAAUoQAEKUIACFKAABShAAQpQgAIUiHeBVbtqYzf8PZPhb7yPP7aPAhSgAAUoQAEKUIACFKAABShAAQpQgAIUoAAFKEABClCAAhRoJ4GvYjn8nTWWM3/bqZ9ZDAUoQAEKUIACFKAABShAAQpQgAIUoAAFKEABClCAAhSgAAUoEOcCX++O4Zm/M8ekxzk/m0cBClCAAhSgAAUoQAEKUIACFKAABShAAQpQgAIUoAAFKEABClCgfQRW76mL3WWfZ4xm+Ns+3cxSKEABClCAAhSgAAUoQAEKUIACFKAABShAAQpQgAIUoAAFKECBeBdYszeGw99po9Li3Z/towAFKEABClCAAhSgAAUoQAEKUIACFKAABShAAQpQgAIUoAAFOqnAkRI7iqqcrWp9n64WDOllC7nPt/vqY3fm79SRDH9b1dPcmAIUoAAFKEABClCAAhSgAAUoQAEKUIACFKAABShAAQpQgAIU6BACeeUOdE+3oGeGpVX1La11orzOiQHdrUH7rd0fw+HvlBEMf1vV09yYAhSgAAUoQAEKUIACFKAABShAAQpQgAIUoAAFKEABClCAAhSIeYGCSgcyks0Y1jsJPTNbGf7WOHGouBm1TS707RYYAK87EMPh76ThDH9jfmSyghSgAAUoQAEKUIACFKAABShAAQpQgAIUoAAFKEABClCAAhSgQKsENhysx8UTuqJ3Vys83tC7VtY1oa7BjoG9uwRskGACiqsc+O+WKhjzVFHuLef2alVdwm1s8nq9YarW+vJf+qIEE4eltrhj5Zf/wcLFdcp2Z52Jz68Z1eI+3IACFKAABShAAQpQgAIUoAAFKEABClCAAhSgAAUoQAEKUIACFKDADyWw8VCDDH+7drHCbkhYPR4vxK9Wbc7Bpr2F+OVVk2G1mGEyKbW1mYCqaiX8NeapotyYDX/PGNpS+FuOVU8uxe+PaN3SF8+8fAlG/1C9xONSgAIUoAAFKEABClCAAhSgAAUoQAEKUIACFKAABShAAQpQgAIUaEFg02El/M3IsKLZE7jx4fwG1De6sPNwAdbtOoIBvTJx+xWTkZqsLA+dlADU1irhrzFPFeXGbPg7pl9yZJaKb/HHh3djPdIxeXAd1ucAV99xC+Zrk391z9/92FWYkQVUf/UWbni3Dhicjbk5hVge8gipmN2/AZ8eAzBjJpYvVAr07zsWr96ThS9uW43Fhv0Djo9yrHlqOZ7OCXEQtdz9b7+E36wJPI5+6+DndWXKMoClaj0Cj62U4qszsvG7Fy7GSPnbfb59tGNNvmIufn1m9xAVDd7Wv1E6pCv8/XD1DGDxGnUmdsAxxWH/i7nPFeqOEbpOvnaE6D+EMtX1UfAxtMOJY01GqdYfUfTr1TOysXiNVl+1rQFjSIyDaQicaO/3Cm/K8x0FKEABClCAAhSgAAUoQAEKUIACFKAABShAAQpQgAIUoEBnFtiT3yTD37Q0KxrdQLPDjWPF9di8Nxdl1c1wujyoqW9CWXUdLOYEnDK8Dy6eNhK9stKRkgjU1yvhrzFPFeXGbPiblW6O2Oe165bi/z6qA/qPxg3Ze/HqBgCTpuHFy0Yo+1Wtx0t/2ottSMcN987HGRUrcOurRQD64N4nL8AQtXR9OX+4dTIyAPh+59u2Apte/BCvHgNOu+RS3DKlAp++WIlp6vb+YwGX3nA9Zg8ThWv7qMfvChz54DX8SVdP48/GBgc/76+H0lbg0/u/xYfQH9dfSnA7DqjbawbGdmUZqqBtryvf6ArNWbPJ8rez/2gIU+j6Shr7ytDqEcVxurbsiUNqH6vHzdB+Vvuxu1aPSP2qempjyWjoK0M7RoCYvx3KODF6dubTGNtOAQpQgAIUoAAFKEABClCAAhSgAAUoQAEKUIACFKAABSggU8Q6lwx/U1KtaHABJZUN+HJjDhITPYC6vHNRWS0O5VfAYk7EhNH9cP6k4ejZNRWpZqCxQQl/jXmqKDdmw98BWdYIvV+Bdc+9jxePAqfPmYNf9NyI614SszSz8fBTsyGz18p1+OuTe7AZ6bj1/lNR9uQaLBW/nzoDr89VA2IANd8swR3v1wEDx+C5O6YgM2BfYP4tN+LS7vqyFmBKN2PVDPWZLkI/7Xfi+Mo+h5a/gsfW+utg/NlYavDz/uMo7QA+vEdpl6ynv1myKF/bVJceWlt1BiHb76vIgeDyA1wXYApC2Bz4VO2PQHvZVwE2av9Nr2j5OOVqmfp+8h1H7XftZ20b4/O+uofr10jtVfaZVRpivITw8reVJzEKUIACFKAABShAAQpQgAIUoAAFKEABClCAAhSgAAUoQAEK+AXyKhwy/LUmWVHr8CKvuBrvf7ULN82ZhMZmO5JtVmw/UICPv9mL/r264uoLTkNGqg0mkwkZVhMczUr4a8xTRbkxG/4O6hEh/K1ch2ef2INNSMfPH1yAqd0O4INfrsG7AK742Y2Qk3992+iHUjYe+ctsDNf9qmbNEtz2nhL+vnCnGv6iAmuffR9/O6oEtS/02h68TcjygTMun4M7xRrTvjK0OgIHl76CR9Xw9835I/w/G0a71gbf9qFeDVNn4M358LU7YBO1LdDaBtHuiSjT2hSqvID2axtEclXbBWNfBNpf8eMxyP2P6Ctd38Bo4W9HcP8px+mxUrULeWZQ+rWn1l5pMwI48Cmu+btyUYDS7y31a4j2wv870bc/xZfKWAjZZ4HbKuOADwpQgAIUoAAFKEABClCAAhSgAAUoQAEKUIACFKAABShAAQr4BXLLlPDXYzKjvMEDu8OFipom9M5KwxufbsCYwX3kxntyinDt7EkorqhHVmYybFYzuqcmIMHrkuGvMU8V5cZs+DukZ/jwt3rNEvx8eXAAJxWmzcBiEfxVrsPTjysB8W0/64+Nf1cCyDPmzsHdulDOV9bAMfjbXVP893Dd/ymuVoPDBdMKseRb3b6+54AFP7sRc0ZW4Ntn3scLR/XlH8D7d6/BEmTj0aeVwFmEuY9866+j8Wd/u5R9YNheBMracZR2Qj1GcD3E83/rtV11EuVNRKlaR59Ri68yrQ1a+Uqw63N9aAGmwfCzmBWt3+aO/tj4nGKvWCkHDWy7sR3Bx+m5UrUz9pOuDVqZvj7W9aHWB4jUrwjRXsPvzixVx55WD1956bjtoVNR9rjo8+Bx1iI1N6AABShAAQpQgAIUoAAFKEABClCAAhSgAAUoQAEKUIACFOgUAkdKlfDXm2BGRaMXHo8X9U12vP/VduSXVuPciaMwZkgfNNmdSEu2YfGKTbhgyhj07dkFWSkmmDxK+GvMU0W5MRv+Du1lC9O5IgB9D8/nKiHqW1coaWL16ndwqwyE03H7w1diGtbi6cf2YKP6c88vX8bDInhFNh575kLf7F/ffoPG4MW7pvrDX+zHe3cpQZ7yUMvtBhx8Vy3Lt4+/ThPnXo67Z2YBlerxdeX69lPrbfzZt4+xzr52GtsOXx0X3HoTLh8ZWLfHxh/Dw9JEaTOC6t3S68dvoJVvrKPReZoIf/d/gqteVGbcPvbMUOxSHX02MsRW+lD5XXlQO4zHGbtL69/A/vO3IERdA+qh9Xn4foWuz8O111cPrV+1fhbh9q0zgBeVMeNva0vGfJ4CFKAABShAAQpQgAIUoAAFKEABClCAAhSgAAUoQAEKUKAzCRwuscvwF4kWVDZ6UVHTgNXbDmLH4UK4XG4M6pOFnt3SJYm4BXCCKRGTxg1CVmYKuqWYALdThr/GPFWUG7Ph77DeYcLfyrX4y6Mi1AWu/LkSeMqH7vcT512OX47br26XjjseUcJgbT/5vAho1dD4Z8vqgEFj8Pe79eEvcECEpd+o5eueF4Gx3EeEm89eiBHGY8/MkmG02EZ/LF9502fg7StG+stXfzaWK8NacXz1eTnz9+n38JwIvuXvgPfuXIN3fBaBz/+91/bAeopwU91eXy8R1i7cMVTWKfDh395n7Wur0VX9uZuxjiN9Fj5jXxmqn65eYY8Tolxfv/8buOEnwKtyXGhlKiH0wr+pIbToJ7Vx4fpVhr8BnroxoPY/tL7XxoPvGKL9p6L0UaU/Anw709mKbaUABShAAQpQgAIUoAAFKEABClCAAhSgAAUoQAEKUIACFIgocKhYCX9NZiuqmrwoq6rHl5v3Y29OEVxuD3p0SUdmWjLMiQnISEvCGaMHoUeXNFgsCeiabILXpdzz15ininJjNvwd0ScpJEr16rdxy1IleH3irxf5Aj0RjH7zl+X4qwhGB43BSz8FXvntHmxAOn7x24WY3g04sOSfeFCGuf7f+coT+/xymm7mrwgPP8aCF0R4CEyaPxe/UgPjgGOJJwdlYyEK8Xaust0lxcuV40yfiSUL/IGq7/jq7/310Tc1RH195ejaKH8HLP/FarxtlFK3D22lK0O/n6GuylP7feUvvO1mzBVNqfwWf9a7QvvZUAljeTpLZUt9//mPE7LTdX0T0mxQNubkFuL9SC8jff+G7dcw9dDt6zcN1Wf+/QPHC89wFKAABShAAQpQgAIUoAAFKEABClCAAhSgAAUoQAEKUIACFFAEDhQ1y/A3wSLCX+V3Yonn1z9ej8LyGkweNwTjhvSV9/jt2S01gK1rMuBxKuGvMU8V5cZs+DsyO3T4eyIHRfXXb+NmNWhe9Jw+aD6RtYjxY1V+i6ceUUL2Ox9VQvZ2e2hlDxqDf/7KEMwHHGQ/lt+xGm8hG0H9tO9jXCECfF0Z4ftVKwe4SoTdo9qtJSyIAhSgAAUoQAEKUIACFKAABShAAQpQgAIUoAAFKEABClCAAlJgf6ES/pqtVlQ3KyheL+B0ufDqR+tx8rBsTB43GCYTYBL/p3t0SQJcDiX8NeapotyYDX9H/eDhbwXW/Hk5nhUziWfMxFLdDF6OS51A5bf4ky78ndHO4a8se9AYvNxC+LtMDX+fNIb0+z7GfDX8VcqI1K/7oZSjhL/zGP5yqFOAAhSgAAUoQAEKUIACFKAABShAAQpQgAIUoAAFKEABCrSzwD41/E1PV8LfJrv/AAVl1UhLtslln42PZBsgwt+6OiX8NeapotyYDX/H9PuBZ/5WfIs/PrwH6wFcfcfNmM8gMPSw9jml4+7HFmKGcivl2H1E7Nf9WHrbaixmn8du/7FmFKAABShAAQpQgAIUoAAFKEABClCAAhSgAAUoQAEKUKCDC5TXudA93YLBvZORmWaBwxldg6wWoKbeiZziJpTXOdE93Ryw4578GA5/x/YPTrOjaza3ogAFKEABClCAAhSgAAUoQAEKUIACFKAABShAAQpQgAIUoAAFKBC7AqU1TvTpakXvTGurKllc40BRlQM9My1B++0+1hS7M39PGsDwt1U9zY0pQAEKUIACFKAABShAAQpQgAIUoAAFKEABClCAAhSgAAUoQIEOI1BY5URFnatV9c1KNyO7a3DwKwrZmRfD4e/JA1Na1VBuTAEKUIACFKAABShAAQpQgAIUoAAFKEABClCAAhSgAAUoQAEKUKCzCuw42hi7M39PYfjbWccl200BClCAAhSgAAUoQAEKUIACFKAABShAAQpQgAIUoAAFKEABCrRS4LtYDn9PG8yZv63sT25OAQpQgAIUoAAFKEABClCAAhSgAAUoQAEKUIACFKAABShAAQp0UoFtOTE883f8kNRO2i1sNgUoQAEKUIACFKAABShAAQpQgAIUoAAFKEABClCAAhSgAAUoQIHWCWw90hC7yz6fPpThb+u6k1tTgAIUoAAFKEABClCAAhSgAAUoQAEKUIACFKAABShAAQpQgAKdVWDz4RgOfztrp7DdFKAABShAAQpQgAIUoAAFKEABClCAAhSgAAUoQAEKUIACFKAABdoicMu5vdqyW9A+Jq/X622XkgC89EVJexXFcihAAQpQgAIUoAAFKEABClCAAhSgAAUoQAEKUIACFKAABShAAQp0CoGYDn+vnNqtU3QCG0kBClCAAhSgAAUoQAEKUIACFKAABShAAQpQgAIUoAAFKEABClCgrQLvrK2Uu8Z0+HvBqRltbR/3owAFKEABClCAAhSgAAUoQAEKUIACFKAABShAAQpQgAIUoAAFKNApBFZsr4398PessWmdojPYSApQgAIUoAAFKEABClCAAhSgAAUoQAEKUIACFKAABShAAQpQgAJtFVi1u75jhb8Hd+xqa1u5HwUoQAEKUIACFKAABShAAQpQgAIUoAAFKEABClCAAhSgQBQCw08eF8VW3IQCFIg1gQ4R/p45xj/z99DOXRg9dkCsObI+FKAABShAAQpQgAIUoAAFKEABClCAAhSgAAUoQAEKUCAuBPbuzsOwkxj+xkVnshGdTuCrPR1g5u+ZY1J9HXNo526cMXGk7+cDxW7sLnC1uuPG9jVjRO/EVu/HHQ/JQxQAACAASURBVChAAQpQgAIUoAAFKEABClCAAhSgAAUoQAEKUIACFKBArAl8l+fCkTJ3q6o1pEciThlgDtpn08b9GHbS2FaVxY0pQIHYEPhqT4OsyC3n9mqXCpm8Xq+3XUoC8NIXJbKoWaP94e/hXbsxfbpytcneAgdMpkT0zLS1+pClNXZ4vW6M7mtt9b7cgQIUoAAFKEABClCAAhSgAAUoQAEKUIACFKAABShAAQrEisDOYw4k2yzolmppVZUqG5xosjtxUv/ArOSbb3Zh6DiGv63CbMXG9bXVqKsqhcehzNBMsKYhvWsPpGV0bUUp3JQCoQW+3tsBwt+ZuvD3yK7dmDnjJOxWg9/srjb0y2p9gJtf4UBhlRIAj2UAzNcHBShAAQpQgAIUoAAFKEABClCAAhSgAAUoQAEKUIACHVBAy0sG9UhCz8zWhb+lNU7kljUHZSWr1+zEkBbC3507tmHrpvXwuN1YcPVPsXnTOhw6sBe9e2fjosvmd0DJ41dlj8cDl9MJi9UKk8mE6vIieOx1GDKgrzzokaMFMNnS0bVHH4g5lk6HA2aLBQkJCcevUiw5bgVWd8Tw98xZp+DNb2pw/sldMKCnDR51rrHb40F1vR21DXY4nG4kJJiQbDUjMy0JKckWJJpMvo5MMAF5pXZ8vqMa10zPjNsOZsMoQAEKUIACFKAABShAAQpQgAIUoAAFKEABClCAAhSIXwGRl1w8oSt6d7XKvMTp8qC21omuXa1I0OUiQsDj9aKqyoGMDAss5gSIrKS4yoH/bqkKyEq++vq7FsPfVV9+hs8+/gCAF795+El8/OEybN28ASOGD8fdv7wHXo9HBpn6P+L4Igj1wgQkmOFNaP3kvo7Wk82NDXDZG2CzJMDudMvw1+1oQlqSGYMHDZDNOZJzFPXNLiRak5GYmACrORHNDjcSbSlISvavjtvR2s76/jACHTL8Pfus0/D66ioZ/vbuYUOzFxCLTdc0NOOb7XnYvK8IpVUNSLGZMaBXJiaP64cxg3sgLcV/EkkSJ7QyJfy9bian0f8ww49HpQAFKEABClCAAhSgAAUoQAEKUIACFKAABShAAQpQ4PsIiLxEhL9du1jR5PaipKwZG7eU4dwzs5GSbIaW/4ocpbHJhS++KsTECT3Qq0cSkhNNqKpWwl99VrJy1baI4W9dbQ1Wf/Ul1nz9JczmRDz40KN4b/lSbN2yGcOGDsZtt9yIrl0yAJjg8bhl4Cv+uN1uOF0uuD0meExmuE0WmCwp36f5Mb2v1+tBfXU5PM21yOqShtr6Rlnf5KQkpKUmIykpSf7c3NyMuvoGNNsd0jM9LRXllTUwWdOR2qU7TCbOAI7pjo6xynWI8HfGKP9VDTm7d+Ocs8fj319XyvC3Z5YNjR7A5fJg1ZYj2LinAAVldXC7PfLqCXHlSr+eGZg8rj9mjR/k409JAEorlPD3J7O6xVi3sDoUoAAFKEABClCAAhSgAAUoQAEKUIACFKAABShAAQpQoGUBkZeI8Dcjw4rDBY1YtToXH32+FT9dOBNTJvZGl0xlYlx1jQPrNhbjX2+vxiXnj8dZMwdhaN8U1NYq4a8+K/ly5VYMHhv6nr9OpwO7vtuGrVs34cjhA3KW6iP3/xrvvvcRtmz/Dt27dcP5556FM6dPQVpqipz5qwW/LpcL2h+73Y7mZjsSuwxsuZEddAu3ywlXYxWsaEZWVpZcxll4iBBctL+hQbk3a2pqKmw2GxITE2W2JbapqKiEAzYkJndBorl1y3l3UK4fqNq78dac1Tjj/VsxDLvx1mO5uPDhi9CR1wxes68D3PN3xij/VR85u/fgvHNOx2tflcvwt0c3G+pcgNPpxhsrtmFfbhnSU5Mwon+WnBq/aU8+PB4vJo8bgHln+09U6WagrFIJf68/s3v0A2rDk7A+Mxh5b12F3nKv9fidZToeCVHCnDfysWRhbyD/LSwYfC3eV7fx/V7+XIy3r+qH65aKvz+G1c77MTlCbdYvMmPmb7UNDNtHPA4AUffpD6s7X47Xc97Fwn4hDia3Q2BdWig7Yr0C2gjgt9/A8YC+lYGGgT5A8dtXYMC176kVDWekOObc5cJvJvnbFLhvhDZHPwK4JQUoQAEKUIACFKAABShAAQpQgAIUoAAFKEABClAgZgREXiLC37Q0K8pqXThwqBKfrzqAgqIKXHz+yTj9tGxZ183bCvHfz3egb58snH/WCIwY1g09Msyor1fCX31W8r8vN2Pw2DEh27hr53Zs3bwRpaUlMsQUS0efM3Mqtu3Yg7KKSpjNZqSmJGP2eWfilHFjkJGeFjDzV+wjwuCmpiZUVlYipdcI3XFEEPcGsl/5PWZl6Q9fia8fm4eXcS+ef/jCDhTMeVFRlAdXUzWGDRkEi8WC8vJyVFdXS7vk5GQZ9IqZvyIYzszMRPfu3aXP4SO5Mvjt1ru/nEEd8Nj7Iq79zZIQ/bMAj8gQk49WCeg8L/zdKlw1ulV7x9zGa/YpM8xvObdXu9TN5BWjtJ0eL31RIksyhr8/OvcMvLKqTIa/WV1tqHUCLrcH33yXi/LqRmRlpqBvjwzkl1TL2cDiIcLfi6aP8tUswwJUVCnh741n9YiuxhuehHnaQ8D8N5H/thb+Bu9a/PZ89LtmPL5xiSB3HZ40T8e2NwvwrgiC1Z/xrRv3i5Ay/y1cMSgHv5LbRn6sfyIR03f5jy2P8/48tS7RHGcZ5uYuxVUi8JVtgVpH/XGVch7G4/7nZB2vwWlanQ1tiFwvQD6Pb+B6cIoMu99a2BfL52gexp+V4/t8DPUMbLNWb6WMa5cCj/nqqLVxK95osc3RdT+3ogAFKEABClCAAhSgAAUoQAEKUIACFKAABShAAQrEmoDIS0T4m5JqRYMLaGx0Yf/BKiz/aCusVgumTRwsq/ztxhw4HE7MvWQ8Rg7vipQUM1LNQGODEv7qs5LPvtgUNvx95R/PoqK8Ag6HQwaYDrsdY0aPREVlFRoamuD2euT9fsVEvZt+cg1GjRwut9Nm/Iqgs7GxUQagIggdPv4sHWno8Lfmy/tw+3MbgPEdLfwFSgtyYK8rx9DBA+VsX+EmHiIkFzN9Raym2Yjfi6WgrVYrjuTmwZbeHT37Kv0X8BBh5bsDg4JwxWkgA+BYe5Ge4Pp0yPD3gvMn4uUvS2X42yXThkpx01/14XZ7YXe6UFRegy82HkRReS0G9u6GM8b0x7hhylxd8eiWZEJ1jRL+3nROzxbY1+HJhGl4CHPx+KPAQ7vmouCdq9WZv4Zd8xdj/oBrMH6tB/eLNFf+vBzz8tTQVcS/jyfgz8MKsXTwK0ic+pCvgMv/8xHG//gS+H+jPnXFmyh4ZzBeTZgGaOXKp0S9/ozBomxEOM5VveUxp+NbuB8SAax4FOOtK7ORc7daT/W3YrtVeBwPPQJ843kAMq59az76vh/YZvm7Q7+C+yFIm9bUC+sXIfHpwYqh+PtU/7FkzXxlD5Z1XDanEEuv0vpO1+Z+6rY/Xg48+jgef+ShgHoE1ztw3xP8WuPhKEABClCAAhSgAAUoQAEKUIACFKAABShAAQpQgALtLiDyEhH+WpOsqHUoeYm4Veau3ZVY9uEGZKQrq6vW1jVi3qWTMG5sN5jNyj1kM6wmOJqV8Feflaz4fGPY8PfNV59HeUUVGhub0NTYiMbGOsy97FJUVFYjv6gYNTW1cDgdKCsuwp233YJTThonZ7KK5YxFyFlfXy+XOxb/rampwUlTZ+tMQoS/FZ/gqRuP4ow7juLlb2f6A0/5+z/hO3XvU+5YhnvO6QYZgGrbqTM6tecQNGNWmSnbQwuXjb1z+fN4vt8b/vJa0Xv1NVVw2BvRVFcJM1zo3aunbLMIfaWF2wO7wyVLtFoSYTErQbAIysUM4bLyCngTbUjJyILZmoT0TN0tTMOEvxDLFvtmTquzpbf6K+1zEL8K46f8fjXO8M2+NvaJ+Pl2QMyQ7WncVj3mwOfxxk/GKn2Rfy0ewe14VF3gNXBmraGO+nA/qB7AoX+fhUehlK3/u2xhwPa6Ohpn8arjaY6YIR10jMD6G7tbHlNbqFZ7MuCCBOW4nxjGpPgxYFzq/Pv6ZhoH7ovLlXYqfap6j9a8Is/w7hDh7/SR/mWfc/fswewfTcI/vyiR4W9ysgVFtZ4A/9yiCmzcnYu9ucXonZWBaacMxeiBveUy0NqjT0YCmpqcMvy9ucVpz+uw+K3BuPqq3ih+ax6y35uHwiWhw991j5swDWvh8YWs67DINBXbFhepAabyM9Z5IVc+FuFw/xz8yqsErQEP+dyPcZq2bcjnl2HusWW4ul+k4xRj8YI+WH65VgeloKC6rl+EhP+dDc95K5EwBfg2VJ3UOgS3U1c5WW+1XvmLgsvSPX/2mhCeoh7y+Gdjpd5KHiKwLcVvLUbOVVdjCgyuYlNZzla8KX20nyO3qxXnbW5KAQpQgAIUoAAFKEABClCAAhSgAAUoQAEKUIACFPjBBUReIsJfj8mM8obAvOTQgUos/2ijrOPcSyZi2AhdgAige2oCErwuGf7qs5JPP9uAQWNCL/u8+n/vy1mplVXVqKmuRmNdNX77wP/haGExdu0Ry00Xy2WMj+Ycwq03/hRjxyirsop72orwt7a2Vi75LGbBihnAoyeerzPcjbcufwPZL2vLPlfi68fnoXD+KlxYeB/uWDsTzz0kln0W290OPKkt0ev/2b/dZGxX95XL+O59EdfdfxQ3+spW9vl0zvN4XYZs4mE8vhLa+Y8bfXfn7P8OJo8DNksC0lNTkJaWJtstwt+mZjvqG+0y3BWPBI9DzpROTrJJOxEOO5xO2O1OOFxeuLwJGDzqVP/BRVuWDlQt9HXS6v9r4G/z8MoAf9tkO56H2v7wfiLQ/fNNq3F6gJO+T3T7GreVxksA1VQ55gaccvsy/OqcbjKg/fNNf0K27DelbzdPVZ+DEu4+BrXOclt9PQKfD9hWEARsb2yfzkhudxSXvaeEvwHHMNTf2NtBxwzoB+WYhVpb1TGq/WwcR7Ks94HZIS30NkX+sY5w/R5Y02/2d4Bln43h74U/mgSxJLQIf1NSLCiuC1xpevuBfHyxaR+a7U5cOvNkDOnbHalJVvli0R69001obFTC39aseS3C3z7vzUNRqPA3fzHm9V+GeVrY6DuaElj++F15esV/9M/LfXJwT1DQquyz7PIiLPPNeg3sPBHATsVaeHWzeUMfRykr55dq4KwWI9ty6B51f7HNbcBfluHq/EUwTQHWhgt/w7ZTKTigXusXwfSXwQYvEdQ+hcHHlkGEv/46qBXzmYjwV9lOhrfqQ5T/1DCjS4jwV2wvy/oxlou/X/Gf0P0W/bmaW1KAAhSgAAUoQAEKUIACFKAABShAAQpQgAIUoAAFYkpA5CUi/PUmmFHR6J/5m3OkGss/Cpz5O/eSSRg8pItv5m9WigkmjxL+6rOSTyKEv2u++AC5eQWoqq5BdVUl6qor8NBv7kV+USn27D+EopIyNDc14cih/bjj1ptw8jglWBWzWUX4K5Z7FqGvCELr6uowdvIFOk9D+CrCtY0zZTirD88QIZD1bfdz4OW/ATfJsDj0IyjMa8fwd/PXH6Nvdi95z2OxjLP443Q6ZUUqq+vg8JrRb4gSsBfm7oMtwY3M9BQZiuuXhK6uqUVefiEmzLjQ34gw4a9sT969IULhwHD01O0RAu2g0NUYiIcLf5XtCsdvwHdq6BwqOPeZT1wdIsDWHQsnOvwNrr9x1EQKf0OOSRkmAw+/p8wu911EIPvvKE7ZukEJwkWoq24XfL9mv/cZG8/Cpokt35O4Q4S/00b4Z/4e3bsH+vA3NdWKEkP4W1heg8P55RBZ70nD+iIjJUn+Xf/olW5CQ4OjXcPfkMGwGj6O983eVULKrYvV8DJM+CsD1J3hw0r5/MNP+APaiMdBi+GvqPtteEEJmkVgGy78VY8Drf6GkR9Urx8w/JX9cfV4v5Fs19bA8D2m3qJZGQpQgAIUoAAFKEABClCAAhSgAAUoQAEKUIACFKBA6wS08BeJFlQ2etHc7EJeXjX+u2KbvOfv6eMHyQI3b82V9/y9+ILTMGBAFyQlmdEtxQS4nSHD34GjQ8/8/fqzZcgrKIYIJasrK1BdWYqH7rsX+cWl2HcwB8Wl5TLYPbx/D36hLvssljMW4a8IP6uqxL2BG2QALJZBPnnaxboG78bbc99An3+Kmb/6vwM1K+/DL9bOxF8fvBBlr5+Fx/E8/n2dNmPXX4Tc7vkNABbgoeW3IihMq/gEf7nZv1y0mKXqLyfwmKJUf3naMSbhBlm/yP20cdWH6NO7BzIz0uWs55SUFNl+saxzZU09nF4r+g1R1iQuyNmHRE8TMtKS5c9ilrAIysX9gYXzsYIinDHrEv8B976InzywJEQFgtt8SFi9H1j3vh+H9xMzaP9y82pM8LXRaCJ+vh1YtAoLe/q3PfW7+/AKfo1L8+f5+kba5V8b0E9aPz4xdTUelP1kfKi+MPSTtpnaX4HtMvaNUsdP9UWPv1eOnUzZvqO4VIwNXVtD1d9YM3lM/bgT/bBsYPgxqTtWD9/4nYztT/wRuPVaFN2sOM4u8o/t4AsV/G0RM6h/eXbg7P1Qo/DbAx1g5u/UEcpgF4+8vXsDwt+0VBtKGwJn/or7/B4p8Ie/6SnKtHn9o2eqCfUNyj1/22fmb+iZuiEDYX24GiL8DQotDXUPCljlfXJDzEj2HedG5ISYReyboXt9Dub9EnhBm80cLvxtbfAr6h2qLN3MYTnz1ziT2rdP+GWfg2dEG2f+hu6P4NnSkU/OfJYCFKAABShAAQpQgAIUoAAFKEABClCAAhSgAAUoEMsCWvhrMltRWOnE0aOVWLP2IAqKKnD+2Sdj3Jg+svq79hTh85U70LdPFmZMHY6BA7shu5sFXpdyz1/jzN8Bo403S1UUVn26DPv275f3pLXbm2EzJ+Leu27HkaPHsPW7ncjNy4fT4UBTfS1u+MmPMXLEcLmfmPkaatnnUQHLPu+R4W/2P3+H7I/Pxof9lvrCrpqVv8Gda2fgWRn+no0n8Dz+dV1wQO3bbl4e7nwAeHD5z5QAWAZxT2EHgAsWrcTC0cChoHL8x5+phrv648pgbu/f8VN9uWEGR86+7+BxNsGS4EVqajK6ZGYiOTlZBuO1dfVosrsASzJMMMHraoLF5EFqagoyMzN9TvUNTWh2euSS3kPHjPcfSdRh2QBpEXZWs2ibCH3H36NsJ9u/BqertuH8FCdlO8XAaCJ+FqHlSjX8Fdtei8KbV+P05T8DdKbSLv/agH7SPB+fugYPqf0Zsg1B9Qjsr6C+C9heV0d1GPu2vygXf7k5D5eKceHbJ3T9jV0bdExdP4Qck7J85Vg9tPErxuWmmfjXdfA5zi7yj+1gC60tS5G9bD42T/W/JsKdl9YeaJJPtSb/jHSOM3nF5Rvt9BAnLPGIFP6mp4nwN/CAm/Ycxadrd8tf3nTZVGT36BJUo56pQF19O4a/YZZCbnX4GzSDV191dfloBM8Ibuk4CLNEtFgK+sYcMUNWLoxseOiWqJaB7IN4IuT9h8PXS1l22bAUtn42cIhw2L8c9eAQS1/7l4zWLwWNoHv+Mvxtp5chi6EABShAAQpQgAIUoAAFKEABClCAAhSgAAUoQIEYFtDC3wSLFYfyG7FhYy4++WIrrl0wE+PG9kZqmlXWvqHegV27i/HGktW48NzxmDRxEIb1S4HH2brwN+fgHpSUlsrZu16PF0k2C6ZNGIP6+gYUFhejsqpKzm6F24Nx40bL0FM8tHv+1tTU+O75K2b+hgx/F83A5mXAjbpwUx/CQhcEG8My/3aT8d0T/rAsVBDZpvA3KAwNPTjqa6tgb2pAfVUp4GpCzx7d0a1bN9+S13aHE3anCyJWS7JaYLNa5OxgMetXGJWUlsGTYENKRhbMtmRkdNFNNW4x/A0OsfWh7infRQgb2xD+Zs8BCvvdK4N6vWlQcC7u66uFw2esjhyit3P46wvt/zkAHxrC33D1N/ZspPA35JjUXSighL8DcQGOIvtWEazrAmpEuqAg2u38te3w4W9Gug3lyuxl3+PgsTJs2XdM/nzexFHIyvQvG61t1D0FqK1rx/C3hdmy0S37bFgS2jCqIi4FHdXy0roQNtLSzsbnIgbS6j1+W1qi2ndvYmMoa/zZMIPXUJfw91wOvucvl32O4U8jrBoFKEABClCAAhSgAAUoQAEKUIACFKAABShAAQq0i4AW/pqtVlQ1eVFV1Yy9e8swYUI2bDaz77aYYuqe3e7Cli2FGD26B7p2TULXZBNcjtaFv0GV9rqR2FyG1OQkea9aEWaKPyIAFn/EbF/x0O75K5Z9Fks+a8s+jwm4568SdK3Qzc7VjhcYJBpndlZitRr03og/+WYIZwaFb8rMYREYy/LEssNz9DOI22/mr1bv4rxDqC3PR3bvnsjIyJC/Fiaaj/hZzIoWs4LFf4WdMBJLPad264Ne/YYGj5Oowl91dq6c+aq5iiWVDcGjfN7v98tT1rdy5u9T2KHNLtaHu9eN8RlrM60DZxUrx3x1gM5fP6u6ncNfGdzm3YNnbwVeCQh/w9ffCB8p/M1UjQtv12bmKubaz9p4O9nwvJxBPVrnry7r7D+Wf4ZwqO1CnUQ6RPg7Zbh/2edj+wKXfe6ZZUO1HahXZjDLR5PdibqGZvn3rhkpsJgTA9oulkzvYgNKK9ov/A0fSgLK7Ncfwze39rG18D40RamTftlndXZtcEc9gbXHBuMpfRm6jXyzcSMdR2wfUL5uVq/xgIbAVVlmOsTwueI/KPoLcFtL9YI6M/hdtQx9++WvlOD2QfXpuYb7CSshrqanu89xQJWCw1/xdOC+CDNzOdRLg7+jAAUoQAEKUIACFKAABShAAQpQgAIUoAAFKEABCsS+gBb+pqdbUd0M1DV40NjohPjZZDIFNEAEi3V1DqSkWJCemoAuSZA/h1r2uf+o0Ms+B4l43UhoLEFyklWGv+IhjuPxeOQfEXTq7/lbXV0t7/Urlj8Ws4fHTrlQV+QevDPvdqy47Hm8ZljSWYRnd62bgWceUJc6rvgET9+iLOMsH+o+gdtVYvWi+Xitvyivt/L3rf7tn+n3Bu56YSAeWKYuDQ1x/DfQ5yVtyWMlJL7rhcB7017wxEpcGQWPaHdp/mHUVRSgV48s2R8iABZOIvwVPmJGtPgjwnGxvTARf/ILipDcpTd69B0S1I9iFuv1ywf4LUINU7HNg9p9gSfh+peuRdEtt6PwtqW4WwSMYfyCfh/mJSANeip9kK3zEKHlIij9p/SFmO26BCtU90A7tb99x1jg7wtZvzWYoOsLfdn6v8vdA7Y3lis2UMuW2+XhEtHnqkG4+hubHnTMoH4IPO7JmrV6sUHwWLsd8NkZ6jz+HrV/ld/7tpP9ehTX61yM9Vx3sAMs+xwq/N2e2wCX24vuXazo2cWKZkf0J+AkK1Ba7UB5tQPmRBNOHZQa/c7ckgIUoAAFKEABClCAAhSgAAUoQAEKUIACFKAABShAAQrEiICWl/TJsiEzzQKHM7qKWS1ATb0TRRX2oKzkk882INrw1+T1wOqqkEsXi4d+xq8IfrWZv2JWq3iutrYWzc3NcDgccvbviNPPi67CHXArp9OBhspCOOsrkJKSjMTERDm7VwS9IgAWfxeBsHDRZkyLQNjpdEKE5LBlygDYYlGW7u5oj6DAvqM1oIPWt4OEv0k+3mP79uHCH02SP/sC4HTlhNKaR3mdk8Fva8C4LQUoQAEKUIACFKAABShAAQpQgAIUoAAFKEABClCAAjEpsPlwvcw8uqQoM2+jfVQ3uuREu9OHpgXsooS/o6IqxgQPbK4qJNusSEhICJjxqy37LIJN/T1/Rehrt9vlDNfhE86J6jgdcSMR5NZWFKOxphTJFhOaHS5plGSzIS01Wd7jV4S/chZ0YxPEfYDFZO0kqxX1TQ7Y0rsjvVsvuU9HfNSsvF+drT1bLrXNx4kRWHdQWR35lnN7tcsBTV7xCm6nh1iqQDymDA8d/ornRAC88VB9q484cVgaZ/y2Wo07UIACFKAABShAAQpQgAIUoAAFKEABClCAAhSgAAUoEIsC3+6rw+78xlZVbWy/FEwblR60T2vDX6urFkmWBCQkKMtMa8s+h7vnr1j2Wcxudbs96D92aqvq3NE2bm6sh72xDglwwe0RtTfB2dwAs8mJnt2zZHPKyivhhBmWpDQIQRHku70JsCanISklMJjvSO1n+PvD9FaHCH8nD/OHv/n7/TN/fxgyHpUCFKAABShAAQpQgAIUoAAFKEABClCAAhSgAAUoQAEKxK+ACH/7jYx25q8XZm8zzHAh0eSFyeQV6S88Hjc8brdyz19ALnEswuCamho0NdvhRSLMVhsyeg2NX0i1ZV6PB263C2azBWJqb1VZIZrrytGjS5r8uayyFkkZPdC1R7a0c7mcSEw0w9RBZ/zGfYfGeAPXH+oAM38Z/sb4KGL1KEABClCAAhSgAAUoQAEKUIACFKAABShAAQpQgAIUiBuB1oS/WqMTvU4kqH/gccHjdsoQ0+V0KUsZJyXLELjZ7oA3wYpEWxpM1lQ5E7azPRrra1BfVQp7Q5Vc9tmSnIm0rj2Rmt6ls1GwvcdBoEOEv5OG+mf+FhzgzN/jMA5YJAUoQAEKUIACFKAABShAAQpQgAIUoAAFKEABClCAAhSQAiL87Tsiupm/JKMABWJLYMPhDjDz1xj+xhYha0MBClCAAhSgAAUoQAEKUIACFKAABShAAQpQgAIUoAAF4kuA4W989Sdb03kEOlz423m6hi2lAAUoQAEKUIACFKAABShAAQpQgAIUoAAFKEABClCAAhSgAAUoEL1Ahwh/Jw61Rd8ibkkBClCAAhSgAAUoQAEKUIACFKAABShAAQpQgAIUoAAFKEABClCgEwpsPGyXrb7l3F7t0nqT1+sV9+tul8dLX5TIcs4YYGPgKQAAIABJREFUwvC3XUBZCAUoQAEKUIACFKAABShAAQpQgAIUoAAFKEABClCAAhSgAAUoELcCm44w/I3bzmXDKEABClCAAhSgAAUoQAEKUIACFKAABShAAQpQgAIUoAAFKECBziPQIcLf0wdz5m/nGZJsKQUoQAEKUIACFKAABShAAQpQgAIUoAAFKEABClCAAhSgAAUo0BaBzTkdYOZvWxrGfShAAQpQgAIUoAAFKEABClCAAhSgAAUoQAEKUIACFKAABShAAQp0RoGYvudvZ+wQtpkCFKAABShAAQpQgAIUoAAFKEABClCAAhSgAAUoQAEKUIACFKBAWwRiOvz96cyubWkT96EABShAAQpQgAIUoAAFKEABClCAAhSgAAUoQAEKUIACFKAABSjQaQT+tbpKtrVDhL8NDQ1ITU097p2zd+9eDBgw4IQc67g3hgegQBsE4v01EO/ta0OXc5cYEOC4jIFOYBUoQAEKUIACnVyAn0c6+QCI0eZzXMZox3TyanFcdvIBEKPN57iM0Y5htcCxyUFAgRMnIF5vo0ePBsPfEOY8GZ24gcgjxaZAvL8G4r19sTmqWKuWBDguWxLi8xSgAAUoQAEKHG8Bfh453sIsvy0CHJdtUeM+x1uA4/J4C7P8tghwXLZFjfucCAGOzROhzGNQQBFg+BthJPBkxJdJZxeI99dAvLevs4/fjtp+jsuO2nOsNwUoQAEKUCB+BPh5JH76Mp5awnEZT70ZP23huIyfvoynlnBcxlNvxldbODbjqz/ZmtgWYPjL8De2Ryhr94MKxPsbcry37wcdPDx4mwU4LttMxx0pQAEKUIACFGgnAX4eaSdIFtOuAhyX7crJwtpJgOOynSBZTLsKcFy2KycLa0cBjs12xGRRFGhBgOEvw1++SCgQViDe35DjvX0c2h1TgOOyY/Yba00BClCAAhSIJwF+Homn3oyftnBcxk9fxlNLOC7jqTfjpy0cl/HTl/HWEo7NeOtRtieWBRj+MvyN5fHJuv3AAvH+hhzv7fuBhw8P30YBjss2wnE3ClCAAhSgAAXaTYCfR9qNkgW1owDHZTtisqh2E+C4bDdKFtSOAhyX7YjJotpVgGOzXTlZGAUiCjD8ZfjLlwgFwgrE+xtyvLePQ7tjCnBcdsx+Y60pQAEKUIAC8STAzyPx1Jvx0xaOy/jpy3hqCcdlPPVm/LSF4zJ++jLeWsKxGW89yvbEsgDDX4a/x2l8luDtq38B/OkdLOwr/v4aBi2+D5OP09FY7PERiPc35Hhv3/EZFSz1eAtwXB5vYZZPAQpQgAIUoEBLAvw80pIQn/8hBDgufwh1HrMlAY7LloT4/A8hwHH5Q6jzmNEIcGxGo8RtKNA+Agx/IzhGdTLa8HvYZj4SopRH8bW9k4edBW/jyiE/wfsA5ryeh3eu7BVaWzV8dLUd903SbSL3z8Xdnd2xfV7rbSqlpdfA+idtmPVouKLn4N9HRPjfpkOfkJ1aap++EiXvXIkB14nRrD34Gj8hndQJDxLVuBTnzWcHIW/xQgSeWcXFNgPw3mURzrmd0JRNpgAFKEABClCgdQJRfR7R/XtPKT32P/+3ToFbx5pANOMy+N9tga0I+t4h1hrJ+nQ4gWjGZYdrVNxVeD1+b5sF/be38X4uaN247Hw+cTfEO1CDoh+byvdbP1mma9wjX8N+P6eWdaDuZlV/YAGGvxE6IKqTUZgv4JV/cJzGADiaAe4L0A1hGsPfaPSO6zZRvQa0GoQNo45rFb9X4dG1T/uwYRif4S5a+F414s4UAKIalwx/OVQoQAEKUIACFDiOAi1/HlG+KIb+Al75+XhbzF8AehzZWPRxFmh5XALyu5jDd4f4cjjEmD3O9WXxnUMgmnHZOSRitJWhvrtRL15CpIkqMdqcaKsV9bjspD7ROnK79heIamxqFxgawl5lEhIn47R/r7DEeBVg+BuhZ6M6GYX9Al78w+JpDJIzHw1Xqsz7t2G2luEKq5AnNq2iyglucNAsRPX5R75G3tCn5T92vsYs36xM4xVtgVfD6k6aQVdvA9DVR55kEeoqG6WNuXeK2bvB/6iS++0ytluts272dMAMYX34G1AvnuRP1AkpqteAVplQrwXZb+/hct8MYPW1ME4ZQ6Gvyj5x/RtN+2QdP7g8xAxLAHLsQr3IQ33Nr74c781UZrxD91oPaqt8XQ0OuorN/xoIfh3p6wJjvdTXyGnaF3ABr5nAWRhBM7bD1MV31pFlGs5j+vOU9lpdDczSVkLg1XhtfplGMy7l2Ity5m/o/hZXSrZwrg7zYVsby/rzdeD41o23oHMAEPQ+ErCChn6sBl99rH9NAcFXgbbb6wfqF4e+2f6cydTmAc0dKUABClCgQwq0+HmkoAQlfXu1sAJJpPdq43utwqS9l4f6d0LAv2nDfn4I/KyhlRPvM7w65CBrQ6VbHJfaZ7gowl/xmfTpoV/j8g9mqbOKIn2GDfx3rKy6YRU4/xhTP8Mav/fRtg/776TAz77hx7s4eAvf4WjHbuH7naDP07q6Bfw7WK17uBXdvs/rtQ3DIOZ2iWZcxlylO02FIlz04fs+53rkBq2e5d/v+lxlFbjA9xHt/U07b0T7uo/8vtie3RLduIzG50x8ZZg1rb5jKxd75RtXxGzhe+u7H8Kcp3fqvic0fremvo/7Vhk8cd8Rtqc/ywov0PLYjLyiXcB3SqHe58S7pO7ixMjfV+Xi7gjfZbbm+7Tg74gDL5IMyEZa+L6c44cC7SXQocLfa6ZmyHbb7c2w2ZLayyBsOQcPHsCAAQMiH2vjH5D63CAceeNKwz98N+CPqc9g0IFngPsG4/1LcrB4gbI454bfp+BsrEKDXONYbHcWsKoRv54oni3Bkmv925csuQpDPprjK9/4s7K/OM5bWKAuryu3uf4DXPaaesyCd3D1iOtxqnoM5flTsbLh/yBqEPCz3DYXd6rPGesXWHc9nVLv3DtEOwxtUo//wdzXQjgB/8/em8BZVZx5/79e6WaXRXbBBhUQlOACiEpEjZoZUSeE+GoSwzjOTGISNSRmZuLAH2OSiROiTuI4iUnUGB0lTAQ0IQiioAi4ghuKgN1ssu+9d9/7/1SdU+dU1ak659zb9zb33n76ffMZmz6nTtW3ntqeX9VTYAwvAVa8CEy9ZD0eEWXx8vJZrOxyCda75bHnIesm0eE+EKsNCCqmtsDrcCGuFXXK63ou8O+O/QfsOWB/2UUeXT61PQZzE7T7uZjjtS1uq+87dg/W7rbe7rZ7v63PPFP0BaItwm0Det/g/t3tD3h6Ut/Av/VDYA5v59q7oo3Vfh+Q8sR7JLdOnPfcEgbq0imnn1ft90Ab15/Pbj0WWurRdunWm3HsUW1WtsFgfUf01aJeJZsWY9TMP8EbYwLtWLK3CXofoI+B/Fmp31d+18c3uWzQbDKT7Udtaz43eG270GyOykMEiAARIAJEQCcQaz6iv6SM48H5oLPudOe6UNeoYp38QJWzhuXPynNneX4ROn+Q19sIrJWppvObQBy7DNiOV2R17quun8S6yJ2Xcvu0r2M9H4bwmyhzXuc7c3GN79sQc+AfwlsLqzWhrTvl9HZq82XXhzSXr6mHBebEPG9inRDq3wlf4/lz/M9ipefrMdsPe/YO3O/6vExrUdt8P7/tUeQ+jl0WRknzsBTy2BGSfeOa1m1H3Pcyc5Hadr21smjncdp9sL0q42KGr0yLZZcx+Qh05rFZat9K/yTu9Qtb1/t+cmX8D/WD56EdUpYVApG2afAjKQnIY1vgWdlPG+HbifBlpuRP8/yrwm8Ux98WMs8gmyECGSLA2ttpp52OP7x6lKf4j5dZrmVN8XtFyWQymeI71sd/vXwP/9v1E7ry/9va0oSS0vJMJW9N55Otm7n4G/qt1+9Fj18Ow6bHZiji72s/7YrLP/gdNn2zGqcH/r4OP+v+AIZufBIXr7kBp2+5DUe+L112u3M+vjKqGt86OgWrul8KvHAc3z3Plk0/rS8K8XfBDTj92WuVPPH84AUc+T7ws0Cae/DHm4Zj8dVb8Pikle6374SjA7H0/Tz46ciX87LnnDRqvsnyKr/jpo1pWAw1T16JGMNLgWVH7wQEN8ZT4eDw4mW0MM+6QXTAD8RqA4KLqV54HS7ENF53jq1uuG4xFo9mtjgBe3Rb9epc2F92oUeXT7V/U25Ym/jF8C14fHp1sG1J5Te2dT3BAC+1/cu8ILPj7Ndj2jOLcbapv5DamNB3/U8byqjXpel9Oa+Q69lNOfSb2a3XfE892i7dfvDSu61FnfY7ZpOmAV2u74i+2q3js38AYOqTzjjE/u3fqnE27sYGNmZwu5f6ZzdHXrvgY4roA5w/+uPIMH/skfKqjldy2tJYZSpbxtpPcFwV+XbaemYmSvlup5R/IkAEiAARKGwCseYjLgI+R/37xQCm4TdizWbCE5g/sjWvP+/359X9nHWCvE725pY3oUasXY3zhwn+XGPqSvRYMUVdaxd2tRV86eLYZcB2PCpRvg3dL2JbxzpzWMf34SP3v+v6XH4wGxuG3+TOHdm3VwI/uBs/5H4Z3Z+iVZ0yrw1Wqz6fVvIir+UC62uJAXw/jLdG1NevzK/0Y+C7/wb8TPN5ybliZf8u7pPKKtax5vm73a+UnyYcxy7zs2T5n+uAz8lWJK3NBcajZ8fh3wFc/JgzZnGb3zIO+NF6yd91KZBqu49o622pgTh2GZuPPN7rPmwtk8H2HeW3lv8e7YNrCxN6NzcIRNpmpD9RspmAP1LXJ1LzV3HNwdUowv2nFl+q9248f5vNX54bNUW5KAQCrL2dWjUCT607zotD4q9Uq5GdEXuWdwomB/xsLmYO9RbCurk4C+Ohf+iKy39kMqXZWLZxGH6hOc2DT1oGUW0w9gZ0NnE3pKk66v8ebOnu/fzAX5zwQVzJr1jgW8RftqBYMQWbhj8QEKS99JWOVeocBwoRXF3gF9pCIZc7klhtQBQgQvxl4idbEH5ry3B3I0Ihir/6pMK356/UGDZ6uOzUdiXalPMu2xyu/Fz3O76xwxd/p2DVTXcAP74NNaO0zSJ8IcHac9AR5zvpnNT/XRaNtbo0Lwj0yZbqvOMiYWT/lcvWf+LyFqvdWTfBmB0s5vrWnD96Xy3q8IVrsXjFUDzubtj4Lm7DtGcvlTYMaWOGi44L0Fz8NfydjyumzUjOQtpx9jp/V9qAa/+y/Jrx9sPHnpAykfh74hoHfZkIEAEiQATajUCs+UggN87cYoO2Cc08VsvrRyehgLOdC8r+jzNfNTuGZcHP+55h3tBuAOlDWSEQxy5TEX/1jX2er+HLNd5aJriONcxRRWmVOe4LwC9r8BUmmrK5+4opWIZLvbWwGZC/BlTWZ+xhb23nvun6aYwbJcQBBP0d9qr8nnZowNn8Lx1U4G3Q8W0FneB+CRi3VVOFGG7bbOo/b6+jrJhN1hONY5dZzwR9wEggvrgpj0nsv5mPxTmAItJYdvVCrBrKNkW7f//mtVh8qbxJhPlj4rV787iY2UqMY5fx+Th5s7ZdS//kvGXYXC1vTOEbzN0NJuRHyqwR5GhqkbaZKfE3yrcTOAAnxlr1AEOkP01sBLPpGyZtRNtspfvLc7TqKFt5SCCvxN8vnd+FI060NqO4pCzruKs/2cJP/oZ+6/X/RM9fDsVHll2QexbciDOevcb699fu7YbP4QUc9uKtSsXaxRzQizBt4xP44kBbcV/Dz3qwybn/DP/m1tuUNL18/ISJv8E0WT5+UbUZj1/AHPU1+NaR77mTezapGYHFV2/muzgD+WXlvwx4/shXUXPTCNR88xi+ex7L06XA8s0Y+svvAD95Ahe/GsLBS8P5Js/rzePw/Mah+IXIC2dxM57lGGbjeS9/WTeDDv2BWG1AEDK1Bc+GmTC5Ehcf+R4g2XygffDnZfvLLv7o8qn2H8yN83ff7tW2CIi2cAxfqQm2S96e2GaKa3/r9BFKm/ffFTvKZV4Qfcs3a3DGi1Nw+E647Y61QS2nUhsbytuXs4h32lHwO9Dq0tyPSX0P32mn1Vus/iu79ZuvqUfbJdt4ZBt7VJt1+lNbfUf01YH2K/p51re74wIfM0LGKYMd+OOI2Wb9MYz9XW1T8hiUtfYzKM7Ym6/WRfkmAkSACBABIhCPQKz5iCEped5YEzrXdV72xnM3rat/66w7A2taZV7C1prqnFd+XswXPqp6IHQtHo8EPZVLBOLYpckf4lqbsl7yfCDyCXKxVv1ytTvHNa1jQ9ZdjlUH/CFD/+D4W761dYTd/yODlufQfK3l+ELucu3e7JeRDiUo60uzf+dn+I6hffhrPM+Hw9ab3OcjfES6RbD1h+P3cfxW8vrSsNYUPh/NZ5VLdpZqXuLYZapp0vMZIqD5G8NS9foO1v7/1T/t7o1rwvfC+4cafIv7LMVaOF67D1/DZqjMbjKx7DIFPixZ89gc0T/xPkH3lfm+NOYr+y5+7kQOID9SZo0gR1OLtM0oO5B9x4FnJT9tlG/H5IOW0uPjYKQ/TZqPKu0pVX+b6i/P0aqjbOUhAdbehp06HE+/Vstzn9Mnf/NR/OUO+pCJcrg4bJ4oq3ZmEX81wTnc2S6JBQHxVx3cg2K13Jlp4u8PZuMeMFHqfGeCYBPBA4yc/NyCabh64ThJiM7DFpbnWY4ckOXyhYi/LGzshipnMifbUO6Lv679x7JdQ3vVJw3KAtcwAU5Z/B2Hu7AeQ/lCO6y/EN/6OfCvop2KyosWf439WMAhoQmAKS4i8rypZDT7sdpdLPEX0uYEU327dW/rq6U6Zg6rVZe8AFzGNnE4IrCzKajGvumAfTJU/B2qbC7ycuhtEAmKv77oPQyP6wvIjLWfOGNvRqucEiMCRIAIEAEikHMEYs1HDLn25/dRY7W7me2y9XjY3cgsi3FBAU8486RNaCbR7s7zpfVGlEiXc9gpQxEE4thlKuKvuhFf94ssgnkda57D+llXNwA7UXMe4OIom1NbN/8rZVeFEX1zv+qXcb63wd04oWwSNTi2PT6XrAz6qvT1K18Hs0hT/oGAYBWx7zsbvZ3TwfJc2ryZOvQQRB62gjh2mYfFKpAsh6zt9LWq216m/XY9FgsxUgievC2wcW0lLl4OfI5twPc2iaj+GEfMNLV7w/o2SuRqQy3Es8sU+BjEX1N/a/Yb6+Kv8DVfg4ffX2TZPNKGwtOrOU0g2jbDD+IoNhYm/nqH0wyHZCz+Kt//KR9yC/GnyZsRTeJvhL/N5i/P6QqkzOUVARJ/Q6orujMKO30lEnaFzDOl072GzsCbqCsTCxbaVRNNA4KKRfy9ebG3K1R3vnsna93JufJ7YHEQ5+QvW7DLopIzebhHOqGbmvgrBAO2e4ydTpyCVTw96UfsZM2r5pZ/mY3VBkSxrOLvzXhWqq98E3+d+6xH4JaF2olz3hbv9tuZu8i9J6ysAfFXPrUg2s001wEW4+TvzYshTkcoi2x9d5t2Ql+c5PfL5u8i59UZqEu9H9N+FyfzfyD6uagT0/nXFtozx7HaXQrir72+I/pqeRK907F3Fibu8J2qw0sfU0JtUZzwEREvuG36Tl9noi1+D45v9o1MGWw/50kRKIxOrPa0BvoWESACRIAIEIETQyByPhKYC/trOHARSt8gpo/VwfliqPgbmJfY5g/uaWJ3rhEVievE0KWvpksg0i5DT5Wq6yvnBJ5Ye4nNCO4JV7G+sazt1DkrK41sz5Lt83WZvx7mp+GNkd+0tZ9RhJ0BdvWJF9nHXXsFbFxeJ4T6d5yNord4vip1jaekG7KxNyj+aGUJne+nawm59V4cu8ytHHew3ISMV896Pgy/Hd+yUOoXNB+tiGjBT+ErfhfJ7q3tXt+QpI+Lma2X2HYZm0/w5K/e/+j9k1Mi08lfye+r+XeNfVpo9IHMcqPUsk8glm0G/IyuNfGxW/LPhoq/Eb4d0VaNvkxnjIzypymRaAx6j1UbiZpnZL8a6AsdhACJvyEVHaszigj77A90snipiUiiwYu8aAOfGgpLnYSYBlFnoGQnAu/GPQudREV4IPEJPxQo+xe90xThld2n9QWPdkexk7Ye/lbaeapNluS7GvkXLAuJoKDQQVplDhUzVhsQ+Q0Rf8+WdkLln/jrFFBtM1q78Sa0lwJsV9eP3JBbUtsx7kB3J9nOF1jbdu7tdTaDBE9UypNgvjGEhUe3iVNK2lIfoPU3d/Hw7PKi37apRYjgboXLiyR3ssV2rN3zI/duNmURlUNGnQdZidXuYom/ImyS36er9e0sPm2bj+xhyM3OWh7C3P3xxpzQk7/uzWGBdqCGjFM2/sjjVTbbjyEMpT6O5oEpURaJABEgAkSACKRNINZ8RF/H6uvOkLGah5xV5rKOaMuvIhJhn3moPf/H3/Qo1pAizK26Rg49FZk2EXoxFwjEscvUTv7Oxl0/utvdaC7ZkWvbtnWsaX1o3JTr+kms12jJULX25KcXXIfxkObeVVk3Q85n8OSv3b8jbwbmWZHWcKoAYzjUYFwjq1bizZ+t8/1csKq25yGOXbb9K5RCmwhEjVdu4qYNQ9aNENbIUyGHaELXsAFvaZuKnJJdpsJHOdQQ0j8pvqrgyV9104xa9nA/eJuw0Ms5QCC+bWr2pY1TvCgR4i97RL9iRPdXWX2Zof5Tx5+m+qtcuNwXzCIFRPnb1PG70KJi5ICpURYA5JX4O+O8zrzSkokWFBWXZr0Ca6q38jt/2+NbmSzM3gVfxhnPXYOPHv0iTs5kwpRWhyOQr20gbkVltnyvYR6L8b7sKGbpd+7GzVC+Prfrj/jq6EWY9sEfMN16P3m+Fq79851Zu2z//NMXiQARIAJEgAgQgfwnQPOR/K/DQixBJu3y9Xu743NYjkN3uhsSCxFYlsvEfU9bv21g2LHWxpm0yyxXGSUfQYDZ9HcxD7+XrhXIV2i5b5d7sOBrs4Afkx8pX20s3XznjG1mwZdJmky6VkHvZYsAa29Dh1Vh/ut1/BM5fecvib/xzIA6mnic6KloAjkzIEdnNa0nMlu+jrXAVYBnYcKUVoUWyEuZtcsCgULFIAJEgAgQASJABNqVAM1H2hU3fSwmgUzaJYm/MaGHPEbirwMnk3bZ9lqhFNInUFhiZM7bJfMj/RvwMzq4lL7J5umbOWObWfBlkiaTp0ZZwNnOK/H3i+dWOlWRbAWKSrJeLdtqPuEnf9vjW5kszN7/+wpGPjcNHz5CJ38zybUjppWvbSBuXWW2fK9h3kmXA8uOYNa5cXNQIM/t+iNuOnMxrn7/cTr5m4EqzaxdZiBDlAQRIAJEgAgQASLQ4QjQfKTDVXleFDiTdvn6f/bAFViGg9+jk795Ufk5nMlM2mUOF7Ows/bGz9Dr8h/i6t9swmNfyGz45RMFLpftkve/P56GX5MP6USZxwn9bs7YZhZ8maTJnFDToo8bCPD2NvRU/PGNev7XnD75O/2cCp7JIiSQRHHWK3T7tmou/rbHt7JeGPoAEUiDQKG3gUIvXxpVTq/kAAGyyxyoBMoCESACRIAIEIEOToDmIx3cAHK0+GSXOVoxHTxbZJcd3ABytPhklzlaMZQtkG2SERCB9iPA2tuQU4ZhwZsNJP7q2Kkzaj9DpC/lJoFCbwOFXr7ctCrKVRQBsssoQvR3IkAEiAARIAJEINsEaD6SbcKUfjoEyC7ToUbvZJsA2WW2CVP66RAgu0yHGr3THgTINtuDMn2DCDgESPwNsQTqjKiZdHQChd4GCr18Hd1+87X8ZJf5WnOUbyJABIgAESAChUOA5iOFU5eFVBKyy0KqzcIpC9ll4dRlIZWE7LKQarOwykK2WVj1SaXJbQJ5Jf5+YXwnTrO4KIlEsijrZHdsr+Fhn9vjW1kvDH2ACKRBoNDbQKGXL40qp1dygADZZQ5UAmWBCBABIkAEiEAHJ0DzkQ5uADlafLLLHK2YDp4tsssObgA5WnyyyxytGMoWyDbJCIhA+xFg7W3wkKH4v7ca+Udz+s7fv/tMOc9kSTHQmsg+pJ07tnHxtz2+lf3S0BeIQOoECr0NFHr5Uq9xeiMXCJBd5kItUB6IABEgAkSACHRsAjQf6dj1n6ulJ7vM1Zrp2Pkiu+zY9Z+rpSe7zNWaoXyRbZINEIH2I8Da26DBp+BPbzeR+Ktjp86o/QyRvpSbBAq9DRR6+XLTqihXUQTILqMI0d+JABEgAkSACBCBbBOg+Ui2CVP66RAgu0yHGr2TbQJkl9kmTOmnQ4DsMh1q9E57ECDbbA/K9A0i4BDIK/H386Naeaa7dK5EbV191uvwwP59/ORve3wr64WhDxCBNAgUehso9PKlUeX0Sg4QILvMgUqgLBABIkAEiAAR6OAEaD7SwQ0gR4tPdpmjFdPBs0V22cENIEeLT3aZoxVD2QLZJhkBEWg/Aqy99e7TF3/ZWMI/mtNhnyf03c0zyQTZbdu2tQul9vxWuxSIPkIEUiRQ6G2g0MuXYnXT4zlCgOwyRyqCskEEiAARIAJEoAMToPlIB678HC462WUOV04HzhrZZQeu/BwuOtllDldOB88a2WYHNwAqfrsTWLevf+6Lv1+Z3B2VlZXtDoc+SASIABEgAkSACBABIkAEiAARIAJEgAgQASJABIgAESACRIAIEAEiQASIABFoK4H6+vp20Tt/vXxP7ou/08eXoVevXmhqci4oDvtpaWlFS2uCP5JMJpVHxe/s/8p/k39vaKjnYQhOG9s96lP0dyJABIgAESACRIAIEAEiQASIABEgAkSACBABIkAEiAARIAJEgAgQASJABIhAThDoXHwqSPx1RWIhBpP4mxO2SZkgAkSACBABIkAEiAARIAJEgAgQASJABIgAESACRIAIEAEiQASIABEgAkQgBQIk/rqw6ORvClZDjxIBIkAEiAARIAJEgAgQASJABIgAESACRIAIEAEiQASIABEgAkQggwRe3bIKNQeqMXXU59Cna1+UFJVkMHU/qWT2dI6BAAAgAElEQVQigZbjh7F/7TMoruiB7qMuQGXfgW3+1qOrduKRVbvQp1sFfnXzSPTpWtbmNEUCRSgGUIQkWt1/KjKkrUbCzdjHKaG8I0Dir1tlJP7mne1ShokAESACRIAIEAEiQASIABEgAkSACBABIkAEiAARIAJEgAgQgQIhsPT9P+PlTS9i4EmDcUb/0Rg76GwuAhcXMeEzcz/JliYc/+Q9HFr1OFDeGd0+cyVOGnNRmz7w+5d3YdnGI9h5JIny8jKMHVSBmy/si5H9K9qU7pbNNRgwYADKSzsjkUiiU6WcnCP2JpGK6JvKs23KOr18AgmQ+OvCJ/H3BFohfbrDENi+ZzueXf0cVqx/Ho2tdUBpEkVlQHF5EgvvXNZhOFBBiQARIAJEgAgQASJABIgAESACRIAIEAEiQASIABEgAkRAJfDchmfw1w+eQ5du3dCrU29U9RqO4X1Pw9Bep6J31z5p40omWsHOyTLZk/13y7FDOPzWUhRvWoaWZDGKRlyEkyZci9LO3VFU7ArNRUUoKo538vh3K2qw4qNj2FVbhOLyShSVlCLZ0ozPDu+E8wc1on+XY2hNNoHpUIlkgmeECbbJRNL7N/63RALJZAIXjb/UK+sbr23A6aefgeaGItTXN2DIqSd5f2tNJvg7RUVFKGb5LTKdBtaxkfibtiHl0Ysk/rqVReJvHlktZTVvCdQ31qNmdw2eXvEUPtz5Po43HkNRSRLFpcDCu5bmbbko40SACBABIkAE8orA2gfRZfkk1N41Hlj7IG6onoEnr++bV0WgzBIBIkAEiAARIAJEgAgQASJABIhA4RCobTqO3Uc+xUsfLseG3W+je9+T0FBbj+JWYFDXIRjZbzSq+o5Av+790aW8K0piirKCUPPBXUg21XPhN9nchJbDu1H33gr0atqFppYEjncdirKRF6P8pIFIslPGJSUo69wdnXr1jwX5X/7wPorLO2FXXSl21hajvLwUY08uwaEDOzC4cgdG9N6PlqIGNLU0IpFoRSLJhF8m3LZy8bY12YLW1ha0NCbQVAfc9U8/8b67bs3bGDnyTBw+0IijR49i7PhB3t8+3LsFH+3djLLiMvTt3Ben9zsVPSq7aXmWxV4hgccqFj2UxwQKRvxtaEqgvqEJLa2taOX/Y1sn2C4J6cB7EdCprAiVnTqhuLiY/038tFn8ZU60+4Zg69PT0I8n+hbuLZmOuQbjuOaJdY6Dbcdi3DD0dixyn/H+nf++D/O/NAEzF7D/noUVrbdiQoihrbunClPniAe050O/A+706zJ5nvvyFXik5iHMGGz4GH8Oal4i0g7Nl1JGAHMXOE5I70dlqPIB9jz1dVTdKARDGyOHY/UdW3HnRD9l9d2QMudx487FrLMBbO/hfXhowX9j056NYIM624zErm5Y9P/9NRezrNmZn0XdHnMy85SpwiSg9NnBIpJtFma1U6mIQKYJ+HO06Hlmpr9N6Z1YAur8XMrL1L8Bel0urWfkfPpz6puq5Tl4sCxzVqvzbv6Et1aahJVfmoCF17H1EIzzdO95vu6YgRrDXN77qkh3HnCHtK6Sc8Xyw/O8+RZtreGvg5w8s7XHwxhW8xCmvPJ1VD1zlYXFia2/3Pm6vF41reVyJ6eUk45FQFnrT79fa8ep2W2oz0HzhXDKAZ9GfB9EKt8K943E9W+YfSXBMSIsvSie4T6djmWZ+VJas10Ecq+tSW1rUG7X+vgb5aPUPhbu+8ukDWYuLTXPcoHU9mTkwx932g74/ETLl5Sccc4V29TsfmueRKD/jJ2w8iAvI59TDcZjXpnSS4veKnwC7+xcj6XvPYvqA5+grLITuvftxc/ptjQ2of5YLZKNrejbrR8uHXklF4K7V/bgIZCbm1pQXFyEsvJSrvnYfo6/sxyNu7ciWXcMJYkWFDUcRUXzQXQrBxLJIhxrKcHRoq5IVp6E+sZWtJRWosvQURg08YqU4P9+3SH8/rXD6NOjAg9+4WRseHcFdh/7BOXdE/wAVH3TUZQUl6GoiOlTjujb0HwUja31aGltQuMxoG5XBeZ8417vu6++8gbOHHU2jh4twtHjx3HmWP/k738s/wV+8sID6FRagUuGXIJ/vfIbGHfKaPeMs0iCTvqmVIkF8nDBiL8f72zAR1u34dCRY07VMGG3qZH/3xaA/6+0pAinDuqEM4YNQ/euXTMn/opJT8TA6Az+Y1zx1Blk1wshWBnY4QrD23FbhOjLison5+/6ixp/YGVCdJzvLMG1QvA1CbzSxGOuLES7E7ZxnoNHnpxE5cv9O4Tg60xmHEcQO3mi/66m7QjWvhCtllm0Tn+CpEyI+Lvv+SK3tcwF0srbqRgtrS3Yf3QfenTpiYryChTxQBr+D9vBtO/IXrz+0Tr88fk/oiHRgLKyUiSQ4CeAF9+9pJ1ymtpnTJNx1uYeGCFsNbX06Gki0GYCgc1Gap/n96Nt/hIlQASIABEgAgVIgK8dvDm4WkDrHEc6LR7PUamBS1v8vRUT+JrDtC5ic/3ZwLyHMAPsGWlNo33enGff6Unib+qGrtqRvnZLPT16gwhkgoDqc9F9DlE+CEO/FeJzYN+6A3fHipyh50v3Z4T6NyL8LpFpG8FafCXcf7QGU2L4oViy4f1AhE8nExVOaWSYgM0utM9E2KR42hNA5U0RMd/1vhjh+8ukDWYyLdtcSW+v8eZUFkFe922mbA3+pjf9AJDZx5ryB+gFIpAygf94/h7UFdcjUZZESRkTR4FEa4t3wK+1uRWtDS0oqS3B34ycjjP6j8Lhw8ew4c1N6N3nJIw5uwq9+/bg75l+GnZuRN3mt1C8rwZdEvXoWgEUtTajCCwEc5Kf9m0pKsGxhmJsP9yMjXubUDpoFD7/97fEDKXsfPWx1Xvx2Jp96NO9Ag/dMBRvv7sCe+q2oLx7M4pRis6deuKcU/4GfbsO4wJtQ/NxrNzyB+w89D6ONR5Ew9Ek6nZW4O5v/dwrxqqX1uLsMeeh+tNW7D14BJ+bMsATd/9z2S/xH8v/C8Vlxfhc3yvwvWn/hLNPHeWGuBaiL4m/KRtkAbxQMOLvMy9uxFmn9Ufvnp39aknwCO6obwbqmxM4fOQIHnr0ScycfhXOHjU8A+KvcBhcgTlzgbnvhuwO1yc4/HfVQeE5W4bNl07iAtc88RuMu/EfgqeIudhs2jklDeAGR4js1Ak6f+y7P1diFubOCRdc/YkLpF1qokrC8+WfCJiGfgZB1k97iCYUs/TVSYs/yZyFOXPmubvlnHwEJzH2CU8BtPGsF4GdrW9ubuLC78r3XsDZVefg1H5VqCyX2iKAI7WHse6jNXhs2cOorW1AVd/TMaDXINS31GHjtnfxv//Oj7nn3E8s8Vfb9SpvNjCerpE3igROcfonsJy2ugDXPjPdjQIgdonadmi6f98hn+ZnSP00RdtQd4iKRZ68C1XbXSrl2dyGnF2p1tNAhl3wOhtnt7BzCsiJeqDunhd1sQLTvUgH+k7XsF3Bpt23oXUVsnP/hBpqTPE3mlf4zuaoXf+Bv3NeTv88c4GwOXVMUe0vuIPZemo5MGa67451NhDFseuhj+pih+SQunCNNibr44K2AUmPXKFv/jLtZtfGds+G2LumE2sGJ4mIFALEPdERdHo6UUek+Ufg1IrWz8j50BwM6bc3Ux8mbMbM2o/gERQY1HxIbAJlc78REfHEFrXE1IfYbDaq/fh9iMsiTc7Kd6Q0wvIa6MMDTjjXbpSIMs7pS69vljpB1o9OWS5HoGF/1GzUOk7q9a3N0yzzZVm4tNuhy1ZvnyIvlj4+qu6s9saKHXkKTLN9vc6Uk6YymyAnZfNnRB+pj1lh4q8zp9Yd/5LIOtitI9MpWn0zq/xhaeyqvqcKKy/zT7LoEXr4awZnb0BkkcOXG2xF/rx9Pnc/xt14u7tWkPp+NpcSodFP6KCfox838bbOT3K0DJStAiRg2IQg9yUp2a1pQ4M6P2R9qdOXRaE0pSXPkcO/ZYpEEO4bCT+5GeYr4ePYLOA+L6KdWjZlDhHFM9SnI0d8i+JHf28PAqF2oWUgfB4hz4dmYc7ceZgrbTgziYp2ATSiHZo2fsljUSo2mGF7jifqxp1T2dp0W32ZMcVfsQlvNTBVRI2U5rABewiI0hG+pRuXIto/ZeiLRCRIZa4f7mMw+efEt6PWAPaomaZT2hRZKd1+63uLv4OKHl1Q1rkS/SsG4zNdJjoH/PgtvcDu+u1Ys+d5HN19CF2rT0HXxt44eOAQ3nrrHQyvqsI3brsJ48aPREmpWf1NNNai5fA+NNS8g8THr6By9zr0KEugmGlISaA5ARxqKsGWlv5YtbMT1u9sxKAzRuP7c+9E584VsQXgR1buwKOrdnHx91d/Pwpvv/MCPq3bgoqeCXQp64Hzh12HnYc/wOH63SgtLkePypMxsMdIrNz8e1Qf3MDF39rtFfjR7Q94KF98YTU+c9YF+GRPCf7yRgPe2XsKEq1JnF71MTYd/2+s3v57tCaSuK7/ZHzrsn/C6FPGoKikBCgpBXh4bBJ/07XLfH6vYMTfx597E5dPGolTBjhH3o/X1eOJhctw0YRzMWBAf9TWNaFm5x7M/ukD+O4tMzDxM6MzIv7Of2oIZlzf1yAoqmYRnBzFOZFrOflrcNIpX1MmLWHfMe/QNg7czPlx2Zpg2OdUJoFyvrg4ZQoh7TikjaHWvInbJKwMhApRy7LnqcWovn4aJpicUHTyN6N9VnNLMz7Y/i6eXPkYtu+vwaDeQ/D5c6bhojGXoJTFsmAn71tb8PzbS7Bo7QLsO7wHI04eiS9NuRGnDT4D+w7vxWsbX8P/u+yGjOYrU4mZTsAo/6YvKLRFg7E9iRDxgUmxKgKIyac3ETbs7AwsKiLS9Bd1Uph1z1ktnPXBvkEuR5j46zs/ohciQbaqoOeFv9cEPj10vog+4JRNRFcQoeHV333HcXikAjGxb1sYpUxZoZZOKuLvjUth5hXOmn1RcWiZ7FqKOKHzYnXhsJZDesqCgv59UV8wXz2gL8Y18SaWXevjjnySLLDYDxN/w9uHGqKLkYwSM03RPqR3BjtXRPhRNlx20MMYmu0t0AfJZeUOk5C0DfMJJ/SYuX3p7S92e5PrIpKXPt5roVkDTl5tLmWcA/jRQPT+zfvdFej9enDaiC0KhP43k6PLq7E0OQ/zQqixSC/6Zga5XtW86nnRxxorA+EINvRBoeUNHSfbJv6G9/v+Jk35ShPPsRMi/sr1KvOAwjwoUOpOc7X9mfsCEa0hfGzV3hXjtnB2RfSReu8Q5bT1+3DnHmh9rhHXoRlYnzw6GE/eNR7r7vk6ar7GrpkJESgCDltdlNb66VTFX8+O5Y20LD/zMfTpWzGB7sIOn8QYHOqBzUVZmgZRskQgFQJKf5eS3QbHJzU6GZvjzsZCLMUiw6bV6DyGb/AJRkKL8i/Jfzfl3f97lK/khvvew6IF4nqtdK4Fi+PTCb/WLJofPZFpAqF2oXws3L74ozsWY/6OaZgx0bAR1ZBx+7wkoh3yzbXp+hU1G4zoH8J9lEF7jjtXivecZb4kb4JLyyBSEX9vxyJPZFXX8mr9CfE1Bd8SE3GNG58t/Y9WV/733Y3orv/Im8Pe6PoYuD9AigLprp/EJsTo9YweQVL8Ltkp9Csh06qYDv3Sdxbdjq69e6C8c2f0LO+DERWjPB7sBPDBhk/x4eG3cHDHXjS93gPFB7vg2LHj2LTpYy7M/ssPbsOUqRPRrUcFjzZZUhIMAZ1sbUH9rs2oe+PPSK5+FIMr61DCBOYioLYZqDlSjjfLz8YHrYOwZX8zikvLMGnyuRg+YhiOHD6KYVVDcOaYM1DeyfF5m37erj6C9dVH0blTKa4+52S8/Nrz+LR2Mxd/K8o6o6rPOdi6/00crNuJ3l0GY+yAS3G0cT/e2bkMe499wsXfY9sq8NNZv/SSX/78yzh33IXYsrsIjyyvw+9fPw1JlOK8019FS+eH8EnDn9CSTGBaj7PwrZ4jMaZTdxR17Q4MHQ2MnohkWZmbFonAHamRFaz4u+/gYXz5tnvwzZtvxDlnn4kjR+vw4dZP8cCvfo3v/9OXMiT+yhPokHuhrM4IeUeSNqgpjlDZJM2CrfxEcOJk+455AqFOPqSd/ibBVv5whNMlsPBS7khmCfkTDz6xMt4Lwpy4TPx17uOSQ5OYnbCWial8MiND91h0pI5DlLWxuQFrPnwFy9Yvwce7PuQib1lpGar6n4aLRn8Wl427CiXFJXhhw1+x4p1l+PTATlT1G4Grz/8CTh98BrpWdkNjUyMOHT+E/r365yTCcPHXfFed3IZCxd+IhY+tLcthfe2LBT/xoHA7BuxA1xTm3HSdundsHgPMec8JAc/aelT7tJ5OEt9NQ/xNY8Hll80UbSAoEtnEqGBVxFjUniiLTUX81e4r9HiZNvMYBF7vNENE/x4QOL0xzL+r0XrfouAY9o2AOPYw1k9fikXyxoBnIux6sFqnSttJRfw1Lui08Sv0nkjD2BsY86OcdvHvogwVfwcHjdgoDL57Px4Zeztmerv2oxyizqa4MPFXEU3TFn+3e/dzGucD/ES3LP5GbXoz9SMuI8O8LGPir3SFR6qc/RrUxV9V9JbzqtQx70/ewzULlrobDGL0fSmJv879rvrJTr/9BZlHnSqK3+8z+5gOzJ2F9SNmuGE5HQER2ikUfR5tFn+ZSBgx/2R2Ip2YCoy/1rntrVDFfDEvFne9yfXi1jWuwCK4UYci+ki9pUeJv2pEneB4Hs9RGWeQTEX8VUXoQB5SEn+l9Y02NsTJNT0j3+HMNp/En/sROyLQXgS8jYHytVXGObRtzWL+d388dcYY/xqv4MbGsLKq862obzkbcbyfOP1drDvLLRuwpM20zgZPWSyR8hHBM9ynQ+Jve7WF1L8TNRcU9noLqodO9yIU2jZNR845Qu05om0w8TfKbxEy92K+EO8nw/ZsmysZNy5GRlMJnmb18t0mf2Yq4q92tYbku4F0nYjTtwHXLEAKvqWodXy4FYfamH4ISbEXdR5qF3+d9Yx+vZZpTcKiIcWLCJF6y+wob3zvuVno3KsH+nQbgJ6lvZViJ1qacbzxAD6treHib1XteJyUGIDmpmZ8umsvXl29DhMnnY+zxo3EoMH90LtPL5wxeqgRXcO+XTj++l/R+OdfYHDFMTQnilBUlERjcxLbj1fgvQGXofj0iahFJ1RX78BHG7egpKQEuz/di6uvvQJf/dp0dOtRGbta/vryn7n426lnK7+buLmlkd/zy/7Xv9twnDd0Gt7d+QI273+DnwZuOJJA7fbOuPe7/+194/m/rsR546dgy65WPLriGP7wziigqAznD30FLRX/g0+aFqIZrfh855G4rXo3zjp0CEW9+qP1gquRuPobQOeuQFHSPb1MAnDsysvzBwtH/H32DVx+wSj07lGB43UNOHj4KL495wF89UvTMGrEaTh8vBnbdh/Co088hn/95+vbVfw1nvZwxUf9vlxv8WARf/ngIp+20gzQOc0ghZcI/U60cKU4b03CjPi++x14dxirGQvkq00Tq7aJv/pkK3RBk+cNPNvZX/HO81ix4Xls2f0xunfugXNPm4APd3yA/Uf2ov9JAzB59BRUlFdi1XsrsPfwHgw7uQqXnX0lzq76DDqVVWQ7exlI3+yU1Bf9c01fcncuxhJ/5c0ILC3pXf1UmZ6e1QFrSVP0RyuuW4KVwx7CnRNdB+gdV2HhZGmXtgiho5TN2aTCF/KGv6sLvtTFX/PJuPBNId47/FRe8K4/eQLP/tufiJsXtb6jyCl43p/81RaSgte665ZgQsApJNeZ7BgXJ1ODfEN5WWxQby7O+CD+1bK7V1q0MftjouJtmyd4d1bGsWsmDlrtIQXx1xra3A1zGwwvrZfYJv7eDj+ssxry3EnBsVmvv4m50Ff52jiHpS3+ps8t2tDe9DlAuuIvF3c1bm4R+Yn3gPgb0u5ZW/najpA7Q4P1FiX++nbNMhUVqjs9zixlr469HfPhefX7WubIYPelOs47fqqbnzS335vK8VrEX3N5NduSmwPPryP+BsZR5USroY7Zu5b60sdorF4A3LcDN7GTy+4JCX59QMidt8ayuCfllXYq29v1fR02Uqhgecw2t0WWgNO2uPhrHVu1EwXLJ2HriIdRJfrxiD7S2O9ayu8965aFf8c0lkQ6KuNMw1ITf52TcMJmNSE+jhji5lmdO0U5ueOUowM+k5KI1gH5UJFzh0Co41/Mr4Ibe/RrpUSBwsb+uKffnfmzHO0mBfE3wu8STDusKuL1f1ZhpU0+HRJ/c6eR6DmJsgvbnFWNOiO3GducS1yXYfMjRrbDXBd/jT4VNRxwvA11lvlSwN+bqlWlIv5q0ZSkvtVf/7J5/RpMqRmCB9z1hM13JNZG4kR1mH9Kv49YlNLzRRjWxWYfg17eoPgbtp4REbCU7/O5pb+esV5jlWrVdODn71z6L+jcsxvOOWkyzu56nhOo2DmUC3bt4La6j/HXHf+LQ7v24Z8v/jbGDh7HQx8fPHAcj/12AZYueQG1tXWoqjoVY886E9+ffbORZu22j3Bs9UI0rfgtKsuKsK+pAiXFRehW0oyWolLUnXUtBn3+K+h2ygh8umsfljz3En764wfQ2NCEf771a/jGt7+G7j3U6w7Dqm3JKib+foyKnq0oKy1HUVEx6puOoam1HmUlnTCgx+n43Mh/xqINP8X7u1ei/kgCx7dV4ufff9hLdulfXsL553wWNftL8diqejz+DrvStAgTT1uH1oqHsLX2j2hKtOKaHqPxrerdOHP/QSR79kPDeVdj74T/h0RlF5SXlaKyshxdOnfqwFbWsYpeOOLv/63G5RePxarX3sYTC59HayKBg4ePoWuXSn4S8ZQhQzF50oUnQPw1nzIxihwRoQoDoqVmqwGB1Xi/rRyizjmRZd29xJxq8n0vNvE3VeFXOA7TDs8SHfbZR6NPXKNO/dDdM6l0gT/+42y88fE69OvZHxedeQk+N/5v8fqmV/HqxlXYtq8GpSWl/O7fusZaDB9wOi4Zexkmjbwo9h0JqeQlO89GLcTdU0VuGFRTHkLFX0kcU+4ZcR2yJudCpPgbkabX99yxHVXMQc2d59txmz5BD9ktHuy/TAvEXBN/ndBsmCciBqh5Dp4OiFr0ZsfiYqWaysnftMVfVn7pzkfNqR7Jy3v+bmCWc+qP3wkqiQ3egswWtlSG4aXHRConX8Edxldha4hd80WjEubTXr6go8G3By7+hrSPyN3tWngpXszAhi95rHL6GSaOicWkeaOE2XoC+QmcEIxKWzh49Lt0w8Tf8Pbml1kW9dK48zdwV7PGIMC1LeKvk7Yu4IXd+ats3gnbQMdTToezfBIoOL+x5TUwDrgOi7aKv+bymuZscj0F60Sxb4Og59l0bPF3HYbd5/T/zDnF8ilvHtFbTmDsFXUnjZNhTij5XtqA+BsiuIaPrYKTXxYl/GBEH2kqo9UR6z2sh+3zU4nnqIwzoqUq/op1zDw1PKDXj9o3Lnh5FvOeViE85PB4HwfhiXompfC5JyqT9F0iwAhI42NEiFi1bzf1DVFR2KLXP2ZxNua3Mir8+nMPXdDQ7cba56cRtUm/z51sNBcJRI2Ldh+JaW5hXRtF2LNDJqJt5FPYZ0t5482p7POl6LVnmI1lVvxlGwb5PFhaoxnDZUtZiuOfss27RTLGzZZWH0PwFLXsi0tlPePXnYhkxObpQR97LrbyXM7T95Z+HxVdO6NL5+6oKK10r+xk9/EmkWxtRUPDcRw6vAe1h49x8fesweN4cVpaEti35xDu/8+Hsez5lSgpLcHEiefjF7+eHShuMpnEkQ9ex94XF2D/umWoSfbCp8W9MWhQP1R1bUXz9o1A72E4/cZvo9fIcTwP+/cdxC/v/z0OHTiCK/9mCj4/7RJ+gjfuz19X/QW7ajeh8iSgV+cBuPi0L+OVLf+LmoPvoKy4nIu/V4z+Bv709o+wYdfzOLy/Fns/TOLJe8U1DMCSP7+IiedOxSe7E3hs1VE89dFIAGU4Z/AqJMp/jepm5+TvVZWj8Y0du3Hm4YMo6tkP+0+7BHe82oqDjcCQgf0xdfJ4TL/ugrhZp+fynEDBiL+/W/AKrppyFuoam/DBlp04euwoHnlqET57wUQMHjgQRUVlQEkFHn/qcfzr19vx5K9lF3rK4m/oji538DLc/xf1Hdl57tiyP6mIOt3kOdInz7OcjrPny7grVhY0DAsJf2B17nFQRWvbpIXE32z2UT98+i5s2rkRF4y6GP/wua+jtKSMD8hrP1qNJW8+y+8CTiSTOHPIGHz+3Gtw/ohJaG1q5DucSsrLUcwuns/ln5AT+M6k0Dk9r2+gkIsUJv7yuwM1cS7cURx0OOiLBdPiQU7T7xNY+Mo1mLIamOqJwK7TNCLEe7bEX6MzQDvNpItuftmiwj4zAU0S+5SFpGkxFbXoPYGGm4r4m27YZ3bCTd78o4xlUbxkO9Xv/JVDmKZwasv9/ri5wPoR7C7hvo4I5wopseyahzh2x4onxmDm5kmovcvd8JPCyd87WdhnffOSaQEr7kcNmIrt5K+6m9pryyxEtxbOLGPiryHEu5624MxPSnqRR6KclGHtzZ9rzBT3MaV78vf6iA04oaK6L5yG9yNSBWqhD6NO/qqRG8IdwulxVsNAKv1/SF6dOmbh1d7DML4hRq7PGH1fjLDP/gYKZwOIfZxsg/gri9YTRT0FN04wpzab096BW3DtMw97InDYyV9z3UknpL3vqQ2c1aMc6s3cT8lhcv33Y4m/c2dhLpy+yySS2/pIvRuK6yi0OSTjOSrjjJNpiL/SNTGKMzDmyV/Wl6nh+GLYfJyidLRnTLyt85OOBofKe+IIRMxPTJvGYs6rnTJJY7lpvWRZOwoeps36sg8m1L/Bx3Wb30VsTlNPFEbXQ3xfiR6Niqcd1Q+E+nRo0310/ZyoJ/QNna0AACAASURBVKLGRXt0tNjib4Q9+yU3bbiQ2iGPymIIRyzWTqnYYIbt2ThXMpXb1gdFrr8dSqHRCCJNKBXxNyrs8yzMmQO+SXuCnPfYvqUQ/5ThqiKlaMoG73Afg7MBZwyPujMh4s7fqPWMcQ0Z4SuIrBJ6AM9vXop39r2Pgw2HUVRc5Ii/iQSSyQQSLS1M5UUlOuGcIedh4qmT0bebfwFJS0srHvn1n/DiC6vR86Ru+PJNX8AFFznisPyTTCRwdNN67FqzHB+/9TZe3NaCpspeuOSyCzB57BAcev911B4+hFP/9ss4afgoFBcXo7GxGa+89Bb+tOA5TLzgM7jhq9eitDS+T3v5miXYdfxjlHVrQafSzji19zj06ToU5aWVKEIxP9r88b61eGXrk9h+aCOOH2jFoY86YdF/rfayvuTPKzDx3EuxZVczHnnhCJ58fzRQ1AnnDl6J1opfobplMZqLWnFl+Uh8e9tujD1yCCW9+mPvGRfj5heOYU9dAkMH9sdVUyfgpi9f7hyppp+CJ1Aw4u/DC17B5ZPPQr++vVDX2IJP9xzAnT/8Gb48/TqccdrpOHKsAdt27MEf/vhE+4q/Eadl44V9diZf/n0yql3yAccWCjogGmtp6ROcsJMp+t9CBWl3ARIVoto7AaFP6vTftQmolhe7I9ziVIx7j03BdwFtK+BP/jgHvbr1xjUTv8hP/xbxQBxAY0sjPt75If7y5mIcqzuK6ybNwKiBo1C3Zy9q1r6C8s5dcMp5E9Gt3wAUFRe3LRNZfNvm3FQm2JqDXdldrglUPKvS5J6Lv5I450xElyphn6fOkU7bxVi86G1BT1P+e7UbbpfvdFRCfbobN4QwI/LtCl7h9xKKCone+R5cqOjfVX8XZfFCMRtPo4qJvHs3oNvWeZ4VoV3uG8z9z8wFBRD2+cal/uYcwwLSE9/chY/4PVA3hnd9B5W/e5bXjbLgUZ0DqkgrhGBmM059zLWFxnXHm0VSSCebqGK3a3+BzMI5KSG9UxF/eaj0CfDZyRE12CIyypEWR/wNOaXiOg2QSthn+bRh2GJcT1vpc9T5g7pwTqW96bz0k89mfv6dsWp71fOhnBDg/ZoWokzvs7XfA/MJj0EwWkpK4m/s+VV8zuoGvuCmC9mJLOdV9KX+qWWVuZ2Be1Iyjvgrlzd0nAwK+CZRk99H7zp+Am1fmtOp9iCVi9vC7RB9CO8nQsI+205tO6GZ/XEmyt5UkTU4n5fLqs8J1NMuoo/0HftBTn75mAskTOCNJ/5GOARPSNhn9d5fZQoYR/xlc6xA3xnl5M7iRDPPk1btKOpEZJ4XlrKfNwTMayG/307JbkN9DnqfHt4GgvMVDWnYtyL8LpFpW2svrq8ErlASTCicZ4RPJ2+sqqNlNMa4mIJvMDDniLDnAO0I318mbTCTaYX5khQfj7t21P29qp/XslkuYu4TbbmpiL+3Y5F2xYxYazgbW6T1dajfQV0Lyr6lqHW8KI9ts7IIv+xHM9B9DOHrzMDaLmw9o6xvwnxL0bVAT6gE9tfuxdZD1TjSeMz5QzLJwzq/sW4D9uzeh/79+uCiSefi9P6j0KtLL5SVlCsJPP2HJXj5pdfQb0Bv3Hrb19CrT9cAYiYkNx3ci6M7t2HPp3vwxpaDeO3NjZhyyURce/UU1O3dibpD+9Fz+GhU9OzDo1e2trbiw/ercfecn6GsrATX33gNrvybqSgvL41VhS+sW4KdxzahpHMjD19dUdoFA3qezsXfxpZaHGs6iHd2voAdRzbieOMh1B8sxrGPuuLP/73OS1+Iv5/sAR558Rj+sOEMACU4v+pVtLI7fxv/hKZkK/62yyh8u3o3xh48CJzUH3tHTsE/rmrArqNNGNSvN66ceh5u/srnSfyNVXP5/1BBib8Xnj8WfXt1R219E3btOYxfPf6/uPTCCzF48BDU1Tdj374D7S7+hp7OEc5sYUfeQKo5QoUzNmBvs7CCh6Az33enCiTSM/J3PFFnnpt6yJ102qRLDPCBbDGnCr9/MyJfQmxY4Kag50u731APreiJWvx12y5X88RVfTdHBZ486F/WfvQKulV2xxmDRvMQz/IPC/W85/BuNLc0Y2CvQTha8ylq1q7G4Q/WoaKyEiedNhoDz5mEPqeNRHFpvMGyPZFY7VvKhGhjuj3JthpY7ChOcy3kzNwFzh1+rmPZceyzHZTz3PsQg+0zuKgIT1MRbuU2bRS/5HsYLQ5nzsPUztIRf1lawfyL05lOf8pOq81j1yLzH/1OXlO/YLtHUVSlL377fdac1U7IHkXga08DDPuWbXewHNbu+r7uqbAwXmbW4bbv2qB296XP6zd45N1/kE756QtVyVa4SCyPPc6pOuNGJ4OTwHqiLtSuDcIjY62Px1b+amhi/55SbQwKG9+tYZ+1MVMXusW9yOzfWXjrye/xO7jVU5vBjJsdLv7ObaW+5bTXXoWFE2+HcgeXSSj17rIKv7fUb28LgMlaPRtO/hrvUleK5/eHus2q8x9N/I0x71HTk+86l0W/8J32pnZkvEPctZVUOU/gLLQ27NoMFxEVgVLNa6hg7p5oNTHwTllaxF/1jiy1f7aPkxbHs+EuW5P4yyjY54N2R0ykMOrdQx4ca4z2JsRlW98h5rh63yC18+CaQc5/uHDcL6KP1LMVKv5KebSFNbc5NM3zgbABTbNh46NO38LnRLxeLHP+WOKvfMem+FiUk5tETXsN2udsuTJlonx0TAJqP633GSF2a9toq811nDGY/Qhhwf1V8WcE+3DT3EbuZ23jWajf5Wl2Wk5es/l1Hn33ZBxfibr+DI5VUf2Ayig6Tx3TZnOr1FHjoptbzU9pnOcaNqOF23NIdBRrO0zfBrNpz/a5ksiv3DcZ5kNKf2KfL9m4x7OpVMTfJWARZubOcUPQSvlThWpTVACtr5TmckodRK3jpUJZ+3nFLln/5fsY+LUvygEl1VcRuX4LpG2+UsyJaCfW6vFqgp6yE0i0JnBg/zH84r7f4aONWzFh0mfw7e/ORGlpMORy7JO/4iJhFCGRYOkfxk9/9CBGnDYMX77p79Ctexf+7+yHH3IqAhobm/Dyi2/ye393bP8Uf3vN53D3T76Lzp0rYlXfsrV/wc6jH6Kyewl6dhqIRLIVLa1NqG85htrmw6hrOoqm1ia0JJqx+/hm7Ni5DceZ+PvQa176Qvyt2VeCx1bV4g/vjUAyWYwJw9egtdP/4JP6BfzO32ndR+PWmt0488BBoEc/7D7js/j6y03YebgBfXt1w+c+ew6+MfPvADhlpJ/CJlBQ4u8F545CRadK7DtUj2MNLairb0RLYwuSCecY+/Ha41kTfwvbTKh0RMBM4GjdES76du7UJRRRorUVn7y1AR8ufx5HNr6GUwb3ATp1Rc9R4zDgvMnoferwnEMc2PWn5NCy8zLDpYh3MifDH83h5EI304TkO3NO6hyGY8haurystt/mncU5wo8txliocxHyOW62IkL5xU0mK8+tfRD34lbcaQlFm5VvWhJtn/YWvbmkPctM3yICwXu7fSY0lrfBPsJOzLch2ZRf3bEY974yCXder4ZaTzkdeoEIEAEiQASIABHIIQL7MP+eNZhyl1l0zqGMntisFIof4MRSpK+nSaCxoRnrVn+Ae//jflR/sg2XXjYF/3LXt9CnX3cedrnI1YBTufM3wXQiFk66yPk/9XUNuPOOe9C5cxfc8JXrcPb4M1BSUuLeNwy0tiawd89+/PK+x/DOhvfRpWsXTL3sQsy85YsoLy+LVbKlry7G9qPv4+Q+A/GZk5nwyr6dRCKZAAtDzf6b/79kEi9t+w2Wbfg9aj/qjuf+x3Dyd3cCv3/5COZvOgMoKsP4gS8jUf4wtjU/iya04sqKkfjHnXtw5pFDKOp5MvYNn4Kvv1SH3cda0KNrJ1x60Th85+s3kPgbq+by/6GCEX+Xvfo6Vq59FzU796G5JYHWRBKsMQvhl1VVRacyTL1gFKZOPAf9+vT2GrFocDyOPICGhnoc2L8Pp43tnv81TCUgAjlAgIm/n368BR+99BK2rlqOEaecBLQ0o/ikk3HyOZMx8sqrcyCXahZI/M25KlHvN0whe+0jRqWQoXZ6lMRfM2jWttX7HmNWSM6Kv2wzynwMfdoNyRuzONl6rH3aG4m/2ao/SjdNAiH9A4m/aTJlr+WI+Lvunq+j5mt+6PE2lIheJQJEgAgQASJABHKFwNoHcUP1DDxJm7vCa4TE31yx2A6Zj6amFmx4Ywt+8+vH8eYbb6Nrt66YOvVifO0fvoj+A3uhrLyEh4U+eOA4HvvtAixd8gJqa+tQVXUqxp51Jr4/++ZQbnW1DXj2mZfw24cfx/59B3DJZZPxne/9E/oP7O0JwNWf7MDCBUvx17+8hG98+6uYeMF4dOnaGV26VPKQ0HF+Fr74FD46uBrNlfvQkkjyMNItyWa0JsT/WtCabOUnghtajuP4vibUftQDz/3PWi/5vzz3Aiadexm2HQDmrz2EJdUD2W3BGDngfSTK/he7G5ZwPeyizqfgi3sOourYcSS69Mb+/uPxb2ubsftoE3p2r8ClF56Nb//9F+Jkm54pAAIFI/7u3LMH72+qwYFDx7joK47ny1dXl5eV4jNjhuPkXr1QXlZG4m8BGDAVIT8IMPG3/vBBbHvrbbz+zGK0HDuAkzoXo6JrV5w87jyc85V/yI+CtHMuyWGsAk9XzGznasuZzxEvrSpEKNPAFQMxqyxnxd+Y+S+ox0j8LajqpMIQARuBHBF/qYKIABEgAkSACBABItBhCZD422GrPhcKzjSeI4eO44P3P8aWj7fh/fc24Y3X38a4cWNwyrDB6Nq1C5qbmvHprr14dfU6TJx0Ps4aNxKDBvdD7z69cMbooaHFaKhvxIvLXsPLK19HQ30TOnepRGuiEVUjhvJTvQcOHMSHGzdhw9vvo7KyC+75j+/hggvPQXEJk13j//xm0c/xwYGVGDhwEC4cfJN/6ped/OWnfhNIuKd/39q9COs+XIraD7vjz7/yT/4K8ffw8SRe+2Anqo9UsMPL6NvtOFqxE0eb9vEM9e9Ujn71+9GppQ5FpZ1QVNELNfta0Njcgk6VlRg24hRMuujs+JmnJ/OaQMGIv3ItsBjvLa1O3HJxmlf8XfzOG5Z70lc8Ryd/89qWKfM5TODorhp8+vbrOLh9B4q7D8DBPQdRu3MrBow4FaddcglOPmNUDueeskYEiAARIAJEgAgQASJABIgAESACRIAIEAEiQASIABEgAu1JgOk19XWNOHzoOF595U38188f5qLs6aefhr59++DYsePYtOljfgr3X35wG6ZMnYhuPSpQVlaKkgiRlmlIO7btwZ7dB5BMFGH/vkNY9teX8dGmjejfvz969e6J48ePY+MHH6GiUwVm//B2TJw83g05He/UL2N1/1Oz8e7+Feg3qC/G9LmcKVZeqGeuSzniFP+/Ww6txcZP3sLxjT3wl18Hxd/y8m7Yf/AI6pudI4+dStkhSKCpFTwMdmkxE5JrkUi2cCblRcWoQCuSaERRSREqunXGSf16tmcV0rdOIAESf134shhMYZ9PoEXSpwuKQKKlBYd2bsfu1ctwcM8eVAwcjtMvnsrvUzh+YD+69uyB3oMHoaxz54IqNxWGCBABIkAEiAARIAJEgAgQASJABIgAESACRIAIEAEiQATaToDdvfveOx/j4f9+Cm+++RbOOnsMhgwZiIMHDuGtt97B8KoqfOO2mzBu/EiUlMYXZuWcfbrzIP66eC1++ctf4txzz8HFn52I3n274+NNW3Fg/0H83YwrMXL0CC4ss0uDY0Z9xr2Pfx/rd65AcbcGfsKXC738f+zrjujrXF3K8p1Ey7EyNGzvgr887Id9fmXVa+jb6xRUduruvuuIv85hRve/3XScfBXx/19cVITS8iRaEnVIJNnp5gr0H3By2yuEUsgLAiT+utVE4m9e2CtlMs8INNXWYsP//REHazaj2+BTcMqECzFo1Cg+MDU1NvH7E8rKy/KsVJRdIkAEiAARIAJEgAgQASJABIgAESACRCCcwD7M/9JsYB67N53993wMffpWTCBsRIAIEAEiQARSJMB8yXv3HMIbazZi65YaTLjgbAyrYuLvUbyx9n30Obk3xp93Bvr26xlblNWzcOhAHd5cswVPPvkErr76akyeMg4nD+zCH2ttSaCo2Bd8meZaXBxPZP7xI7Pw2vsrucDLtd/WIkf4TRYxCdkJA81O7qIYyQTXhvnflvzGF3+3b9uFl1e+hk937VGyrUe9ZX8sLi7mDNjJ35LSEn79aUNDI9hJ5+EjhuLaL1yZIn16PF8JkPjr1hyJv/lqwpTvXCZQf/Qolt33AEp69sLwiRNwytgzueDLwm4UFRV7gyQbjHLxh9+5++792Pr0NPQzZDDq77lYJsoTESACRCBfCUT1uVF/z9dyp59vdjfydMw1JHDNE+vw5PV900+a3mwXAvzu9huXGr41CytaC8F5Tvd3t4sh0UeIQAckEOw/C6XfjFeZevnnrN6KOyfGezfjT/H7Qm/HIgA0/8g4XUqQCBABIkAEiAARIAJWAiT+umhI/KVWQgQyT6C+rh4rFj+PQVVD0W/wAHSq6MR3M7EdR/zuhVLn/gW2IykXfxwh4QpcM/YWPHnXeCWL3oJ6ul0czsUyUZ6IABEgAvlKgPrkVGvOEX9xIh2+qWaZno8g4NTp+oIQ78XmhCvwSA07EUaVTwSIABHIBAF2unQCZi7QxN61D6LL5Hk4oSJoJooXJw1e1vf8vpWLr0twLfW1cejRM0SACBABIkAEiAARKBgCJP66VUnib8HYNBWECGSMABcacD8eeXe7Fp7KCV9VPRaY++5V0slg9ZSVvrNZ3YHtOzv5vz/jpuM6Jti792F24MSP57AIW8SzNO4bYjyxbD5FJDtHwsuQMbiUUNoEeB1uvgUrMB1T5zjJqI4s4fTyP6HYorT7nj3h/U37d/G2n7aW7twFqPU2RVhOGIY8I74rbFJ8R5SPpy3y5KZja0NAUOSS2xXkNsYLZnneO2EntYkAF/dvblt1OIWJF2Y2Sp3ETgs+E6961W+b2rjO1m47gJ1x8NtOGcCdrAuvk0+SSnzBHJCwnlLk/axrx4o9GlpIe/XJzncc+5bt86bq4ClMue3pZYFi/7Ym77QrK7+JcdqWLe1w8TeQX56MZPuKXap/i7SzG5da+iXZXsP6FJu9OaeVjXa6w3HsB37YJq15wB1Dt+O21cBU8YxWP2qaqmhgKm/800uGOkxz41jqp9u1bytljuDv9pPi5LhcXpaPB0YswLXPTMfMBVF9YLBKhO1dM3cWMOe9FASJiP7UMo7F7W/ltu/Z2eZbvLFOma8BiGrzwTbm27/+rbQnBfQiESACCgG9nSp/5OOaPCcx9ZGwRM1w2y/8U6zBOWCcMTu99WL8PsM0r4gwElPfKcYLw5ozkBdtvuDPjYLzkNTHMTJwIkAEiAARIAJEgAgQgXQJkPjrkiPxN10ToveIQOESEAvbrSMexmPDHvJDZbFF8CzgtuuWYKoQbV0nqX8aRzudozsbpN+HecLUJKz80gRU3+GE5VJEMIZZTqMt4q+XZ+Fc347bePhI/URRIZ0wKhw7FSKELtqO46f7XGf+WF+YdZ6Hu/tfd8JIvw/WTwU4aTn2qKer/24RUz2neYRtuW3qvqengQu17nusDa68TGoPsu0qbapt4q/DaIwnUCq/87Ym2ohrR/qJCv13xdzMjq8HRrhiaSppuc45p67ZR9x6gB+BgOX9DtzthvRVvx1uO26fE5uxnzYXRfX3LBtQ9JboiEjxQhC3V58MT/xlDuCHMcw9KRPWJ/N35GsCUjhhFHBUKxt4otpWWN8WQ/x1RW6eimzrAZt2ndXyRgxJFJPHJz6msY0UstDoOZaF+JVqnxKyoSDgzJf7LpeP+L4nuqrfj+4Dboff7hzRL67dOptN1mCKG6Y5VJgIq86UT27pAoD8u7NpY6Y3Vpj7dNucRoianoM/tA8MFmrdU4sx7Ppp6JdymSL6U4tIEbe/TUX8rY7R5uUxzGlf/sm7+EJO4cxfqCREIPsEooTP4NzW33wVfDcw7kfOw6LG7Ij5cMh60Z+bqNGoAkxT7lfd8X8WwObh7KojpX+KEn/1PCvPazwCY3H2LYK+QASIABEgAkSACBCBjkyAxF8Sfzuy/VPZiUAoAW/h+7UduOHRwV7oZyGu8JO5ruARPFkoi7UzUBM42eV/2nMEs5NJ0sK7vcVfX4SW7jgOONXJaE40AZNwEOpElpwwU17RRDq5MAHnjuQgM53eDHPuiJN5rjhkFDsU2/K/xYVE9h5rd57oypxHvggnsu0LMNsD4W3jn/w1CWSSA/DCNZr4a3Ys2usgTKwwnZrVnG4RBqezjRR/ZZFWcfCpQqfOWO7vAnegG0SNuMJYKiJae/XJ3ncuW4Muyyepp/4sgueEQD2FC6/K46H8ohzJYQbSBvHXkGzgRHSY+PvMGLAD3VOedu6l5Xa5eYx/ypOf0tVOhMfqq6Ic+yzjNvFXC3np9UGTsDIQHjusDzgx4m/KYmHY+G36WxR/6Z2gCBGnXgxGlbJI0RbxN7q/TUX8DfSDhogSJP6e6BkTfb/jEYgee715x7D5oZFJGLvAWswAVJ2HhY/Z4fPh8PVi7DFAbOSqGYIH3Ht2wyPUtEX8HSJtFNXWtnyO4Jyidq6fcMcJXIFFkCNndTwrpRITASJABIgAESACRKC9CJD465Kmk7/tZXL0HSKQPwT8RTZb2M53Qz87IZ8x7yHIQho/ASKfoGLF9E5RmRzL2gKZh5uNDjOphn2+HYtknOKUVVTYZ8vJX+OOctOpx/ypwoLMqckRZRWEvXC6zmm7oY8a7FRQChF/Ayc7+TuyIBvu7DI6rAK2pYerDgu97FetcwLaEX9FeFLvr+4pP745wwvp7L/L21PgxLPzd885GBB/zY5Fu4MwTKwIitbxnI3uKUxRFCmErCI2aGJEqO3wsLhan+KmzxjftnlCsI/zUOonaZw+Ms4dnmmJv3dlt08WpxqhheY1hf7V7w7Un4l3t2AYvxMs/uqhII0h2B1DUMKLP3MVVly3BCt51Ax33LzjKiyc7Aiw5o0ofp9i76uiHft28Vc7wS/6vLVXYeHE4F2Ivm06oqGIyqH0D9c7YahDf6TIBkwwTO/kb5xyq7kI+475bxH8pT6bzRf0DR6xhQk5m+0q/kb3t+mIv/Y2788XeV9oOvkrhbzX54BRZkV/JwJEwEQguq8UfXvopjY36ai5nTfv9OYLbZkPh68XvbmJV2ztTmNlPn87FslzmKjoDOzv0ma34Mlfw/yQzwdsIbLhRv+QxF+2kXT5JLCIWkq0GDJkIkAEiAARIAJEgAgQgawRIPHXRUvib9ZsjBImAnlLQD/lxEOpMiHIPZ0rn/Zts/jLBNk7tqNKOgllDjXmOqj5fVOys1o6dcN2sofd+Uvib97aJMt4lPjLbZE5lIXTR3I4567469svd8ax0wLs1KVoD5ECgcXZZj2ZLz2fV+KvL/oqdyZ7bVoTG1IWf4MCmGgsUcKOZ5fsxLYUwSCqsaUn/jp38WarTxZl1R2UYX0yFzOVTTzRDmiZjZ3fCRJ/JdFXiLqhJ39Np0bZmMacyeIUPz+FlI/iryPw6o732Hf+ak71tMTfNKJwkPjrtLCwCBH6mJqK+OtvKhICjN5W1XDfUWGf07KLqA6W/k4EOhyBqCgEWqQZLRqKjis4546ah2VZ/JU2Glv7DOPG3XAuatSYVMI+yyd7TcYmeKzDsPuCm6eDERQ6nMFSgYkAESACRIAIEAEikFUCJP6S+JtVA6PEiUA+Ewjsenbv+X3AvU8zPKxsGmGfn3bu/BV3TwUdDtLpMINg5eWHOdzTEH8p7HN+WKv1lC93CBlC90aF8hTFPoFhn2Xb0+/8dU7Ux3Uuibtw1dN1wbDssnMuj8I+G071B8MN+neLOqezRbg984lDv58LZxwpTLjOxmufeA8LvTuHo9tUuuIvF1Ky1CfbmNj7ZObUVE+G6uwjSVj5nRjxl7dJOayzdgdg2PjkRwoYjMfYXbergameCOxuMMinsM/sdK92aioVu9Wd6pFtyWAsUZsvjPZFYZ818TeTYZ+d+Zp8GjzQ5rUT31Hir3LndmSHQQ8QASJgIxDax8r9YoxNNYGxLtY8zJ93sTzKaRjz5uUjxbDP1uhMcmQeQSlc/FWjxqQi/jphn/17k/Vacecwc2dhLpxrNNIZA8naiQARIAJEgAgQASJABNIjQOIvib/pWQ69RQQ6AAHV2SpC0jrhc1kIv6DoMh3reQhadkrIWex6v+sOBpsgJz0XcL7L4pzl5O/MsQucE5NpiL8T9DwHfu8AlZ4HRRQhJtUQ4OLEpunkEQuHLOxW/7t+r2XwNLnj3Hbtn9nXXeO9OzW5vfHfowQqrT0otqWG4lQcbXo7uXEMVrQ6d4iq32zDyd+JbluW0nYYu98yOdf08Hmh4fTCwj4HRSVdZFJMUu9H+O/zvFPesnDuvGcQf29c6oXn1cUIpdyRjHVHYrCPjNOcUhHR2qtPlk/IBzb5yIKoZ593A7Nk56cfwjxe2GdGysYvqm2FUQ4/fRwQFCVb1zcDiX4HcthnIwvDlQhz3JDQyqalVPsULbqFfF9w2MaViS4fcZJZXI/g8lY2W9n6AO1ZlmJ8uw064VN3fEedZLPZQPA99TqLCfD7cL0+wvrsvu4paH8+5PRb2h3OcTqAyKgOFiGB3x/p/E2pC0N6yt8j+u74J3/VzXp++/XDnwdsxBT2Oc4pvjgc6RkiQAQkAmI81cIiu3Mmf1wO6yPZ3NYQbSdiHtavTfNhMSeU+tKQ6D0pRXcIm6ca5rnBsM9qZBjl74G0Za7iWha/LlIfA8m4iQARIAJEgAgQASJABNIlQOKvS47CPqdrQvQeEShcAkYnoBQeLLh4sp+kDQAAIABJREFU9UOBMSp6SEjPee4i0+9H3Pr0NPQTAsDYBc6dSNo9pV6a+j2MLE0R5jfNO39lQU3cYRU7rGXhmkHOlcyxuzGYg3lMh+E/isAkBEH+F+acvwXVQ6WNCJY7PHUhMHhvpnYnr3zHNBMgTXdWKycHze1Db0f6KQu5HephV/1yt0389Rx8XnvT7xvW7gplLwQ42+64jRB/U0pLCz3L2jwPF/8e7v8v4PZvs7vDzT+MlXMiM8R2DKFtFduy2Y77yfATLUK0V/MXFGbsAlJ79cnqd3wRjIckj9knz1ntnAYW4locZ2fgGc/GDPfBi7YVKrrZxF+/LQbrV9h6sL07Y5KzKYKLwxYWSjnk/FlE2pluPyaEZc9CQuzNNp4678p3KLupud8eNxeYO8dtJ54Q7Dyjpqk5qpWNJ5rgaK0Dtc8LtEw+Zusioqn9hoj4kaKrlgflHmtLn+5lwT6ncdrILMyZM8+9a10Sgg1iubVjMoi14W3F3p967VO7qzsgwob03foYY8s3nxvx++D9ezDlNr8C053rF4w/Diu+yUR5RmaYc1MPyhARyDsC+jhhvlc7rI80X7Wi9BPSPOyRhWMw89r058MCsG18C/ZP4X2Gmo7lWdN6Uq5pNk7yqxtCxN/A+CmvgfWNROnee5935kcZJgJEgAgQASJABIhAThAg8detBhJ/c8IeKRNEgAgQASIQQSCOiEQQOx6BQGhCD4EvlvjheNlGk8z/sDzwe3h59AP6UQnsw/x71mDKXXb2xC+LNpPyCdPU8rLungeBu/QNDqbQm066mezHzd9OLf+pPp1WGOrYH4luK7GTysKDcU59W5/Jsh1mobiUJBEgAoVMwBo6Wgv9XMgMqGxEgAgQASJABIgAEShgAiT+upVL4m8BWzkVjQgQASJQQAQyKRoUEJYOX5QTL/6yU4SzgXm2E9AdvIrWPogbqmeECOPEL6sWkk3RjaX96GA8yUPgyz/tIP5av51Vmk7YZylkcUa/FtlWMvq1lBMj8TdlZPQCESACuUqAxN9crRnKFxEgAkSACBABIkAEMkKAxF8XI4m/GbEnSoQIEAEiQASyTIDE3ywDLuDks2Y7bhhVChOfpvEQvzTBpfBaNsXfFLJRKI9mVfzNcUhxxN8cLwJljwgQASJABIgAESACRIAIEAEiQAQ6AAESf0n87QBmTkUkAkSACBABIkAEiAARIAJEgAgQASJABIgAESACRIAIEAEiQASIABEgAoVPgMRfEn8L38qphESACBABIkAEiAARIAJEgAgQASJABIgAESACRIAIEAEiQASIABEgAkSgAxAg8ZfE3w5g5lREIkAEiAARIAJEgAgQASJABIgAESACRIAIEAEiQASIABEgAkSACBABIlD4BEj8JfG38K2cSkgEiMAJILAP8780G5j3EGYMZv89H0OfvhUTTkBO6JNEgAgECbD7f+/A3Xjy+r5g//3YsIdw50QiRQSIABEgAkSACBABIkAEiAARIAJEgAgQASJABIhAvhMg8ZfE33y3Yco/ESACuUpgx2LcMPR2LAJwzRPruMhEP5khwMS6qhuXuoldgUdqmMhuFviqNt+C2rvG2z+89kF0mTwvMq3M5Dyzqay7pwoPjCDbSo8q25QxATMXAJh+P7Y+PQ390ksoh96SyqTnau4C1N4F3FsyHXMNObb2Udb28VbqaUF9R/+m2q5nYUWracOMU8bqO7aqYr2ST6eAcvrhaWvcOCupz1DStuVLQNW46GlpDOasFuWIw1OvXy0v0pijlz/USA3snOdZ33o3MMttJ0abMvWtdp5qPcgJ2rmG1124TXlfYGW8b4jazjVe/FmlviLSDh07VAZRc4CoMU35u9RfxeKp1a+al5AyMj6zgPsKom/MoW6askIEiAARIAJEgAgQASJABIgAESAC7UKAxF8XczKZBPsf+2loqMeB/ftw2tju7VIJ9BEiQASIABEgAnEJOM7uMb4wxB3bCAhFnlM8IL5IX+LO/yW4VojHlrTi5q1dn2N5XT4pXNhu1wzRx3KSALfp98I3SMjtSS5Eiu0j0DYVII4YtvA6sVnBEZ0gxE+t7fG0nrlKE+V9Qc0XTZ2PsI0QKy/TBGHx/Yi02btTIQRfLZ8aP3O+xIecMq33NvuYy+z9XeerGZDOk+fzXX+jgpoX/dsa35SM0+U8VhPBFZ52mwrlGciHnm/tgdC6i7ApJb/zAps85NP/QTwRaYe2DZ1feF1EjWlGO/DsVc+5xtMVuMdpmwycducKv9IYqW8oCmeUklHRw0SACBABIkAEiAARIAJEgAgQASJABNqVAIm/Lm4Sf9vV7uhjRCAvCMgOXCGkeQ73iNNgnkMf4CFVPSe+4jB1HY/T78b9mI0XPVGA4fGdpTdVfx3s9OYKTMfUOQ463fFvPTVjcK575bpsjXTiU6oSdqpmHnCHLAq64oIvELjl8k6fyqeWgo5e3WkvG4D55I6cXsipNNPJJenEm+qEB+AJGfbTXIztlOWyGCK/x07YyuUTeRP51fKa8ROVukOekdROAnpMZmHO3HmYa3WSO4KRXKeBtJSWaiv3JKzUT1PGLrdoA9rJU9G+rMK1HFZcbS93ToyoE/0ketTpt8Df1ZPWxra3Qz5NbWpb23HbamCqOHGtldN+0s9wOlJiHaxP8W3VRuztwnCCPKwPcU+HRuZXtwdT/Wqn89QToQ9j2OqrsHCyE0kg/knlCGEtVBhKsX0E0jKJqOomDc6Nn8wfognDwqYfxjB3Y4a/mWMW5syZ54vGvIr19iA3XFOfwbi4aUPbAMJelU6JVut9hGYPyvhm2jwinzgN/N2UNzfvOs8IoRgWOxWRAcJFa3VKEi7iB23KPsa76ZpO3bp/Che0I+qO9zM2m2InkkV/cQXmzAXmvqtuJkhlwwDLrm+v48PHjsFBm1L7nOBY4m+K0Mc0A4OQTUo6T3ufKMZ1beMUt6PtuM07dS+1FUN0jbyYzFImiQARIAJEgAgQASJABIgAESACRKBDEiDx1612En87pP1ToYlAKAHfachChfpOeF9AdIUS5WRUUPi0OYanvCIc/+NVgVhzvsMN8euFKtSc4gGntuwYjSHcGAW/iPd057j6u8ZAiGcWQTCQf8X5qp8g0n6PcPibTmDNXKCFSTY45sPfk8oHOZRm0Ekd6njOWPsL8p6/YxpmTDSJV1GiUNg7tnLrzvEQQSdQZl+ckENXc25so4NN/A3UWXidzJRO8Dm2Cv8kqBbaU6kzi6A3E65YrYsQFnFLCdEbaA+qTUe3LakvcoV/IZykJ/4KsdwSPjwDfcFcHj7XF5YD9atzM22Sgb8hJGwziWxiUYJfePs027Htnai2bsyLV25nA4W8aUj0y6Ju9zy1GNXXT8MEaWOQf0fzW7j3Sw9j/YKljjiubHAwnbqUyjZsfjByQIjQGsVUb+Khz4d8R+cZ/d1MnfyNcUo1cCJbKrVJmLSVM0rQNta1X3f3YXbwdLjy/bcw/6khmOHe662eJHc2DCzEUixiod/Zj9TfhtvrDNQop9id1+1tINVT2OHPW78T4BnxXWsobCkahlsuul4gYxMWSogIEAEiQASIABEgAkSACBABIkAE2okAib8uaBJ/28ni6DNEII8IKCdkvfCyUYKAc6dk9MlfdvJ0NjDPFUQ0p6UcetDkhLUK0y5f7/0L16hhfY0OWu3kKEsjVPAJllEVKrZLDFxeuAKLoIcwdTIbKv5GOdINp9ZkdoHT288A1yyAH+aYZSBC/HXyJ7/nO5TZCWEv1KrxdFf2Tw2FiSJxxC397lD5dJfaXC3l5gKFXZAMb/JumnNnYf2IGe690Ozf1gAhp5aDebTlzfB13bbDxF/D6z7vSVhpEEDUV+K1LWdDCTuBFiUCsraVWfE3aN9aoTPRF4TWr3Pq1W6Hhv4mUjRjZYgQfiLTMNSddvrRIxWZlnpqUn2PnTJk9S7Xq/OE3Jf5tWIol+UEsxNeWbcZLW0m/up3wQbatDglye4Gt98xHmwutjrwT7Ab74I18BRtfuuIh/37zgMbiuTIC6nk0895uMgcQ8RMYRyI2jDg2LDdLrj4q9/pHji5ahln3fahh+gWG2WM44CXtiP+Ro8dUn2EXT+gGY6tDrzT79JGEPnVIE/B7xZUD/Xv+tbvmfYZuAL2HEN0hzDBP4/mtZRVIkAEiAARIAJEgAgQASJABIgAEeg4BEj8deuaxN+OY/RUUiIQl4B3Ok1xMJudv76j1BEq5uofEWmIU3+B0M2y0KCG8DQ5YT3nKA/P7IZC1b7Jnepc/DX8XXHE2gQqy3tf2xEQlFWhQhJ/2cnY5ZPAHfYW52mY+DvMeO+l5BCPLf6yelmDKTVD8IAWzjpc/DW9ZxYufMe0XvnpiRBx7DRwilV7KRviL7NtVbDxeXifTzHsM1YvAO7bgZuenoZ+TDxZPskJc24JWR0UxSLEJLHpwQ2brghY7vdq3RDGZmZaGXn5BuOxwGlNvdZsbUsOKypttlh7FRZOVE+dmdqW0r/oYZ+9MrI3he3Zwj6HtAtRFKnPUkrH+pDYfUFY/Vr6TPYx3k9pkRd4JmKKcIa7sEUZok+Sxhd/o9PKsvhr6iyUDQUhwnJc8df7Rgz2Uh3NjRD9TO3NxFP0r3Lfo5wADxXA+8bpTr0Q+moIYunVkHDD3lOxxd84HLMp/hqQSKK7HJnEezJl8df/Rpw2wp6OGtN4isbNFiaeot+WrpHQ7UTr3+awsWiy1l7i1HtMC6PHiAARIAJEgAgQASJABIgAESACRIAItBcBEn9d0iT+tpfJ0XeIQP4QEE5pVbiMJ/5Gn/x1TqIEnmOneJigMgu4jwlhlpNmqvgbFItUZ20whGHkPa9hp/1iCz7rMOw+53QzdySfQPGX1eEduNsVwzVeISd/ze8JG2DlmwA/LKu9jNmw+jhO8jjiry50RIfuVMttOp0WfaJNEJFZOrYy9NEqsBCbt22eYBF/bfdgsvak502c5JLuidVsm3HktnG9IxCpeQ+Kyr6IcaLEX1WYkPMb4O6JFupJPblvs7YLUUUZ7guC9WuKJCC3GJMAFi2cpWP7ajuNivLA7lRlP/HCnIeH0Y068S2Ll9Fl59nyhLqItFMM+xxsI6bezW03cU57xrwH2H4S1enPjWNMqqJdxAnuWP1aVLQKcW9srLyZ6jqVsM9+3cQTX/22Fs4z1bDPNsFWtZ04Y5q1zRl52sVz28Yiv93ciglKH6ht2MnGoE5pEgEiQASIABEgAkSACBABIkAEiAARyCABEn9dmCT+ZtCqKCkiUCAE1NDKQqiNEgTihn02OKtdZ/21T7yHhZIYZXLamvNmAB8aslUVL4L3ktpE45hhn+fOwlxMAjtRGeZ4Djv5OyHKkR7r5O8szJkDTGm9FRNMzn2r+Gt7T3LIs5PN4nRhLGd+ZhqHcypdOs1kSTZKrAj+3Xza0UneUm5biNhAKFm7SMQ2QdxUzUTYW3DtMw97InCqJ3/5Zgq5Tkx5M4RY90J36+KvwTZyK+yzGra8mtmFclpa3agg2rhT7xHtQhE+2tgXhNavE/bZetrSdMo3MsxyhEAa+b5T+FjtI2ZafmhvX1TyBU0TA7NwZTr1bBWWeRs0hScPj57gR0MwhzYP7Vfck5TgIafVE7fhArjLxcYz4n7WTIi/bQ75zIwmpTGGnWwX47Cpf7RtdHE3gOyQxh/3daNIbrpewTq2uiKn4e9y2qFtQ+mD3YzFEdaNY1q4AG7etCNYmsezMPuNZaOZGcYpFSJABIgAESACRIAIEAEiQASIABEgAlklQOKvi5fE36zaGSVOBPKSQPC+WPfOWu4UfQ+P1Lj39Sq/Bx2VijNRcYDqz4r78Qz3zd24FN49dYaTi1U3jsEKJm5y0lK6gxdn4c5fV8yVvumc2BF5CIZaTFv8dU/ViXsIxSk773eLuM1OjjKnsAjdbWPHcdnE3zmwMJfrTXbOg4tYfl7FPZnsLlfpFFEbW4PKOjyxKPE3IFSECti2cgfvFI38rpdt3VZvxyI3jHFQyPTLGhQ4wvImn7AXtum2Mb55QD3RpeRd58F/nweIUMv63wP2GBJS3TsVqQo8ev0G21aqJ39ZX8XuGPfv6IzVLgTuiA0k0fl1+fO+yFK/ep+qnKZ1wsjP1cNbW0KC82xHCbJxN2ro6Zjei5tW4ISw1v9r6dj7TIMYZgl57EWWiEhbba+a4GhsA9L4p3RBTt7kO1TVHkrPu+F5K8+gEJrpsM/RonZIlA2poKE8+XPxTot745MUvly1Cz0d+6aHoD3p7PW0ItIObRvmtJSxUeIVNabpeQ8+H8LT2EffjnFso9BEjVegHTmZjHdquo0DO71OBIgAESACRIAIEAEiQASIABEgAkQgwwRI/HWBkvibYcui5IhAARAwhX/1nNpCBOLllMXaVMRfcb+dL9yanIzOv43BHMxjV2DyH0/MdDkLMUdgDxM70z3Npr/nOGCXup+UT6EGHfrpi78seSGKu59yRTPv+9r9siyfivj7Lruf1QmhndKpLOt7JtFGiCFCXBQ1EX06N7Wmoqfvv63ew+v8e7CuDeKA1Zb1nNnK7YQwV++5lsqdlqDsCvc2gS8g2IfUCT8dN88tDGurTn7X/+Ju4FuzschWAa6dKW2L2dod21Elbf5Q24HeNm3i7xKMmwvMneO2Hy08blTbsrHW+wG/rzDc+RvVLgSXGNEDovLriJCqQBPen8j3Srt1yyIJzHHrMepO6QhBNiVhNaJ92NOyhycX9ae3WTtH2UgtAp92d2lqaZv7WPFVNV+GzUluSH8oY4Kc5+Cdq6LdGfNpuSIgMBbodqAxcO6Mdk7WRgt4EYJsiE0F0w7nGXZntXUOYBxrWcnUMcE0DtjLr40ngTDdEWmHto2wtGUbjjemqX2bPq7aRW9e+Uo+tT46ot2IcVTMKVIbr+lpIkAEiAARIAJEgAgQASJABIgAESACJ44Aib8uexJ/T5wR0peJABHwCTDHr3z/aDynNREkAikQWPsg7sWtuHNiCu/k3KNh4aljZta7EzV4Kjv+yeWY35IfizqVmkaShf1KhLBT2IWn0mWMwD7Mv2cNptzlbgTKWLqUUGETYP3PGufaiMIuKJWOCBABIkAEiAARIAJEgAgQASJABAqMAIm/boWS+Ftglk3FIQJ5SYAJWrP5faczBvsFiD6xlJeFpUyfEALMxuZj6NMF4Mhmp7mWO3dKp/VD4m9a2Nr/JRJ/2595AX5x7YO4oXpG4B7iAiwpFSmDBEwb8jKYPCVFBIgAESACRIAIEAEiQASIABEgAkQgawRI/HXRkvibNRujhIkAEYhDwA1LaArZSOJvHID0TEckIIf4zpvy08nfFKuKxN8UgdHjRIAIZIIA66tnAfeJayMykSalQQSIABEgAkSACBABIkAEiAARIAJEoJ0IkPhL4m87mRp9hggQASJABIgAESACRIAIEAEiQASIABEgAkSACBABIkAEiAARIAJEgAgQgWwSIPGXxN9s2helTQSIABEgAkSACBABIkAEiAARIAJEgAgQASJABIgAESACRIAIEAEiQASIQDsRIPGXxN92MjX6DBEgAkSACBABIkAEiAARIAJEgAgQASJABIgAESACRIAIEAEiQASIABEgAtkkQOIvib/ZtC9KmwgQASJABIgAESACRIAIEAEiQASIABEgAkSACBABIkAEiAARIAJEgAgQgXYiQOIvib/tZGr0GSJABIgAESACRIAIEAEiQASIABEgAkSACBABIkAEiAARIAJEgAgQASJABLJJIK/E32yCoLSJABEgAkSACBABIkAEiAARIAJEgAgQASJABIgAESACRIAIEAEiQASIABEgAtkk0KtXr2wmz9P+9fI9/P/+42X9MvKtomQymcxISlnIXKbyRekQASJABIgAESACRIAIEAEiQASIABEgAkSACBABIkAEiAARIAJEgAgQASJABHKNAIm/uVYjlB8iQASIABEgAkSACPz/7N3Njp8HeYfhdyZ2SIyVKKgSaktbUShVvmhVVBYVhVRi0TPoGXBQPQCkngELpIYPdQEbIDYpKiAVqYoqQUqDUyexZ6bytCwqRQL9OhH3mGs2XtjP6+e9nrE3t/42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STCcyBAAAgAElEQV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GIgZZwAACAASURBV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AfF3QDNCgAABAgQIECBAgAABAgQIECBAgAABAgQIECBAgACBmoD4W7uIfQgQIECAAAECBAgQIECAAAECBAgQIECAAAECBAgQIDAIiL8DmhECBAgQIECAAAECBAgQIECAAAECBAgQIECAAAECBAjUBMTf2kXsQ4AAAQIECBAgQIAAAQIECBAgQIAAAQIECBAgQIAAgUFA/B3QjBAgQIAAAQIECBAgQIAAAQIECBAgQIAAAQIECBAgQKAmIP7WLmIfAgQIECBAgAABAgQIECBAgAABAgQIECBAgAABAgQIDALi74BmhAABAgQIECBAgAABAgQIECBAgAABAgQIECBAgAABAjUB8bd2EfsQIECAAAECBAgQIECAAAECBAgQIECAAAECBAgQIEBgEBB/BzQjBAgQIECAAAECBAgQIECAAAECBAgQIECAAAECBAgQqAmIv7WL2IcAAQIECBAgQIAAAQIECBAgQIAAAQIECBAgQIAAAQKDgPg7oBkhQIAAAQIECBAgQIAAAQIECBAgQIAAAQIECBAgQIBATUD8rV3EPgQIECBAgAABAgQIECBAgAABAgQIECBAgAABAgQIEBgExN8BzQgBAgQIECBAgAABAgQIECBAgAABAgQIECBAgAABAgRqAuJv7SL2IUCAAAECBAgQIECAAAECBAgQIECAAAECBAgQIECAwCAg/g5oRggQIECAAAECBAgQIECAAAECBAgQIECAAAECBAgQIFATEH9rF7EPAQIECBAgQIAAAQIECBAgQIAAAQIECBAgQIAAAQIEBgHxd0AzQoAAAQIECBAgQIAAAQIECBAgQIAAAQIECBAgQIAAgZqA+Fu7iH0IECBAgAABAgQIECBAgAABAgQIECBAgAABAgQIECAwCIi/A5oRAgQIECBAgAABAgQIECBAgAABAgQIECBAgAABAgQI1ATE39pF7EOAAAECBAgQIECAAAECBAgQIECAAAECBAgQIECAAIFBQPwd0IwQIECAAAECBAgQIECAAAECBAgQIECAAAECBAgQIECgJiD+1i5iHwIECBAgQIAAAQIECBAgQIAAAQIECBAgQIAAAQIECAwC4u+AZoQAAQIECBAgQIAAAQIECBAgQIAAAQIECBAgQIAAAQI1AfG3dhH7ECBAgAABAgQIECBAgAABAgQIECBAgAABAgQIECBAYBAQfwc0IwQIECBAgAABAgQIECBAgAABAgQIECBAgAABAgQIEKgJiL+1i9iHAAECBAgQIECAAAECBAgQIECAAAECBAgQIECAAAECg4D4O6AZIUCAAAECBAgQIECAAAECBAgQIECAAAECBAgQIECAQE1A/K1dxD4ECBAgQIAAAQIECBAgQIAAAQIECBAgQIAAAQIECBAYBMTfAc0IAQIECBAgQIAAAQIECBAgQIAAAQIECBAgQIAAAQIEagLib+0i9iFAgAABAgQIECBAgAABAgQIECBAgAABAgQIECBAgMAgIP4OaEYIECBAgAABAgQIECBAgAABAgQIECBAgAABAgQIECBQExB/axexDwECBAgQIECAAAECBAgQIECAAAECBAgQIECAAAECBAYB8XdAM0KAAAECBAgQIECAAAECBAgQIECAAAECBAgQIECAAIGagPhbu4h9CBAgQIAAAQIECBAgQIAAAQIECBAgQIAAAQIECBAgMAiIvwOaEQIECBAgQIAAAQIECBAgQIAAAQIECBAgQIAAAQIECNQExN/aRexDgAABAgQIECBAgAABAgQIECBAgAABAgQIECBAgACBQUD8HdCMECBAgAABAgQIECBAgAABAgQIECBAgAABAgQIECBAoCYg/tYuYh8CBAgQIECAAAECBAgQIECAAAECBAgQIECAAAECBAgMAuLvgGaEAAECBAgQIECAAAECBAgQIECAAAECBAgQIECAAAECNQHxt3YR+xAgawd+0gAAIABJREFUQIAAAQIECBAgQIAAAQIECBAgQIAAAQIECBAgQGAQEH8HNCMECBAgQIAAAQIECBAgQIAAAQIECBAgQIAAAQIECBCoCYi/tYvYhwABAgQIECBAgAABAgQIECBAgAABAgQIECBAgAABAoOA+DugGSFAgAABAgQIECBAgAABAgQIECBAgAABAgQIECBAgEBNQPytXcQ+BAgQIECAAAECBAgQIECAAAECBAgQIECAAAECBAgQGATE3wHNCAECBAgQIECAAAECBAgQIECAAAECBAgQIECAAAECBGoC4m/tIvYhQIAAAQIECBAgQIAAAQIECBAgQIAAAQIECBAgQIDAICD+DmhGCBAgQIAAAQIECBAgQIAAAQIECBAgQIAAAQIECBAgUBMQf2sXsQ8BAgQIECBAgAABAgQIECBAgAABAgQIECBAgAABAgQGgWsRf4f3MkKAAAECBAgQIECAAAECBAgQIECAAAECBAgQIECAAIHfSoEvffGjV/LeJxcXFxdX8qTjOH5Zpv/urz5yVY/0HAIECBAgQIAAAQIECBAgQIAAAQIECBAgQIAAAQIECDyWAv/wT29evlc6/v7tnz/zWOJ7KQIECBAgQIAAAQIECBAgQIAAAQIECBAgQIAAAQIECFyVwFe+81Y//v7Ni7ev6n09hwABAgQIECBAgAABAgQIECBAgAABAgQIECBAgAABAo+lwD/evSf+PpaX/S15qX/53p1r/aZ/8umXrvX+lidAgAABAgQIECBAgAABAgQIECBAgAABAgQIEOgIXIv4+8oLPvnb+ZZpbfLD1+4cz7/4h62lfs1tXr/7k+OTL4u/vyaXX0aAAAECBAgQIECAAAECBAgQIECAAAECBAgQIPArBF79/jX45O8rL3zYIQm8r8APX7t7/OVn//Ra6nz7Wz84Pvnyi9dyd0sTIECAAAECBAgQIECAAAECBAgQIECAAAECBAj0BF79/tuXS33pix+9kuVOLi4uLq7kScdx/P1X//3yUV94Xvy9KtPH7Tk/unP3+NznruenZ7/5zTvHJ14Sfx+378nfxPt85VtvHG/918PjjZ/dP9548/7x83sPjvcenB/n5xfH+S//Sv7fv5lPT06O09PjODl5tOnF8eSNJ47fefbJ44WPP3t85lMfOT71sWd+E6/g9yRAgAABAgQIECBAgAABAgQIECBAgAABAgSuQOBrr1+D+Pt58fcKTv14PuLHd+4en//rl6/ly339G68dfyz+Xsvbvd/SP/rZe8frP31w/PjNh8fPf/HeceM4P5578vx48XefPl7+/dvHc7dvfGDv+uWv/uvx/B89d9x++uZl0H3m1ull9L04P46z84vj7Ozi8sdH4ffmjZPjidOTy59/98HF8eDs4nj7nQeX0fjh2fnxid/78PHSx5/7wHb1YAIECBAgQIAAAQIECBAgQIAAAQIECBAgQOCDE/j64xR/zx8+ON65/4vj9OT0ODs7O25+6Onjyaduva/e+fnZce8/3zxu3X7muHHzQ1cu/PZb/3E8cePm8dSt/f8r/sZPbh9/8bHj+MwfHMc//9v//Pvcvv6vwKP4+8oX/uxasrz6te9m4u//93vt3fv3jtPTJy7/zH0QX4/+bL/7zr3jqVvPHiePPrb6Pl8P3r1/PHzvnctPtP53e28CZlV1pvu/59RcUFUMxTwUogJOcUoc0u2AgatEA6b7b3Kd0kkr5prbQjpocjsJiQnd6TZIt2Lf2IreJEZNd3ySG7gaNZAYh45C0kYckEGQgiqKwgKKmqdzzv9Za+2199rj2XVOlVQV7+k2RZ2zhu/7rW+tfWq9+1u7ry+F0lFibhfHNidXBr1p4O2mNF6ty2DH4QyOdKTR25dCSTKDGRVpjC/sQ00FcNHsckyqKpLCa9xXXJtW//t2LP74TFSMLkdBQQIXnqrWvT/uOIxRpYWomTwa6TRQWAAUF4q0X6C3L4OO7jS6etM4eKQLtY1t2HuwFQea2vGla6OPUo9rV1w/WY4ESIAESIAESIAESIAESIAESIAESIAESIAESIAESIAESGBgCIwo8benqx2tRw6irLQU7e3tKB09BhVjJ/pIpVJ96GpvxZHGOoyfMhPlo6sGhqbIucuk0d3ZgeamAygtr8CY6ik5t02BJTs6If5eMf/c7AWHYInfvvCnESP+th5ugDhVuHRUVegNF/kMgZjbbUcaUVoxDiXlo1FQ4M+i7Wg5jJ6OFhQVFaG1tRVjJk6XczDuK5f5JoTfxvY0fvJON+rbS1GYLEJZYRI96QzaejKYNb4YXa2t6G09hvMnAYs+MgZH21No6UxjVEkSM6tFpm74K65NK37wBj535SlAQSl6U8CnL1JHN697ehemjCvDgvOnyt9LilTWbyoNdPakpfjbl8pg54EOecNM/aFWPLlpNx6686IBsSsue5YjARIgARIgARIgARIgARIgARIgARIgARIgARIgARIgARIYGALDQvy9ZF68Z/72dLahvbkR1dUT0NjYiKKyClSNn+wilUmn0dXRguYP6tHV1Y2J02djVMWYAaEphN++3h4cbdyHzo52VI6bhLETlOiSy+uV/U7m77t1zPwNYvj+O+/gE1eclwve417nN799HSedMTSe+ZtvrLUcPoCu9hYUFpehasI0FBQUQKaXDtBLzG3Rh8joraqegtLySl8GsBB/Uz3tqKqsxP79dRg3aQbK+nFjRy4Mjnal8ccDvfiPd9tx8cxynD2pGMlMBu80dGFzXQbllVWYOrYU6a427HmvHn87vxqv7enG9vpuzBpfiFuuGBdJKK5Nt//LH7H0mjkoKCpHd18G116gxN//8+x7Svz96BQUFiRQIrJ+AZntK4RfceyzeC7wpq3HUFwI9HR14IfP7sCP/u7PB8SuARp+NkMCJEACJEACJEACJEACJEACJEACJEACJEACJEACJEACJBCTwMvbh8Ezfy+ZF3x0s9dHcfRs25GDGD9+PA4dOoSiskqMneDOvG1rbkJvVxsqK0Zj//79mDD1JIyqHBjxV/R/rKkBE6rH4+DBgygZVYVxE6fFHAp/sVf2V9jHPr9b1xrZTtP6m3Dp32xwylzzKF568DpU59z78Kj4/jvbsPATHx0exnqs3PibP+KkM04fRNsb8fTtp6J+aQu+mEUf70+sBRl87IN6FCYzKCwsxLHWNoyfMiswOzdXZ8XcEtnF48aNw7FjLSgsq0DFGHd0tx87jFR3GyoqK1G3fz/GT6npV1Z/Lgz2N/fhP/d245PnjENJpg+JTEo8chc9qQwOdxfgydc70F1QitmTRyPV3Y7nnv0jFn58Hto6+pDsacOyT0avD3FtunX1H3Db4rkoKimXgu7V56uM58d/vQdTx5dh4UenoqQ4icJkwj7uuaMnJZ8DLI6D3rS1WWb+drS34+e/240ffyOb+Jt9berb9HfoeWJH4JAnbnwQZQsm5RoOI6PeO+vQce+zHl8WoeiHSxGdDz4y3KcXJEACJDC0CDSi++9vR2q3aZVnTXat2+7PXNe8+d9B+efOQtR1UPSSvPMXKO3vPYAuG+aiYPU/osT4OtT72F+g9wXLh5OXovibi+A/K8XwMbI9DxPLr6E1brSGBEiABEiABEiABEiABEiABE5EAlvw0IwFuD/M9RNEG8pt5ONrJvHaF2OxFtO2PI5rcj8EOF5Xdql4Pry8vUPWuG2A9uETmUxGnP46IK+HNzXKduKKv10drRAi1Pjqanxw6JBPfD12uBHJTC+KiwrR3d0tBeLJM0/B6Mqxedvb3tqM3s5WlJcWo7e3F02HD2NU5XhUT56ec9vxhB810F+FW+x94/5K3HDvSjy5/y6ck7MFQ7+iEH+vXPCxIWjoQfz0v0/D+3+bwtcvDDbv+U1/GETx14qLp4Hl6wdf/D3SuB8lhQmUlZWhta0NrW0dGD9pOspGxT92OWoQxdxuaTqAiRMnoqurCy1t7UBBMSZOmWlXaz36AXo7W1BRUYH6+vp+39gRb765rezsVc/4nT6uGMikkUmr5U/8b186gd++24b6rhKUV1WiqiyB+gOHMWdGJXbvOYSuo824/epZkbEb16a/vmczblsyD8Ulo9DVk8GV56pnjR9o6sDo0kJMrS6T4yNWZ33cc3dfGsJcsWRveqMZPb19aG9vw/qX3sdj37wkb7sGZdN7CM70nEwKFH4BcGM9J5ysRAIkQAJ5EWh6Fp13rZPXbv/LEFhDhdJgkTTn66Dux3tNyHLTUGB/UQJwZHtBYjjAm7fyijRWJgESIAESIAESIAESIAESIIEBIhAuOMokweeWnBCJgf2H2T/NJHv7WoRfjO9/aOJvfB9Glvjb3oqjh/Zj7NixaGpqQlnFWClApdMptDUfBtI9KCkqlGLH0eZmHGtuxrST5qKiKvro1WyDLIRfkdUnjlUtLi5G89GjaG5uRtX4SZhgiFPZ2vF+Hkf4CZ/MKgg2XrULK7HCnRWsO7pzE16atRaX7l2GJ7EAN9yrPnCJhQ1PYfkFt2CjbZwRyPKz9VhoBLYUnbEJ25ZfAPPfsvrrq3H6kq3WRFATA6YwKT+HI1hH9W3ZI8Tfq/7bBf1FO8jlD+Knn52Km54CVv0+ja+HPD71uV9vMcRfPw/Jb7sj6itB3zL9TsU46GVngd+5EsvvXeVmHOJ5nFiLgnb4YC2KkkD5qFEye7SlpQWFJeUyO3dURf7P1BbP6D76QR0mTpggb64Qz/Tt7u2TzxgeVz0ZyYICtBw5hO72ZowePRoHDhzApBkn9+vGjnwZmHwSiQRKiwvwyttH8F/1vegrHY2PnFoNcRh25SjgzTf3ofNIM/76qpMiYzGuTZ//p824bbEQf8tx4HAXplX1yXYTCaBIrEuFSRQkhSAN9PSm0dOXllm/+laduiNplJUk5dj9v1fex2MrL8vbLr0J7d0otjenPZlRiRuXIvHEOqRlz55sJs/GvNmmneXk2eD2vR+2uR8luHo2xnW/4Rv6jt2u7CuXP3pD3Z+xZUPXtp68FAUz1yFlZXG5Wb6Fri982+KlaqosMmfDXv2uy6kstYTOyA7LTPNwdPuqbfb3bduueXrYmRlubja6ZhiP8L5cPELGKiiQQ8fPiAVfGYOLO7ZhZQt62RhZgXnGb+FFL6HviR0u0SVsfml/gxl7bjCIYmbEoMgchBU3irn22aHrGotQIS2CkWeg/P6541hlx3vFKTMT04mbsHmTuHEVkq+tRGq3GXvR89Nnl0+k8wtm7v49n/uEuXg+uXFFr5fmTSVOXIdlrS5C0Z1ArziVwFwbw8RIacgAzNE463PImhI0F6LnqHdVMJi7rgeGXyHrmj22XvsDrivZ5qzLqhDeel7r9dT9uzd2vXPGH9uR7U2yBHEdo541ITKbeJC/ZbN5EiABEiABEiABEiABEiABEiCBeOIvhBAcpf0AcJ8oayQTBmg/Pi1K6jmr7OGI1pUAWJqGTzeCR8uKsNlfV3cfnQ2bi2YSFWdaq1l450rg3q0ujcxbL1on84xBRNZ2f30YFuLvn8+Nd+xzZ3sLjhzchzFjqqT4O6qqWh773N3Ris7WI6isqEAimUB7WzuOHTuG1rZWzJx9GirGjM9pvRDP+O3ubEdn61GUFheipKQEnZ0dsu2W1laMrZ6KSdNqcmpbVPrPOudo1W37g459bsQzlsB735I4R6huwUMz12L65sdxtZWCLgLmsjs2YOEDuyDbaHgKX77wFpz2yxZ8cYrxb3lssOpPZBm/KI6UlmXXY6HRngjkG7EJ71jir/63XfeZxfi+LC9sWQCIfvSRxK+vxhnXAk/suwvnmHYE9W1R3bttGxZdGZJamzP53Cse/OlfYuoNvwC++/dY9a1vAq9m8I0Q8ffZ5zdj1un62GcPD8v/jVcr1mKhvuy5JYq7NQ5C2A8a96b1T6FuyXU4BwGMQ1zLHmvRTJoa9qIwkUZpaZmcAz09PfJ45tJRFRg3YSpG53m0upjb4lnaIqu/p7tbZu53dHSivb0dE6fNQuWYanS2HZVzsXxUORoONGBqzRyMroqf1d8fBjLjtyuNlp60fLJxWsi6mQySyGB0cQKTKwvR3pnG9gMd2HGoCyguxfmnTRYFUVIKbHt7H7oPN+O6T0SLv3Ft+sI9m7H0U3Ol+LutthVtrcek8iue8JtMAkmhAgNIZTJIpYTom1EZTtZPMW5TxhajvaMdv/r9Xvz4m5dHDngcu1JCLHpyBxI3PIhS42gJ7/v6d3+Hi1D4f5aiqOlZdH3Vn5GVXPELlJwB9P7kL9AnxdG5KPj+P6JYHn/5Frr/2hJGxcb1N85D6h+8x3laPc7/DspuPsvf/Tvr0LnGeyyzEs+KpzwpffO/lA2JZ7VN7hLKZmVb5oYHUdBwu2W7ate2I8Rn0ZpqoxE9gf4IZouR0Z9J36ejT7IQn12EtOYi+jvvtUAf9ZgFj42nHS+EiHal7Qjh6ho/s1FjLD192bEVMVZBYxsecxbfEBu9XNTvsMZCx5+2dwDj94tAr5gDcjwXoQB6/M2Yd8Nx5oUHmo6zbMx0DLpiCHI+u+LWbt6wJTR+QxgFzCT/+uHhajPwVvb2AcDmBsDwW/hShPvc65TLb8Ha/fLZpduzuAZz1zaFzFvfuMbwyVtEtxHG3vpcivjW2qXXUPH9zFlPzPltxTCcddapM5BzdGLIemasiyHxKu2ZZF0jQudHlvkSNebis4eAIjnvjPiZvwjJF55FWvdp2ZecvwjpF5Rw7l17wq6JgRdbT1ypMtoPZ1x0PHuvs6q8NWdsW7wcsrQ3ZYO8PjhtB5SP/KbAD0mABEiABEiABEiABEiABEiABAaPgF/n0X1JvcfSEaSmEKb9nKdEx8vuOFvpMZYQbP8eoP2YbVebWo7o3Fte/P5d4JvWo0lN3UgkCdo6kF13Lz6/7y5Mz2Kzqx0XYKVd1YU8AjMXzSRq/N5Y/xSmLwnWyLz13DZbGpvWyRrcLML9E+PVP93nlR3D4NjnuOJvR9sxNB3YK499PXLkCCrGTkDlmHE40liHSRMnyAzgru5udHZ0oLW1TR5xWnPqmagam9uTcVOpPhzavxtjxlSiqLBACl6dnZ122yLrePL0aHEnKoCyCyzxxT3VT4j4a4uKqlR0gBkiZD/EX7UwAAufgSUWZxF/A8C4FhfrcyH+fnJIib9P4v3rb8DFeBX/kPh4pPj7q1Dx1xL1sRgboQVfE0hc0T9+fGSPtehL1aH6PUhmUigrK0V7R4fMfhfHM6dSaVSOrcbJ8z6S17VOzO3DDXsxbtx49Pb2oKWlFa2tLejp6ZUipmg/k+pFR8thKUA3NjZiusjq78eNHf1hsOdIL/7Y2IPdzSkkkEBnpgRIQTI4aWwCC08uxYtbGzFu2kRMHF+OikLxmRJf08hg/+5GJNracMVF0cfCx7XpC/+0Gbd+ag6KS8qw60C3yuhNiP8X5zpr9BnrmOc00iLrV2q/4pm/aZkhXD06gba2Vjz/2j78eOX8yPGKY1eUwGaKMXa5AAFEbOwXNiixwhEdrA1tq3zaFn+VMCWFZlMocIm//k3zoE16Uwzx9WuKlEGigS2+BPRlCGmZk+cis9sjIOtNersNR1CzOQWK1X5xQ5dPrvgOsMYSf1cAfa7NfM8wuwQHLchECw1a7AoSkuz3zHYtwdkvKIQJmV7RD3CLKFp81cK48EnXCW4zSITx+2Gw8Qgxwf0HC5tJS2wb0PjNIlAKy5U/AYKsjB9HbAuNbziCWuGFL6HPNQfdceNjp+0zYtVtj39MvQtOVvFXj4kh7LrnCJwbQIw5a4qzMgbPeV3dXGLZmk2g883DQJHO8cbFRt9UECZSNlo3RmT1yZiTnljQ66F/fqn5oddTaaFvvRFvqrbhip9s45XvHP0y8JC4OSdsfQ6I16i1Ksb8cMWb1VawgBq+Rhbi2+h7weS1CIXWGpub+Bt+o4uwwrWWixujxJth8ZclLpVXAeNq1NM3OcVfq/P6msfKJEACJEACJEACJEACJEACJEAC/SLQD/E3VPuBPznPTDq74CVf4p+jz1yKzQFCq/x87zKZGCjF4DDx15O0ZtYL0oDCEw5NaNHir1MyvmYSa0gCNDJvPdN+v07mLh2lzfXXh2Eh/v7ZnHiZv+L45UN1u23xt3LcJJl529vdhQO1OzGqvAziOFYh0IqMQfHzpLkfwZhxE2KNo79QBulUCo11e4BML0qKReZvJzo6OuR/E6fWYMqM2Tm2Dfy+3sn8fWdfUObvFjxco7Jnbzs3Tjei/FpMe82d+Xt57TK8vcw5QlgE4OXPL8HvfiCyTMVL9bNWd3H1o+ozEdgX3YJN3q5XbJLtbV2rsoDfXgY8XPMiLnxtFn540XoslP0H2P6n1ThTZP7W3oWz7TZD+rY+r313aIm/Dop44m/NaU7mrz2WWI0zX74Mv6tZ6xkHKKZrAFiMo0c9fnxkj7Xong7u34V0bzcKCgpk5ru4EUIc/Tx52izMPHkuCgvVIZ25vvTcrqqqkkc+6znW3dOLsz/6Z/LZws1NDWhr/gClZaU41HgIM085A5X9EH/7w+A3O1tQPaYM86ZV4YN2oL0vgWM9wAcdGTS3daG4+ygumTkKW97vxO7GLnR0pZBKiwONO9HTncbpU8rx8TlVmDVFPZs37BXXJvHM37++Wom/7zV0y+ak8Gu9tNArM369/0m7gLGjIMXfjVuE+PuJvO1K/ebv0BuYHWs1Pf87KL3pLOhyQpgo1tNh2zp0WSJlcJahaGMRCh9dCjyuRK7E7B3IYKnM0MqI92oXIYlnkTbfs45Pdjln2eF6r+lZdH9tHTKzVXs6+89na0A5XUZsmJd8Qp/IoMTZ9B5h80VI36Kykh2f30KPfG8ukvf8I4ph9e+yzSrjsalP+q+tt+pb2c+qTe9LcXMd2an90EVlv7BsCggFwy7dv9+XgH5EU96+7OZN280+NRunPRfjs1+PN1ZGk6Gx6Y2FQC5OzKoxVuJzeo+2322vis+g6dS/+IU1nyRnOPPDiTF3H2pcDKbaF+HjVXXZmU20YlA364k78baXox0DZl83qax6tz2akZeLY2/4+mFyM+eQaMucI9OREvE/ey4Se3YAcqwOyZjOzF8EiOxM1/i5x0POw6D7Aq21yTeintgJYlPQoNZE99rgtOSfSyE++ToPjj17jhvraSHuQ++TUOulXI+WIiFjazaS859FWoiZYn0w6pToORa0Vkpb8p+jyddD5olrLQpZU4xYjDs/XAj1mJr++cbZzUWIu0VTnpTjaYuyYo58ug694sSIAFbB14agtS748usSf/UaHmS7Ud23Dria9o8bjPa0f0686utY2FodbDffJQESIAESIAESIAESIAESIAESGAwCfp1H92JqOyLzN1T7WQn8va3VODYK/eGHNbtwnxB/PZ87bdfgF6ZeZLqodQuh9bx8ma07OVqR0qHsfpZMkv/efInSuGQfEXpVvdZH7D4X4x6pNzXimS+divql2bSy+JpJrJGTGpnWvIJrROtkqo70e9kGQGtvkZ3H8+E/dw6DzN+PzymLxbm95SgO7nsPFZUVOHL4CKqqJ0vxVWS2iWeGNjXuR09XhxQ/xHNDO9o7cMrp52LM+FzFX2VWV0cbjgrh6dgRJBNJ1XZnByZNm4VpNafEsj2o0Kv1lThvOnD+DODtfS0BRRrxqy/NwcYrd+JfYh77/HDNA5j+2k/wSfvY55sxv/YOvOUSf2/G/OcX44UfiEm8EA8AWLBW9dG0Xn+mxN+/vWgDFhrtbV1bhZuwUban//1CzQP4B9yLf7ngJaO8CNCFwC+POcL1n+7FWdcCj9feibOl4BzRt0Vj37vvDqnMX2eQ4om/M087zaqieezE9HV3Ait/ggu2GKxdox933AMYh0Rj9liLDuOG2p3o6WyXhVpaW6RAK2J/wuRpKB9VkfMc0BXF3G7YtwtlZWXy2HbRR1FxGWbOnouqceORTBbgcGMdWo8ekmUaDzaiZk7/svr7w+Dnbx7FlHGjcd5J47GvGehJAS/tPIRkug+nTSjGKeMSmDS6CE1tfWjrTKFPHLUsxdgUxpQVobykACWFCZSWeA8VdaOKa9Mt92zB5xedipLSMuw+qMRfkfIrspLVv0SGrxJ+RVpw2hKAxdqojn5OY0wZ5Li98F91+NG3osXfOHalf/N1Jf5KgWWi45gUhh6R4m3Bo7ciGVRu2yPoFhvo1hGz+pm3bjpiA/p7SDz3l0i9sAjJG/Yg/SSQvOd6ZL52NzI33I3ka3cjjVulgJvEIfRKkc4TjvPvRoklUDmfiE3xu5GZreuqT7RPiRU/V0K19sUsZ9ju+K37Fj5fiHRA232PCz8A2bYU3h4BXP2bNp0vj7FWguP3UFSt29e/G7b5Zp/iLoUhbatm4PpdiL93G7cQGA0ZdrnsluK9Zac1voHPhdT9uGwzbHe972/PHVuN8cbKaNOuH8YmkstZdhxo8VDFlbbfbS+scfUvgv2MXx1r8+9GAe5GSgq7YuyDl1c1LgHxIMfaGtuo+NYxaDfvxI13zH0xYNiq55bbHs0owHbLJuh1IWSM9Lphz0VZzpwj09En4nf+rUjWPqLWgU/Xo3fNHiRXXIL0mkfstcmZ13cDa/zz3mtCYPxYcyiKTWFDyJpodeBbX8J8ChpyS8hWsWjMcXOeW8dcC/E3ecNspJ98FokVDyLxf29HukbHla7rsCy46GWkhGit1z1f/wMxR6PWZ70Wefwy7ejn/HC5ELWOe+PfXBvkTRRinZ4L6BsMpmxQ166A60roNTFoPL1rkCxjXkc8a7gY/7P/y3fdiO4zS3vaF/saHlA+ePnhuyRAAiRAAiRAAiRAAiRAAiRAAoNOQOz7u3Ue3aWp30BoOWHaz0rgHzzajmhDaDo/qtnp0XJU607bSjdyaTsen0VZqQlZupWpG8miQgtaV2NpUC/hQqkJWX2E6lXXod7Qn+x2pKZ0M+rI6DTDAAAgAElEQVS/NAd1Sw29KXAcsmkmji4lq1/9CF6wkyQDGgzQyLylonUyd2kfp5x8UJV+v7NT/rzNeCRjPqGZyEh1YWBeD29qlA3FFX/bWo7iwN4dqKpUz/wdO2EqptacbBtztKkRzYcPoqO1RYohQkSac+Z5GFsd53m50T61tTTjyAcNaD3aJI9b7ezoxKTpszDjpDk5w4gjsLjEWE9P/kDxLwpB9e16l7xkTUCdAWxO8Lji70rcsQZq8romQhbx1578IX1bvo448XfFSjyAS6V4HjW28jPPIugPtGwLmVMjTqxFBXL9+9shsnNTfSm0tbdj3MQpmDJ91oAIv6JfMbdFHyKzuLWlFUWl5ZgweTomTZ1hm9V0cD9aDjeirLwMBxsOqqz+ftzY0R8Gj//xMKrHVODck6pR1wL0poFXtjeiHD24eGYJzp1RGoqrorQQfekMOoVinOUV16Zb7tmMz101R4q/LR0pnFnjPS1BCL/OM371Mi2eWy7UvT/tbpbPUW5ra8OLr9fhx99eGGlZHLv6Lf7aQpQjAgixQQsmYcKDElsWoeCeaUhJUVm8hOiljhINEn9lW7AE5kDx122DykjWAkeAoGaKaB5x2yWyynJauLWE3qC2Zeav8MXpy+Yp7LVFBy1O+21zxDZLDBdi7AogZQgTXqHK1cdNkyyxPEJwkRmdhmgtfTFEHC0aeMUVLWy4eOQq/sIW9Z0YCRgrI6IDYzPghgPdnptL/8TfYJHSMSaX+JW1PcKte8JG3Awg412PbYwYFP1I0VRnylpiuy3uB8yVAOEqWPw1Y8stLPlvCvEIjK4YEjd3ODdnKOHNEgzn342iKT91TiEQ/ohnKIv55Y1PDdF7w0rUahh4w4T2y8NGrznGjRGu+aM/N8bWHXtBIqibm32zgU+wU2Ot1lPjJhnLN/FZ8nVrLbVuDtG2qSJR60A28TfOHA1h5YlX35gFXDeyzw/vgBprlu96EBJ3ZowZDKOuK/mLv/711r3+eudi0HXM7XvkjRzem5CCRPJsX2L4OQmQAAmQAAmQAAmQAAmQAAmQwCAR6If4K5P8HI3F0YzEaa1eAddIOnMl8ik3HL3iUmzJkpQo+tl8iSPEhmpVa8/G12qVHuLuI8hmJ+HQSWY0k+oGQvzt55DFFn/DdDJPfwG6mN+ieLrPyBJ/jx1B3fvbUVlRKcXfcZOmYfqsU11shADc1FiHzvZWKXTM+8jHMG4AxF/RSUdbCxr275GZwOL4VJF1LDITc33FEVjEsylF9u/X4L4DQU6mNSLl3cnyVcc3B2T+LtuAO3QGrhmsB81MXOtujGtXOXc7xMn8XYPgtuWxzxGZv64s4IC+LagjTfx9ACutzGe30O6+o2XoZf7u370NzUc+kNmlJWWjcfJpH0FRUXGuoe+rJ7Lq9+3eJo+TThYWY9LUGpfwKyp80LBPHv0sMn8bGhpkVv/Y8UbGaRZr4s031cijrx5G2ajRmD2lCrsPdWLy+ArUHe5GZ3s7ZlemcMWcchSKh/xaL3HcvPi/xuYeVJYnUVIkpIrsr7g23XrPZtx0pcr8LS5M4v/78yocaNmFvnRvZCeFySJMrTwVj208gLrGFrkmvrL1AH787f8WWS+OXeHZlVbT1iZ71ixMW0z1mOTKtBPCxGJkdGavKSpamb92JmFglqs6mtb1CsxOFc/JNDKFQzbD3aKJ06otTmZrO8xncZy3mRnsM9oSULV47BIoTEZm1mnAUGcZG1OI94u/Rkaxp2lVzyvMBgiVrnrZhKWJTgaz15VAYd8QCYOiPCrbPGvMmg1aYtkAxa9L3BTdhAmUrv7CMn/Pys7MFdv6hgUjcz2AnSMguue4+C3nzF/bT28chGSK2jdMWOXNmyU0N50hGSCQmjdcZF+hvdnz4dnyKvZDbA4TMG0DvFnlQZZliTdXRrUQf/WpCaItVVcJxwEnA4giIXNJWZL/HPXeYBF6KkHgmqLedF1LXPMj2xoTdVKCJ5Y9NzY4a73FLTBj12NfnJsLwtoJvHY4YxZ8PfXejGCsC5HthcRrHPtjTR4WIgESIAESIAESIAESIAESIAESyJ1AP8TfMO1niqU/LDvbrUfo3wO0H1eymtRvthr6k1c4rsXnrWxe4WdQRqvSsAz9SAvMETYHZhBLO+4FVg1h8TdEJ/Oe/nrCZf5efGq8Y59bhfi7extGjR6Fw02HUT1lZmDmrRCSat/bhubmo1L8HT9hcu7zzFOzr7cH7+94E0eaPsDkGSeh5uR5Obf92gHn2Oe3aoOOfXaaFkFx8z8bXV39CH77v527I9QnW7Bu1gOY9qpx7POGm3HF82fjDqzCA8+oUnf832NYaj1D2NWuaPPWWlzx6a34J9EGnsJXLt6ABUZ7sjw24k3r2Oebdxh2NJjlhS3qWGffy7JdCJ62T96+rWOr928f3sc+z5jnHPsseLy7dif+ebHKRG+SY7PYGsdG/Op/zsH/ssZIHDfgH18vScUYxniGBWN/Yi2ojX3vvYOmQw0orxiDeWd9NOeYD6so5nbtrrfR1taOuWeej7HVflH30IFaNH9wAMUlJWg8eBCnnnl+v27s6A+Df3vlCNoT5SgpKcQfdu7Hoo+eilRhGXbWNaO4twN/9bEKjClJo7hAHLsssm4T6OtL4LUdx3DWrHJMHBPvGchxbbpt9RZcv/AUKf6WFCbxqYuK8PO3V6O991jkWJQXVeEvz7gT//Hbo9h/6Jjk++qbDfjRt6+MrBfHLrEJ3ffTHcHtXH43iq2jlu1y19+KxE8fsY4ZnovkP30PhfpI26Zn0fO/dFavynos/LrK9ksJweJ3i1DwyK1I6D6vfxDFnwD6vqcyfwtvA/pkfVVOHra97RH0/POzgGGLz1hdRn8g23UfYS3tMuzRRZVd+jePP2b/uohph/Z39q1IznwEad2O0b+Lr6h73mblz/UPQjwnWfSd+MrPUXT6W+i9VRzfbPnu8hvWZ8IIYeOXgYetY2MtTr5x9DDQfqq+DIIh7GwudjuH1DiJY5PNMbeb8thviTwytkxbso2VYVpobNrjqPsM5mLHWeQsMWIt3/i1Yl0cM67mQRgrJWLZcyUopsz3opgZMSjmmrh5wmY+ZYOKNfESzPT8utw6OljGq9tGNe76PZOvCdGp46wLes7540BkmavY0W0YzGGVl/5OcscYLEZB8ylgLkcOs3cdMZl62Kg1L8pm0VMMnwIMcs0/b7z51luouXbIvQaaa6l6IIEzTr757bIhzzlq25tlfc42x0PnR7Y1RjvjZS/eN2Mq4LoRNv4B1xV/TOf4VcnFwb8WuNc30/4QDpHteZhEXS9zdIfVSIAESIAESIAESIAESIAESIAEciHg13l0K6amgCzaj6gjy4tnzcrXSvxkrzp+GVLLuRWbgsz7itJ/3HXVo0P/+WMvhdcTbVl1ZbN/uhcf+TScPm1NJKZeZdmm9Cyln9Tf6mhbwWTjayaxRsaleQXXkJpZqE6mhHFH2zPGINSAeD68umsYHPscW/xtPoza995BeXk5jhw+jAlTawLFV/kM4I42vLHlZcw98zyMn2gpibFGM7qQOE411deLbVu3oHLMeMw6RYt7/W88jsDS/1bdNdwCY76t5V+/v/aMHPE3f3b5tJBvrAlhtrikVN5wMZAZv9qn1ubDqNu7AzWnnInS8lHyGb/e16H6vTh8qB7FRUVobGxUWf39uLGjPwzWvdaK/a0JnDmtFBdOS+De5xoxceY0lIwahaNH23Cs4RA+PqMAZ0wpRV9fGm++fwxbdrbg5ium4ayTRqOqPPpZv9q3uDbddu8W/PdPnILS0jKUFiXx6T+rwNb636MnpZ//GxwdxQUl+MjUi/GTXx/AvoZjaGtvw+Z3hPi7KDKc4toVJyYHbEM8TmfDpYxHeIuXJz5cnKOdORNgXOSMLltFrkNBhIIE92wkj+PnnB/HET67JgESIAESIAESIAESIAESIAESGIoE+qu1xPHBTP4LLC/F0Fr8lRaRjUK+ukL8fflSKSTr12DYHMevkVhmmIi/4c/PNAdFZAfu2/UOOjo60NXdJbN+w8TXdDqFY0cOY1RFpRStBvrVeuwoCgqLUD5qdM5Nv3agCudNB86fAbxVG53Bl2snQ20y9dee/du345NXXpir+8e13q+e34wZ83LPDB9I4/ONNXHkuYh3kXk6GC+RUd/V0Y7yiiokk8FSmDj2uWHfHnR0dqCnuwdnnHthv27s6A+DfUf70NGXQFVZEuPLk9iytwu/ea8HrYUVKB49Cq3tXagoTqAQBWhv7UaqtRkzi9tw/SUTMaGqCIUyIzj7K65NQvz97BVK/C0rTuJTF5fiV9sfRkdva2Qn5UUV+OTcpXj814dQ29CM9vZ2/OHdgzHE34Fbm5ToshO4/gfurNrseEZuiabnVPamzEK8SmY480UCnCuDFQMiu/FLSO+ZE5J9Plj9DvF2ZUboc8Dl37ZPahjKFnN+DOXRoW0kQAIkQAIkQAIkQAIkQAIkQALHg0B/tZY4Nm5dOwY349cuwdZVL1L8ddcVbW25pNk+hVa0Mxg2x/FrJJZ5dVeXdOu2Beqk2XxfiYxIfR2g18ObGmVLF58aT5zt6e5E8+FD6OzoRDqTxtjxEzBm3IQBsubDbyau8JOPZUNtMvXXHoq/+Yy+U/fDiLWBsTS8lfbWYxA3gHR2quMMJk2d2a+bL3JlIBa8rr4E/qu2E28fSmFvSwKNHQl09QHF6RSqS4B51QlcPCOBudPLUBRT+BU+xLVp+drX8ak/n4XqMeUYM6oIl59dhrcPvoSelFrgw17FBaU4Y9Kl+PeN+/Fe3VEca+vE1l2HsO4b2Y59pvg7qPFM8XdQ8Q6/xkUG5nfUkei8IWBgh08LnKJV3oBisdViuPj1Kueo/IElP4CtcX4MIEw2RQIkQAIkQAIkQAIkQAIkQAIkMIII9FdrieN6VvE3TiNSIF6KTV/xi8iDYXMck0ZimWEh/l50SjzxdyQOEH2KJlC3Y3hn/k6fOzQyfxln+RMoLCjAO/tb8equFtS1JNCbzmBccQpzJhbjjBmjMXPi4GRFC8v/8YltOHP2eFSUF6G8OInZU0Rf1n049v04+nf5FGLL4Yws9srWAzjQ1IaO7j4cPNyBNV++PH8gbIEESIAESIAESIAESIAESIAESIAESIAESIAESIAESIAESOBDJ/Dae8Mg85fi74ceF8OmQ4q/w2aoaOggEviP39aiua0HDYc78UFzF7p7UgDSkAcxSPFX/9v5KVXfTEaWSSQyKCxIYnR5EarHjsI3Pj88j1IfRMRsmgRIgARIgARIgARIgARIgARIgARIgARIgARIgARIgASGBYFhIf5eeDIzf4dFNB0HI+t3Du/M32lzmPl7HMKGXZIACZAACZAACZAACZAACZAACZAACZAACZAACZAACZAACZDAiCSwefcwyPyl+DsiY29AnBLi73B+UfwdzqNH20mABEiABEiABEiABEiABEiABEiABEiABEiABEiABEiABEhgaBGg+Du0xoPWkAAJkAAJkAAJkAAJkAAJkAAJkAAJkAAJkAAJkAAJkAAJkAAJkAAJkEBOBIaF+HvBySU5OcdKJEACJEACJEACJEACJEACJEACJEACJEACJEACJEACJEACJEACJEACJHCiENiyu1u6etuCSQPiciKTyWQGpCUAD29qlE19bDbF34FiynZIgARIgARIgARIgARIgARIgARIgARIgARIgARIgARIgARIgARIgARGJoE/7KH4OzJHll6RAAmQAAmQAAmQAAmQAAmQAAmQAAmQAAmQAAmQAAmQAAmQAAmQAAmcUASGhfh7Qo0InSUBEiABEiABEiABEiABEiABEiABEiABEiABEiABEiABEiABEiABEiCBPAgM2WOfB8qwPNiwKgmQAAmQAAmQAAmQAAmQAAmQAAmQAAmQAAmQAAmQAAmQAAmQAAmQAAkMCwLi0boDpbEOyjN/hwVFGkkCJEACJEACJEACJEACJEACJEACJEACJEACJEACJEACJEACJEACJEACQ4DAkBR/hwAXmkACJEACJEACJEACJEACJEACJEACJEACJEACJEACJEACJEACJEACJEACJySBAc38PSEJ0mk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KP4OgUGgCSRAAiRAAiRAAiRAAiRAAiRAAiRAAiRAAiRAAiRAAiRAAiRAAiRAAiSQLwGKv/kSZH0SIAESIAESIAESIAESIAESIAESIAESIAESIAESIAESIAESIAESIAESGAIEEs3tPZkhYAdNIAESIAESIAESIAESIAESIAESIAESIAESIAESIAESIAESIAESIAESIAESyINAovaDDoq/eQBkVRIgARIgARIgARIgARIgARIgARIgARIgARIgARIgARIgARIgARIgARIYCgQSOw+0UfwdCiNBG0iABEiABEiABEiABEiABEiABEiABEiABEiABEiABEiABEiABEiABEggDwIUf/OAx6okQAIkQAIkQAIkQAIkQAIkQAIkQAIkQAIkQAIkQAIkQAIkQAIkQAIkMFQIJHbUM/N3qAwG7SABEiABEiABEiABEiABEiABEiABEiABEiABEiABEiABEiABEiABEiCBXAkkdtS38tjnXOmxHgmQAAmQAAmQAAmQAAmQAAmQAAmQAAmQAAmQAAmQAAmQAAmQAAmQAAkMEQKJ7XUUf4fIWNAMEiABEiABEiABEiABEiABEiABEiABEiABEiABEiABEiABEiABEiABEsiZQOJdir85w2NFEiABEiABEiABEiABEiABEiABEiABEiABEiABEiABEiABEiABEiABEhgqBCj+DpWRoB0kQAIkQAIkQAIkQAIkQAIkQAIkQAIkQAIkQAIkQAIkQAIkMKgEGvH0//gK8O0ncM0U8e/HMP3f7sI5g9onGyeBoULgxIj/gRF/G36GZR+7BRuNsVu+oRX/47wYg/n6apy2+LtY+K/vYe21kwIqbMG/Tf8E7jc+CS+rCr1x32rgy3cB992Ius/qBewU3PV0sD2xbY3hDouQAAkMZQJiYT8Fdbe9h+kPn4JfXxW27gxlH2gbCZAACZAACZAACZAACZAACZAACZAACZDAiUrgjfsqcP32R/Hyv30G1QEQsn1+onI7Hn43/fJGXPI3G6yuF2P1H4RWEWSJ0kAQpqlY+svpuX4e1KWh6WTTW+zqQst5uCYg9vSea7QmJGPzXtMYzcSvAelSwbaFlY9ifDwi4ATv06MbhseZip/QvfohH/+AnOt7l+PdL18QPuiWFmoWUExqfRpodPzHi6vEtv35PfO3af2NuPRvgO9vMReuRjx9+yn4Kh7FSw8GX4SUeapc/bxv4f57gSf3e+4ueX01Tl+ihOH7l2hhOFvbW/DQ/cAXl8P6KWBb/SxtxRfjCNLx2LEUCZDAcCTw+mo8hLvwRVg/uSYMx1GkzSRAAiRAAiRAAiRAAiRAAiRAAiRAAiRwQhJ44/4K3LB9MRbOW477l7uFBrVXvwG4Jtu+/AmJ7kN1Wo3FOY7mIbWOAA1EJLOJMb0XWL4+RL9o+BmWX7AeuAZY+C2vgLwFD81QyXOh9QfCc0ur8ceWpdc8na1/YeeLuNCrAYXY5uPnKifauh/TXJoUEF1nICCwjdgEZMzegtPtmFZxioAY1+uWWwc0ehrS8a/jbgNw52+wzbMmm7zEPN98STyNciBiObFtf0sm9oB5C4oJv24WXnrwOmD9TerCIl53bpJOvnF/JX44a5ch3HoaaHgKyy/Yiy/svwybZywA1rcY4qwIBu97ur5YUE7FxquC2hb11mLalmWov0DXV+Xrl5rtB3mt+jSzjNVidh2q4bdH+HfDdutz6ct6LNzyuH33jvwcioV4yd/NO1ssTuKzJpOfZdrCfw1hJ/tyMq3NckHtAIvxfdsuxeKrOgva9g+AyweLxTVfx61Pfw+P+HCpNqf/TIzxJix8boHVptmXqORm6rP1uSUWX6esigM/b+mbWV5ecFYZlq10LqYeRrKQ6auu5WvD+sAz7jomTPtVfIf57o0lzSWchy8+XOMWHT9q7NzZ94H+hsQa4LDz2yGYGGzlzRRGDBlx7I4hPaZiPup54RlXn92e+AnyS/cXGK/mfDR56HaF7Y9h+oOfQ538yeNMcl7/WZEESIAESIAESIAESIAESIAESIAESIAESOBDJ6D2nB/F97fv9extiX2vFaifB9y/3dxzjdgP9u0VWntoDd59V2PP9FvAqiz74O49anNfUbQTbY8JNGive7nWELS2sB64Qe8Rm/uUoiHP3q9dV+9Ze/eLdXm7nQC9wN4njdIogj4L0ShEny8Dy+9d5dFHDBJ6H/Rfz8ZGfM6ttwTW9zAG4OxrZ9E5fBGtGSzG8jvdsWWPz50rA+wP2Af+LrBSai1ZXtae8OkuvcisozUgR4uRn9p6010457jHR4CPEbqOV0fRGptopX86hF8Hcc8jY/89BqNwTSsq/i29y6X9WO/tXeYWSIUN392L07EK2wL1PkO3ih3/UVrKwMW/o8msxPI7V+F+QwvU65yjYar1Gd/yxGzQVMga/9kmkPo8D/HXMFZcDCwRWExcERCbL9ECXvjdHDLorMH2CqVqYQ6+E0ZabgjPWRcL64IST/x17HWLjSGilb5AZBF/XUKxceGRF5wpSrgzF7Nw4dwbnO7ffQKpvJBp8c0/IV3cDR8u2uKMjQ4lc7z0e3ry2xdOOW5bLbFZ2bbNFrHdvwfbqgX7LOKvqx9hjXURkhfmGiVOznOE9+zxEnTxjbY/u++m6OnYGMbDO+YmnzrzRgNv/JxnXcxj+uvjbl4U9U0K5kLl+tzbl+d33zzwXoiNcfXFvdWWPDHA+hIgF3/nS0GsePUtjgHtxlsfWYoESIAESIAESIAESIAESIAESIAESIAESIAEhhQBvT/20qy1+PmMx51kKmsf7QtXrccNtuiSZT/Yuwfv25MP2DPNsg+uhKaz7SQd9+9Z7PGQ9u1Hm/ZpIc0WcD37lF5fghJJwpJvjOQ2O/lL2ObZR+1fYAQlu+ls2KDkOKN12/ZlqP9uLf7SEFCVFrMJWOJOhDP3xtUYiNNbhfCURefwObUFT6+vwTVLJqkENkPQa1r/FOqWXIdzAhLnfM28vhrL123FxqedY7CdhDV3aZ9WFGCTo3k4Hwr7VmGNEseHXHxE6Trez9zzpH86hLtucEKdpbtlYRSpaeVwmqZ/XLXGuAb4bliyp5m0GCf+LeFXJ236tJSBi38RY083XIdrzrP6dIm/3qDdgoduX4ttT2+wH58blvyZPf7jrTx5iL96YboL09ff5L7QGH2/cf9NqPtMkJodBNnJnPULgx6H+rXQ+u90cVoz7zxyfBIPNw8Xf60JhMXYCOsuqiwXPf9weEUwkQHtZCFmzZo2GjQvgpHir0ekV00Y4hx09rKYbP67EELF35A7GlZihTtT155oanERcePK5HVdJGJk/nqgOpNCib8usT/rzQL+LzKBMWh8aYAns9t9N0etIborQ+O0Z2bKR88Bk0/Al7AIf/MSf4NuyjBj344hM9M3IvM36AudeUdQLPE3OF7NprOuJ/HWS5YiARIgARIgARIgARIgARIgARIgARIgARIggeNKwN4D/Uwtlv+sxj76WQtfrj3ZwD1CvR+cRXCRXvZX/EXAaZ6GGDXjMVcSmW9/2vM83Ozir/skTiehTJz65z8J1GnPsvPOldg2S2fSKm0ARgafb4++X5qEO0yC9icdsVLsJYedguo+sXP6z0y9pb/isVf8DdA5IqI7fI81SNgO8N+4KUCNlU4iM8oG6Cx+k3Q2coCxgadGWuXsve0PPz6i9qeDdBfzRoP+6RCm+OvXKAQJO64veMl3mm10Umb2cQ4Nn6BxlVnrl9nJfMEn/Q5A/IfqTgMV/zHEX1/Cmjfx0CIXK/7jXYIS7+zL9djnLXho5ou4cF928bf+M4/jau+DzF9fjTPWzcKL9l0qjXjGOv153tMAABGSSURBVMr5PusuksueW2J87nGo4Sl8+cK9+Py+OMe2qrbrsh37LNr8LvBNyyYx6RwbhL8LgF+2yGeFnvHyZXhx1lrnc2mP59hdYfKKTXjHOOdbtnmHvrsFWCbaO89vn5iAP5q1C4JF8EvV+eoz1qdXPypZieO33dyE3WsxffPjuHCLu2+n3cX4/ubHcTUcH5Rd/gX6sr3LXP4E2SneuxGb8AQWyJ+m/2LR0uMmxF+The5N9a14r/U6b/lpZ3t7uVu8JWfTVl+8eRsOHoMo+8Wi6x0j7fs74pnTFncd+85nxrM4DB6ivRvXmHZZ42LMneD4UcJyXH/dca0WT3Mu+ez0jplvXjoxpmJoPRaKeJJ2G5/Zv1vzyI4vz1ibYyzG7eXL7Bhy2WaMfVC8qr6NGPLGTrw1kqVIgARIgARIgARIgARIgARIgARIgARIgARIYMgQcPbHavDM7Y9hmnysmdjbVMk8cg/Y2r+Te8XGXrR7P3gZ6i707tNl3zNVe4kh++CfqfXsDar29B7yN7Eiwh6/huDdCxVt2fuAQfqAfE/sTSrffHvLogG5fyz2boXvm4B1ViattQ/p2tP27in3S5NwWCo/oPbg9V6vS4swtIegjErbr8dxdcNqfHn/55RuYO+dan/ce/oyVuz9Zr3XnEXniIh0376yXTaL/SFtBu2Xh/dhNuLdc7Y+Ezyu3WpoHR796DjGR6A2YJntHifTz5V4Yt9dyK5DeGJd74OHzVVxDPgDu3DfBS/5NTYz1qxYDdMkYi+Klh0Qfdp6l6MvqvVLZf4G6mE5xn+w3YMR/2qN82lJ2QDJeIUcY5GMKl7x4j9bw+rzPMRf54IiFhxTyHUEwVpbINbGq249wqXLVhXQ5wQ47iqWVcwzS8cUfz1CU7D4uwvT1/kvpNUBk8IccCfQLP8sYUqKydaC7p3kcgKGir+GfwaLrOJvVkHduTiattmBN9Dir8se8yLhv2C4xiNA+PNNMBlDxjOBI8W/oSH+usRkYw44Qnl4/MiLfQx/h47464izOta9tonf/x5r7HngF3+D4jV7u/GWR5YiARIgARIgARIgARIgARIgARIgARIgARIggaFFwLvnLPfOhIhjJTWZ+8P+vWLTlziCXcC+etQ+eBzxN2p/2oPal/Bi9i2TUKLFPe/+ttO89t3Z65/2M5Xo8/m9p7pFHJ+Apvdn48VFoPBriPVOAk2EEO9i7ohmQhS0H7+pE9esI2il6OsSAXXCjt9384aBqEdsDrT46xvfbCKgjTxE/DXrRwqb2W58GPj4yCr+epPojPCKSsCLTEILmY9205E3UJjJhBGaRLZpECj8mo+OFQ30Q/wVx5ZbSalh8R+txQ1G/Oco/vr4Z+GQjbXn88Tbtblm/gL402qcuW4WfvcDlXF6+TIro3XFJry97AJsXVuJH9YECJjCqYvWY+Frnrt55Pu34PRftuC2c7fg4Rq14N12rterRjzzpVOx8cqY4qgIni+pYx78bTlte4Um8fvlzy+R/lXDsmfFSqzFZdI/1+cBPgn/hdr/9rKagP49/gmW127FPRaTUHayHPBE7V042zJd9rP9UWccbJtFAdHPWkwT7R7013WRNXwQC77juyol/a1dJn3XL8dH/Z4zNuJOLm8bMmYs+6e5+Gpb9Zj7x9/kLeMt0hZVf9taK0aMWA2+gPljxD3+lseG/bDH1+/7fUtqHe7GHTJRPER77vmix24NsMobv14+8f31+SXHfS++YMWUb0zNzwPiT97tp+ez+NLlmttG/FmZv/a8hrN+6DHx2iZsEV9g9Lx12RYWrwFjHTiW/VwsWZwESIAESIAESIAESIAESIAESIAESIAESIAEjjcB3/7YKuALV67HD60ECtc+WNBenu1AnD32gH31yH1wBOzpG/3MfMy3tx3F078fbdgzOUBjsP39HOoi9QNnb/Uv9onkk2VY+PxaYOXjmP6U3tMXe76qv6/NU3qH2gd19lGzxYIcqzUrXXv5so6lg2wKaGCB3s82P/MwV3umm4BrX8SFck/X3Cv27sfq/rQek0XniHAqfI81SssRDQbHmk8DCdONfDYF+CjLDN34iNqfzrZ3HaXBBOkQjm5Xg1+EamzeuLAge+aQW1PLNs6egZJtrZLZ+m5dTrUTlplv6k/OfHH0xOj4D9ICvfNjARCm8+UU/5BaqNICjVNfjbZCtSZLX5X6SOz4z7byqM8Tb9Uey8QrGlyqaf3NmL8MuOe1n+CT9vG0jfjVl+bga3gEL0jh1P2SdZ5fHPjZ1rVVuAkb8ZaA9Kd7cda1q7Bg7U78i50BG912sJWqTt3SYxHirwiABzDd8MNtp/h8IR7ASjxee6cUXl2fNzyFv71oAxYa9R1famT/G6/Uflg+PAPc8Uthk/rd+VwESxV+VGP6rT3zlJX93orTZDsem2QV0y+r33kWX/GxZAzlk8sH5S+sdkVR6W/tHWpsrJf0cc1iZ/zN9mTfC/GuPX7u3/1xYPYZ0r8VN/DEkIrDDcAK5ZuvbWHXuprAmFOuBMVItP3ZfXfHkxqLcB6+MbdZ3oz6yPgJGPcIf31s5LjX4vNWXLvmoLXoOJ97Y8jzu28eeOeVMa4wYs+OxVXA1da64bFLFHHZFhav2drNZ8FjXRIgARIgARIgARIgARIgARIgARIgARIgARI4jgTce3d6n9nZn3Xv/WXZD3bt5Srxwb3HHbBnGrkPbu3LLjvbvYdu/57FHg9X33602TfUvvgmaz9Y7+/ae+zSN5FspXULc19dJO5Ye9+TrXasPcl6nz5h7Z379kmjg0DtVzscokv798Jd5b3MLd1E74XrfWe1l+9tS+saOkay6BwRhobrOlns19qCycMbe/b+sME71Ba/liOL+rSOoRQfXkb+eHR0FPd+v4zJSA3GrUOYa4Q/Dg07dOwHziFk0bSyLIIe3Sq6tF8fyz3+vW15tbjBiH+PbhHkrI9HwJwJmhN5XGvyFn9l35bh5p0qStQMsswrgHnK+BZlPRhOObcYHMd7Z4ADS6+4H3esWY4HwpqSC7+4S8IU7voj/qq7guTFyOrjjl/uxPR1c/C1eRvxQs0DvgtBuPgrGnAzUTzUZPzaM/CI5cHim+OrI2Z7L+7ehSFU/MVK3LFmlcXPEIKlr0G2qucY5yP+VltirfBXvlYYHF+rwY8MQdxe+Pst/kbbrxbRMN9DLkARPJSY7A5Cex5FxM9b19W6bgDI5m+4+HspNssbHPRNCZYtPhHWM5/si0PwWhA8rVTcwfRZzLOltZgvvpRtWIyNi5354mtD9Cn9dm64MOM1tF3XTSpx1g6WIQESIAESIAESIAESIAESIAESIAESIAESIIGhQ8CbuOHd6wvbcw3cD7ZFOetET+++YFDCTBbx19731aeEGslUiqJ3v9/Yn/ZgthN+jPdtbcCy47QVwANr9ImkRtJTgG+OrmAKL26xyOErspjdeoDaP9dJNFGClV/T0C4Eaxv9FH8thk7ilqe+Fodlp2K//g7UXaR9UcJ3mNAYfexzWFJfkP0hyV12XHh1hCC9IGzehfE12jzu8RFgu1dHi9pX1wlSdkJUlA6h9vSdl3tOeXUHt+awAaFzKEqTWOZNeHT7G6R1yBKGX06Nfoq/2eI/0m7/vI5KVjW9ip3UKisF+OSxy7sWxLUj7tVoYMTfuL0N2XJhQl1/Fpwh69ygGubLEh3U3oZW4yey73mNREBGr6+9iDLknhd9ViYBEiABEiABEiABEiABEiABEiABEiABEiCB4U8gQIQe/k7RgwEjMILiY9D2w0cQowGLmxHUUOLNvfkd+zwyWGzBulkPYNqr5tHVyrOmDTfjiucX47f/23989cjwPT8vxMJzMzbizZCzzPNrfWjXPpF9z2tkGp7CVy6uxV/tVcenB74iypB7XvRZmQRIgARIgARIgARIgARIgARIgARIgARIgASGPwG5f7gBCwL29Ie/c/QgbwIjKD4GbT98BDHKO15GYAMUf0fgoH6YLg3awvNhOpFjXyey7zkiU9XiiL95dcDKJEACJEACJEACJEACJEACJEACJEACJEACJEACI5oAhasRPbx5OzeC4mPQdIgRxCjveBmBDSTe3NucGYF+0SUSIAESIAESIAESIAESIAESIAESIAESIAESIAESIAESIAESIAESIAESOKEIUPw9oYabzpIACZAACZAACZAACZAACZAACZAACZAACZAACZAACZAACZAACZAACYxUAomt7zPzd6QOLv0iARIgARIgARIgARIgARIgARIgARIgARIgARIgARIgARIgARIgARI4cQhQ/D1xxpqekgAJkAAJkAAJkAAJkAAJkAAJkAAJkAAJkAAJkAAJkAAJkAAJkAAJjGACiTf2MPN3BI8vXSMBEiABEiABEiABEiABEiABEiABEiABEiABEiABEiABEiABEiABEjhBCFD8PUEGmm6SAAmQAAmQAAmQAAmQAAmQAAmQAAmQAAmQAAmQAAmQAAmQAAmQAAmMbAIUf0f2+NI7EiABEiABEiABEiABEiABEiABEiABEiABEiABEiABEiABEiABEiCBE4RA4k97jmZOEF/pJgmQAAmQAAmQAAmQAAmQAAmQAAmQAAmQAAmQAAmQAAmQAAmQAAmQAAmMWAKJKfPOymQySv9NJBJIp9Pyp/5d/BTviVcymYQoq38vKCiQv4vyug3906yvy4j3zH+bVIPeF++JPnX72jbxU7yfSqVQWFgof2qbxfvaPv2etknXM23TPuv3dNmCgkKk0ylpbzJZIP9t1hfIRF3dn8lGcNG2ar9MH0RZ2V8ygUw6WHs3xyEo+nR7sq0E0Nfbh2SBGh9tk7BDMzfHR4+b5qTHVo91YUEB+lIpJBMJm6vXHtMvYUtfXx90f2Y8iHqahx4z238rzswYUv/WcZay29QMtG+6D3/fiq3m0Nvba8eQKJtK9dk+mTHtjU1RX/wn4kvHvKhvxouqXyDb1DEifqq2xDzStjj/FnEUVUbHkRkvmo8ZY3peaHu0vaJvwVvMCc3ZnA/mnNJMB3z+q+XD5jw857+aw+Z8cs9/te7lNf+NdVNOYuMl4kSvX+HzX63J4iXmn46PfOe/jh8d73pdMO0Z3Pmvrid67TD9zz7/Fcfw+e/mqpnZdeSapPqPN//VdciMAzGUYTEfFEPm2jMi5r81YOb1N+jf5rjqdd/73qBf/5MJpFPq+428HlvfhfQ1yzX/U2l5jfWOlx5TM2ZjXf9d8989y/t1/R+y8198n0yhsKAQKfE9IJlU3yusNUt8vzBZ6jmnr30pq+6HOf/NOM15/nu+59prQQIy1rwxdGLOf/f1zlwvze8l/Z7/BUnXfNZs5TXMYG/+jeP9fqS/Qw329V/Ef1r/7eW5yIv5oudH+PVffdcXr17x/Vv87ZPJyJ+ivvger/3X65r4XLwvfhdl9CiY3xUH7/qvvytbf/94vh+L78zm3wIDe/1Xf0eafysKNt7rvzP/lS2FhUXWdxHxvUG1IdY0/crv+7/6Dpl9/qu/H5zv/+pvCOfvEfV3qn3tKixAqs/5OyPw+3/SmX8D/v0/5+u/f03o9/wfsL//P+zv/yPx+q/2jvr/9//x+/4/qNd/ay9Nr7VBfyMM++//xn5W/O//au3y/r1r7lWYezC57v/p76Dyu76xxyne1+9Ffv+XezdZvv+n0igoLJDfNcw9qsD9vxH//T/u/HdYDd71X+3dxbr+Z9Tf73G//+u/acL/tnf21I/L3//671sr3vQ11fyeDaj5d/z2//UeqbMf7p3/KWtO5Tr/+7f/fzyu/47vQ/7v/3RG7pfo76BCfxi4/X9x/U8PyP5fj2//P2L/T/hkfB8XNmTf/w/Y/wv7+z/29d9aD9NqD1Svidn3/9V1TP/9Jv4OlH/3eq5v9vyX4eb83ZDL/IfUOUL0P+uvy7C9UPMbr1MmfP6b+p/eSyoK0v+M9c70L9f5L/+uTqt4zHr9N77v9u/679YBB3r+3/DZz+KJf/93GUta//v/AYYBUlV4ShsMAAAAAElFTkSuQmCC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6A74F0-A7F6-469C-988E-C3EE1E3B216E}"/>
              </a:ext>
            </a:extLst>
          </p:cNvPr>
          <p:cNvSpPr txBox="1"/>
          <p:nvPr/>
        </p:nvSpPr>
        <p:spPr>
          <a:xfrm>
            <a:off x="393795" y="5298570"/>
            <a:ext cx="10928377" cy="1488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После проведения аукциона организатор торгов публикует протокол подведения итогов в установленный в лотовой документации срок.</a:t>
            </a:r>
          </a:p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В протоколе содержится информация о ходе торгов, а также информация о признании участника торгов победителем и участника, занявшего 2,3 место (если это предусмотрено лотовой документацией)</a:t>
            </a:r>
          </a:p>
        </p:txBody>
      </p:sp>
    </p:spTree>
    <p:extLst>
      <p:ext uri="{BB962C8B-B14F-4D97-AF65-F5344CB8AC3E}">
        <p14:creationId xmlns:p14="http://schemas.microsoft.com/office/powerpoint/2010/main" val="45008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AB016AE6-3D7D-4771-A863-C8BD2D7BBDE6}"/>
              </a:ext>
            </a:extLst>
          </p:cNvPr>
          <p:cNvSpPr/>
          <p:nvPr/>
        </p:nvSpPr>
        <p:spPr>
          <a:xfrm>
            <a:off x="695324" y="4131053"/>
            <a:ext cx="3209926" cy="1926779"/>
          </a:xfrm>
          <a:prstGeom prst="roundRect">
            <a:avLst>
              <a:gd name="adj" fmla="val 12280"/>
            </a:avLst>
          </a:prstGeom>
          <a:solidFill>
            <a:schemeClr val="accent1">
              <a:alpha val="20000"/>
            </a:schemeClr>
          </a:solidFill>
          <a:ln>
            <a:gradFill>
              <a:gsLst>
                <a:gs pos="0">
                  <a:schemeClr val="accent1">
                    <a:lumMod val="99000"/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</a:ln>
          <a:effectLst>
            <a:reflection blurRad="6350" stA="38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sz="1633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xmlns="" id="{C45BDB95-BC1B-4842-AFE3-0A9B927ED26E}"/>
              </a:ext>
            </a:extLst>
          </p:cNvPr>
          <p:cNvSpPr txBox="1">
            <a:spLocks/>
          </p:cNvSpPr>
          <p:nvPr/>
        </p:nvSpPr>
        <p:spPr>
          <a:xfrm>
            <a:off x="799151" y="988436"/>
            <a:ext cx="8719389" cy="402930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812" dirty="0">
                <a:solidFill>
                  <a:schemeClr val="bg1"/>
                </a:solidFill>
                <a:cs typeface="+mn-lt"/>
              </a:rPr>
              <a:t>Необходимые действия для работы с торгами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8E29B7E9-AF49-4FB9-8AB4-FC40D13DAB5E}"/>
              </a:ext>
            </a:extLst>
          </p:cNvPr>
          <p:cNvSpPr/>
          <p:nvPr/>
        </p:nvSpPr>
        <p:spPr>
          <a:xfrm>
            <a:off x="695324" y="1845113"/>
            <a:ext cx="3209926" cy="1926779"/>
          </a:xfrm>
          <a:prstGeom prst="roundRect">
            <a:avLst>
              <a:gd name="adj" fmla="val 10797"/>
            </a:avLst>
          </a:prstGeom>
          <a:solidFill>
            <a:schemeClr val="accent1">
              <a:alpha val="20000"/>
            </a:schemeClr>
          </a:solidFill>
          <a:ln>
            <a:gradFill>
              <a:gsLst>
                <a:gs pos="0">
                  <a:schemeClr val="accent1">
                    <a:lumMod val="99000"/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</a:ln>
          <a:effectLst>
            <a:reflection blurRad="6350" stA="38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sz="1633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F6043D73-9CFF-42B5-8CA8-FAA6E169B815}"/>
              </a:ext>
            </a:extLst>
          </p:cNvPr>
          <p:cNvSpPr/>
          <p:nvPr/>
        </p:nvSpPr>
        <p:spPr>
          <a:xfrm>
            <a:off x="4262438" y="1845113"/>
            <a:ext cx="3209926" cy="1926779"/>
          </a:xfrm>
          <a:prstGeom prst="roundRect">
            <a:avLst>
              <a:gd name="adj" fmla="val 11291"/>
            </a:avLst>
          </a:prstGeom>
          <a:solidFill>
            <a:schemeClr val="accent1">
              <a:alpha val="20000"/>
            </a:schemeClr>
          </a:solidFill>
          <a:ln>
            <a:gradFill>
              <a:gsLst>
                <a:gs pos="0">
                  <a:schemeClr val="accent1">
                    <a:lumMod val="99000"/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</a:ln>
          <a:effectLst>
            <a:reflection blurRad="6350" stA="38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sz="1633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BB9772A4-2656-4529-A8C3-786C42250346}"/>
              </a:ext>
            </a:extLst>
          </p:cNvPr>
          <p:cNvSpPr/>
          <p:nvPr/>
        </p:nvSpPr>
        <p:spPr>
          <a:xfrm>
            <a:off x="7829550" y="1845113"/>
            <a:ext cx="3209926" cy="1926779"/>
          </a:xfrm>
          <a:prstGeom prst="roundRect">
            <a:avLst>
              <a:gd name="adj" fmla="val 10797"/>
            </a:avLst>
          </a:prstGeom>
          <a:solidFill>
            <a:schemeClr val="accent1">
              <a:alpha val="20000"/>
            </a:schemeClr>
          </a:solidFill>
          <a:ln>
            <a:gradFill>
              <a:gsLst>
                <a:gs pos="0">
                  <a:schemeClr val="accent1">
                    <a:lumMod val="99000"/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</a:ln>
          <a:effectLst>
            <a:reflection blurRad="6350" stA="38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sz="1633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8B23DD06-8171-48DC-8AC5-4A0EA6E63314}"/>
              </a:ext>
            </a:extLst>
          </p:cNvPr>
          <p:cNvSpPr/>
          <p:nvPr/>
        </p:nvSpPr>
        <p:spPr>
          <a:xfrm>
            <a:off x="4262438" y="4131053"/>
            <a:ext cx="3209926" cy="1926779"/>
          </a:xfrm>
          <a:prstGeom prst="roundRect">
            <a:avLst>
              <a:gd name="adj" fmla="val 13268"/>
            </a:avLst>
          </a:prstGeom>
          <a:solidFill>
            <a:schemeClr val="accent1">
              <a:alpha val="20000"/>
            </a:schemeClr>
          </a:solidFill>
          <a:ln>
            <a:gradFill>
              <a:gsLst>
                <a:gs pos="0">
                  <a:schemeClr val="accent1">
                    <a:lumMod val="99000"/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</a:ln>
          <a:effectLst>
            <a:reflection blurRad="6350" stA="38000" endPos="2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sz="1633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8CBCD68-E073-442C-9936-C919F1C7E83F}"/>
              </a:ext>
            </a:extLst>
          </p:cNvPr>
          <p:cNvSpPr txBox="1"/>
          <p:nvPr/>
        </p:nvSpPr>
        <p:spPr>
          <a:xfrm>
            <a:off x="799152" y="1943968"/>
            <a:ext cx="1386837" cy="6508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629" b="1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7766AC-3652-4AA8-97CC-5CF857ABC129}"/>
              </a:ext>
            </a:extLst>
          </p:cNvPr>
          <p:cNvSpPr txBox="1"/>
          <p:nvPr/>
        </p:nvSpPr>
        <p:spPr>
          <a:xfrm>
            <a:off x="4362453" y="1943968"/>
            <a:ext cx="1386837" cy="6508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629" b="1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577FD31-4788-4705-8C48-3BB2DDAD2F92}"/>
              </a:ext>
            </a:extLst>
          </p:cNvPr>
          <p:cNvSpPr txBox="1"/>
          <p:nvPr/>
        </p:nvSpPr>
        <p:spPr>
          <a:xfrm>
            <a:off x="7915279" y="1943968"/>
            <a:ext cx="1386837" cy="6508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629" b="1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655295D-5FEB-48DA-BB04-54164F36530D}"/>
              </a:ext>
            </a:extLst>
          </p:cNvPr>
          <p:cNvSpPr txBox="1"/>
          <p:nvPr/>
        </p:nvSpPr>
        <p:spPr>
          <a:xfrm>
            <a:off x="751823" y="4263468"/>
            <a:ext cx="600549" cy="6508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629" b="1" dirty="0">
                <a:solidFill>
                  <a:schemeClr val="accent1"/>
                </a:solidFill>
              </a:rPr>
              <a:t>4.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F2A02B0-BFF3-4D38-BA2F-3FE3C670AAB5}"/>
              </a:ext>
            </a:extLst>
          </p:cNvPr>
          <p:cNvSpPr txBox="1"/>
          <p:nvPr/>
        </p:nvSpPr>
        <p:spPr>
          <a:xfrm>
            <a:off x="4362452" y="4263468"/>
            <a:ext cx="1386837" cy="6508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3629" b="1" dirty="0">
                <a:solidFill>
                  <a:schemeClr val="accent1"/>
                </a:solidFill>
              </a:rPr>
              <a:t>5.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DB3A25A-2BA2-4074-8E80-A128F9A3EC30}"/>
              </a:ext>
            </a:extLst>
          </p:cNvPr>
          <p:cNvSpPr/>
          <p:nvPr/>
        </p:nvSpPr>
        <p:spPr>
          <a:xfrm>
            <a:off x="1284475" y="2053582"/>
            <a:ext cx="2596342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2700" marR="5080">
              <a:spcBef>
                <a:spcPts val="245"/>
              </a:spcBef>
            </a:pP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Получение </a:t>
            </a: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электронной </a:t>
            </a: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подписи</a:t>
            </a:r>
            <a:endParaRPr lang="ru-RU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7365C55-760D-4A06-972D-942869235675}"/>
              </a:ext>
            </a:extLst>
          </p:cNvPr>
          <p:cNvSpPr/>
          <p:nvPr/>
        </p:nvSpPr>
        <p:spPr>
          <a:xfrm>
            <a:off x="4941650" y="2053582"/>
            <a:ext cx="2156136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2700" marR="5080">
              <a:spcAft>
                <a:spcPts val="600"/>
              </a:spcAft>
            </a:pP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Аккредитация в ГИС Торги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AD2EB7F-6698-49AF-B50C-46CED7EA9424}"/>
              </a:ext>
            </a:extLst>
          </p:cNvPr>
          <p:cNvSpPr/>
          <p:nvPr/>
        </p:nvSpPr>
        <p:spPr>
          <a:xfrm>
            <a:off x="8454715" y="2053582"/>
            <a:ext cx="2414899" cy="14028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245"/>
              </a:spcBef>
              <a:spcAft>
                <a:spcPts val="600"/>
              </a:spcAft>
            </a:pPr>
            <a:r>
              <a:rPr lang="ru-RU" sz="1600" b="1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Для участников:  </a:t>
            </a: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Перечисление задатка на свой счет </a:t>
            </a: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электронной площадке или </a:t>
            </a: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спецсчет в Банке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FFA9917-278C-4818-9538-DE3286C65672}"/>
              </a:ext>
            </a:extLst>
          </p:cNvPr>
          <p:cNvSpPr/>
          <p:nvPr/>
        </p:nvSpPr>
        <p:spPr>
          <a:xfrm>
            <a:off x="1284474" y="4362823"/>
            <a:ext cx="2596343" cy="100027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2700" marR="5080">
              <a:spcAft>
                <a:spcPts val="600"/>
              </a:spcAft>
            </a:pPr>
            <a:r>
              <a:rPr lang="ru-RU" b="1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Для участников: </a:t>
            </a:r>
          </a:p>
          <a:p>
            <a:pPr marL="12700" marR="5080">
              <a:spcAft>
                <a:spcPts val="600"/>
              </a:spcAft>
            </a:pP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подача заявки на участие в процедуре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8DFB2D-7AB8-4475-A8CF-7956892A62FA}"/>
              </a:ext>
            </a:extLst>
          </p:cNvPr>
          <p:cNvSpPr/>
          <p:nvPr/>
        </p:nvSpPr>
        <p:spPr>
          <a:xfrm>
            <a:off x="4876021" y="4335391"/>
            <a:ext cx="2596343" cy="155426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2700" marR="5080">
              <a:spcAft>
                <a:spcPts val="600"/>
              </a:spcAft>
            </a:pP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Подача ценовых предложений во время торгов</a:t>
            </a:r>
          </a:p>
          <a:p>
            <a:pPr marL="12700" marR="5080">
              <a:spcAft>
                <a:spcPts val="600"/>
              </a:spcAft>
            </a:pP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Заключение договора </a:t>
            </a: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pc="-5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pc="-5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случае победы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3863B4-9422-4992-B159-9EBD24016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09926" y="3121751"/>
            <a:ext cx="415209" cy="4151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03A11AB7-69D3-48D4-A6E3-440F0A148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96780" y="3107406"/>
            <a:ext cx="442222" cy="4422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07E6B06-B1FB-4530-9CC2-87F70E2F0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50490" y="2956984"/>
            <a:ext cx="619125" cy="6191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49C7E25-2647-405B-A0D7-524CDC263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239222" y="5390097"/>
            <a:ext cx="371519" cy="43342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67A1594E-D267-45A0-A997-418333B354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85819" y="5606810"/>
            <a:ext cx="442222" cy="4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58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2">
            <a:extLst>
              <a:ext uri="{FF2B5EF4-FFF2-40B4-BE49-F238E27FC236}">
                <a16:creationId xmlns:a16="http://schemas.microsoft.com/office/drawing/2014/main" xmlns="" id="{5142FD03-8DF7-459C-A98E-046C122E8ADE}"/>
              </a:ext>
            </a:extLst>
          </p:cNvPr>
          <p:cNvSpPr txBox="1">
            <a:spLocks/>
          </p:cNvSpPr>
          <p:nvPr/>
        </p:nvSpPr>
        <p:spPr>
          <a:xfrm>
            <a:off x="818585" y="366838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Заключение договора на площадке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AutoShape 2" descr="6.png"/>
          <p:cNvSpPr>
            <a:spLocks noChangeAspect="1" noChangeArrowheads="1"/>
          </p:cNvSpPr>
          <p:nvPr/>
        </p:nvSpPr>
        <p:spPr bwMode="auto">
          <a:xfrm>
            <a:off x="141131" y="-130960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3" name="AutoShape 4" descr="6.png"/>
          <p:cNvSpPr>
            <a:spLocks noChangeAspect="1" noChangeArrowheads="1"/>
          </p:cNvSpPr>
          <p:nvPr/>
        </p:nvSpPr>
        <p:spPr bwMode="auto">
          <a:xfrm>
            <a:off x="279382" y="7291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4" name="AutoShape 6" descr="6.png"/>
          <p:cNvSpPr>
            <a:spLocks noChangeAspect="1" noChangeArrowheads="1"/>
          </p:cNvSpPr>
          <p:nvPr/>
        </p:nvSpPr>
        <p:spPr bwMode="auto">
          <a:xfrm>
            <a:off x="417633" y="145542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sp>
        <p:nvSpPr>
          <p:cNvPr id="5" name="AutoShape 8" descr="6.png"/>
          <p:cNvSpPr>
            <a:spLocks noChangeAspect="1" noChangeArrowheads="1"/>
          </p:cNvSpPr>
          <p:nvPr/>
        </p:nvSpPr>
        <p:spPr bwMode="auto">
          <a:xfrm>
            <a:off x="555884" y="283793"/>
            <a:ext cx="276502" cy="2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1" tIns="41475" rIns="82951" bIns="41475" numCol="1" anchor="t" anchorCtr="0" compatLnSpc="1">
            <a:prstTxWarp prst="textNoShape">
              <a:avLst/>
            </a:prstTxWarp>
          </a:bodyPr>
          <a:lstStyle/>
          <a:p>
            <a:endParaRPr lang="ru-RU" sz="1633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173E3A77-AB05-F307-E8DC-5104B2D7E11E}"/>
              </a:ext>
            </a:extLst>
          </p:cNvPr>
          <p:cNvGrpSpPr/>
          <p:nvPr/>
        </p:nvGrpSpPr>
        <p:grpSpPr>
          <a:xfrm>
            <a:off x="9308112" y="4060129"/>
            <a:ext cx="2564561" cy="2696963"/>
            <a:chOff x="6506105" y="1353819"/>
            <a:chExt cx="4865689" cy="458978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2610506A-488B-F9B8-C848-48B7806B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739" y="1353819"/>
              <a:ext cx="4402442" cy="4589782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4E98B811-E2EC-D111-7066-8B2CED073B4F}"/>
                </a:ext>
              </a:extLst>
            </p:cNvPr>
            <p:cNvSpPr/>
            <p:nvPr/>
          </p:nvSpPr>
          <p:spPr>
            <a:xfrm rot="19793786">
              <a:off x="6506105" y="2436729"/>
              <a:ext cx="4865689" cy="2036171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accent1">
                      <a:lumMod val="20000"/>
                      <a:lumOff val="80000"/>
                    </a:schemeClr>
                  </a:gs>
                  <a:gs pos="0">
                    <a:schemeClr val="accent1">
                      <a:alpha val="0"/>
                    </a:schemeClr>
                  </a:gs>
                  <a:gs pos="86000">
                    <a:schemeClr val="accent1"/>
                  </a:gs>
                  <a:gs pos="66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1" y="1165143"/>
            <a:ext cx="10136582" cy="305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6A74F0-A7F6-469C-988E-C3EE1E3B216E}"/>
              </a:ext>
            </a:extLst>
          </p:cNvPr>
          <p:cNvSpPr txBox="1"/>
          <p:nvPr/>
        </p:nvSpPr>
        <p:spPr>
          <a:xfrm>
            <a:off x="279383" y="4551048"/>
            <a:ext cx="9237684" cy="2046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После размещения протокола подведения итогов победителю доступна операция по переходу в карточку договора.</a:t>
            </a:r>
          </a:p>
          <a:p>
            <a:pPr algn="just"/>
            <a:endParaRPr lang="ru-RU" sz="1814" dirty="0">
              <a:solidFill>
                <a:schemeClr val="bg1"/>
              </a:solidFill>
              <a:latin typeface="Exo 2" panose="020B0604020202020204" charset="-52"/>
            </a:endParaRPr>
          </a:p>
          <a:p>
            <a:pPr algn="just"/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В зависимости от условий, установленных в лотовой документации договор может быть заключен:</a:t>
            </a:r>
          </a:p>
          <a:p>
            <a:pPr marL="311079" indent="-311079" algn="just">
              <a:buFont typeface="Arial" pitchFamily="34" charset="0"/>
              <a:buChar char="•"/>
            </a:pPr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На электронной площадке</a:t>
            </a:r>
          </a:p>
          <a:p>
            <a:pPr marL="311079" indent="-311079" algn="just">
              <a:buFont typeface="Arial" pitchFamily="34" charset="0"/>
              <a:buChar char="•"/>
            </a:pPr>
            <a:r>
              <a:rPr lang="ru-RU" sz="1814" dirty="0">
                <a:solidFill>
                  <a:schemeClr val="bg1"/>
                </a:solidFill>
                <a:latin typeface="Exo 2" panose="020B0604020202020204" charset="-52"/>
              </a:rPr>
              <a:t>В ГИС ТОРГИ</a:t>
            </a:r>
          </a:p>
        </p:txBody>
      </p:sp>
    </p:spTree>
    <p:extLst>
      <p:ext uri="{BB962C8B-B14F-4D97-AF65-F5344CB8AC3E}">
        <p14:creationId xmlns:p14="http://schemas.microsoft.com/office/powerpoint/2010/main" val="1982281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362210"/>
            <a:ext cx="10585394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приватизации имущества. Конкурс</a:t>
            </a: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xmlns="" id="{75A8BC9C-AE7D-B573-90C2-4A5BE550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4" y="5560961"/>
            <a:ext cx="8285363" cy="4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359" dirty="0">
                <a:solidFill>
                  <a:schemeClr val="bg1"/>
                </a:solidFill>
                <a:latin typeface="Exo 2" panose="00000500000000000000"/>
                <a:cs typeface="Calibri" panose="020F0502020204030204" pitchFamily="34" charset="0"/>
              </a:rPr>
              <a:t>178-ФЗ</a:t>
            </a:r>
            <a:endParaRPr lang="ru-RU" altLang="ru-RU" sz="2359" dirty="0">
              <a:solidFill>
                <a:schemeClr val="bg1"/>
              </a:solidFill>
              <a:latin typeface="Exo 2" panose="00000500000000000000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4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422491"/>
            <a:ext cx="10515600" cy="1101509"/>
          </a:xfrm>
        </p:spPr>
        <p:txBody>
          <a:bodyPr/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Продажа имущества на конкурсе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8DEE16A-9CAA-42D9-9579-92CBA00FD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672745"/>
              </p:ext>
            </p:extLst>
          </p:nvPr>
        </p:nvGraphicFramePr>
        <p:xfrm>
          <a:off x="785062" y="1877260"/>
          <a:ext cx="10649556" cy="36271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375593">
                  <a:extLst>
                    <a:ext uri="{9D8B030D-6E8A-4147-A177-3AD203B41FA5}">
                      <a16:colId xmlns:a16="http://schemas.microsoft.com/office/drawing/2014/main" xmlns="" val="135892235"/>
                    </a:ext>
                  </a:extLst>
                </a:gridCol>
                <a:gridCol w="5273963">
                  <a:extLst>
                    <a:ext uri="{9D8B030D-6E8A-4147-A177-3AD203B41FA5}">
                      <a16:colId xmlns:a16="http://schemas.microsoft.com/office/drawing/2014/main" xmlns="" val="10203193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Ключевые этапы процедуры</a:t>
                      </a:r>
                    </a:p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Сроки реализации этапа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36088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Размещение информационного сообщения продавцом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позднее, чем за 3 календарных дня до начала приёма – на сайте ЭТП и на официальном сайте </a:t>
                      </a:r>
                      <a:r>
                        <a:rPr lang="en-US" sz="1400">
                          <a:effectLst/>
                        </a:rPr>
                        <a:t>torgi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gov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ru 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90529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Прием заявок претендентов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25 календарных дней на прием заявок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2928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Внесение задатков претендентами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момента подачи заявки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3100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Отмена процедуры (по усмотрению продавца)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чем за тридцать дней до проведения конкурса (статья 448 ГК РФ)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358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Рассмотрение предложений участников о цене имущества и подведение итогов конкурса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3-го рабочего дня со дня определения участников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62335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Заключение договора купли-продажи имущества с победителем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чем через 5 рабочих дней с даты проведения продажи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9705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Возврат задатков участников, которые не стали победителями или не были допущены к участию в продаже</a:t>
                      </a:r>
                    </a:p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Возвраты – в течение 5 календарных дней с момента наступления соответствующего события (подведения итогов продажи, признания претендентов участниками) или невозврат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153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90805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Оплата по договору купли-продажи и переход права собственности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чем через 5 рабочих дней заключается договор купли-продажи, в течение 30 дней-оформление собственности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771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01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3" y="2230428"/>
            <a:ext cx="10916637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приватизации имущества.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Продажа посредством публичного предложения</a:t>
            </a: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xmlns="" id="{75A8BC9C-AE7D-B573-90C2-4A5BE550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4" y="5560961"/>
            <a:ext cx="8285363" cy="4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359" dirty="0">
                <a:solidFill>
                  <a:schemeClr val="bg1"/>
                </a:solidFill>
                <a:latin typeface="Exo 2" panose="00000500000000000000"/>
                <a:cs typeface="Calibri" panose="020F0502020204030204" pitchFamily="34" charset="0"/>
              </a:rPr>
              <a:t>178-ФЗ</a:t>
            </a:r>
            <a:endParaRPr lang="ru-RU" altLang="ru-RU" sz="2359" dirty="0">
              <a:solidFill>
                <a:schemeClr val="bg1"/>
              </a:solidFill>
              <a:latin typeface="Exo 2" panose="00000500000000000000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45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422491"/>
            <a:ext cx="10515600" cy="999909"/>
          </a:xfrm>
        </p:spPr>
        <p:txBody>
          <a:bodyPr/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Продажа посредством публичного предложения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75A6A1E-2557-4C25-8759-733E92720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361367"/>
              </p:ext>
            </p:extLst>
          </p:nvPr>
        </p:nvGraphicFramePr>
        <p:xfrm>
          <a:off x="662709" y="1591133"/>
          <a:ext cx="10263908" cy="494060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193144">
                  <a:extLst>
                    <a:ext uri="{9D8B030D-6E8A-4147-A177-3AD203B41FA5}">
                      <a16:colId xmlns:a16="http://schemas.microsoft.com/office/drawing/2014/main" xmlns="" val="811984554"/>
                    </a:ext>
                  </a:extLst>
                </a:gridCol>
                <a:gridCol w="5070764">
                  <a:extLst>
                    <a:ext uri="{9D8B030D-6E8A-4147-A177-3AD203B41FA5}">
                      <a16:colId xmlns:a16="http://schemas.microsoft.com/office/drawing/2014/main" xmlns="" val="1019501669"/>
                    </a:ext>
                  </a:extLst>
                </a:gridCol>
              </a:tblGrid>
              <a:tr h="431631"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Ключевые этапы процедуры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Сроки реализации этапа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08252509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Размещение информационного сообщения продавцом 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позднее, чем за 3 календарных дня до начала приёма – на сайте ЭТП и на официальном сайте </a:t>
                      </a:r>
                      <a:r>
                        <a:rPr lang="en-US" sz="1400">
                          <a:effectLst/>
                        </a:rPr>
                        <a:t>torgi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gov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r>
                        <a:rPr lang="en-US" sz="1400">
                          <a:effectLst/>
                        </a:rPr>
                        <a:t>ru 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4676783"/>
                  </a:ext>
                </a:extLst>
              </a:tr>
              <a:tr h="190241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Прием заявок претендентов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25 календарных дней на прием заявок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68349665"/>
                  </a:ext>
                </a:extLst>
              </a:tr>
              <a:tr h="190241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Внесение задатков претендентами 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 момента подачи заявки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1729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Отмена процедуры (по усмотрению продавца)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позднее, чем за 3 дня до проведения торгов в форме аукциона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5284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Рассмотрение заявок и признание претендентов участниками аукциона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более 5 рабочих дней после окончания приема заявок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90291857"/>
                  </a:ext>
                </a:extLst>
              </a:tr>
              <a:tr h="760967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Проведение торгов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позднее 3 (третьего) рабочего дня со дня признания претендентов участниками аукциона.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День указывается в информационном сообщении о проведении аукциона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1106016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Заключение договора с победителем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течение 5 рабочих дней со дня подведения итогов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25515976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 задатков участников, которые не стали победителями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Возвраты – в течение 5 календарных дней или невозврат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59198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Оплата по договору купли-продажи и переход права собственности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условиях, указанных в договоре купли-продажи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18306522"/>
                  </a:ext>
                </a:extLst>
              </a:tr>
              <a:tr h="570725"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Переход права собственности</a:t>
                      </a:r>
                    </a:p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После полной оплаты имущества и со дня государственной регистрации прав собственности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9397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47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824028"/>
            <a:ext cx="10916637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приватизации имущества.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Продажа по минимально допустимой цене. </a:t>
            </a: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xmlns="" id="{75A8BC9C-AE7D-B573-90C2-4A5BE550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4" y="5560961"/>
            <a:ext cx="8285363" cy="4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359" dirty="0">
                <a:solidFill>
                  <a:schemeClr val="bg1"/>
                </a:solidFill>
                <a:latin typeface="Exo 2" panose="00000500000000000000"/>
                <a:cs typeface="Calibri" panose="020F0502020204030204" pitchFamily="34" charset="0"/>
              </a:rPr>
              <a:t>178-ФЗ</a:t>
            </a:r>
            <a:endParaRPr lang="ru-RU" altLang="ru-RU" sz="2359" dirty="0">
              <a:solidFill>
                <a:schemeClr val="bg1"/>
              </a:solidFill>
              <a:latin typeface="Exo 2" panose="00000500000000000000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24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29" y="422492"/>
            <a:ext cx="10314680" cy="1036854"/>
          </a:xfrm>
        </p:spPr>
        <p:txBody>
          <a:bodyPr>
            <a:normAutofit fontScale="90000"/>
          </a:bodyPr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Продажа по минимально допустимой цене </a:t>
            </a:r>
            <a:r>
              <a:rPr lang="ru-RU" sz="3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(5% от цены, установленной на публичном предложении, или 10%, если начальная цена более 20 млн руб. 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6E0E65D6-73C1-4039-8B0E-4A54DF81B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45705"/>
              </p:ext>
            </p:extLst>
          </p:nvPr>
        </p:nvGraphicFramePr>
        <p:xfrm>
          <a:off x="812771" y="1748053"/>
          <a:ext cx="10515600" cy="457137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12174">
                  <a:extLst>
                    <a:ext uri="{9D8B030D-6E8A-4147-A177-3AD203B41FA5}">
                      <a16:colId xmlns:a16="http://schemas.microsoft.com/office/drawing/2014/main" xmlns="" val="406477383"/>
                    </a:ext>
                  </a:extLst>
                </a:gridCol>
                <a:gridCol w="5703426">
                  <a:extLst>
                    <a:ext uri="{9D8B030D-6E8A-4147-A177-3AD203B41FA5}">
                      <a16:colId xmlns:a16="http://schemas.microsoft.com/office/drawing/2014/main" xmlns="" val="522613356"/>
                    </a:ext>
                  </a:extLst>
                </a:gridCol>
              </a:tblGrid>
              <a:tr h="275426">
                <a:tc>
                  <a:txBody>
                    <a:bodyPr/>
                    <a:lstStyle/>
                    <a:p>
                      <a:pPr marL="0" marR="90805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Ключевые этапы процедуры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Сроки реализации этапа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80930783"/>
                  </a:ext>
                </a:extLst>
              </a:tr>
              <a:tr h="548802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Размещение информационного сообщения продавцом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Не позднее, чем за 3 календарных дня до начала приёма – на сайте ЭТП и на официальном сайте </a:t>
                      </a:r>
                      <a:r>
                        <a:rPr lang="en-US" sz="1400">
                          <a:effectLst/>
                          <a:latin typeface="Exo 2" pitchFamily="2" charset="-52"/>
                        </a:rPr>
                        <a:t>torgi</a:t>
                      </a:r>
                      <a:r>
                        <a:rPr lang="ru-RU" sz="1400">
                          <a:effectLst/>
                          <a:latin typeface="Exo 2" pitchFamily="2" charset="-52"/>
                        </a:rPr>
                        <a:t>.</a:t>
                      </a:r>
                      <a:r>
                        <a:rPr lang="en-US" sz="1400">
                          <a:effectLst/>
                          <a:latin typeface="Exo 2" pitchFamily="2" charset="-52"/>
                        </a:rPr>
                        <a:t>gov</a:t>
                      </a:r>
                      <a:r>
                        <a:rPr lang="ru-RU" sz="1400">
                          <a:effectLst/>
                          <a:latin typeface="Exo 2" pitchFamily="2" charset="-52"/>
                        </a:rPr>
                        <a:t>.</a:t>
                      </a:r>
                      <a:r>
                        <a:rPr lang="en-US" sz="1400">
                          <a:effectLst/>
                          <a:latin typeface="Exo 2" pitchFamily="2" charset="-52"/>
                        </a:rPr>
                        <a:t>ru 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46136921"/>
                  </a:ext>
                </a:extLst>
              </a:tr>
              <a:tr h="275426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Прием заявок претендентов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менее 50 календарных дней на прием заявок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3868058"/>
                  </a:ext>
                </a:extLst>
              </a:tr>
              <a:tr h="548802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Отмена процедуры (по усмотрению продавца)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Невозможна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6495220"/>
                  </a:ext>
                </a:extLst>
              </a:tr>
              <a:tr h="822177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Признание претендентов участниками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течение 5 рабочих дней со дня окончания срока приема заявок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3176212"/>
                  </a:ext>
                </a:extLst>
              </a:tr>
              <a:tr h="548802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Заключение договора с победителем</a:t>
                      </a:r>
                    </a:p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 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течение 5 рабочих дней со дня подведения итогов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5270232"/>
                  </a:ext>
                </a:extLst>
              </a:tr>
              <a:tr h="548802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Оплата по договору купли-продажи и переход права собственности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На условиях, указанных в договоре купли-продажи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9516722"/>
                  </a:ext>
                </a:extLst>
              </a:tr>
              <a:tr h="548802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Оплата по договору купли-продажи и переход права собственности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позднее 30 рабочих дней со дня заключения договора</a:t>
                      </a:r>
                    </a:p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 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39829950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BC32BD6-D7B3-48DB-91E7-8C8016C409D0}"/>
              </a:ext>
            </a:extLst>
          </p:cNvPr>
          <p:cNvSpPr/>
          <p:nvPr/>
        </p:nvSpPr>
        <p:spPr>
          <a:xfrm>
            <a:off x="5911273" y="615379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Задаток в размере 1% процента цены первоначального предложения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4050955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6" y="346991"/>
            <a:ext cx="10314680" cy="1036854"/>
          </a:xfrm>
        </p:spPr>
        <p:txBody>
          <a:bodyPr>
            <a:normAutofit/>
          </a:bodyPr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Продажа по минимально допустимой цене </a:t>
            </a:r>
            <a:r>
              <a:rPr lang="ru-RU" sz="3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(изменения с 20 апреля 2025 года)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BF44649-4732-4390-A61A-884A2ECCEF2C}"/>
              </a:ext>
            </a:extLst>
          </p:cNvPr>
          <p:cNvSpPr/>
          <p:nvPr/>
        </p:nvSpPr>
        <p:spPr>
          <a:xfrm>
            <a:off x="673916" y="1459346"/>
            <a:ext cx="11104228" cy="491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1. Форма предложения о цене станет закрытой.</a:t>
            </a:r>
            <a:endParaRPr lang="ru-RU" sz="1400" dirty="0"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Было: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— Побеждало предложение, которое было подано последним по времени (то есть кто последним повысил цену, тот и выигрывал).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Станет: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— Теперь будет учитываться наибольшая предложенная цена, а не время подачи. Если кто-то предложил больше — он и победитель, даже если сделал ставку раньше.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Что это значит?</a:t>
            </a:r>
            <a:endParaRPr lang="ru-RU" sz="1400" dirty="0"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Раньше работала стратегия "тарана" — участники могли намеренно подавать ставки в последний момент, чтобы перебить других. Теперь этот механизм убирают: кто дал самую высокую цену, тот и побеждает.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2. Если ставки одинаковые, побеждает тот, кто подал раньше</a:t>
            </a:r>
            <a:endParaRPr lang="ru-RU" sz="1400" dirty="0"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Добавится правило: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— Если несколько участников предложили одинаковую цену, то лот получает тот, кто подал свое предложение раньше.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Что это значит?</a:t>
            </a:r>
            <a:endParaRPr lang="ru-RU" sz="1400" dirty="0"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Раньше в таких случаях могло быть непонятно, кому отдадут имущество. Теперь четкое правило: раньше подал — у тебя приоритет. Это стимулирует участников действовать заранее, а не тянуть до последнего.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3. Без задатка заявку подать будет НЕЛЬЗЯ. Это исключает "пустые" ставки и делает процесс прозрачнее.</a:t>
            </a:r>
            <a:endParaRPr lang="ru-RU" sz="1400" dirty="0"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4. Отозвать заявку можно не позднее, чем за 5 дней</a:t>
            </a:r>
            <a:endParaRPr lang="ru-RU" sz="1400" dirty="0">
              <a:effectLst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64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824028"/>
            <a:ext cx="10916637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приватизации имущества.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Специализированный аукцион</a:t>
            </a: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xmlns="" id="{75A8BC9C-AE7D-B573-90C2-4A5BE550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4" y="5560961"/>
            <a:ext cx="8285363" cy="4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359" dirty="0">
                <a:solidFill>
                  <a:schemeClr val="bg1"/>
                </a:solidFill>
                <a:latin typeface="Exo 2" panose="00000500000000000000"/>
                <a:cs typeface="Calibri" panose="020F0502020204030204" pitchFamily="34" charset="0"/>
              </a:rPr>
              <a:t>178-ФЗ</a:t>
            </a:r>
            <a:endParaRPr lang="ru-RU" altLang="ru-RU" sz="2359" dirty="0">
              <a:solidFill>
                <a:schemeClr val="bg1"/>
              </a:solidFill>
              <a:latin typeface="Exo 2" panose="00000500000000000000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10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51062D-E6E0-485F-9FB2-5671D764C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29" y="422492"/>
            <a:ext cx="10314680" cy="676635"/>
          </a:xfrm>
        </p:spPr>
        <p:txBody>
          <a:bodyPr/>
          <a:lstStyle/>
          <a:p>
            <a:pPr fontAlgn="base">
              <a:spcAft>
                <a:spcPts val="600"/>
              </a:spcAft>
              <a:buClr>
                <a:srgbClr val="0450F2"/>
              </a:buClr>
              <a:defRPr/>
            </a:pPr>
            <a:r>
              <a:rPr lang="ru-RU" sz="3200" b="1" dirty="0">
                <a:solidFill>
                  <a:srgbClr val="0450F2"/>
                </a:solidFill>
                <a:latin typeface="Exo 2 SemiBold" pitchFamily="2" charset="0"/>
                <a:ea typeface="+mn-ea"/>
                <a:cs typeface="Arial" panose="020B0604020202020204" pitchFamily="34" charset="0"/>
              </a:rPr>
              <a:t>Продажа на специализированном аукционе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E2B003E4-F962-4AD4-999F-7AF07F55B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90703"/>
              </p:ext>
            </p:extLst>
          </p:nvPr>
        </p:nvGraphicFramePr>
        <p:xfrm>
          <a:off x="938660" y="1266011"/>
          <a:ext cx="10164618" cy="545537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795982">
                  <a:extLst>
                    <a:ext uri="{9D8B030D-6E8A-4147-A177-3AD203B41FA5}">
                      <a16:colId xmlns:a16="http://schemas.microsoft.com/office/drawing/2014/main" xmlns="" val="2190920186"/>
                    </a:ext>
                  </a:extLst>
                </a:gridCol>
                <a:gridCol w="5368636">
                  <a:extLst>
                    <a:ext uri="{9D8B030D-6E8A-4147-A177-3AD203B41FA5}">
                      <a16:colId xmlns:a16="http://schemas.microsoft.com/office/drawing/2014/main" xmlns="" val="1853340182"/>
                    </a:ext>
                  </a:extLst>
                </a:gridCol>
              </a:tblGrid>
              <a:tr h="219348">
                <a:tc>
                  <a:txBody>
                    <a:bodyPr/>
                    <a:lstStyle/>
                    <a:p>
                      <a:pPr marR="9080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Ключевые этапы процедуры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Сроки реализации этапа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9559950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Размещение информационного сообщения продавцом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позднее, чем за 3 календарных дня до начала приёма – на сайте ЭТП и на официальном сайте </a:t>
                      </a:r>
                      <a:r>
                        <a:rPr lang="en-US" sz="1400" dirty="0" err="1">
                          <a:effectLst/>
                          <a:latin typeface="Exo 2" pitchFamily="2" charset="-52"/>
                        </a:rPr>
                        <a:t>torgi</a:t>
                      </a: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.</a:t>
                      </a:r>
                      <a:r>
                        <a:rPr lang="en-US" sz="1400" dirty="0">
                          <a:effectLst/>
                          <a:latin typeface="Exo 2" pitchFamily="2" charset="-52"/>
                        </a:rPr>
                        <a:t>gov</a:t>
                      </a: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Exo 2" pitchFamily="2" charset="-52"/>
                        </a:rPr>
                        <a:t>ru</a:t>
                      </a:r>
                      <a:r>
                        <a:rPr lang="en-US" sz="1400" dirty="0">
                          <a:effectLst/>
                          <a:latin typeface="Exo 2" pitchFamily="2" charset="-52"/>
                        </a:rPr>
                        <a:t>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76704481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Внесение сумм денежных средств в счет оплаты акций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До подачи заявки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39462"/>
                  </a:ext>
                </a:extLst>
              </a:tr>
              <a:tr h="219348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Прием заявок претендентов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Не менее 25 календарных дней на прием заявок 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7088371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Отмена процедуры (по усмотрению продавца)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Не позднее, чем за 3 дня до проведения торгов в форме аукциона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36352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Рассмотрение заявок и признание претендентов участниками аукциона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более 5 рабочих дней после окончания приема заявок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7585120"/>
                  </a:ext>
                </a:extLst>
              </a:tr>
              <a:tr h="654777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Проведение специализированного аукциона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ранее чем через 10 рабочих дней со дня признания претендентов участниками специализированного аукциона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91901983"/>
                  </a:ext>
                </a:extLst>
              </a:tr>
              <a:tr h="219348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Заключение договора с победителями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течение 5 рабочих дней со дня подведения итогов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8933516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Возврат задатков участников, которые не стали победителями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Возвраты – в течение 5 календарных дней или невозврат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7571658"/>
                  </a:ext>
                </a:extLst>
              </a:tr>
              <a:tr h="437063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Переход права собственности</a:t>
                      </a:r>
                    </a:p>
                    <a:p>
                      <a:pPr marL="0" marR="90805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 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080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После регистрации в реестре владельцев акций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98923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84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d78c0e6ce_0_412"/>
          <p:cNvSpPr txBox="1">
            <a:spLocks noGrp="1"/>
          </p:cNvSpPr>
          <p:nvPr>
            <p:ph type="title"/>
          </p:nvPr>
        </p:nvSpPr>
        <p:spPr>
          <a:xfrm>
            <a:off x="507682" y="477600"/>
            <a:ext cx="105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ru-RU" sz="2900" dirty="0"/>
              <a:t>Где получить ЭЦП?</a:t>
            </a:r>
            <a:endParaRPr sz="29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DF5C5EB7-221D-4CD8-93A7-247DF887F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90136"/>
              </p:ext>
            </p:extLst>
          </p:nvPr>
        </p:nvGraphicFramePr>
        <p:xfrm>
          <a:off x="507682" y="1053600"/>
          <a:ext cx="10987632" cy="562968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32501">
                  <a:extLst>
                    <a:ext uri="{9D8B030D-6E8A-4147-A177-3AD203B41FA5}">
                      <a16:colId xmlns:a16="http://schemas.microsoft.com/office/drawing/2014/main" xmlns="" val="3940322189"/>
                    </a:ext>
                  </a:extLst>
                </a:gridCol>
                <a:gridCol w="4194939">
                  <a:extLst>
                    <a:ext uri="{9D8B030D-6E8A-4147-A177-3AD203B41FA5}">
                      <a16:colId xmlns:a16="http://schemas.microsoft.com/office/drawing/2014/main" xmlns="" val="1561096278"/>
                    </a:ext>
                  </a:extLst>
                </a:gridCol>
                <a:gridCol w="3660192">
                  <a:extLst>
                    <a:ext uri="{9D8B030D-6E8A-4147-A177-3AD203B41FA5}">
                      <a16:colId xmlns:a16="http://schemas.microsoft.com/office/drawing/2014/main" xmlns="" val="2426525205"/>
                    </a:ext>
                  </a:extLst>
                </a:gridCol>
              </a:tblGrid>
              <a:tr h="2172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Кто получает?</a:t>
                      </a:r>
                      <a:endParaRPr lang="en-US" sz="14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Где получает?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Сколько стоит?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667995"/>
                  </a:ext>
                </a:extLst>
              </a:tr>
              <a:tr h="11991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Директор юридического лица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(все документы, связанные с торгами, будете подписывать самостоятельно) 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Exo 2" pitchFamily="2" charset="-52"/>
                        </a:rPr>
                        <a:t>Заказчики – в УЦ  Казначейства России;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Exo 2" pitchFamily="2" charset="-52"/>
                        </a:rPr>
                        <a:t>Предприниматели: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ФНС России или доверенные УЦ ФНС России, их список по ссылке ниже: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Exo 2" pitchFamily="2" charset="-52"/>
                          <a:hlinkClick r:id="rId3"/>
                        </a:rPr>
                        <a:t>https://www.nalog.gov.ru/rn77/related_activities/ucfns/dlucfns/</a:t>
                      </a:r>
                      <a:endParaRPr lang="ru-RU" sz="14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настоящее время это: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АО «ЕЭТП» (</a:t>
                      </a:r>
                      <a:r>
                        <a:rPr lang="ru-RU" sz="1400" dirty="0" err="1">
                          <a:effectLst/>
                          <a:latin typeface="Exo 2" pitchFamily="2" charset="-52"/>
                        </a:rPr>
                        <a:t>Росэлторг</a:t>
                      </a: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);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ПАО Сбербанк;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АО «Аналитический центр»;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Банк ВТБ (ПАО);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АО «ЕЭТП»;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АО «Тинькофф Банк»;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АО «Электронная Москва»;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ПАО «Промсвязьбанк».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Выдача подписей в ФНС России бесплатная, но необходимо принести специальный носитель (токен), на который будет записана информация.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В доверенных УЦ могут предоставить и сертификат, и носитель, также за отдельную плату могут предоставить лицензию на КриптоПро, помочь в его установке.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7417768"/>
                  </a:ext>
                </a:extLst>
              </a:tr>
              <a:tr h="10344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Индивидуальный предприниматель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197491"/>
                  </a:ext>
                </a:extLst>
              </a:tr>
              <a:tr h="11278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Работник юридического лица (будет подписывать документы от имени юридического лица, по доверенности) 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Аккредитованный Минкомсвязью УЦ России (часть из них входит в доверенные УЦ ФНС, указанные выше)</a:t>
                      </a:r>
                      <a:endParaRPr lang="en-US" sz="14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https://digital.gov.ru/ru/activity/govservices/certification_authority/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 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аккредитованных УЦ могут предоставить и сертификат, и носитель. За отдельную плату могут предоставить лицензию на КриптоПро, помочь в его установке.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4036753"/>
                  </a:ext>
                </a:extLst>
              </a:tr>
              <a:tr h="1647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Exo 2" pitchFamily="2" charset="-52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Физическое лицо </a:t>
                      </a:r>
                      <a:endParaRPr lang="en-US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3813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8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824028"/>
            <a:ext cx="10916637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по аренде имущества.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Приказ ФАС 147/23</a:t>
            </a: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470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745" y="330394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Приказу ФАС 147/23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94760A83-7654-4290-9AA9-622BE0CE9EA6}"/>
              </a:ext>
            </a:extLst>
          </p:cNvPr>
          <p:cNvGraphicFramePr>
            <a:graphicFrameLocks noGrp="1"/>
          </p:cNvGraphicFramePr>
          <p:nvPr/>
        </p:nvGraphicFramePr>
        <p:xfrm>
          <a:off x="921470" y="1374295"/>
          <a:ext cx="10503912" cy="5108987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511984">
                  <a:extLst>
                    <a:ext uri="{9D8B030D-6E8A-4147-A177-3AD203B41FA5}">
                      <a16:colId xmlns:a16="http://schemas.microsoft.com/office/drawing/2014/main" xmlns="" val="750790292"/>
                    </a:ext>
                  </a:extLst>
                </a:gridCol>
                <a:gridCol w="6991928">
                  <a:extLst>
                    <a:ext uri="{9D8B030D-6E8A-4147-A177-3AD203B41FA5}">
                      <a16:colId xmlns:a16="http://schemas.microsoft.com/office/drawing/2014/main" xmlns="" val="1324571597"/>
                    </a:ext>
                  </a:extLst>
                </a:gridCol>
              </a:tblGrid>
              <a:tr h="343866">
                <a:tc>
                  <a:txBody>
                    <a:bodyPr/>
                    <a:lstStyle/>
                    <a:p>
                      <a:pPr marL="0" marR="9080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Ключевые этапы процедуры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080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Сроки реализации этапа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2492402"/>
                  </a:ext>
                </a:extLst>
              </a:tr>
              <a:tr h="463624"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Размещение извещения и прием заявок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080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Exo 2" pitchFamily="2" charset="-52"/>
                        </a:rPr>
                        <a:t>Не менее, чем за 20 дней до даты окончания приема заявок</a:t>
                      </a:r>
                      <a:endParaRPr lang="ru-RU" sz="1400" b="0" kern="12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5657615"/>
                  </a:ext>
                </a:extLst>
              </a:tr>
              <a:tr h="5292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Внесение задатков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Exo 2" pitchFamily="2" charset="-52"/>
                        </a:rPr>
                        <a:t>До подачи заявки</a:t>
                      </a:r>
                      <a:endParaRPr lang="ru-RU" sz="1400" b="0" kern="120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42910845"/>
                  </a:ext>
                </a:extLst>
              </a:tr>
              <a:tr h="5015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Проведение торгов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В сроки, указанные в извещении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32081112"/>
                  </a:ext>
                </a:extLst>
              </a:tr>
              <a:tr h="32435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Внесение изменений в извещение и документацию (разные условия!)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Изменение извещения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Не позднее чем за 5 дней до даты окончания подачи заявок на участие в аукционе.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При внесении изменений в извещение о проведении аукциона срок подачи заявок на участие в аукционе должен быть продлен таким образом, чтобы с даты размещения на официальном сайте внесенных изменений в извещение о проведении аукциона до даты окончания срока подачи заявок на участие в аукционе он составлял не менее 20 дней.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Exo 2" pitchFamily="2" charset="-52"/>
                        </a:rPr>
                        <a:t>При внесении изменений в документацию о проведении аукциона срок подачи заявок на участие в аукционе должен быть продлен таким образом, чтобы с даты размещения на официальном сайте внесенных изменений в извещение о проведении аукциона до даты окончания срока подачи заявок на участие в аукционе он составлял не менее 15 дней.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747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27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743" y="395049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Приказу ФАС 147/23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FF7BB5A7-E193-4416-A094-417828714C9B}"/>
              </a:ext>
            </a:extLst>
          </p:cNvPr>
          <p:cNvGraphicFramePr>
            <a:graphicFrameLocks noGrp="1"/>
          </p:cNvGraphicFramePr>
          <p:nvPr/>
        </p:nvGraphicFramePr>
        <p:xfrm>
          <a:off x="849744" y="1828800"/>
          <a:ext cx="10307783" cy="38404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946401">
                  <a:extLst>
                    <a:ext uri="{9D8B030D-6E8A-4147-A177-3AD203B41FA5}">
                      <a16:colId xmlns:a16="http://schemas.microsoft.com/office/drawing/2014/main" xmlns="" val="4013630965"/>
                    </a:ext>
                  </a:extLst>
                </a:gridCol>
                <a:gridCol w="7361382">
                  <a:extLst>
                    <a:ext uri="{9D8B030D-6E8A-4147-A177-3AD203B41FA5}">
                      <a16:colId xmlns:a16="http://schemas.microsoft.com/office/drawing/2014/main" xmlns="" val="3686785424"/>
                    </a:ext>
                  </a:extLst>
                </a:gridCol>
              </a:tblGrid>
              <a:tr h="226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Отказ от торгов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Организатор аукциона вправе отказаться от проведения аукциона не позднее чем за пять дней до даты окончания срока подачи заявок на участие в аукционе.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Денежные средства, внесенные в качестве задатка, возвращаются заявителю в течение пяти рабочих дней с даты размещения извещения об отказе от проведения аукциона на официальном сайте.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Exo 2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50274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Рассмотрение заявок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может превышать 2 дней с даты окончания срока подачи заявок.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Задаток возвращается заявителям, не допущенным к участию в аукционе, в течение 5 рабочих дней с даты подписания протокола рассмотрения заявок на участие в аукционе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Exo 2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9973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Проведение аукциона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позднее 1 рабочего дня со дня размещения на официальном сайте протокола рассмотрения заявок.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Шаг аукциона: 5% НМЦ.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При проведении аукциона устанавливается время приема предложений участников аукциона о цене договора (цене лота), составляющее 60 минут от начала проведения такого аукциона, а также 20 минут после поступления последнего предложения о цене договора (цены лота).</a:t>
                      </a:r>
                      <a:endParaRPr lang="ru-RU" sz="1400" dirty="0">
                        <a:effectLst/>
                        <a:latin typeface="Exo 2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9690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95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743" y="579776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Приказу ФАС 147/23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01288FB0-7EE8-4790-819A-755BED6EB7F1}"/>
              </a:ext>
            </a:extLst>
          </p:cNvPr>
          <p:cNvGraphicFramePr>
            <a:graphicFrameLocks noGrp="1"/>
          </p:cNvGraphicFramePr>
          <p:nvPr/>
        </p:nvGraphicFramePr>
        <p:xfrm>
          <a:off x="921470" y="1742191"/>
          <a:ext cx="9995912" cy="319926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85504">
                  <a:extLst>
                    <a:ext uri="{9D8B030D-6E8A-4147-A177-3AD203B41FA5}">
                      <a16:colId xmlns:a16="http://schemas.microsoft.com/office/drawing/2014/main" xmlns="" val="731708009"/>
                    </a:ext>
                  </a:extLst>
                </a:gridCol>
                <a:gridCol w="6210408">
                  <a:extLst>
                    <a:ext uri="{9D8B030D-6E8A-4147-A177-3AD203B41FA5}">
                      <a16:colId xmlns:a16="http://schemas.microsoft.com/office/drawing/2014/main" xmlns="" val="3691074206"/>
                    </a:ext>
                  </a:extLst>
                </a:gridCol>
              </a:tblGrid>
              <a:tr h="17552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Заключение договора с победителем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Не ранее 10 дней со дня размещения на официальном сайте торгов протокола аукциона или протокола рассмотрения заявок (если подана единственная заявка или только один заявитель признан участником аукциона).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Если победитель уклонился, договор переходит к участнику №2.</a:t>
                      </a:r>
                      <a:endParaRPr lang="ru-RU" sz="1400" b="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21168010"/>
                  </a:ext>
                </a:extLst>
              </a:tr>
              <a:tr h="5741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Возврат задатков участников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Возвраты – в течение 5 рабочих дней или невозврат уклонистам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4888587"/>
                  </a:ext>
                </a:extLst>
              </a:tr>
              <a:tr h="869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Оплата по договору аренды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 соответствии с положениями ГК РФ в соответствии с формой, сроками и порядком, определенными в документации об аукционе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4671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748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Выкуп арендованного имущества (159 – ФЗ, 209-ФЗ)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7870C-2F1D-400C-99B5-04849E848BCB}"/>
              </a:ext>
            </a:extLst>
          </p:cNvPr>
          <p:cNvSpPr/>
          <p:nvPr/>
        </p:nvSpPr>
        <p:spPr>
          <a:xfrm>
            <a:off x="648578" y="1349214"/>
            <a:ext cx="1089484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Exo 2" pitchFamily="2" charset="-52"/>
              </a:rPr>
              <a:t>По общему правилу арендатор публичной собственности, который является субъектом малого или среднего предпринимательства, может без торгов выкупить это имущество, если (</a:t>
            </a:r>
            <a:r>
              <a:rPr lang="ru-RU" sz="1600" dirty="0">
                <a:latin typeface="Exo 2" pitchFamily="2" charset="-52"/>
                <a:hlinkClick r:id="rId2"/>
              </a:rPr>
              <a:t>ст. 3</a:t>
            </a:r>
            <a:r>
              <a:rPr lang="ru-RU" sz="1600" dirty="0">
                <a:latin typeface="Exo 2" pitchFamily="2" charset="-52"/>
              </a:rPr>
              <a:t> Закона N 159-ФЗ):</a:t>
            </a:r>
            <a:br>
              <a:rPr lang="ru-RU" sz="1600" dirty="0">
                <a:latin typeface="Exo 2" pitchFamily="2" charset="-52"/>
              </a:rPr>
            </a:br>
            <a:endParaRPr lang="ru-RU" sz="1600" dirty="0">
              <a:latin typeface="Exo 2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Exo 2" pitchFamily="2" charset="-52"/>
              </a:rPr>
              <a:t>оно на день подачи заявления находится в аренде непрерывно не менее года;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Exo 2" pitchFamily="2" charset="-52"/>
              </a:rPr>
              <a:t>нет задолженности по арендной плате за движимое и недвижимое имущество и неустойкам;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Exo 2" pitchFamily="2" charset="-52"/>
              </a:rPr>
              <a:t>недвижимое имущество не включено в перечень имущества для поддержки малого бизнеса;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Exo 2" pitchFamily="2" charset="-52"/>
              </a:rPr>
              <a:t>движимое имущество включено в перечень имущества для поддержки малого бизнеса и в нем нет сведений, что оно не отчуждается по Закону N 159-ФЗ. </a:t>
            </a:r>
            <a:r>
              <a:rPr lang="ru-RU" sz="1600" b="1" dirty="0">
                <a:latin typeface="Exo 2" pitchFamily="2" charset="-52"/>
              </a:rPr>
              <a:t>Состав и виды движимого имущества, которое не подлежит отчуждению по Закону N 159-ФЗ, утверждены Распоряжением Правительства РФ от 18.03.2023 N 632-р;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Exo 2" pitchFamily="2" charset="-52"/>
              </a:rPr>
              <a:t>сведения о субъекте на день заключения договора о покупки арендованного имущества не исключены из единого реестра субъектов малого и среднего предпринимательства.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660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Выкуп арендованного имущества (159 – ФЗ, 209-ФЗ)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7870C-2F1D-400C-99B5-04849E848BCB}"/>
              </a:ext>
            </a:extLst>
          </p:cNvPr>
          <p:cNvSpPr/>
          <p:nvPr/>
        </p:nvSpPr>
        <p:spPr>
          <a:xfrm>
            <a:off x="539351" y="1349214"/>
            <a:ext cx="1089484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Exo 2" pitchFamily="2" charset="-52"/>
              </a:rPr>
              <a:t>Регламент города Москвы (пример)</a:t>
            </a:r>
          </a:p>
          <a:p>
            <a:r>
              <a:rPr lang="en-US" sz="1600" dirty="0">
                <a:latin typeface="Exo 2" pitchFamily="2" charset="-52"/>
                <a:hlinkClick r:id="rId2"/>
              </a:rPr>
              <a:t>https://www.mos.ru/pgu2/landing/target/7700000010000229222/</a:t>
            </a:r>
            <a:endParaRPr lang="ru-RU" sz="1600" dirty="0">
              <a:latin typeface="Exo 2" pitchFamily="2" charset="-52"/>
            </a:endParaRPr>
          </a:p>
          <a:p>
            <a:endParaRPr lang="ru-RU" sz="1600" dirty="0">
              <a:latin typeface="Exo 2" pitchFamily="2" charset="-52"/>
            </a:endParaRPr>
          </a:p>
          <a:p>
            <a:r>
              <a:rPr lang="ru-RU" sz="1600" b="1" dirty="0">
                <a:latin typeface="Exo 2" pitchFamily="2" charset="-52"/>
              </a:rPr>
              <a:t>Льготный порядок расчетов за приватизированное государственное и муниципальное имущество </a:t>
            </a:r>
            <a:br>
              <a:rPr lang="ru-RU" sz="1600" b="1" dirty="0">
                <a:latin typeface="Exo 2" pitchFamily="2" charset="-52"/>
              </a:rPr>
            </a:br>
            <a:r>
              <a:rPr lang="ru-RU" sz="1600" b="1" dirty="0">
                <a:latin typeface="Exo 2" pitchFamily="2" charset="-52"/>
              </a:rPr>
              <a:t>(</a:t>
            </a:r>
            <a:r>
              <a:rPr lang="ru-RU" sz="1600" b="1" dirty="0">
                <a:latin typeface="Exo 2" pitchFamily="2" charset="-52"/>
                <a:hlinkClick r:id="rId3"/>
              </a:rPr>
              <a:t>п. 4 ст. 7</a:t>
            </a:r>
            <a:r>
              <a:rPr lang="ru-RU" sz="1600" b="1" dirty="0">
                <a:latin typeface="Exo 2" pitchFamily="2" charset="-52"/>
              </a:rPr>
              <a:t> Закона о развитии предпринимательства- 209-ФЗ).</a:t>
            </a:r>
            <a:br>
              <a:rPr lang="ru-RU" sz="1600" b="1" dirty="0">
                <a:latin typeface="Exo 2" pitchFamily="2" charset="-52"/>
              </a:rPr>
            </a:br>
            <a:endParaRPr lang="ru-RU" sz="1600" dirty="0">
              <a:latin typeface="Exo 2" pitchFamily="2" charset="-52"/>
            </a:endParaRPr>
          </a:p>
          <a:p>
            <a:r>
              <a:rPr lang="ru-RU" sz="1600" dirty="0">
                <a:latin typeface="Exo 2" pitchFamily="2" charset="-52"/>
              </a:rPr>
              <a:t>При возмездном отчуждении арендуемого имущества из государственной или муниципальной собственности, субъекты МСП пользуются преимущественным правом на приобретение такого имущества по цене, равной его рыночной стоимости и определенной независимым оценщиком (</a:t>
            </a:r>
            <a:r>
              <a:rPr lang="ru-RU" sz="1600" dirty="0">
                <a:latin typeface="Exo 2" pitchFamily="2" charset="-52"/>
                <a:hlinkClick r:id="rId4"/>
              </a:rPr>
              <a:t>ст. 3</a:t>
            </a:r>
            <a:r>
              <a:rPr lang="ru-RU" sz="1600" dirty="0">
                <a:latin typeface="Exo 2" pitchFamily="2" charset="-52"/>
              </a:rPr>
              <a:t> Федерального закона от 22.07.2008 N 159-ФЗ "Об особенностях отчуждения движимого и недвижимого имущества, находящегося в государственной или в муниципальной собственности и арендуемого субъектами малого и среднего предпринимательства, и о внесении изменений в отдельные законодательные акты Российской Федерации" (далее - Закон об отчуждении движимого и недвижимого имущества)). </a:t>
            </a:r>
            <a:br>
              <a:rPr lang="ru-RU" sz="1600" dirty="0">
                <a:latin typeface="Exo 2" pitchFamily="2" charset="-52"/>
              </a:rPr>
            </a:br>
            <a:endParaRPr lang="ru-RU" sz="1600" dirty="0">
              <a:latin typeface="Exo 2" pitchFamily="2" charset="-52"/>
            </a:endParaRPr>
          </a:p>
          <a:p>
            <a:r>
              <a:rPr lang="ru-RU" sz="1600" b="1" dirty="0">
                <a:latin typeface="Exo 2" pitchFamily="2" charset="-52"/>
              </a:rPr>
              <a:t>Оплата арендуемого имущества осуществляется единовременно или в рассрочку посредством ежемесячных или ежеквартальных выплат в равных долях. </a:t>
            </a:r>
            <a:r>
              <a:rPr lang="ru-RU" sz="1600" dirty="0">
                <a:latin typeface="Exo 2" pitchFamily="2" charset="-52"/>
              </a:rPr>
              <a:t>Срок рассрочки оплаты такого имущества устанавливается соответственно нормативным правовым актом Правительства РФ, законом субъекта РФ, муниципальным правовым актом, но не должен составлять менее 5 лет для недвижимого имущества и менее 3 лет для движимого имущества (</a:t>
            </a:r>
            <a:r>
              <a:rPr lang="ru-RU" sz="1600" dirty="0">
                <a:latin typeface="Exo 2" pitchFamily="2" charset="-52"/>
                <a:hlinkClick r:id="rId5"/>
              </a:rPr>
              <a:t>ч. 1 ст. 5</a:t>
            </a:r>
            <a:r>
              <a:rPr lang="ru-RU" sz="1600" dirty="0">
                <a:latin typeface="Exo 2" pitchFamily="2" charset="-52"/>
              </a:rPr>
              <a:t> Закона об отчуждении движимого и недвижимого имущества)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373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Нарушения при проведении торгов по аренде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(примеры Башкирского УФАС)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7870C-2F1D-400C-99B5-04849E848BCB}"/>
              </a:ext>
            </a:extLst>
          </p:cNvPr>
          <p:cNvSpPr/>
          <p:nvPr/>
        </p:nvSpPr>
        <p:spPr>
          <a:xfrm>
            <a:off x="539351" y="1768663"/>
            <a:ext cx="10894843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kern="0" dirty="0">
                <a:solidFill>
                  <a:srgbClr val="000000"/>
                </a:solidFill>
                <a:latin typeface="Exo 2" pitchFamily="2" charset="-52"/>
                <a:ea typeface="ＭＳ Ｐゴシック" charset="-128"/>
              </a:rPr>
              <a:t>необоснованное отклонение заявки Комиссией Организатора торгов до участия в торгах; </a:t>
            </a:r>
          </a:p>
          <a:p>
            <a:pPr marL="428625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kern="0" dirty="0">
                <a:solidFill>
                  <a:srgbClr val="000000"/>
                </a:solidFill>
                <a:latin typeface="Exo 2" pitchFamily="2" charset="-52"/>
                <a:ea typeface="ＭＳ Ｐゴシック" charset="-128"/>
              </a:rPr>
              <a:t>неправильное оформление заявки является основанием для отклонения</a:t>
            </a:r>
            <a:r>
              <a:rPr lang="en-US" sz="1600" kern="0" dirty="0">
                <a:solidFill>
                  <a:srgbClr val="000000"/>
                </a:solidFill>
                <a:latin typeface="Exo 2" pitchFamily="2" charset="-52"/>
                <a:ea typeface="ＭＳ Ｐゴシック" charset="-128"/>
              </a:rPr>
              <a:t>;</a:t>
            </a:r>
            <a:endParaRPr lang="ru-RU" sz="1600" kern="0" dirty="0">
              <a:solidFill>
                <a:srgbClr val="000000"/>
              </a:solidFill>
              <a:latin typeface="Exo 2" pitchFamily="2" charset="-52"/>
              <a:ea typeface="ＭＳ Ｐゴシック" charset="-128"/>
            </a:endParaRPr>
          </a:p>
          <a:p>
            <a:pPr marL="428625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kern="0" dirty="0">
                <a:solidFill>
                  <a:srgbClr val="000000"/>
                </a:solidFill>
                <a:latin typeface="Exo 2" pitchFamily="2" charset="-52"/>
                <a:ea typeface="ＭＳ Ｐゴシック" charset="-128"/>
              </a:rPr>
              <a:t>противоречия в информации размещаемой Организатором торгов и Оператором площадки в аукционной документации, извещении;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562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Нарушения при проведении торгов по аренде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(примеры Башкирского УФАС)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7870C-2F1D-400C-99B5-04849E848BCB}"/>
              </a:ext>
            </a:extLst>
          </p:cNvPr>
          <p:cNvSpPr/>
          <p:nvPr/>
        </p:nvSpPr>
        <p:spPr>
          <a:xfrm>
            <a:off x="539351" y="1634439"/>
            <a:ext cx="108948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Exo 2" pitchFamily="2" charset="-52"/>
              </a:rPr>
              <a:t>Нарушение порядка проведения торгов</a:t>
            </a:r>
          </a:p>
          <a:p>
            <a:pPr lvl="0"/>
            <a:endParaRPr lang="ru-RU" sz="1400" i="1" dirty="0">
              <a:solidFill>
                <a:srgbClr val="000000"/>
              </a:solidFill>
              <a:latin typeface="Exo 2" pitchFamily="2" charset="-52"/>
            </a:endParaRP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Заявитель ИП обжалует действия Организатора торгов в части необоснованного отклонения заявки.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Как указывает в своих пояснениях Организатор торгов, в заявке Общества не указано сокращенное наименование общества, а также не представлен ИНН общества, что предусмотрено пп.1,2 п. 103 Порядок № 147. 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Довод Организатора торгов о том, что номер ИНН должен быть подтвержден документом, Комиссия Управления считает несостоятельным ввиду того, что обязанность участника торгов подтвердить представленные в составе заявки сведения Порядком № 147  не  предусмотрена.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Таким образом участника необоснованно отклонили.</a:t>
            </a:r>
          </a:p>
          <a:p>
            <a:pPr lvl="0" algn="just"/>
            <a:endParaRPr lang="ru-RU" sz="1600" i="1" dirty="0">
              <a:solidFill>
                <a:srgbClr val="000000"/>
              </a:solidFill>
              <a:latin typeface="Exo 2" pitchFamily="2" charset="-52"/>
            </a:endParaRP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Необходимо отметить что в соответствии с пунктом 104 Порядка № 147 информация и документы, предусмотренные подпунктами 1-4 и 8 пункта 103 Порядка № 147, не включаются заявителем в заявку. Такие информация и документы направляются организатору аукциона оператором электронной площадки путем информационного взаимодействия с официальным сайтом.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Таким образом данная обязанность о предоставлении документов на заявителя не возлагается.</a:t>
            </a:r>
          </a:p>
          <a:p>
            <a:pPr lvl="0"/>
            <a:endParaRPr lang="ru-RU" sz="1600" i="1" dirty="0">
              <a:solidFill>
                <a:srgbClr val="000000"/>
              </a:solidFill>
              <a:latin typeface="Exo 2" pitchFamily="2" charset="-52"/>
            </a:endParaRPr>
          </a:p>
          <a:p>
            <a:pPr lvl="0"/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(Решение  УФАС по РБ №002/10/18.1-2600/2023 от 10.01.2024)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89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Нарушения при проведении торгов по аренде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(примеры Башкирского УФАС)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7870C-2F1D-400C-99B5-04849E848BCB}"/>
              </a:ext>
            </a:extLst>
          </p:cNvPr>
          <p:cNvSpPr/>
          <p:nvPr/>
        </p:nvSpPr>
        <p:spPr>
          <a:xfrm>
            <a:off x="539351" y="1563577"/>
            <a:ext cx="108948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Exo 2" pitchFamily="2" charset="-52"/>
              </a:rPr>
              <a:t>Нарушение порядка проведения торгов</a:t>
            </a:r>
          </a:p>
          <a:p>
            <a:pPr lvl="0"/>
            <a:endParaRPr lang="ru-RU" sz="1400" i="1" dirty="0">
              <a:solidFill>
                <a:srgbClr val="000000"/>
              </a:solidFill>
              <a:latin typeface="Exo 2" pitchFamily="2" charset="-52"/>
            </a:endParaRP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Заявитель ИП обжалует действия Организатора торгов в части необоснованного отклонения заявки.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Как указывает в своих пояснениях Организатор торгов, в заявке Общества не указано сокращенное наименование общества, а также не представлен ИНН общества, что предусмотрено пп.1,2 п. 103 Порядок № 147. 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Довод Организатора торгов о том, что номер ИНН должен быть подтвержден документом, Комиссия Управления считает несостоятельным ввиду того, что обязанность участника торгов подтвердить представленные в составе заявки сведения Порядком № 147  не  предусмотрена.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Таким образом участника необоснованно отклонили.</a:t>
            </a:r>
          </a:p>
          <a:p>
            <a:pPr lvl="0" algn="just"/>
            <a:endParaRPr lang="ru-RU" sz="1600" i="1" dirty="0">
              <a:solidFill>
                <a:srgbClr val="000000"/>
              </a:solidFill>
              <a:latin typeface="Exo 2" pitchFamily="2" charset="-52"/>
            </a:endParaRP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Необходимо отметить что в соответствии с пунктом 104 Порядка № 147 информация и документы, предусмотренные подпунктами 1-4 и 8 пункта 103 Порядка № 147, не включаются заявителем в заявку. Такие информация и документы направляются организатору аукциона оператором электронной площадки путем информационного взаимодействия с официальным сайтом.</a:t>
            </a:r>
          </a:p>
          <a:p>
            <a:pPr lvl="0" algn="just"/>
            <a:r>
              <a:rPr lang="ru-RU" sz="1600" i="1" dirty="0">
                <a:solidFill>
                  <a:srgbClr val="000000"/>
                </a:solidFill>
                <a:latin typeface="Exo 2" pitchFamily="2" charset="-52"/>
              </a:rPr>
              <a:t>Таким образом данная обязанность о предоставлении документов на заявителя не возлагается.</a:t>
            </a:r>
          </a:p>
          <a:p>
            <a:pPr lvl="0"/>
            <a:endParaRPr lang="ru-RU" sz="1600" i="1" dirty="0">
              <a:solidFill>
                <a:srgbClr val="000000"/>
              </a:solidFill>
              <a:latin typeface="Exo 2" pitchFamily="2" charset="-52"/>
            </a:endParaRPr>
          </a:p>
          <a:p>
            <a:pPr lvl="0"/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(Решение  УФАС по РБ №002/10/18.1-2600/2023 от 10.01.2024)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881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6233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Административная ответственность по имущественным торгам с 1 марта 2025 года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25A451-A55A-43B7-9E5F-4E86A27976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7241" y="1649734"/>
            <a:ext cx="10939311" cy="34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ED107E-B42A-486D-A207-240F984B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69279" y="2421748"/>
            <a:ext cx="996656" cy="604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43FC3C-D137-4CB5-BC1A-3715A085D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80177" y="4643632"/>
            <a:ext cx="486099" cy="5293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9AEF792-831F-4A93-AA8A-8FDFB88F7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51279" y="1348239"/>
            <a:ext cx="1665923" cy="15315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952" y="928320"/>
            <a:ext cx="8532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Электронная подпись </a:t>
            </a:r>
            <a:r>
              <a:rPr lang="ru-RU" sz="1600" dirty="0">
                <a:solidFill>
                  <a:schemeClr val="bg1"/>
                </a:solidFill>
              </a:rPr>
              <a:t>− это реквизит документа, позволяющий подтвердить принадлежность ЭП ее владельцу, а также зафиксировать состояние информации/данных (наличие, либо отсутствие изменений) в электронном документе с момента его подписания. 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Для работы на электронных площадках электронная подпись должна быть выдана Удостоверяющим центром аккредитованными </a:t>
            </a:r>
            <a:r>
              <a:rPr lang="ru-RU" sz="1600" dirty="0" err="1">
                <a:solidFill>
                  <a:schemeClr val="bg1"/>
                </a:solidFill>
              </a:rPr>
              <a:t>Минкомсвязи</a:t>
            </a:r>
            <a:r>
              <a:rPr lang="ru-RU" sz="1600" dirty="0">
                <a:solidFill>
                  <a:schemeClr val="bg1"/>
                </a:solidFill>
              </a:rPr>
              <a:t> в соответствии с 63ФЗ.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7" y="3216780"/>
            <a:ext cx="4268496" cy="120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Заголовок 2">
            <a:extLst>
              <a:ext uri="{FF2B5EF4-FFF2-40B4-BE49-F238E27FC236}">
                <a16:creationId xmlns:a16="http://schemas.microsoft.com/office/drawing/2014/main" xmlns="" id="{9C33FED9-2F3E-4513-AD67-B6D50075DF6D}"/>
              </a:ext>
            </a:extLst>
          </p:cNvPr>
          <p:cNvSpPr txBox="1">
            <a:spLocks/>
          </p:cNvSpPr>
          <p:nvPr/>
        </p:nvSpPr>
        <p:spPr>
          <a:xfrm>
            <a:off x="175914" y="2346175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177" dirty="0" err="1">
                <a:solidFill>
                  <a:schemeClr val="bg1"/>
                </a:solidFill>
                <a:latin typeface="+mn-lt"/>
              </a:rPr>
              <a:t>Росэлторг</a:t>
            </a:r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 – крупнейший удостоверяющий центр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35" y="4259539"/>
            <a:ext cx="7518401" cy="209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0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45553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Административная ответственность по имущественным торгам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 с 1 марта 2025 года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8C6540-5903-465C-92E8-386F6B4F70D1}"/>
              </a:ext>
            </a:extLst>
          </p:cNvPr>
          <p:cNvSpPr/>
          <p:nvPr/>
        </p:nvSpPr>
        <p:spPr>
          <a:xfrm>
            <a:off x="539350" y="1397675"/>
            <a:ext cx="108780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/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1. Нарушение установленных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</a:rPr>
              <a:t>законодательством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 Российской Федерации </a:t>
            </a:r>
            <a:r>
              <a:rPr lang="ru-RU" sz="1400" b="1" dirty="0">
                <a:solidFill>
                  <a:srgbClr val="000000"/>
                </a:solidFill>
                <a:latin typeface="Exo 2" pitchFamily="2" charset="-52"/>
              </a:rPr>
              <a:t>требований к порядку и (или) сроку размещения информации о проведении обязательных в соответствии с законодательством Российской Федерации торгов (далее - обязательные торги)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, продаже государственного или муниципального имущества и (или) размещение недостоверной информации о проведении обязательных торгов, продаже государственного или муниципального имущества, за исключением случаев, предусмотренных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</a:rPr>
              <a:t>частями 1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,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  <a:hlinkClick r:id="rId2"/>
              </a:rPr>
              <a:t>5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 и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  <a:hlinkClick r:id="rId3"/>
              </a:rPr>
              <a:t>9 статьи 7.30.1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,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  <a:hlinkClick r:id="rId4"/>
              </a:rPr>
              <a:t>частями 2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 и </a:t>
            </a:r>
            <a:r>
              <a:rPr lang="ru-RU" sz="1400" u="sng" dirty="0">
                <a:solidFill>
                  <a:srgbClr val="1A0DAB"/>
                </a:solidFill>
                <a:latin typeface="Exo 2" pitchFamily="2" charset="-52"/>
                <a:hlinkClick r:id="rId5"/>
              </a:rPr>
              <a:t>4 статьи 7.30.4</a:t>
            </a:r>
            <a:r>
              <a:rPr lang="ru-RU" sz="1400" dirty="0">
                <a:solidFill>
                  <a:srgbClr val="000000"/>
                </a:solidFill>
                <a:latin typeface="Exo 2" pitchFamily="2" charset="-52"/>
              </a:rPr>
              <a:t> настоящего Кодекса, либо предоставление документации, содержащей недостоверные сведения, -</a:t>
            </a:r>
          </a:p>
          <a:p>
            <a:pPr indent="342900"/>
            <a:r>
              <a:rPr lang="ru-RU" sz="1400" b="1" dirty="0">
                <a:solidFill>
                  <a:srgbClr val="000000"/>
                </a:solidFill>
                <a:latin typeface="Exo 2" pitchFamily="2" charset="-52"/>
              </a:rPr>
              <a:t>влекут наложение административного штрафа на должностных лиц в размере от тридцати тысяч до сорока тысяч рублей; на индивидуальных предпринимателей - от сорока тысяч до пятидесяти тысяч рублей; на юридических лиц - от пятидесяти тысяч до ста тысяч рублей.</a:t>
            </a:r>
            <a:endParaRPr lang="ru-RU" sz="1400" b="1" i="0" dirty="0">
              <a:solidFill>
                <a:srgbClr val="000000"/>
              </a:solidFill>
              <a:effectLst/>
              <a:latin typeface="Exo 2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00F9052-78A3-4CA4-8E6D-6FBD03E579B0}"/>
              </a:ext>
            </a:extLst>
          </p:cNvPr>
          <p:cNvSpPr/>
          <p:nvPr/>
        </p:nvSpPr>
        <p:spPr>
          <a:xfrm>
            <a:off x="637563" y="3550125"/>
            <a:ext cx="106791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Exo 2" pitchFamily="2" charset="-52"/>
              </a:rPr>
              <a:t>2. Нарушение порядка определения формы проведения обязательных торгов, за исключением случаев, предусмотренных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6"/>
              </a:rPr>
              <a:t>частью 4 статьи 7.30.1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7"/>
              </a:rPr>
              <a:t>частью 1 статьи 7.30.4</a:t>
            </a:r>
            <a:r>
              <a:rPr lang="ru-RU" sz="1400" dirty="0">
                <a:latin typeface="Exo 2" pitchFamily="2" charset="-52"/>
              </a:rPr>
              <a:t> настоящего Кодекса, </a:t>
            </a:r>
          </a:p>
          <a:p>
            <a:pPr algn="just"/>
            <a:endParaRPr lang="ru-RU" sz="1400" b="1" dirty="0">
              <a:latin typeface="Exo 2" pitchFamily="2" charset="-52"/>
            </a:endParaRPr>
          </a:p>
          <a:p>
            <a:pPr indent="457200" algn="just"/>
            <a:r>
              <a:rPr lang="ru-RU" sz="1400" b="1" dirty="0">
                <a:latin typeface="Exo 2" pitchFamily="2" charset="-52"/>
              </a:rPr>
              <a:t>влечет наложение административного штрафа на должностных лиц в размере от тридцати тысяч до сорока тысяч рублей; на индивидуальных предпринимателей - от сорока тысяч до пятидесяти тысяч рублей; на юридических лиц - от пятидесяти тысяч до ста тысяч рублей. </a:t>
            </a:r>
            <a:endParaRPr lang="ru-RU" sz="1400" b="1" dirty="0">
              <a:effectLst/>
              <a:latin typeface="Exo 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2120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45553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Административная ответственность по имущественным торгам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 с 1 марта 2025 года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8C6540-5903-465C-92E8-386F6B4F70D1}"/>
              </a:ext>
            </a:extLst>
          </p:cNvPr>
          <p:cNvSpPr/>
          <p:nvPr/>
        </p:nvSpPr>
        <p:spPr>
          <a:xfrm>
            <a:off x="539350" y="1397675"/>
            <a:ext cx="111800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Exo 2" pitchFamily="2" charset="-52"/>
              </a:rPr>
              <a:t>3. Нарушение порядка предоставления документации об обязательных торгах, порядка разъяснения такой документации, порядка приема заявок на участие в обязательных торгах, заявок на участие в продаже государственного или муниципального имущества, порядка допуска к участию в обязательных торгах или порядка определения победителя обязательных торгов, продажи государственного или муниципального имущества, за исключением случаев, предусмотренных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частями 5</a:t>
            </a:r>
            <a:r>
              <a:rPr lang="ru-RU" sz="1400" dirty="0">
                <a:latin typeface="Exo 2" pitchFamily="2" charset="-52"/>
              </a:rPr>
              <a:t> -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 статьи 7.30.1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частями 2</a:t>
            </a:r>
            <a:r>
              <a:rPr lang="ru-RU" sz="1400" dirty="0">
                <a:latin typeface="Exo 2" pitchFamily="2" charset="-52"/>
              </a:rPr>
              <a:t> и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 статьи 7.30.4</a:t>
            </a:r>
            <a:r>
              <a:rPr lang="ru-RU" sz="1400" dirty="0">
                <a:latin typeface="Exo 2" pitchFamily="2" charset="-52"/>
              </a:rPr>
              <a:t> настоящего Кодекса, </a:t>
            </a:r>
          </a:p>
          <a:p>
            <a:pPr indent="457200" algn="just"/>
            <a:endParaRPr lang="ru-RU" sz="1400" dirty="0">
              <a:latin typeface="Exo 2" pitchFamily="2" charset="-52"/>
            </a:endParaRPr>
          </a:p>
          <a:p>
            <a:pPr indent="457200" algn="just"/>
            <a:r>
              <a:rPr lang="ru-RU" sz="1400" b="1" dirty="0">
                <a:latin typeface="Exo 2" pitchFamily="2" charset="-52"/>
              </a:rPr>
              <a:t>влечет наложение административного штрафа на должностных лиц в размере от двадцати тысяч до тридцати тысяч рублей; на индивидуальных предпринимателей - от тридцати тысяч до сорока тысяч рублей; на юридических лиц - от сорока тысяч до пятидесяти тысяч рублей.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79854C7-5187-4901-86E0-123906F3C4B6}"/>
              </a:ext>
            </a:extLst>
          </p:cNvPr>
          <p:cNvSpPr/>
          <p:nvPr/>
        </p:nvSpPr>
        <p:spPr>
          <a:xfrm>
            <a:off x="539350" y="3603296"/>
            <a:ext cx="111800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Exo 2" pitchFamily="2" charset="-52"/>
              </a:rPr>
              <a:t>4. Нарушение сроков заключения договоров по результатам проведения обязательных торгов, продажи государственного или муниципального имущества или в случае, если обязательные торги признаны несостоявшимися, либо уклонение организатора обязательных торгов, продавца государственного или муниципального имущества, организатора продажи государственного или муниципального имущества от заключения такого договора, за исключением случаев, предусмотренных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частью 2 статьи 7.30.2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частью 5 статьи 7.30.4</a:t>
            </a:r>
            <a:r>
              <a:rPr lang="ru-RU" sz="1400" dirty="0">
                <a:latin typeface="Exo 2" pitchFamily="2" charset="-52"/>
              </a:rPr>
              <a:t> настоящего Кодекса, </a:t>
            </a:r>
          </a:p>
          <a:p>
            <a:pPr algn="just"/>
            <a:endParaRPr lang="ru-RU" sz="1400" dirty="0">
              <a:latin typeface="Exo 2" pitchFamily="2" charset="-52"/>
            </a:endParaRPr>
          </a:p>
          <a:p>
            <a:pPr algn="just"/>
            <a:r>
              <a:rPr lang="ru-RU" sz="1400" b="1" dirty="0">
                <a:latin typeface="Exo 2" pitchFamily="2" charset="-52"/>
              </a:rPr>
              <a:t>влечет наложение административного штрафа на должностных лиц в размере от тридцати тысяч до сорока тысяч рублей; на юридических лиц - от тридцати тысяч до пятидесяти тысяч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1792252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351" y="445553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Административная ответственность по имущественным торгам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 с 1 марта 2025 года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8C6540-5903-465C-92E8-386F6B4F70D1}"/>
              </a:ext>
            </a:extLst>
          </p:cNvPr>
          <p:cNvSpPr/>
          <p:nvPr/>
        </p:nvSpPr>
        <p:spPr>
          <a:xfrm>
            <a:off x="539350" y="1397675"/>
            <a:ext cx="111800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Exo 2" pitchFamily="2" charset="-52"/>
              </a:rPr>
              <a:t>5. Изменение организатором обязательных торгов, продавцом государственного или муниципального имущества либо лицом, являющимся стороной договора, по соглашению сторон или в одностороннем порядке условий договора при его заключении или исполнении, установленных в документации об обязательных торгах, извещении о проведении обязательных торгов, информационном сообщении о продаже государственного или муниципального имущества, проектах договоров, в случае, если федеральным законом предусмотрен запрет такого изменения, за исключением случаев, предусмотренных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частями 1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</a:t>
            </a:r>
            <a:r>
              <a:rPr lang="ru-RU" sz="1400" dirty="0">
                <a:latin typeface="Exo 2" pitchFamily="2" charset="-52"/>
              </a:rPr>
              <a:t> и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 статьи 7.30.2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частью 5 статьи 7.30.4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частью 1 статьи 7.30.6</a:t>
            </a:r>
            <a:r>
              <a:rPr lang="ru-RU" sz="1400" dirty="0">
                <a:latin typeface="Exo 2" pitchFamily="2" charset="-52"/>
              </a:rPr>
              <a:t> настоящего Кодекса,</a:t>
            </a:r>
          </a:p>
          <a:p>
            <a:pPr algn="just"/>
            <a:r>
              <a:rPr lang="ru-RU" sz="1400" b="1" dirty="0">
                <a:latin typeface="Exo 2" pitchFamily="2" charset="-52"/>
              </a:rPr>
              <a:t> </a:t>
            </a:r>
          </a:p>
          <a:p>
            <a:pPr algn="just"/>
            <a:r>
              <a:rPr lang="ru-RU" sz="1400" b="1" dirty="0">
                <a:latin typeface="Exo 2" pitchFamily="2" charset="-52"/>
              </a:rPr>
              <a:t>влечет наложение административного штрафа на граждан в размере от двух тысяч до трех тысяч рублей; на должностных лиц - от двадцати тысяч до тридцати тысяч рублей; на юридических лиц - от пятидесяти тысяч до трехсот тысяч рублей. </a:t>
            </a:r>
          </a:p>
          <a:p>
            <a:pPr algn="just"/>
            <a:endParaRPr lang="ru-RU" sz="1400" dirty="0">
              <a:latin typeface="Exo 2" pitchFamily="2" charset="-52"/>
            </a:endParaRPr>
          </a:p>
          <a:p>
            <a:pPr algn="just"/>
            <a:r>
              <a:rPr lang="ru-RU" sz="1400" dirty="0">
                <a:latin typeface="Exo 2" pitchFamily="2" charset="-52"/>
              </a:rPr>
              <a:t>6. Нарушение процедуры и (или) порядка организации и проведения обязательных торгов, продажи государственного или муниципального имущества, за исключением случаев, предусмотренных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частями 1</a:t>
            </a:r>
            <a:r>
              <a:rPr lang="ru-RU" sz="1400" dirty="0">
                <a:latin typeface="Exo 2" pitchFamily="2" charset="-52"/>
              </a:rPr>
              <a:t> -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</a:t>
            </a:r>
            <a:r>
              <a:rPr lang="ru-RU" sz="1400" dirty="0">
                <a:latin typeface="Exo 2" pitchFamily="2" charset="-52"/>
              </a:rPr>
              <a:t> настоящей статьи,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статьями 7.30.1</a:t>
            </a:r>
            <a:r>
              <a:rPr lang="ru-RU" sz="1400" dirty="0">
                <a:latin typeface="Exo 2" pitchFamily="2" charset="-52"/>
              </a:rPr>
              <a:t> -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7.30.4</a:t>
            </a:r>
            <a:r>
              <a:rPr lang="ru-RU" sz="1400" dirty="0">
                <a:latin typeface="Exo 2" pitchFamily="2" charset="-52"/>
              </a:rPr>
              <a:t>, </a:t>
            </a:r>
            <a:r>
              <a:rPr lang="ru-RU" sz="1400" dirty="0">
                <a:solidFill>
                  <a:srgbClr val="0000FF"/>
                </a:solidFill>
                <a:latin typeface="Exo 2" pitchFamily="2" charset="-52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7.30.6</a:t>
            </a:r>
            <a:r>
              <a:rPr lang="ru-RU" sz="1400" dirty="0">
                <a:latin typeface="Exo 2" pitchFamily="2" charset="-52"/>
              </a:rPr>
              <a:t> настоящего Кодекса, </a:t>
            </a:r>
          </a:p>
          <a:p>
            <a:pPr algn="just"/>
            <a:endParaRPr lang="ru-RU" sz="1400" dirty="0">
              <a:latin typeface="Exo 2" pitchFamily="2" charset="-52"/>
            </a:endParaRPr>
          </a:p>
          <a:p>
            <a:pPr algn="just"/>
            <a:r>
              <a:rPr lang="ru-RU" sz="1400" b="1" dirty="0">
                <a:latin typeface="Exo 2" pitchFamily="2" charset="-52"/>
              </a:rPr>
              <a:t>влечет наложение административного штрафа на должностных лиц в размере от трех тысяч до десяти тысяч рублей; на юридических лиц - от двадцати тысяч до тридцати тысяч рублей. </a:t>
            </a:r>
          </a:p>
        </p:txBody>
      </p:sp>
    </p:spTree>
    <p:extLst>
      <p:ext uri="{BB962C8B-B14F-4D97-AF65-F5344CB8AC3E}">
        <p14:creationId xmlns:p14="http://schemas.microsoft.com/office/powerpoint/2010/main" val="220307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1">
            <a:extLst>
              <a:ext uri="{FF2B5EF4-FFF2-40B4-BE49-F238E27FC236}">
                <a16:creationId xmlns:a16="http://schemas.microsoft.com/office/drawing/2014/main" xmlns="" id="{494778C2-3584-12F0-050D-F3BE9F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>
            <a:extLst>
              <a:ext uri="{FF2B5EF4-FFF2-40B4-BE49-F238E27FC236}">
                <a16:creationId xmlns:a16="http://schemas.microsoft.com/office/drawing/2014/main" xmlns="" id="{8BA16DA2-4D8D-57A3-2801-072519E71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64" y="1824028"/>
            <a:ext cx="10916637" cy="21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86" tIns="44943" rIns="89886" bIns="44943" anchor="b"/>
          <a:lstStyle>
            <a:lvl1pPr>
              <a:spcBef>
                <a:spcPct val="20000"/>
              </a:spcBef>
              <a:buChar char="•"/>
              <a:tabLst>
                <a:tab pos="1793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3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670" b="1" dirty="0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Торги </a:t>
            </a:r>
            <a:r>
              <a:rPr lang="ru-RU" altLang="ru-RU" sz="3670" b="1">
                <a:solidFill>
                  <a:schemeClr val="bg1"/>
                </a:solidFill>
                <a:latin typeface="Exo 2" panose="00000500000000000000"/>
                <a:ea typeface="PingFang SC"/>
                <a:cs typeface="PingFang SC"/>
              </a:rPr>
              <a:t>по Земельному Кодексу</a:t>
            </a:r>
            <a:endParaRPr lang="ru-RU" altLang="ru-RU" sz="3670" b="1" dirty="0">
              <a:solidFill>
                <a:schemeClr val="bg1"/>
              </a:solidFill>
              <a:latin typeface="Exo 2" panose="00000500000000000000"/>
              <a:ea typeface="PingFang SC"/>
              <a:cs typeface="PingFang SC"/>
            </a:endParaRPr>
          </a:p>
        </p:txBody>
      </p:sp>
      <p:pic>
        <p:nvPicPr>
          <p:cNvPr id="22533" name="Рисунок 6">
            <a:extLst>
              <a:ext uri="{FF2B5EF4-FFF2-40B4-BE49-F238E27FC236}">
                <a16:creationId xmlns:a16="http://schemas.microsoft.com/office/drawing/2014/main" xmlns="" id="{44CDF17D-C0AC-2D75-8848-88C2C6EC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1" y="552115"/>
            <a:ext cx="2045333" cy="3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737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7928" y="164137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Земельному Кодексу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B9FCC75-AF4E-4DB9-8FD4-5555FEA519D0}"/>
              </a:ext>
            </a:extLst>
          </p:cNvPr>
          <p:cNvGraphicFramePr>
            <a:graphicFrameLocks noGrp="1"/>
          </p:cNvGraphicFramePr>
          <p:nvPr/>
        </p:nvGraphicFramePr>
        <p:xfrm>
          <a:off x="387928" y="1171094"/>
          <a:ext cx="11166764" cy="546811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653308">
                  <a:extLst>
                    <a:ext uri="{9D8B030D-6E8A-4147-A177-3AD203B41FA5}">
                      <a16:colId xmlns:a16="http://schemas.microsoft.com/office/drawing/2014/main" xmlns="" val="1689122840"/>
                    </a:ext>
                  </a:extLst>
                </a:gridCol>
                <a:gridCol w="1237673">
                  <a:extLst>
                    <a:ext uri="{9D8B030D-6E8A-4147-A177-3AD203B41FA5}">
                      <a16:colId xmlns:a16="http://schemas.microsoft.com/office/drawing/2014/main" xmlns="" val="3932302002"/>
                    </a:ext>
                  </a:extLst>
                </a:gridCol>
                <a:gridCol w="3411031">
                  <a:extLst>
                    <a:ext uri="{9D8B030D-6E8A-4147-A177-3AD203B41FA5}">
                      <a16:colId xmlns:a16="http://schemas.microsoft.com/office/drawing/2014/main" xmlns="" val="3810145017"/>
                    </a:ext>
                  </a:extLst>
                </a:gridCol>
                <a:gridCol w="4864752">
                  <a:extLst>
                    <a:ext uri="{9D8B030D-6E8A-4147-A177-3AD203B41FA5}">
                      <a16:colId xmlns:a16="http://schemas.microsoft.com/office/drawing/2014/main" xmlns="" val="2493501236"/>
                    </a:ext>
                  </a:extLst>
                </a:gridCol>
              </a:tblGrid>
              <a:tr h="167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Этап работ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Сроки выполнения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Необходимые документы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Действия организатора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3063832"/>
                  </a:ext>
                </a:extLst>
              </a:tr>
              <a:tr h="1594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Подготовительный 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1-5 рабочих дней</a:t>
                      </a:r>
                      <a:endParaRPr lang="ru-RU" sz="12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133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Учредительные документы организации;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133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Документы о возложении полномочий организатора торгов (если торги будут проводиться не правообладателем);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133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Доверенности на сотрудников, если организационные процедуры будет проводить не руководитель, а уполномоченные сотрудники.  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Для тех продавцов и организаторов, кто не прошел регистрацию в системах ранее и (или) был реорганизован.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5052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Оформить электронные подписи на уполномоченных лиц в Федеральном Казначействе России;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5052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Зарегистрировать организатора (продавца) в ГИС Торги;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5052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Настроить личные кабинеты пользователей на электронных площадках, где планируются торги. 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17171392"/>
                  </a:ext>
                </a:extLst>
              </a:tr>
              <a:tr h="2664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Подготовка документации о проведении торгов по Земельному Кодексу РФ (далее-ЗК РФ)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В сроки, установленные ЗК РФ</a:t>
                      </a:r>
                      <a:endParaRPr lang="ru-RU" sz="1200" b="1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Постановление о проведении аукциона по продаже (аренде) земельного участка;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Аукционная документация;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Выписка из ЕГРН, фотография и иные документы, отражающие стоимость и состояние объекта, выставляемого на торги;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Сведения о технологических присоединениях и сетях;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Форма заявки для претендентов на участие в торгах и инструкция по заполнению заявки;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3276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Проект договора купли-продажи (аренды).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133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Сформировать и утвердить пакеты документов;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133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Сформировать извещения (информационные сообщения) о проведении торгов с приложением всех необходимых документов, и опубликовать их в ГИС Торги (в том числе, возможна </a:t>
                      </a:r>
                      <a:r>
                        <a:rPr lang="ru-RU" sz="1200" dirty="0" err="1">
                          <a:effectLst/>
                          <a:latin typeface="Exo 2" pitchFamily="2" charset="-52"/>
                        </a:rPr>
                        <a:t>многолотовая</a:t>
                      </a: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 публикация, но с учетом норм ЗК РФ).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/>
                      </a:r>
                      <a:br>
                        <a:rPr lang="ru-RU" sz="1200" dirty="0">
                          <a:effectLst/>
                          <a:latin typeface="Exo 2" pitchFamily="2" charset="-52"/>
                        </a:rPr>
                      </a:b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Примечания: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2098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задатки по земельным торгам могут приниматься как на счет электронной площадки-оператора торгов, так и на счет организатора торгов.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2098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при этом с победителя торгов может взиматься плата в пользу оператора торгов после подписания договора купли-продажи (</a:t>
                      </a:r>
                      <a:r>
                        <a:rPr lang="ru-RU" sz="1200" dirty="0" err="1">
                          <a:effectLst/>
                          <a:latin typeface="Exo 2" pitchFamily="2" charset="-52"/>
                        </a:rPr>
                        <a:t>см.инструкцию</a:t>
                      </a: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 для  покупателя).</a:t>
                      </a:r>
                      <a:endParaRPr lang="ru-RU" sz="12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0607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831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6472" y="321157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Земельному Кодексу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81ECF7A-16C3-4DD0-A423-54DE5569411C}"/>
              </a:ext>
            </a:extLst>
          </p:cNvPr>
          <p:cNvGraphicFramePr>
            <a:graphicFrameLocks noGrp="1"/>
          </p:cNvGraphicFramePr>
          <p:nvPr/>
        </p:nvGraphicFramePr>
        <p:xfrm>
          <a:off x="607291" y="1208040"/>
          <a:ext cx="10977418" cy="52578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517688">
                  <a:extLst>
                    <a:ext uri="{9D8B030D-6E8A-4147-A177-3AD203B41FA5}">
                      <a16:colId xmlns:a16="http://schemas.microsoft.com/office/drawing/2014/main" xmlns="" val="1296028268"/>
                    </a:ext>
                  </a:extLst>
                </a:gridCol>
                <a:gridCol w="1519950">
                  <a:extLst>
                    <a:ext uri="{9D8B030D-6E8A-4147-A177-3AD203B41FA5}">
                      <a16:colId xmlns:a16="http://schemas.microsoft.com/office/drawing/2014/main" xmlns="" val="4040307728"/>
                    </a:ext>
                  </a:extLst>
                </a:gridCol>
                <a:gridCol w="2626562">
                  <a:extLst>
                    <a:ext uri="{9D8B030D-6E8A-4147-A177-3AD203B41FA5}">
                      <a16:colId xmlns:a16="http://schemas.microsoft.com/office/drawing/2014/main" xmlns="" val="302299944"/>
                    </a:ext>
                  </a:extLst>
                </a:gridCol>
                <a:gridCol w="5313218">
                  <a:extLst>
                    <a:ext uri="{9D8B030D-6E8A-4147-A177-3AD203B41FA5}">
                      <a16:colId xmlns:a16="http://schemas.microsoft.com/office/drawing/2014/main" xmlns="" val="402978254"/>
                    </a:ext>
                  </a:extLst>
                </a:gridCol>
              </a:tblGrid>
              <a:tr h="10385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Exo 2" pitchFamily="2" charset="-52"/>
                        </a:rPr>
                        <a:t>Прием заявок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Exo 2" pitchFamily="2" charset="-52"/>
                        </a:rPr>
                        <a:t>Не менее 30 дней с даты публикации извещения (информационного сообщения)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52400" algn="l"/>
                        </a:tabLst>
                      </a:pPr>
                      <a:r>
                        <a:rPr lang="ru-RU" sz="1200" b="0" kern="1200" dirty="0">
                          <a:effectLst/>
                          <a:latin typeface="Exo 2" pitchFamily="2" charset="-52"/>
                        </a:rPr>
                        <a:t>Ответы на запросы претендентов относительно извещения (информационного сообщения) и документации по торгам;</a:t>
                      </a:r>
                    </a:p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52400" algn="l"/>
                        </a:tabLst>
                      </a:pPr>
                      <a:r>
                        <a:rPr lang="ru-RU" sz="1200" b="0" kern="1200" dirty="0">
                          <a:effectLst/>
                          <a:latin typeface="Exo 2" pitchFamily="2" charset="-52"/>
                        </a:rPr>
                        <a:t>Решения о внесении изменений в документацию (при необходимости).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b="0" kern="1200" dirty="0">
                          <a:effectLst/>
                          <a:latin typeface="Exo 2" pitchFamily="2" charset="-52"/>
                        </a:rPr>
                        <a:t>Сформировать и разместить в личном кабинете на площадке ответ за запрос претендента на разъяснение положений документации о проведении торгов по продаже (аренде) земельного участка (если такой запрос поступит);</a:t>
                      </a:r>
                    </a:p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1200" b="0" kern="1200" dirty="0">
                          <a:effectLst/>
                          <a:latin typeface="Exo 2" pitchFamily="2" charset="-52"/>
                        </a:rPr>
                        <a:t>Сформировать и разместить решение о внесении изменений в документацию о проведении торгов (при необходимости).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Exo 2" pitchFamily="2" charset="-52"/>
                        <a:ea typeface="+mn-ea"/>
                        <a:cs typeface="+mn-cs"/>
                      </a:endParaRPr>
                    </a:p>
                  </a:txBody>
                  <a:tcPr marL="68455" marR="68455" marT="0" marB="0"/>
                </a:tc>
                <a:extLst>
                  <a:ext uri="{0D108BD9-81ED-4DB2-BD59-A6C34878D82A}">
                    <a16:rowId xmlns:a16="http://schemas.microsoft.com/office/drawing/2014/main" xmlns="" val="1361431108"/>
                  </a:ext>
                </a:extLst>
              </a:tr>
              <a:tr h="3312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Рассмотрение заявок претендентов и признание их участниками </a:t>
                      </a:r>
                      <a:endParaRPr lang="ru-RU" sz="1200" b="1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Не позднее 3 рабочих дней с даты окончания приема заявок</a:t>
                      </a:r>
                      <a:endParaRPr lang="ru-RU" sz="12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marL="9207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endParaRPr lang="ru-RU" sz="1200" dirty="0">
                        <a:effectLst/>
                        <a:latin typeface="Exo 2" pitchFamily="2" charset="-52"/>
                      </a:endParaRPr>
                    </a:p>
                    <a:p>
                      <a:pPr marL="9207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Протокол заседания комиссии. </a:t>
                      </a:r>
                      <a:endParaRPr lang="ru-RU" sz="12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752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Рассмотреть в личном кабинете на электронной площадке поступившие заявки и принять решение о признании претендента участником торгов либо принять решение об отклонении.</a:t>
                      </a:r>
                    </a:p>
                    <a:p>
                      <a:pPr marL="311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2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Решение об отклонении принимается в следующих случаях: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14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непредставление необходимых для участия в аукционе документов или представление недостоверных сведений;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1460" algn="l"/>
                        </a:tabLst>
                      </a:pPr>
                      <a:r>
                        <a:rPr lang="ru-RU" sz="1200" dirty="0" err="1">
                          <a:effectLst/>
                          <a:latin typeface="Exo 2" pitchFamily="2" charset="-52"/>
                        </a:rPr>
                        <a:t>непоступление</a:t>
                      </a: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 задатка на дату рассмотрения заявок на участие в аукционе;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14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подача заявки на участие в аукционе лицом, которое в соответствии с Земельным кодексом и другими федеральными законами не имеет права быть участником конкретного аукциона;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1460" algn="l"/>
                        </a:tabLst>
                      </a:pPr>
                      <a:r>
                        <a:rPr lang="ru-RU" sz="1200" dirty="0">
                          <a:effectLst/>
                          <a:latin typeface="Exo 2" pitchFamily="2" charset="-52"/>
                        </a:rPr>
                        <a:t>наличие сведений о заявителе, об учредителях (участниках), о членах коллегиальных исполнительных органов заявителя, лицах, исполняющих функции единоличного исполнительного органа заявителя, являющегося юридическим лицом, в предусмотренном настоящей статьей реестре недобросовестных участников аукциона.</a:t>
                      </a:r>
                      <a:endParaRPr lang="ru-RU" sz="12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55" marR="68455" marT="0" marB="0"/>
                </a:tc>
                <a:extLst>
                  <a:ext uri="{0D108BD9-81ED-4DB2-BD59-A6C34878D82A}">
                    <a16:rowId xmlns:a16="http://schemas.microsoft.com/office/drawing/2014/main" xmlns="" val="264715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265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8145" y="528492"/>
            <a:ext cx="10307783" cy="810781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Земельному Кодексу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F7D9DC8-C815-4914-95F6-902EA5E2400A}"/>
              </a:ext>
            </a:extLst>
          </p:cNvPr>
          <p:cNvGraphicFramePr>
            <a:graphicFrameLocks noGrp="1"/>
          </p:cNvGraphicFramePr>
          <p:nvPr/>
        </p:nvGraphicFramePr>
        <p:xfrm>
          <a:off x="748145" y="1762041"/>
          <a:ext cx="10751129" cy="392582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86403">
                  <a:extLst>
                    <a:ext uri="{9D8B030D-6E8A-4147-A177-3AD203B41FA5}">
                      <a16:colId xmlns:a16="http://schemas.microsoft.com/office/drawing/2014/main" xmlns="" val="1987851829"/>
                    </a:ext>
                  </a:extLst>
                </a:gridCol>
                <a:gridCol w="1488618">
                  <a:extLst>
                    <a:ext uri="{9D8B030D-6E8A-4147-A177-3AD203B41FA5}">
                      <a16:colId xmlns:a16="http://schemas.microsoft.com/office/drawing/2014/main" xmlns="" val="4049063508"/>
                    </a:ext>
                  </a:extLst>
                </a:gridCol>
                <a:gridCol w="3092426">
                  <a:extLst>
                    <a:ext uri="{9D8B030D-6E8A-4147-A177-3AD203B41FA5}">
                      <a16:colId xmlns:a16="http://schemas.microsoft.com/office/drawing/2014/main" xmlns="" val="4097932746"/>
                    </a:ext>
                  </a:extLst>
                </a:gridCol>
                <a:gridCol w="4683682">
                  <a:extLst>
                    <a:ext uri="{9D8B030D-6E8A-4147-A177-3AD203B41FA5}">
                      <a16:colId xmlns:a16="http://schemas.microsoft.com/office/drawing/2014/main" xmlns="" val="1368307910"/>
                    </a:ext>
                  </a:extLst>
                </a:gridCol>
              </a:tblGrid>
              <a:tr h="1163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Публикация протокола рассмотрения заявок </a:t>
                      </a:r>
                      <a:endParaRPr lang="ru-RU" sz="14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Не позднее, чем в течение 1 дня со дня рассмотрения</a:t>
                      </a:r>
                      <a:endParaRPr lang="ru-RU" sz="1400" b="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0020" algn="l"/>
                        </a:tabLs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Протокол рассмотрения заявок и признания претендентов участниками аукциона (или решения о недопуске претендентов к торгам).</a:t>
                      </a:r>
                      <a:endParaRPr lang="ru-RU" sz="1400" b="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1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260" algn="l"/>
                        </a:tabLs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Подготовить, подписать в личном кабинете на электронной площадке усиленной квалифицированной электронной подписью протокол рассмотрения заявок и признания претендентов участниками торгов.  </a:t>
                      </a:r>
                      <a:endParaRPr lang="ru-RU" sz="1400" b="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7834893"/>
                  </a:ext>
                </a:extLst>
              </a:tr>
              <a:tr h="2105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Проведение торгов </a:t>
                      </a:r>
                      <a:endParaRPr lang="ru-RU" sz="140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Не ранее, чем через 5 дней после окончания срока подачи заявок. </a:t>
                      </a:r>
                      <a:endParaRPr lang="ru-RU" sz="14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Протокол проведения электронного аукциона.</a:t>
                      </a:r>
                      <a:endParaRPr lang="ru-RU" sz="14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Подписание протокола проведения электронного аукциона проводится оператором электронной площадки и размещается им на электронной площадке в течение одного часа после окончания электронного аукциона.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Внимание: этот протокол не делает продавец или организатор, его автоматически формирует сама электронная площадка! Протокол появляется в личном кабинете организатора торгов (продавца) и используется для подведения итогов. </a:t>
                      </a:r>
                      <a:endParaRPr lang="ru-RU" sz="1400" dirty="0">
                        <a:effectLst/>
                        <a:latin typeface="Exo 2" pitchFamily="2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67196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520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909" y="579777"/>
            <a:ext cx="10307783" cy="639424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Схема торгов по Земельному Кодексу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376C395-9BBC-434B-A8D1-D5C17CCAC669}"/>
              </a:ext>
            </a:extLst>
          </p:cNvPr>
          <p:cNvGraphicFramePr>
            <a:graphicFrameLocks noGrp="1"/>
          </p:cNvGraphicFramePr>
          <p:nvPr/>
        </p:nvGraphicFramePr>
        <p:xfrm>
          <a:off x="849745" y="1667756"/>
          <a:ext cx="10196947" cy="441655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09784">
                  <a:extLst>
                    <a:ext uri="{9D8B030D-6E8A-4147-A177-3AD203B41FA5}">
                      <a16:colId xmlns:a16="http://schemas.microsoft.com/office/drawing/2014/main" xmlns="" val="2169941563"/>
                    </a:ext>
                  </a:extLst>
                </a:gridCol>
                <a:gridCol w="1869126">
                  <a:extLst>
                    <a:ext uri="{9D8B030D-6E8A-4147-A177-3AD203B41FA5}">
                      <a16:colId xmlns:a16="http://schemas.microsoft.com/office/drawing/2014/main" xmlns="" val="192133576"/>
                    </a:ext>
                  </a:extLst>
                </a:gridCol>
                <a:gridCol w="2475782">
                  <a:extLst>
                    <a:ext uri="{9D8B030D-6E8A-4147-A177-3AD203B41FA5}">
                      <a16:colId xmlns:a16="http://schemas.microsoft.com/office/drawing/2014/main" xmlns="" val="2498883685"/>
                    </a:ext>
                  </a:extLst>
                </a:gridCol>
                <a:gridCol w="4442255">
                  <a:extLst>
                    <a:ext uri="{9D8B030D-6E8A-4147-A177-3AD203B41FA5}">
                      <a16:colId xmlns:a16="http://schemas.microsoft.com/office/drawing/2014/main" xmlns="" val="2592393813"/>
                    </a:ext>
                  </a:extLst>
                </a:gridCol>
              </a:tblGrid>
              <a:tr h="147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Подведение итогов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День проведения электронного аукциона + 1 рабочий день на размещение итогового протокола </a:t>
                      </a:r>
                      <a:endParaRPr lang="ru-RU" sz="1400" b="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Протокол о результатах электронного аукциона (подведения итогов).</a:t>
                      </a:r>
                      <a:endParaRPr lang="ru-RU" sz="1400" b="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Exo 2" pitchFamily="2" charset="-52"/>
                        </a:rPr>
                        <a:t>Подготовить протокол о результатах электронного аукциона, подписать данного протокола усиленной квалифицированной электронной подписью лицом, уполномоченным действовать от имени организатора аукциона, и разместить в течение одного рабочего дня со на электронной площадке, с последующей передачей данных с площадки в ГИС Торги. </a:t>
                      </a:r>
                      <a:endParaRPr lang="ru-RU" sz="1400" b="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10408120"/>
                  </a:ext>
                </a:extLst>
              </a:tr>
              <a:tr h="1470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Подписание договора купли-продажи (аренды)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Exo 2" pitchFamily="2" charset="-52"/>
                        </a:rPr>
                        <a:t>Не ранее, чем через 10 дней после подведения итогов</a:t>
                      </a:r>
                      <a:endParaRPr lang="ru-RU" sz="140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Проект договора купли-продажи (аренды) направляется победителю в течение 5 дней после подведения итогов процедуры (или признания аукциона несостоявшимся и заключении договора с единственным участником).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Exo 2" pitchFamily="2" charset="-52"/>
                        </a:rPr>
                        <a:t>Подписать договор купли-продажи (или аренды) усиленной квалифицированной электронной подписью сторон такого договора и направляется в ГИС Торги.</a:t>
                      </a:r>
                      <a:endParaRPr lang="ru-RU" sz="1400" dirty="0">
                        <a:effectLst/>
                        <a:latin typeface="Exo 2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522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6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745" y="515121"/>
            <a:ext cx="10307783" cy="886883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Если в торгах по ЗК участвовал единственный участник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D72BC61-C19C-4800-9037-E7969DFC11B7}"/>
              </a:ext>
            </a:extLst>
          </p:cNvPr>
          <p:cNvSpPr/>
          <p:nvPr/>
        </p:nvSpPr>
        <p:spPr>
          <a:xfrm>
            <a:off x="849745" y="1654412"/>
            <a:ext cx="10649527" cy="1774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заявилось несколько участников на торги по ЗК, допущены были все,  но на торги пришел и шагнул только 1, то по ЗК РФ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договор заключается по начальной цене на основании части 14 статьи 39.12 ЗК РФ.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Шагнуть участник может, потому что система ждет, как будто шагнут еще, поэтому дает такую возможность.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741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744" y="487412"/>
            <a:ext cx="10797310" cy="886883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Земельные торги: Ваши вопросы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BBD6A5D-C842-4ABC-B294-C6BA82B46371}"/>
              </a:ext>
            </a:extLst>
          </p:cNvPr>
          <p:cNvSpPr/>
          <p:nvPr/>
        </p:nvSpPr>
        <p:spPr>
          <a:xfrm>
            <a:off x="766617" y="1568563"/>
            <a:ext cx="10658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1. Возникали проблемы по аукционам (земельные участки), заявляются люди с других регионов, человек по 10 - 15 на лот, и в момент аукциона начинают названивать претенденту (местному, кто действительно хочет забрать участок), и говорят чтобы он перевёл некую сумму на номер телефона и тогда они перестанут поднимать цену участка.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Что делать в данной ситуации?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77FFD2D-08C0-453F-8B9A-BF3A739D41CB}"/>
              </a:ext>
            </a:extLst>
          </p:cNvPr>
          <p:cNvSpPr/>
          <p:nvPr/>
        </p:nvSpPr>
        <p:spPr>
          <a:xfrm>
            <a:off x="766617" y="3429000"/>
            <a:ext cx="1101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Интересует ваш взгляд на вопрос переуступки прав по договорам аренды ЗУ, с торгов. В разных регионах как будто бы разное законодательство: где-то без проблем разрешают переуступку , где-то читают закон по своему и утверждают, что по ГК запрещена переуступка прав на ЗУ, полученных с торгов. Как действовать в таких ситуациях, сразу обращаться в суд? Занимается ли такими спорами УФАС?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8ED6C8F-2C23-4468-B7EE-13593523D707}"/>
              </a:ext>
            </a:extLst>
          </p:cNvPr>
          <p:cNvSpPr/>
          <p:nvPr/>
        </p:nvSpPr>
        <p:spPr>
          <a:xfrm>
            <a:off x="803563" y="5012438"/>
            <a:ext cx="10621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Может ли быть предметом аукциона по аренде земельного участка , земельный участок с расположенным на нем многоквартирным домам , признанным аварийным. Если земельный участок изъят для муниципальных нужд и на него зарегистрировано право муниципальной собственности .</a:t>
            </a:r>
          </a:p>
        </p:txBody>
      </p:sp>
    </p:spTree>
    <p:extLst>
      <p:ext uri="{BB962C8B-B14F-4D97-AF65-F5344CB8AC3E}">
        <p14:creationId xmlns:p14="http://schemas.microsoft.com/office/powerpoint/2010/main" val="231168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E3B2813-5270-442E-AD20-2FB62F7CA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2304" y="868480"/>
            <a:ext cx="8766810" cy="698455"/>
          </a:xfrm>
        </p:spPr>
        <p:txBody>
          <a:bodyPr>
            <a:normAutofit/>
          </a:bodyPr>
          <a:lstStyle/>
          <a:p>
            <a:r>
              <a:rPr lang="ru-RU" altLang="en-US" sz="2177" dirty="0">
                <a:solidFill>
                  <a:schemeClr val="bg1"/>
                </a:solidFill>
                <a:latin typeface="+mn-lt"/>
              </a:rPr>
              <a:t>Необходимые документы для оформления электронной подписи</a:t>
            </a:r>
            <a:endParaRPr lang="ru-RU" sz="2177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6996" y="6092635"/>
            <a:ext cx="8416886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b="1" dirty="0">
                <a:solidFill>
                  <a:schemeClr val="bg1"/>
                </a:solidFill>
                <a:latin typeface="Exo 2" pitchFamily="2" charset="-52"/>
              </a:rPr>
              <a:t>https://www.roseltorg.ru/ecp</a:t>
            </a:r>
            <a:endParaRPr lang="ru-RU" sz="1633" b="1" dirty="0">
              <a:solidFill>
                <a:schemeClr val="bg1"/>
              </a:solidFill>
              <a:latin typeface="Exo 2" pitchFamily="2" charset="-52"/>
            </a:endParaRPr>
          </a:p>
          <a:p>
            <a:r>
              <a:rPr lang="ru-RU" sz="1633" dirty="0">
                <a:solidFill>
                  <a:schemeClr val="bg1"/>
                </a:solidFill>
                <a:latin typeface="Exo 2" pitchFamily="2" charset="-52"/>
              </a:rPr>
              <a:t>Перейти к выбору электронной подписи в Удостоверяющем центре  </a:t>
            </a:r>
            <a:r>
              <a:rPr lang="ru-RU" sz="1633" dirty="0" err="1">
                <a:solidFill>
                  <a:schemeClr val="bg1"/>
                </a:solidFill>
                <a:latin typeface="Exo 2" pitchFamily="2" charset="-52"/>
              </a:rPr>
              <a:t>Росэлторг</a:t>
            </a:r>
            <a:endParaRPr lang="ru-RU" sz="1633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qrcoder.ru/code/?https%3A%2F%2Fwww.roseltorg.ru%2Fecp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8" y="5638965"/>
            <a:ext cx="1065718" cy="1065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782305" y="1702061"/>
            <a:ext cx="2482260" cy="522580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algn="ctr" defTabSz="829544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361" b="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Необходимые документы </a:t>
            </a:r>
          </a:p>
          <a:p>
            <a:pPr algn="ctr" defTabSz="829544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361" b="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для юридических лиц / ИП</a:t>
            </a:r>
          </a:p>
          <a:p>
            <a:pPr algn="ctr" defTabSz="829544">
              <a:lnSpc>
                <a:spcPct val="120000"/>
              </a:lnSpc>
              <a:spcBef>
                <a:spcPct val="20000"/>
              </a:spcBef>
              <a:defRPr/>
            </a:pPr>
            <a:endParaRPr lang="ru-RU" sz="1361" dirty="0">
              <a:solidFill>
                <a:schemeClr val="bg1"/>
              </a:solidFill>
              <a:latin typeface="Exo 2" pitchFamily="2" charset="-52"/>
              <a:cs typeface="Arial" pitchFamily="34" charset="0"/>
            </a:endParaRPr>
          </a:p>
        </p:txBody>
      </p:sp>
      <p:sp>
        <p:nvSpPr>
          <p:cNvPr id="17" name="object 19"/>
          <p:cNvSpPr/>
          <p:nvPr/>
        </p:nvSpPr>
        <p:spPr>
          <a:xfrm flipH="1">
            <a:off x="4316813" y="1963349"/>
            <a:ext cx="54703" cy="2810555"/>
          </a:xfrm>
          <a:custGeom>
            <a:avLst/>
            <a:gdLst/>
            <a:ahLst/>
            <a:cxnLst/>
            <a:rect l="l" t="t" r="r" b="b"/>
            <a:pathLst>
              <a:path h="3717099">
                <a:moveTo>
                  <a:pt x="0" y="0"/>
                </a:moveTo>
                <a:lnTo>
                  <a:pt x="0" y="3717099"/>
                </a:lnTo>
              </a:path>
            </a:pathLst>
          </a:custGeom>
          <a:ln w="12700">
            <a:solidFill>
              <a:srgbClr val="9AAEB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61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880869" y="1702059"/>
            <a:ext cx="3002904" cy="522580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algn="ctr" defTabSz="829544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361" b="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Необходимые документы для физических лиц</a:t>
            </a:r>
            <a:endParaRPr lang="ru-RU" sz="1361" dirty="0">
              <a:solidFill>
                <a:schemeClr val="bg1"/>
              </a:solidFill>
              <a:latin typeface="Exo 2" pitchFamily="2" charset="-52"/>
              <a:cs typeface="Arial" pitchFamily="34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651659" y="2567260"/>
            <a:ext cx="3073185" cy="985448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ru-RU" sz="1270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Заявление на выдачи квалифицированного сертификата ключа проверки ЭП  (подготовят у Удостоверяющем центре)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ru-RU" sz="1270" dirty="0">
              <a:solidFill>
                <a:schemeClr val="bg1"/>
              </a:solidFill>
              <a:latin typeface="Exo 2" pitchFamily="2" charset="-52"/>
              <a:cs typeface="Arial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57097" y="3629918"/>
            <a:ext cx="3067747" cy="65322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dirty="0">
                <a:solidFill>
                  <a:schemeClr val="bg1"/>
                </a:solidFill>
                <a:cs typeface="Arial" pitchFamily="34" charset="0"/>
              </a:rPr>
              <a:t>Документ удостоверяющий личность, СНИЛС, ИНН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4815547" y="2567261"/>
            <a:ext cx="3482149" cy="920497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Заявление на выдачу квалифицированного сертификата ключа проверки ЭП  (подготовят у Удостоверяющем центре)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4451259" y="2708360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Exo 2" pitchFamily="2" charset="-52"/>
                <a:cs typeface="Arial" pitchFamily="34" charset="0"/>
              </a:rPr>
              <a:t>1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4480483" y="3760563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Exo 2" pitchFamily="2" charset="-52"/>
                <a:cs typeface="Arial" pitchFamily="34" charset="0"/>
              </a:rPr>
              <a:t>2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4880869" y="3749048"/>
            <a:ext cx="3404706" cy="261291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ru-RU" sz="136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Документ удостоверяющий личность, </a:t>
            </a:r>
            <a:r>
              <a:rPr lang="ru-RU" sz="1361" dirty="0">
                <a:solidFill>
                  <a:schemeClr val="bg1"/>
                </a:solidFill>
                <a:cs typeface="Arial" pitchFamily="34" charset="0"/>
              </a:rPr>
              <a:t>СНИЛС, ИНН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ru-RU" sz="1361" dirty="0">
              <a:solidFill>
                <a:schemeClr val="bg1"/>
              </a:solidFill>
              <a:latin typeface="Exo 2" pitchFamily="2" charset="-52"/>
              <a:cs typeface="Arial" pitchFamily="34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642704" y="4306529"/>
            <a:ext cx="3246755" cy="261291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Доверенность на полномочия по форме УЦ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660615" y="4922016"/>
            <a:ext cx="3557631" cy="261291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361" dirty="0">
                <a:solidFill>
                  <a:schemeClr val="bg1"/>
                </a:solidFill>
                <a:latin typeface="Exo 2" pitchFamily="2" charset="-52"/>
                <a:cs typeface="Arial" pitchFamily="34" charset="0"/>
              </a:rPr>
              <a:t>Доверенность на подписание бух доков по форме УЦ или печать.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192746" y="2632582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633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83791" y="3695240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633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183791" y="4358489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ru-RU" sz="1633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192746" y="4957696"/>
            <a:ext cx="326613" cy="391936"/>
          </a:xfrm>
          <a:prstGeom prst="rect">
            <a:avLst/>
          </a:prstGeom>
        </p:spPr>
        <p:txBody>
          <a:bodyPr vert="horz" lIns="82951" tIns="41475" rIns="82951" bIns="41475" rtlCol="0">
            <a:noAutofit/>
          </a:bodyPr>
          <a:lstStyle/>
          <a:p>
            <a:pPr lvl="0" algn="just">
              <a:lnSpc>
                <a:spcPct val="120000"/>
              </a:lnSpc>
              <a:spcBef>
                <a:spcPct val="20000"/>
              </a:spcBef>
            </a:pPr>
            <a:r>
              <a:rPr lang="ru-RU" sz="1633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F986833-850D-AD67-D250-00F8E317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60" y="1568888"/>
            <a:ext cx="5390673" cy="53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981" y="478175"/>
            <a:ext cx="10797310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Земельные торги: практика ФАС 2024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5C5182D-3CC0-463A-AA68-1176E45057B3}"/>
              </a:ext>
            </a:extLst>
          </p:cNvPr>
          <p:cNvSpPr/>
          <p:nvPr/>
        </p:nvSpPr>
        <p:spPr>
          <a:xfrm>
            <a:off x="849745" y="1654412"/>
            <a:ext cx="1064952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1. Выбор «бумажной формы торгов» вместо электронной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Постановления Хабаровского УФАС России: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11.07.2024 N 10 по делу N 027/04/7.32.4-902/2024 Нарушение: ч. 10 ст. 7.32.4 КоАП РФ (нарушение процедуры обязательных торгов, продажи государственного (муниципального) имущества...). Решение: Вынесено предупреждение;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11.07.2024 N 9 по делу N 027/04/7.32.4-901/202 Нарушение: ч. 10 ст. 7.32.4 КоАП РФ (нарушение процедуры обязательных торгов, продажи государственного (муниципального) имущества...). Решение: Вынесено предупреждение;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 11.07.2024 N 7 по делу N 027/04/7.32.4-842/2024 Нарушение: ч. 10 ст. 7.32.4 КоАП РФ (нарушение процедуры обязательных торгов, продажи государственного (муниципального) имущества...). Решение: Вынесено предупреждение.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43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981" y="478175"/>
            <a:ext cx="10797310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Земельные торги: практика ФАС 2024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5C5182D-3CC0-463A-AA68-1176E45057B3}"/>
              </a:ext>
            </a:extLst>
          </p:cNvPr>
          <p:cNvSpPr/>
          <p:nvPr/>
        </p:nvSpPr>
        <p:spPr>
          <a:xfrm>
            <a:off x="849745" y="1654412"/>
            <a:ext cx="106495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2. Нарушение сроков заключения договора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 Алтайского республиканского УФАС России от 09.07.2024 по делу N 004/10/39.12-205/2024 Нарушение: п. 30 ст. 39.12 Земельного кодекса РФ. Решение: Отказать во включении сведений в реестр недобросовестных участников аукциона.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Нарушение состава и комплекта документов, прилагаемых к извещению (отсутствие расчета НМЦ)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 Московского областного УФАС России от 01.07.2024 по жалобе N 19379/24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4. Очень много решений о внесении в РНП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8AC40A-E929-47A9-B89F-BDE206F9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98" y="4092052"/>
            <a:ext cx="4286102" cy="25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0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7345" y="402675"/>
            <a:ext cx="10797310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BC9A387-A89A-4624-9D3E-5E33722E9343}"/>
              </a:ext>
            </a:extLst>
          </p:cNvPr>
          <p:cNvSpPr/>
          <p:nvPr/>
        </p:nvSpPr>
        <p:spPr>
          <a:xfrm>
            <a:off x="697345" y="1289558"/>
            <a:ext cx="1079731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i="1" dirty="0">
                <a:solidFill>
                  <a:srgbClr val="C00000"/>
                </a:solidFill>
                <a:latin typeface="Exo 2" pitchFamily="2" charset="-52"/>
              </a:rPr>
              <a:t>Проект поправок от ФАС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Планируется, что  с 1 сентября 2025 года все торги будут проводиться по единым правилам в электронном формате. В частности, это:</a:t>
            </a:r>
          </a:p>
          <a:p>
            <a:pPr fontAlgn="base"/>
            <a:endParaRPr lang="ru-RU" sz="1600" dirty="0">
              <a:solidFill>
                <a:srgbClr val="000000"/>
              </a:solidFill>
              <a:latin typeface="Exo 2" pitchFamily="2" charset="-52"/>
            </a:endParaRP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продажа приватизируемого государственного или муниципального имущества;</a:t>
            </a: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аренда и безвозмездное пользование государственным или муниципальным имуществом;</a:t>
            </a: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продажа и аренда земельных участков, лесных участков;</a:t>
            </a: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права на установку рекламных конструкций;</a:t>
            </a: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права пользования участками недр.</a:t>
            </a:r>
          </a:p>
          <a:p>
            <a:pPr marL="444500" indent="-285750" fontAlgn="base"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  <a:latin typeface="Exo 2" pitchFamily="2" charset="-52"/>
            </a:endParaRP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Извещение о торгах будут размещать на официальном сайте Государственной информационной системы «Торги» (ГИС Торги).</a:t>
            </a:r>
          </a:p>
          <a:p>
            <a:pPr fontAlgn="base"/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Что значит для продавца:</a:t>
            </a: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 унификация правил снизит нагрузку на продавцов: теперь не нужно разбираться в множестве нормативных актов — все торги будут регулироваться едиными правилами. Электронный формат с публикацией извещений на ГИС Торги повысит прозрачность процесса, что может привлечь больше участников.</a:t>
            </a:r>
            <a:br>
              <a:rPr lang="ru-RU" sz="1600" dirty="0">
                <a:solidFill>
                  <a:srgbClr val="000000"/>
                </a:solidFill>
                <a:latin typeface="Exo 2" pitchFamily="2" charset="-52"/>
              </a:rPr>
            </a:br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Что значит для покупателя:</a:t>
            </a: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 единые правила и электронный формат сделают участие в торгах более понятным и удобным. Упрощение процесса и сокращение бюрократических процедур сделают торги более доступными для малого и среднего бизнеса, а также для физических лиц.</a:t>
            </a:r>
            <a:endParaRPr lang="ru-RU" sz="1600" b="0" i="0" dirty="0">
              <a:solidFill>
                <a:srgbClr val="000000"/>
              </a:solidFill>
              <a:effectLst/>
              <a:latin typeface="Exo 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3940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7345" y="402675"/>
            <a:ext cx="10797310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2025:  сокращение сроков и упрощение процедур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BC9A387-A89A-4624-9D3E-5E33722E9343}"/>
              </a:ext>
            </a:extLst>
          </p:cNvPr>
          <p:cNvSpPr/>
          <p:nvPr/>
        </p:nvSpPr>
        <p:spPr>
          <a:xfrm>
            <a:off x="697345" y="1289558"/>
            <a:ext cx="107973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/>
            <a:r>
              <a:rPr lang="ru-RU" sz="1600" dirty="0">
                <a:latin typeface="Exo 2" pitchFamily="2" charset="-52"/>
              </a:rPr>
              <a:t>Согласно поправкам в Земельный кодекс РФ (статья 1 Федерального закона от 28.12.2024 № 538-ФЗ), </a:t>
            </a:r>
            <a:br>
              <a:rPr lang="ru-RU" sz="1600" dirty="0">
                <a:latin typeface="Exo 2" pitchFamily="2" charset="-52"/>
              </a:rPr>
            </a:br>
            <a:r>
              <a:rPr lang="ru-RU" sz="1600" dirty="0">
                <a:latin typeface="Exo 2" pitchFamily="2" charset="-52"/>
              </a:rPr>
              <a:t>с 1 марта 2025 года сократится период от размещения извещения о торгах до их проведения — с 30 до 10 дней. Это коснётся как продажи, так и аренды земельных участков, находящихся в государственной или муниципальной собственности. Помимо этого, на процедуру проверки оснований для исключения участка из торгов будет отводиться 30 дней (вместо 2 месяцев).</a:t>
            </a:r>
          </a:p>
          <a:p>
            <a:pPr indent="450000" algn="just" fontAlgn="base"/>
            <a:endParaRPr lang="ru-RU" sz="1600" dirty="0">
              <a:latin typeface="Exo 2" pitchFamily="2" charset="-52"/>
            </a:endParaRPr>
          </a:p>
          <a:p>
            <a:pPr indent="450000" algn="just" fontAlgn="base"/>
            <a:r>
              <a:rPr lang="ru-RU" sz="1600" dirty="0">
                <a:latin typeface="Exo 2" pitchFamily="2" charset="-52"/>
              </a:rPr>
              <a:t>Изменения также коснутся сроков заключения договоров с победителями торгов. Организатор будет обязан направить проект в течение 5 дней, а победитель — подписать его за 10 дней. Сейчас эти сроки составляют 10 и 30 дней соответственно. В случае, если победитель не успеет подписать документы в срок, победа в торгах будет отдана участнику, предложившему предпоследнюю цену (пункт 25 статьи 1 Федерального закона от 28.12.2024 N 538-ФЗ).</a:t>
            </a:r>
          </a:p>
          <a:p>
            <a:pPr indent="450000" algn="just" fontAlgn="base"/>
            <a:endParaRPr lang="ru-RU" sz="1600" dirty="0">
              <a:latin typeface="Exo 2" pitchFamily="2" charset="-52"/>
            </a:endParaRPr>
          </a:p>
          <a:p>
            <a:pPr indent="450000" algn="just" fontAlgn="base"/>
            <a:r>
              <a:rPr lang="ru-RU" sz="1600" b="1" i="1" dirty="0">
                <a:latin typeface="Exo 2" pitchFamily="2" charset="-52"/>
              </a:rPr>
              <a:t>Что значит для продавца:</a:t>
            </a:r>
            <a:r>
              <a:rPr lang="ru-RU" sz="1600" dirty="0">
                <a:latin typeface="Exo 2" pitchFamily="2" charset="-52"/>
              </a:rPr>
              <a:t> сокращение сроков позволит быстрее реализовывать и сдавать в аренду земельные участки. Это повысит эффективность использования государственного и муниципального имущества. Переход права владения землёй снижает риск срыва сделок и ускорит процесс передачи имущества.</a:t>
            </a:r>
          </a:p>
          <a:p>
            <a:pPr indent="450000" algn="just" fontAlgn="base"/>
            <a:endParaRPr lang="ru-RU" sz="1600" b="1" i="1" dirty="0">
              <a:latin typeface="Exo 2" pitchFamily="2" charset="-52"/>
            </a:endParaRPr>
          </a:p>
          <a:p>
            <a:pPr indent="450000" algn="just" fontAlgn="base"/>
            <a:r>
              <a:rPr lang="ru-RU" sz="1600" b="1" i="1" dirty="0">
                <a:latin typeface="Exo 2" pitchFamily="2" charset="-52"/>
              </a:rPr>
              <a:t>Что значит для покупателя:</a:t>
            </a:r>
            <a:r>
              <a:rPr lang="ru-RU" sz="1600" dirty="0">
                <a:latin typeface="Exo 2" pitchFamily="2" charset="-52"/>
              </a:rPr>
              <a:t> новые чёткие сроки подписания договора позволят покупателям быстрее получить права на земельный участок и начать его использование, а также делают процесс более предсказуемым и удобным для планирования.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1402999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C9BAA70C-E71D-4315-8ECA-9AA8DC91C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7345" y="402675"/>
            <a:ext cx="10797310" cy="886883"/>
          </a:xfrm>
        </p:spPr>
        <p:txBody>
          <a:bodyPr>
            <a:normAutofit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2025.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Земельный Кодекс:  сокращение сроков и упрощение процедур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BC9A387-A89A-4624-9D3E-5E33722E9343}"/>
              </a:ext>
            </a:extLst>
          </p:cNvPr>
          <p:cNvSpPr/>
          <p:nvPr/>
        </p:nvSpPr>
        <p:spPr>
          <a:xfrm>
            <a:off x="697345" y="1289558"/>
            <a:ext cx="107973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/>
            <a:r>
              <a:rPr lang="ru-RU" sz="1600" dirty="0">
                <a:latin typeface="Exo 2" pitchFamily="2" charset="-52"/>
              </a:rPr>
              <a:t>Согласно поправкам в Земельный кодекс РФ (статья 1 Федерального закона от 28.12.2024 № 538-ФЗ), </a:t>
            </a:r>
            <a:br>
              <a:rPr lang="ru-RU" sz="1600" dirty="0">
                <a:latin typeface="Exo 2" pitchFamily="2" charset="-52"/>
              </a:rPr>
            </a:br>
            <a:r>
              <a:rPr lang="ru-RU" sz="1600" dirty="0">
                <a:latin typeface="Exo 2" pitchFamily="2" charset="-52"/>
              </a:rPr>
              <a:t>с 1 марта 2025 года сократится период от размещения извещения о торгах до их проведения — с 30 до 10 дней. Это коснётся как продажи, так и аренды земельных участков, находящихся в государственной или муниципальной собственности. Помимо этого, на процедуру проверки оснований для исключения участка из торгов будет отводиться 30 дней (вместо 2 месяцев).</a:t>
            </a:r>
          </a:p>
          <a:p>
            <a:pPr indent="450000" algn="just" fontAlgn="base"/>
            <a:endParaRPr lang="ru-RU" sz="1600" dirty="0">
              <a:latin typeface="Exo 2" pitchFamily="2" charset="-52"/>
            </a:endParaRPr>
          </a:p>
          <a:p>
            <a:pPr indent="450000" algn="just" fontAlgn="base"/>
            <a:r>
              <a:rPr lang="ru-RU" sz="1600" dirty="0">
                <a:latin typeface="Exo 2" pitchFamily="2" charset="-52"/>
              </a:rPr>
              <a:t>Изменения также коснутся сроков заключения договоров с победителями торгов. Организатор будет обязан направить проект в течение 5 дней, а победитель — подписать его за 10 дней. Сейчас эти сроки составляют 10 и 30 дней соответственно. В случае, если победитель не успеет подписать документы в срок, победа в торгах будет отдана участнику, предложившему предпоследнюю цену (пункт 25 статьи 1 Федерального закона от 28.12.2024 N 538-ФЗ).</a:t>
            </a:r>
          </a:p>
          <a:p>
            <a:pPr indent="450000" algn="just" fontAlgn="base"/>
            <a:endParaRPr lang="ru-RU" sz="1600" dirty="0">
              <a:latin typeface="Exo 2" pitchFamily="2" charset="-52"/>
            </a:endParaRPr>
          </a:p>
          <a:p>
            <a:pPr indent="450000" algn="just" fontAlgn="base"/>
            <a:r>
              <a:rPr lang="ru-RU" sz="1600" b="1" i="1" dirty="0">
                <a:latin typeface="Exo 2" pitchFamily="2" charset="-52"/>
              </a:rPr>
              <a:t>Что значит для продавца:</a:t>
            </a:r>
            <a:r>
              <a:rPr lang="ru-RU" sz="1600" dirty="0">
                <a:latin typeface="Exo 2" pitchFamily="2" charset="-52"/>
              </a:rPr>
              <a:t> сокращение сроков позволит быстрее реализовывать и сдавать в аренду земельные участки. Это повысит эффективность использования государственного и муниципального имущества. Переход права владения землёй снижает риск срыва сделок и ускорит процесс передачи имущества.</a:t>
            </a:r>
          </a:p>
          <a:p>
            <a:pPr indent="450000" algn="just" fontAlgn="base"/>
            <a:endParaRPr lang="ru-RU" sz="1600" b="1" i="1" dirty="0">
              <a:latin typeface="Exo 2" pitchFamily="2" charset="-52"/>
            </a:endParaRPr>
          </a:p>
          <a:p>
            <a:pPr indent="450000" algn="just" fontAlgn="base"/>
            <a:r>
              <a:rPr lang="ru-RU" sz="1600" b="1" i="1" dirty="0">
                <a:latin typeface="Exo 2" pitchFamily="2" charset="-52"/>
              </a:rPr>
              <a:t>Что значит для покупателя:</a:t>
            </a:r>
            <a:r>
              <a:rPr lang="ru-RU" sz="1600" dirty="0">
                <a:latin typeface="Exo 2" pitchFamily="2" charset="-52"/>
              </a:rPr>
              <a:t> новые чёткие сроки подписания договора позволят покупателям быстрее получить права на земельный участок и начать его использование, а также делают процесс более предсказуемым и удобным для планирования.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3348244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FB3FBA4-F2CF-4BDC-A464-38F68DF19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288" y="494953"/>
            <a:ext cx="10797310" cy="886883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2025.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Земельный Кодекс:  новые правила работы с единственным участником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05E687-1416-440F-9DBB-DBA625BAF215}"/>
              </a:ext>
            </a:extLst>
          </p:cNvPr>
          <p:cNvSpPr/>
          <p:nvPr/>
        </p:nvSpPr>
        <p:spPr>
          <a:xfrm>
            <a:off x="588288" y="1381836"/>
            <a:ext cx="11015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Если на торги подана только одна заявка, они признаются несостоявшимися. Однако это не означает, что торги провалились. В таком случае организатор обязан заключить договор с единственным участником, если его предложение соответствует требованиям документации о торгах (пункт 22.2 статьи 1 Федерального закона от 28.12.2024 N 538-ФЗ).</a:t>
            </a:r>
          </a:p>
          <a:p>
            <a:pPr fontAlgn="base"/>
            <a:endParaRPr lang="ru-RU" sz="1600" dirty="0">
              <a:solidFill>
                <a:srgbClr val="000000"/>
              </a:solidFill>
              <a:latin typeface="Exo 2" pitchFamily="2" charset="-52"/>
            </a:endParaRPr>
          </a:p>
          <a:p>
            <a:pPr fontAlgn="base"/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Что значит для продавца:</a:t>
            </a: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 это правило направлено на снижение рисков для организаторов торгов и повышение интереса к участию в аукционах. Даже если конкуренция отсутствует, имущество всё равно будет передано в пользование или собственность, что исключает простои и потери для продавца.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Exo 2" pitchFamily="2" charset="-52"/>
              </a:rPr>
            </a:br>
            <a:r>
              <a:rPr lang="ru-RU" sz="1600" b="1" i="1" dirty="0">
                <a:solidFill>
                  <a:srgbClr val="000000"/>
                </a:solidFill>
                <a:latin typeface="Exo 2" pitchFamily="2" charset="-52"/>
              </a:rPr>
              <a:t>Что значит для покупателя:</a:t>
            </a: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 участник, подавший единственную заявку, гарантированно получит право на заключение договора (при условии соответствия требованиям).</a:t>
            </a:r>
            <a:endParaRPr lang="ru-RU" sz="1600" b="0" i="0" dirty="0">
              <a:solidFill>
                <a:srgbClr val="000000"/>
              </a:solidFill>
              <a:effectLst/>
              <a:latin typeface="Exo 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3321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FB3FBA4-F2CF-4BDC-A464-38F68DF19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288" y="494953"/>
            <a:ext cx="10797310" cy="886883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2025.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Налоговые и регистрационные изменения: что нужно знать о сделках с недвижимостью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05E687-1416-440F-9DBB-DBA625BAF215}"/>
              </a:ext>
            </a:extLst>
          </p:cNvPr>
          <p:cNvSpPr/>
          <p:nvPr/>
        </p:nvSpPr>
        <p:spPr>
          <a:xfrm>
            <a:off x="588288" y="1818064"/>
            <a:ext cx="11015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latin typeface="Exo 2" pitchFamily="2" charset="-52"/>
              </a:rPr>
              <a:t>Помимо изменений в процедуре проведения электронных торгов, с 2025 года вступают в силу новые налоговые правила, которые также повлияют на участников рынка недвижимости.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i="1" dirty="0">
                <a:latin typeface="Exo 2" pitchFamily="2" charset="-52"/>
              </a:rPr>
              <a:t>Повышение налога с продажи и дарения:</a:t>
            </a:r>
            <a:r>
              <a:rPr lang="ru-RU" sz="1600" dirty="0">
                <a:latin typeface="Exo 2" pitchFamily="2" charset="-52"/>
              </a:rPr>
              <a:t> С 1 января действует прогрессивная шкала НДФЛ. Для доходов до 2,4 млн рублей ставка составит 13 %, а для суммы превышения — 15 % (пункт 1.1 статьи 2 Федерального закона от 12.07.2024 № 176-ФЗ). Это касается как продажи, так и дарения недвижимости. 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dirty="0">
                <a:latin typeface="Exo 2" pitchFamily="2" charset="-52"/>
              </a:rPr>
              <a:t>Минимальный срок владения жилой недвижимостью для освобождения от уплаты НДФЛ составляет пять лет.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dirty="0">
                <a:latin typeface="Exo 2" pitchFamily="2" charset="-52"/>
              </a:rPr>
              <a:t>Этот срок сокращается до трёх лет, </a:t>
            </a:r>
            <a:r>
              <a:rPr lang="ru-RU" sz="1600" dirty="0">
                <a:latin typeface="Exo 2" pitchFamily="2" charset="-52"/>
              </a:rPr>
              <a:t>если: объект передан в дар близким родственником, получен по наследству, приобретён по договору пожизненного содержания с иждивением, приватизирован, является единственным жильём продавца.</a:t>
            </a:r>
          </a:p>
        </p:txBody>
      </p:sp>
    </p:spTree>
    <p:extLst>
      <p:ext uri="{BB962C8B-B14F-4D97-AF65-F5344CB8AC3E}">
        <p14:creationId xmlns:p14="http://schemas.microsoft.com/office/powerpoint/2010/main" val="5598146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FB3FBA4-F2CF-4BDC-A464-38F68DF19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288" y="494953"/>
            <a:ext cx="10797310" cy="886883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2025.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Налоговые и регистрационные изменения: что нужно знать о сделках с недвижимостью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05E687-1416-440F-9DBB-DBA625BAF215}"/>
              </a:ext>
            </a:extLst>
          </p:cNvPr>
          <p:cNvSpPr/>
          <p:nvPr/>
        </p:nvSpPr>
        <p:spPr>
          <a:xfrm>
            <a:off x="588288" y="1667062"/>
            <a:ext cx="1101542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i="1" dirty="0">
                <a:latin typeface="Exo 2" pitchFamily="2" charset="-52"/>
              </a:rPr>
              <a:t>Налог на недвижимость:</a:t>
            </a:r>
            <a:r>
              <a:rPr lang="ru-RU" sz="1600" dirty="0">
                <a:latin typeface="Exo 2" pitchFamily="2" charset="-52"/>
              </a:rPr>
              <a:t> увеличится из-за переоценки кадастровой стоимости. В среднем прирост составит 15 %, а в Москве — 21 %. Налог, рассчитанный по новым данным, придётся уплатить в 2025 году.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i="1" dirty="0">
                <a:latin typeface="Exo 2" pitchFamily="2" charset="-52"/>
              </a:rPr>
              <a:t>Госпошлина за регистрацию:</a:t>
            </a:r>
            <a:r>
              <a:rPr lang="ru-RU" sz="1600" dirty="0">
                <a:latin typeface="Exo 2" pitchFamily="2" charset="-52"/>
              </a:rPr>
              <a:t> увеличится в зависимости от кадастровой стоимости объекта. Помимо этого, за регистрацию права собственности на земельный участок пошлина вырастет с 350 до 700 рублей (подробнее в статье 2 Федерального закона от 29.10.2024 № 362-ФЗ).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i="1" dirty="0">
                <a:latin typeface="Exo 2" pitchFamily="2" charset="-52"/>
              </a:rPr>
              <a:t>Быстрая регистрация недвижимости:</a:t>
            </a:r>
            <a:r>
              <a:rPr lang="ru-RU" sz="1600" dirty="0">
                <a:latin typeface="Exo 2" pitchFamily="2" charset="-52"/>
              </a:rPr>
              <a:t> можно будет оформить, если оплатить двойную пошлину. Все документы в Росреестре будут подготовлены за день.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i="1" dirty="0">
                <a:latin typeface="Exo 2" pitchFamily="2" charset="-52"/>
              </a:rPr>
              <a:t>Повышение стоимости за выписку из ЕГРН:</a:t>
            </a:r>
            <a:r>
              <a:rPr lang="ru-RU" sz="1600" dirty="0">
                <a:latin typeface="Exo 2" pitchFamily="2" charset="-52"/>
              </a:rPr>
              <a:t> бумажная выписка теперь стоит 920 рублей, электронная —</a:t>
            </a:r>
            <a:br>
              <a:rPr lang="ru-RU" sz="1600" dirty="0">
                <a:latin typeface="Exo 2" pitchFamily="2" charset="-52"/>
              </a:rPr>
            </a:br>
            <a:r>
              <a:rPr lang="ru-RU" sz="1600" dirty="0">
                <a:latin typeface="Exo 2" pitchFamily="2" charset="-52"/>
              </a:rPr>
              <a:t> 580 рублей. Ранее цена составляла 460 и 290 рублей соответственно.</a:t>
            </a:r>
          </a:p>
          <a:p>
            <a:pPr fontAlgn="base"/>
            <a:endParaRPr lang="ru-RU" sz="1600" dirty="0">
              <a:latin typeface="Exo 2" pitchFamily="2" charset="-52"/>
            </a:endParaRPr>
          </a:p>
          <a:p>
            <a:pPr fontAlgn="base"/>
            <a:r>
              <a:rPr lang="ru-RU" sz="1600" b="1" i="1" dirty="0">
                <a:latin typeface="Exo 2" pitchFamily="2" charset="-52"/>
              </a:rPr>
              <a:t>Новые обязанности для владельцев земельных участков:</a:t>
            </a:r>
            <a:r>
              <a:rPr lang="ru-RU" sz="1600" dirty="0">
                <a:latin typeface="Exo 2" pitchFamily="2" charset="-52"/>
              </a:rPr>
              <a:t> с 1 марта 2025 года владельцы земельных участков обязаны начать освоение земли сразу после покупки. Если участок не используется в течение 3 лет, владельцу грозит штраф (ч. 3 ст. 8.8 КоАП РФ). Это правило направлено на стимулирование эффективного использования земельных ресурсов.</a:t>
            </a:r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917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FB3FBA4-F2CF-4BDC-A464-38F68DF19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288" y="494953"/>
            <a:ext cx="10797310" cy="886883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Изменения 2025. </a:t>
            </a:r>
            <a:b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450F2"/>
                </a:solidFill>
                <a:latin typeface="Exo 2" pitchFamily="2" charset="-52"/>
                <a:cs typeface="Arial" panose="020B0604020202020204" pitchFamily="34" charset="0"/>
              </a:rPr>
              <a:t>Налоговые и регистрационные изменения: что нужно знать о сделках с недвижимостью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11B8E1-5A6C-453E-ADEC-C4FCC162A7C7}"/>
              </a:ext>
            </a:extLst>
          </p:cNvPr>
          <p:cNvSpPr/>
          <p:nvPr/>
        </p:nvSpPr>
        <p:spPr>
          <a:xfrm>
            <a:off x="588288" y="1745521"/>
            <a:ext cx="103425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С 2025 года собственники обязаны ставить на учёт капитальные строения (бани, </a:t>
            </a:r>
            <a:r>
              <a:rPr lang="ru-RU" sz="1600" dirty="0" err="1">
                <a:solidFill>
                  <a:srgbClr val="000000"/>
                </a:solidFill>
                <a:latin typeface="Exo 2" pitchFamily="2" charset="-52"/>
              </a:rPr>
              <a:t>хозпостройки</a:t>
            </a: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) на своих участках. Однако это можно будет сделать в упрощённом порядке, по правилам «дачной амнистии».</a:t>
            </a:r>
          </a:p>
          <a:p>
            <a:pPr fontAlgn="base"/>
            <a:endParaRPr lang="ru-RU" sz="1600" dirty="0">
              <a:solidFill>
                <a:srgbClr val="000000"/>
              </a:solidFill>
              <a:latin typeface="Exo 2" pitchFamily="2" charset="-52"/>
            </a:endParaRP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16 января 2025 года Правительство РФ одобрило предложения ФАС. Разработанный антимонопольной службой проект уже рассматривается в Госдуме — Федеральный закон </a:t>
            </a:r>
            <a:br>
              <a:rPr lang="ru-RU" sz="1600" dirty="0">
                <a:solidFill>
                  <a:srgbClr val="000000"/>
                </a:solidFill>
                <a:latin typeface="Exo 2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№ 135-ФЗ «О защите конкуренции» дополнят новой статьёй 17.3.</a:t>
            </a:r>
          </a:p>
          <a:p>
            <a:pPr fontAlgn="base"/>
            <a:endParaRPr lang="ru-RU" sz="1600" dirty="0">
              <a:solidFill>
                <a:srgbClr val="000000"/>
              </a:solidFill>
              <a:latin typeface="Exo 2" pitchFamily="2" charset="-52"/>
            </a:endParaRP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Новые правила, вступающие в силу в 2025 году, сделают процесс более прозрачным, быстрым и доступным для всех участников. Однако важно помнить, что вместе с упрощением процедур появляются и новые обязанности. Участникам рынка стоит заранее подготовиться к изменениям, чтобы эффективно использовать новые возможности.</a:t>
            </a:r>
            <a:br>
              <a:rPr lang="ru-RU" sz="1600" dirty="0">
                <a:solidFill>
                  <a:srgbClr val="000000"/>
                </a:solidFill>
                <a:latin typeface="Exo 2" pitchFamily="2" charset="-52"/>
              </a:rPr>
            </a:br>
            <a:r>
              <a:rPr lang="ru-RU" sz="1600" dirty="0">
                <a:solidFill>
                  <a:srgbClr val="000000"/>
                </a:solidFill>
                <a:latin typeface="Exo 2" pitchFamily="2" charset="-52"/>
              </a:rPr>
              <a:t> </a:t>
            </a:r>
            <a:endParaRPr lang="ru-RU" sz="1600" b="0" i="0" dirty="0">
              <a:solidFill>
                <a:srgbClr val="000000"/>
              </a:solidFill>
              <a:effectLst/>
              <a:latin typeface="Exo 2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5997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2386E96-7511-4D75-B2DE-2CB494801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r="33885" b="18568"/>
          <a:stretch/>
        </p:blipFill>
        <p:spPr>
          <a:xfrm rot="16200000">
            <a:off x="8127293" y="-417014"/>
            <a:ext cx="3727013" cy="4504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43843D-0AC8-4ECB-8AFA-8288B618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69450" y="939601"/>
            <a:ext cx="2682211" cy="438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ACE7A1-6B22-45C6-B6E1-343F7F22D129}"/>
              </a:ext>
            </a:extLst>
          </p:cNvPr>
          <p:cNvSpPr txBox="1"/>
          <p:nvPr/>
        </p:nvSpPr>
        <p:spPr>
          <a:xfrm>
            <a:off x="1162907" y="3066895"/>
            <a:ext cx="2895299" cy="974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44"/>
              </a:spcAft>
            </a:pPr>
            <a:r>
              <a:rPr lang="en-US" sz="1633" dirty="0">
                <a:solidFill>
                  <a:schemeClr val="bg1"/>
                </a:solidFill>
                <a:latin typeface="Exo 2" panose="00000500000000000000" pitchFamily="2" charset="-52"/>
              </a:rPr>
              <a:t>www.roseltorg.ru</a:t>
            </a:r>
          </a:p>
          <a:p>
            <a:pPr>
              <a:spcAft>
                <a:spcPts val="544"/>
              </a:spcAft>
            </a:pPr>
            <a:r>
              <a:rPr lang="en-US" sz="1633" dirty="0">
                <a:solidFill>
                  <a:schemeClr val="bg1"/>
                </a:solidFill>
                <a:latin typeface="Exo 2" panose="00000500000000000000" pitchFamily="2" charset="-52"/>
              </a:rPr>
              <a:t>+7 (495) 150-20-20</a:t>
            </a:r>
          </a:p>
          <a:p>
            <a:pPr>
              <a:spcAft>
                <a:spcPts val="544"/>
              </a:spcAft>
            </a:pPr>
            <a:r>
              <a:rPr lang="en-US" sz="1633" dirty="0">
                <a:solidFill>
                  <a:schemeClr val="bg1"/>
                </a:solidFill>
                <a:latin typeface="Exo 2" panose="00000500000000000000" pitchFamily="2" charset="-52"/>
              </a:rPr>
              <a:t>info@roseltorg.ru</a:t>
            </a:r>
            <a:endParaRPr lang="ru-RU" sz="1633" dirty="0">
              <a:solidFill>
                <a:schemeClr val="bg1"/>
              </a:solidFill>
              <a:latin typeface="Exo 2" panose="00000500000000000000" pitchFamily="2" charset="-52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B57D8115-46FC-4668-AF98-87D0B3DEC0F2}"/>
              </a:ext>
            </a:extLst>
          </p:cNvPr>
          <p:cNvSpPr txBox="1">
            <a:spLocks/>
          </p:cNvSpPr>
          <p:nvPr/>
        </p:nvSpPr>
        <p:spPr>
          <a:xfrm>
            <a:off x="1191252" y="1773590"/>
            <a:ext cx="5752568" cy="1125657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3266" dirty="0">
                <a:solidFill>
                  <a:schemeClr val="bg1"/>
                </a:solidFill>
                <a:latin typeface="Exo 2 SemiBold" pitchFamily="2" charset="0"/>
              </a:rPr>
              <a:t>Спасибо за внимание!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5B1F487-E8CE-435A-AB84-9D0E8CC19C48}"/>
              </a:ext>
            </a:extLst>
          </p:cNvPr>
          <p:cNvGrpSpPr/>
          <p:nvPr/>
        </p:nvGrpSpPr>
        <p:grpSpPr>
          <a:xfrm>
            <a:off x="1053762" y="4587634"/>
            <a:ext cx="979731" cy="1708599"/>
            <a:chOff x="1161608" y="5057050"/>
            <a:chExt cx="1080000" cy="188346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0078DF54-82D2-4C43-B7B7-57B73F93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485608" y="5057050"/>
              <a:ext cx="432000" cy="432000"/>
            </a:xfrm>
            <a:prstGeom prst="rect">
              <a:avLst/>
            </a:prstGeom>
            <a:effectLst>
              <a:reflection blurRad="6350" stA="19000" endPos="36000" dir="5400000" sy="-100000" algn="bl" rotWithShape="0"/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8D199ED1-5E53-4E07-B09B-A791EA28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608" y="5860513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0258CF0-AC61-4D04-863D-5E312B85ED60}"/>
              </a:ext>
            </a:extLst>
          </p:cNvPr>
          <p:cNvGrpSpPr/>
          <p:nvPr/>
        </p:nvGrpSpPr>
        <p:grpSpPr>
          <a:xfrm>
            <a:off x="2327963" y="4587634"/>
            <a:ext cx="979731" cy="1708599"/>
            <a:chOff x="2404214" y="5057050"/>
            <a:chExt cx="1080000" cy="188346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5BDF1124-DDFA-40A9-A77D-B811D5AEA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728214" y="5057050"/>
              <a:ext cx="432000" cy="432000"/>
            </a:xfrm>
            <a:prstGeom prst="rect">
              <a:avLst/>
            </a:prstGeom>
            <a:effectLst>
              <a:reflection blurRad="6350" stA="19000" endPos="36000" dir="5400000" sy="-100000" algn="bl" rotWithShape="0"/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2BF373D2-26EE-4D27-92E2-19923B89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214" y="5860513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591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2">
            <a:extLst>
              <a:ext uri="{FF2B5EF4-FFF2-40B4-BE49-F238E27FC236}">
                <a16:creationId xmlns:a16="http://schemas.microsoft.com/office/drawing/2014/main" xmlns="" id="{AD01C8CE-50FF-4093-8AE7-09991CF84313}"/>
              </a:ext>
            </a:extLst>
          </p:cNvPr>
          <p:cNvSpPr txBox="1">
            <a:spLocks/>
          </p:cNvSpPr>
          <p:nvPr/>
        </p:nvSpPr>
        <p:spPr>
          <a:xfrm>
            <a:off x="746125" y="725229"/>
            <a:ext cx="8604677" cy="698455"/>
          </a:xfrm>
          <a:prstGeom prst="rect">
            <a:avLst/>
          </a:prstGeom>
        </p:spPr>
        <p:txBody>
          <a:bodyPr vert="horz" lIns="82951" tIns="41475" rIns="82951" bIns="41475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77" dirty="0">
                <a:solidFill>
                  <a:schemeClr val="bg1"/>
                </a:solidFill>
                <a:latin typeface="+mn-lt"/>
              </a:rPr>
              <a:t>Регистрация  в ГИС Торги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5620EA-0A01-4342-B1AD-856015B10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78" y="1899555"/>
            <a:ext cx="3213991" cy="49583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FE5F83-6125-410C-A7FA-B698EFC9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28" y="1423684"/>
            <a:ext cx="10218225" cy="48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Поиск процедуры</a:t>
            </a:r>
          </a:p>
        </p:txBody>
      </p:sp>
      <p:sp>
        <p:nvSpPr>
          <p:cNvPr id="55" name="Прямоугольник: скругленные углы 111">
            <a:extLst>
              <a:ext uri="{FF2B5EF4-FFF2-40B4-BE49-F238E27FC236}">
                <a16:creationId xmlns:a16="http://schemas.microsoft.com/office/drawing/2014/main" xmlns="" id="{E26B7D3E-7C7A-4CCC-9B1F-E560D398EAB9}"/>
              </a:ext>
            </a:extLst>
          </p:cNvPr>
          <p:cNvSpPr/>
          <p:nvPr/>
        </p:nvSpPr>
        <p:spPr>
          <a:xfrm>
            <a:off x="-4522479" y="2362606"/>
            <a:ext cx="281956" cy="29164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1" name="Прямоугольник: скругленные углы 120">
            <a:extLst>
              <a:ext uri="{FF2B5EF4-FFF2-40B4-BE49-F238E27FC236}">
                <a16:creationId xmlns:a16="http://schemas.microsoft.com/office/drawing/2014/main" xmlns="" id="{BE1DA465-7FCB-4FEA-9B34-9016EC14DBA1}"/>
              </a:ext>
            </a:extLst>
          </p:cNvPr>
          <p:cNvSpPr/>
          <p:nvPr/>
        </p:nvSpPr>
        <p:spPr>
          <a:xfrm>
            <a:off x="-4217500" y="3063660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9" name="Прямоугольник: скругленные углы 142">
            <a:extLst>
              <a:ext uri="{FF2B5EF4-FFF2-40B4-BE49-F238E27FC236}">
                <a16:creationId xmlns:a16="http://schemas.microsoft.com/office/drawing/2014/main" xmlns="" id="{E61771CA-8B24-4BD5-98C6-940E1A697D48}"/>
              </a:ext>
            </a:extLst>
          </p:cNvPr>
          <p:cNvSpPr/>
          <p:nvPr/>
        </p:nvSpPr>
        <p:spPr>
          <a:xfrm>
            <a:off x="-4785008" y="4118233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BDF99452-0DE2-4411-810C-3923615F3454}"/>
              </a:ext>
            </a:extLst>
          </p:cNvPr>
          <p:cNvCxnSpPr>
            <a:cxnSpLocks/>
          </p:cNvCxnSpPr>
          <p:nvPr/>
        </p:nvCxnSpPr>
        <p:spPr>
          <a:xfrm>
            <a:off x="-4359501" y="2504555"/>
            <a:ext cx="3270548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B57CD0AC-3069-4680-90A9-AB5C2E58B886}"/>
              </a:ext>
            </a:extLst>
          </p:cNvPr>
          <p:cNvCxnSpPr>
            <a:cxnSpLocks/>
          </p:cNvCxnSpPr>
          <p:nvPr/>
        </p:nvCxnSpPr>
        <p:spPr>
          <a:xfrm>
            <a:off x="-4644030" y="4264056"/>
            <a:ext cx="3208661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1D12C9D-B712-4C86-B876-A24837E1835A}"/>
              </a:ext>
            </a:extLst>
          </p:cNvPr>
          <p:cNvSpPr txBox="1"/>
          <p:nvPr/>
        </p:nvSpPr>
        <p:spPr>
          <a:xfrm>
            <a:off x="-5695985" y="1589776"/>
            <a:ext cx="3042028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Специалисты по закупкам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AA5B43BF-2578-4362-931D-1ED0D9770250}"/>
              </a:ext>
            </a:extLst>
          </p:cNvPr>
          <p:cNvSpPr txBox="1"/>
          <p:nvPr/>
        </p:nvSpPr>
        <p:spPr>
          <a:xfrm>
            <a:off x="-4984638" y="3674253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Экономисты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938DD91-A382-4EEB-A52B-F8A9CF2CAD9C}"/>
              </a:ext>
            </a:extLst>
          </p:cNvPr>
          <p:cNvSpPr txBox="1"/>
          <p:nvPr/>
        </p:nvSpPr>
        <p:spPr>
          <a:xfrm>
            <a:off x="-4172271" y="4778938"/>
            <a:ext cx="1763135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Фельдшеры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3FB59F31-315B-4C80-A972-E5C0766C5A75}"/>
              </a:ext>
            </a:extLst>
          </p:cNvPr>
          <p:cNvGrpSpPr/>
          <p:nvPr/>
        </p:nvGrpSpPr>
        <p:grpSpPr>
          <a:xfrm>
            <a:off x="609599" y="6381724"/>
            <a:ext cx="2400794" cy="124487"/>
            <a:chOff x="2087386" y="2567154"/>
            <a:chExt cx="2400794" cy="124490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0BD4C146-9922-4004-A56B-95CF428845D3}"/>
                </a:ext>
              </a:extLst>
            </p:cNvPr>
            <p:cNvCxnSpPr>
              <a:cxnSpLocks/>
            </p:cNvCxnSpPr>
            <p:nvPr/>
          </p:nvCxnSpPr>
          <p:spPr>
            <a:xfrm>
              <a:off x="2087386" y="2629399"/>
              <a:ext cx="2338549" cy="0"/>
            </a:xfrm>
            <a:prstGeom prst="line">
              <a:avLst/>
            </a:prstGeom>
            <a:ln w="31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0A57AF5C-F97C-4069-8252-4EE1E10CE0CB}"/>
                </a:ext>
              </a:extLst>
            </p:cNvPr>
            <p:cNvGrpSpPr/>
            <p:nvPr/>
          </p:nvGrpSpPr>
          <p:grpSpPr>
            <a:xfrm>
              <a:off x="4363690" y="2567154"/>
              <a:ext cx="124490" cy="124490"/>
              <a:chOff x="4333810" y="1744313"/>
              <a:chExt cx="184250" cy="184250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DD1C617A-D56E-47F1-96A5-4093617E907F}"/>
                  </a:ext>
                </a:extLst>
              </p:cNvPr>
              <p:cNvSpPr/>
              <p:nvPr/>
            </p:nvSpPr>
            <p:spPr>
              <a:xfrm>
                <a:off x="4333810" y="1744313"/>
                <a:ext cx="184250" cy="184250"/>
              </a:xfrm>
              <a:prstGeom prst="ellipse">
                <a:avLst/>
              </a:prstGeom>
              <a:solidFill>
                <a:schemeClr val="accent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33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4D76691F-25A4-4C8D-BC86-AF12DBDDD36F}"/>
                  </a:ext>
                </a:extLst>
              </p:cNvPr>
              <p:cNvSpPr/>
              <p:nvPr/>
            </p:nvSpPr>
            <p:spPr>
              <a:xfrm>
                <a:off x="4374611" y="1785207"/>
                <a:ext cx="102648" cy="10264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33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133686" y="6276508"/>
            <a:ext cx="189103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chemeClr val="bg1"/>
                </a:solidFill>
              </a:rPr>
              <a:t>https://torgi.gov.ru/</a:t>
            </a:r>
            <a:endParaRPr lang="ru-RU" sz="1633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161963"/>
            <a:ext cx="10207183" cy="4787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45000" endPos="12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Поиск процедуры</a:t>
            </a:r>
          </a:p>
        </p:txBody>
      </p:sp>
      <p:sp>
        <p:nvSpPr>
          <p:cNvPr id="55" name="Прямоугольник: скругленные углы 111">
            <a:extLst>
              <a:ext uri="{FF2B5EF4-FFF2-40B4-BE49-F238E27FC236}">
                <a16:creationId xmlns:a16="http://schemas.microsoft.com/office/drawing/2014/main" xmlns="" id="{E26B7D3E-7C7A-4CCC-9B1F-E560D398EAB9}"/>
              </a:ext>
            </a:extLst>
          </p:cNvPr>
          <p:cNvSpPr/>
          <p:nvPr/>
        </p:nvSpPr>
        <p:spPr>
          <a:xfrm>
            <a:off x="-4522479" y="2362606"/>
            <a:ext cx="281956" cy="291647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1" name="Прямоугольник: скругленные углы 120">
            <a:extLst>
              <a:ext uri="{FF2B5EF4-FFF2-40B4-BE49-F238E27FC236}">
                <a16:creationId xmlns:a16="http://schemas.microsoft.com/office/drawing/2014/main" xmlns="" id="{BE1DA465-7FCB-4FEA-9B34-9016EC14DBA1}"/>
              </a:ext>
            </a:extLst>
          </p:cNvPr>
          <p:cNvSpPr/>
          <p:nvPr/>
        </p:nvSpPr>
        <p:spPr>
          <a:xfrm>
            <a:off x="-4217500" y="3063660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69" name="Прямоугольник: скругленные углы 142">
            <a:extLst>
              <a:ext uri="{FF2B5EF4-FFF2-40B4-BE49-F238E27FC236}">
                <a16:creationId xmlns:a16="http://schemas.microsoft.com/office/drawing/2014/main" xmlns="" id="{E61771CA-8B24-4BD5-98C6-940E1A697D48}"/>
              </a:ext>
            </a:extLst>
          </p:cNvPr>
          <p:cNvSpPr/>
          <p:nvPr/>
        </p:nvSpPr>
        <p:spPr>
          <a:xfrm>
            <a:off x="-4785008" y="4118233"/>
            <a:ext cx="281956" cy="29164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BDF99452-0DE2-4411-810C-3923615F3454}"/>
              </a:ext>
            </a:extLst>
          </p:cNvPr>
          <p:cNvCxnSpPr>
            <a:cxnSpLocks/>
          </p:cNvCxnSpPr>
          <p:nvPr/>
        </p:nvCxnSpPr>
        <p:spPr>
          <a:xfrm>
            <a:off x="-4359501" y="2504555"/>
            <a:ext cx="3270548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B57CD0AC-3069-4680-90A9-AB5C2E58B886}"/>
              </a:ext>
            </a:extLst>
          </p:cNvPr>
          <p:cNvCxnSpPr>
            <a:cxnSpLocks/>
          </p:cNvCxnSpPr>
          <p:nvPr/>
        </p:nvCxnSpPr>
        <p:spPr>
          <a:xfrm>
            <a:off x="-4644030" y="4264056"/>
            <a:ext cx="3208661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0"/>
            </a:gra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1D12C9D-B712-4C86-B876-A24837E1835A}"/>
              </a:ext>
            </a:extLst>
          </p:cNvPr>
          <p:cNvSpPr txBox="1"/>
          <p:nvPr/>
        </p:nvSpPr>
        <p:spPr>
          <a:xfrm>
            <a:off x="-5695985" y="1589776"/>
            <a:ext cx="3042028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Специалисты по закупкам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C1C3C24-CD4C-4445-9BD2-94CBCC3ACB14}"/>
              </a:ext>
            </a:extLst>
          </p:cNvPr>
          <p:cNvSpPr txBox="1"/>
          <p:nvPr/>
        </p:nvSpPr>
        <p:spPr>
          <a:xfrm>
            <a:off x="-5696147" y="2275778"/>
            <a:ext cx="1261129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Юристы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4961B56-9AB7-4543-BD4B-2239B3B327E1}"/>
              </a:ext>
            </a:extLst>
          </p:cNvPr>
          <p:cNvSpPr txBox="1"/>
          <p:nvPr/>
        </p:nvSpPr>
        <p:spPr>
          <a:xfrm>
            <a:off x="-5695049" y="2967812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Бухгалтеры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AA5B43BF-2578-4362-931D-1ED0D9770250}"/>
              </a:ext>
            </a:extLst>
          </p:cNvPr>
          <p:cNvSpPr txBox="1"/>
          <p:nvPr/>
        </p:nvSpPr>
        <p:spPr>
          <a:xfrm>
            <a:off x="-4984638" y="3674253"/>
            <a:ext cx="1685263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Экономисты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9FE8BB8-0627-4AF8-9F9D-AFC2AAFF4B45}"/>
              </a:ext>
            </a:extLst>
          </p:cNvPr>
          <p:cNvSpPr txBox="1"/>
          <p:nvPr/>
        </p:nvSpPr>
        <p:spPr>
          <a:xfrm>
            <a:off x="-5696146" y="4055443"/>
            <a:ext cx="911140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Врачи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B938DD91-A382-4EEB-A52B-F8A9CF2CAD9C}"/>
              </a:ext>
            </a:extLst>
          </p:cNvPr>
          <p:cNvSpPr txBox="1"/>
          <p:nvPr/>
        </p:nvSpPr>
        <p:spPr>
          <a:xfrm>
            <a:off x="-4172271" y="4778938"/>
            <a:ext cx="1763135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chemeClr val="bg1"/>
                </a:solidFill>
                <a:latin typeface="Exo 2" panose="020B0604020202020204" charset="-52"/>
              </a:rPr>
              <a:t>Фельдшеры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3FB59F31-315B-4C80-A972-E5C0766C5A75}"/>
              </a:ext>
            </a:extLst>
          </p:cNvPr>
          <p:cNvGrpSpPr/>
          <p:nvPr/>
        </p:nvGrpSpPr>
        <p:grpSpPr>
          <a:xfrm>
            <a:off x="609599" y="6381724"/>
            <a:ext cx="2400794" cy="124487"/>
            <a:chOff x="2087386" y="2567154"/>
            <a:chExt cx="2400794" cy="124490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0BD4C146-9922-4004-A56B-95CF428845D3}"/>
                </a:ext>
              </a:extLst>
            </p:cNvPr>
            <p:cNvCxnSpPr>
              <a:cxnSpLocks/>
            </p:cNvCxnSpPr>
            <p:nvPr/>
          </p:nvCxnSpPr>
          <p:spPr>
            <a:xfrm>
              <a:off x="2087386" y="2629399"/>
              <a:ext cx="2338549" cy="0"/>
            </a:xfrm>
            <a:prstGeom prst="line">
              <a:avLst/>
            </a:prstGeom>
            <a:ln w="31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0A57AF5C-F97C-4069-8252-4EE1E10CE0CB}"/>
                </a:ext>
              </a:extLst>
            </p:cNvPr>
            <p:cNvGrpSpPr/>
            <p:nvPr/>
          </p:nvGrpSpPr>
          <p:grpSpPr>
            <a:xfrm>
              <a:off x="4363690" y="2567154"/>
              <a:ext cx="124490" cy="124490"/>
              <a:chOff x="4333810" y="1744313"/>
              <a:chExt cx="184250" cy="184250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DD1C617A-D56E-47F1-96A5-4093617E907F}"/>
                  </a:ext>
                </a:extLst>
              </p:cNvPr>
              <p:cNvSpPr/>
              <p:nvPr/>
            </p:nvSpPr>
            <p:spPr>
              <a:xfrm>
                <a:off x="4333810" y="1744313"/>
                <a:ext cx="184250" cy="184250"/>
              </a:xfrm>
              <a:prstGeom prst="ellipse">
                <a:avLst/>
              </a:prstGeom>
              <a:solidFill>
                <a:schemeClr val="accent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33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4D76691F-25A4-4C8D-BC86-AF12DBDDD36F}"/>
                  </a:ext>
                </a:extLst>
              </p:cNvPr>
              <p:cNvSpPr/>
              <p:nvPr/>
            </p:nvSpPr>
            <p:spPr>
              <a:xfrm>
                <a:off x="4374611" y="1785207"/>
                <a:ext cx="102648" cy="10264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33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3133687" y="6276508"/>
            <a:ext cx="240771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chemeClr val="bg1"/>
                </a:solidFill>
              </a:rPr>
              <a:t>https://www.roseltorg.ru/</a:t>
            </a:r>
            <a:endParaRPr lang="ru-RU" sz="1633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joxi.ru/52a7GlJtlYRnq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09459"/>
            <a:ext cx="10017286" cy="4929588"/>
          </a:xfrm>
          <a:prstGeom prst="rect">
            <a:avLst/>
          </a:prstGeom>
          <a:noFill/>
          <a:effectLst>
            <a:glow rad="228600">
              <a:srgbClr val="749DF7">
                <a:alpha val="40000"/>
              </a:srgbClr>
            </a:glow>
            <a:innerShdw blurRad="63500" dist="50800" dir="13500000">
              <a:prstClr val="black">
                <a:alpha val="50000"/>
              </a:prstClr>
            </a:innerShdw>
            <a:reflection stA="45000" endPos="12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4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A9AD2BB-15B1-431E-AAF7-56425A11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r="25761"/>
          <a:stretch/>
        </p:blipFill>
        <p:spPr>
          <a:xfrm>
            <a:off x="7545336" y="2920057"/>
            <a:ext cx="4821976" cy="530016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FA49689-E64A-4311-A3E1-FCAB89CE24BE}"/>
              </a:ext>
            </a:extLst>
          </p:cNvPr>
          <p:cNvSpPr/>
          <p:nvPr/>
        </p:nvSpPr>
        <p:spPr>
          <a:xfrm>
            <a:off x="609599" y="506374"/>
            <a:ext cx="11302483" cy="45537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altLang="en-US" sz="2359" dirty="0">
                <a:solidFill>
                  <a:schemeClr val="bg1"/>
                </a:solidFill>
                <a:cs typeface="+mn-lt"/>
              </a:rPr>
              <a:t>Возврат денежных средств на свои реквизиты</a:t>
            </a:r>
          </a:p>
        </p:txBody>
      </p:sp>
      <p:pic>
        <p:nvPicPr>
          <p:cNvPr id="35" name="Picture 4" descr="http://joxi.ru/xAeqpM8cgBOv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44920"/>
            <a:ext cx="9550787" cy="4762465"/>
          </a:xfrm>
          <a:prstGeom prst="rect">
            <a:avLst/>
          </a:prstGeom>
          <a:noFill/>
          <a:effectLst>
            <a:reflection blurRad="6350" stA="11000" endPos="26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00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4542</Words>
  <Application>Microsoft Office PowerPoint</Application>
  <PresentationFormat>Произвольный</PresentationFormat>
  <Paragraphs>539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1" baseType="lpstr">
      <vt:lpstr>Arial</vt:lpstr>
      <vt:lpstr>Calibri</vt:lpstr>
      <vt:lpstr>Tahoma</vt:lpstr>
      <vt:lpstr>PingFang SC</vt:lpstr>
      <vt:lpstr>MS PGothic</vt:lpstr>
      <vt:lpstr>Wingdings</vt:lpstr>
      <vt:lpstr>Times New Roman</vt:lpstr>
      <vt:lpstr>Exo 2</vt:lpstr>
      <vt:lpstr>Calibri Light</vt:lpstr>
      <vt:lpstr>Symbol</vt:lpstr>
      <vt:lpstr>Exo 2 SemiBold</vt:lpstr>
      <vt:lpstr>Тема Office</vt:lpstr>
      <vt:lpstr>Презентация PowerPoint</vt:lpstr>
      <vt:lpstr>Презентация PowerPoint</vt:lpstr>
      <vt:lpstr>Где получить ЭЦП?</vt:lpstr>
      <vt:lpstr>Презентация PowerPoint</vt:lpstr>
      <vt:lpstr>Необходимые документы для оформления электронной подписи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Аукцион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Продажа имущества на конкурсе</vt:lpstr>
      <vt:lpstr>Презентация PowerPoint</vt:lpstr>
      <vt:lpstr>Продажа посредством публичного предложения</vt:lpstr>
      <vt:lpstr>Презентация PowerPoint</vt:lpstr>
      <vt:lpstr>Продажа по минимально допустимой цене  (5% от цены, установленной на публичном предложении, или 10%, если начальная цена более 20 млн руб. )</vt:lpstr>
      <vt:lpstr>Продажа по минимально допустимой цене  (изменения с 20 апреля 2025 года)</vt:lpstr>
      <vt:lpstr>Презентация PowerPoint</vt:lpstr>
      <vt:lpstr>Продажа на специализированном аукционе</vt:lpstr>
      <vt:lpstr>Презентация PowerPoint</vt:lpstr>
      <vt:lpstr>Схема торгов по Приказу ФАС 147/23</vt:lpstr>
      <vt:lpstr>Схема торгов по Приказу ФАС 147/23</vt:lpstr>
      <vt:lpstr>Схема торгов по Приказу ФАС 147/23</vt:lpstr>
      <vt:lpstr>Выкуп арендованного имущества (159 – ФЗ, 209-ФЗ)</vt:lpstr>
      <vt:lpstr>Выкуп арендованного имущества (159 – ФЗ, 209-ФЗ)</vt:lpstr>
      <vt:lpstr>Нарушения при проведении торгов по аренде  (примеры Башкирского УФАС)</vt:lpstr>
      <vt:lpstr>Нарушения при проведении торгов по аренде  (примеры Башкирского УФАС)</vt:lpstr>
      <vt:lpstr>Нарушения при проведении торгов по аренде  (примеры Башкирского УФАС)</vt:lpstr>
      <vt:lpstr>Административная ответственность по имущественным торгам с 1 марта 2025 года </vt:lpstr>
      <vt:lpstr>Административная ответственность по имущественным торгам  с 1 марта 2025 года </vt:lpstr>
      <vt:lpstr>Административная ответственность по имущественным торгам  с 1 марта 2025 года </vt:lpstr>
      <vt:lpstr>Административная ответственность по имущественным торгам  с 1 марта 2025 года </vt:lpstr>
      <vt:lpstr>Презентация PowerPoint</vt:lpstr>
      <vt:lpstr>Схема торгов по Земельному Кодексу</vt:lpstr>
      <vt:lpstr>Схема торгов по Земельному Кодексу</vt:lpstr>
      <vt:lpstr>Схема торгов по Земельному Кодексу</vt:lpstr>
      <vt:lpstr>Схема торгов по Земельному Кодексу</vt:lpstr>
      <vt:lpstr>Если в торгах по ЗК участвовал единственный участник</vt:lpstr>
      <vt:lpstr>Земельные торги: Ваши вопросы</vt:lpstr>
      <vt:lpstr>Земельные торги: практика ФАС 2024</vt:lpstr>
      <vt:lpstr>Земельные торги: практика ФАС 2024</vt:lpstr>
      <vt:lpstr>Изменения 2025</vt:lpstr>
      <vt:lpstr>Изменения 2025:  сокращение сроков и упрощение процедур</vt:lpstr>
      <vt:lpstr>Изменения 2025.  Земельный Кодекс:  сокращение сроков и упрощение процедур</vt:lpstr>
      <vt:lpstr>Изменения 2025.  Земельный Кодекс:  новые правила работы с единственным участником</vt:lpstr>
      <vt:lpstr>Изменения 2025.  Налоговые и регистрационные изменения: что нужно знать о сделках с недвижимостью</vt:lpstr>
      <vt:lpstr>Изменения 2025.  Налоговые и регистрационные изменения: что нужно знать о сделках с недвижимостью</vt:lpstr>
      <vt:lpstr>Изменения 2025.  Налоговые и регистрационные изменения: что нужно знать о сделках с недвижимостью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Созаева Джамиля Алимовна</dc:creator>
  <cp:lastModifiedBy>1</cp:lastModifiedBy>
  <cp:revision>94</cp:revision>
  <dcterms:created xsi:type="dcterms:W3CDTF">2022-11-09T20:39:07Z</dcterms:created>
  <dcterms:modified xsi:type="dcterms:W3CDTF">2025-05-20T13:41:53Z</dcterms:modified>
</cp:coreProperties>
</file>