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9" r:id="rId2"/>
  </p:sldMasterIdLst>
  <p:notesMasterIdLst>
    <p:notesMasterId r:id="rId36"/>
  </p:notesMasterIdLst>
  <p:sldIdLst>
    <p:sldId id="717" r:id="rId3"/>
    <p:sldId id="1606" r:id="rId4"/>
    <p:sldId id="1171" r:id="rId5"/>
    <p:sldId id="343" r:id="rId6"/>
    <p:sldId id="1607" r:id="rId7"/>
    <p:sldId id="715" r:id="rId8"/>
    <p:sldId id="716" r:id="rId9"/>
    <p:sldId id="258" r:id="rId10"/>
    <p:sldId id="710" r:id="rId11"/>
    <p:sldId id="261" r:id="rId12"/>
    <p:sldId id="712" r:id="rId13"/>
    <p:sldId id="713" r:id="rId14"/>
    <p:sldId id="263" r:id="rId15"/>
    <p:sldId id="264" r:id="rId16"/>
    <p:sldId id="714" r:id="rId17"/>
    <p:sldId id="265" r:id="rId18"/>
    <p:sldId id="266" r:id="rId19"/>
    <p:sldId id="269" r:id="rId20"/>
    <p:sldId id="270" r:id="rId21"/>
    <p:sldId id="272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84" r:id="rId31"/>
    <p:sldId id="285" r:id="rId32"/>
    <p:sldId id="286" r:id="rId33"/>
    <p:sldId id="577" r:id="rId34"/>
    <p:sldId id="711" r:id="rId35"/>
  </p:sldIdLst>
  <p:sldSz cx="12192000" cy="6858000"/>
  <p:notesSz cx="12192000" cy="6858000"/>
  <p:embeddedFontLst>
    <p:embeddedFont>
      <p:font typeface="Tahoma" panose="020B0604030504040204" pitchFamily="3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Exo 2" pitchFamily="2" charset="0"/>
      <p:regular r:id="rId43"/>
      <p:bold r:id="rId44"/>
      <p:italic r:id="rId45"/>
      <p:boldItalic r:id="rId46"/>
    </p:embeddedFont>
    <p:embeddedFont>
      <p:font typeface="Exo 2 SemiBold" pitchFamily="2" charset="0"/>
      <p:bold r:id="rId47"/>
      <p:boldItalic r:id="rId48"/>
    </p:embeddedFont>
    <p:embeddedFont>
      <p:font typeface="Exo 2 Black" pitchFamily="2" charset="0"/>
      <p:bold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</p:embeddedFontLst>
  <p:defaultTextStyle>
    <a:defPPr>
      <a:defRPr lang="ru-RU"/>
    </a:defPPr>
    <a:lvl1pPr marL="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4FF"/>
    <a:srgbClr val="0450F2"/>
    <a:srgbClr val="1E52B0"/>
    <a:srgbClr val="3C62B3"/>
    <a:srgbClr val="734E00"/>
    <a:srgbClr val="4D1700"/>
    <a:srgbClr val="FEDBB8"/>
    <a:srgbClr val="4A3420"/>
    <a:srgbClr val="F8EBB6"/>
    <a:srgbClr val="F4E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07" autoAdjust="0"/>
    <p:restoredTop sz="94662" autoAdjust="0"/>
  </p:normalViewPr>
  <p:slideViewPr>
    <p:cSldViewPr>
      <p:cViewPr>
        <p:scale>
          <a:sx n="50" d="100"/>
          <a:sy n="50" d="100"/>
        </p:scale>
        <p:origin x="-1522" y="-79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FFFFFF"/>
              </a:solidFill>
            </a:ln>
          </c:spPr>
          <c:dPt>
            <c:idx val="0"/>
            <c:bubble3D val="0"/>
            <c:explosion val="7"/>
            <c:spPr>
              <a:solidFill>
                <a:schemeClr val="accent1"/>
              </a:solidFill>
              <a:ln w="19050">
                <a:solidFill>
                  <a:srgbClr val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4A8-4CBC-9864-2DB4B3477337}"/>
              </c:ext>
            </c:extLst>
          </c:dPt>
          <c:dPt>
            <c:idx val="1"/>
            <c:bubble3D val="0"/>
            <c:spPr>
              <a:solidFill>
                <a:srgbClr val="8B4FCD"/>
              </a:solidFill>
              <a:ln w="19050">
                <a:solidFill>
                  <a:srgbClr val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4A8-4CBC-9864-2DB4B3477337}"/>
              </c:ext>
            </c:extLst>
          </c:dPt>
          <c:dPt>
            <c:idx val="2"/>
            <c:bubble3D val="0"/>
            <c:explosion val="1"/>
            <c:spPr>
              <a:solidFill>
                <a:srgbClr val="5CCEAF"/>
              </a:solidFill>
              <a:ln w="19050">
                <a:solidFill>
                  <a:srgbClr val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4A8-4CBC-9864-2DB4B3477337}"/>
              </c:ext>
            </c:extLst>
          </c:dPt>
          <c:dPt>
            <c:idx val="3"/>
            <c:bubble3D val="0"/>
            <c:spPr>
              <a:solidFill>
                <a:srgbClr val="6394FC"/>
              </a:solidFill>
              <a:ln w="19050">
                <a:solidFill>
                  <a:srgbClr val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4A8-4CBC-9864-2DB4B3477337}"/>
              </c:ext>
            </c:extLst>
          </c:dPt>
          <c:dPt>
            <c:idx val="4"/>
            <c:bubble3D val="0"/>
            <c:spPr>
              <a:solidFill>
                <a:srgbClr val="F14124"/>
              </a:solidFill>
              <a:ln w="19050">
                <a:solidFill>
                  <a:srgbClr val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4A8-4CBC-9864-2DB4B3477337}"/>
              </c:ext>
            </c:extLst>
          </c:dPt>
          <c:dPt>
            <c:idx val="5"/>
            <c:bubble3D val="0"/>
            <c:spPr>
              <a:solidFill>
                <a:srgbClr val="009999"/>
              </a:solidFill>
              <a:ln w="19050">
                <a:solidFill>
                  <a:srgbClr val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4A8-4CBC-9864-2DB4B3477337}"/>
              </c:ext>
            </c:extLst>
          </c:dPt>
          <c:dPt>
            <c:idx val="6"/>
            <c:bubble3D val="0"/>
            <c:spPr>
              <a:solidFill>
                <a:srgbClr val="FF66FF"/>
              </a:solidFill>
              <a:ln w="19050">
                <a:solidFill>
                  <a:srgbClr val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4A8-4CBC-9864-2DB4B3477337}"/>
              </c:ext>
            </c:extLst>
          </c:dPt>
          <c:dPt>
            <c:idx val="7"/>
            <c:bubble3D val="0"/>
            <c:spPr>
              <a:solidFill>
                <a:srgbClr val="E6F0FF"/>
              </a:solidFill>
              <a:ln w="19050">
                <a:solidFill>
                  <a:srgbClr val="FFFFFF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4A8-4CBC-9864-2DB4B3477337}"/>
              </c:ext>
            </c:extLst>
          </c:dPt>
          <c:dLbls>
            <c:dLbl>
              <c:idx val="0"/>
              <c:layout>
                <c:manualLayout>
                  <c:x val="-0.11010500863844679"/>
                  <c:y val="3.75354567336540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 sz="1100" b="0" i="0" u="none" strike="noStrike" kern="1200" baseline="0">
                        <a:solidFill>
                          <a:srgbClr val="212745"/>
                        </a:solidFill>
                        <a:latin typeface="Exo 2" panose="00000500000000000000" pitchFamily="2" charset="-52"/>
                        <a:ea typeface="+mn-ea"/>
                        <a:cs typeface="+mn-cs"/>
                      </a:defRPr>
                    </a:pPr>
                    <a:r>
                      <a:rPr lang="ru-RU" sz="1400" dirty="0" err="1" smtClean="0">
                        <a:solidFill>
                          <a:srgbClr val="212745"/>
                        </a:solidFill>
                      </a:rPr>
                      <a:t>Росэлторг</a:t>
                    </a:r>
                    <a:endParaRPr lang="ru-RU" baseline="0" dirty="0">
                      <a:solidFill>
                        <a:srgbClr val="212745"/>
                      </a:solidFill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 sz="1100" b="0" i="0" u="none" strike="noStrike" kern="1200" baseline="0">
                        <a:solidFill>
                          <a:srgbClr val="212745"/>
                        </a:solidFill>
                        <a:latin typeface="Exo 2" panose="00000500000000000000" pitchFamily="2" charset="-52"/>
                        <a:ea typeface="+mn-ea"/>
                        <a:cs typeface="+mn-cs"/>
                      </a:defRPr>
                    </a:pPr>
                    <a:r>
                      <a:rPr lang="ru-RU" sz="4000" dirty="0">
                        <a:solidFill>
                          <a:srgbClr val="212745"/>
                        </a:solidFill>
                        <a:latin typeface="Exo 2 SemiBold" pitchFamily="2" charset="0"/>
                      </a:rPr>
                      <a:t>21,1%</a:t>
                    </a:r>
                    <a:endParaRPr lang="ru-RU" sz="4000" baseline="0" dirty="0">
                      <a:solidFill>
                        <a:srgbClr val="212745"/>
                      </a:solidFill>
                      <a:latin typeface="Exo 2 SemiBold" pitchFamily="2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 sz="1100" b="0" i="0" u="none" strike="noStrike" kern="1200" baseline="0">
                        <a:solidFill>
                          <a:srgbClr val="212745"/>
                        </a:solidFill>
                        <a:latin typeface="Exo 2" panose="00000500000000000000" pitchFamily="2" charset="-52"/>
                        <a:ea typeface="+mn-ea"/>
                        <a:cs typeface="+mn-cs"/>
                      </a:defRPr>
                    </a:pP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371905491631749"/>
                      <c:h val="0.252155275954786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4A8-4CBC-9864-2DB4B3477337}"/>
                </c:ext>
              </c:extLst>
            </c:dLbl>
            <c:dLbl>
              <c:idx val="1"/>
              <c:layout>
                <c:manualLayout>
                  <c:x val="0.36825979928259728"/>
                  <c:y val="-6.258521773267664E-2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 smtClean="0">
                        <a:solidFill>
                          <a:schemeClr val="tx1"/>
                        </a:solidFill>
                        <a:latin typeface="Exo 2" panose="00000500000000000000" pitchFamily="2" charset="-52"/>
                      </a:rPr>
                      <a:t>РТС-Тендер </a:t>
                    </a:r>
                    <a:r>
                      <a:rPr lang="ru-RU" sz="1100" baseline="0" dirty="0" smtClean="0">
                        <a:solidFill>
                          <a:schemeClr val="tx1"/>
                        </a:solidFill>
                        <a:latin typeface="Exo 2" panose="00000500000000000000" pitchFamily="2" charset="-52"/>
                      </a:rPr>
                      <a:t> </a:t>
                    </a:r>
                    <a:r>
                      <a:rPr lang="ru-RU" sz="1400" dirty="0">
                        <a:solidFill>
                          <a:schemeClr val="tx1"/>
                        </a:solidFill>
                        <a:latin typeface="Exo 2 SemiBold" pitchFamily="2" charset="0"/>
                      </a:rPr>
                      <a:t>38,1%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4A8-4CBC-9864-2DB4B3477337}"/>
                </c:ext>
              </c:extLst>
            </c:dLbl>
            <c:dLbl>
              <c:idx val="2"/>
              <c:layout>
                <c:manualLayout>
                  <c:x val="0.22149037812243647"/>
                  <c:y val="-0.26812564086135104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 smtClean="0">
                        <a:latin typeface="Exo 2" panose="00000500000000000000" pitchFamily="2" charset="-52"/>
                      </a:rPr>
                      <a:t>Сбербанк-АСТ </a:t>
                    </a:r>
                    <a:r>
                      <a:rPr lang="ru-RU" sz="1400" dirty="0" smtClean="0">
                        <a:solidFill>
                          <a:schemeClr val="tx1"/>
                        </a:solidFill>
                        <a:latin typeface="Exo 2 SemiBold" pitchFamily="2" charset="0"/>
                      </a:rPr>
                      <a:t>27,5</a:t>
                    </a:r>
                    <a:r>
                      <a:rPr lang="ru-RU" sz="1400" dirty="0">
                        <a:solidFill>
                          <a:schemeClr val="tx1"/>
                        </a:solidFill>
                        <a:latin typeface="Exo 2 SemiBold" pitchFamily="2" charset="0"/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4A8-4CBC-9864-2DB4B3477337}"/>
                </c:ext>
              </c:extLst>
            </c:dLbl>
            <c:dLbl>
              <c:idx val="3"/>
              <c:layout>
                <c:manualLayout>
                  <c:x val="0.24510305529037402"/>
                  <c:y val="-0.481567507471193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РАД 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400" dirty="0">
                        <a:solidFill>
                          <a:schemeClr val="tx1"/>
                        </a:solidFill>
                        <a:latin typeface="Exo 2 SemiBold" pitchFamily="2" charset="0"/>
                      </a:rPr>
                      <a:t>4,3%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4A8-4CBC-9864-2DB4B3477337}"/>
                </c:ext>
              </c:extLst>
            </c:dLbl>
            <c:dLbl>
              <c:idx val="4"/>
              <c:layout>
                <c:manualLayout>
                  <c:x val="0.29924340019490336"/>
                  <c:y val="-0.45026561113728064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ZakazRF</a:t>
                    </a:r>
                    <a:r>
                      <a:rPr lang="en-US" dirty="0" smtClean="0"/>
                      <a:t> </a:t>
                    </a:r>
                    <a:r>
                      <a:rPr lang="en-US" sz="1400" dirty="0" smtClean="0">
                        <a:solidFill>
                          <a:schemeClr val="tx1"/>
                        </a:solidFill>
                        <a:latin typeface="Exo 2 SemiBold" pitchFamily="2" charset="0"/>
                      </a:rPr>
                      <a:t>4,3</a:t>
                    </a:r>
                    <a:r>
                      <a:rPr lang="en-US" sz="1400" dirty="0">
                        <a:solidFill>
                          <a:schemeClr val="tx1"/>
                        </a:solidFill>
                        <a:latin typeface="Exo 2 SemiBold" pitchFamily="2" charset="0"/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4A8-4CBC-9864-2DB4B3477337}"/>
                </c:ext>
              </c:extLst>
            </c:dLbl>
            <c:dLbl>
              <c:idx val="5"/>
              <c:layout>
                <c:manualLayout>
                  <c:x val="0.34075060177692401"/>
                  <c:y val="-0.3786377393009938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НЭП-Фабрикант </a:t>
                    </a:r>
                    <a:r>
                      <a:rPr lang="ru-RU" baseline="0" dirty="0" smtClean="0"/>
                      <a:t> </a:t>
                    </a:r>
                    <a:r>
                      <a:rPr lang="ru-RU" sz="1400" dirty="0" smtClean="0">
                        <a:solidFill>
                          <a:schemeClr val="tx1"/>
                        </a:solidFill>
                        <a:latin typeface="Exo 2 SemiBold" pitchFamily="2" charset="0"/>
                      </a:rPr>
                      <a:t>2,5%</a:t>
                    </a:r>
                    <a:endParaRPr lang="ru-RU" sz="1400" dirty="0">
                      <a:solidFill>
                        <a:schemeClr val="tx1"/>
                      </a:solidFill>
                      <a:latin typeface="Exo 2 SemiBold" pitchFamily="2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64A8-4CBC-9864-2DB4B3477337}"/>
                </c:ext>
              </c:extLst>
            </c:dLbl>
            <c:dLbl>
              <c:idx val="6"/>
              <c:layout>
                <c:manualLayout>
                  <c:x val="0.33159082799897133"/>
                  <c:y val="-0.3040078240131335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ТЭК-Торг </a:t>
                    </a:r>
                    <a:r>
                      <a:rPr lang="ru-RU" baseline="0" dirty="0" smtClean="0"/>
                      <a:t> </a:t>
                    </a:r>
                    <a:r>
                      <a:rPr lang="ru-RU" sz="1400" dirty="0">
                        <a:solidFill>
                          <a:schemeClr val="tx1"/>
                        </a:solidFill>
                        <a:latin typeface="Exo 2 SemiBold" pitchFamily="2" charset="0"/>
                      </a:rPr>
                      <a:t>1,1%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64A8-4CBC-9864-2DB4B3477337}"/>
                </c:ext>
              </c:extLst>
            </c:dLbl>
            <c:dLbl>
              <c:idx val="7"/>
              <c:layout>
                <c:manualLayout>
                  <c:x val="0.33986050351362507"/>
                  <c:y val="-0.2158136145091532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ЭТП ГПБ </a:t>
                    </a:r>
                    <a:r>
                      <a:rPr lang="ru-RU" baseline="0" dirty="0" smtClean="0"/>
                      <a:t> </a:t>
                    </a:r>
                    <a:r>
                      <a:rPr lang="ru-RU" sz="1400" dirty="0">
                        <a:solidFill>
                          <a:schemeClr val="tx1"/>
                        </a:solidFill>
                        <a:latin typeface="Exo 2 SemiBold" pitchFamily="2" charset="0"/>
                      </a:rPr>
                      <a:t>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64A8-4CBC-9864-2DB4B34773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1100" b="0" i="0" u="none" strike="noStrike" kern="1200" baseline="0">
                    <a:solidFill>
                      <a:srgbClr val="212745"/>
                    </a:solidFill>
                    <a:latin typeface="Exo 2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Росэлторг</c:v>
                </c:pt>
                <c:pt idx="1">
                  <c:v>РТС-Тендер</c:v>
                </c:pt>
                <c:pt idx="2">
                  <c:v>Сбербанк-АТС</c:v>
                </c:pt>
                <c:pt idx="3">
                  <c:v>РАД</c:v>
                </c:pt>
                <c:pt idx="4">
                  <c:v>ZakazRF</c:v>
                </c:pt>
                <c:pt idx="5">
                  <c:v>НЭП-Фабрикант</c:v>
                </c:pt>
                <c:pt idx="6">
                  <c:v>«ТЭК-Торг</c:v>
                </c:pt>
                <c:pt idx="7">
                  <c:v>ЭТП ГПБ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0.29099999999999998</c:v>
                </c:pt>
                <c:pt idx="1">
                  <c:v>0.28699999999999998</c:v>
                </c:pt>
                <c:pt idx="2">
                  <c:v>0.26200000000000001</c:v>
                </c:pt>
                <c:pt idx="3">
                  <c:v>7.9000000000000001E-2</c:v>
                </c:pt>
                <c:pt idx="4">
                  <c:v>3.7999999999999999E-2</c:v>
                </c:pt>
                <c:pt idx="5">
                  <c:v>1.7000000000000001E-2</c:v>
                </c:pt>
                <c:pt idx="6">
                  <c:v>1.4999999999999999E-2</c:v>
                </c:pt>
                <c:pt idx="7">
                  <c:v>1.0999999999999999E-2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64A8-4CBC-9864-2DB4B34773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90"/>
        <c:holeSize val="56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1A8DE-9911-4D0C-97C8-F3098A564A11}" type="datetimeFigureOut">
              <a:rPr lang="ru-RU" smtClean="0"/>
              <a:t>20.05.2025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FFCE6-9933-4E63-BF00-52C8543F3F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82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120ebb1de4_0_17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5" name="Google Shape;95;g1120ebb1de4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268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2"/>
            <a:ext cx="10363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2" y="3840481"/>
            <a:ext cx="85343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1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>
                <a:solidFill>
                  <a:srgbClr val="0450F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56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>
                <a:solidFill>
                  <a:srgbClr val="0450F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48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>
                <a:solidFill>
                  <a:srgbClr val="0450F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60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15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те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0822978-A691-4C63-BA72-29AED82FF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44"/>
          <a:stretch/>
        </p:blipFill>
        <p:spPr>
          <a:xfrm>
            <a:off x="-1" y="-1"/>
            <a:ext cx="12192001" cy="6861678"/>
          </a:xfrm>
          <a:prstGeom prst="rect">
            <a:avLst/>
          </a:prstGeom>
        </p:spPr>
      </p:pic>
      <p:pic>
        <p:nvPicPr>
          <p:cNvPr id="8" name="Google Shape;91;p13">
            <a:extLst>
              <a:ext uri="{FF2B5EF4-FFF2-40B4-BE49-F238E27FC236}">
                <a16:creationId xmlns:a16="http://schemas.microsoft.com/office/drawing/2014/main" xmlns="" id="{5BE19767-B06A-4A86-A082-73C0B5A3127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32417" r="33885" b="18568"/>
          <a:stretch/>
        </p:blipFill>
        <p:spPr>
          <a:xfrm rot="-5400000">
            <a:off x="7723627" y="-450351"/>
            <a:ext cx="4046296" cy="4890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576577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70">
          <p15:clr>
            <a:srgbClr val="FBAE40"/>
          </p15:clr>
        </p15:guide>
        <p15:guide id="2" pos="7996">
          <p15:clr>
            <a:srgbClr val="FBAE40"/>
          </p15:clr>
        </p15:guide>
        <p15:guide id="3" orient="horz" pos="340">
          <p15:clr>
            <a:srgbClr val="FBAE40"/>
          </p15:clr>
        </p15:guide>
        <p15:guide id="4" orient="horz" pos="442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7B765F1-44E1-4A49-B791-8A92A31D8C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"/>
          <a:stretch/>
        </p:blipFill>
        <p:spPr>
          <a:xfrm>
            <a:off x="0" y="-11681"/>
            <a:ext cx="12192000" cy="68778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E779D52-C44C-4DF8-A491-BD5E3A116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42189" y="194203"/>
            <a:ext cx="1313354" cy="21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88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844" y="565279"/>
            <a:ext cx="11424310" cy="488411"/>
          </a:xfrm>
        </p:spPr>
        <p:txBody>
          <a:bodyPr lIns="0" tIns="0" rIns="0" bIns="0"/>
          <a:lstStyle>
            <a:lvl1pPr>
              <a:defRPr sz="3200" b="1">
                <a:solidFill>
                  <a:srgbClr val="0450F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844" y="565279"/>
            <a:ext cx="11424310" cy="488411"/>
          </a:xfrm>
        </p:spPr>
        <p:txBody>
          <a:bodyPr lIns="0" tIns="0" rIns="0" bIns="0"/>
          <a:lstStyle>
            <a:lvl1pPr>
              <a:defRPr sz="3200" b="1">
                <a:solidFill>
                  <a:srgbClr val="0450F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2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2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844" y="565279"/>
            <a:ext cx="11424310" cy="488411"/>
          </a:xfrm>
        </p:spPr>
        <p:txBody>
          <a:bodyPr lIns="0" tIns="0" rIns="0" bIns="0"/>
          <a:lstStyle>
            <a:lvl1pPr>
              <a:defRPr sz="3200" b="1">
                <a:solidFill>
                  <a:srgbClr val="0450F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те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0822978-A691-4C63-BA72-29AED82FF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44"/>
          <a:stretch/>
        </p:blipFill>
        <p:spPr>
          <a:xfrm>
            <a:off x="-1" y="-1"/>
            <a:ext cx="12192001" cy="6861678"/>
          </a:xfrm>
          <a:prstGeom prst="rect">
            <a:avLst/>
          </a:prstGeom>
        </p:spPr>
      </p:pic>
      <p:pic>
        <p:nvPicPr>
          <p:cNvPr id="8" name="Google Shape;91;p13">
            <a:extLst>
              <a:ext uri="{FF2B5EF4-FFF2-40B4-BE49-F238E27FC236}">
                <a16:creationId xmlns:a16="http://schemas.microsoft.com/office/drawing/2014/main" xmlns="" id="{5BE19767-B06A-4A86-A082-73C0B5A3127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32417" r="33885" b="18568"/>
          <a:stretch/>
        </p:blipFill>
        <p:spPr>
          <a:xfrm rot="-5400000">
            <a:off x="7723629" y="-450349"/>
            <a:ext cx="4046296" cy="4890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193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70">
          <p15:clr>
            <a:srgbClr val="FBAE40"/>
          </p15:clr>
        </p15:guide>
        <p15:guide id="2" pos="7996">
          <p15:clr>
            <a:srgbClr val="FBAE40"/>
          </p15:clr>
        </p15:guide>
        <p15:guide id="3" orient="horz" pos="340">
          <p15:clr>
            <a:srgbClr val="FBAE40"/>
          </p15:clr>
        </p15:guide>
        <p15:guide id="4" orient="horz" pos="442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B9609CA-AADE-43C6-B295-075FA95DE7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57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Google Shape;91;p13">
            <a:extLst>
              <a:ext uri="{FF2B5EF4-FFF2-40B4-BE49-F238E27FC236}">
                <a16:creationId xmlns:a16="http://schemas.microsoft.com/office/drawing/2014/main" xmlns="" id="{20A40A93-4669-AEDB-7890-A578ED4E6A00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7654925" y="-459792"/>
            <a:ext cx="4108450" cy="496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4131042D-2EE1-4099-9ABD-F632FA579C70}"/>
              </a:ext>
            </a:extLst>
          </p:cNvPr>
          <p:cNvSpPr txBox="1">
            <a:spLocks/>
          </p:cNvSpPr>
          <p:nvPr userDrawn="1"/>
        </p:nvSpPr>
        <p:spPr>
          <a:xfrm>
            <a:off x="11858797" y="6578939"/>
            <a:ext cx="666406" cy="27906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8D697-4E55-5D4C-8003-1105B466849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011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A95515-35C1-40A0-A6B0-29C33D70A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52ECB8-44BB-4605-9C23-2AA2292B8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57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Google Shape;580;p38">
            <a:extLst>
              <a:ext uri="{FF2B5EF4-FFF2-40B4-BE49-F238E27FC236}">
                <a16:creationId xmlns:a16="http://schemas.microsoft.com/office/drawing/2014/main" xmlns="" id="{9D8F2EB6-E0AA-427D-95EB-DE2868DCF87E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189" y="194203"/>
            <a:ext cx="1313354" cy="2149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423BE37D-3D39-419B-A681-58144C00A9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192" y="409115"/>
            <a:ext cx="9490075" cy="5715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+mj-lt"/>
              </a:defRPr>
            </a:lvl1pPr>
            <a:lvl2pPr>
              <a:defRPr sz="3200">
                <a:latin typeface="+mj-lt"/>
              </a:defRPr>
            </a:lvl2pPr>
            <a:lvl3pPr>
              <a:defRPr sz="3200">
                <a:latin typeface="+mj-lt"/>
              </a:defRPr>
            </a:lvl3pPr>
            <a:lvl4pPr>
              <a:defRPr sz="3200">
                <a:latin typeface="+mj-lt"/>
              </a:defRPr>
            </a:lvl4pPr>
            <a:lvl5pPr>
              <a:defRPr sz="3200">
                <a:latin typeface="+mj-lt"/>
              </a:defRPr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E05A4CB4-2A4B-45B8-8D5B-840CDC7252BA}"/>
              </a:ext>
            </a:extLst>
          </p:cNvPr>
          <p:cNvSpPr txBox="1">
            <a:spLocks/>
          </p:cNvSpPr>
          <p:nvPr userDrawn="1"/>
        </p:nvSpPr>
        <p:spPr>
          <a:xfrm>
            <a:off x="11858797" y="6578939"/>
            <a:ext cx="666406" cy="27906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8D697-4E55-5D4C-8003-1105B466849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569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ветлый гради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8;p13">
            <a:extLst>
              <a:ext uri="{FF2B5EF4-FFF2-40B4-BE49-F238E27FC236}">
                <a16:creationId xmlns:a16="http://schemas.microsoft.com/office/drawing/2014/main" xmlns="" id="{A0884962-20F7-A9A4-78AC-C4A32982EBF3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681"/>
            <a:ext cx="12192000" cy="68778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FE719B-3AE6-445C-B60A-26E90DEB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09" y="419849"/>
            <a:ext cx="10515600" cy="574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chemeClr val="accent1"/>
              </a:buClr>
              <a:buSzPts val="3200"/>
              <a:buFont typeface="Arial"/>
              <a:buNone/>
              <a:defRPr lang="ru-RU" sz="3200" kern="1200" dirty="0">
                <a:solidFill>
                  <a:srgbClr val="0450F2"/>
                </a:solidFill>
                <a:latin typeface="Exo 2 SemiBold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7" name="Google Shape;580;p38">
            <a:extLst>
              <a:ext uri="{FF2B5EF4-FFF2-40B4-BE49-F238E27FC236}">
                <a16:creationId xmlns:a16="http://schemas.microsoft.com/office/drawing/2014/main" xmlns="" id="{7AF47944-88A2-A9CA-3DA5-DA095A2FC342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189" y="194203"/>
            <a:ext cx="1313354" cy="2149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30E8F372-BAC1-F148-957A-12940EBD26FD}"/>
              </a:ext>
            </a:extLst>
          </p:cNvPr>
          <p:cNvSpPr txBox="1">
            <a:spLocks/>
          </p:cNvSpPr>
          <p:nvPr userDrawn="1"/>
        </p:nvSpPr>
        <p:spPr>
          <a:xfrm>
            <a:off x="11858797" y="6578939"/>
            <a:ext cx="666406" cy="27906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8D697-4E55-5D4C-8003-1105B466849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205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542144" y="194159"/>
            <a:ext cx="1313306" cy="2790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844" y="565278"/>
            <a:ext cx="1142431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>
                <a:solidFill>
                  <a:srgbClr val="0450F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8106" y="1915797"/>
            <a:ext cx="110357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2" y="6377940"/>
            <a:ext cx="3901439" cy="2790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90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90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78" r:id="rId7"/>
    <p:sldLayoutId id="2147483679" r:id="rId8"/>
    <p:sldLayoutId id="2147483680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06">
        <a:defRPr>
          <a:latin typeface="+mn-lt"/>
          <a:ea typeface="+mn-ea"/>
          <a:cs typeface="+mn-cs"/>
        </a:defRPr>
      </a:lvl2pPr>
      <a:lvl3pPr marL="914210">
        <a:defRPr>
          <a:latin typeface="+mn-lt"/>
          <a:ea typeface="+mn-ea"/>
          <a:cs typeface="+mn-cs"/>
        </a:defRPr>
      </a:lvl3pPr>
      <a:lvl4pPr marL="1371316">
        <a:defRPr>
          <a:latin typeface="+mn-lt"/>
          <a:ea typeface="+mn-ea"/>
          <a:cs typeface="+mn-cs"/>
        </a:defRPr>
      </a:lvl4pPr>
      <a:lvl5pPr marL="1828421">
        <a:defRPr>
          <a:latin typeface="+mn-lt"/>
          <a:ea typeface="+mn-ea"/>
          <a:cs typeface="+mn-cs"/>
        </a:defRPr>
      </a:lvl5pPr>
      <a:lvl6pPr marL="2285526">
        <a:defRPr>
          <a:latin typeface="+mn-lt"/>
          <a:ea typeface="+mn-ea"/>
          <a:cs typeface="+mn-cs"/>
        </a:defRPr>
      </a:lvl6pPr>
      <a:lvl7pPr marL="2742630">
        <a:defRPr>
          <a:latin typeface="+mn-lt"/>
          <a:ea typeface="+mn-ea"/>
          <a:cs typeface="+mn-cs"/>
        </a:defRPr>
      </a:lvl7pPr>
      <a:lvl8pPr marL="3199736">
        <a:defRPr>
          <a:latin typeface="+mn-lt"/>
          <a:ea typeface="+mn-ea"/>
          <a:cs typeface="+mn-cs"/>
        </a:defRPr>
      </a:lvl8pPr>
      <a:lvl9pPr marL="365684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06">
        <a:defRPr>
          <a:latin typeface="+mn-lt"/>
          <a:ea typeface="+mn-ea"/>
          <a:cs typeface="+mn-cs"/>
        </a:defRPr>
      </a:lvl2pPr>
      <a:lvl3pPr marL="914210">
        <a:defRPr>
          <a:latin typeface="+mn-lt"/>
          <a:ea typeface="+mn-ea"/>
          <a:cs typeface="+mn-cs"/>
        </a:defRPr>
      </a:lvl3pPr>
      <a:lvl4pPr marL="1371316">
        <a:defRPr>
          <a:latin typeface="+mn-lt"/>
          <a:ea typeface="+mn-ea"/>
          <a:cs typeface="+mn-cs"/>
        </a:defRPr>
      </a:lvl4pPr>
      <a:lvl5pPr marL="1828421">
        <a:defRPr>
          <a:latin typeface="+mn-lt"/>
          <a:ea typeface="+mn-ea"/>
          <a:cs typeface="+mn-cs"/>
        </a:defRPr>
      </a:lvl5pPr>
      <a:lvl6pPr marL="2285526">
        <a:defRPr>
          <a:latin typeface="+mn-lt"/>
          <a:ea typeface="+mn-ea"/>
          <a:cs typeface="+mn-cs"/>
        </a:defRPr>
      </a:lvl6pPr>
      <a:lvl7pPr marL="2742630">
        <a:defRPr>
          <a:latin typeface="+mn-lt"/>
          <a:ea typeface="+mn-ea"/>
          <a:cs typeface="+mn-cs"/>
        </a:defRPr>
      </a:lvl7pPr>
      <a:lvl8pPr marL="3199736">
        <a:defRPr>
          <a:latin typeface="+mn-lt"/>
          <a:ea typeface="+mn-ea"/>
          <a:cs typeface="+mn-cs"/>
        </a:defRPr>
      </a:lvl8pPr>
      <a:lvl9pPr marL="365684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542143" y="194157"/>
            <a:ext cx="1313306" cy="2149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defTabSz="914400"/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844" y="565277"/>
            <a:ext cx="11424310" cy="859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>
                <a:solidFill>
                  <a:srgbClr val="0450F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8104" y="1915795"/>
            <a:ext cx="11035791" cy="4137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3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7" r:id="rId6"/>
    <p:sldLayoutId id="2147483681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2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png"/><Relationship Id="rId3" Type="http://schemas.microsoft.com/office/2007/relationships/hdphoto" Target="../media/hdphoto3.wdp"/><Relationship Id="rId7" Type="http://schemas.openxmlformats.org/officeDocument/2006/relationships/image" Target="../media/image77.png"/><Relationship Id="rId12" Type="http://schemas.openxmlformats.org/officeDocument/2006/relationships/image" Target="../media/image101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5" Type="http://schemas.openxmlformats.org/officeDocument/2006/relationships/image" Target="../media/image10.svg"/><Relationship Id="rId10" Type="http://schemas.openxmlformats.org/officeDocument/2006/relationships/image" Target="../media/image79.png"/><Relationship Id="rId4" Type="http://schemas.openxmlformats.org/officeDocument/2006/relationships/hyperlink" Target="mailto:frolov.so@roseltorg.ru" TargetMode="External"/><Relationship Id="rId9" Type="http://schemas.openxmlformats.org/officeDocument/2006/relationships/image" Target="../media/image98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6.sv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142DDA6-AB15-4D31-BE41-75D365247C13}"/>
              </a:ext>
            </a:extLst>
          </p:cNvPr>
          <p:cNvSpPr/>
          <p:nvPr/>
        </p:nvSpPr>
        <p:spPr>
          <a:xfrm>
            <a:off x="497840" y="1981200"/>
            <a:ext cx="8428741" cy="2480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2400"/>
              </a:spcAft>
            </a:pPr>
            <a:r>
              <a:rPr lang="en-US" sz="2400" b="1" dirty="0">
                <a:solidFill>
                  <a:schemeClr val="tx2"/>
                </a:solidFill>
                <a:latin typeface="Exo 2 SemiBold" pitchFamily="2" charset="0"/>
              </a:rPr>
              <a:t/>
            </a:r>
            <a:br>
              <a:rPr lang="en-US" sz="2400" b="1" dirty="0">
                <a:solidFill>
                  <a:schemeClr val="tx2"/>
                </a:solidFill>
                <a:latin typeface="Exo 2 SemiBold" pitchFamily="2" charset="0"/>
              </a:rPr>
            </a:br>
            <a:r>
              <a:rPr lang="ru-RU" sz="2800" b="1" dirty="0">
                <a:solidFill>
                  <a:srgbClr val="1E52B0"/>
                </a:solidFill>
                <a:latin typeface="Exo 2 SemiBold" pitchFamily="2" charset="-52"/>
                <a:ea typeface="Exo 2 SemiBold" pitchFamily="2" charset="-52"/>
              </a:rPr>
              <a:t>Организация и проведение </a:t>
            </a:r>
            <a:br>
              <a:rPr lang="ru-RU" sz="2800" b="1" dirty="0">
                <a:solidFill>
                  <a:srgbClr val="1E52B0"/>
                </a:solidFill>
                <a:latin typeface="Exo 2 SemiBold" pitchFamily="2" charset="-52"/>
                <a:ea typeface="Exo 2 SemiBold" pitchFamily="2" charset="-52"/>
              </a:rPr>
            </a:br>
            <a:r>
              <a:rPr lang="ru-RU" sz="2800" b="1" dirty="0">
                <a:solidFill>
                  <a:srgbClr val="1E52B0"/>
                </a:solidFill>
                <a:latin typeface="Exo 2 SemiBold" pitchFamily="2" charset="-52"/>
                <a:ea typeface="Exo 2 SemiBold" pitchFamily="2" charset="-52"/>
              </a:rPr>
              <a:t>имущественных торгов в электронной форме</a:t>
            </a:r>
          </a:p>
          <a:p>
            <a:pPr>
              <a:lnSpc>
                <a:spcPct val="130000"/>
              </a:lnSpc>
              <a:spcAft>
                <a:spcPts val="2400"/>
              </a:spcAft>
            </a:pPr>
            <a:r>
              <a:rPr lang="ru-RU" sz="2400" b="1" dirty="0">
                <a:solidFill>
                  <a:srgbClr val="1E52B0"/>
                </a:solidFill>
                <a:latin typeface="Exo 2 Black"/>
              </a:rPr>
              <a:t>Торги по приказу ФАС России от 21.03.2023 №147</a:t>
            </a:r>
            <a:r>
              <a:rPr lang="en-US" sz="2400" b="1" dirty="0">
                <a:solidFill>
                  <a:srgbClr val="1E52B0"/>
                </a:solidFill>
                <a:latin typeface="Exo 2 Black"/>
              </a:rPr>
              <a:t>/23</a:t>
            </a:r>
            <a:endParaRPr lang="ru-RU" sz="2400" b="1" dirty="0">
              <a:solidFill>
                <a:srgbClr val="1E52B0"/>
              </a:solidFill>
              <a:latin typeface="Exo 2 Black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A1F5B1-02C8-4E6F-AED3-43BB2E0C70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7840" y="949960"/>
            <a:ext cx="4893744" cy="80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32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89CE3A9-9038-4595-9B77-DDA555EE7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BFDFFDA-2D77-4B9A-8C11-F9985C6884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1914" y="0"/>
            <a:ext cx="1230391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09E913-499C-4769-8548-2A5DD797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0" y="762000"/>
            <a:ext cx="2921001" cy="3576637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ru-RU" sz="2400" b="0" dirty="0">
                <a:latin typeface="Exo 2" panose="00000500000000000000" pitchFamily="2" charset="-52"/>
              </a:rPr>
              <a:t/>
            </a:r>
            <a:br>
              <a:rPr lang="ru-RU" sz="2400" b="0" dirty="0">
                <a:latin typeface="Exo 2" panose="00000500000000000000" pitchFamily="2" charset="-52"/>
              </a:rPr>
            </a:br>
            <a:endParaRPr lang="ru-RU" sz="2400" b="0" dirty="0">
              <a:latin typeface="Exo 2" panose="00000500000000000000" pitchFamily="2" charset="-52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7B3E6F74-5591-3EFB-A8E8-170757BD42BB}"/>
              </a:ext>
            </a:extLst>
          </p:cNvPr>
          <p:cNvSpPr/>
          <p:nvPr/>
        </p:nvSpPr>
        <p:spPr>
          <a:xfrm>
            <a:off x="3276601" y="4038600"/>
            <a:ext cx="1447799" cy="300037"/>
          </a:xfrm>
          <a:prstGeom prst="roundRect">
            <a:avLst>
              <a:gd name="adj" fmla="val 17886"/>
            </a:avLst>
          </a:prstGeom>
          <a:noFill/>
          <a:ln>
            <a:solidFill>
              <a:srgbClr val="0450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9C86C52-54B3-6B0F-DE02-6D5EE51CEA81}"/>
              </a:ext>
            </a:extLst>
          </p:cNvPr>
          <p:cNvSpPr txBox="1"/>
          <p:nvPr/>
        </p:nvSpPr>
        <p:spPr>
          <a:xfrm>
            <a:off x="8894262" y="546189"/>
            <a:ext cx="3088614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0" dirty="0">
                <a:solidFill>
                  <a:srgbClr val="0450F2"/>
                </a:solidFill>
                <a:latin typeface="Exo 2 SemiBold" pitchFamily="2" charset="0"/>
              </a:rPr>
              <a:t>Здесь Вы можете</a:t>
            </a: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создать комиссию</a:t>
            </a:r>
            <a:r>
              <a:rPr lang="en-US" dirty="0">
                <a:solidFill>
                  <a:srgbClr val="062063"/>
                </a:solidFill>
                <a:latin typeface="Exo 2" panose="00000500000000000000" pitchFamily="2" charset="-52"/>
              </a:rPr>
              <a:t> </a:t>
            </a:r>
            <a:endParaRPr lang="ru-RU" dirty="0">
              <a:solidFill>
                <a:srgbClr val="062063"/>
              </a:solidFill>
              <a:latin typeface="Exo 2" panose="000005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1800" b="0" dirty="0">
                <a:solidFill>
                  <a:schemeClr val="bg1">
                    <a:lumMod val="75000"/>
                  </a:schemeClr>
                </a:solidFill>
                <a:latin typeface="Exo 2" panose="00000500000000000000" pitchFamily="2" charset="-52"/>
              </a:rPr>
              <a:t>выбрать существующую</a:t>
            </a:r>
            <a:r>
              <a:rPr lang="en-US" sz="1800" b="0" dirty="0">
                <a:solidFill>
                  <a:schemeClr val="bg1">
                    <a:lumMod val="75000"/>
                  </a:schemeClr>
                </a:solidFill>
                <a:latin typeface="Exo 2" panose="00000500000000000000" pitchFamily="2" charset="-52"/>
              </a:rPr>
              <a:t> </a:t>
            </a:r>
            <a:endParaRPr lang="ru-RU" sz="1800" b="0" dirty="0">
              <a:solidFill>
                <a:schemeClr val="bg1">
                  <a:lumMod val="75000"/>
                </a:schemeClr>
              </a:solidFill>
              <a:latin typeface="Exo 2" panose="000005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1800" b="0" dirty="0">
                <a:solidFill>
                  <a:schemeClr val="bg1">
                    <a:lumMod val="75000"/>
                  </a:schemeClr>
                </a:solidFill>
                <a:latin typeface="Exo 2" panose="00000500000000000000" pitchFamily="2" charset="-52"/>
              </a:rPr>
              <a:t>отредактировать список членов комиссии </a:t>
            </a:r>
            <a:endParaRPr lang="ru-RU" dirty="0">
              <a:solidFill>
                <a:schemeClr val="bg1">
                  <a:lumMod val="75000"/>
                </a:schemeClr>
              </a:solidFill>
              <a:latin typeface="Exo 2" panose="000005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1800" b="0" dirty="0">
                <a:solidFill>
                  <a:schemeClr val="bg1">
                    <a:lumMod val="75000"/>
                  </a:schemeClr>
                </a:solidFill>
                <a:latin typeface="Exo 2" panose="00000500000000000000" pitchFamily="2" charset="-52"/>
              </a:rPr>
              <a:t>удалить комиссию </a:t>
            </a:r>
            <a:br>
              <a:rPr lang="ru-RU" sz="1800" b="0" dirty="0">
                <a:solidFill>
                  <a:schemeClr val="bg1">
                    <a:lumMod val="75000"/>
                  </a:schemeClr>
                </a:solidFill>
                <a:latin typeface="Exo 2" panose="00000500000000000000" pitchFamily="2" charset="-52"/>
              </a:rPr>
            </a:br>
            <a:r>
              <a:rPr lang="ru-RU" sz="1800" b="0" dirty="0">
                <a:solidFill>
                  <a:schemeClr val="bg1">
                    <a:lumMod val="75000"/>
                  </a:schemeClr>
                </a:solidFill>
                <a:latin typeface="Exo 2" panose="00000500000000000000" pitchFamily="2" charset="-52"/>
              </a:rPr>
              <a:t>из списка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87835825-4572-5A3C-8753-E432F5938074}"/>
              </a:ext>
            </a:extLst>
          </p:cNvPr>
          <p:cNvSpPr/>
          <p:nvPr/>
        </p:nvSpPr>
        <p:spPr>
          <a:xfrm>
            <a:off x="4648200" y="1270000"/>
            <a:ext cx="4191000" cy="2711450"/>
          </a:xfrm>
          <a:custGeom>
            <a:avLst/>
            <a:gdLst>
              <a:gd name="connsiteX0" fmla="*/ 5353050 w 5882850"/>
              <a:gd name="connsiteY0" fmla="*/ 0 h 2457450"/>
              <a:gd name="connsiteX1" fmla="*/ 5372100 w 5882850"/>
              <a:gd name="connsiteY1" fmla="*/ 1276350 h 2457450"/>
              <a:gd name="connsiteX2" fmla="*/ 0 w 5882850"/>
              <a:gd name="connsiteY2" fmla="*/ 2457450 h 2457450"/>
              <a:gd name="connsiteX3" fmla="*/ 0 w 5882850"/>
              <a:gd name="connsiteY3" fmla="*/ 2457450 h 2457450"/>
              <a:gd name="connsiteX0" fmla="*/ 5353362 w 7920392"/>
              <a:gd name="connsiteY0" fmla="*/ 0 h 2457450"/>
              <a:gd name="connsiteX1" fmla="*/ 5372412 w 7920392"/>
              <a:gd name="connsiteY1" fmla="*/ 1276350 h 2457450"/>
              <a:gd name="connsiteX2" fmla="*/ 312 w 7920392"/>
              <a:gd name="connsiteY2" fmla="*/ 2457450 h 2457450"/>
              <a:gd name="connsiteX3" fmla="*/ 312 w 7920392"/>
              <a:gd name="connsiteY3" fmla="*/ 2457450 h 2457450"/>
              <a:gd name="connsiteX0" fmla="*/ 5353362 w 7691154"/>
              <a:gd name="connsiteY0" fmla="*/ 0 h 2457450"/>
              <a:gd name="connsiteX1" fmla="*/ 5372412 w 7691154"/>
              <a:gd name="connsiteY1" fmla="*/ 1276350 h 2457450"/>
              <a:gd name="connsiteX2" fmla="*/ 312 w 7691154"/>
              <a:gd name="connsiteY2" fmla="*/ 2457450 h 2457450"/>
              <a:gd name="connsiteX3" fmla="*/ 312 w 7691154"/>
              <a:gd name="connsiteY3" fmla="*/ 2457450 h 2457450"/>
              <a:gd name="connsiteX0" fmla="*/ 6149643 w 6595505"/>
              <a:gd name="connsiteY0" fmla="*/ 0 h 2457450"/>
              <a:gd name="connsiteX1" fmla="*/ 3341673 w 6595505"/>
              <a:gd name="connsiteY1" fmla="*/ 1642110 h 2457450"/>
              <a:gd name="connsiteX2" fmla="*/ 796593 w 6595505"/>
              <a:gd name="connsiteY2" fmla="*/ 2457450 h 2457450"/>
              <a:gd name="connsiteX3" fmla="*/ 796593 w 6595505"/>
              <a:gd name="connsiteY3" fmla="*/ 2457450 h 2457450"/>
              <a:gd name="connsiteX0" fmla="*/ 5353051 w 5353051"/>
              <a:gd name="connsiteY0" fmla="*/ 0 h 2457450"/>
              <a:gd name="connsiteX1" fmla="*/ 2545081 w 5353051"/>
              <a:gd name="connsiteY1" fmla="*/ 1642110 h 2457450"/>
              <a:gd name="connsiteX2" fmla="*/ 1 w 5353051"/>
              <a:gd name="connsiteY2" fmla="*/ 2457450 h 2457450"/>
              <a:gd name="connsiteX3" fmla="*/ 1 w 5353051"/>
              <a:gd name="connsiteY3" fmla="*/ 2457450 h 2457450"/>
              <a:gd name="connsiteX0" fmla="*/ 5353050 w 5353050"/>
              <a:gd name="connsiteY0" fmla="*/ 0 h 2457450"/>
              <a:gd name="connsiteX1" fmla="*/ 2941320 w 5353050"/>
              <a:gd name="connsiteY1" fmla="*/ 1327150 h 2457450"/>
              <a:gd name="connsiteX2" fmla="*/ 0 w 5353050"/>
              <a:gd name="connsiteY2" fmla="*/ 2457450 h 2457450"/>
              <a:gd name="connsiteX3" fmla="*/ 0 w 5353050"/>
              <a:gd name="connsiteY3" fmla="*/ 2457450 h 2457450"/>
              <a:gd name="connsiteX0" fmla="*/ 5353328 w 5353328"/>
              <a:gd name="connsiteY0" fmla="*/ 0 h 2457450"/>
              <a:gd name="connsiteX1" fmla="*/ 2941598 w 5353328"/>
              <a:gd name="connsiteY1" fmla="*/ 1327150 h 2457450"/>
              <a:gd name="connsiteX2" fmla="*/ 278 w 5353328"/>
              <a:gd name="connsiteY2" fmla="*/ 2457450 h 2457450"/>
              <a:gd name="connsiteX3" fmla="*/ 278 w 5353328"/>
              <a:gd name="connsiteY3" fmla="*/ 2457450 h 2457450"/>
              <a:gd name="connsiteX0" fmla="*/ 4387850 w 4387850"/>
              <a:gd name="connsiteY0" fmla="*/ 0 h 2620010"/>
              <a:gd name="connsiteX1" fmla="*/ 2941320 w 4387850"/>
              <a:gd name="connsiteY1" fmla="*/ 1489710 h 2620010"/>
              <a:gd name="connsiteX2" fmla="*/ 0 w 4387850"/>
              <a:gd name="connsiteY2" fmla="*/ 2620010 h 2620010"/>
              <a:gd name="connsiteX3" fmla="*/ 0 w 4387850"/>
              <a:gd name="connsiteY3" fmla="*/ 2620010 h 2620010"/>
              <a:gd name="connsiteX0" fmla="*/ 4387850 w 4387850"/>
              <a:gd name="connsiteY0" fmla="*/ 0 h 2620010"/>
              <a:gd name="connsiteX1" fmla="*/ 2687320 w 4387850"/>
              <a:gd name="connsiteY1" fmla="*/ 1652270 h 2620010"/>
              <a:gd name="connsiteX2" fmla="*/ 0 w 4387850"/>
              <a:gd name="connsiteY2" fmla="*/ 2620010 h 2620010"/>
              <a:gd name="connsiteX3" fmla="*/ 0 w 4387850"/>
              <a:gd name="connsiteY3" fmla="*/ 2620010 h 2620010"/>
              <a:gd name="connsiteX0" fmla="*/ 4387850 w 4387850"/>
              <a:gd name="connsiteY0" fmla="*/ 0 h 2620010"/>
              <a:gd name="connsiteX1" fmla="*/ 2687320 w 4387850"/>
              <a:gd name="connsiteY1" fmla="*/ 1652270 h 2620010"/>
              <a:gd name="connsiteX2" fmla="*/ 0 w 4387850"/>
              <a:gd name="connsiteY2" fmla="*/ 2620010 h 2620010"/>
              <a:gd name="connsiteX3" fmla="*/ 0 w 4387850"/>
              <a:gd name="connsiteY3" fmla="*/ 2620010 h 2620010"/>
              <a:gd name="connsiteX0" fmla="*/ 4393418 w 4393418"/>
              <a:gd name="connsiteY0" fmla="*/ 0 h 2620010"/>
              <a:gd name="connsiteX1" fmla="*/ 2083288 w 4393418"/>
              <a:gd name="connsiteY1" fmla="*/ 1692910 h 2620010"/>
              <a:gd name="connsiteX2" fmla="*/ 5568 w 4393418"/>
              <a:gd name="connsiteY2" fmla="*/ 2620010 h 2620010"/>
              <a:gd name="connsiteX3" fmla="*/ 5568 w 4393418"/>
              <a:gd name="connsiteY3" fmla="*/ 2620010 h 2620010"/>
              <a:gd name="connsiteX0" fmla="*/ 4347210 w 4347210"/>
              <a:gd name="connsiteY0" fmla="*/ 0 h 2660650"/>
              <a:gd name="connsiteX1" fmla="*/ 2077720 w 4347210"/>
              <a:gd name="connsiteY1" fmla="*/ 1733550 h 2660650"/>
              <a:gd name="connsiteX2" fmla="*/ 0 w 4347210"/>
              <a:gd name="connsiteY2" fmla="*/ 2660650 h 2660650"/>
              <a:gd name="connsiteX3" fmla="*/ 0 w 4347210"/>
              <a:gd name="connsiteY3" fmla="*/ 2660650 h 2660650"/>
              <a:gd name="connsiteX0" fmla="*/ 4347210 w 4347210"/>
              <a:gd name="connsiteY0" fmla="*/ 0 h 2660650"/>
              <a:gd name="connsiteX1" fmla="*/ 2077720 w 4347210"/>
              <a:gd name="connsiteY1" fmla="*/ 1733550 h 2660650"/>
              <a:gd name="connsiteX2" fmla="*/ 0 w 4347210"/>
              <a:gd name="connsiteY2" fmla="*/ 2660650 h 2660650"/>
              <a:gd name="connsiteX3" fmla="*/ 0 w 4347210"/>
              <a:gd name="connsiteY3" fmla="*/ 2660650 h 2660650"/>
              <a:gd name="connsiteX0" fmla="*/ 4361754 w 4361754"/>
              <a:gd name="connsiteY0" fmla="*/ 0 h 2660650"/>
              <a:gd name="connsiteX1" fmla="*/ 2092264 w 4361754"/>
              <a:gd name="connsiteY1" fmla="*/ 1733550 h 2660650"/>
              <a:gd name="connsiteX2" fmla="*/ 14544 w 4361754"/>
              <a:gd name="connsiteY2" fmla="*/ 2660650 h 2660650"/>
              <a:gd name="connsiteX3" fmla="*/ 14544 w 4361754"/>
              <a:gd name="connsiteY3" fmla="*/ 2660650 h 2660650"/>
              <a:gd name="connsiteX0" fmla="*/ 4347210 w 4347210"/>
              <a:gd name="connsiteY0" fmla="*/ 0 h 2711450"/>
              <a:gd name="connsiteX1" fmla="*/ 2077720 w 4347210"/>
              <a:gd name="connsiteY1" fmla="*/ 1784350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47210 w 4347210"/>
              <a:gd name="connsiteY0" fmla="*/ 0 h 2711450"/>
              <a:gd name="connsiteX1" fmla="*/ 2077720 w 4347210"/>
              <a:gd name="connsiteY1" fmla="*/ 1784350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47210 w 4347210"/>
              <a:gd name="connsiteY0" fmla="*/ 0 h 2711450"/>
              <a:gd name="connsiteX1" fmla="*/ 2077720 w 4347210"/>
              <a:gd name="connsiteY1" fmla="*/ 1784350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47210 w 4347210"/>
              <a:gd name="connsiteY0" fmla="*/ 0 h 2711450"/>
              <a:gd name="connsiteX1" fmla="*/ 1687427 w 4347210"/>
              <a:gd name="connsiteY1" fmla="*/ 1806652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53199 w 4353199"/>
              <a:gd name="connsiteY0" fmla="*/ 0 h 2711450"/>
              <a:gd name="connsiteX1" fmla="*/ 1693416 w 4353199"/>
              <a:gd name="connsiteY1" fmla="*/ 1806652 h 2711450"/>
              <a:gd name="connsiteX2" fmla="*/ 5989 w 4353199"/>
              <a:gd name="connsiteY2" fmla="*/ 2711450 h 2711450"/>
              <a:gd name="connsiteX3" fmla="*/ 5989 w 4353199"/>
              <a:gd name="connsiteY3" fmla="*/ 2711450 h 2711450"/>
              <a:gd name="connsiteX0" fmla="*/ 4347210 w 4347210"/>
              <a:gd name="connsiteY0" fmla="*/ 0 h 2711450"/>
              <a:gd name="connsiteX1" fmla="*/ 1687427 w 4347210"/>
              <a:gd name="connsiteY1" fmla="*/ 1806652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47210 w 4347210"/>
              <a:gd name="connsiteY0" fmla="*/ 0 h 2711450"/>
              <a:gd name="connsiteX1" fmla="*/ 2546071 w 4347210"/>
              <a:gd name="connsiteY1" fmla="*/ 1516720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47210 w 4347210"/>
              <a:gd name="connsiteY0" fmla="*/ 0 h 2711450"/>
              <a:gd name="connsiteX1" fmla="*/ 2356500 w 4347210"/>
              <a:gd name="connsiteY1" fmla="*/ 1539022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47210 w 4347210"/>
              <a:gd name="connsiteY0" fmla="*/ 0 h 2711450"/>
              <a:gd name="connsiteX1" fmla="*/ 2356500 w 4347210"/>
              <a:gd name="connsiteY1" fmla="*/ 1539022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47210 w 4347210"/>
              <a:gd name="connsiteY0" fmla="*/ 0 h 2711450"/>
              <a:gd name="connsiteX1" fmla="*/ 2356500 w 4347210"/>
              <a:gd name="connsiteY1" fmla="*/ 1539022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47210 w 4347210"/>
              <a:gd name="connsiteY0" fmla="*/ 0 h 2711450"/>
              <a:gd name="connsiteX1" fmla="*/ 2044266 w 4347210"/>
              <a:gd name="connsiteY1" fmla="*/ 1594778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7210" h="2711450">
                <a:moveTo>
                  <a:pt x="4347210" y="0"/>
                </a:moveTo>
                <a:cubicBezTo>
                  <a:pt x="3240722" y="364807"/>
                  <a:pt x="3718142" y="1525233"/>
                  <a:pt x="2044266" y="1594778"/>
                </a:cubicBezTo>
                <a:cubicBezTo>
                  <a:pt x="370390" y="1664323"/>
                  <a:pt x="0" y="2711450"/>
                  <a:pt x="0" y="2711450"/>
                </a:cubicBezTo>
                <a:lnTo>
                  <a:pt x="0" y="2711450"/>
                </a:lnTo>
              </a:path>
            </a:pathLst>
          </a:custGeom>
          <a:noFill/>
          <a:ln w="25400" cap="rnd">
            <a:solidFill>
              <a:srgbClr val="0450F2"/>
            </a:solidFill>
            <a:prstDash val="sysDot"/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4BF1185-2466-9778-F9A4-AB8699468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71747"/>
            <a:ext cx="9906402" cy="4419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252ADB0F-196E-4131-4B4B-0EB171FB2F60}"/>
              </a:ext>
            </a:extLst>
          </p:cNvPr>
          <p:cNvSpPr/>
          <p:nvPr/>
        </p:nvSpPr>
        <p:spPr>
          <a:xfrm>
            <a:off x="425706" y="2743200"/>
            <a:ext cx="1860294" cy="304800"/>
          </a:xfrm>
          <a:prstGeom prst="roundRect">
            <a:avLst>
              <a:gd name="adj" fmla="val 17886"/>
            </a:avLst>
          </a:prstGeom>
          <a:noFill/>
          <a:ln>
            <a:solidFill>
              <a:srgbClr val="0450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87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0" grpId="1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7F7C2B-D75F-9430-44CF-1B989A9EC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01C9097-45B6-5492-040B-152D29D02F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801"/>
          <a:stretch/>
        </p:blipFill>
        <p:spPr>
          <a:xfrm>
            <a:off x="-111914" y="4038600"/>
            <a:ext cx="12303914" cy="282543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FD80FFA-B0D4-8A8A-9AD2-3CA05D368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CFE9D7-1EDD-2EC2-14E6-86F1AF37E2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50" t="46611" r="21560" b="13737"/>
          <a:stretch/>
        </p:blipFill>
        <p:spPr>
          <a:xfrm>
            <a:off x="3333495" y="4116546"/>
            <a:ext cx="4838955" cy="61563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143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E17307B-8266-E779-D7F9-6AC6B928FF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370"/>
          <a:stretch/>
        </p:blipFill>
        <p:spPr>
          <a:xfrm>
            <a:off x="-111914" y="0"/>
            <a:ext cx="12303914" cy="40894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EED8ACEC-178B-DEEE-6CA6-C5FEFFAB3088}"/>
              </a:ext>
            </a:extLst>
          </p:cNvPr>
          <p:cNvSpPr/>
          <p:nvPr/>
        </p:nvSpPr>
        <p:spPr>
          <a:xfrm>
            <a:off x="3295395" y="3806031"/>
            <a:ext cx="4914900" cy="283369"/>
          </a:xfrm>
          <a:prstGeom prst="roundRect">
            <a:avLst>
              <a:gd name="adj" fmla="val 17886"/>
            </a:avLst>
          </a:prstGeom>
          <a:noFill/>
          <a:ln>
            <a:solidFill>
              <a:srgbClr val="0450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644BA6D-116B-B69E-E867-BC4492B92394}"/>
              </a:ext>
            </a:extLst>
          </p:cNvPr>
          <p:cNvSpPr txBox="1"/>
          <p:nvPr/>
        </p:nvSpPr>
        <p:spPr>
          <a:xfrm>
            <a:off x="8894262" y="546189"/>
            <a:ext cx="3088614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0" dirty="0">
                <a:solidFill>
                  <a:srgbClr val="0450F2"/>
                </a:solidFill>
                <a:latin typeface="Exo 2 SemiBold" pitchFamily="2" charset="0"/>
              </a:rPr>
              <a:t>Здесь Вы можете</a:t>
            </a: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создать комиссию</a:t>
            </a:r>
            <a:r>
              <a:rPr lang="en-US" dirty="0">
                <a:solidFill>
                  <a:srgbClr val="062063"/>
                </a:solidFill>
                <a:latin typeface="Exo 2" panose="00000500000000000000" pitchFamily="2" charset="-52"/>
              </a:rPr>
              <a:t> </a:t>
            </a:r>
            <a:endParaRPr lang="ru-RU" dirty="0">
              <a:solidFill>
                <a:srgbClr val="062063"/>
              </a:solidFill>
              <a:latin typeface="Exo 2" panose="000005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1800" b="0" dirty="0">
                <a:solidFill>
                  <a:srgbClr val="062063"/>
                </a:solidFill>
                <a:latin typeface="Exo 2" panose="00000500000000000000" pitchFamily="2" charset="-52"/>
              </a:rPr>
              <a:t>выбрать существующую</a:t>
            </a:r>
            <a:r>
              <a:rPr lang="en-US" sz="1800" b="0" dirty="0">
                <a:solidFill>
                  <a:srgbClr val="062063"/>
                </a:solidFill>
                <a:latin typeface="Exo 2" panose="00000500000000000000" pitchFamily="2" charset="-52"/>
              </a:rPr>
              <a:t> </a:t>
            </a:r>
            <a:endParaRPr lang="ru-RU" sz="1800" b="0" dirty="0">
              <a:solidFill>
                <a:srgbClr val="062063"/>
              </a:solidFill>
              <a:latin typeface="Exo 2" panose="000005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1800" b="0" dirty="0">
                <a:solidFill>
                  <a:schemeClr val="bg1">
                    <a:lumMod val="75000"/>
                  </a:schemeClr>
                </a:solidFill>
                <a:latin typeface="Exo 2" panose="00000500000000000000" pitchFamily="2" charset="-52"/>
              </a:rPr>
              <a:t>отредактировать список членов комиссии </a:t>
            </a:r>
            <a:endParaRPr lang="ru-RU" dirty="0">
              <a:solidFill>
                <a:schemeClr val="bg1">
                  <a:lumMod val="75000"/>
                </a:schemeClr>
              </a:solidFill>
              <a:latin typeface="Exo 2" panose="000005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1800" b="0" dirty="0">
                <a:solidFill>
                  <a:schemeClr val="bg1">
                    <a:lumMod val="75000"/>
                  </a:schemeClr>
                </a:solidFill>
                <a:latin typeface="Exo 2" panose="00000500000000000000" pitchFamily="2" charset="-52"/>
              </a:rPr>
              <a:t>удалить комиссию </a:t>
            </a:r>
            <a:r>
              <a:rPr lang="ru-RU" sz="1800" b="0" dirty="0">
                <a:latin typeface="Exo 2" panose="00000500000000000000" pitchFamily="2" charset="-52"/>
              </a:rPr>
              <a:t/>
            </a:r>
            <a:br>
              <a:rPr lang="ru-RU" sz="1800" b="0" dirty="0">
                <a:latin typeface="Exo 2" panose="00000500000000000000" pitchFamily="2" charset="-52"/>
              </a:rPr>
            </a:br>
            <a:r>
              <a:rPr lang="ru-RU" sz="1800" b="0" dirty="0">
                <a:solidFill>
                  <a:schemeClr val="bg1">
                    <a:lumMod val="75000"/>
                  </a:schemeClr>
                </a:solidFill>
                <a:latin typeface="Exo 2" panose="00000500000000000000" pitchFamily="2" charset="-52"/>
              </a:rPr>
              <a:t>из списка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xmlns="" id="{756B9872-AC9B-8EC0-7526-7DF142DB2585}"/>
              </a:ext>
            </a:extLst>
          </p:cNvPr>
          <p:cNvSpPr/>
          <p:nvPr/>
        </p:nvSpPr>
        <p:spPr>
          <a:xfrm>
            <a:off x="5918198" y="1752600"/>
            <a:ext cx="2921002" cy="2053431"/>
          </a:xfrm>
          <a:custGeom>
            <a:avLst/>
            <a:gdLst>
              <a:gd name="connsiteX0" fmla="*/ 5353050 w 5882850"/>
              <a:gd name="connsiteY0" fmla="*/ 0 h 2457450"/>
              <a:gd name="connsiteX1" fmla="*/ 5372100 w 5882850"/>
              <a:gd name="connsiteY1" fmla="*/ 1276350 h 2457450"/>
              <a:gd name="connsiteX2" fmla="*/ 0 w 5882850"/>
              <a:gd name="connsiteY2" fmla="*/ 2457450 h 2457450"/>
              <a:gd name="connsiteX3" fmla="*/ 0 w 5882850"/>
              <a:gd name="connsiteY3" fmla="*/ 2457450 h 2457450"/>
              <a:gd name="connsiteX0" fmla="*/ 5353362 w 7920392"/>
              <a:gd name="connsiteY0" fmla="*/ 0 h 2457450"/>
              <a:gd name="connsiteX1" fmla="*/ 5372412 w 7920392"/>
              <a:gd name="connsiteY1" fmla="*/ 1276350 h 2457450"/>
              <a:gd name="connsiteX2" fmla="*/ 312 w 7920392"/>
              <a:gd name="connsiteY2" fmla="*/ 2457450 h 2457450"/>
              <a:gd name="connsiteX3" fmla="*/ 312 w 7920392"/>
              <a:gd name="connsiteY3" fmla="*/ 2457450 h 2457450"/>
              <a:gd name="connsiteX0" fmla="*/ 5353362 w 7691154"/>
              <a:gd name="connsiteY0" fmla="*/ 0 h 2457450"/>
              <a:gd name="connsiteX1" fmla="*/ 5372412 w 7691154"/>
              <a:gd name="connsiteY1" fmla="*/ 1276350 h 2457450"/>
              <a:gd name="connsiteX2" fmla="*/ 312 w 7691154"/>
              <a:gd name="connsiteY2" fmla="*/ 2457450 h 2457450"/>
              <a:gd name="connsiteX3" fmla="*/ 312 w 7691154"/>
              <a:gd name="connsiteY3" fmla="*/ 2457450 h 2457450"/>
              <a:gd name="connsiteX0" fmla="*/ 6149643 w 6595505"/>
              <a:gd name="connsiteY0" fmla="*/ 0 h 2457450"/>
              <a:gd name="connsiteX1" fmla="*/ 3341673 w 6595505"/>
              <a:gd name="connsiteY1" fmla="*/ 1642110 h 2457450"/>
              <a:gd name="connsiteX2" fmla="*/ 796593 w 6595505"/>
              <a:gd name="connsiteY2" fmla="*/ 2457450 h 2457450"/>
              <a:gd name="connsiteX3" fmla="*/ 796593 w 6595505"/>
              <a:gd name="connsiteY3" fmla="*/ 2457450 h 2457450"/>
              <a:gd name="connsiteX0" fmla="*/ 5353051 w 5353051"/>
              <a:gd name="connsiteY0" fmla="*/ 0 h 2457450"/>
              <a:gd name="connsiteX1" fmla="*/ 2545081 w 5353051"/>
              <a:gd name="connsiteY1" fmla="*/ 1642110 h 2457450"/>
              <a:gd name="connsiteX2" fmla="*/ 1 w 5353051"/>
              <a:gd name="connsiteY2" fmla="*/ 2457450 h 2457450"/>
              <a:gd name="connsiteX3" fmla="*/ 1 w 5353051"/>
              <a:gd name="connsiteY3" fmla="*/ 2457450 h 2457450"/>
              <a:gd name="connsiteX0" fmla="*/ 5353050 w 5353050"/>
              <a:gd name="connsiteY0" fmla="*/ 0 h 2457450"/>
              <a:gd name="connsiteX1" fmla="*/ 2941320 w 5353050"/>
              <a:gd name="connsiteY1" fmla="*/ 1327150 h 2457450"/>
              <a:gd name="connsiteX2" fmla="*/ 0 w 5353050"/>
              <a:gd name="connsiteY2" fmla="*/ 2457450 h 2457450"/>
              <a:gd name="connsiteX3" fmla="*/ 0 w 5353050"/>
              <a:gd name="connsiteY3" fmla="*/ 2457450 h 2457450"/>
              <a:gd name="connsiteX0" fmla="*/ 5353328 w 5353328"/>
              <a:gd name="connsiteY0" fmla="*/ 0 h 2457450"/>
              <a:gd name="connsiteX1" fmla="*/ 2941598 w 5353328"/>
              <a:gd name="connsiteY1" fmla="*/ 1327150 h 2457450"/>
              <a:gd name="connsiteX2" fmla="*/ 278 w 5353328"/>
              <a:gd name="connsiteY2" fmla="*/ 2457450 h 2457450"/>
              <a:gd name="connsiteX3" fmla="*/ 278 w 5353328"/>
              <a:gd name="connsiteY3" fmla="*/ 2457450 h 2457450"/>
              <a:gd name="connsiteX0" fmla="*/ 4387850 w 4387850"/>
              <a:gd name="connsiteY0" fmla="*/ 0 h 2620010"/>
              <a:gd name="connsiteX1" fmla="*/ 2941320 w 4387850"/>
              <a:gd name="connsiteY1" fmla="*/ 1489710 h 2620010"/>
              <a:gd name="connsiteX2" fmla="*/ 0 w 4387850"/>
              <a:gd name="connsiteY2" fmla="*/ 2620010 h 2620010"/>
              <a:gd name="connsiteX3" fmla="*/ 0 w 4387850"/>
              <a:gd name="connsiteY3" fmla="*/ 2620010 h 2620010"/>
              <a:gd name="connsiteX0" fmla="*/ 4387850 w 4387850"/>
              <a:gd name="connsiteY0" fmla="*/ 0 h 2620010"/>
              <a:gd name="connsiteX1" fmla="*/ 2687320 w 4387850"/>
              <a:gd name="connsiteY1" fmla="*/ 1652270 h 2620010"/>
              <a:gd name="connsiteX2" fmla="*/ 0 w 4387850"/>
              <a:gd name="connsiteY2" fmla="*/ 2620010 h 2620010"/>
              <a:gd name="connsiteX3" fmla="*/ 0 w 4387850"/>
              <a:gd name="connsiteY3" fmla="*/ 2620010 h 2620010"/>
              <a:gd name="connsiteX0" fmla="*/ 4387850 w 4387850"/>
              <a:gd name="connsiteY0" fmla="*/ 0 h 2620010"/>
              <a:gd name="connsiteX1" fmla="*/ 2687320 w 4387850"/>
              <a:gd name="connsiteY1" fmla="*/ 1652270 h 2620010"/>
              <a:gd name="connsiteX2" fmla="*/ 0 w 4387850"/>
              <a:gd name="connsiteY2" fmla="*/ 2620010 h 2620010"/>
              <a:gd name="connsiteX3" fmla="*/ 0 w 4387850"/>
              <a:gd name="connsiteY3" fmla="*/ 2620010 h 2620010"/>
              <a:gd name="connsiteX0" fmla="*/ 4393418 w 4393418"/>
              <a:gd name="connsiteY0" fmla="*/ 0 h 2620010"/>
              <a:gd name="connsiteX1" fmla="*/ 2083288 w 4393418"/>
              <a:gd name="connsiteY1" fmla="*/ 1692910 h 2620010"/>
              <a:gd name="connsiteX2" fmla="*/ 5568 w 4393418"/>
              <a:gd name="connsiteY2" fmla="*/ 2620010 h 2620010"/>
              <a:gd name="connsiteX3" fmla="*/ 5568 w 4393418"/>
              <a:gd name="connsiteY3" fmla="*/ 2620010 h 2620010"/>
              <a:gd name="connsiteX0" fmla="*/ 4347210 w 4347210"/>
              <a:gd name="connsiteY0" fmla="*/ 0 h 2660650"/>
              <a:gd name="connsiteX1" fmla="*/ 2077720 w 4347210"/>
              <a:gd name="connsiteY1" fmla="*/ 1733550 h 2660650"/>
              <a:gd name="connsiteX2" fmla="*/ 0 w 4347210"/>
              <a:gd name="connsiteY2" fmla="*/ 2660650 h 2660650"/>
              <a:gd name="connsiteX3" fmla="*/ 0 w 4347210"/>
              <a:gd name="connsiteY3" fmla="*/ 2660650 h 2660650"/>
              <a:gd name="connsiteX0" fmla="*/ 4347210 w 4347210"/>
              <a:gd name="connsiteY0" fmla="*/ 0 h 2660650"/>
              <a:gd name="connsiteX1" fmla="*/ 2077720 w 4347210"/>
              <a:gd name="connsiteY1" fmla="*/ 1733550 h 2660650"/>
              <a:gd name="connsiteX2" fmla="*/ 0 w 4347210"/>
              <a:gd name="connsiteY2" fmla="*/ 2660650 h 2660650"/>
              <a:gd name="connsiteX3" fmla="*/ 0 w 4347210"/>
              <a:gd name="connsiteY3" fmla="*/ 2660650 h 2660650"/>
              <a:gd name="connsiteX0" fmla="*/ 4361754 w 4361754"/>
              <a:gd name="connsiteY0" fmla="*/ 0 h 2660650"/>
              <a:gd name="connsiteX1" fmla="*/ 2092264 w 4361754"/>
              <a:gd name="connsiteY1" fmla="*/ 1733550 h 2660650"/>
              <a:gd name="connsiteX2" fmla="*/ 14544 w 4361754"/>
              <a:gd name="connsiteY2" fmla="*/ 2660650 h 2660650"/>
              <a:gd name="connsiteX3" fmla="*/ 14544 w 4361754"/>
              <a:gd name="connsiteY3" fmla="*/ 2660650 h 2660650"/>
              <a:gd name="connsiteX0" fmla="*/ 4347210 w 4347210"/>
              <a:gd name="connsiteY0" fmla="*/ 0 h 2711450"/>
              <a:gd name="connsiteX1" fmla="*/ 2077720 w 4347210"/>
              <a:gd name="connsiteY1" fmla="*/ 1784350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47210 w 4347210"/>
              <a:gd name="connsiteY0" fmla="*/ 0 h 2711450"/>
              <a:gd name="connsiteX1" fmla="*/ 2077720 w 4347210"/>
              <a:gd name="connsiteY1" fmla="*/ 1784350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47210 w 4347210"/>
              <a:gd name="connsiteY0" fmla="*/ 0 h 2711450"/>
              <a:gd name="connsiteX1" fmla="*/ 2077720 w 4347210"/>
              <a:gd name="connsiteY1" fmla="*/ 1784350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47210 w 4347210"/>
              <a:gd name="connsiteY0" fmla="*/ 0 h 2711450"/>
              <a:gd name="connsiteX1" fmla="*/ 1687427 w 4347210"/>
              <a:gd name="connsiteY1" fmla="*/ 1806652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53199 w 4353199"/>
              <a:gd name="connsiteY0" fmla="*/ 0 h 2711450"/>
              <a:gd name="connsiteX1" fmla="*/ 1693416 w 4353199"/>
              <a:gd name="connsiteY1" fmla="*/ 1806652 h 2711450"/>
              <a:gd name="connsiteX2" fmla="*/ 5989 w 4353199"/>
              <a:gd name="connsiteY2" fmla="*/ 2711450 h 2711450"/>
              <a:gd name="connsiteX3" fmla="*/ 5989 w 4353199"/>
              <a:gd name="connsiteY3" fmla="*/ 2711450 h 2711450"/>
              <a:gd name="connsiteX0" fmla="*/ 4347210 w 4347210"/>
              <a:gd name="connsiteY0" fmla="*/ 0 h 2711450"/>
              <a:gd name="connsiteX1" fmla="*/ 1687427 w 4347210"/>
              <a:gd name="connsiteY1" fmla="*/ 1806652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47210 w 4347210"/>
              <a:gd name="connsiteY0" fmla="*/ 0 h 2711450"/>
              <a:gd name="connsiteX1" fmla="*/ 2546071 w 4347210"/>
              <a:gd name="connsiteY1" fmla="*/ 1516720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47210 w 4347210"/>
              <a:gd name="connsiteY0" fmla="*/ 0 h 2711450"/>
              <a:gd name="connsiteX1" fmla="*/ 2356500 w 4347210"/>
              <a:gd name="connsiteY1" fmla="*/ 1539022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47210 w 4347210"/>
              <a:gd name="connsiteY0" fmla="*/ 0 h 2711450"/>
              <a:gd name="connsiteX1" fmla="*/ 2356500 w 4347210"/>
              <a:gd name="connsiteY1" fmla="*/ 1539022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47210 w 4347210"/>
              <a:gd name="connsiteY0" fmla="*/ 0 h 2711450"/>
              <a:gd name="connsiteX1" fmla="*/ 2356500 w 4347210"/>
              <a:gd name="connsiteY1" fmla="*/ 1539022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  <a:gd name="connsiteX0" fmla="*/ 4347210 w 4347210"/>
              <a:gd name="connsiteY0" fmla="*/ 0 h 2711450"/>
              <a:gd name="connsiteX1" fmla="*/ 2044266 w 4347210"/>
              <a:gd name="connsiteY1" fmla="*/ 1594778 h 2711450"/>
              <a:gd name="connsiteX2" fmla="*/ 0 w 4347210"/>
              <a:gd name="connsiteY2" fmla="*/ 2711450 h 2711450"/>
              <a:gd name="connsiteX3" fmla="*/ 0 w 4347210"/>
              <a:gd name="connsiteY3" fmla="*/ 2711450 h 271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7210" h="2711450">
                <a:moveTo>
                  <a:pt x="4347210" y="0"/>
                </a:moveTo>
                <a:cubicBezTo>
                  <a:pt x="3240722" y="364807"/>
                  <a:pt x="3718142" y="1525233"/>
                  <a:pt x="2044266" y="1594778"/>
                </a:cubicBezTo>
                <a:cubicBezTo>
                  <a:pt x="370390" y="1664323"/>
                  <a:pt x="0" y="2711450"/>
                  <a:pt x="0" y="2711450"/>
                </a:cubicBezTo>
                <a:lnTo>
                  <a:pt x="0" y="2711450"/>
                </a:lnTo>
              </a:path>
            </a:pathLst>
          </a:custGeom>
          <a:noFill/>
          <a:ln w="25400" cap="rnd">
            <a:solidFill>
              <a:srgbClr val="0450F2"/>
            </a:solidFill>
            <a:prstDash val="sysDot"/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9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00313 0.06898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802BC1A-B01C-B9EA-A19D-134A27FCC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7407A86-232F-80F4-5152-2C0097C30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00" y="1404665"/>
            <a:ext cx="11035791" cy="4137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F49A6A3-5331-3177-DF57-DB1D5F64E8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370"/>
          <a:stretch/>
        </p:blipFill>
        <p:spPr>
          <a:xfrm>
            <a:off x="-111914" y="0"/>
            <a:ext cx="12303914" cy="40894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4133962C-194E-E17A-955C-993387F0BDCF}"/>
              </a:ext>
            </a:extLst>
          </p:cNvPr>
          <p:cNvSpPr/>
          <p:nvPr/>
        </p:nvSpPr>
        <p:spPr>
          <a:xfrm>
            <a:off x="3295395" y="3806031"/>
            <a:ext cx="4914900" cy="283369"/>
          </a:xfrm>
          <a:prstGeom prst="roundRect">
            <a:avLst>
              <a:gd name="adj" fmla="val 17886"/>
            </a:avLst>
          </a:prstGeom>
          <a:noFill/>
          <a:ln>
            <a:solidFill>
              <a:srgbClr val="0450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F55933A-471C-0B74-0E8C-2740B862B63C}"/>
              </a:ext>
            </a:extLst>
          </p:cNvPr>
          <p:cNvSpPr txBox="1"/>
          <p:nvPr/>
        </p:nvSpPr>
        <p:spPr>
          <a:xfrm>
            <a:off x="8894262" y="546189"/>
            <a:ext cx="3088614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0" dirty="0">
                <a:solidFill>
                  <a:srgbClr val="0450F2"/>
                </a:solidFill>
                <a:latin typeface="Exo 2 SemiBold" pitchFamily="2" charset="0"/>
              </a:rPr>
              <a:t>Здесь Вы можете</a:t>
            </a:r>
          </a:p>
          <a:p>
            <a:pPr>
              <a:spcAft>
                <a:spcPts val="1200"/>
              </a:spcAft>
            </a:pP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создать комиссию</a:t>
            </a:r>
            <a:r>
              <a:rPr lang="en-US" dirty="0">
                <a:solidFill>
                  <a:srgbClr val="062063"/>
                </a:solidFill>
                <a:latin typeface="Exo 2" panose="00000500000000000000" pitchFamily="2" charset="-52"/>
              </a:rPr>
              <a:t> </a:t>
            </a:r>
            <a:endParaRPr lang="ru-RU" dirty="0">
              <a:solidFill>
                <a:srgbClr val="062063"/>
              </a:solidFill>
              <a:latin typeface="Exo 2" panose="000005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1800" b="0" dirty="0">
                <a:solidFill>
                  <a:srgbClr val="062063"/>
                </a:solidFill>
                <a:latin typeface="Exo 2" panose="00000500000000000000" pitchFamily="2" charset="-52"/>
              </a:rPr>
              <a:t>выбрать существующую</a:t>
            </a:r>
            <a:r>
              <a:rPr lang="en-US" sz="1800" b="0" dirty="0">
                <a:solidFill>
                  <a:srgbClr val="062063"/>
                </a:solidFill>
                <a:latin typeface="Exo 2" panose="00000500000000000000" pitchFamily="2" charset="-52"/>
              </a:rPr>
              <a:t> </a:t>
            </a:r>
            <a:endParaRPr lang="ru-RU" sz="1800" b="0" dirty="0">
              <a:solidFill>
                <a:srgbClr val="062063"/>
              </a:solidFill>
              <a:latin typeface="Exo 2" panose="000005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1800" b="0" dirty="0">
                <a:solidFill>
                  <a:srgbClr val="062063"/>
                </a:solidFill>
                <a:latin typeface="Exo 2" panose="00000500000000000000" pitchFamily="2" charset="-52"/>
              </a:rPr>
              <a:t>отредактировать список членов комиссии </a:t>
            </a:r>
            <a:endParaRPr lang="ru-RU" dirty="0">
              <a:solidFill>
                <a:srgbClr val="062063"/>
              </a:solidFill>
              <a:latin typeface="Exo 2" panose="00000500000000000000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1800" b="0" dirty="0">
                <a:solidFill>
                  <a:schemeClr val="bg1">
                    <a:lumMod val="75000"/>
                  </a:schemeClr>
                </a:solidFill>
                <a:latin typeface="Exo 2" panose="00000500000000000000" pitchFamily="2" charset="-52"/>
              </a:rPr>
              <a:t>удалить комиссию </a:t>
            </a:r>
            <a:r>
              <a:rPr lang="ru-RU" sz="1800" b="0" dirty="0">
                <a:latin typeface="Exo 2" panose="00000500000000000000" pitchFamily="2" charset="-52"/>
              </a:rPr>
              <a:t/>
            </a:r>
            <a:br>
              <a:rPr lang="ru-RU" sz="1800" b="0" dirty="0">
                <a:latin typeface="Exo 2" panose="00000500000000000000" pitchFamily="2" charset="-52"/>
              </a:rPr>
            </a:br>
            <a:r>
              <a:rPr lang="ru-RU" sz="1800" b="0" dirty="0">
                <a:solidFill>
                  <a:schemeClr val="bg1">
                    <a:lumMod val="75000"/>
                  </a:schemeClr>
                </a:solidFill>
                <a:latin typeface="Exo 2" panose="00000500000000000000" pitchFamily="2" charset="-52"/>
              </a:rPr>
              <a:t>из списка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E3205FB-B5A4-B90F-D446-CA34C37B0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23"/>
                    </a14:imgEffect>
                    <a14:imgEffect>
                      <a14:saturation sat="18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9" y="3505200"/>
            <a:ext cx="12168000" cy="501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68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E7F4D94-EF9C-8C77-BC89-544060F63922}"/>
              </a:ext>
            </a:extLst>
          </p:cNvPr>
          <p:cNvSpPr/>
          <p:nvPr/>
        </p:nvSpPr>
        <p:spPr>
          <a:xfrm>
            <a:off x="-419100" y="3725228"/>
            <a:ext cx="13030200" cy="3505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45000"/>
                </a:schemeClr>
              </a:gs>
              <a:gs pos="65000">
                <a:srgbClr val="DEE8F5"/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96F422-889C-4D6D-A5E9-D3B28787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641B960-0482-43C3-AE4F-12D3A1B60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7315200"/>
            <a:ext cx="6934200" cy="12954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1B7D58-1F4B-498B-8FCF-DE1FDBEE3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12192000" cy="3505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E99070-286E-35D1-BDA3-EE9F5804EE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204000" cy="303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864950-506D-6266-C95A-FBCBBB532A8E}"/>
              </a:ext>
            </a:extLst>
          </p:cNvPr>
          <p:cNvSpPr txBox="1"/>
          <p:nvPr/>
        </p:nvSpPr>
        <p:spPr>
          <a:xfrm>
            <a:off x="2362200" y="4572000"/>
            <a:ext cx="8686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Можно выгрузить документы всех заявок в архиве</a:t>
            </a:r>
            <a:r>
              <a:rPr lang="en-US" dirty="0">
                <a:solidFill>
                  <a:srgbClr val="062063"/>
                </a:solidFill>
                <a:latin typeface="Exo 2" panose="00000500000000000000" pitchFamily="2" charset="-52"/>
              </a:rPr>
              <a:t>, </a:t>
            </a: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/>
            </a:r>
            <a:b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</a:b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выгрузить список поданных заявок</a:t>
            </a:r>
            <a:r>
              <a:rPr lang="en-US" dirty="0">
                <a:solidFill>
                  <a:srgbClr val="062063"/>
                </a:solidFill>
                <a:latin typeface="Exo 2" panose="00000500000000000000" pitchFamily="2" charset="-52"/>
              </a:rPr>
              <a:t>, </a:t>
            </a: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допустить всех претендентов сразу </a:t>
            </a:r>
            <a:b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</a:b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или отменить решение.</a:t>
            </a:r>
            <a:b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</a:b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/>
            </a:r>
            <a:b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</a:b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Так же отдельно заключение договора с единственным участником. </a:t>
            </a:r>
          </a:p>
        </p:txBody>
      </p:sp>
    </p:spTree>
    <p:extLst>
      <p:ext uri="{BB962C8B-B14F-4D97-AF65-F5344CB8AC3E}">
        <p14:creationId xmlns:p14="http://schemas.microsoft.com/office/powerpoint/2010/main" val="2450354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C61C40-6304-D527-E53C-6BAE64591420}"/>
              </a:ext>
            </a:extLst>
          </p:cNvPr>
          <p:cNvSpPr/>
          <p:nvPr/>
        </p:nvSpPr>
        <p:spPr>
          <a:xfrm>
            <a:off x="-533400" y="4679318"/>
            <a:ext cx="13335000" cy="286448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5000"/>
                </a:schemeClr>
              </a:gs>
              <a:gs pos="74000">
                <a:srgbClr val="DEE8F5">
                  <a:alpha val="96000"/>
                </a:srgbClr>
              </a:gs>
            </a:gsLst>
            <a:lin ang="162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DD882A-1B77-41AA-91A6-86B583F25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426D68-1838-46E8-ABFE-87B43221B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02319"/>
            <a:ext cx="12192000" cy="27699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EAA9FEF-4642-4F73-AC97-8B6CAFCB2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082"/>
            <a:ext cx="12192000" cy="47071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3118167-0E80-B960-11D2-45F1221A8F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204000" cy="303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27C455-1FB8-44AC-9CE8-E988453A218D}"/>
              </a:ext>
            </a:extLst>
          </p:cNvPr>
          <p:cNvSpPr txBox="1"/>
          <p:nvPr/>
        </p:nvSpPr>
        <p:spPr>
          <a:xfrm>
            <a:off x="2362200" y="5247382"/>
            <a:ext cx="8534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Здесь Вы можете рассмотреть все заявки участников.</a:t>
            </a:r>
            <a:b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</a:b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Принять решение каждым членом комиссии о допуске участника.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Отказать в допуске к участию в процедуре</a:t>
            </a:r>
            <a:r>
              <a:rPr lang="en-US" dirty="0">
                <a:solidFill>
                  <a:srgbClr val="062063"/>
                </a:solidFill>
                <a:latin typeface="Exo 2" panose="00000500000000000000" pitchFamily="2" charset="-52"/>
              </a:rPr>
              <a:t>, </a:t>
            </a: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описать обоснование отказа.</a:t>
            </a:r>
          </a:p>
        </p:txBody>
      </p:sp>
    </p:spTree>
    <p:extLst>
      <p:ext uri="{BB962C8B-B14F-4D97-AF65-F5344CB8AC3E}">
        <p14:creationId xmlns:p14="http://schemas.microsoft.com/office/powerpoint/2010/main" val="2985781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D4BE1F-2F20-6D3C-1949-09EBBC53A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C65B0FB-CF08-2F96-1719-7A5B3281A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5008" y="184260"/>
            <a:ext cx="12480886" cy="66737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26E5B1-565B-B965-9B47-290BC30A34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204000" cy="303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CC9A7F9-9E56-B766-15B2-28874FE4C0FA}"/>
              </a:ext>
            </a:extLst>
          </p:cNvPr>
          <p:cNvSpPr txBox="1"/>
          <p:nvPr/>
        </p:nvSpPr>
        <p:spPr>
          <a:xfrm>
            <a:off x="8534400" y="2318197"/>
            <a:ext cx="335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Использование перечня причин отказа в допуске </a:t>
            </a:r>
            <a:b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</a:b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к участию в процедуре</a:t>
            </a:r>
            <a:r>
              <a:rPr lang="en-US" dirty="0">
                <a:solidFill>
                  <a:srgbClr val="062063"/>
                </a:solidFill>
                <a:latin typeface="Exo 2" panose="00000500000000000000" pitchFamily="2" charset="-52"/>
              </a:rPr>
              <a:t> </a:t>
            </a:r>
            <a:endParaRPr lang="ru-RU" dirty="0">
              <a:solidFill>
                <a:srgbClr val="062063"/>
              </a:solidFill>
              <a:latin typeface="Exo 2" panose="000005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BC59BE-1D39-521A-2DF7-8D4CB5282C7C}"/>
              </a:ext>
            </a:extLst>
          </p:cNvPr>
          <p:cNvSpPr txBox="1"/>
          <p:nvPr/>
        </p:nvSpPr>
        <p:spPr>
          <a:xfrm>
            <a:off x="8534400" y="5706070"/>
            <a:ext cx="335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Допустимо собственное описание обоснования отказа.</a:t>
            </a:r>
          </a:p>
        </p:txBody>
      </p:sp>
    </p:spTree>
    <p:extLst>
      <p:ext uri="{BB962C8B-B14F-4D97-AF65-F5344CB8AC3E}">
        <p14:creationId xmlns:p14="http://schemas.microsoft.com/office/powerpoint/2010/main" val="2659406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2CD38-225A-41AE-B772-8DD6933B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699" y="-1153163"/>
            <a:ext cx="12273699" cy="942680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661359-4236-498D-8A8C-B8A2E62C2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239000"/>
            <a:ext cx="11035791" cy="4137025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3F63FB3-954B-4C6F-9627-903A8F053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66" t="11214" r="23103" b="3739"/>
          <a:stretch/>
        </p:blipFill>
        <p:spPr>
          <a:xfrm>
            <a:off x="-26378" y="0"/>
            <a:ext cx="12204001" cy="693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6B84DB-6B64-2091-B839-4729F491A3A2}"/>
              </a:ext>
            </a:extLst>
          </p:cNvPr>
          <p:cNvSpPr txBox="1"/>
          <p:nvPr/>
        </p:nvSpPr>
        <p:spPr>
          <a:xfrm>
            <a:off x="381000" y="3810000"/>
            <a:ext cx="3200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Необходимо скачать сформированный протокол на площадке</a:t>
            </a:r>
            <a:r>
              <a:rPr lang="en-US" dirty="0">
                <a:solidFill>
                  <a:srgbClr val="062063"/>
                </a:solidFill>
                <a:latin typeface="Exo 2" panose="00000500000000000000" pitchFamily="2" charset="-52"/>
              </a:rPr>
              <a:t>, </a:t>
            </a: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подписать и прикрепить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E9C5083-BB29-7917-0E1B-4F8A71A6D2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204000" cy="3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40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8EE246-357A-4E6A-868D-08438066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662782"/>
          </a:xfrm>
        </p:spPr>
        <p:txBody>
          <a:bodyPr>
            <a:noAutofit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4C73973-68CE-4D9F-8551-1AC6FAC9A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" y="7288112"/>
            <a:ext cx="11035791" cy="4137025"/>
          </a:xfrm>
        </p:spPr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9A551AA-F83C-0348-AA5A-26F080AF03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6705600"/>
            <a:ext cx="12192001" cy="170658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5A8CD8AA-9BFC-1A44-5E7A-44D91B16AC65}"/>
              </a:ext>
            </a:extLst>
          </p:cNvPr>
          <p:cNvGrpSpPr/>
          <p:nvPr/>
        </p:nvGrpSpPr>
        <p:grpSpPr>
          <a:xfrm>
            <a:off x="-95250" y="381000"/>
            <a:ext cx="12268200" cy="13716000"/>
            <a:chOff x="0" y="457200"/>
            <a:chExt cx="12268200" cy="13716000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xmlns="" id="{65B67331-E9CC-6523-EF29-BABE9B3561BC}"/>
                </a:ext>
              </a:extLst>
            </p:cNvPr>
            <p:cNvGrpSpPr/>
            <p:nvPr/>
          </p:nvGrpSpPr>
          <p:grpSpPr>
            <a:xfrm>
              <a:off x="0" y="457200"/>
              <a:ext cx="12268200" cy="13716000"/>
              <a:chOff x="0" y="457200"/>
              <a:chExt cx="12268200" cy="13716000"/>
            </a:xfrm>
          </p:grpSpPr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xmlns="" id="{442CA387-149C-9A7B-1F05-DE5D0E5292CF}"/>
                  </a:ext>
                </a:extLst>
              </p:cNvPr>
              <p:cNvGrpSpPr/>
              <p:nvPr/>
            </p:nvGrpSpPr>
            <p:grpSpPr>
              <a:xfrm>
                <a:off x="0" y="457200"/>
                <a:ext cx="12268200" cy="13716000"/>
                <a:chOff x="0" y="457200"/>
                <a:chExt cx="12268200" cy="13716000"/>
              </a:xfrm>
            </p:grpSpPr>
            <p:pic>
              <p:nvPicPr>
                <p:cNvPr id="18" name="Рисунок 17">
                  <a:extLst>
                    <a:ext uri="{FF2B5EF4-FFF2-40B4-BE49-F238E27FC236}">
                      <a16:creationId xmlns:a16="http://schemas.microsoft.com/office/drawing/2014/main" xmlns="" id="{7AC22F31-7ECD-AC2A-82FD-96BB92693D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0" y="457200"/>
                  <a:ext cx="12268200" cy="7240219"/>
                </a:xfrm>
                <a:custGeom>
                  <a:avLst/>
                  <a:gdLst>
                    <a:gd name="connsiteX0" fmla="*/ 0 w 12268200"/>
                    <a:gd name="connsiteY0" fmla="*/ 0 h 7926019"/>
                    <a:gd name="connsiteX1" fmla="*/ 12268200 w 12268200"/>
                    <a:gd name="connsiteY1" fmla="*/ 0 h 7926019"/>
                    <a:gd name="connsiteX2" fmla="*/ 12268200 w 12268200"/>
                    <a:gd name="connsiteY2" fmla="*/ 7926019 h 7926019"/>
                    <a:gd name="connsiteX3" fmla="*/ 0 w 12268200"/>
                    <a:gd name="connsiteY3" fmla="*/ 7926019 h 7926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68200" h="7926019">
                      <a:moveTo>
                        <a:pt x="0" y="0"/>
                      </a:moveTo>
                      <a:lnTo>
                        <a:pt x="12268200" y="0"/>
                      </a:lnTo>
                      <a:lnTo>
                        <a:pt x="12268200" y="7926019"/>
                      </a:lnTo>
                      <a:lnTo>
                        <a:pt x="0" y="7926019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9" name="Рисунок 18">
                  <a:extLst>
                    <a:ext uri="{FF2B5EF4-FFF2-40B4-BE49-F238E27FC236}">
                      <a16:creationId xmlns:a16="http://schemas.microsoft.com/office/drawing/2014/main" xmlns="" id="{F4E258E3-B4C3-3B29-39AE-7F076B5603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348" y="7051324"/>
                  <a:ext cx="12260534" cy="7121876"/>
                </a:xfrm>
                <a:custGeom>
                  <a:avLst/>
                  <a:gdLst>
                    <a:gd name="connsiteX0" fmla="*/ 0 w 12260534"/>
                    <a:gd name="connsiteY0" fmla="*/ 0 h 7121876"/>
                    <a:gd name="connsiteX1" fmla="*/ 12260534 w 12260534"/>
                    <a:gd name="connsiteY1" fmla="*/ 0 h 7121876"/>
                    <a:gd name="connsiteX2" fmla="*/ 12260534 w 12260534"/>
                    <a:gd name="connsiteY2" fmla="*/ 7121876 h 7121876"/>
                    <a:gd name="connsiteX3" fmla="*/ 0 w 12260534"/>
                    <a:gd name="connsiteY3" fmla="*/ 7121876 h 712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60534" h="7121876">
                      <a:moveTo>
                        <a:pt x="0" y="0"/>
                      </a:moveTo>
                      <a:lnTo>
                        <a:pt x="12260534" y="0"/>
                      </a:lnTo>
                      <a:lnTo>
                        <a:pt x="12260534" y="7121876"/>
                      </a:lnTo>
                      <a:lnTo>
                        <a:pt x="0" y="7121876"/>
                      </a:lnTo>
                      <a:close/>
                    </a:path>
                  </a:pathLst>
                </a:custGeom>
              </p:spPr>
            </p:pic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E1502E8-CEBF-932F-BA2B-E22478DCAC0F}"/>
                  </a:ext>
                </a:extLst>
              </p:cNvPr>
              <p:cNvSpPr txBox="1"/>
              <p:nvPr/>
            </p:nvSpPr>
            <p:spPr>
              <a:xfrm>
                <a:off x="8762999" y="1784265"/>
                <a:ext cx="342899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rgbClr val="062063"/>
                    </a:solidFill>
                    <a:latin typeface="Exo 2" panose="00000500000000000000" pitchFamily="2" charset="-52"/>
                  </a:rPr>
                  <a:t>П</a:t>
                </a:r>
                <a:r>
                  <a:rPr lang="ru-RU" sz="1800" dirty="0">
                    <a:solidFill>
                      <a:srgbClr val="062063"/>
                    </a:solidFill>
                    <a:latin typeface="Exo 2" panose="00000500000000000000" pitchFamily="2" charset="-52"/>
                  </a:rPr>
                  <a:t>ротокол скачивается в удобном формате </a:t>
                </a:r>
                <a:r>
                  <a:rPr lang="en-US" sz="1800" dirty="0">
                    <a:solidFill>
                      <a:srgbClr val="062063"/>
                    </a:solidFill>
                    <a:latin typeface="Exo 2" panose="00000500000000000000" pitchFamily="2" charset="-52"/>
                  </a:rPr>
                  <a:t>WORD, </a:t>
                </a:r>
                <a:r>
                  <a:rPr lang="ru-RU" sz="1800" dirty="0">
                    <a:solidFill>
                      <a:srgbClr val="062063"/>
                    </a:solidFill>
                    <a:latin typeface="Exo 2" panose="00000500000000000000" pitchFamily="2" charset="-52"/>
                  </a:rPr>
                  <a:t/>
                </a:r>
                <a:br>
                  <a:rPr lang="ru-RU" sz="1800" dirty="0">
                    <a:solidFill>
                      <a:srgbClr val="062063"/>
                    </a:solidFill>
                    <a:latin typeface="Exo 2" panose="00000500000000000000" pitchFamily="2" charset="-52"/>
                  </a:rPr>
                </a:br>
                <a:r>
                  <a:rPr lang="ru-RU" sz="1800" dirty="0">
                    <a:solidFill>
                      <a:srgbClr val="062063"/>
                    </a:solidFill>
                    <a:latin typeface="Exo 2" panose="00000500000000000000" pitchFamily="2" charset="-52"/>
                  </a:rPr>
                  <a:t>где </a:t>
                </a:r>
                <a:r>
                  <a:rPr lang="ru-RU" dirty="0">
                    <a:solidFill>
                      <a:srgbClr val="062063"/>
                    </a:solidFill>
                    <a:latin typeface="Exo 2" panose="00000500000000000000" pitchFamily="2" charset="-52"/>
                  </a:rPr>
                  <a:t>уже </a:t>
                </a:r>
                <a:r>
                  <a:rPr lang="ru-RU" sz="1800" dirty="0">
                    <a:solidFill>
                      <a:srgbClr val="062063"/>
                    </a:solidFill>
                    <a:latin typeface="Exo 2" panose="00000500000000000000" pitchFamily="2" charset="-52"/>
                  </a:rPr>
                  <a:t>указана вся информация о процедуре</a:t>
                </a:r>
                <a:endParaRPr lang="ru-RU" dirty="0">
                  <a:solidFill>
                    <a:srgbClr val="062063"/>
                  </a:solidFill>
                  <a:latin typeface="Exo 2" panose="00000500000000000000" pitchFamily="2" charset="-52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7430EC8-949D-C502-6281-A9314D58207D}"/>
                </a:ext>
              </a:extLst>
            </p:cNvPr>
            <p:cNvSpPr txBox="1"/>
            <p:nvPr/>
          </p:nvSpPr>
          <p:spPr>
            <a:xfrm>
              <a:off x="8572501" y="10818260"/>
              <a:ext cx="348614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dirty="0">
                  <a:solidFill>
                    <a:srgbClr val="062063"/>
                  </a:solidFill>
                  <a:latin typeface="Exo 2" panose="00000500000000000000" pitchFamily="2" charset="-52"/>
                </a:rPr>
                <a:t>После проверки </a:t>
              </a:r>
              <a:r>
                <a:rPr lang="ru-RU" dirty="0">
                  <a:solidFill>
                    <a:srgbClr val="062063"/>
                  </a:solidFill>
                  <a:latin typeface="Exo 2" panose="00000500000000000000" pitchFamily="2" charset="-52"/>
                </a:rPr>
                <a:t>комиссией</a:t>
              </a:r>
              <a:r>
                <a:rPr lang="ru-RU" sz="1800" dirty="0">
                  <a:solidFill>
                    <a:srgbClr val="062063"/>
                  </a:solidFill>
                  <a:latin typeface="Exo 2" panose="00000500000000000000" pitchFamily="2" charset="-52"/>
                </a:rPr>
                <a:t> сгенерированного протокола</a:t>
              </a:r>
              <a:r>
                <a:rPr lang="en-US" sz="1800" dirty="0">
                  <a:solidFill>
                    <a:srgbClr val="062063"/>
                  </a:solidFill>
                  <a:latin typeface="Exo 2" panose="00000500000000000000" pitchFamily="2" charset="-52"/>
                </a:rPr>
                <a:t>, </a:t>
              </a:r>
              <a:r>
                <a:rPr lang="ru-RU" sz="1800" dirty="0">
                  <a:solidFill>
                    <a:srgbClr val="062063"/>
                  </a:solidFill>
                  <a:latin typeface="Exo 2" panose="00000500000000000000" pitchFamily="2" charset="-52"/>
                </a:rPr>
                <a:t/>
              </a:r>
              <a:br>
                <a:rPr lang="ru-RU" sz="1800" dirty="0">
                  <a:solidFill>
                    <a:srgbClr val="062063"/>
                  </a:solidFill>
                  <a:latin typeface="Exo 2" panose="00000500000000000000" pitchFamily="2" charset="-52"/>
                </a:rPr>
              </a:br>
              <a:r>
                <a:rPr lang="ru-RU" sz="1800" dirty="0">
                  <a:solidFill>
                    <a:srgbClr val="062063"/>
                  </a:solidFill>
                  <a:latin typeface="Exo 2" panose="00000500000000000000" pitchFamily="2" charset="-52"/>
                </a:rPr>
                <a:t>его необходимо подписать </a:t>
              </a:r>
              <a:br>
                <a:rPr lang="ru-RU" sz="1800" dirty="0">
                  <a:solidFill>
                    <a:srgbClr val="062063"/>
                  </a:solidFill>
                  <a:latin typeface="Exo 2" panose="00000500000000000000" pitchFamily="2" charset="-52"/>
                </a:rPr>
              </a:br>
              <a:r>
                <a:rPr lang="ru-RU" sz="1800" dirty="0">
                  <a:solidFill>
                    <a:srgbClr val="062063"/>
                  </a:solidFill>
                  <a:latin typeface="Exo 2" panose="00000500000000000000" pitchFamily="2" charset="-52"/>
                </a:rPr>
                <a:t>и отсканировать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B50D083-1E74-4E35-9609-30CB746778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2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00156 -1.05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7D7F4E9-6426-0ECA-90E8-8F5D246AFA90}"/>
              </a:ext>
            </a:extLst>
          </p:cNvPr>
          <p:cNvSpPr/>
          <p:nvPr/>
        </p:nvSpPr>
        <p:spPr>
          <a:xfrm>
            <a:off x="7543800" y="76200"/>
            <a:ext cx="4724400" cy="6858000"/>
          </a:xfrm>
          <a:prstGeom prst="rect">
            <a:avLst/>
          </a:prstGeom>
          <a:gradFill flip="none" rotWithShape="1">
            <a:gsLst>
              <a:gs pos="0">
                <a:srgbClr val="DEE8F5"/>
              </a:gs>
              <a:gs pos="100000">
                <a:schemeClr val="accent1">
                  <a:lumMod val="60000"/>
                  <a:lumOff val="40000"/>
                  <a:alpha val="22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6F00C89-029D-43F9-8674-99AFEB29D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597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5D30C4-91B2-84AB-4C0C-BCDB0E2A59BC}"/>
              </a:ext>
            </a:extLst>
          </p:cNvPr>
          <p:cNvSpPr txBox="1"/>
          <p:nvPr/>
        </p:nvSpPr>
        <p:spPr>
          <a:xfrm>
            <a:off x="8132712" y="4674012"/>
            <a:ext cx="39257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62063"/>
                </a:solidFill>
                <a:latin typeface="Exo 2" panose="00000500000000000000" pitchFamily="2" charset="-52"/>
              </a:rPr>
              <a:t/>
            </a:r>
            <a:br>
              <a:rPr lang="en-US" sz="1800" dirty="0">
                <a:solidFill>
                  <a:srgbClr val="062063"/>
                </a:solidFill>
                <a:latin typeface="Exo 2" panose="00000500000000000000" pitchFamily="2" charset="-52"/>
              </a:rPr>
            </a:br>
            <a:r>
              <a:rPr lang="ru-RU" sz="1800" dirty="0">
                <a:solidFill>
                  <a:srgbClr val="062063"/>
                </a:solidFill>
                <a:latin typeface="Exo 2" panose="00000500000000000000" pitchFamily="2" charset="-52"/>
              </a:rPr>
              <a:t>Подписание происходит </a:t>
            </a:r>
            <a:br>
              <a:rPr lang="ru-RU" sz="1800" dirty="0">
                <a:solidFill>
                  <a:srgbClr val="062063"/>
                </a:solidFill>
                <a:latin typeface="Exo 2" panose="00000500000000000000" pitchFamily="2" charset="-52"/>
              </a:rPr>
            </a:br>
            <a:r>
              <a:rPr lang="ru-RU" sz="1800" dirty="0">
                <a:solidFill>
                  <a:srgbClr val="062063"/>
                </a:solidFill>
                <a:latin typeface="Exo 2" panose="00000500000000000000" pitchFamily="2" charset="-52"/>
              </a:rPr>
              <a:t>с помощью Электронной цифровой подписи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D1690C4-A177-337C-B7CE-03E94F96D9A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14" b="13657"/>
          <a:stretch/>
        </p:blipFill>
        <p:spPr>
          <a:xfrm>
            <a:off x="7467600" y="-28575"/>
            <a:ext cx="4836600" cy="304801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713A2EF3-1DCA-95D3-5779-210ED430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5579">
            <a:off x="8336927" y="1425767"/>
            <a:ext cx="3097946" cy="295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68BF75-5BF4-E738-1FA4-11296BA552E1}"/>
              </a:ext>
            </a:extLst>
          </p:cNvPr>
          <p:cNvSpPr txBox="1"/>
          <p:nvPr/>
        </p:nvSpPr>
        <p:spPr>
          <a:xfrm>
            <a:off x="2807570" y="3962400"/>
            <a:ext cx="44975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62063"/>
                </a:solidFill>
                <a:latin typeface="Exo 2" panose="00000500000000000000" pitchFamily="2" charset="-52"/>
              </a:rPr>
              <a:t>Провер</a:t>
            </a:r>
            <a:r>
              <a:rPr lang="ru-RU" dirty="0">
                <a:solidFill>
                  <a:srgbClr val="062063"/>
                </a:solidFill>
                <a:latin typeface="Exo 2" panose="00000500000000000000" pitchFamily="2" charset="-52"/>
              </a:rPr>
              <a:t>ьте</a:t>
            </a:r>
            <a:r>
              <a:rPr lang="ru-RU" sz="1800" dirty="0">
                <a:solidFill>
                  <a:srgbClr val="062063"/>
                </a:solidFill>
                <a:latin typeface="Exo 2" panose="00000500000000000000" pitchFamily="2" charset="-52"/>
              </a:rPr>
              <a:t> подписываемые данные </a:t>
            </a:r>
          </a:p>
        </p:txBody>
      </p:sp>
    </p:spTree>
    <p:extLst>
      <p:ext uri="{BB962C8B-B14F-4D97-AF65-F5344CB8AC3E}">
        <p14:creationId xmlns:p14="http://schemas.microsoft.com/office/powerpoint/2010/main" val="5348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98052D-4AB4-4952-9927-49AA85ADF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F752F5C-C19A-46DA-BEAE-7FF36B37D4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3203" y="-152400"/>
            <a:ext cx="12475201" cy="70103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181DD7-DB80-6085-AAFD-AFC7387B05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204000" cy="30320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53117879-1855-6123-9967-8026BDE0A789}"/>
              </a:ext>
            </a:extLst>
          </p:cNvPr>
          <p:cNvSpPr txBox="1">
            <a:spLocks/>
          </p:cNvSpPr>
          <p:nvPr/>
        </p:nvSpPr>
        <p:spPr>
          <a:xfrm>
            <a:off x="6096000" y="4495800"/>
            <a:ext cx="6051296" cy="1485901"/>
          </a:xfrm>
          <a:prstGeom prst="roundRect">
            <a:avLst>
              <a:gd name="adj" fmla="val 5035"/>
            </a:avLst>
          </a:prstGeom>
          <a:solidFill>
            <a:srgbClr val="FFFFFF"/>
          </a:solidFill>
          <a:ln>
            <a:solidFill>
              <a:srgbClr val="D5E4FF"/>
            </a:solidFill>
          </a:ln>
        </p:spPr>
        <p:txBody>
          <a:bodyPr wrap="square" lIns="0" tIns="0" rIns="0" bIns="0" anchor="ctr" anchorCtr="0">
            <a:noAutofit/>
          </a:bodyPr>
          <a:lstStyle>
            <a:lvl1pPr>
              <a:defRPr sz="3200" b="1">
                <a:solidFill>
                  <a:srgbClr val="0450F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80000" lvl="3" defTabSz="914400">
              <a:lnSpc>
                <a:spcPct val="130000"/>
              </a:lnSpc>
            </a:pPr>
            <a:r>
              <a:rPr lang="ru-RU" sz="2400" b="0" kern="0" dirty="0">
                <a:solidFill>
                  <a:srgbClr val="003255"/>
                </a:solidFill>
                <a:latin typeface="Exo 2" panose="00000500000000000000" pitchFamily="2" charset="-52"/>
              </a:rPr>
              <a:t>Н</a:t>
            </a:r>
            <a:r>
              <a:rPr lang="ru-RU" sz="2400" b="0" dirty="0">
                <a:solidFill>
                  <a:srgbClr val="003255"/>
                </a:solidFill>
                <a:latin typeface="Exo 2" panose="00000500000000000000" pitchFamily="2" charset="-52"/>
              </a:rPr>
              <a:t>ажимаем </a:t>
            </a:r>
            <a:br>
              <a:rPr lang="ru-RU" sz="2400" b="0" dirty="0">
                <a:solidFill>
                  <a:srgbClr val="003255"/>
                </a:solidFill>
                <a:latin typeface="Exo 2" panose="00000500000000000000" pitchFamily="2" charset="-52"/>
              </a:rPr>
            </a:br>
            <a:r>
              <a:rPr lang="en-US" sz="2400" b="0" dirty="0">
                <a:solidFill>
                  <a:srgbClr val="003255"/>
                </a:solidFill>
                <a:latin typeface="Exo 2 SemiBold" pitchFamily="2" charset="0"/>
              </a:rPr>
              <a:t>“</a:t>
            </a:r>
            <a:r>
              <a:rPr lang="ru-RU" sz="2400" b="0" dirty="0">
                <a:solidFill>
                  <a:srgbClr val="003255"/>
                </a:solidFill>
                <a:latin typeface="Exo 2 SemiBold" pitchFamily="2" charset="0"/>
              </a:rPr>
              <a:t>Подведение (</a:t>
            </a:r>
            <a:r>
              <a:rPr lang="ru-RU" sz="2400" b="0" dirty="0" err="1">
                <a:solidFill>
                  <a:srgbClr val="003255"/>
                </a:solidFill>
                <a:latin typeface="Exo 2 SemiBold" pitchFamily="2" charset="0"/>
              </a:rPr>
              <a:t>переподведение</a:t>
            </a:r>
            <a:r>
              <a:rPr lang="ru-RU" sz="2400" b="0" dirty="0">
                <a:solidFill>
                  <a:srgbClr val="003255"/>
                </a:solidFill>
                <a:latin typeface="Exo 2 SemiBold" pitchFamily="2" charset="0"/>
              </a:rPr>
              <a:t>) итогов</a:t>
            </a:r>
            <a:r>
              <a:rPr lang="en-US" sz="1000" b="0" dirty="0">
                <a:solidFill>
                  <a:srgbClr val="003255"/>
                </a:solidFill>
                <a:latin typeface="Exo 2 SemiBold" pitchFamily="2" charset="0"/>
              </a:rPr>
              <a:t>”</a:t>
            </a:r>
            <a:endParaRPr lang="ru-RU" sz="1000" b="0" dirty="0">
              <a:solidFill>
                <a:srgbClr val="003255"/>
              </a:solidFill>
              <a:latin typeface="Exo 2 SemiBold" pitchFamily="2" charset="0"/>
            </a:endParaRPr>
          </a:p>
          <a:p>
            <a:pPr marL="180000" defTabSz="914400">
              <a:lnSpc>
                <a:spcPct val="130000"/>
              </a:lnSpc>
            </a:pPr>
            <a:endParaRPr lang="ru-RU" sz="800" b="0" kern="0" dirty="0">
              <a:solidFill>
                <a:srgbClr val="003255"/>
              </a:solidFill>
              <a:latin typeface="Exo 2 SemiBold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45B7F59-0872-562B-50EE-23C549576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6997700"/>
            <a:ext cx="876300" cy="10287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055B751-5BE8-75EB-3E28-76D31C58D595}"/>
              </a:ext>
            </a:extLst>
          </p:cNvPr>
          <p:cNvSpPr txBox="1">
            <a:spLocks/>
          </p:cNvSpPr>
          <p:nvPr/>
        </p:nvSpPr>
        <p:spPr>
          <a:xfrm>
            <a:off x="578104" y="2743200"/>
            <a:ext cx="7651496" cy="1752600"/>
          </a:xfrm>
          <a:prstGeom prst="roundRect">
            <a:avLst>
              <a:gd name="adj" fmla="val 5035"/>
            </a:avLst>
          </a:prstGeom>
          <a:solidFill>
            <a:srgbClr val="FEDBB8">
              <a:alpha val="91000"/>
            </a:srgbClr>
          </a:solidFill>
          <a:ln>
            <a:solidFill>
              <a:srgbClr val="D5E4FF"/>
            </a:solidFill>
          </a:ln>
        </p:spPr>
        <p:txBody>
          <a:bodyPr wrap="square" lIns="0" tIns="0" rIns="0" bIns="0" anchor="ctr" anchorCtr="0">
            <a:noAutofit/>
          </a:bodyPr>
          <a:lstStyle>
            <a:lvl1pPr>
              <a:defRPr sz="3200" b="1">
                <a:solidFill>
                  <a:srgbClr val="0450F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80000" defTabSz="914400">
              <a:lnSpc>
                <a:spcPct val="130000"/>
              </a:lnSpc>
            </a:pPr>
            <a:r>
              <a:rPr lang="ru-RU" sz="2400" b="0" kern="0" dirty="0">
                <a:solidFill>
                  <a:srgbClr val="4D1700"/>
                </a:solidFill>
                <a:latin typeface="Exo 2" panose="00000500000000000000" pitchFamily="2" charset="-52"/>
              </a:rPr>
              <a:t>После подписания протокола определения претендентов участниками. </a:t>
            </a:r>
            <a:br>
              <a:rPr lang="ru-RU" sz="2400" b="0" kern="0" dirty="0">
                <a:solidFill>
                  <a:srgbClr val="4D1700"/>
                </a:solidFill>
                <a:latin typeface="Exo 2" panose="00000500000000000000" pitchFamily="2" charset="-52"/>
              </a:rPr>
            </a:br>
            <a:r>
              <a:rPr lang="ru-RU" sz="2400" b="0" kern="0" dirty="0">
                <a:solidFill>
                  <a:srgbClr val="4D1700"/>
                </a:solidFill>
                <a:latin typeface="Exo 2" panose="00000500000000000000" pitchFamily="2" charset="-52"/>
              </a:rPr>
              <a:t>Процедура обретает статус </a:t>
            </a:r>
            <a:r>
              <a:rPr lang="en-US" sz="2400" b="0" kern="0" dirty="0">
                <a:solidFill>
                  <a:srgbClr val="4D1700"/>
                </a:solidFill>
                <a:latin typeface="Exo 2 SemiBold" pitchFamily="2" charset="0"/>
              </a:rPr>
              <a:t>“</a:t>
            </a:r>
            <a:r>
              <a:rPr lang="ru-RU" sz="2400" b="0" kern="0" dirty="0">
                <a:solidFill>
                  <a:srgbClr val="4D1700"/>
                </a:solidFill>
                <a:latin typeface="Exo 2 SemiBold" pitchFamily="2" charset="0"/>
              </a:rPr>
              <a:t>Подведение итогов</a:t>
            </a:r>
            <a:r>
              <a:rPr lang="en-US" sz="2400" b="0" kern="0" dirty="0">
                <a:solidFill>
                  <a:srgbClr val="4D1700"/>
                </a:solidFill>
                <a:latin typeface="Exo 2 SemiBold" pitchFamily="2" charset="0"/>
              </a:rPr>
              <a:t>”</a:t>
            </a:r>
            <a:endParaRPr lang="ru-RU" sz="2400" b="0" kern="0" dirty="0">
              <a:solidFill>
                <a:srgbClr val="4D1700"/>
              </a:solidFill>
              <a:latin typeface="Ex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41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4A1B703D-4FA9-4BF9-8A5D-199AFC992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192" y="409115"/>
            <a:ext cx="9490075" cy="984885"/>
          </a:xfrm>
        </p:spPr>
        <p:txBody>
          <a:bodyPr/>
          <a:lstStyle/>
          <a:p>
            <a:r>
              <a:rPr lang="ru-RU" altLang="en-US" dirty="0" err="1">
                <a:solidFill>
                  <a:srgbClr val="0450F2"/>
                </a:solidFill>
                <a:latin typeface="Exo 2 SemiBold" pitchFamily="2" charset="0"/>
              </a:rPr>
              <a:t>Росэлторг</a:t>
            </a:r>
            <a:r>
              <a:rPr lang="ru-RU" altLang="en-US" dirty="0">
                <a:solidFill>
                  <a:srgbClr val="0450F2"/>
                </a:solidFill>
                <a:latin typeface="Exo 2 SemiBold" pitchFamily="2" charset="0"/>
              </a:rPr>
              <a:t> — крупнейшая в России электронная площадка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F0BA10D8-137B-4843-B782-A11BD15871D3}"/>
              </a:ext>
            </a:extLst>
          </p:cNvPr>
          <p:cNvSpPr/>
          <p:nvPr/>
        </p:nvSpPr>
        <p:spPr>
          <a:xfrm>
            <a:off x="3062512" y="3139444"/>
            <a:ext cx="2225993" cy="998388"/>
          </a:xfrm>
          <a:prstGeom prst="roundRect">
            <a:avLst>
              <a:gd name="adj" fmla="val 24439"/>
            </a:avLst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rgbClr val="10132C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1200"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51C4FA73-A449-4C99-B80C-DF566C40835F}"/>
              </a:ext>
            </a:extLst>
          </p:cNvPr>
          <p:cNvSpPr/>
          <p:nvPr/>
        </p:nvSpPr>
        <p:spPr>
          <a:xfrm>
            <a:off x="3062512" y="1925974"/>
            <a:ext cx="2225993" cy="998388"/>
          </a:xfrm>
          <a:prstGeom prst="roundRect">
            <a:avLst>
              <a:gd name="adj" fmla="val 24439"/>
            </a:avLst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rgbClr val="10132C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1200"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51CEFDF1-11D4-4FE1-BFC2-94980CDC4567}"/>
              </a:ext>
            </a:extLst>
          </p:cNvPr>
          <p:cNvSpPr/>
          <p:nvPr/>
        </p:nvSpPr>
        <p:spPr>
          <a:xfrm>
            <a:off x="543272" y="3139444"/>
            <a:ext cx="2225992" cy="998388"/>
          </a:xfrm>
          <a:prstGeom prst="roundRect">
            <a:avLst>
              <a:gd name="adj" fmla="val 24439"/>
            </a:avLst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rgbClr val="10132C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1200"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63A7230E-7B97-43EF-A30E-8FABAB8734D5}"/>
              </a:ext>
            </a:extLst>
          </p:cNvPr>
          <p:cNvSpPr txBox="1">
            <a:spLocks/>
          </p:cNvSpPr>
          <p:nvPr/>
        </p:nvSpPr>
        <p:spPr>
          <a:xfrm>
            <a:off x="481510" y="4952676"/>
            <a:ext cx="1181254" cy="414642"/>
          </a:xfrm>
          <a:prstGeom prst="rect">
            <a:avLst/>
          </a:prstGeom>
        </p:spPr>
        <p:txBody>
          <a:bodyPr vert="horz" lIns="80189" tIns="40094" rIns="80189" bIns="40094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Calibri Light" panose="020F0302020204030204" pitchFamily="34" charset="0"/>
              </a:rPr>
              <a:t>52%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F4EEE76A-DABC-4F72-8AAB-4C06E5175FBA}"/>
              </a:ext>
            </a:extLst>
          </p:cNvPr>
          <p:cNvSpPr txBox="1">
            <a:spLocks/>
          </p:cNvSpPr>
          <p:nvPr/>
        </p:nvSpPr>
        <p:spPr>
          <a:xfrm>
            <a:off x="4155152" y="4956996"/>
            <a:ext cx="1181254" cy="414642"/>
          </a:xfrm>
          <a:prstGeom prst="rect">
            <a:avLst/>
          </a:prstGeom>
        </p:spPr>
        <p:txBody>
          <a:bodyPr vert="horz" lIns="80189" tIns="40094" rIns="80189" bIns="40094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Calibri Light" panose="020F0302020204030204" pitchFamily="34" charset="0"/>
              </a:rPr>
              <a:t>48%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8C7AF7C1-5536-4750-AC5C-DA32ED662A59}"/>
              </a:ext>
            </a:extLst>
          </p:cNvPr>
          <p:cNvGrpSpPr/>
          <p:nvPr/>
        </p:nvGrpSpPr>
        <p:grpSpPr>
          <a:xfrm>
            <a:off x="2363319" y="4995957"/>
            <a:ext cx="1161866" cy="1146676"/>
            <a:chOff x="2623912" y="4506688"/>
            <a:chExt cx="1331726" cy="1314316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xmlns="" id="{37242686-F521-40B8-B036-1C233D6DE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623912" y="4506688"/>
              <a:ext cx="1331726" cy="1314316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0702D769-5D64-473B-BD23-F985BDDC0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962277" y="4838633"/>
              <a:ext cx="639593" cy="639471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F7C44688-2F7F-4E34-85CC-6DC7A71F0B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67895"/>
          <a:stretch/>
        </p:blipFill>
        <p:spPr>
          <a:xfrm>
            <a:off x="579929" y="5697484"/>
            <a:ext cx="572807" cy="647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FDA4757-A9B9-434F-8F17-8B88D2C38BA9}"/>
              </a:ext>
            </a:extLst>
          </p:cNvPr>
          <p:cNvSpPr txBox="1"/>
          <p:nvPr/>
        </p:nvSpPr>
        <p:spPr>
          <a:xfrm>
            <a:off x="1181291" y="5630129"/>
            <a:ext cx="15541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Правительство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Москвы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39AE232-83CB-4D00-8037-745E566F8C1C}"/>
              </a:ext>
            </a:extLst>
          </p:cNvPr>
          <p:cNvSpPr txBox="1"/>
          <p:nvPr/>
        </p:nvSpPr>
        <p:spPr>
          <a:xfrm>
            <a:off x="4697686" y="5614627"/>
            <a:ext cx="7008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Банк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C241E0A1-4EDA-4477-8EF9-BEF2FE3910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155152" y="5897424"/>
            <a:ext cx="1181254" cy="419155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7DE4D0DA-A6BD-442E-85C9-353FE5DBF689}"/>
              </a:ext>
            </a:extLst>
          </p:cNvPr>
          <p:cNvSpPr/>
          <p:nvPr/>
        </p:nvSpPr>
        <p:spPr>
          <a:xfrm>
            <a:off x="543272" y="1916035"/>
            <a:ext cx="2225992" cy="998388"/>
          </a:xfrm>
          <a:prstGeom prst="roundRect">
            <a:avLst>
              <a:gd name="adj" fmla="val 24439"/>
            </a:avLst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rgbClr val="10132C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ts val="1200"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D9FA039-229B-489D-8F80-38EDE3F0983B}"/>
              </a:ext>
            </a:extLst>
          </p:cNvPr>
          <p:cNvSpPr txBox="1"/>
          <p:nvPr/>
        </p:nvSpPr>
        <p:spPr>
          <a:xfrm>
            <a:off x="1202234" y="2184396"/>
            <a:ext cx="1415699" cy="43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Государственные закупки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FCD5956-7352-4944-BCAC-2AB8034E565B}"/>
              </a:ext>
            </a:extLst>
          </p:cNvPr>
          <p:cNvSpPr txBox="1"/>
          <p:nvPr/>
        </p:nvSpPr>
        <p:spPr>
          <a:xfrm>
            <a:off x="1185341" y="3330616"/>
            <a:ext cx="17546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Закупки госкорпораций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и госкомпаний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35B7402-E12A-4FE8-9FFD-570DC582BCC4}"/>
              </a:ext>
            </a:extLst>
          </p:cNvPr>
          <p:cNvSpPr txBox="1"/>
          <p:nvPr/>
        </p:nvSpPr>
        <p:spPr>
          <a:xfrm>
            <a:off x="3738754" y="2177471"/>
            <a:ext cx="14154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Имущественные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торги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D62D518-EC01-4EEF-BB1E-79F01095BA9F}"/>
              </a:ext>
            </a:extLst>
          </p:cNvPr>
          <p:cNvSpPr txBox="1"/>
          <p:nvPr/>
        </p:nvSpPr>
        <p:spPr>
          <a:xfrm>
            <a:off x="3738754" y="3423195"/>
            <a:ext cx="16956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Закупки частного бизнеса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9FE51376-D4DE-477C-93E3-71F0CC20F5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479" y="3458638"/>
            <a:ext cx="318964" cy="360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CE8672CF-E81B-456B-B50B-0BD39915E3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91" y="2160892"/>
            <a:ext cx="506695" cy="50867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4BC87C88-4857-4A28-B473-B10EB6882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479" y="2235229"/>
            <a:ext cx="324673" cy="36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9D39D7FD-34CC-4143-BC16-6A0EA8A7B9C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51" y="3460620"/>
            <a:ext cx="340832" cy="339066"/>
          </a:xfrm>
          <a:prstGeom prst="rect">
            <a:avLst/>
          </a:prstGeom>
        </p:spPr>
      </p:pic>
      <p:sp>
        <p:nvSpPr>
          <p:cNvPr id="42" name="Заголовок 1">
            <a:extLst>
              <a:ext uri="{FF2B5EF4-FFF2-40B4-BE49-F238E27FC236}">
                <a16:creationId xmlns:a16="http://schemas.microsoft.com/office/drawing/2014/main" xmlns="" id="{A55DA8B1-4884-4CB9-A86F-0103279BA733}"/>
              </a:ext>
            </a:extLst>
          </p:cNvPr>
          <p:cNvSpPr txBox="1">
            <a:spLocks/>
          </p:cNvSpPr>
          <p:nvPr/>
        </p:nvSpPr>
        <p:spPr>
          <a:xfrm>
            <a:off x="1292298" y="4563379"/>
            <a:ext cx="3322622" cy="327708"/>
          </a:xfrm>
          <a:prstGeom prst="rect">
            <a:avLst/>
          </a:prstGeom>
        </p:spPr>
        <p:txBody>
          <a:bodyPr vert="horz" lIns="80189" tIns="40094" rIns="80189" bIns="40094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 SemiBold" pitchFamily="2" charset="0"/>
              </a:rPr>
              <a:t>Надежные акционеры</a:t>
            </a: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xmlns="" id="{D01EF160-EFD9-46C2-91F5-91B1AB5F8EA0}"/>
              </a:ext>
            </a:extLst>
          </p:cNvPr>
          <p:cNvCxnSpPr>
            <a:cxnSpLocks/>
          </p:cNvCxnSpPr>
          <p:nvPr/>
        </p:nvCxnSpPr>
        <p:spPr>
          <a:xfrm flipH="1">
            <a:off x="571635" y="5461939"/>
            <a:ext cx="1608772" cy="0"/>
          </a:xfrm>
          <a:prstGeom prst="line">
            <a:avLst/>
          </a:prstGeom>
          <a:ln w="12700">
            <a:solidFill>
              <a:srgbClr val="CD171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C0B34D7B-7CCB-42EE-8186-95CB660C76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406865" y="1721804"/>
            <a:ext cx="6632736" cy="3569116"/>
          </a:xfrm>
          <a:prstGeom prst="rect">
            <a:avLst/>
          </a:prstGeom>
        </p:spPr>
      </p:pic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xmlns="" id="{C68797F3-11EE-42E2-A8B6-F3EAB00F37FD}"/>
              </a:ext>
            </a:extLst>
          </p:cNvPr>
          <p:cNvCxnSpPr>
            <a:cxnSpLocks/>
          </p:cNvCxnSpPr>
          <p:nvPr/>
        </p:nvCxnSpPr>
        <p:spPr>
          <a:xfrm flipH="1">
            <a:off x="3708097" y="5461939"/>
            <a:ext cx="1608772" cy="0"/>
          </a:xfrm>
          <a:prstGeom prst="line">
            <a:avLst/>
          </a:prstGeom>
          <a:ln w="12700">
            <a:solidFill>
              <a:srgbClr val="00C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xmlns="" id="{5571B85E-4BBC-4B71-BE52-9CF0D74C2B1F}"/>
              </a:ext>
            </a:extLst>
          </p:cNvPr>
          <p:cNvSpPr txBox="1">
            <a:spLocks/>
          </p:cNvSpPr>
          <p:nvPr/>
        </p:nvSpPr>
        <p:spPr>
          <a:xfrm>
            <a:off x="6268817" y="5505387"/>
            <a:ext cx="1181254" cy="414642"/>
          </a:xfrm>
          <a:prstGeom prst="rect">
            <a:avLst/>
          </a:prstGeom>
        </p:spPr>
        <p:txBody>
          <a:bodyPr vert="horz" lIns="80189" tIns="40094" rIns="80189" bIns="40094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50F1"/>
                </a:solidFill>
                <a:effectLst/>
                <a:uLnTx/>
                <a:uFillTx/>
                <a:latin typeface="Calibri"/>
                <a:ea typeface="+mj-ea"/>
                <a:cs typeface="Calibri Light" panose="020F0302020204030204" pitchFamily="34" charset="0"/>
              </a:rPr>
              <a:t>95</a:t>
            </a: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xmlns="" id="{1AA6AA47-4D2F-4DE4-ACC9-31282ACB181A}"/>
              </a:ext>
            </a:extLst>
          </p:cNvPr>
          <p:cNvSpPr txBox="1">
            <a:spLocks/>
          </p:cNvSpPr>
          <p:nvPr/>
        </p:nvSpPr>
        <p:spPr>
          <a:xfrm>
            <a:off x="8263942" y="5505387"/>
            <a:ext cx="1181254" cy="414642"/>
          </a:xfrm>
          <a:prstGeom prst="rect">
            <a:avLst/>
          </a:prstGeom>
        </p:spPr>
        <p:txBody>
          <a:bodyPr vert="horz" lIns="80189" tIns="40094" rIns="80189" bIns="40094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50F1"/>
                </a:solidFill>
                <a:effectLst/>
                <a:uLnTx/>
                <a:uFillTx/>
                <a:latin typeface="Calibri"/>
                <a:ea typeface="+mj-ea"/>
                <a:cs typeface="Calibri Light" panose="020F0302020204030204" pitchFamily="34" charset="0"/>
              </a:rPr>
              <a:t>6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xmlns="" id="{5EEBF03A-2BD7-43D4-8731-869A435A964E}"/>
              </a:ext>
            </a:extLst>
          </p:cNvPr>
          <p:cNvSpPr txBox="1">
            <a:spLocks/>
          </p:cNvSpPr>
          <p:nvPr/>
        </p:nvSpPr>
        <p:spPr>
          <a:xfrm>
            <a:off x="9776428" y="5505387"/>
            <a:ext cx="1181254" cy="414642"/>
          </a:xfrm>
          <a:prstGeom prst="rect">
            <a:avLst/>
          </a:prstGeom>
        </p:spPr>
        <p:txBody>
          <a:bodyPr vert="horz" lIns="80189" tIns="40094" rIns="80189" bIns="40094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50F1"/>
                </a:solidFill>
                <a:effectLst/>
                <a:uLnTx/>
                <a:uFillTx/>
                <a:latin typeface="Calibri"/>
                <a:ea typeface="+mj-ea"/>
                <a:cs typeface="Calibri Light" panose="020F0302020204030204" pitchFamily="34" charset="0"/>
              </a:rPr>
              <a:t>52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4862DE5-115C-458C-817B-88FE321E1327}"/>
              </a:ext>
            </a:extLst>
          </p:cNvPr>
          <p:cNvSpPr txBox="1"/>
          <p:nvPr/>
        </p:nvSpPr>
        <p:spPr>
          <a:xfrm>
            <a:off x="6268817" y="5946770"/>
            <a:ext cx="2171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anose="00000500000000000000" pitchFamily="2" charset="-52"/>
                <a:ea typeface="+mn-ea"/>
                <a:cs typeface="+mn-cs"/>
              </a:rPr>
              <a:t>представительств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anose="00000500000000000000" pitchFamily="2" charset="-52"/>
                <a:ea typeface="+mn-ea"/>
                <a:cs typeface="+mn-cs"/>
              </a:rPr>
              <a:t>площадки «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Росэлторг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»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C146F35-3EF9-4608-B6E3-49B6BD95E10F}"/>
              </a:ext>
            </a:extLst>
          </p:cNvPr>
          <p:cNvSpPr txBox="1"/>
          <p:nvPr/>
        </p:nvSpPr>
        <p:spPr>
          <a:xfrm>
            <a:off x="8263942" y="5946770"/>
            <a:ext cx="18411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anose="00000500000000000000" pitchFamily="2" charset="-52"/>
                <a:ea typeface="+mn-ea"/>
                <a:cs typeface="+mn-cs"/>
              </a:rPr>
              <a:t>операционных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anose="00000500000000000000" pitchFamily="2" charset="-52"/>
                <a:ea typeface="+mn-ea"/>
                <a:cs typeface="+mn-cs"/>
              </a:rPr>
              <a:t>офисов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49814B5-9446-4379-A364-AF3669D75B1F}"/>
              </a:ext>
            </a:extLst>
          </p:cNvPr>
          <p:cNvSpPr txBox="1"/>
          <p:nvPr/>
        </p:nvSpPr>
        <p:spPr>
          <a:xfrm>
            <a:off x="9776428" y="5946770"/>
            <a:ext cx="21136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anose="00000500000000000000" pitchFamily="2" charset="-52"/>
                <a:ea typeface="+mn-ea"/>
                <a:cs typeface="+mn-cs"/>
              </a:rPr>
              <a:t>точки выдачи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anose="00000500000000000000" pitchFamily="2" charset="-52"/>
                <a:ea typeface="+mn-ea"/>
                <a:cs typeface="+mn-cs"/>
              </a:rPr>
              <a:t>электронной подписи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A32F6B1-9C5E-4091-B16D-83D2CBEEF831}"/>
              </a:ext>
            </a:extLst>
          </p:cNvPr>
          <p:cNvSpPr txBox="1"/>
          <p:nvPr/>
        </p:nvSpPr>
        <p:spPr>
          <a:xfrm>
            <a:off x="5956397" y="1555451"/>
            <a:ext cx="42720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Представительства компании расположены в большинстве регионов России и во всех часовых поясах, что позволяет нашим специалистам быть на связи в режиме 24/7</a:t>
            </a:r>
          </a:p>
        </p:txBody>
      </p:sp>
    </p:spTree>
    <p:extLst>
      <p:ext uri="{BB962C8B-B14F-4D97-AF65-F5344CB8AC3E}">
        <p14:creationId xmlns:p14="http://schemas.microsoft.com/office/powerpoint/2010/main" val="2339429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7D942E-85CB-4502-BB71-824EE845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037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CD65AF7-159C-4514-8FD7-9BC704375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7C498D0-7783-401B-9F8B-9DF154CA0A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9F066F-E4A5-7CEF-4C8B-7E2908948E7E}"/>
              </a:ext>
            </a:extLst>
          </p:cNvPr>
          <p:cNvSpPr txBox="1"/>
          <p:nvPr/>
        </p:nvSpPr>
        <p:spPr>
          <a:xfrm>
            <a:off x="8816975" y="1066800"/>
            <a:ext cx="314642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62063"/>
                </a:solidFill>
                <a:latin typeface="Exo 2 SemiBold" pitchFamily="2" charset="0"/>
              </a:rPr>
              <a:t>Порядок действий аналогичен</a:t>
            </a:r>
            <a:r>
              <a:rPr lang="en-US" sz="1800" dirty="0">
                <a:solidFill>
                  <a:srgbClr val="062063"/>
                </a:solidFill>
                <a:latin typeface="Exo 2 SemiBold" pitchFamily="2" charset="0"/>
              </a:rPr>
              <a:t>, </a:t>
            </a:r>
            <a:r>
              <a:rPr lang="ru-RU" sz="1800" dirty="0">
                <a:solidFill>
                  <a:srgbClr val="062063"/>
                </a:solidFill>
                <a:latin typeface="Exo 2 SemiBold" pitchFamily="2" charset="0"/>
              </a:rPr>
              <a:t>как и в стадии </a:t>
            </a:r>
            <a:r>
              <a:rPr lang="en-US" sz="1800" dirty="0">
                <a:solidFill>
                  <a:srgbClr val="062063"/>
                </a:solidFill>
                <a:latin typeface="Exo 2 SemiBold" pitchFamily="2" charset="0"/>
              </a:rPr>
              <a:t>“</a:t>
            </a:r>
            <a:r>
              <a:rPr lang="ru-RU" sz="1800" dirty="0">
                <a:solidFill>
                  <a:srgbClr val="062063"/>
                </a:solidFill>
                <a:latin typeface="Exo 2 SemiBold" pitchFamily="2" charset="0"/>
              </a:rPr>
              <a:t>Рассмотрение заявок</a:t>
            </a:r>
            <a:r>
              <a:rPr lang="en-US" sz="1800" dirty="0">
                <a:solidFill>
                  <a:srgbClr val="062063"/>
                </a:solidFill>
                <a:latin typeface="Exo 2 SemiBold" pitchFamily="2" charset="0"/>
              </a:rPr>
              <a:t>”</a:t>
            </a:r>
            <a:endParaRPr lang="ru-RU" sz="1800" dirty="0">
              <a:solidFill>
                <a:srgbClr val="062063"/>
              </a:solidFill>
              <a:latin typeface="Exo 2 SemiBold" pitchFamily="2" charset="0"/>
            </a:endParaRPr>
          </a:p>
          <a:p>
            <a:endParaRPr lang="ru-RU" sz="1800" dirty="0">
              <a:solidFill>
                <a:srgbClr val="062063"/>
              </a:solidFill>
              <a:latin typeface="Exo 2 SemiBold" pitchFamily="2" charset="0"/>
            </a:endParaRPr>
          </a:p>
          <a:p>
            <a:r>
              <a:rPr lang="ru-RU" sz="1800" dirty="0">
                <a:solidFill>
                  <a:srgbClr val="062063"/>
                </a:solidFill>
                <a:latin typeface="Exo 2 SemiBold" pitchFamily="2" charset="0"/>
              </a:rPr>
              <a:t>Здесь также доступна вся информация о процедуре. </a:t>
            </a:r>
          </a:p>
          <a:p>
            <a:endParaRPr lang="ru-RU" dirty="0">
              <a:solidFill>
                <a:srgbClr val="062063"/>
              </a:solidFill>
              <a:latin typeface="Exo 2 SemiBold" pitchFamily="2" charset="0"/>
            </a:endParaRPr>
          </a:p>
          <a:p>
            <a:endParaRPr lang="ru-RU" sz="1800" dirty="0">
              <a:solidFill>
                <a:srgbClr val="062063"/>
              </a:solidFill>
              <a:latin typeface="Exo 2 SemiBold" pitchFamily="2" charset="0"/>
            </a:endParaRPr>
          </a:p>
          <a:p>
            <a:endParaRPr lang="ru-RU" dirty="0">
              <a:solidFill>
                <a:srgbClr val="062063"/>
              </a:solidFill>
              <a:latin typeface="Exo 2 SemiBold" pitchFamily="2" charset="0"/>
            </a:endParaRPr>
          </a:p>
          <a:p>
            <a:endParaRPr lang="ru-RU" sz="1800" dirty="0">
              <a:solidFill>
                <a:srgbClr val="062063"/>
              </a:solidFill>
              <a:latin typeface="Exo 2 SemiBold" pitchFamily="2" charset="0"/>
            </a:endParaRPr>
          </a:p>
          <a:p>
            <a:r>
              <a:rPr lang="ru-RU" sz="1800" dirty="0">
                <a:solidFill>
                  <a:srgbClr val="062063"/>
                </a:solidFill>
                <a:latin typeface="Exo 2 SemiBold" pitchFamily="2" charset="0"/>
              </a:rPr>
              <a:t>Вы также можете скачать сформированный протокол на площадке</a:t>
            </a:r>
            <a:r>
              <a:rPr lang="en-US" sz="1800" dirty="0">
                <a:solidFill>
                  <a:srgbClr val="062063"/>
                </a:solidFill>
                <a:latin typeface="Exo 2 SemiBold" pitchFamily="2" charset="0"/>
              </a:rPr>
              <a:t>, </a:t>
            </a:r>
            <a:r>
              <a:rPr lang="ru-RU" sz="1800" dirty="0">
                <a:solidFill>
                  <a:srgbClr val="062063"/>
                </a:solidFill>
                <a:latin typeface="Exo 2 SemiBold" pitchFamily="2" charset="0"/>
              </a:rPr>
              <a:t>либо опубликовать собственный протокол. </a:t>
            </a:r>
          </a:p>
          <a:p>
            <a:endParaRPr lang="ru-RU" dirty="0">
              <a:solidFill>
                <a:srgbClr val="062063"/>
              </a:solidFill>
              <a:latin typeface="Exo 2 SemiBold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3D40D9C-6D66-718B-325B-90C3045BDF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19048"/>
            <a:ext cx="12204000" cy="303205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C09F144A-F7E6-A31B-F77F-A61D36BA2B83}"/>
              </a:ext>
            </a:extLst>
          </p:cNvPr>
          <p:cNvGrpSpPr/>
          <p:nvPr/>
        </p:nvGrpSpPr>
        <p:grpSpPr>
          <a:xfrm>
            <a:off x="2133600" y="1752601"/>
            <a:ext cx="6501500" cy="5105398"/>
            <a:chOff x="2209800" y="1035094"/>
            <a:chExt cx="6948000" cy="580952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FEDE7866-D5F9-89D5-D4A8-3932BC894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712"/>
            <a:stretch/>
          </p:blipFill>
          <p:spPr>
            <a:xfrm>
              <a:off x="2209800" y="1194596"/>
              <a:ext cx="6948000" cy="5650021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02602052-D043-A5CC-7A0E-985A7645A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800" y="1035094"/>
              <a:ext cx="6948000" cy="388102"/>
            </a:xfrm>
            <a:prstGeom prst="rect">
              <a:avLst/>
            </a:prstGeom>
          </p:spPr>
        </p:pic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ABE6B78-987B-7406-CECB-2A71C587E2DC}"/>
              </a:ext>
            </a:extLst>
          </p:cNvPr>
          <p:cNvSpPr/>
          <p:nvPr/>
        </p:nvSpPr>
        <p:spPr>
          <a:xfrm>
            <a:off x="8736700" y="3688368"/>
            <a:ext cx="3302900" cy="213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48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69BB4A-2EA3-420F-92FB-FFC7716A1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01902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73C9FA6-477E-41E2-97E7-4D859AFDC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5C7D91-E7D4-4B88-A3D4-262207B2A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4177" y="-14606"/>
            <a:ext cx="14476176" cy="683450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563EB464-A1BC-C760-D2FA-2FC9351837FD}"/>
              </a:ext>
            </a:extLst>
          </p:cNvPr>
          <p:cNvSpPr txBox="1">
            <a:spLocks/>
          </p:cNvSpPr>
          <p:nvPr/>
        </p:nvSpPr>
        <p:spPr>
          <a:xfrm>
            <a:off x="5638800" y="5327250"/>
            <a:ext cx="6477000" cy="1132841"/>
          </a:xfrm>
          <a:prstGeom prst="roundRect">
            <a:avLst>
              <a:gd name="adj" fmla="val 5035"/>
            </a:avLst>
          </a:prstGeom>
          <a:solidFill>
            <a:srgbClr val="F8EBB6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lvl1pPr>
              <a:defRPr sz="3200" b="1">
                <a:solidFill>
                  <a:srgbClr val="0450F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80000" lvl="3" defTabSz="914400">
              <a:lnSpc>
                <a:spcPct val="130000"/>
              </a:lnSpc>
            </a:pPr>
            <a:r>
              <a:rPr lang="ru-RU" sz="2400" kern="0" dirty="0">
                <a:solidFill>
                  <a:srgbClr val="4A3420"/>
                </a:solidFill>
                <a:latin typeface="Exo 2" panose="00000500000000000000" pitchFamily="2" charset="-52"/>
              </a:rPr>
              <a:t>Необходимо выбрать кнопку  </a:t>
            </a:r>
            <a:r>
              <a:rPr lang="en-US" sz="2400" b="0" dirty="0">
                <a:solidFill>
                  <a:srgbClr val="4A3420"/>
                </a:solidFill>
                <a:latin typeface="Exo 2 SemiBold" pitchFamily="2" charset="0"/>
              </a:rPr>
              <a:t>“</a:t>
            </a:r>
            <a:r>
              <a:rPr lang="ru-RU" sz="2400" b="0" dirty="0">
                <a:solidFill>
                  <a:srgbClr val="4A3420"/>
                </a:solidFill>
                <a:latin typeface="Exo 2 SemiBold" pitchFamily="2" charset="0"/>
              </a:rPr>
              <a:t>Договоры</a:t>
            </a:r>
            <a:r>
              <a:rPr lang="en-US" sz="2400" kern="0" dirty="0">
                <a:solidFill>
                  <a:srgbClr val="4A3420"/>
                </a:solidFill>
                <a:latin typeface="Exo 2 SemiBold" pitchFamily="2" charset="0"/>
              </a:rPr>
              <a:t> ”</a:t>
            </a:r>
            <a:endParaRPr lang="ru-RU" sz="1000" b="0" dirty="0">
              <a:solidFill>
                <a:srgbClr val="4A3420"/>
              </a:solidFill>
              <a:latin typeface="Exo 2 SemiBold" pitchFamily="2" charset="0"/>
            </a:endParaRPr>
          </a:p>
          <a:p>
            <a:pPr marL="180000" defTabSz="914400">
              <a:lnSpc>
                <a:spcPct val="130000"/>
              </a:lnSpc>
            </a:pPr>
            <a:endParaRPr lang="ru-RU" sz="800" b="0" kern="0" dirty="0">
              <a:solidFill>
                <a:srgbClr val="4A3420"/>
              </a:solidFill>
              <a:latin typeface="Exo 2 SemiBold" pitchFamily="2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0CE28A51-8E1A-A692-9BCC-FEDC2FDA4D5D}"/>
              </a:ext>
            </a:extLst>
          </p:cNvPr>
          <p:cNvSpPr txBox="1">
            <a:spLocks/>
          </p:cNvSpPr>
          <p:nvPr/>
        </p:nvSpPr>
        <p:spPr>
          <a:xfrm>
            <a:off x="1371600" y="3573234"/>
            <a:ext cx="7848600" cy="1455966"/>
          </a:xfrm>
          <a:prstGeom prst="roundRect">
            <a:avLst>
              <a:gd name="adj" fmla="val 5035"/>
            </a:avLst>
          </a:prstGeom>
          <a:solidFill>
            <a:srgbClr val="D5E4FF"/>
          </a:solidFill>
          <a:ln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>
              <a:defRPr sz="3200" b="1">
                <a:solidFill>
                  <a:srgbClr val="0450F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80000" defTabSz="914400">
              <a:lnSpc>
                <a:spcPct val="130000"/>
              </a:lnSpc>
            </a:pPr>
            <a:r>
              <a:rPr lang="ru-RU" sz="2400" b="0" kern="0" dirty="0">
                <a:solidFill>
                  <a:srgbClr val="1E52B0"/>
                </a:solidFill>
                <a:latin typeface="Exo 2" panose="00000500000000000000" pitchFamily="2" charset="-52"/>
              </a:rPr>
              <a:t>После подписания протокола подведения итогов, процедура </a:t>
            </a:r>
            <a:r>
              <a:rPr lang="ru-RU" sz="2400" b="0" kern="0" dirty="0" smtClean="0">
                <a:solidFill>
                  <a:srgbClr val="1E52B0"/>
                </a:solidFill>
                <a:latin typeface="Exo 2" panose="00000500000000000000" pitchFamily="2" charset="-52"/>
              </a:rPr>
              <a:t>обретает статус </a:t>
            </a:r>
            <a:r>
              <a:rPr lang="en-US" sz="2400" b="0" kern="0" dirty="0">
                <a:solidFill>
                  <a:srgbClr val="1E52B0"/>
                </a:solidFill>
                <a:latin typeface="Exo 2 SemiBold" pitchFamily="2" charset="0"/>
              </a:rPr>
              <a:t>“</a:t>
            </a:r>
            <a:r>
              <a:rPr lang="ru-RU" sz="2400" b="0" kern="0" dirty="0">
                <a:solidFill>
                  <a:srgbClr val="1E52B0"/>
                </a:solidFill>
                <a:latin typeface="Exo 2 SemiBold" pitchFamily="2" charset="0"/>
              </a:rPr>
              <a:t>Заключение договора</a:t>
            </a:r>
            <a:r>
              <a:rPr lang="en-US" sz="2400" b="0" kern="0" dirty="0">
                <a:solidFill>
                  <a:srgbClr val="1E52B0"/>
                </a:solidFill>
                <a:latin typeface="Exo 2 SemiBold" pitchFamily="2" charset="0"/>
              </a:rPr>
              <a:t>”</a:t>
            </a:r>
            <a:endParaRPr lang="ru-RU" sz="2400" b="0" kern="0" dirty="0">
              <a:solidFill>
                <a:srgbClr val="1E52B0"/>
              </a:solidFill>
              <a:latin typeface="Ex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54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AE4057-F534-4017-B1DC-1710CD1AB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737342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7389CE-37FA-48BD-B080-DC52D6D0F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9AD615D-3BDB-4C2F-AC95-73F85A64B7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19" b="11765"/>
          <a:stretch/>
        </p:blipFill>
        <p:spPr>
          <a:xfrm>
            <a:off x="-152400" y="-19050"/>
            <a:ext cx="1240428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830E5F-A9E2-6083-6AE4-5F43274418C3}"/>
              </a:ext>
            </a:extLst>
          </p:cNvPr>
          <p:cNvSpPr txBox="1"/>
          <p:nvPr/>
        </p:nvSpPr>
        <p:spPr>
          <a:xfrm>
            <a:off x="8503892" y="1824364"/>
            <a:ext cx="3429000" cy="3416320"/>
          </a:xfrm>
          <a:prstGeom prst="rect">
            <a:avLst/>
          </a:prstGeom>
          <a:solidFill>
            <a:srgbClr val="D5E4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800" dirty="0"/>
              <a:t>Здесь доступна вся информация о лоте</a:t>
            </a:r>
            <a:r>
              <a:rPr lang="en-US" sz="1800" dirty="0"/>
              <a:t>, </a:t>
            </a:r>
            <a:r>
              <a:rPr lang="ru-RU" sz="1800" dirty="0"/>
              <a:t>участниках</a:t>
            </a:r>
            <a:r>
              <a:rPr lang="en-US" sz="1800" dirty="0"/>
              <a:t>, </a:t>
            </a:r>
            <a:r>
              <a:rPr lang="ru-RU" sz="1800" dirty="0"/>
              <a:t>допущенных к заключению договора. </a:t>
            </a:r>
          </a:p>
          <a:p>
            <a:endParaRPr lang="ru-RU" dirty="0"/>
          </a:p>
          <a:p>
            <a:r>
              <a:rPr lang="ru-RU" sz="1800" dirty="0"/>
              <a:t>На стадии согласования проекта договора с продавцом</a:t>
            </a:r>
            <a:r>
              <a:rPr lang="en-US" sz="1800" dirty="0"/>
              <a:t>, </a:t>
            </a:r>
            <a:r>
              <a:rPr lang="ru-RU" sz="1800" dirty="0"/>
              <a:t>необходимо загрузить новый проект договора. </a:t>
            </a:r>
          </a:p>
          <a:p>
            <a:endParaRPr lang="ru-RU" dirty="0"/>
          </a:p>
          <a:p>
            <a:r>
              <a:rPr lang="ru-RU" sz="1800" dirty="0"/>
              <a:t>Так же здесь Вы можете загрузить протокол отказа </a:t>
            </a:r>
            <a:br>
              <a:rPr lang="ru-RU" sz="1800" dirty="0"/>
            </a:br>
            <a:r>
              <a:rPr lang="ru-RU" sz="1800" dirty="0"/>
              <a:t>и прочие документы.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57C89D-0901-412E-731C-A0EF1BB07C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19048"/>
            <a:ext cx="12204000" cy="3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1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53D0B4-08A9-4392-B24D-9DB1E4B95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557499"/>
          </a:xfrm>
        </p:spPr>
        <p:txBody>
          <a:bodyPr>
            <a:noAutofit/>
          </a:bodyPr>
          <a:lstStyle/>
          <a:p>
            <a:endParaRPr lang="ru-RU" sz="1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D71D13-243B-4369-804F-E4C02CF53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CCD7BDC-5431-45A9-91CF-4821FEC8AB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35" y="-19048"/>
            <a:ext cx="12192000" cy="687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BDD100-4F5D-DFDB-967C-1B8574387D94}"/>
              </a:ext>
            </a:extLst>
          </p:cNvPr>
          <p:cNvSpPr txBox="1"/>
          <p:nvPr/>
        </p:nvSpPr>
        <p:spPr>
          <a:xfrm>
            <a:off x="8718295" y="2373331"/>
            <a:ext cx="2895600" cy="2031325"/>
          </a:xfrm>
          <a:prstGeom prst="rect">
            <a:avLst/>
          </a:prstGeom>
          <a:solidFill>
            <a:srgbClr val="D5E4FF"/>
          </a:solidFill>
          <a:ln>
            <a:solidFill>
              <a:schemeClr val="accent1"/>
            </a:solidFill>
          </a:ln>
          <a:effectLst>
            <a:softEdge rad="0"/>
          </a:effectLst>
        </p:spPr>
        <p:txBody>
          <a:bodyPr wrap="square">
            <a:spAutoFit/>
          </a:bodyPr>
          <a:lstStyle/>
          <a:p>
            <a:r>
              <a:rPr lang="ru-RU" dirty="0">
                <a:latin typeface="Exo 2" panose="00000500000000000000" pitchFamily="2" charset="-52"/>
              </a:rPr>
              <a:t>Т</a:t>
            </a:r>
            <a:r>
              <a:rPr lang="ru-RU" sz="1800" dirty="0">
                <a:latin typeface="Exo 2" panose="00000500000000000000" pitchFamily="2" charset="-52"/>
              </a:rPr>
              <a:t>ак выглядит</a:t>
            </a:r>
            <a:r>
              <a:rPr lang="en-US" sz="1800" dirty="0">
                <a:latin typeface="Exo 2" panose="00000500000000000000" pitchFamily="2" charset="-52"/>
              </a:rPr>
              <a:t> </a:t>
            </a:r>
            <a:r>
              <a:rPr lang="ru-RU" sz="1800" dirty="0">
                <a:latin typeface="Exo 2" panose="00000500000000000000" pitchFamily="2" charset="-52"/>
              </a:rPr>
              <a:t>договор подписанный с обеих сторон. </a:t>
            </a:r>
          </a:p>
          <a:p>
            <a:endParaRPr lang="ru-RU" dirty="0">
              <a:latin typeface="Exo 2" panose="00000500000000000000" pitchFamily="2" charset="-52"/>
            </a:endParaRPr>
          </a:p>
          <a:p>
            <a:r>
              <a:rPr lang="ru-RU" sz="1800" dirty="0">
                <a:latin typeface="Exo 2" panose="00000500000000000000" pitchFamily="2" charset="-52"/>
              </a:rPr>
              <a:t>Здесь так же </a:t>
            </a:r>
            <a:br>
              <a:rPr lang="ru-RU" sz="1800" dirty="0">
                <a:latin typeface="Exo 2" panose="00000500000000000000" pitchFamily="2" charset="-52"/>
              </a:rPr>
            </a:br>
            <a:r>
              <a:rPr lang="ru-RU" sz="1800" dirty="0">
                <a:latin typeface="Exo 2" panose="00000500000000000000" pitchFamily="2" charset="-52"/>
              </a:rPr>
              <a:t>возможна загрузка акт</a:t>
            </a:r>
            <a:r>
              <a:rPr lang="ru-RU" dirty="0">
                <a:latin typeface="Exo 2" panose="00000500000000000000" pitchFamily="2" charset="-52"/>
              </a:rPr>
              <a:t>а</a:t>
            </a:r>
            <a:r>
              <a:rPr lang="ru-RU" sz="1800" dirty="0">
                <a:latin typeface="Exo 2" panose="00000500000000000000" pitchFamily="2" charset="-52"/>
              </a:rPr>
              <a:t> </a:t>
            </a:r>
            <a:br>
              <a:rPr lang="ru-RU" sz="1800" dirty="0">
                <a:latin typeface="Exo 2" panose="00000500000000000000" pitchFamily="2" charset="-52"/>
              </a:rPr>
            </a:br>
            <a:r>
              <a:rPr lang="ru-RU" sz="1800" dirty="0">
                <a:latin typeface="Exo 2" panose="00000500000000000000" pitchFamily="2" charset="-52"/>
              </a:rPr>
              <a:t>приема-передачи.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208DAE1-A748-3B8D-627A-17CA75A049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19048"/>
            <a:ext cx="12204000" cy="3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1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519A7E-2B6E-4970-A32B-10872CC3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2294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B996D2E-2A96-4D05-8972-87F220923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9E117F-4B8B-4385-8C05-CCE72B3AA2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2400"/>
            <a:ext cx="12448854" cy="7010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6A2F99B-C5D6-762E-9E75-5CECC63FA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19048"/>
            <a:ext cx="12204000" cy="303205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CA0EF0C-17FF-F1EA-90F5-E9AEE4C3FF2C}"/>
              </a:ext>
            </a:extLst>
          </p:cNvPr>
          <p:cNvSpPr txBox="1">
            <a:spLocks/>
          </p:cNvSpPr>
          <p:nvPr/>
        </p:nvSpPr>
        <p:spPr>
          <a:xfrm>
            <a:off x="3135923" y="2667000"/>
            <a:ext cx="5181600" cy="2819575"/>
          </a:xfrm>
          <a:prstGeom prst="roundRect">
            <a:avLst>
              <a:gd name="adj" fmla="val 5035"/>
            </a:avLst>
          </a:prstGeom>
          <a:solidFill>
            <a:srgbClr val="D5E4FF"/>
          </a:solidFill>
          <a:ln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>
              <a:defRPr sz="3200" b="1">
                <a:solidFill>
                  <a:srgbClr val="0450F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80000" lvl="3" defTabSz="914400">
              <a:lnSpc>
                <a:spcPct val="130000"/>
              </a:lnSpc>
            </a:pPr>
            <a:r>
              <a:rPr lang="ru-RU" sz="2400" kern="0" dirty="0">
                <a:solidFill>
                  <a:srgbClr val="4A3420"/>
                </a:solidFill>
                <a:latin typeface="Exo 2" panose="00000500000000000000" pitchFamily="2" charset="-52"/>
              </a:rPr>
              <a:t>Возможен переход к договорам </a:t>
            </a:r>
            <a:br>
              <a:rPr lang="ru-RU" sz="2400" kern="0" dirty="0">
                <a:solidFill>
                  <a:srgbClr val="4A3420"/>
                </a:solidFill>
                <a:latin typeface="Exo 2" panose="00000500000000000000" pitchFamily="2" charset="-52"/>
              </a:rPr>
            </a:br>
            <a:r>
              <a:rPr lang="ru-RU" sz="2400" kern="0" dirty="0">
                <a:solidFill>
                  <a:srgbClr val="4A3420"/>
                </a:solidFill>
                <a:latin typeface="Exo 2" panose="00000500000000000000" pitchFamily="2" charset="-52"/>
              </a:rPr>
              <a:t>в отдельной вкладке сверху</a:t>
            </a:r>
            <a:br>
              <a:rPr lang="ru-RU" sz="2400" kern="0" dirty="0">
                <a:solidFill>
                  <a:srgbClr val="4A3420"/>
                </a:solidFill>
                <a:latin typeface="Exo 2" panose="00000500000000000000" pitchFamily="2" charset="-52"/>
              </a:rPr>
            </a:br>
            <a:r>
              <a:rPr lang="ru-RU" sz="2400" dirty="0">
                <a:solidFill>
                  <a:srgbClr val="4A3420"/>
                </a:solidFill>
                <a:latin typeface="Exo 2 SemiBold" pitchFamily="2" charset="0"/>
              </a:rPr>
              <a:t>“Договоры” – </a:t>
            </a:r>
            <a:br>
              <a:rPr lang="ru-RU" sz="2400" dirty="0">
                <a:solidFill>
                  <a:srgbClr val="4A3420"/>
                </a:solidFill>
                <a:latin typeface="Exo 2 SemiBold" pitchFamily="2" charset="0"/>
              </a:rPr>
            </a:br>
            <a:r>
              <a:rPr lang="ru-RU" sz="2400" dirty="0">
                <a:solidFill>
                  <a:srgbClr val="4A3420"/>
                </a:solidFill>
                <a:latin typeface="Exo 2 SemiBold" pitchFamily="2" charset="0"/>
              </a:rPr>
              <a:t>“На этапе заключения” </a:t>
            </a:r>
            <a:br>
              <a:rPr lang="ru-RU" sz="2400" dirty="0">
                <a:solidFill>
                  <a:srgbClr val="4A3420"/>
                </a:solidFill>
                <a:latin typeface="Exo 2 SemiBold" pitchFamily="2" charset="0"/>
              </a:rPr>
            </a:br>
            <a:r>
              <a:rPr lang="ru-RU" sz="2400" dirty="0">
                <a:solidFill>
                  <a:srgbClr val="4A3420"/>
                </a:solidFill>
                <a:latin typeface="Exo 2 SemiBold" pitchFamily="2" charset="0"/>
              </a:rPr>
              <a:t>или “Заключенные”. </a:t>
            </a:r>
            <a:endParaRPr lang="ru-RU" sz="1000" b="0" dirty="0">
              <a:solidFill>
                <a:srgbClr val="4A3420"/>
              </a:solidFill>
              <a:latin typeface="Exo 2 SemiBold" pitchFamily="2" charset="0"/>
            </a:endParaRPr>
          </a:p>
          <a:p>
            <a:pPr marL="180000" defTabSz="914400">
              <a:lnSpc>
                <a:spcPct val="130000"/>
              </a:lnSpc>
            </a:pPr>
            <a:endParaRPr lang="ru-RU" sz="800" b="0" kern="0" dirty="0">
              <a:solidFill>
                <a:srgbClr val="4A3420"/>
              </a:solidFill>
              <a:latin typeface="Exo 2 SemiBold" pitchFamily="2" charset="0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5EFF59D0-D5AA-CAE9-20ED-2EF5FCA49335}"/>
              </a:ext>
            </a:extLst>
          </p:cNvPr>
          <p:cNvSpPr/>
          <p:nvPr/>
        </p:nvSpPr>
        <p:spPr>
          <a:xfrm>
            <a:off x="1828800" y="1617784"/>
            <a:ext cx="1407623" cy="2497015"/>
          </a:xfrm>
          <a:custGeom>
            <a:avLst/>
            <a:gdLst>
              <a:gd name="connsiteX0" fmla="*/ 0 w 117231"/>
              <a:gd name="connsiteY0" fmla="*/ 2286000 h 2286000"/>
              <a:gd name="connsiteX1" fmla="*/ 117231 w 117231"/>
              <a:gd name="connsiteY1" fmla="*/ 0 h 2286000"/>
              <a:gd name="connsiteX2" fmla="*/ 117231 w 117231"/>
              <a:gd name="connsiteY2" fmla="*/ 0 h 2286000"/>
              <a:gd name="connsiteX0" fmla="*/ 1058133 w 1175364"/>
              <a:gd name="connsiteY0" fmla="*/ 2286000 h 2286000"/>
              <a:gd name="connsiteX1" fmla="*/ 1175364 w 1175364"/>
              <a:gd name="connsiteY1" fmla="*/ 0 h 2286000"/>
              <a:gd name="connsiteX2" fmla="*/ 1175364 w 1175364"/>
              <a:gd name="connsiteY2" fmla="*/ 0 h 2286000"/>
              <a:gd name="connsiteX0" fmla="*/ 1290392 w 1407623"/>
              <a:gd name="connsiteY0" fmla="*/ 2286000 h 2286000"/>
              <a:gd name="connsiteX1" fmla="*/ 1407623 w 1407623"/>
              <a:gd name="connsiteY1" fmla="*/ 0 h 2286000"/>
              <a:gd name="connsiteX2" fmla="*/ 1407623 w 1407623"/>
              <a:gd name="connsiteY2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7623" h="2286000">
                <a:moveTo>
                  <a:pt x="1290392" y="2286000"/>
                </a:moveTo>
                <a:cubicBezTo>
                  <a:pt x="438515" y="1746739"/>
                  <a:pt x="-1187084" y="562707"/>
                  <a:pt x="1407623" y="0"/>
                </a:cubicBezTo>
                <a:lnTo>
                  <a:pt x="1407623" y="0"/>
                </a:lnTo>
              </a:path>
            </a:pathLst>
          </a:custGeom>
          <a:noFill/>
          <a:ln w="38100" cap="rnd">
            <a:solidFill>
              <a:srgbClr val="1E52B0"/>
            </a:solidFill>
            <a:prstDash val="sysDot"/>
            <a:headEnd w="med" len="lg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80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F05F65-BFF4-4747-8B43-CCB834A8F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69360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6ECABC-FAF4-42C4-85AE-E755A0F8E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7CF01DC-42CA-4714-BDD2-CB5FD3AB75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169" y="-152400"/>
            <a:ext cx="12227170" cy="70103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27383DF-1E3D-AAC9-8E6B-E05B95BEF5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19048"/>
            <a:ext cx="12204000" cy="303205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6E7056B7-8E05-D642-A635-D561E85FAF3E}"/>
              </a:ext>
            </a:extLst>
          </p:cNvPr>
          <p:cNvSpPr txBox="1">
            <a:spLocks/>
          </p:cNvSpPr>
          <p:nvPr/>
        </p:nvSpPr>
        <p:spPr>
          <a:xfrm>
            <a:off x="5224645" y="2895600"/>
            <a:ext cx="4861052" cy="3048000"/>
          </a:xfrm>
          <a:prstGeom prst="roundRect">
            <a:avLst>
              <a:gd name="adj" fmla="val 5035"/>
            </a:avLst>
          </a:prstGeom>
          <a:solidFill>
            <a:srgbClr val="D5E4FF"/>
          </a:solidFill>
          <a:ln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>
              <a:defRPr sz="3200" b="1">
                <a:solidFill>
                  <a:srgbClr val="0450F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80000" lvl="3" defTabSz="914400">
              <a:lnSpc>
                <a:spcPct val="130000"/>
              </a:lnSpc>
            </a:pPr>
            <a:r>
              <a:rPr lang="ru-RU" sz="2400" kern="0" dirty="0">
                <a:solidFill>
                  <a:srgbClr val="4A3420"/>
                </a:solidFill>
                <a:latin typeface="Exo 2" panose="00000500000000000000" pitchFamily="2" charset="-52"/>
              </a:rPr>
              <a:t>Для работы с запросами </a:t>
            </a:r>
            <a:br>
              <a:rPr lang="ru-RU" sz="2400" kern="0" dirty="0">
                <a:solidFill>
                  <a:srgbClr val="4A3420"/>
                </a:solidFill>
                <a:latin typeface="Exo 2" panose="00000500000000000000" pitchFamily="2" charset="-52"/>
              </a:rPr>
            </a:br>
            <a:r>
              <a:rPr lang="ru-RU" sz="2400" kern="0" dirty="0">
                <a:solidFill>
                  <a:srgbClr val="4A3420"/>
                </a:solidFill>
                <a:latin typeface="Exo 2" panose="00000500000000000000" pitchFamily="2" charset="-52"/>
              </a:rPr>
              <a:t>на разъяснение документации к процедурам переходим </a:t>
            </a:r>
            <a:br>
              <a:rPr lang="ru-RU" sz="2400" kern="0" dirty="0">
                <a:solidFill>
                  <a:srgbClr val="4A3420"/>
                </a:solidFill>
                <a:latin typeface="Exo 2" panose="00000500000000000000" pitchFamily="2" charset="-52"/>
              </a:rPr>
            </a:br>
            <a:r>
              <a:rPr lang="ru-RU" sz="2400" kern="0" dirty="0">
                <a:solidFill>
                  <a:srgbClr val="4A3420"/>
                </a:solidFill>
                <a:latin typeface="Exo 2" panose="00000500000000000000" pitchFamily="2" charset="-52"/>
              </a:rPr>
              <a:t>в раздел</a:t>
            </a:r>
            <a:br>
              <a:rPr lang="ru-RU" sz="2400" kern="0" dirty="0">
                <a:solidFill>
                  <a:srgbClr val="4A3420"/>
                </a:solidFill>
                <a:latin typeface="Exo 2" panose="00000500000000000000" pitchFamily="2" charset="-52"/>
              </a:rPr>
            </a:br>
            <a:r>
              <a:rPr lang="ru-RU" sz="2400" dirty="0">
                <a:solidFill>
                  <a:srgbClr val="4A3420"/>
                </a:solidFill>
                <a:latin typeface="Exo 2 SemiBold" pitchFamily="2" charset="0"/>
              </a:rPr>
              <a:t>“Процедуры” – “Разъяснения документации к процедурам”</a:t>
            </a:r>
            <a:endParaRPr lang="ru-RU" sz="1000" b="0" dirty="0">
              <a:solidFill>
                <a:srgbClr val="4A3420"/>
              </a:solidFill>
              <a:latin typeface="Exo 2 SemiBold" pitchFamily="2" charset="0"/>
            </a:endParaRPr>
          </a:p>
          <a:p>
            <a:pPr marL="180000" defTabSz="914400">
              <a:lnSpc>
                <a:spcPct val="130000"/>
              </a:lnSpc>
            </a:pPr>
            <a:endParaRPr lang="ru-RU" sz="800" b="0" kern="0" dirty="0">
              <a:solidFill>
                <a:srgbClr val="4A3420"/>
              </a:solidFill>
              <a:latin typeface="Exo 2 SemiBold" pitchFamily="2" charset="0"/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E63AE21B-1B00-A7A3-5B53-B4510A84977C}"/>
              </a:ext>
            </a:extLst>
          </p:cNvPr>
          <p:cNvSpPr/>
          <p:nvPr/>
        </p:nvSpPr>
        <p:spPr>
          <a:xfrm>
            <a:off x="2661138" y="2863931"/>
            <a:ext cx="2543908" cy="1708069"/>
          </a:xfrm>
          <a:custGeom>
            <a:avLst/>
            <a:gdLst>
              <a:gd name="connsiteX0" fmla="*/ 2543908 w 2543908"/>
              <a:gd name="connsiteY0" fmla="*/ 1426715 h 1555375"/>
              <a:gd name="connsiteX1" fmla="*/ 1418493 w 2543908"/>
              <a:gd name="connsiteY1" fmla="*/ 1438438 h 1555375"/>
              <a:gd name="connsiteX2" fmla="*/ 1172308 w 2543908"/>
              <a:gd name="connsiteY2" fmla="*/ 184069 h 1555375"/>
              <a:gd name="connsiteX3" fmla="*/ 0 w 2543908"/>
              <a:gd name="connsiteY3" fmla="*/ 31669 h 155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3908" h="1555375">
                <a:moveTo>
                  <a:pt x="2543908" y="1426715"/>
                </a:moveTo>
                <a:cubicBezTo>
                  <a:pt x="2095500" y="1536130"/>
                  <a:pt x="1647093" y="1645546"/>
                  <a:pt x="1418493" y="1438438"/>
                </a:cubicBezTo>
                <a:cubicBezTo>
                  <a:pt x="1189893" y="1231330"/>
                  <a:pt x="1408723" y="418530"/>
                  <a:pt x="1172308" y="184069"/>
                </a:cubicBezTo>
                <a:cubicBezTo>
                  <a:pt x="935893" y="-50392"/>
                  <a:pt x="467946" y="-9362"/>
                  <a:pt x="0" y="31669"/>
                </a:cubicBezTo>
              </a:path>
            </a:pathLst>
          </a:custGeom>
          <a:noFill/>
          <a:ln w="38100" cap="rnd">
            <a:solidFill>
              <a:srgbClr val="1E52B0"/>
            </a:solidFill>
            <a:prstDash val="sysDot"/>
            <a:headEnd w="med" len="lg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99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02ECA7-678A-4F2B-9D68-67C3572CC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96330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2874B44-2C6D-47A5-85E0-487FF1794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03F3F2-811D-47C8-9631-DD02EC2DF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08" y="0"/>
            <a:ext cx="12192000" cy="5961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F769A4-B705-202C-1453-58AB7C4799C1}"/>
              </a:ext>
            </a:extLst>
          </p:cNvPr>
          <p:cNvSpPr txBox="1"/>
          <p:nvPr/>
        </p:nvSpPr>
        <p:spPr>
          <a:xfrm>
            <a:off x="2057400" y="6172200"/>
            <a:ext cx="8621579" cy="461665"/>
          </a:xfrm>
          <a:prstGeom prst="rect">
            <a:avLst/>
          </a:prstGeom>
          <a:solidFill>
            <a:srgbClr val="D5E4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E52B0"/>
                </a:solidFill>
                <a:latin typeface="Exo 2 SemiBold" pitchFamily="2" charset="0"/>
              </a:rPr>
              <a:t>Получаем полный список всех запросов на разъяснения</a:t>
            </a:r>
          </a:p>
        </p:txBody>
      </p:sp>
    </p:spTree>
    <p:extLst>
      <p:ext uri="{BB962C8B-B14F-4D97-AF65-F5344CB8AC3E}">
        <p14:creationId xmlns:p14="http://schemas.microsoft.com/office/powerpoint/2010/main" val="3675139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03E9D7-AA7B-4665-9130-766FF39C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4454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8F79B7-5147-4496-BC4F-FE192DE1D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20F9293-177B-4081-86A6-F70D527E2B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33"/>
          <a:stretch/>
        </p:blipFill>
        <p:spPr>
          <a:xfrm>
            <a:off x="-29308" y="-1"/>
            <a:ext cx="10087708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3DF4A3-9A39-4043-6B24-0A4EF944E52C}"/>
              </a:ext>
            </a:extLst>
          </p:cNvPr>
          <p:cNvSpPr txBox="1"/>
          <p:nvPr/>
        </p:nvSpPr>
        <p:spPr>
          <a:xfrm>
            <a:off x="1371600" y="5334000"/>
            <a:ext cx="3276600" cy="646331"/>
          </a:xfrm>
          <a:prstGeom prst="rect">
            <a:avLst/>
          </a:prstGeom>
          <a:solidFill>
            <a:srgbClr val="D5E4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1E52B0"/>
                </a:solidFill>
                <a:latin typeface="Exo 2 SemiBold" pitchFamily="2" charset="0"/>
              </a:rPr>
              <a:t>Можем выбрать </a:t>
            </a:r>
            <a:br>
              <a:rPr lang="ru-RU" sz="1800" dirty="0">
                <a:solidFill>
                  <a:srgbClr val="1E52B0"/>
                </a:solidFill>
                <a:latin typeface="Exo 2 SemiBold" pitchFamily="2" charset="0"/>
              </a:rPr>
            </a:br>
            <a:r>
              <a:rPr lang="en-US" sz="1800" dirty="0">
                <a:solidFill>
                  <a:srgbClr val="1E52B0"/>
                </a:solidFill>
                <a:latin typeface="Exo 2 SemiBold" pitchFamily="2" charset="0"/>
              </a:rPr>
              <a:t>“</a:t>
            </a:r>
            <a:r>
              <a:rPr lang="ru-RU" sz="1800" dirty="0">
                <a:solidFill>
                  <a:srgbClr val="1E52B0"/>
                </a:solidFill>
                <a:latin typeface="Exo 2 SemiBold" pitchFamily="2" charset="0"/>
              </a:rPr>
              <a:t>Необработанные запросы</a:t>
            </a:r>
            <a:r>
              <a:rPr lang="en-US" sz="1800" dirty="0">
                <a:solidFill>
                  <a:srgbClr val="1E52B0"/>
                </a:solidFill>
                <a:latin typeface="Exo 2 SemiBold" pitchFamily="2" charset="0"/>
              </a:rPr>
              <a:t>”</a:t>
            </a:r>
            <a:endParaRPr lang="ru-RU" sz="1800" dirty="0">
              <a:solidFill>
                <a:srgbClr val="1E52B0"/>
              </a:solidFill>
              <a:latin typeface="Exo 2 SemiBold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6F328BF-4334-2A30-DA6E-0AD2B81CF0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62"/>
          <a:stretch/>
        </p:blipFill>
        <p:spPr>
          <a:xfrm>
            <a:off x="10058400" y="-2"/>
            <a:ext cx="21336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92302B-6CE8-AD41-D875-6D77035458B2}"/>
              </a:ext>
            </a:extLst>
          </p:cNvPr>
          <p:cNvSpPr txBox="1"/>
          <p:nvPr/>
        </p:nvSpPr>
        <p:spPr>
          <a:xfrm>
            <a:off x="8305800" y="5451227"/>
            <a:ext cx="3810000" cy="369332"/>
          </a:xfrm>
          <a:prstGeom prst="rect">
            <a:avLst/>
          </a:prstGeom>
          <a:solidFill>
            <a:srgbClr val="D5E4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1E52B0"/>
                </a:solidFill>
                <a:latin typeface="Exo 2 Semi Bold" panose="00000700000000000000" pitchFamily="2" charset="-52"/>
              </a:defRPr>
            </a:lvl1pPr>
          </a:lstStyle>
          <a:p>
            <a:r>
              <a:rPr lang="ru-RU" dirty="0">
                <a:latin typeface="Exo 2 SemiBold" pitchFamily="2" charset="0"/>
              </a:rPr>
              <a:t>Просмотр текста запроса</a:t>
            </a: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xmlns="" id="{DD122C40-2318-1B47-9A73-109322B9E0E2}"/>
              </a:ext>
            </a:extLst>
          </p:cNvPr>
          <p:cNvSpPr/>
          <p:nvPr/>
        </p:nvSpPr>
        <p:spPr>
          <a:xfrm>
            <a:off x="9067800" y="4066637"/>
            <a:ext cx="1625600" cy="1229263"/>
          </a:xfrm>
          <a:custGeom>
            <a:avLst/>
            <a:gdLst>
              <a:gd name="connsiteX0" fmla="*/ 137750 w 1966550"/>
              <a:gd name="connsiteY0" fmla="*/ 1229263 h 1229263"/>
              <a:gd name="connsiteX1" fmla="*/ 188550 w 1966550"/>
              <a:gd name="connsiteY1" fmla="*/ 149763 h 1229263"/>
              <a:gd name="connsiteX2" fmla="*/ 1966550 w 1966550"/>
              <a:gd name="connsiteY2" fmla="*/ 35463 h 122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6550" h="1229263">
                <a:moveTo>
                  <a:pt x="137750" y="1229263"/>
                </a:moveTo>
                <a:cubicBezTo>
                  <a:pt x="10750" y="788996"/>
                  <a:pt x="-116250" y="348730"/>
                  <a:pt x="188550" y="149763"/>
                </a:cubicBezTo>
                <a:cubicBezTo>
                  <a:pt x="493350" y="-49204"/>
                  <a:pt x="1229950" y="-6871"/>
                  <a:pt x="1966550" y="35463"/>
                </a:cubicBezTo>
              </a:path>
            </a:pathLst>
          </a:custGeom>
          <a:noFill/>
          <a:ln w="38100" cap="rnd">
            <a:solidFill>
              <a:srgbClr val="1E52B0"/>
            </a:solidFill>
            <a:prstDash val="sysDot"/>
            <a:headEnd w="med" len="lg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xmlns="" id="{05B5AD13-07AB-EC17-B920-637E65D9B76D}"/>
              </a:ext>
            </a:extLst>
          </p:cNvPr>
          <p:cNvSpPr/>
          <p:nvPr/>
        </p:nvSpPr>
        <p:spPr>
          <a:xfrm rot="162629">
            <a:off x="2326507" y="2146217"/>
            <a:ext cx="260837" cy="3070401"/>
          </a:xfrm>
          <a:custGeom>
            <a:avLst/>
            <a:gdLst>
              <a:gd name="connsiteX0" fmla="*/ 381000 w 381000"/>
              <a:gd name="connsiteY0" fmla="*/ 2959100 h 2959100"/>
              <a:gd name="connsiteX1" fmla="*/ 177800 w 381000"/>
              <a:gd name="connsiteY1" fmla="*/ 1320800 h 2959100"/>
              <a:gd name="connsiteX2" fmla="*/ 0 w 381000"/>
              <a:gd name="connsiteY2" fmla="*/ 0 h 2959100"/>
              <a:gd name="connsiteX0" fmla="*/ 381000 w 381000"/>
              <a:gd name="connsiteY0" fmla="*/ 2959100 h 2959100"/>
              <a:gd name="connsiteX1" fmla="*/ 177800 w 381000"/>
              <a:gd name="connsiteY1" fmla="*/ 1320800 h 2959100"/>
              <a:gd name="connsiteX2" fmla="*/ 0 w 381000"/>
              <a:gd name="connsiteY2" fmla="*/ 0 h 2959100"/>
              <a:gd name="connsiteX0" fmla="*/ 381000 w 381000"/>
              <a:gd name="connsiteY0" fmla="*/ 2959100 h 2959100"/>
              <a:gd name="connsiteX1" fmla="*/ 177800 w 381000"/>
              <a:gd name="connsiteY1" fmla="*/ 1320800 h 2959100"/>
              <a:gd name="connsiteX2" fmla="*/ 0 w 381000"/>
              <a:gd name="connsiteY2" fmla="*/ 0 h 2959100"/>
              <a:gd name="connsiteX0" fmla="*/ 381000 w 381000"/>
              <a:gd name="connsiteY0" fmla="*/ 2959100 h 2959100"/>
              <a:gd name="connsiteX1" fmla="*/ 114300 w 381000"/>
              <a:gd name="connsiteY1" fmla="*/ 1320800 h 2959100"/>
              <a:gd name="connsiteX2" fmla="*/ 0 w 381000"/>
              <a:gd name="connsiteY2" fmla="*/ 0 h 2959100"/>
              <a:gd name="connsiteX0" fmla="*/ 381000 w 381000"/>
              <a:gd name="connsiteY0" fmla="*/ 2959100 h 2959100"/>
              <a:gd name="connsiteX1" fmla="*/ 0 w 381000"/>
              <a:gd name="connsiteY1" fmla="*/ 0 h 2959100"/>
              <a:gd name="connsiteX0" fmla="*/ 392279 w 392279"/>
              <a:gd name="connsiteY0" fmla="*/ 2959100 h 2959100"/>
              <a:gd name="connsiteX1" fmla="*/ 11279 w 392279"/>
              <a:gd name="connsiteY1" fmla="*/ 0 h 2959100"/>
              <a:gd name="connsiteX0" fmla="*/ 390239 w 390239"/>
              <a:gd name="connsiteY0" fmla="*/ 2959100 h 2959100"/>
              <a:gd name="connsiteX1" fmla="*/ 9239 w 390239"/>
              <a:gd name="connsiteY1" fmla="*/ 0 h 2959100"/>
              <a:gd name="connsiteX0" fmla="*/ 315811 w 315811"/>
              <a:gd name="connsiteY0" fmla="*/ 2959100 h 2959100"/>
              <a:gd name="connsiteX1" fmla="*/ 11011 w 315811"/>
              <a:gd name="connsiteY1" fmla="*/ 0 h 2959100"/>
              <a:gd name="connsiteX0" fmla="*/ 312461 w 336397"/>
              <a:gd name="connsiteY0" fmla="*/ 2959100 h 2959100"/>
              <a:gd name="connsiteX1" fmla="*/ 7661 w 336397"/>
              <a:gd name="connsiteY1" fmla="*/ 0 h 29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397" h="2959100">
                <a:moveTo>
                  <a:pt x="312461" y="2959100"/>
                </a:moveTo>
                <a:cubicBezTo>
                  <a:pt x="452161" y="956733"/>
                  <a:pt x="-68539" y="1164167"/>
                  <a:pt x="7661" y="0"/>
                </a:cubicBezTo>
              </a:path>
            </a:pathLst>
          </a:custGeom>
          <a:noFill/>
          <a:ln w="38100" cap="rnd">
            <a:solidFill>
              <a:srgbClr val="1E52B0"/>
            </a:solidFill>
            <a:prstDash val="sysDot"/>
            <a:headEnd w="med" len="lg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02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920A7A-CBBB-40C0-836D-8CCECE56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753275"/>
          </a:xfrm>
        </p:spPr>
        <p:txBody>
          <a:bodyPr>
            <a:noAutofit/>
          </a:bodyPr>
          <a:lstStyle/>
          <a:p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86B1F28-0CCB-4C0E-9A2E-ED51447D7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C41B1C-F070-4B19-A345-C0A09E49F5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283" b="12000"/>
          <a:stretch/>
        </p:blipFill>
        <p:spPr>
          <a:xfrm>
            <a:off x="-63501" y="-152400"/>
            <a:ext cx="12636501" cy="7052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3015CD-7ADD-715D-1E1A-96CCB64EC960}"/>
              </a:ext>
            </a:extLst>
          </p:cNvPr>
          <p:cNvSpPr txBox="1"/>
          <p:nvPr/>
        </p:nvSpPr>
        <p:spPr>
          <a:xfrm>
            <a:off x="381000" y="2971800"/>
            <a:ext cx="3460496" cy="1569660"/>
          </a:xfrm>
          <a:prstGeom prst="rect">
            <a:avLst/>
          </a:prstGeom>
          <a:solidFill>
            <a:srgbClr val="D5E4FF"/>
          </a:solidFill>
          <a:ln>
            <a:solidFill>
              <a:schemeClr val="accent1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E52B0"/>
                </a:solidFill>
                <a:latin typeface="Exo 2" panose="00000500000000000000" pitchFamily="2" charset="-52"/>
              </a:rPr>
              <a:t>Здесь видим </a:t>
            </a:r>
            <a:br>
              <a:rPr lang="ru-RU" sz="2400" dirty="0">
                <a:solidFill>
                  <a:srgbClr val="1E52B0"/>
                </a:solidFill>
                <a:latin typeface="Exo 2" panose="00000500000000000000" pitchFamily="2" charset="-52"/>
              </a:rPr>
            </a:br>
            <a:r>
              <a:rPr lang="ru-RU" sz="2400" dirty="0">
                <a:solidFill>
                  <a:srgbClr val="1E52B0"/>
                </a:solidFill>
                <a:latin typeface="Exo 2" panose="00000500000000000000" pitchFamily="2" charset="-52"/>
              </a:rPr>
              <a:t>полный текст запроса и приложенные </a:t>
            </a:r>
            <a:br>
              <a:rPr lang="ru-RU" sz="2400" dirty="0">
                <a:solidFill>
                  <a:srgbClr val="1E52B0"/>
                </a:solidFill>
                <a:latin typeface="Exo 2" panose="00000500000000000000" pitchFamily="2" charset="-52"/>
              </a:rPr>
            </a:br>
            <a:r>
              <a:rPr lang="ru-RU" sz="2400" dirty="0">
                <a:solidFill>
                  <a:srgbClr val="1E52B0"/>
                </a:solidFill>
                <a:latin typeface="Exo 2" panose="00000500000000000000" pitchFamily="2" charset="-52"/>
              </a:rPr>
              <a:t>к нему документы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BDD6629-844B-1E5C-BA0D-5214A0A8D2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19048"/>
            <a:ext cx="12204000" cy="3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66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3EE87-7A72-4378-84F7-34FB35592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44032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3E1C37A-F6A6-4618-8DDA-C420E5C01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336374-0D42-4A0F-A6BD-A5152B930A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039" b="12621"/>
          <a:stretch/>
        </p:blipFill>
        <p:spPr>
          <a:xfrm>
            <a:off x="-38100" y="0"/>
            <a:ext cx="122301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DD45606-C3CF-2762-A788-A0BF525DD0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817" t="35792" b="12630"/>
          <a:stretch/>
        </p:blipFill>
        <p:spPr>
          <a:xfrm>
            <a:off x="9982200" y="2809875"/>
            <a:ext cx="2209800" cy="4048125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F98F92A1-131A-0FBE-0743-D5F9C57716FA}"/>
              </a:ext>
            </a:extLst>
          </p:cNvPr>
          <p:cNvSpPr txBox="1">
            <a:spLocks/>
          </p:cNvSpPr>
          <p:nvPr/>
        </p:nvSpPr>
        <p:spPr>
          <a:xfrm>
            <a:off x="7486048" y="3786850"/>
            <a:ext cx="4757555" cy="1371600"/>
          </a:xfrm>
          <a:prstGeom prst="roundRect">
            <a:avLst>
              <a:gd name="adj" fmla="val 5035"/>
            </a:avLst>
          </a:prstGeom>
          <a:solidFill>
            <a:srgbClr val="D5E4FF"/>
          </a:solidFill>
          <a:ln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>
              <a:defRPr sz="3200" b="1">
                <a:solidFill>
                  <a:srgbClr val="0450F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80000" lvl="3" defTabSz="914400">
              <a:lnSpc>
                <a:spcPct val="130000"/>
              </a:lnSpc>
            </a:pPr>
            <a:r>
              <a:rPr lang="ru-RU" sz="2400" kern="0" dirty="0">
                <a:solidFill>
                  <a:srgbClr val="4A3420"/>
                </a:solidFill>
                <a:latin typeface="Exo 2" panose="00000500000000000000" pitchFamily="2" charset="-52"/>
              </a:rPr>
              <a:t>Сформировать ответ –</a:t>
            </a:r>
          </a:p>
          <a:p>
            <a:pPr marL="180000" lvl="3" defTabSz="914400">
              <a:lnSpc>
                <a:spcPct val="130000"/>
              </a:lnSpc>
            </a:pPr>
            <a:r>
              <a:rPr lang="ru-RU" sz="2400" kern="0" dirty="0">
                <a:solidFill>
                  <a:srgbClr val="4A3420"/>
                </a:solidFill>
                <a:latin typeface="Exo 2" panose="00000500000000000000" pitchFamily="2" charset="-52"/>
              </a:rPr>
              <a:t> “Опубликовать разъяснение”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9820C30-172D-CC1E-7CFF-590F00B443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-19048"/>
            <a:ext cx="12204000" cy="3032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E650F00-C36F-65C1-DC54-46F941383B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614" y="29028"/>
            <a:ext cx="12204000" cy="3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0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90272FEC-B002-A66A-BAED-79A1DDBA41DC}"/>
              </a:ext>
            </a:extLst>
          </p:cNvPr>
          <p:cNvSpPr/>
          <p:nvPr/>
        </p:nvSpPr>
        <p:spPr>
          <a:xfrm>
            <a:off x="7290628" y="1033272"/>
            <a:ext cx="4131584" cy="5321110"/>
          </a:xfrm>
          <a:prstGeom prst="roundRect">
            <a:avLst>
              <a:gd name="adj" fmla="val 687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5DECE167-1F06-F938-1B92-D538B261658B}"/>
              </a:ext>
            </a:extLst>
          </p:cNvPr>
          <p:cNvSpPr txBox="1">
            <a:spLocks/>
          </p:cNvSpPr>
          <p:nvPr/>
        </p:nvSpPr>
        <p:spPr>
          <a:xfrm>
            <a:off x="7615114" y="1306320"/>
            <a:ext cx="5198353" cy="749601"/>
          </a:xfrm>
          <a:prstGeom prst="rect">
            <a:avLst/>
          </a:prstGeom>
        </p:spPr>
        <p:txBody>
          <a:bodyPr vert="horz" lIns="80189" tIns="40094" rIns="80189" bIns="40094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chemeClr val="accent1"/>
              </a:buClr>
              <a:buSzPts val="3200"/>
              <a:defRPr/>
            </a:pPr>
            <a:r>
              <a:rPr lang="ru-RU" altLang="en-US" sz="2400" b="1" dirty="0">
                <a:solidFill>
                  <a:schemeClr val="bg1"/>
                </a:solidFill>
                <a:latin typeface="+mj-lt"/>
                <a:ea typeface="+mn-ea"/>
              </a:rPr>
              <a:t>Достижения в цифрах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B3E6DD43-3F52-3172-4E74-B45C9832F054}"/>
              </a:ext>
            </a:extLst>
          </p:cNvPr>
          <p:cNvGrpSpPr/>
          <p:nvPr/>
        </p:nvGrpSpPr>
        <p:grpSpPr>
          <a:xfrm>
            <a:off x="7615114" y="2839652"/>
            <a:ext cx="3417455" cy="2136521"/>
            <a:chOff x="7025833" y="2534855"/>
            <a:chExt cx="4120587" cy="2136521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xmlns="" id="{F4EEA28A-A510-91C8-714E-A47664E1A849}"/>
                </a:ext>
              </a:extLst>
            </p:cNvPr>
            <p:cNvCxnSpPr>
              <a:cxnSpLocks/>
            </p:cNvCxnSpPr>
            <p:nvPr/>
          </p:nvCxnSpPr>
          <p:spPr>
            <a:xfrm>
              <a:off x="7025833" y="2534855"/>
              <a:ext cx="4120587" cy="0"/>
            </a:xfrm>
            <a:prstGeom prst="line">
              <a:avLst/>
            </a:prstGeom>
            <a:ln w="31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xmlns="" id="{A1C288F5-F256-7BD3-4EFF-0936EBE2321D}"/>
                </a:ext>
              </a:extLst>
            </p:cNvPr>
            <p:cNvCxnSpPr>
              <a:cxnSpLocks/>
            </p:cNvCxnSpPr>
            <p:nvPr/>
          </p:nvCxnSpPr>
          <p:spPr>
            <a:xfrm>
              <a:off x="7025833" y="3641346"/>
              <a:ext cx="4120587" cy="0"/>
            </a:xfrm>
            <a:prstGeom prst="line">
              <a:avLst/>
            </a:prstGeom>
            <a:ln w="31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xmlns="" id="{CF249A5D-7F3C-F2E8-CEBF-30F810597316}"/>
                </a:ext>
              </a:extLst>
            </p:cNvPr>
            <p:cNvCxnSpPr>
              <a:cxnSpLocks/>
            </p:cNvCxnSpPr>
            <p:nvPr/>
          </p:nvCxnSpPr>
          <p:spPr>
            <a:xfrm>
              <a:off x="7025833" y="4671376"/>
              <a:ext cx="4120587" cy="0"/>
            </a:xfrm>
            <a:prstGeom prst="line">
              <a:avLst/>
            </a:prstGeom>
            <a:ln w="31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50482575-4AEE-064E-B562-152C689FB786}"/>
              </a:ext>
            </a:extLst>
          </p:cNvPr>
          <p:cNvGrpSpPr/>
          <p:nvPr/>
        </p:nvGrpSpPr>
        <p:grpSpPr>
          <a:xfrm>
            <a:off x="7791428" y="3004021"/>
            <a:ext cx="3630784" cy="771348"/>
            <a:chOff x="7791428" y="2689661"/>
            <a:chExt cx="3630784" cy="77134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0FD03EF-3026-4940-547A-2D9301C47508}"/>
                </a:ext>
              </a:extLst>
            </p:cNvPr>
            <p:cNvSpPr txBox="1"/>
            <p:nvPr/>
          </p:nvSpPr>
          <p:spPr>
            <a:xfrm>
              <a:off x="8519563" y="3122455"/>
              <a:ext cx="24831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Exo 2" panose="00000500000000000000" pitchFamily="2" charset="-52"/>
                </a:rPr>
                <a:t>объем процедур</a:t>
              </a:r>
            </a:p>
          </p:txBody>
        </p:sp>
        <p:sp>
          <p:nvSpPr>
            <p:cNvPr id="20" name="Заголовок 1">
              <a:extLst>
                <a:ext uri="{FF2B5EF4-FFF2-40B4-BE49-F238E27FC236}">
                  <a16:creationId xmlns:a16="http://schemas.microsoft.com/office/drawing/2014/main" xmlns="" id="{F40869DA-881A-1129-9D29-0D328569E485}"/>
                </a:ext>
              </a:extLst>
            </p:cNvPr>
            <p:cNvSpPr txBox="1">
              <a:spLocks/>
            </p:cNvSpPr>
            <p:nvPr/>
          </p:nvSpPr>
          <p:spPr>
            <a:xfrm>
              <a:off x="8519563" y="2689661"/>
              <a:ext cx="2902649" cy="547495"/>
            </a:xfrm>
            <a:prstGeom prst="rect">
              <a:avLst/>
            </a:prstGeom>
          </p:spPr>
          <p:txBody>
            <a:bodyPr vert="horz" lIns="80189" tIns="40094" rIns="80189" bIns="40094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kern="1200">
                  <a:solidFill>
                    <a:schemeClr val="tx1"/>
                  </a:solidFill>
                  <a:effectLst/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altLang="en-US" sz="2800" b="1" dirty="0">
                  <a:solidFill>
                    <a:schemeClr val="bg1"/>
                  </a:solidFill>
                  <a:latin typeface="+mj-lt"/>
                </a:rPr>
                <a:t>52 </a:t>
              </a:r>
              <a:r>
                <a:rPr lang="ru-RU" altLang="en-US" sz="1600" b="1" dirty="0">
                  <a:solidFill>
                    <a:schemeClr val="bg1"/>
                  </a:solidFill>
                  <a:latin typeface="+mj-lt"/>
                </a:rPr>
                <a:t>трлн. руб.</a:t>
              </a: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xmlns="" id="{F8279339-875A-25C9-A224-D4ECB988F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791428" y="2858003"/>
              <a:ext cx="514080" cy="504000"/>
            </a:xfrm>
            <a:prstGeom prst="rect">
              <a:avLst/>
            </a:prstGeom>
            <a:effectLst/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FAD93BC0-D43D-BA41-9943-D731C89D83BB}"/>
              </a:ext>
            </a:extLst>
          </p:cNvPr>
          <p:cNvGrpSpPr/>
          <p:nvPr/>
        </p:nvGrpSpPr>
        <p:grpSpPr>
          <a:xfrm>
            <a:off x="7744214" y="1970344"/>
            <a:ext cx="3677998" cy="762204"/>
            <a:chOff x="7744214" y="1591976"/>
            <a:chExt cx="3677998" cy="76220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D6A3D50-2D47-112C-F802-91512FBE66A7}"/>
                </a:ext>
              </a:extLst>
            </p:cNvPr>
            <p:cNvSpPr txBox="1"/>
            <p:nvPr/>
          </p:nvSpPr>
          <p:spPr>
            <a:xfrm>
              <a:off x="8519563" y="2015626"/>
              <a:ext cx="24831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Exo 2" panose="00000500000000000000" pitchFamily="2" charset="-52"/>
                </a:rPr>
                <a:t>торговых процедур</a:t>
              </a:r>
            </a:p>
          </p:txBody>
        </p:sp>
        <p:sp>
          <p:nvSpPr>
            <p:cNvPr id="14" name="Заголовок 1">
              <a:extLst>
                <a:ext uri="{FF2B5EF4-FFF2-40B4-BE49-F238E27FC236}">
                  <a16:creationId xmlns:a16="http://schemas.microsoft.com/office/drawing/2014/main" xmlns="" id="{D1BD3C8E-466D-0F3B-1BB4-5B1379ECA085}"/>
                </a:ext>
              </a:extLst>
            </p:cNvPr>
            <p:cNvSpPr txBox="1">
              <a:spLocks/>
            </p:cNvSpPr>
            <p:nvPr/>
          </p:nvSpPr>
          <p:spPr>
            <a:xfrm>
              <a:off x="8519563" y="1591976"/>
              <a:ext cx="2902649" cy="547495"/>
            </a:xfrm>
            <a:prstGeom prst="rect">
              <a:avLst/>
            </a:prstGeom>
          </p:spPr>
          <p:txBody>
            <a:bodyPr vert="horz" lIns="80189" tIns="40094" rIns="80189" bIns="40094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kern="1200">
                  <a:solidFill>
                    <a:schemeClr val="tx1"/>
                  </a:solidFill>
                  <a:effectLst/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altLang="en-US" sz="2800" b="1" dirty="0">
                  <a:solidFill>
                    <a:schemeClr val="bg1"/>
                  </a:solidFill>
                  <a:latin typeface="+mj-lt"/>
                </a:rPr>
                <a:t>78 000+</a:t>
              </a: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038EDD04-9470-BD8B-50EE-95583B8D7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744214" y="1640181"/>
              <a:ext cx="550588" cy="540000"/>
            </a:xfrm>
            <a:prstGeom prst="rect">
              <a:avLst/>
            </a:prstGeom>
            <a:effectLst>
              <a:glow rad="25400">
                <a:schemeClr val="bg1">
                  <a:alpha val="10000"/>
                </a:schemeClr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D72B4143-32B7-634F-83E5-1E8CD1200C58}"/>
              </a:ext>
            </a:extLst>
          </p:cNvPr>
          <p:cNvGrpSpPr/>
          <p:nvPr/>
        </p:nvGrpSpPr>
        <p:grpSpPr>
          <a:xfrm>
            <a:off x="7792402" y="4044701"/>
            <a:ext cx="3629810" cy="762204"/>
            <a:chOff x="7792402" y="3885789"/>
            <a:chExt cx="3629810" cy="76220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0243E68-2892-3E41-F7A4-E02A6A06B3EB}"/>
                </a:ext>
              </a:extLst>
            </p:cNvPr>
            <p:cNvSpPr txBox="1"/>
            <p:nvPr/>
          </p:nvSpPr>
          <p:spPr>
            <a:xfrm>
              <a:off x="8519563" y="4309439"/>
              <a:ext cx="24831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Exo 2" panose="00000500000000000000" pitchFamily="2" charset="-52"/>
                </a:rPr>
                <a:t>на 1 лот</a:t>
              </a:r>
            </a:p>
          </p:txBody>
        </p:sp>
        <p:sp>
          <p:nvSpPr>
            <p:cNvPr id="24" name="Заголовок 1">
              <a:extLst>
                <a:ext uri="{FF2B5EF4-FFF2-40B4-BE49-F238E27FC236}">
                  <a16:creationId xmlns:a16="http://schemas.microsoft.com/office/drawing/2014/main" xmlns="" id="{FA7E4709-7F1C-EB72-FE8C-C021D055179A}"/>
                </a:ext>
              </a:extLst>
            </p:cNvPr>
            <p:cNvSpPr txBox="1">
              <a:spLocks/>
            </p:cNvSpPr>
            <p:nvPr/>
          </p:nvSpPr>
          <p:spPr>
            <a:xfrm>
              <a:off x="8519563" y="3885789"/>
              <a:ext cx="2902649" cy="547495"/>
            </a:xfrm>
            <a:prstGeom prst="rect">
              <a:avLst/>
            </a:prstGeom>
          </p:spPr>
          <p:txBody>
            <a:bodyPr vert="horz" lIns="80189" tIns="40094" rIns="80189" bIns="40094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kern="1200">
                  <a:solidFill>
                    <a:schemeClr val="tx1"/>
                  </a:solidFill>
                  <a:effectLst/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altLang="en-US" sz="2800" b="1" dirty="0">
                  <a:solidFill>
                    <a:schemeClr val="bg1"/>
                  </a:solidFill>
                  <a:latin typeface="+mj-lt"/>
                </a:rPr>
                <a:t>2,1 </a:t>
              </a:r>
              <a:r>
                <a:rPr lang="ru-RU" altLang="en-US" sz="1600" b="1" dirty="0">
                  <a:solidFill>
                    <a:schemeClr val="bg1"/>
                  </a:solidFill>
                  <a:latin typeface="+mj-lt"/>
                </a:rPr>
                <a:t>покупателей</a:t>
              </a:r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xmlns="" id="{1C148D0A-4DF5-A5D0-CE87-DDE3C8338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792402" y="4027857"/>
              <a:ext cx="523765" cy="50400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27345C3E-4838-1B4D-84A3-7B54806C14BD}"/>
              </a:ext>
            </a:extLst>
          </p:cNvPr>
          <p:cNvGrpSpPr/>
          <p:nvPr/>
        </p:nvGrpSpPr>
        <p:grpSpPr>
          <a:xfrm>
            <a:off x="7781622" y="5181058"/>
            <a:ext cx="3640590" cy="774329"/>
            <a:chOff x="7781622" y="5077429"/>
            <a:chExt cx="3640590" cy="7743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C150BE-C352-C0BD-D3DC-CC047602A0E7}"/>
                </a:ext>
              </a:extLst>
            </p:cNvPr>
            <p:cNvSpPr txBox="1"/>
            <p:nvPr/>
          </p:nvSpPr>
          <p:spPr>
            <a:xfrm>
              <a:off x="8519563" y="5513204"/>
              <a:ext cx="24831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Exo 2" panose="00000500000000000000" pitchFamily="2" charset="-52"/>
                </a:rPr>
                <a:t>участников</a:t>
              </a:r>
            </a:p>
          </p:txBody>
        </p:sp>
        <p:sp>
          <p:nvSpPr>
            <p:cNvPr id="27" name="Заголовок 1">
              <a:extLst>
                <a:ext uri="{FF2B5EF4-FFF2-40B4-BE49-F238E27FC236}">
                  <a16:creationId xmlns:a16="http://schemas.microsoft.com/office/drawing/2014/main" xmlns="" id="{2CD7218E-98C5-26B8-204A-6CA62B6C92DF}"/>
                </a:ext>
              </a:extLst>
            </p:cNvPr>
            <p:cNvSpPr txBox="1">
              <a:spLocks/>
            </p:cNvSpPr>
            <p:nvPr/>
          </p:nvSpPr>
          <p:spPr>
            <a:xfrm>
              <a:off x="8519563" y="5077429"/>
              <a:ext cx="2902649" cy="547495"/>
            </a:xfrm>
            <a:prstGeom prst="rect">
              <a:avLst/>
            </a:prstGeom>
          </p:spPr>
          <p:txBody>
            <a:bodyPr vert="horz" lIns="80189" tIns="40094" rIns="80189" bIns="40094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kern="1200">
                  <a:solidFill>
                    <a:schemeClr val="tx1"/>
                  </a:solidFill>
                  <a:effectLst/>
                  <a:latin typeface="Calibri Light" panose="020F0302020204030204" pitchFamily="34" charset="0"/>
                  <a:ea typeface="+mj-ea"/>
                  <a:cs typeface="Calibri Light" panose="020F0302020204030204" pitchFamily="34" charset="0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ru-RU" altLang="en-US" sz="2800" b="1" dirty="0">
                  <a:solidFill>
                    <a:schemeClr val="bg1"/>
                  </a:solidFill>
                  <a:latin typeface="+mj-lt"/>
                </a:rPr>
                <a:t>680 000 +</a:t>
              </a: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635756D6-4549-987D-5508-CF9056D3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781622" y="5195622"/>
              <a:ext cx="459999" cy="540000"/>
            </a:xfrm>
            <a:prstGeom prst="rect">
              <a:avLst/>
            </a:prstGeom>
          </p:spPr>
        </p:pic>
      </p:grpSp>
      <p:sp>
        <p:nvSpPr>
          <p:cNvPr id="33" name="object 13">
            <a:extLst>
              <a:ext uri="{FF2B5EF4-FFF2-40B4-BE49-F238E27FC236}">
                <a16:creationId xmlns:a16="http://schemas.microsoft.com/office/drawing/2014/main" xmlns="" id="{4303C7A3-C37B-6B4D-889B-7190186649A7}"/>
              </a:ext>
            </a:extLst>
          </p:cNvPr>
          <p:cNvSpPr txBox="1">
            <a:spLocks/>
          </p:cNvSpPr>
          <p:nvPr/>
        </p:nvSpPr>
        <p:spPr>
          <a:xfrm>
            <a:off x="516969" y="447387"/>
            <a:ext cx="105156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5"/>
              </a:spcBef>
            </a:pPr>
            <a:r>
              <a:rPr lang="ru-RU" sz="3200" dirty="0">
                <a:solidFill>
                  <a:srgbClr val="0450F2"/>
                </a:solidFill>
                <a:latin typeface="Exo 2 SemiBold" pitchFamily="2" charset="0"/>
                <a:ea typeface="+mn-ea"/>
                <a:cs typeface="+mn-cs"/>
              </a:rPr>
              <a:t>Экспертные оценки</a:t>
            </a:r>
          </a:p>
        </p:txBody>
      </p:sp>
      <p:sp>
        <p:nvSpPr>
          <p:cNvPr id="41" name="Номер слайда 5">
            <a:extLst>
              <a:ext uri="{FF2B5EF4-FFF2-40B4-BE49-F238E27FC236}">
                <a16:creationId xmlns:a16="http://schemas.microsoft.com/office/drawing/2014/main" xmlns="" id="{1649CBB5-88D9-3C48-896A-82CC414147E6}"/>
              </a:ext>
            </a:extLst>
          </p:cNvPr>
          <p:cNvSpPr txBox="1">
            <a:spLocks/>
          </p:cNvSpPr>
          <p:nvPr/>
        </p:nvSpPr>
        <p:spPr>
          <a:xfrm>
            <a:off x="11858797" y="6578939"/>
            <a:ext cx="666406" cy="27906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8D697-4E55-5D4C-8003-1105B466849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11EF40E-400E-461B-8ED5-ECB4A4DCAD7E}"/>
              </a:ext>
            </a:extLst>
          </p:cNvPr>
          <p:cNvSpPr txBox="1"/>
          <p:nvPr/>
        </p:nvSpPr>
        <p:spPr>
          <a:xfrm>
            <a:off x="1783500" y="1439960"/>
            <a:ext cx="21027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>
                <a:solidFill>
                  <a:srgbClr val="0450F2"/>
                </a:solidFill>
                <a:latin typeface="Exo 2.0 Semi Bold" pitchFamily="50" charset="-52"/>
                <a:cs typeface="Calibri Light" panose="020F0302020204030204" pitchFamily="34" charset="0"/>
              </a:rPr>
              <a:t>Лучшая ЭТП </a:t>
            </a:r>
            <a:endParaRPr lang="en-US" sz="2400" b="1" dirty="0">
              <a:solidFill>
                <a:srgbClr val="0450F2"/>
              </a:solidFill>
              <a:latin typeface="Exo 2.0 Semi Bold" pitchFamily="50" charset="-52"/>
              <a:cs typeface="Calibri Light" panose="020F0302020204030204" pitchFamily="34" charset="0"/>
            </a:endParaRPr>
          </a:p>
          <a:p>
            <a: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  <a:t>в номинации </a:t>
            </a:r>
            <a:b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</a:br>
            <a: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  <a:t>«Высокое качество контрольных</a:t>
            </a:r>
          </a:p>
          <a:p>
            <a: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  <a:t>и аналитических инструментов</a:t>
            </a:r>
          </a:p>
          <a:p>
            <a: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  <a:t>для корпоративных клиентов»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86F0612-19A4-4CB0-9472-2B3141254407}"/>
              </a:ext>
            </a:extLst>
          </p:cNvPr>
          <p:cNvSpPr txBox="1"/>
          <p:nvPr/>
        </p:nvSpPr>
        <p:spPr>
          <a:xfrm>
            <a:off x="5604292" y="1439960"/>
            <a:ext cx="193950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>
                <a:solidFill>
                  <a:srgbClr val="0450F2"/>
                </a:solidFill>
                <a:latin typeface="Exo 2.0 Semi Bold" pitchFamily="50" charset="-52"/>
                <a:cs typeface="Calibri Light" panose="020F0302020204030204" pitchFamily="34" charset="0"/>
              </a:rPr>
              <a:t>Лидер</a:t>
            </a:r>
            <a:endParaRPr lang="en-US" sz="2400" b="1" dirty="0">
              <a:solidFill>
                <a:srgbClr val="0450F2"/>
              </a:solidFill>
              <a:latin typeface="Exo 2.0 Semi Bold" pitchFamily="50" charset="-52"/>
              <a:cs typeface="Calibri Light" panose="020F0302020204030204" pitchFamily="34" charset="0"/>
            </a:endParaRPr>
          </a:p>
          <a:p>
            <a: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  <a:t>в номинации </a:t>
            </a:r>
            <a:b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</a:br>
            <a: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  <a:t>«Качество</a:t>
            </a:r>
          </a:p>
          <a:p>
            <a: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  <a:t>и доступность аналитических инструментов</a:t>
            </a:r>
          </a:p>
          <a:p>
            <a: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  <a:t>по проведенным торгам»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CBE62C63-F28A-46B5-9F71-740990AB633E}"/>
              </a:ext>
            </a:extLst>
          </p:cNvPr>
          <p:cNvSpPr txBox="1"/>
          <p:nvPr/>
        </p:nvSpPr>
        <p:spPr>
          <a:xfrm>
            <a:off x="1783500" y="4174376"/>
            <a:ext cx="191368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>
                <a:solidFill>
                  <a:srgbClr val="0450F2"/>
                </a:solidFill>
                <a:latin typeface="Exo 2.0 Semi Bold" pitchFamily="50" charset="-52"/>
                <a:cs typeface="Calibri Light" panose="020F0302020204030204" pitchFamily="34" charset="0"/>
              </a:rPr>
              <a:t>Лидер</a:t>
            </a:r>
            <a:endParaRPr lang="en-US" sz="2400" b="1" dirty="0">
              <a:solidFill>
                <a:srgbClr val="0450F2"/>
              </a:solidFill>
              <a:latin typeface="Exo 2.0 Semi Bold" pitchFamily="50" charset="-52"/>
              <a:cs typeface="Calibri Light" panose="020F0302020204030204" pitchFamily="34" charset="0"/>
            </a:endParaRPr>
          </a:p>
          <a:p>
            <a: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  <a:t>в номинации </a:t>
            </a:r>
            <a:b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</a:br>
            <a: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  <a:t>«Общая оценка удовлетворенности качеством услуг</a:t>
            </a:r>
          </a:p>
          <a:p>
            <a: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  <a:t>и результатами закупок»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DDED570-F9B3-49CB-B615-E62CF40C6165}"/>
              </a:ext>
            </a:extLst>
          </p:cNvPr>
          <p:cNvSpPr txBox="1"/>
          <p:nvPr/>
        </p:nvSpPr>
        <p:spPr>
          <a:xfrm>
            <a:off x="5604292" y="4174376"/>
            <a:ext cx="1939507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>
                <a:solidFill>
                  <a:srgbClr val="0450F2"/>
                </a:solidFill>
                <a:latin typeface="Exo 2.0 Semi Bold" pitchFamily="50" charset="-52"/>
                <a:cs typeface="Calibri Light" panose="020F0302020204030204" pitchFamily="34" charset="0"/>
              </a:rPr>
              <a:t>Лидер </a:t>
            </a:r>
            <a:endParaRPr lang="en-US" sz="2400" b="1" dirty="0">
              <a:solidFill>
                <a:srgbClr val="0450F2"/>
              </a:solidFill>
              <a:latin typeface="Exo 2.0 Semi Bold" pitchFamily="50" charset="-52"/>
              <a:cs typeface="Calibri Light" panose="020F0302020204030204" pitchFamily="34" charset="0"/>
            </a:endParaRPr>
          </a:p>
          <a:p>
            <a: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  <a:t>в номинации </a:t>
            </a:r>
            <a:b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</a:br>
            <a: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  <a:t>«Качество</a:t>
            </a:r>
          </a:p>
          <a:p>
            <a:r>
              <a:rPr lang="ru-RU" sz="1200" dirty="0">
                <a:solidFill>
                  <a:srgbClr val="1E66FF"/>
                </a:solidFill>
                <a:latin typeface="Exo 2 SemiBold" pitchFamily="2" charset="0"/>
                <a:cs typeface="Calibri" panose="020F0502020204030204" pitchFamily="34" charset="0"/>
              </a:rPr>
              <a:t>и полнота дополнительных сервисов»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0C49D5B-C4C8-447C-B0D7-7028F13C37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501" y="1459632"/>
            <a:ext cx="1319501" cy="1872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5000"/>
              </a:prstClr>
            </a:outerShdw>
            <a:reflection blurRad="76200" stA="44000" endPos="23000" dist="76200" dir="5400000" sy="-100000" algn="bl" rotWithShape="0"/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8A6D1577-4D08-424F-9398-65CBDB938B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681" y="4174376"/>
            <a:ext cx="1319500" cy="1872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5000"/>
              </a:prstClr>
            </a:outerShdw>
            <a:reflection blurRad="76200" stA="44000" endPos="23000" dist="76200" dir="5400000" sy="-100000" algn="bl" rotWithShape="0"/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D6B4C155-36CA-42B0-9C55-3CEF8A61CC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59" y="1456192"/>
            <a:ext cx="1319500" cy="1872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5000"/>
              </a:prstClr>
            </a:outerShdw>
            <a:reflection blurRad="76200" stA="44000" endPos="23000" dist="76200" dir="5400000" sy="-100000" algn="bl" rotWithShape="0"/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41AFBDC3-D4D0-48A0-8B69-3DDAEC2EB6C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37" y="4174376"/>
            <a:ext cx="1319500" cy="1872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5000"/>
              </a:prstClr>
            </a:outerShdw>
            <a:reflection blurRad="76200" stA="44000" endPos="23000" dist="762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587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A0439E-2A4C-42E4-8CBB-32DA94CA0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-1295400"/>
            <a:ext cx="12192000" cy="745966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F1300BA-8417-4141-B97C-5BB51F0CC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5E59E2D-875B-4432-AD8F-988F849E8C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8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D3D2509-B2C3-F9AA-97B4-571AC89624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24" t="17143" r="292" b="635"/>
          <a:stretch/>
        </p:blipFill>
        <p:spPr>
          <a:xfrm>
            <a:off x="-2" y="1164907"/>
            <a:ext cx="10668001" cy="563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3DF842-89EE-BA36-0EA3-5702261658F1}"/>
              </a:ext>
            </a:extLst>
          </p:cNvPr>
          <p:cNvSpPr txBox="1"/>
          <p:nvPr/>
        </p:nvSpPr>
        <p:spPr>
          <a:xfrm>
            <a:off x="7880094" y="3023404"/>
            <a:ext cx="4022853" cy="2308324"/>
          </a:xfrm>
          <a:prstGeom prst="rect">
            <a:avLst/>
          </a:prstGeom>
          <a:solidFill>
            <a:srgbClr val="D5E4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E52B0"/>
                </a:solidFill>
                <a:latin typeface="Exo 2" panose="00000500000000000000" pitchFamily="2" charset="-52"/>
              </a:rPr>
              <a:t>Вносим текст разъяснения</a:t>
            </a:r>
          </a:p>
          <a:p>
            <a:endParaRPr lang="ru-RU" sz="2400" dirty="0">
              <a:solidFill>
                <a:srgbClr val="1E52B0"/>
              </a:solidFill>
              <a:latin typeface="Exo 2" panose="00000500000000000000" pitchFamily="2" charset="-52"/>
            </a:endParaRPr>
          </a:p>
          <a:p>
            <a:endParaRPr lang="ru-RU" sz="2400" dirty="0">
              <a:solidFill>
                <a:srgbClr val="1E52B0"/>
              </a:solidFill>
              <a:latin typeface="Exo 2" panose="00000500000000000000" pitchFamily="2" charset="-52"/>
            </a:endParaRPr>
          </a:p>
          <a:p>
            <a:r>
              <a:rPr lang="ru-RU" sz="2400" dirty="0">
                <a:solidFill>
                  <a:srgbClr val="1E52B0"/>
                </a:solidFill>
                <a:latin typeface="Exo 2" panose="00000500000000000000" pitchFamily="2" charset="-52"/>
              </a:rPr>
              <a:t>Так же можем </a:t>
            </a:r>
            <a:br>
              <a:rPr lang="ru-RU" sz="2400" dirty="0">
                <a:solidFill>
                  <a:srgbClr val="1E52B0"/>
                </a:solidFill>
                <a:latin typeface="Exo 2" panose="00000500000000000000" pitchFamily="2" charset="-52"/>
              </a:rPr>
            </a:br>
            <a:r>
              <a:rPr lang="ru-RU" sz="2400" dirty="0">
                <a:solidFill>
                  <a:srgbClr val="1E52B0"/>
                </a:solidFill>
                <a:latin typeface="Exo 2" panose="00000500000000000000" pitchFamily="2" charset="-52"/>
              </a:rPr>
              <a:t>прикрепить документ </a:t>
            </a:r>
          </a:p>
          <a:p>
            <a:endParaRPr lang="ru-RU" sz="2400" dirty="0">
              <a:solidFill>
                <a:srgbClr val="1E52B0"/>
              </a:solidFill>
              <a:latin typeface="Exo 2" panose="00000500000000000000" pitchFamily="2" charset="-52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356927EB-E919-2D3B-CEA6-FCE40D101C6B}"/>
              </a:ext>
            </a:extLst>
          </p:cNvPr>
          <p:cNvSpPr/>
          <p:nvPr/>
        </p:nvSpPr>
        <p:spPr>
          <a:xfrm>
            <a:off x="5961742" y="6264751"/>
            <a:ext cx="1297799" cy="53895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287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FBC0D0-491F-4950-AE10-43F320AF1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1408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B43D6A-432D-44CF-89FE-DF6DAC917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0F5D0A-5C96-4B57-862C-7D1ACB228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-7446"/>
            <a:ext cx="13958517" cy="6865446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58D5D01-80F0-D08D-2B27-B0DFDF6D97ED}"/>
              </a:ext>
            </a:extLst>
          </p:cNvPr>
          <p:cNvSpPr txBox="1">
            <a:spLocks/>
          </p:cNvSpPr>
          <p:nvPr/>
        </p:nvSpPr>
        <p:spPr>
          <a:xfrm>
            <a:off x="5410200" y="4572000"/>
            <a:ext cx="5410200" cy="1371600"/>
          </a:xfrm>
          <a:prstGeom prst="roundRect">
            <a:avLst>
              <a:gd name="adj" fmla="val 5035"/>
            </a:avLst>
          </a:prstGeom>
          <a:solidFill>
            <a:srgbClr val="D5E4FF"/>
          </a:solidFill>
          <a:ln>
            <a:solidFill>
              <a:schemeClr val="accent1"/>
            </a:solidFill>
          </a:ln>
        </p:spPr>
        <p:txBody>
          <a:bodyPr wrap="square" lIns="0" tIns="0" rIns="0" bIns="0" anchor="ctr" anchorCtr="0">
            <a:noAutofit/>
          </a:bodyPr>
          <a:lstStyle>
            <a:lvl1pPr>
              <a:defRPr sz="3200" b="1">
                <a:solidFill>
                  <a:srgbClr val="0450F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80000" lvl="3" defTabSz="914400">
              <a:lnSpc>
                <a:spcPct val="130000"/>
              </a:lnSpc>
            </a:pPr>
            <a:r>
              <a:rPr lang="ru-RU" sz="2400" kern="0" dirty="0">
                <a:solidFill>
                  <a:srgbClr val="4A3420"/>
                </a:solidFill>
                <a:latin typeface="Exo 2" panose="00000500000000000000" pitchFamily="2" charset="-52"/>
              </a:rPr>
              <a:t>Просмотреть ответы на ранее обработанные запросы</a:t>
            </a: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xmlns="" id="{272B1D12-0E8A-94A1-C825-C3CF2771FB16}"/>
              </a:ext>
            </a:extLst>
          </p:cNvPr>
          <p:cNvSpPr/>
          <p:nvPr/>
        </p:nvSpPr>
        <p:spPr>
          <a:xfrm>
            <a:off x="3381644" y="2148114"/>
            <a:ext cx="3541670" cy="2380343"/>
          </a:xfrm>
          <a:custGeom>
            <a:avLst/>
            <a:gdLst>
              <a:gd name="connsiteX0" fmla="*/ 3657600 w 3657600"/>
              <a:gd name="connsiteY0" fmla="*/ 2380343 h 2380343"/>
              <a:gd name="connsiteX1" fmla="*/ 1175657 w 3657600"/>
              <a:gd name="connsiteY1" fmla="*/ 1857829 h 2380343"/>
              <a:gd name="connsiteX2" fmla="*/ 1175657 w 3657600"/>
              <a:gd name="connsiteY2" fmla="*/ 1857829 h 2380343"/>
              <a:gd name="connsiteX3" fmla="*/ 0 w 3657600"/>
              <a:gd name="connsiteY3" fmla="*/ 0 h 2380343"/>
              <a:gd name="connsiteX0" fmla="*/ 3657600 w 3657600"/>
              <a:gd name="connsiteY0" fmla="*/ 2380343 h 2380343"/>
              <a:gd name="connsiteX1" fmla="*/ 1175657 w 3657600"/>
              <a:gd name="connsiteY1" fmla="*/ 1857829 h 2380343"/>
              <a:gd name="connsiteX2" fmla="*/ 0 w 3657600"/>
              <a:gd name="connsiteY2" fmla="*/ 0 h 2380343"/>
              <a:gd name="connsiteX0" fmla="*/ 3657600 w 3657600"/>
              <a:gd name="connsiteY0" fmla="*/ 2380343 h 2380343"/>
              <a:gd name="connsiteX1" fmla="*/ 0 w 3657600"/>
              <a:gd name="connsiteY1" fmla="*/ 0 h 2380343"/>
              <a:gd name="connsiteX0" fmla="*/ 3657600 w 3657600"/>
              <a:gd name="connsiteY0" fmla="*/ 2380343 h 2380343"/>
              <a:gd name="connsiteX1" fmla="*/ 0 w 3657600"/>
              <a:gd name="connsiteY1" fmla="*/ 0 h 2380343"/>
              <a:gd name="connsiteX0" fmla="*/ 3657600 w 3657600"/>
              <a:gd name="connsiteY0" fmla="*/ 2380343 h 2380343"/>
              <a:gd name="connsiteX1" fmla="*/ 0 w 3657600"/>
              <a:gd name="connsiteY1" fmla="*/ 0 h 2380343"/>
              <a:gd name="connsiteX0" fmla="*/ 3657600 w 3657600"/>
              <a:gd name="connsiteY0" fmla="*/ 2380343 h 2380343"/>
              <a:gd name="connsiteX1" fmla="*/ 0 w 3657600"/>
              <a:gd name="connsiteY1" fmla="*/ 0 h 2380343"/>
              <a:gd name="connsiteX0" fmla="*/ 3657600 w 3657600"/>
              <a:gd name="connsiteY0" fmla="*/ 2380343 h 2380343"/>
              <a:gd name="connsiteX1" fmla="*/ 0 w 3657600"/>
              <a:gd name="connsiteY1" fmla="*/ 0 h 2380343"/>
              <a:gd name="connsiteX0" fmla="*/ 3657600 w 3657600"/>
              <a:gd name="connsiteY0" fmla="*/ 2380343 h 2380343"/>
              <a:gd name="connsiteX1" fmla="*/ 0 w 3657600"/>
              <a:gd name="connsiteY1" fmla="*/ 0 h 2380343"/>
              <a:gd name="connsiteX0" fmla="*/ 3657777 w 3657777"/>
              <a:gd name="connsiteY0" fmla="*/ 2380343 h 2380343"/>
              <a:gd name="connsiteX1" fmla="*/ 177 w 3657777"/>
              <a:gd name="connsiteY1" fmla="*/ 0 h 2380343"/>
              <a:gd name="connsiteX0" fmla="*/ 3541670 w 3541670"/>
              <a:gd name="connsiteY0" fmla="*/ 2380343 h 2380343"/>
              <a:gd name="connsiteX1" fmla="*/ 184 w 3541670"/>
              <a:gd name="connsiteY1" fmla="*/ 0 h 238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1670" h="2380343">
                <a:moveTo>
                  <a:pt x="3541670" y="2380343"/>
                </a:moveTo>
                <a:cubicBezTo>
                  <a:pt x="3396528" y="-270933"/>
                  <a:pt x="-28845" y="2230363"/>
                  <a:pt x="184" y="0"/>
                </a:cubicBezTo>
              </a:path>
            </a:pathLst>
          </a:custGeom>
          <a:noFill/>
          <a:ln w="38100" cap="rnd">
            <a:solidFill>
              <a:srgbClr val="1E52B0"/>
            </a:solidFill>
            <a:prstDash val="sysDot"/>
            <a:headEnd w="med" len="lg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79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xmlns="" id="{298B6D1F-0D59-ADDC-48DF-AE85839A0867}"/>
              </a:ext>
            </a:extLst>
          </p:cNvPr>
          <p:cNvSpPr txBox="1">
            <a:spLocks/>
          </p:cNvSpPr>
          <p:nvPr/>
        </p:nvSpPr>
        <p:spPr>
          <a:xfrm>
            <a:off x="11858797" y="6578939"/>
            <a:ext cx="666406" cy="27906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object 3">
            <a:extLst>
              <a:ext uri="{FF2B5EF4-FFF2-40B4-BE49-F238E27FC236}">
                <a16:creationId xmlns:a16="http://schemas.microsoft.com/office/drawing/2014/main" xmlns="" id="{58736E65-5967-447C-B6F5-E584C7BE84E2}"/>
              </a:ext>
            </a:extLst>
          </p:cNvPr>
          <p:cNvSpPr/>
          <p:nvPr/>
        </p:nvSpPr>
        <p:spPr>
          <a:xfrm>
            <a:off x="0" y="296290"/>
            <a:ext cx="7236459" cy="3810"/>
          </a:xfrm>
          <a:custGeom>
            <a:avLst/>
            <a:gdLst/>
            <a:ahLst/>
            <a:cxnLst/>
            <a:rect l="l" t="t" r="r" b="b"/>
            <a:pathLst>
              <a:path w="7236459" h="3810">
                <a:moveTo>
                  <a:pt x="0" y="3428"/>
                </a:moveTo>
                <a:lnTo>
                  <a:pt x="7235952" y="0"/>
                </a:lnTo>
              </a:path>
            </a:pathLst>
          </a:custGeom>
          <a:ln w="12699">
            <a:solidFill>
              <a:srgbClr val="0450F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xmlns="" id="{8EA75141-0EBB-454F-8608-0A5B8A80A85E}"/>
              </a:ext>
            </a:extLst>
          </p:cNvPr>
          <p:cNvSpPr txBox="1"/>
          <p:nvPr/>
        </p:nvSpPr>
        <p:spPr>
          <a:xfrm>
            <a:off x="7332344" y="230378"/>
            <a:ext cx="2926080" cy="13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1200" cap="none" spc="-4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</a:t>
            </a:r>
            <a:r>
              <a:rPr kumimoji="0" lang="ru-RU" sz="850" b="0" i="0" u="none" strike="noStrike" kern="1200" cap="none" spc="-5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850" b="0" i="0" u="none" strike="noStrike" kern="1200" cap="none" spc="-8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</a:t>
            </a:r>
            <a:r>
              <a:rPr kumimoji="0" lang="ru-RU" sz="850" b="0" i="0" u="none" strike="noStrike" kern="120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Ед</a:t>
            </a:r>
            <a:r>
              <a:rPr kumimoji="0" lang="ru-RU" sz="850" b="0" i="0" u="none" strike="noStrike" kern="1200" cap="none" spc="-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</a:t>
            </a:r>
            <a:r>
              <a:rPr kumimoji="0" lang="ru-RU" sz="850" b="0" i="0" u="none" strike="noStrike" kern="1200" cap="none" spc="-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</a:t>
            </a:r>
            <a:r>
              <a:rPr kumimoji="0" lang="ru-RU" sz="850" b="0" i="0" u="none" strike="noStrike" kern="1200" cap="none" spc="4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</a:t>
            </a:r>
            <a:r>
              <a:rPr kumimoji="0" lang="ru-RU" sz="85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я</a:t>
            </a:r>
            <a:r>
              <a:rPr kumimoji="0" lang="ru-RU" sz="85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850" b="0" i="0" u="none" strike="noStrike" kern="1200" cap="none" spc="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эл</a:t>
            </a:r>
            <a:r>
              <a:rPr kumimoji="0" lang="ru-RU" sz="850" b="0" i="0" u="none" strike="noStrike" kern="1200" cap="none" spc="1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ект</a:t>
            </a:r>
            <a:r>
              <a:rPr kumimoji="0" lang="ru-RU" sz="850" b="0" i="0" u="none" strike="noStrike" kern="1200" cap="none" spc="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</a:t>
            </a:r>
            <a:r>
              <a:rPr kumimoji="0" lang="ru-RU" sz="850" b="0" i="0" u="none" strike="noStrike" kern="1200" cap="none" spc="4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</a:t>
            </a:r>
            <a:r>
              <a:rPr kumimoji="0" lang="ru-RU" sz="85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нн</a:t>
            </a:r>
            <a:r>
              <a:rPr kumimoji="0" lang="ru-RU" sz="850" b="0" i="0" u="none" strike="noStrike" kern="1200" cap="none" spc="4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</a:t>
            </a:r>
            <a:r>
              <a:rPr kumimoji="0" lang="ru-RU" sz="85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я</a:t>
            </a:r>
            <a:r>
              <a:rPr kumimoji="0" lang="ru-RU" sz="850" b="0" i="0" u="none" strike="noStrike" kern="1200" cap="none" spc="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т</a:t>
            </a:r>
            <a:r>
              <a:rPr kumimoji="0" lang="ru-RU" sz="850" b="0" i="0" u="none" strike="noStrike" kern="1200" cap="none" spc="4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</a:t>
            </a:r>
            <a:r>
              <a:rPr kumimoji="0" lang="ru-RU" sz="850" b="0" i="0" u="none" strike="noStrike" kern="1200" cap="none" spc="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</a:t>
            </a:r>
            <a:r>
              <a:rPr kumimoji="0" lang="ru-RU" sz="850" b="0" i="0" u="none" strike="noStrike" kern="1200" cap="none" spc="3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г</a:t>
            </a:r>
            <a:r>
              <a:rPr kumimoji="0" lang="ru-RU" sz="850" b="0" i="0" u="none" strike="noStrike" kern="1200" cap="none" spc="4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</a:t>
            </a:r>
            <a:r>
              <a:rPr kumimoji="0" lang="ru-RU" sz="850" b="0" i="0" u="none" strike="noStrike" kern="1200" cap="none" spc="3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</a:t>
            </a:r>
            <a:r>
              <a:rPr kumimoji="0" lang="ru-RU" sz="850" b="0" i="0" u="none" strike="noStrike" kern="1200" cap="none" spc="4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</a:t>
            </a:r>
            <a:r>
              <a:rPr kumimoji="0" lang="ru-RU" sz="85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я</a:t>
            </a:r>
            <a:r>
              <a:rPr kumimoji="0" lang="ru-RU" sz="850" b="0" i="0" u="none" strike="noStrike" kern="1200" cap="none" spc="-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85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пло</a:t>
            </a:r>
            <a:r>
              <a:rPr kumimoji="0" lang="ru-RU" sz="85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щ</a:t>
            </a:r>
            <a:r>
              <a:rPr kumimoji="0" lang="ru-RU" sz="850" b="0" i="0" u="none" strike="noStrike" kern="1200" cap="none" spc="4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</a:t>
            </a:r>
            <a:r>
              <a:rPr kumimoji="0" lang="ru-RU" sz="850" b="0" i="0" u="none" strike="noStrike" kern="1200" cap="none" spc="2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дк</a:t>
            </a:r>
            <a:r>
              <a:rPr kumimoji="0" lang="ru-RU" sz="850" b="0" i="0" u="none" strike="noStrike" kern="1200" cap="none" spc="2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</a:t>
            </a:r>
            <a:r>
              <a:rPr kumimoji="0" lang="ru-RU" sz="850" b="0" i="0" u="none" strike="noStrike" kern="1200" cap="none" spc="-7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»</a:t>
            </a:r>
            <a:r>
              <a:rPr kumimoji="0" lang="ru-RU" sz="850" b="0" i="0" u="none" strike="noStrike" kern="1200" cap="none" spc="-1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85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</a:t>
            </a:r>
            <a:r>
              <a:rPr lang="en-US" sz="850" spc="5" dirty="0">
                <a:solidFill>
                  <a:srgbClr val="7E7E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0" lang="ru-RU" sz="850" b="0" i="0" u="none" strike="noStrike" kern="1200" cap="none" spc="5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год</a:t>
            </a:r>
          </a:p>
        </p:txBody>
      </p:sp>
      <p:sp>
        <p:nvSpPr>
          <p:cNvPr id="5" name="Google Shape;98;p14">
            <a:extLst>
              <a:ext uri="{FF2B5EF4-FFF2-40B4-BE49-F238E27FC236}">
                <a16:creationId xmlns:a16="http://schemas.microsoft.com/office/drawing/2014/main" xmlns="" id="{8DF0040F-9E5E-435C-9512-1C7F6A8ED353}"/>
              </a:ext>
            </a:extLst>
          </p:cNvPr>
          <p:cNvSpPr txBox="1"/>
          <p:nvPr/>
        </p:nvSpPr>
        <p:spPr>
          <a:xfrm>
            <a:off x="569775" y="644168"/>
            <a:ext cx="108744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75" tIns="40075" rIns="80175" bIns="40075" anchor="t" anchorCtr="0">
            <a:normAutofit/>
          </a:bodyPr>
          <a:lstStyle/>
          <a:p>
            <a:pPr marR="0" lvl="0" indent="0" fontAlgn="auto"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ru-RU" altLang="en-US" sz="3200" dirty="0">
                <a:solidFill>
                  <a:srgbClr val="0450F2"/>
                </a:solidFill>
                <a:latin typeface="Exo 2 SemiBold" pitchFamily="2" charset="0"/>
                <a:ea typeface="+mj-ea"/>
                <a:cs typeface="Calibri Light" panose="020F0302020204030204" pitchFamily="34" charset="0"/>
                <a:sym typeface="Arial"/>
              </a:rPr>
              <a:t> Работа с задатками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5CE2CD71-60BC-4DBC-836F-DD1DEB7E2154}"/>
              </a:ext>
            </a:extLst>
          </p:cNvPr>
          <p:cNvGrpSpPr/>
          <p:nvPr/>
        </p:nvGrpSpPr>
        <p:grpSpPr>
          <a:xfrm>
            <a:off x="8343578" y="1598934"/>
            <a:ext cx="3474028" cy="3850736"/>
            <a:chOff x="7372868" y="2404591"/>
            <a:chExt cx="2773107" cy="3073811"/>
          </a:xfrm>
        </p:grpSpPr>
        <p:sp>
          <p:nvSpPr>
            <p:cNvPr id="7" name="Прямоугольник: скругленные углы 23">
              <a:extLst>
                <a:ext uri="{FF2B5EF4-FFF2-40B4-BE49-F238E27FC236}">
                  <a16:creationId xmlns:a16="http://schemas.microsoft.com/office/drawing/2014/main" xmlns="" id="{A038A48E-AC93-4E9D-943C-35F670CEE71E}"/>
                </a:ext>
              </a:extLst>
            </p:cNvPr>
            <p:cNvSpPr/>
            <p:nvPr/>
          </p:nvSpPr>
          <p:spPr>
            <a:xfrm>
              <a:off x="7372868" y="2404591"/>
              <a:ext cx="2773107" cy="3073811"/>
            </a:xfrm>
            <a:prstGeom prst="roundRect">
              <a:avLst>
                <a:gd name="adj" fmla="val 358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25400" dir="5400000" algn="ctr" rotWithShape="0">
                <a:srgbClr val="10132C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9801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50F2"/>
                </a:buClr>
                <a:buSzPts val="1200"/>
                <a:buFont typeface="Arial"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/>
                <a:ea typeface="+mn-ea"/>
                <a:cs typeface="Arial"/>
                <a:sym typeface="Arial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B3BEA848-AA89-49BB-95F0-D24B9C52C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07773" y="2549022"/>
              <a:ext cx="2513474" cy="2784948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188CACC3-11D5-4F45-804A-0382F7FE9F98}"/>
              </a:ext>
            </a:extLst>
          </p:cNvPr>
          <p:cNvGrpSpPr/>
          <p:nvPr/>
        </p:nvGrpSpPr>
        <p:grpSpPr>
          <a:xfrm>
            <a:off x="569775" y="1991563"/>
            <a:ext cx="5186789" cy="1931496"/>
            <a:chOff x="5773820" y="-215601"/>
            <a:chExt cx="4326143" cy="1611002"/>
          </a:xfrm>
        </p:grpSpPr>
        <p:sp>
          <p:nvSpPr>
            <p:cNvPr id="10" name="Прямоугольник: скругленные углы 23">
              <a:extLst>
                <a:ext uri="{FF2B5EF4-FFF2-40B4-BE49-F238E27FC236}">
                  <a16:creationId xmlns:a16="http://schemas.microsoft.com/office/drawing/2014/main" xmlns="" id="{4463B8CD-808B-410C-9903-3634EE8A94D5}"/>
                </a:ext>
              </a:extLst>
            </p:cNvPr>
            <p:cNvSpPr/>
            <p:nvPr/>
          </p:nvSpPr>
          <p:spPr>
            <a:xfrm>
              <a:off x="5773820" y="-215601"/>
              <a:ext cx="4326143" cy="1611002"/>
            </a:xfrm>
            <a:prstGeom prst="roundRect">
              <a:avLst>
                <a:gd name="adj" fmla="val 358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25400" dir="5400000" algn="ctr" rotWithShape="0">
                <a:srgbClr val="10132C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9801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50F2"/>
                </a:buClr>
                <a:buSzPts val="1200"/>
                <a:buFont typeface="Arial"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13BDC0F3-6F49-4DDC-96AA-2BDF701B8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1581" y="-128465"/>
              <a:ext cx="4113356" cy="1417262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306B7220-473B-42E5-9B86-4D84BDBD9DEB}"/>
              </a:ext>
            </a:extLst>
          </p:cNvPr>
          <p:cNvGrpSpPr/>
          <p:nvPr/>
        </p:nvGrpSpPr>
        <p:grpSpPr>
          <a:xfrm>
            <a:off x="569775" y="4497046"/>
            <a:ext cx="5186789" cy="1180709"/>
            <a:chOff x="569775" y="4338389"/>
            <a:chExt cx="5706334" cy="1298977"/>
          </a:xfrm>
        </p:grpSpPr>
        <p:sp>
          <p:nvSpPr>
            <p:cNvPr id="13" name="Прямоугольник: скругленные углы 23">
              <a:extLst>
                <a:ext uri="{FF2B5EF4-FFF2-40B4-BE49-F238E27FC236}">
                  <a16:creationId xmlns:a16="http://schemas.microsoft.com/office/drawing/2014/main" xmlns="" id="{B5E38055-AD0D-422A-B8CE-9A873448E166}"/>
                </a:ext>
              </a:extLst>
            </p:cNvPr>
            <p:cNvSpPr/>
            <p:nvPr/>
          </p:nvSpPr>
          <p:spPr>
            <a:xfrm>
              <a:off x="569775" y="4338389"/>
              <a:ext cx="5706334" cy="1298977"/>
            </a:xfrm>
            <a:prstGeom prst="roundRect">
              <a:avLst>
                <a:gd name="adj" fmla="val 358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25400" dir="5400000" algn="ctr" rotWithShape="0">
                <a:srgbClr val="10132C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9801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50F2"/>
                </a:buClr>
                <a:buSzPts val="1200"/>
                <a:buFont typeface="Arial"/>
                <a:buNone/>
                <a:tabLst/>
                <a:defRPr/>
              </a:pPr>
              <a:endParaRPr kumimoji="0" lang="ru-RU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xo 2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9D90DFDF-8FC6-42C1-927F-3866377AD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075" y="4550722"/>
              <a:ext cx="5386780" cy="92768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42A170C-1BCB-4B77-B8F3-63C6D0C2AFE1}"/>
              </a:ext>
            </a:extLst>
          </p:cNvPr>
          <p:cNvSpPr txBox="1"/>
          <p:nvPr/>
        </p:nvSpPr>
        <p:spPr>
          <a:xfrm>
            <a:off x="5836230" y="2602496"/>
            <a:ext cx="2548982" cy="954107"/>
          </a:xfrm>
          <a:prstGeom prst="rect">
            <a:avLst/>
          </a:prstGeom>
          <a:solidFill>
            <a:srgbClr val="D5E4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ru-RU" sz="1400" dirty="0">
                <a:solidFill>
                  <a:prstClr val="black"/>
                </a:solidFill>
                <a:highlight>
                  <a:srgbClr val="D5E4FF"/>
                </a:highlight>
                <a:latin typeface="Exo 2" panose="00000500000000000000" pitchFamily="2" charset="-52"/>
              </a:rPr>
              <a:t>В личном кабинете Продавца доступен сервис по автоматизированному запросу на перевод задатка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98F2793-6E4F-4262-905F-5E70156BB77C}"/>
              </a:ext>
            </a:extLst>
          </p:cNvPr>
          <p:cNvSpPr txBox="1"/>
          <p:nvPr/>
        </p:nvSpPr>
        <p:spPr>
          <a:xfrm>
            <a:off x="5836230" y="4130964"/>
            <a:ext cx="2134290" cy="1169551"/>
          </a:xfrm>
          <a:prstGeom prst="rect">
            <a:avLst/>
          </a:prstGeom>
          <a:solidFill>
            <a:srgbClr val="D5E4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ru-RU" sz="1400" dirty="0">
                <a:solidFill>
                  <a:prstClr val="black"/>
                </a:solidFill>
                <a:latin typeface="Exo 2" panose="00000500000000000000" pitchFamily="2" charset="-52"/>
              </a:rPr>
              <a:t>Продавец указывает организацию получателя в блоке «Реквизиты для перевода средств»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A00F5A4B-C1DB-48B2-A0B2-EE317AC559C0}"/>
              </a:ext>
            </a:extLst>
          </p:cNvPr>
          <p:cNvSpPr/>
          <p:nvPr/>
        </p:nvSpPr>
        <p:spPr>
          <a:xfrm>
            <a:off x="657536" y="1414268"/>
            <a:ext cx="3235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anose="00000500000000000000" pitchFamily="2" charset="-52"/>
                <a:ea typeface="+mn-ea"/>
                <a:cs typeface="Times New Roman" pitchFamily="18" charset="0"/>
              </a:rPr>
              <a:t>Перевод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anose="00000500000000000000" pitchFamily="2" charset="-52"/>
                <a:ea typeface="+mn-ea"/>
                <a:cs typeface="+mn-cs"/>
              </a:rPr>
              <a:t>задатка в один клик!</a:t>
            </a:r>
          </a:p>
        </p:txBody>
      </p: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xmlns="" id="{058047FA-EF8A-447B-8BAA-F99FD5BDF8C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511507" y="3186350"/>
            <a:ext cx="324000" cy="1584000"/>
          </a:xfrm>
          <a:prstGeom prst="bentConnector2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1BE82806-8B7D-4644-AFAD-95189A37F457}"/>
              </a:ext>
            </a:extLst>
          </p:cNvPr>
          <p:cNvCxnSpPr>
            <a:cxnSpLocks/>
          </p:cNvCxnSpPr>
          <p:nvPr/>
        </p:nvCxnSpPr>
        <p:spPr>
          <a:xfrm>
            <a:off x="5111764" y="2754748"/>
            <a:ext cx="7631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8">
            <a:extLst>
              <a:ext uri="{FF2B5EF4-FFF2-40B4-BE49-F238E27FC236}">
                <a16:creationId xmlns:a16="http://schemas.microsoft.com/office/drawing/2014/main" xmlns="" id="{01C54D08-0174-4E36-9807-0018C6D6BA5A}"/>
              </a:ext>
            </a:extLst>
          </p:cNvPr>
          <p:cNvSpPr/>
          <p:nvPr/>
        </p:nvSpPr>
        <p:spPr>
          <a:xfrm>
            <a:off x="8343578" y="5614469"/>
            <a:ext cx="3474028" cy="849831"/>
          </a:xfrm>
          <a:prstGeom prst="roundRect">
            <a:avLst/>
          </a:prstGeom>
          <a:solidFill>
            <a:srgbClr val="D5E4FF"/>
          </a:solidFill>
          <a:ln>
            <a:solidFill>
              <a:schemeClr val="accent1"/>
            </a:solidFill>
          </a:ln>
          <a:effectLst>
            <a:outerShdw blurRad="50800" dist="25400" dir="5400000" algn="ctr" rotWithShape="0">
              <a:schemeClr val="accent1">
                <a:alpha val="10000"/>
              </a:schemeClr>
            </a:outerShdw>
          </a:effectLst>
        </p:spPr>
        <p:txBody>
          <a:bodyPr spcFirstLastPara="1" wrap="square" lIns="144000" tIns="144000" rIns="144000" bIns="1440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anose="00000500000000000000" pitchFamily="2" charset="-52"/>
              </a:rPr>
              <a:t>Перевод задатка в электронном виде: Надежно. Быстро. Безопасно. </a:t>
            </a:r>
          </a:p>
        </p:txBody>
      </p:sp>
    </p:spTree>
    <p:extLst>
      <p:ext uri="{BB962C8B-B14F-4D97-AF65-F5344CB8AC3E}">
        <p14:creationId xmlns:p14="http://schemas.microsoft.com/office/powerpoint/2010/main" val="1603067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7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13C12E-D889-4C34-94B2-997059545516}"/>
              </a:ext>
            </a:extLst>
          </p:cNvPr>
          <p:cNvSpPr txBox="1"/>
          <p:nvPr/>
        </p:nvSpPr>
        <p:spPr>
          <a:xfrm>
            <a:off x="695789" y="2209524"/>
            <a:ext cx="5130562" cy="4141259"/>
          </a:xfrm>
          <a:prstGeom prst="rect">
            <a:avLst/>
          </a:prstGeom>
          <a:noFill/>
        </p:spPr>
        <p:txBody>
          <a:bodyPr wrap="square" lIns="82927" tIns="41464" rIns="82927" bIns="41464" rtlCol="0">
            <a:spAutoFit/>
          </a:bodyPr>
          <a:lstStyle/>
          <a:p>
            <a:pPr>
              <a:spcAft>
                <a:spcPts val="544"/>
              </a:spcAft>
            </a:pPr>
            <a:r>
              <a:rPr lang="ru-RU" sz="2400" b="1" dirty="0">
                <a:latin typeface="Exo 2 Black" pitchFamily="2" charset="-52"/>
              </a:rPr>
              <a:t>Фролов Сергей Олегович</a:t>
            </a:r>
          </a:p>
          <a:p>
            <a:pPr>
              <a:spcAft>
                <a:spcPts val="544"/>
              </a:spcAft>
            </a:pPr>
            <a:r>
              <a:rPr lang="ru-RU" dirty="0">
                <a:latin typeface="Exo 2" panose="00000500000000000000" pitchFamily="2" charset="-52"/>
              </a:rPr>
              <a:t>Руководитель представительства</a:t>
            </a:r>
          </a:p>
          <a:p>
            <a:pPr>
              <a:spcAft>
                <a:spcPts val="544"/>
              </a:spcAft>
            </a:pPr>
            <a:r>
              <a:rPr lang="ru-RU" dirty="0">
                <a:latin typeface="Exo 2" panose="00000500000000000000" pitchFamily="2" charset="-52"/>
              </a:rPr>
              <a:t>Росэлторг в Самарской области</a:t>
            </a:r>
          </a:p>
          <a:p>
            <a:pPr>
              <a:spcAft>
                <a:spcPts val="544"/>
              </a:spcAft>
            </a:pPr>
            <a:r>
              <a:rPr lang="ru-RU" dirty="0">
                <a:latin typeface="Exo 2" panose="00000500000000000000" pitchFamily="2" charset="-52"/>
              </a:rPr>
              <a:t>Департамент по работе с органами государственной власти</a:t>
            </a:r>
          </a:p>
          <a:p>
            <a:pPr>
              <a:spcAft>
                <a:spcPts val="544"/>
              </a:spcAft>
            </a:pPr>
            <a:endParaRPr lang="ru-RU" dirty="0">
              <a:latin typeface="Exo 2 SemiBold" pitchFamily="2" charset="0"/>
            </a:endParaRPr>
          </a:p>
          <a:p>
            <a:pPr>
              <a:spcAft>
                <a:spcPts val="544"/>
              </a:spcAft>
            </a:pPr>
            <a:r>
              <a:rPr lang="en-US" dirty="0">
                <a:latin typeface="Exo 2 SemiBold" pitchFamily="2" charset="0"/>
              </a:rPr>
              <a:t>+7 (</a:t>
            </a:r>
            <a:r>
              <a:rPr lang="ru-RU" dirty="0">
                <a:latin typeface="Exo 2 SemiBold" pitchFamily="2" charset="0"/>
              </a:rPr>
              <a:t>939</a:t>
            </a:r>
            <a:r>
              <a:rPr lang="en-US" dirty="0">
                <a:latin typeface="Exo 2 SemiBold" pitchFamily="2" charset="0"/>
              </a:rPr>
              <a:t>) </a:t>
            </a:r>
            <a:r>
              <a:rPr lang="ru-RU" dirty="0">
                <a:latin typeface="Exo 2 SemiBold" pitchFamily="2" charset="0"/>
              </a:rPr>
              <a:t>711</a:t>
            </a:r>
            <a:r>
              <a:rPr lang="en-US" dirty="0">
                <a:latin typeface="Exo 2 SemiBold" pitchFamily="2" charset="0"/>
              </a:rPr>
              <a:t>-</a:t>
            </a:r>
            <a:r>
              <a:rPr lang="ru-RU" dirty="0">
                <a:latin typeface="Exo 2 SemiBold" pitchFamily="2" charset="0"/>
              </a:rPr>
              <a:t>17</a:t>
            </a:r>
            <a:r>
              <a:rPr lang="en-US" dirty="0">
                <a:latin typeface="Exo 2 SemiBold" pitchFamily="2" charset="0"/>
              </a:rPr>
              <a:t>-</a:t>
            </a:r>
            <a:r>
              <a:rPr lang="ru-RU" dirty="0">
                <a:latin typeface="Exo 2 SemiBold" pitchFamily="2" charset="0"/>
              </a:rPr>
              <a:t>21</a:t>
            </a:r>
          </a:p>
          <a:p>
            <a:pPr>
              <a:spcAft>
                <a:spcPts val="544"/>
              </a:spcAft>
            </a:pPr>
            <a:r>
              <a:rPr lang="en-US" dirty="0">
                <a:latin typeface="Exo 2 SemiBold" pitchFamily="2" charset="0"/>
              </a:rPr>
              <a:t>+7</a:t>
            </a:r>
            <a:r>
              <a:rPr lang="ru-RU" dirty="0">
                <a:latin typeface="Exo 2 SemiBold" pitchFamily="2" charset="0"/>
              </a:rPr>
              <a:t> (</a:t>
            </a:r>
            <a:r>
              <a:rPr lang="en-US" dirty="0">
                <a:latin typeface="Exo 2 SemiBold" pitchFamily="2" charset="0"/>
              </a:rPr>
              <a:t>495</a:t>
            </a:r>
            <a:r>
              <a:rPr lang="ru-RU" dirty="0">
                <a:latin typeface="Exo 2 SemiBold" pitchFamily="2" charset="0"/>
              </a:rPr>
              <a:t>) </a:t>
            </a:r>
            <a:r>
              <a:rPr lang="en-US" dirty="0">
                <a:latin typeface="Exo 2 SemiBold" pitchFamily="2" charset="0"/>
              </a:rPr>
              <a:t>150</a:t>
            </a:r>
            <a:r>
              <a:rPr lang="ru-RU" dirty="0">
                <a:latin typeface="Exo 2 SemiBold" pitchFamily="2" charset="0"/>
              </a:rPr>
              <a:t>-</a:t>
            </a:r>
            <a:r>
              <a:rPr lang="en-US" dirty="0">
                <a:latin typeface="Exo 2 SemiBold" pitchFamily="2" charset="0"/>
              </a:rPr>
              <a:t>20</a:t>
            </a:r>
            <a:r>
              <a:rPr lang="ru-RU" dirty="0">
                <a:latin typeface="Exo 2 SemiBold" pitchFamily="2" charset="0"/>
              </a:rPr>
              <a:t>-</a:t>
            </a:r>
            <a:r>
              <a:rPr lang="en-US" dirty="0">
                <a:latin typeface="Exo 2 SemiBold" pitchFamily="2" charset="0"/>
              </a:rPr>
              <a:t>20</a:t>
            </a:r>
            <a:r>
              <a:rPr lang="ru-RU" dirty="0">
                <a:latin typeface="Exo 2 SemiBold" pitchFamily="2" charset="0"/>
              </a:rPr>
              <a:t>, доб. </a:t>
            </a:r>
            <a:r>
              <a:rPr lang="en-US" dirty="0">
                <a:latin typeface="Exo 2 SemiBold" pitchFamily="2" charset="0"/>
              </a:rPr>
              <a:t>3672</a:t>
            </a:r>
          </a:p>
          <a:p>
            <a:pPr>
              <a:spcAft>
                <a:spcPts val="544"/>
              </a:spcAft>
            </a:pPr>
            <a:endParaRPr lang="en-US" dirty="0">
              <a:latin typeface="Exo 2 SemiBold" pitchFamily="2" charset="0"/>
              <a:hlinkClick r:id="rId4"/>
            </a:endParaRPr>
          </a:p>
          <a:p>
            <a:pPr>
              <a:spcAft>
                <a:spcPts val="544"/>
              </a:spcAft>
            </a:pPr>
            <a:r>
              <a:rPr lang="en-US" u="sng" dirty="0">
                <a:solidFill>
                  <a:srgbClr val="0450F2"/>
                </a:solidFill>
                <a:latin typeface="Exo 2 SemiBold" pitchFamily="2" charset="0"/>
                <a:hlinkClick r:id="rId4"/>
              </a:rPr>
              <a:t>frolov.so@roseltorg.ru</a:t>
            </a:r>
            <a:endParaRPr lang="ru-RU" u="sng" dirty="0">
              <a:solidFill>
                <a:srgbClr val="0450F2"/>
              </a:solidFill>
              <a:latin typeface="Exo 2 SemiBold" pitchFamily="2" charset="0"/>
            </a:endParaRPr>
          </a:p>
          <a:p>
            <a:pPr>
              <a:spcAft>
                <a:spcPts val="544"/>
              </a:spcAft>
            </a:pPr>
            <a:r>
              <a:rPr lang="en-US" dirty="0">
                <a:latin typeface="Exo 2 SemiBold" pitchFamily="2" charset="0"/>
              </a:rPr>
              <a:t>www.roseltorg.ru</a:t>
            </a:r>
            <a:endParaRPr lang="ru-RU" dirty="0">
              <a:latin typeface="Exo 2 SemiBold" pitchFamily="2" charset="0"/>
            </a:endParaRPr>
          </a:p>
          <a:p>
            <a:pPr>
              <a:spcAft>
                <a:spcPts val="544"/>
              </a:spcAft>
            </a:pPr>
            <a:endParaRPr lang="en-US" dirty="0">
              <a:solidFill>
                <a:schemeClr val="bg1">
                  <a:lumMod val="95000"/>
                </a:schemeClr>
              </a:solidFill>
              <a:latin typeface="Exo 2" panose="00000500000000000000" pitchFamily="2" charset="-52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D408B6D-C8E8-50D0-E6EA-FCC48671B7DF}"/>
              </a:ext>
            </a:extLst>
          </p:cNvPr>
          <p:cNvSpPr txBox="1">
            <a:spLocks/>
          </p:cNvSpPr>
          <p:nvPr/>
        </p:nvSpPr>
        <p:spPr>
          <a:xfrm>
            <a:off x="665309" y="903964"/>
            <a:ext cx="5029371" cy="1295400"/>
          </a:xfrm>
          <a:prstGeom prst="rect">
            <a:avLst/>
          </a:prstGeom>
        </p:spPr>
        <p:txBody>
          <a:bodyPr vert="horz" lIns="82927" tIns="41464" rIns="82927" bIns="41464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3300" b="1" dirty="0">
                <a:solidFill>
                  <a:srgbClr val="0450F2"/>
                </a:solidFill>
                <a:latin typeface="Exo 2 Black" pitchFamily="2" charset="-52"/>
              </a:rPr>
              <a:t>Спасибо за внимание!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7A79ABD2-5BAB-5A4C-D148-3CC4EC852D06}"/>
              </a:ext>
            </a:extLst>
          </p:cNvPr>
          <p:cNvGrpSpPr/>
          <p:nvPr/>
        </p:nvGrpSpPr>
        <p:grpSpPr>
          <a:xfrm>
            <a:off x="7988352" y="4319978"/>
            <a:ext cx="3497699" cy="1524037"/>
            <a:chOff x="5846079" y="2854854"/>
            <a:chExt cx="5841052" cy="2889855"/>
          </a:xfrm>
          <a:solidFill>
            <a:schemeClr val="tx2">
              <a:lumMod val="60000"/>
              <a:lumOff val="40000"/>
            </a:schemeClr>
          </a:solidFill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1BA35790-77DB-8520-1311-1D9A522D2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403618" y="2854856"/>
              <a:ext cx="743386" cy="74340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2C4C5F59-3729-0A92-1B7B-1E55005CC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079" y="3886200"/>
              <a:ext cx="1858464" cy="1858509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624AD146-3EAC-FC41-CE80-4723E1436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444648" y="2854856"/>
              <a:ext cx="743386" cy="743404"/>
            </a:xfrm>
            <a:prstGeom prst="rect">
              <a:avLst/>
            </a:prstGeom>
            <a:effectLst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CD3E6430-A790-A8AB-DAF5-A552ACF10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7109" y="3886200"/>
              <a:ext cx="1858464" cy="1858509"/>
            </a:xfrm>
            <a:prstGeom prst="rect">
              <a:avLst/>
            </a:prstGeom>
            <a:grpFill/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01445F9D-02E3-8D0C-ADDD-C164849A4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0432663" y="2854854"/>
              <a:ext cx="743388" cy="7434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962CABD7-62DF-D41E-5582-45AE2EC9C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584" y="3979124"/>
              <a:ext cx="1765547" cy="176558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91BC6CF6-9791-42F8-A364-60DBBBD69E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106954" y="620539"/>
            <a:ext cx="5690218" cy="9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27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94D48B0C-DC30-4D7C-A98C-904FF75B0B14}"/>
              </a:ext>
            </a:extLst>
          </p:cNvPr>
          <p:cNvSpPr/>
          <p:nvPr/>
        </p:nvSpPr>
        <p:spPr>
          <a:xfrm>
            <a:off x="8000999" y="1775212"/>
            <a:ext cx="2811806" cy="2976017"/>
          </a:xfrm>
          <a:prstGeom prst="roundRect">
            <a:avLst>
              <a:gd name="adj" fmla="val 7233"/>
            </a:avLst>
          </a:prstGeom>
          <a:solidFill>
            <a:schemeClr val="bg1"/>
          </a:solidFill>
          <a:ln>
            <a:noFill/>
          </a:ln>
          <a:effectLst>
            <a:outerShdw blurRad="101600" dist="38100" dir="2700000" algn="tl" rotWithShape="0">
              <a:schemeClr val="tx2">
                <a:lumMod val="2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198CEC-67B7-4AD9-8869-26253ABDD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cs typeface="Arial" panose="020B0604020202020204" pitchFamily="34" charset="0"/>
              </a:rPr>
              <a:t>Доли ЭТП по количеству имущественных торгов </a:t>
            </a:r>
            <a:br>
              <a:rPr lang="ru-RU" dirty="0">
                <a:cs typeface="Arial" panose="020B0604020202020204" pitchFamily="34" charset="0"/>
              </a:rPr>
            </a:br>
            <a:r>
              <a:rPr lang="ru-RU" dirty="0">
                <a:cs typeface="Arial" panose="020B0604020202020204" pitchFamily="34" charset="0"/>
              </a:rPr>
              <a:t>в электронной форме</a:t>
            </a:r>
            <a:endParaRPr lang="ru-RU" sz="2800" dirty="0"/>
          </a:p>
        </p:txBody>
      </p:sp>
      <p:graphicFrame>
        <p:nvGraphicFramePr>
          <p:cNvPr id="45" name="Диаграмма 44">
            <a:extLst>
              <a:ext uri="{FF2B5EF4-FFF2-40B4-BE49-F238E27FC236}">
                <a16:creationId xmlns:a16="http://schemas.microsoft.com/office/drawing/2014/main" xmlns="" id="{FAAA32B1-17A2-4F07-8762-B372F77BB4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9098009"/>
              </p:ext>
            </p:extLst>
          </p:nvPr>
        </p:nvGraphicFramePr>
        <p:xfrm>
          <a:off x="-1037036" y="1498459"/>
          <a:ext cx="12284037" cy="4791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7E8090A6-292D-403A-820C-56B4EA72B4F3}"/>
              </a:ext>
            </a:extLst>
          </p:cNvPr>
          <p:cNvGrpSpPr/>
          <p:nvPr/>
        </p:nvGrpSpPr>
        <p:grpSpPr>
          <a:xfrm>
            <a:off x="655294" y="3489960"/>
            <a:ext cx="4046246" cy="2443994"/>
            <a:chOff x="1155144" y="2133600"/>
            <a:chExt cx="3602867" cy="3339013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xmlns="" id="{06B4A7A0-018D-47BF-920E-4EA9EC6BE038}"/>
                </a:ext>
              </a:extLst>
            </p:cNvPr>
            <p:cNvGrpSpPr/>
            <p:nvPr/>
          </p:nvGrpSpPr>
          <p:grpSpPr>
            <a:xfrm>
              <a:off x="1155144" y="4768850"/>
              <a:ext cx="3602867" cy="703763"/>
              <a:chOff x="90614" y="5288327"/>
              <a:chExt cx="3358769" cy="703763"/>
            </a:xfrm>
          </p:grpSpPr>
          <p:cxnSp>
            <p:nvCxnSpPr>
              <p:cNvPr id="50" name="Прямая соединительная линия 49">
                <a:extLst>
                  <a:ext uri="{FF2B5EF4-FFF2-40B4-BE49-F238E27FC236}">
                    <a16:creationId xmlns:a16="http://schemas.microsoft.com/office/drawing/2014/main" xmlns="" id="{FEAF9021-003F-4EAA-888F-925AC81AF7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1636" y="5288327"/>
                <a:ext cx="747747" cy="703763"/>
              </a:xfrm>
              <a:prstGeom prst="line">
                <a:avLst/>
              </a:prstGeom>
              <a:noFill/>
              <a:ln w="12700" cap="flat" cmpd="sng" algn="ctr">
                <a:solidFill>
                  <a:srgbClr val="0450F2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" name="Прямая соединительная линия 50">
                <a:extLst>
                  <a:ext uri="{FF2B5EF4-FFF2-40B4-BE49-F238E27FC236}">
                    <a16:creationId xmlns:a16="http://schemas.microsoft.com/office/drawing/2014/main" xmlns="" id="{AFA7ED79-BF7D-46FC-8DDF-44152D8A1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14" y="5992090"/>
                <a:ext cx="2611023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450F2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xmlns="" id="{BED1D564-1085-46BE-B2EC-8817F19F67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5144" y="2133600"/>
              <a:ext cx="0" cy="3339013"/>
            </a:xfrm>
            <a:prstGeom prst="line">
              <a:avLst/>
            </a:prstGeom>
            <a:noFill/>
            <a:ln w="12700" cap="flat" cmpd="sng" algn="ctr">
              <a:solidFill>
                <a:srgbClr val="0450F2"/>
              </a:solidFill>
              <a:prstDash val="solid"/>
              <a:miter lim="800000"/>
              <a:tailEnd type="oval"/>
            </a:ln>
            <a:effectLst/>
          </p:spPr>
        </p:cxnSp>
      </p:grp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14934EE4-9D08-444C-AE11-EB3543442942}"/>
              </a:ext>
            </a:extLst>
          </p:cNvPr>
          <p:cNvSpPr/>
          <p:nvPr/>
        </p:nvSpPr>
        <p:spPr>
          <a:xfrm>
            <a:off x="8339570" y="2839057"/>
            <a:ext cx="95625" cy="95625"/>
          </a:xfrm>
          <a:prstGeom prst="ellipse">
            <a:avLst/>
          </a:prstGeom>
          <a:solidFill>
            <a:srgbClr val="5ECCF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xmlns="" id="{A6D7B0B2-F2DF-4F15-B835-B1303A086705}"/>
              </a:ext>
            </a:extLst>
          </p:cNvPr>
          <p:cNvSpPr/>
          <p:nvPr/>
        </p:nvSpPr>
        <p:spPr>
          <a:xfrm>
            <a:off x="8339570" y="3968113"/>
            <a:ext cx="95625" cy="95625"/>
          </a:xfrm>
          <a:prstGeom prst="ellipse">
            <a:avLst/>
          </a:prstGeom>
          <a:solidFill>
            <a:srgbClr val="FF6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xmlns="" id="{842CBC3E-63B9-4D0A-90E2-275720D34098}"/>
              </a:ext>
            </a:extLst>
          </p:cNvPr>
          <p:cNvSpPr/>
          <p:nvPr/>
        </p:nvSpPr>
        <p:spPr>
          <a:xfrm>
            <a:off x="8339570" y="2475606"/>
            <a:ext cx="95625" cy="95625"/>
          </a:xfrm>
          <a:prstGeom prst="ellipse">
            <a:avLst/>
          </a:prstGeom>
          <a:solidFill>
            <a:srgbClr val="5CCEA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B29E99A0-42C7-4097-8E1A-C8A9C5DBFCD8}"/>
              </a:ext>
            </a:extLst>
          </p:cNvPr>
          <p:cNvSpPr/>
          <p:nvPr/>
        </p:nvSpPr>
        <p:spPr>
          <a:xfrm>
            <a:off x="8339570" y="4354885"/>
            <a:ext cx="95625" cy="95625"/>
          </a:xfrm>
          <a:prstGeom prst="ellipse">
            <a:avLst/>
          </a:prstGeom>
          <a:solidFill>
            <a:srgbClr val="E6F0FF"/>
          </a:solidFill>
          <a:ln w="12700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xmlns="" id="{815E3E1D-90FB-42DF-AF30-04387EEEF655}"/>
              </a:ext>
            </a:extLst>
          </p:cNvPr>
          <p:cNvSpPr/>
          <p:nvPr/>
        </p:nvSpPr>
        <p:spPr>
          <a:xfrm>
            <a:off x="8339570" y="3215409"/>
            <a:ext cx="95625" cy="95625"/>
          </a:xfrm>
          <a:prstGeom prst="ellipse">
            <a:avLst/>
          </a:prstGeom>
          <a:solidFill>
            <a:srgbClr val="F14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xmlns="" id="{A5CD335E-D8BF-4AFC-B2DF-5C02821CB361}"/>
              </a:ext>
            </a:extLst>
          </p:cNvPr>
          <p:cNvSpPr/>
          <p:nvPr/>
        </p:nvSpPr>
        <p:spPr>
          <a:xfrm>
            <a:off x="8339570" y="2097211"/>
            <a:ext cx="95625" cy="95625"/>
          </a:xfrm>
          <a:prstGeom prst="ellipse">
            <a:avLst/>
          </a:prstGeom>
          <a:solidFill>
            <a:srgbClr val="8B4F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xmlns="" id="{87F95194-0407-4C16-B30D-D984D32ED63A}"/>
              </a:ext>
            </a:extLst>
          </p:cNvPr>
          <p:cNvSpPr/>
          <p:nvPr/>
        </p:nvSpPr>
        <p:spPr>
          <a:xfrm>
            <a:off x="8339570" y="3591761"/>
            <a:ext cx="95625" cy="95625"/>
          </a:xfrm>
          <a:prstGeom prst="ellipse">
            <a:avLst/>
          </a:prstGeom>
          <a:solidFill>
            <a:srgbClr val="0099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DE1E2E9-A4CA-4BCD-A8C6-210ED2772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4999" y="3595652"/>
            <a:ext cx="547686" cy="516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9B3F02F-4CCA-4BF9-A8AB-C1BC2237A11C}"/>
              </a:ext>
            </a:extLst>
          </p:cNvPr>
          <p:cNvSpPr txBox="1"/>
          <p:nvPr/>
        </p:nvSpPr>
        <p:spPr>
          <a:xfrm>
            <a:off x="456009" y="1498459"/>
            <a:ext cx="3249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2"/>
                </a:solidFill>
              </a:rPr>
              <a:t>*за 2024 год (по данным torgi.gov.ru) по РФ</a:t>
            </a:r>
          </a:p>
        </p:txBody>
      </p:sp>
    </p:spTree>
    <p:extLst>
      <p:ext uri="{BB962C8B-B14F-4D97-AF65-F5344CB8AC3E}">
        <p14:creationId xmlns:p14="http://schemas.microsoft.com/office/powerpoint/2010/main" val="2414401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xmlns="" id="{4303C7A3-C37B-6B4D-889B-7190186649A7}"/>
              </a:ext>
            </a:extLst>
          </p:cNvPr>
          <p:cNvSpPr txBox="1">
            <a:spLocks/>
          </p:cNvSpPr>
          <p:nvPr/>
        </p:nvSpPr>
        <p:spPr>
          <a:xfrm>
            <a:off x="516969" y="447387"/>
            <a:ext cx="105156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5"/>
              </a:spcBef>
            </a:pPr>
            <a:r>
              <a:rPr lang="ru-RU" altLang="en-US" sz="3200" dirty="0">
                <a:solidFill>
                  <a:srgbClr val="0450F2"/>
                </a:solidFill>
                <a:latin typeface="Exo 2 SemiBold" pitchFamily="2" charset="0"/>
                <a:cs typeface="Calibri Light" panose="020F0302020204030204" pitchFamily="34" charset="0"/>
              </a:rPr>
              <a:t>Почему выбирают нас?</a:t>
            </a:r>
            <a:endParaRPr lang="ru-RU" sz="3200" dirty="0">
              <a:solidFill>
                <a:srgbClr val="0450F2"/>
              </a:solidFill>
              <a:latin typeface="Exo 2 SemiBold" pitchFamily="2" charset="0"/>
              <a:ea typeface="+mn-ea"/>
              <a:cs typeface="+mn-cs"/>
            </a:endParaRPr>
          </a:p>
        </p:txBody>
      </p:sp>
      <p:sp>
        <p:nvSpPr>
          <p:cNvPr id="41" name="Номер слайда 5">
            <a:extLst>
              <a:ext uri="{FF2B5EF4-FFF2-40B4-BE49-F238E27FC236}">
                <a16:creationId xmlns:a16="http://schemas.microsoft.com/office/drawing/2014/main" xmlns="" id="{1649CBB5-88D9-3C48-896A-82CC414147E6}"/>
              </a:ext>
            </a:extLst>
          </p:cNvPr>
          <p:cNvSpPr txBox="1">
            <a:spLocks/>
          </p:cNvSpPr>
          <p:nvPr/>
        </p:nvSpPr>
        <p:spPr>
          <a:xfrm>
            <a:off x="11858797" y="6578939"/>
            <a:ext cx="666406" cy="27906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8D697-4E55-5D4C-8003-1105B466849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xmlns="" id="{599F795E-8F30-49C8-A8E9-AAB3900000DB}"/>
              </a:ext>
            </a:extLst>
          </p:cNvPr>
          <p:cNvSpPr/>
          <p:nvPr/>
        </p:nvSpPr>
        <p:spPr>
          <a:xfrm>
            <a:off x="550863" y="1452944"/>
            <a:ext cx="3300412" cy="12148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chemeClr val="accent1">
                <a:alpha val="10000"/>
              </a:schemeClr>
            </a:outerShdw>
          </a:effectLst>
        </p:spPr>
        <p:txBody>
          <a:bodyPr spcFirstLastPara="1" wrap="square" lIns="144000" tIns="144000" rIns="144000" bIns="1440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Бесплатная работа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для продавца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xmlns="" id="{04312EBE-319C-4A8F-81BE-61D000B5E11D}"/>
              </a:ext>
            </a:extLst>
          </p:cNvPr>
          <p:cNvSpPr/>
          <p:nvPr/>
        </p:nvSpPr>
        <p:spPr>
          <a:xfrm>
            <a:off x="550863" y="2806826"/>
            <a:ext cx="3300412" cy="1216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chemeClr val="accent1">
                <a:alpha val="10000"/>
              </a:schemeClr>
            </a:outerShdw>
          </a:effectLst>
        </p:spPr>
        <p:txBody>
          <a:bodyPr spcFirstLastPara="1" wrap="square" lIns="144000" tIns="144000" rIns="144000" bIns="1440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Персональное сопровождение</a:t>
            </a: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xmlns="" id="{263B9E75-A166-41A9-8679-9E7E46EC7EB4}"/>
              </a:ext>
            </a:extLst>
          </p:cNvPr>
          <p:cNvSpPr/>
          <p:nvPr/>
        </p:nvSpPr>
        <p:spPr>
          <a:xfrm>
            <a:off x="7866063" y="1474669"/>
            <a:ext cx="3300412" cy="12148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chemeClr val="accent1">
                <a:alpha val="10000"/>
              </a:schemeClr>
            </a:outerShdw>
          </a:effectLst>
        </p:spPr>
        <p:txBody>
          <a:bodyPr spcFirstLastPara="1" wrap="square" lIns="144000" tIns="144000" rIns="144000" bIns="1440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Проведение бесплатных обучений</a:t>
            </a: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xmlns="" id="{8A56199B-F1D1-4A07-BB8D-4708EE68895A}"/>
              </a:ext>
            </a:extLst>
          </p:cNvPr>
          <p:cNvSpPr/>
          <p:nvPr/>
        </p:nvSpPr>
        <p:spPr>
          <a:xfrm>
            <a:off x="4208463" y="1474669"/>
            <a:ext cx="3300412" cy="12148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chemeClr val="accent1">
                <a:alpha val="10000"/>
              </a:schemeClr>
            </a:outerShdw>
          </a:effectLst>
        </p:spPr>
        <p:txBody>
          <a:bodyPr spcFirstLastPara="1" wrap="square" lIns="144000" tIns="144000" rIns="144000" bIns="1440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Юридическая поддержка</a:t>
            </a: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xmlns="" id="{D85D07F6-207B-480C-A289-F9EA29F2D319}"/>
              </a:ext>
            </a:extLst>
          </p:cNvPr>
          <p:cNvSpPr/>
          <p:nvPr/>
        </p:nvSpPr>
        <p:spPr>
          <a:xfrm>
            <a:off x="4208463" y="2806826"/>
            <a:ext cx="3300412" cy="1216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algn="ctr" rotWithShape="0">
              <a:schemeClr val="accent1">
                <a:alpha val="10000"/>
              </a:schemeClr>
            </a:outerShdw>
          </a:effectLst>
        </p:spPr>
        <p:txBody>
          <a:bodyPr spcFirstLastPara="1" wrap="square" lIns="144000" tIns="144000" rIns="144000" bIns="1440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Ускоренная аккредитация покупателей</a:t>
            </a: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xmlns="" id="{4E4F82DC-1A9B-4A3A-B984-ECC2A25D555B}"/>
              </a:ext>
            </a:extLst>
          </p:cNvPr>
          <p:cNvSpPr/>
          <p:nvPr/>
        </p:nvSpPr>
        <p:spPr>
          <a:xfrm>
            <a:off x="7866063" y="4182507"/>
            <a:ext cx="3300412" cy="2022350"/>
          </a:xfrm>
          <a:prstGeom prst="roundRect">
            <a:avLst/>
          </a:prstGeom>
          <a:solidFill>
            <a:srgbClr val="F5F8FF"/>
          </a:solidFill>
          <a:ln>
            <a:noFill/>
          </a:ln>
          <a:effectLst>
            <a:outerShdw blurRad="50800" dist="25400" dir="5400000" algn="ctr" rotWithShape="0">
              <a:schemeClr val="accent1">
                <a:alpha val="10000"/>
              </a:schemeClr>
            </a:outerShdw>
          </a:effectLst>
        </p:spPr>
        <p:txBody>
          <a:bodyPr spcFirstLastPara="1" wrap="square" lIns="144000" tIns="144000" rIns="144000" bIns="1440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 SemiBold" pitchFamily="2" charset="0"/>
              </a:rPr>
              <a:t>Услуги спец. организации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Разработка документации, критериев выбора победителя, проведение процедуры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74A1739D-B873-4FD5-96D3-E842FE63C3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87795" y="2099187"/>
            <a:ext cx="396000" cy="396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F52A2A7A-F1FA-440B-ABDB-A355A6D78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27436" y="2082725"/>
            <a:ext cx="432000" cy="4320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6B97CAA9-2D71-42C4-8654-663D04F74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530965" y="2140253"/>
            <a:ext cx="466400" cy="396000"/>
          </a:xfrm>
          <a:prstGeom prst="rect">
            <a:avLst/>
          </a:prstGeom>
        </p:spPr>
      </p:pic>
      <p:sp>
        <p:nvSpPr>
          <p:cNvPr id="56" name="Прямоугольник: скругленные углы 29">
            <a:extLst>
              <a:ext uri="{FF2B5EF4-FFF2-40B4-BE49-F238E27FC236}">
                <a16:creationId xmlns:a16="http://schemas.microsoft.com/office/drawing/2014/main" xmlns="" id="{18847F79-C0EF-4183-AFAE-6230300C9C9E}"/>
              </a:ext>
            </a:extLst>
          </p:cNvPr>
          <p:cNvSpPr/>
          <p:nvPr/>
        </p:nvSpPr>
        <p:spPr>
          <a:xfrm>
            <a:off x="550863" y="4182507"/>
            <a:ext cx="6958012" cy="2022350"/>
          </a:xfrm>
          <a:prstGeom prst="roundRect">
            <a:avLst/>
          </a:prstGeom>
          <a:solidFill>
            <a:srgbClr val="F5F8FF"/>
          </a:solidFill>
          <a:ln>
            <a:noFill/>
          </a:ln>
          <a:effectLst>
            <a:outerShdw blurRad="50800" dist="25400" dir="5400000" algn="ctr" rotWithShape="0">
              <a:schemeClr val="accent1">
                <a:alpha val="10000"/>
              </a:schemeClr>
            </a:outerShdw>
          </a:effectLst>
        </p:spPr>
        <p:txBody>
          <a:bodyPr spcFirstLastPara="1" wrap="square" lIns="144000" tIns="144000" rIns="144000" bIns="1440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 SemiBold" pitchFamily="2" charset="0"/>
              </a:rPr>
              <a:t>Проведение дополнительных мероприятий по приглашению участников на торги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Адресное приглашение участников, составление презентационных материалов по объекту продажи, публикация рекламных материалов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-52"/>
                <a:ea typeface="+mn-ea"/>
                <a:cs typeface="+mn-cs"/>
              </a:rPr>
              <a:t>в печатных изданиях и интернет-СМИ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C6D717D0-F0A4-4CDD-A5B2-E72641523F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920781" y="3395475"/>
            <a:ext cx="428625" cy="4191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B8627A6E-99C3-4773-B094-438A150086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856011" y="5599331"/>
            <a:ext cx="491490" cy="40957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6F45A0FF-4621-48C7-A792-D5691C3417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566588" y="5495672"/>
            <a:ext cx="409575" cy="4667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E13BF77E-A4EB-406F-AB47-3D81824101B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218827" y="3371662"/>
            <a:ext cx="46672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17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FBC8B75-2D64-59E3-70C7-1643C0067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102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037CD2-8F73-86F7-C7E4-B72A28FFE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0" y="609599"/>
            <a:ext cx="3259221" cy="496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06C3B2D9-2496-2C64-F8A2-60EBD60E2EBC}"/>
              </a:ext>
            </a:extLst>
          </p:cNvPr>
          <p:cNvSpPr/>
          <p:nvPr/>
        </p:nvSpPr>
        <p:spPr>
          <a:xfrm>
            <a:off x="9123725" y="708025"/>
            <a:ext cx="325075" cy="28257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9B70368F-2E91-40E2-A2A8-52875BFC1404}"/>
              </a:ext>
            </a:extLst>
          </p:cNvPr>
          <p:cNvSpPr/>
          <p:nvPr/>
        </p:nvSpPr>
        <p:spPr>
          <a:xfrm>
            <a:off x="8305800" y="4126523"/>
            <a:ext cx="1981200" cy="450850"/>
          </a:xfrm>
          <a:prstGeom prst="roundRect">
            <a:avLst/>
          </a:prstGeom>
          <a:solidFill>
            <a:schemeClr val="accent1">
              <a:alpha val="2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759FE2C3-861B-F9A8-4C89-45E66E0DD3A4}"/>
              </a:ext>
            </a:extLst>
          </p:cNvPr>
          <p:cNvCxnSpPr/>
          <p:nvPr/>
        </p:nvCxnSpPr>
        <p:spPr>
          <a:xfrm flipV="1">
            <a:off x="3733800" y="914400"/>
            <a:ext cx="5257800" cy="990600"/>
          </a:xfrm>
          <a:prstGeom prst="straightConnector1">
            <a:avLst/>
          </a:prstGeom>
          <a:ln w="28575" cap="rnd">
            <a:solidFill>
              <a:schemeClr val="bg1">
                <a:lumMod val="95000"/>
              </a:schemeClr>
            </a:solidFill>
            <a:prstDash val="sysDot"/>
            <a:tailEnd type="triangle" w="med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1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1F17A6-4416-5E10-D1EE-53E878C38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2D5FED24-0C1B-660A-65FC-D7C3510573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9E7EC3EF-7776-98B0-D55D-190BAC21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6422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xmlns="" id="{7DA29A75-F888-B371-F4FA-520C702EF0F4}"/>
                </a:ext>
              </a:extLst>
            </p:cNvPr>
            <p:cNvSpPr txBox="1">
              <a:spLocks/>
            </p:cNvSpPr>
            <p:nvPr/>
          </p:nvSpPr>
          <p:spPr>
            <a:xfrm>
              <a:off x="609600" y="1676070"/>
              <a:ext cx="3859285" cy="50348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defTabSz="914400"/>
              <a:r>
                <a:rPr lang="ru-RU" sz="3200" kern="0" dirty="0">
                  <a:solidFill>
                    <a:srgbClr val="062063"/>
                  </a:solidFill>
                  <a:latin typeface="Exo 2 SemiBold" pitchFamily="2" charset="0"/>
                </a:rPr>
                <a:t>Авторизация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9FAA0B2-0415-CEAD-CE4F-C99BDA39ED36}"/>
                </a:ext>
              </a:extLst>
            </p:cNvPr>
            <p:cNvSpPr txBox="1"/>
            <p:nvPr/>
          </p:nvSpPr>
          <p:spPr>
            <a:xfrm>
              <a:off x="609600" y="2223387"/>
              <a:ext cx="35814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3200" dirty="0">
                  <a:solidFill>
                    <a:srgbClr val="062063"/>
                  </a:solidFill>
                  <a:latin typeface="Exo 2" panose="00000500000000000000" pitchFamily="2" charset="-52"/>
                </a:rPr>
                <a:t>178fz.roseltorg.ru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656E799-9243-A4EA-E662-595E09988615}"/>
                </a:ext>
              </a:extLst>
            </p:cNvPr>
            <p:cNvSpPr txBox="1"/>
            <p:nvPr/>
          </p:nvSpPr>
          <p:spPr>
            <a:xfrm>
              <a:off x="9491151" y="2292127"/>
              <a:ext cx="20658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62063"/>
                  </a:solidFill>
                  <a:latin typeface="Exo 2" panose="00000500000000000000" pitchFamily="2" charset="-52"/>
                </a:rPr>
                <a:t>Логин </a:t>
              </a:r>
              <a:br>
                <a:rPr lang="ru-RU" dirty="0">
                  <a:solidFill>
                    <a:srgbClr val="062063"/>
                  </a:solidFill>
                  <a:latin typeface="Exo 2" panose="00000500000000000000" pitchFamily="2" charset="-52"/>
                </a:rPr>
              </a:br>
              <a:r>
                <a:rPr lang="ru-RU" dirty="0">
                  <a:solidFill>
                    <a:srgbClr val="062063"/>
                  </a:solidFill>
                  <a:latin typeface="Exo 2" panose="00000500000000000000" pitchFamily="2" charset="-52"/>
                </a:rPr>
                <a:t>+ пароль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1A596E8-BE39-8636-F56A-71BF91045DC3}"/>
                </a:ext>
              </a:extLst>
            </p:cNvPr>
            <p:cNvSpPr txBox="1"/>
            <p:nvPr/>
          </p:nvSpPr>
          <p:spPr>
            <a:xfrm>
              <a:off x="9491151" y="4542406"/>
              <a:ext cx="20658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62063"/>
                  </a:solidFill>
                  <a:latin typeface="Exo 2" panose="00000500000000000000" pitchFamily="2" charset="-52"/>
                </a:rPr>
                <a:t>Учетная запись </a:t>
              </a:r>
              <a:br>
                <a:rPr lang="ru-RU" dirty="0">
                  <a:solidFill>
                    <a:srgbClr val="062063"/>
                  </a:solidFill>
                  <a:latin typeface="Exo 2" panose="00000500000000000000" pitchFamily="2" charset="-52"/>
                </a:rPr>
              </a:br>
              <a:r>
                <a:rPr lang="ru-RU" dirty="0">
                  <a:solidFill>
                    <a:srgbClr val="062063"/>
                  </a:solidFill>
                  <a:latin typeface="Exo 2" panose="00000500000000000000" pitchFamily="2" charset="-52"/>
                </a:rPr>
                <a:t>в госуслугах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FF3E938-8E1D-6CE8-626C-4B68DB4A4BCE}"/>
                </a:ext>
              </a:extLst>
            </p:cNvPr>
            <p:cNvSpPr txBox="1"/>
            <p:nvPr/>
          </p:nvSpPr>
          <p:spPr>
            <a:xfrm>
              <a:off x="2829899" y="4941807"/>
              <a:ext cx="20658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62063"/>
                  </a:solidFill>
                  <a:latin typeface="Exo 2" panose="00000500000000000000" pitchFamily="2" charset="-52"/>
                </a:rPr>
                <a:t>Электронная подпись</a:t>
              </a:r>
            </a:p>
          </p:txBody>
        </p: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xmlns="" id="{3C53DC12-DB8A-2315-553D-6F3A656E58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5400" y="3182034"/>
              <a:ext cx="1008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xmlns="" id="{6B579B66-6840-6B95-72D9-DDEEDEAB92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39200" y="5230585"/>
              <a:ext cx="1008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xmlns="" id="{6E1EB347-2724-4A67-6E52-9A2EF5D3FAF4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2" y="5759378"/>
              <a:ext cx="205739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368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882D64-0801-48BF-B07F-35F2E11D4F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6650" b="34799"/>
          <a:stretch/>
        </p:blipFill>
        <p:spPr>
          <a:xfrm>
            <a:off x="-1" y="14514"/>
            <a:ext cx="12192001" cy="699588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24407A9-3FB6-4AA2-8974-BC83A30A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1400" y="-5105400"/>
            <a:ext cx="11035791" cy="4137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210F55-9523-05AA-C339-7512C038D6A6}"/>
              </a:ext>
            </a:extLst>
          </p:cNvPr>
          <p:cNvSpPr txBox="1"/>
          <p:nvPr/>
        </p:nvSpPr>
        <p:spPr>
          <a:xfrm>
            <a:off x="3778250" y="3805119"/>
            <a:ext cx="7453084" cy="233910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52000">
              <a:spcAft>
                <a:spcPts val="2400"/>
              </a:spcAft>
            </a:pPr>
            <a:endParaRPr lang="ru-RU" sz="2400" dirty="0">
              <a:solidFill>
                <a:srgbClr val="003255"/>
              </a:solidFill>
              <a:latin typeface="Exo 2 SemiBold" pitchFamily="2" charset="0"/>
            </a:endParaRPr>
          </a:p>
          <a:p>
            <a:pPr marL="1166210" lvl="2">
              <a:spcAft>
                <a:spcPts val="2400"/>
              </a:spcAft>
            </a:pPr>
            <a:endParaRPr lang="ru-RU" sz="2400" dirty="0">
              <a:solidFill>
                <a:srgbClr val="003255"/>
              </a:solidFill>
              <a:latin typeface="Exo 2 SemiBold" pitchFamily="2" charset="0"/>
            </a:endParaRPr>
          </a:p>
          <a:p>
            <a:pPr marL="1166210" lvl="2">
              <a:spcAft>
                <a:spcPts val="1200"/>
              </a:spcAft>
            </a:pPr>
            <a:r>
              <a:rPr lang="ru-RU" sz="2400" dirty="0">
                <a:solidFill>
                  <a:srgbClr val="003255"/>
                </a:solidFill>
                <a:latin typeface="Exo 2" panose="00000500000000000000" pitchFamily="2" charset="-52"/>
              </a:rPr>
              <a:t>Переходим в </a:t>
            </a:r>
            <a:r>
              <a:rPr lang="en-US" sz="2400" dirty="0">
                <a:solidFill>
                  <a:srgbClr val="003255"/>
                </a:solidFill>
                <a:latin typeface="Exo 2" panose="00000500000000000000" pitchFamily="2" charset="-52"/>
              </a:rPr>
              <a:t>“</a:t>
            </a:r>
            <a:r>
              <a:rPr lang="ru-RU" sz="2400" dirty="0">
                <a:solidFill>
                  <a:srgbClr val="003255"/>
                </a:solidFill>
                <a:latin typeface="Exo 2" panose="00000500000000000000" pitchFamily="2" charset="-52"/>
              </a:rPr>
              <a:t>Мои процедуры</a:t>
            </a:r>
            <a:r>
              <a:rPr lang="en-US" sz="2400" dirty="0">
                <a:solidFill>
                  <a:srgbClr val="003255"/>
                </a:solidFill>
                <a:latin typeface="Exo 2" panose="00000500000000000000" pitchFamily="2" charset="-52"/>
              </a:rPr>
              <a:t>”</a:t>
            </a:r>
            <a:r>
              <a:rPr lang="ru-RU" sz="2400" dirty="0">
                <a:solidFill>
                  <a:srgbClr val="003255"/>
                </a:solidFill>
                <a:latin typeface="Exo 2" panose="00000500000000000000" pitchFamily="2" charset="-52"/>
              </a:rPr>
              <a:t> </a:t>
            </a:r>
          </a:p>
          <a:p>
            <a:pPr marL="1166210" lvl="2">
              <a:spcAft>
                <a:spcPts val="2400"/>
              </a:spcAft>
            </a:pPr>
            <a:r>
              <a:rPr lang="en-US" sz="2400" dirty="0">
                <a:solidFill>
                  <a:srgbClr val="003255"/>
                </a:solidFill>
                <a:latin typeface="Exo 2 SemiBold" pitchFamily="2" charset="0"/>
              </a:rPr>
              <a:t>“</a:t>
            </a:r>
            <a:r>
              <a:rPr lang="ru-RU" sz="2400" dirty="0">
                <a:solidFill>
                  <a:srgbClr val="003255"/>
                </a:solidFill>
                <a:latin typeface="Exo 2 SemiBold" pitchFamily="2" charset="0"/>
              </a:rPr>
              <a:t>Опубликованные мной</a:t>
            </a:r>
            <a:r>
              <a:rPr lang="en-US" sz="2400" dirty="0">
                <a:solidFill>
                  <a:srgbClr val="003255"/>
                </a:solidFill>
                <a:latin typeface="Exo 2 SemiBold" pitchFamily="2" charset="0"/>
              </a:rPr>
              <a:t>”</a:t>
            </a:r>
            <a:endParaRPr lang="ru-RU" sz="2400" dirty="0">
              <a:solidFill>
                <a:srgbClr val="003255"/>
              </a:solidFill>
              <a:latin typeface="Exo 2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32995E-5D69-C303-FA27-F093A8EA236C}"/>
              </a:ext>
            </a:extLst>
          </p:cNvPr>
          <p:cNvSpPr txBox="1"/>
          <p:nvPr/>
        </p:nvSpPr>
        <p:spPr>
          <a:xfrm>
            <a:off x="4726668" y="4513005"/>
            <a:ext cx="5329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00">
              <a:spcAft>
                <a:spcPts val="2400"/>
              </a:spcAft>
            </a:pPr>
            <a:r>
              <a:rPr lang="ru-RU" sz="2400" dirty="0">
                <a:solidFill>
                  <a:srgbClr val="003255"/>
                </a:solidFill>
                <a:latin typeface="Exo 2" panose="00000500000000000000" pitchFamily="2" charset="-52"/>
              </a:rPr>
              <a:t>Вкладка </a:t>
            </a:r>
            <a:r>
              <a:rPr lang="en-US" sz="2400" dirty="0">
                <a:solidFill>
                  <a:srgbClr val="003255"/>
                </a:solidFill>
                <a:latin typeface="Exo 2" panose="00000500000000000000" pitchFamily="2" charset="-52"/>
              </a:rPr>
              <a:t>“</a:t>
            </a:r>
            <a:r>
              <a:rPr lang="ru-RU" sz="2400" dirty="0">
                <a:solidFill>
                  <a:srgbClr val="003255"/>
                </a:solidFill>
                <a:latin typeface="Exo 2" panose="00000500000000000000" pitchFamily="2" charset="-52"/>
              </a:rPr>
              <a:t>Процедуры</a:t>
            </a:r>
            <a:r>
              <a:rPr lang="en-US" sz="2400" dirty="0">
                <a:solidFill>
                  <a:srgbClr val="003255"/>
                </a:solidFill>
                <a:latin typeface="Exo 2" panose="00000500000000000000" pitchFamily="2" charset="-52"/>
              </a:rPr>
              <a:t>”</a:t>
            </a:r>
            <a:endParaRPr lang="ru-RU" sz="2400" dirty="0">
              <a:solidFill>
                <a:srgbClr val="003255"/>
              </a:solidFill>
              <a:latin typeface="Exo 2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59711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1B36BF9-7C31-D97A-CE49-60A374092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F39B68E-216B-1143-A41B-C8B127688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A64010-DC1A-E3D4-9747-1D9F88D06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888628" cy="81388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2576D3-0711-8CDB-33D5-3099CB1A5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2514600"/>
            <a:ext cx="6096000" cy="1219201"/>
          </a:xfrm>
          <a:prstGeom prst="roundRect">
            <a:avLst>
              <a:gd name="adj" fmla="val 5035"/>
            </a:avLst>
          </a:prstGeom>
          <a:solidFill>
            <a:srgbClr val="FBE885"/>
          </a:solidFill>
          <a:ln>
            <a:solidFill>
              <a:srgbClr val="D5E4FF">
                <a:alpha val="60000"/>
              </a:srgbClr>
            </a:solidFill>
          </a:ln>
        </p:spPr>
        <p:txBody>
          <a:bodyPr anchor="ctr" anchorCtr="0">
            <a:noAutofit/>
          </a:bodyPr>
          <a:lstStyle/>
          <a:p>
            <a:pPr marL="180000">
              <a:lnSpc>
                <a:spcPct val="130000"/>
              </a:lnSpc>
            </a:pPr>
            <a:r>
              <a:rPr lang="ru-RU" sz="2400" b="0" dirty="0">
                <a:solidFill>
                  <a:srgbClr val="734E00"/>
                </a:solidFill>
                <a:latin typeface="Exo 2" panose="00000500000000000000" pitchFamily="2" charset="-52"/>
              </a:rPr>
              <a:t>Переходим к процедурам со статусом</a:t>
            </a:r>
            <a:r>
              <a:rPr lang="en-US" sz="2400" b="0" dirty="0">
                <a:solidFill>
                  <a:srgbClr val="734E00"/>
                </a:solidFill>
                <a:latin typeface="Exo 2" panose="00000500000000000000" pitchFamily="2" charset="-52"/>
              </a:rPr>
              <a:t>:</a:t>
            </a:r>
            <a:r>
              <a:rPr lang="ru-RU" sz="2400" b="0" dirty="0">
                <a:solidFill>
                  <a:srgbClr val="734E00"/>
                </a:solidFill>
                <a:latin typeface="Exo 2" panose="00000500000000000000" pitchFamily="2" charset="-52"/>
              </a:rPr>
              <a:t> </a:t>
            </a:r>
            <a:r>
              <a:rPr lang="en-US" sz="2400" b="0" dirty="0">
                <a:solidFill>
                  <a:srgbClr val="734E00"/>
                </a:solidFill>
                <a:latin typeface="Exo 2 SemiBold" pitchFamily="2" charset="0"/>
              </a:rPr>
              <a:t>“</a:t>
            </a:r>
            <a:r>
              <a:rPr lang="ru-RU" sz="2400" b="0" dirty="0">
                <a:solidFill>
                  <a:srgbClr val="734E00"/>
                </a:solidFill>
                <a:latin typeface="Exo 2 SemiBold" pitchFamily="2" charset="0"/>
              </a:rPr>
              <a:t>Рассмотрение заявок</a:t>
            </a:r>
            <a:r>
              <a:rPr lang="en-US" sz="2400" b="0" dirty="0">
                <a:solidFill>
                  <a:srgbClr val="734E00"/>
                </a:solidFill>
                <a:latin typeface="Exo 2 SemiBold" pitchFamily="2" charset="0"/>
              </a:rPr>
              <a:t>”</a:t>
            </a:r>
            <a:endParaRPr lang="ru-RU" sz="2400" b="0" dirty="0">
              <a:solidFill>
                <a:srgbClr val="734E00"/>
              </a:solidFill>
              <a:latin typeface="Exo 2 SemiBold" pitchFamily="2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0A273DD-226E-B0A6-9165-8338BD7809D3}"/>
              </a:ext>
            </a:extLst>
          </p:cNvPr>
          <p:cNvSpPr txBox="1">
            <a:spLocks/>
          </p:cNvSpPr>
          <p:nvPr/>
        </p:nvSpPr>
        <p:spPr>
          <a:xfrm>
            <a:off x="2819400" y="5181599"/>
            <a:ext cx="6477000" cy="1219201"/>
          </a:xfrm>
          <a:prstGeom prst="roundRect">
            <a:avLst>
              <a:gd name="adj" fmla="val 5035"/>
            </a:avLst>
          </a:prstGeom>
          <a:solidFill>
            <a:srgbClr val="A4CE70"/>
          </a:solidFill>
          <a:ln>
            <a:solidFill>
              <a:srgbClr val="D5E4FF">
                <a:alpha val="60000"/>
              </a:srgbClr>
            </a:solidFill>
          </a:ln>
        </p:spPr>
        <p:txBody>
          <a:bodyPr wrap="square" lIns="0" tIns="0" rIns="0" bIns="0" anchor="ctr" anchorCtr="0">
            <a:noAutofit/>
          </a:bodyPr>
          <a:lstStyle>
            <a:lvl1pPr>
              <a:defRPr sz="3200" b="1">
                <a:solidFill>
                  <a:srgbClr val="0450F0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80000" defTabSz="914400">
              <a:lnSpc>
                <a:spcPct val="130000"/>
              </a:lnSpc>
            </a:pPr>
            <a:r>
              <a:rPr lang="ru-RU" sz="2400" b="0" kern="0" dirty="0">
                <a:solidFill>
                  <a:srgbClr val="003255"/>
                </a:solidFill>
                <a:latin typeface="Exo 2" panose="00000500000000000000" pitchFamily="2" charset="-52"/>
              </a:rPr>
              <a:t>Н</a:t>
            </a:r>
            <a:r>
              <a:rPr lang="ru-RU" sz="2400" b="0" dirty="0">
                <a:solidFill>
                  <a:srgbClr val="003255"/>
                </a:solidFill>
                <a:latin typeface="Exo 2" panose="00000500000000000000" pitchFamily="2" charset="-52"/>
              </a:rPr>
              <a:t>ажимаем </a:t>
            </a:r>
            <a:br>
              <a:rPr lang="ru-RU" sz="2400" b="0" dirty="0">
                <a:solidFill>
                  <a:srgbClr val="003255"/>
                </a:solidFill>
                <a:latin typeface="Exo 2" panose="00000500000000000000" pitchFamily="2" charset="-52"/>
              </a:rPr>
            </a:br>
            <a:r>
              <a:rPr lang="en-US" sz="2400" b="0" dirty="0">
                <a:solidFill>
                  <a:srgbClr val="003255"/>
                </a:solidFill>
                <a:latin typeface="Exo 2 SemiBold" pitchFamily="2" charset="0"/>
              </a:rPr>
              <a:t>“</a:t>
            </a:r>
            <a:r>
              <a:rPr lang="ru-RU" sz="2400" b="0" dirty="0">
                <a:solidFill>
                  <a:srgbClr val="003255"/>
                </a:solidFill>
                <a:latin typeface="Exo 2 SemiBold" pitchFamily="2" charset="0"/>
              </a:rPr>
              <a:t>Рассмотреть (</a:t>
            </a:r>
            <a:r>
              <a:rPr lang="ru-RU" sz="2400" b="0" dirty="0" err="1">
                <a:solidFill>
                  <a:srgbClr val="003255"/>
                </a:solidFill>
                <a:latin typeface="Exo 2 SemiBold" pitchFamily="2" charset="0"/>
              </a:rPr>
              <a:t>перерассмотреть</a:t>
            </a:r>
            <a:r>
              <a:rPr lang="ru-RU" sz="2400" b="0" dirty="0">
                <a:solidFill>
                  <a:srgbClr val="003255"/>
                </a:solidFill>
                <a:latin typeface="Exo 2 SemiBold" pitchFamily="2" charset="0"/>
              </a:rPr>
              <a:t>) заявки</a:t>
            </a:r>
            <a:r>
              <a:rPr lang="en-US" sz="2400" b="0" dirty="0">
                <a:solidFill>
                  <a:srgbClr val="003255"/>
                </a:solidFill>
                <a:latin typeface="Exo 2 SemiBold" pitchFamily="2" charset="0"/>
              </a:rPr>
              <a:t>”</a:t>
            </a:r>
            <a:endParaRPr lang="ru-RU" sz="2400" b="0" kern="0" dirty="0">
              <a:solidFill>
                <a:srgbClr val="003255"/>
              </a:solidFill>
              <a:latin typeface="Ex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00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30156 -0.0044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450F2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2021</TotalTime>
  <Words>556</Words>
  <Application>Microsoft Office PowerPoint</Application>
  <PresentationFormat>Произвольный</PresentationFormat>
  <Paragraphs>161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Arial</vt:lpstr>
      <vt:lpstr>Tahoma</vt:lpstr>
      <vt:lpstr>Times New Roman</vt:lpstr>
      <vt:lpstr>Calibri</vt:lpstr>
      <vt:lpstr>Exo 2</vt:lpstr>
      <vt:lpstr>Exo 2 SemiBold</vt:lpstr>
      <vt:lpstr>Exo 2 Black</vt:lpstr>
      <vt:lpstr>Calibri Light</vt:lpstr>
      <vt:lpstr>Exo 2.0 Semi Bold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Доли ЭТП по количеству имущественных торгов  в электронной форме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Переходим к процедурам со статусом: “Рассмотрение заявок”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V1</dc:creator>
  <cp:lastModifiedBy>1</cp:lastModifiedBy>
  <cp:revision>107</cp:revision>
  <dcterms:created xsi:type="dcterms:W3CDTF">2022-05-26T14:38:04Z</dcterms:created>
  <dcterms:modified xsi:type="dcterms:W3CDTF">2025-05-20T14:04:23Z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2022-01-26T00:00:00Z</vt:filetime>
  </property>
  <property fmtid="{D5CDD505-2E9C-101B-9397-08002B2CF9AE}" pid="3" name="LastSaved">
    <vt:filetime>2022-05-26T00:00:00Z</vt:filetime>
  </property>
</Properties>
</file>