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88" r:id="rId2"/>
    <p:sldId id="257" r:id="rId3"/>
    <p:sldId id="260" r:id="rId4"/>
    <p:sldId id="293" r:id="rId5"/>
    <p:sldId id="292" r:id="rId6"/>
    <p:sldId id="263" r:id="rId7"/>
    <p:sldId id="265" r:id="rId8"/>
    <p:sldId id="266" r:id="rId9"/>
    <p:sldId id="258" r:id="rId10"/>
    <p:sldId id="289" r:id="rId11"/>
    <p:sldId id="290" r:id="rId12"/>
    <p:sldId id="264" r:id="rId13"/>
    <p:sldId id="269" r:id="rId14"/>
    <p:sldId id="267" r:id="rId15"/>
    <p:sldId id="268" r:id="rId16"/>
    <p:sldId id="262" r:id="rId17"/>
    <p:sldId id="270" r:id="rId18"/>
    <p:sldId id="271" r:id="rId19"/>
    <p:sldId id="274" r:id="rId20"/>
    <p:sldId id="275" r:id="rId21"/>
    <p:sldId id="276" r:id="rId22"/>
    <p:sldId id="277" r:id="rId23"/>
    <p:sldId id="291" r:id="rId24"/>
  </p:sldIdLst>
  <p:sldSz cx="24384000" cy="13716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6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xfrm>
            <a:off x="90488" y="744538"/>
            <a:ext cx="6616700" cy="3722687"/>
          </a:xfrm>
          <a:prstGeom prst="rect">
            <a:avLst/>
          </a:prstGeom>
        </p:spPr>
        <p:txBody>
          <a:bodyPr/>
          <a:lstStyle/>
          <a:p>
            <a:endParaRPr/>
          </a:p>
        </p:txBody>
      </p:sp>
      <p:sp>
        <p:nvSpPr>
          <p:cNvPr id="205" name="Shape 205"/>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152066488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p:cNvSpPr>
          <p:nvPr>
            <p:ph type="sldImg"/>
          </p:nvPr>
        </p:nvSpPr>
        <p:spPr bwMode="auto">
          <a:xfrm>
            <a:off x="-2128593025"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2227" name="Notes Placeholder 2"/>
          <p:cNvSpPr>
            <a:spLocks noGrp="1" noChangeArrowheads="1"/>
          </p:cNvSpPr>
          <p:nvPr>
            <p:ph type="body" idx="1"/>
          </p:nvPr>
        </p:nvSpPr>
        <p:spPr bwMode="auto">
          <a:xfrm>
            <a:off x="-2128593746"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p>
        </p:txBody>
      </p:sp>
      <p:sp>
        <p:nvSpPr>
          <p:cNvPr id="52228"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4F8FBCBF-A3E3-444C-AAEE-DDD788EAFB57}" type="slidenum">
              <a:rPr lang="en-US"/>
              <a:pPr eaLnBrk="1" hangingPunct="1"/>
              <a:t>1</a:t>
            </a:fld>
            <a:endParaRPr lang="en-US"/>
          </a:p>
        </p:txBody>
      </p:sp>
    </p:spTree>
    <p:extLst>
      <p:ext uri="{BB962C8B-B14F-4D97-AF65-F5344CB8AC3E}">
        <p14:creationId xmlns:p14="http://schemas.microsoft.com/office/powerpoint/2010/main" val="2484573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p:cNvSpPr>
          <p:nvPr>
            <p:ph type="sldImg"/>
          </p:nvPr>
        </p:nvSpPr>
        <p:spPr bwMode="auto">
          <a:xfrm>
            <a:off x="-2128593025"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2227" name="Notes Placeholder 2"/>
          <p:cNvSpPr>
            <a:spLocks noGrp="1" noChangeArrowheads="1"/>
          </p:cNvSpPr>
          <p:nvPr>
            <p:ph type="body" idx="1"/>
          </p:nvPr>
        </p:nvSpPr>
        <p:spPr bwMode="auto">
          <a:xfrm>
            <a:off x="-2128593746"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p>
        </p:txBody>
      </p:sp>
      <p:sp>
        <p:nvSpPr>
          <p:cNvPr id="52228" name="Slide Number Placeholder 3"/>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4F8FBCBF-A3E3-444C-AAEE-DDD788EAFB57}" type="slidenum">
              <a:rPr lang="en-US"/>
              <a:pPr eaLnBrk="1" hangingPunct="1"/>
              <a:t>23</a:t>
            </a:fld>
            <a:endParaRPr lang="en-US"/>
          </a:p>
        </p:txBody>
      </p:sp>
    </p:spTree>
    <p:extLst>
      <p:ext uri="{BB962C8B-B14F-4D97-AF65-F5344CB8AC3E}">
        <p14:creationId xmlns:p14="http://schemas.microsoft.com/office/powerpoint/2010/main" val="3876591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p:spTree>
      <p:nvGrpSpPr>
        <p:cNvPr id="1" name=""/>
        <p:cNvGrpSpPr/>
        <p:nvPr/>
      </p:nvGrpSpPr>
      <p:grpSpPr>
        <a:xfrm>
          <a:off x="0" y="0"/>
          <a:ext cx="0" cy="0"/>
          <a:chOff x="0" y="0"/>
          <a:chExt cx="0" cy="0"/>
        </a:xfrm>
      </p:grpSpPr>
      <p:sp>
        <p:nvSpPr>
          <p:cNvPr id="11" name="Автор и дата"/>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Автор и дата</a:t>
            </a:r>
          </a:p>
        </p:txBody>
      </p:sp>
      <p:sp>
        <p:nvSpPr>
          <p:cNvPr id="12" name="Заголовок презентации"/>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Заголовок презентации</a:t>
            </a:r>
          </a:p>
        </p:txBody>
      </p:sp>
      <p:sp>
        <p:nvSpPr>
          <p:cNvPr id="13" name="Уровень текста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Подзаголовок презентации</a:t>
            </a:r>
          </a:p>
          <a:p>
            <a:pPr lvl="1"/>
            <a:endParaRPr/>
          </a:p>
          <a:p>
            <a:pPr lvl="2"/>
            <a:endParaRPr/>
          </a:p>
          <a:p>
            <a:pPr lvl="3"/>
            <a:endParaRPr/>
          </a:p>
          <a:p>
            <a:pPr lvl="4"/>
            <a:endParaRPr/>
          </a:p>
        </p:txBody>
      </p:sp>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Только заголовок">
    <p:spTree>
      <p:nvGrpSpPr>
        <p:cNvPr id="1" name=""/>
        <p:cNvGrpSpPr/>
        <p:nvPr/>
      </p:nvGrpSpPr>
      <p:grpSpPr>
        <a:xfrm>
          <a:off x="0" y="0"/>
          <a:ext cx="0" cy="0"/>
          <a:chOff x="0" y="0"/>
          <a:chExt cx="0" cy="0"/>
        </a:xfrm>
      </p:grpSpPr>
      <p:sp>
        <p:nvSpPr>
          <p:cNvPr id="99" name="Заголовок слайда"/>
          <p:cNvSpPr txBox="1">
            <a:spLocks noGrp="1"/>
          </p:cNvSpPr>
          <p:nvPr>
            <p:ph type="title" hasCustomPrompt="1"/>
          </p:nvPr>
        </p:nvSpPr>
        <p:spPr>
          <a:xfrm>
            <a:off x="1206500" y="1079500"/>
            <a:ext cx="21971000" cy="1434949"/>
          </a:xfrm>
          <a:prstGeom prst="rect">
            <a:avLst/>
          </a:prstGeom>
        </p:spPr>
        <p:txBody>
          <a:bodyPr/>
          <a:lstStyle/>
          <a:p>
            <a:r>
              <a:t>Заголовок слайда</a:t>
            </a:r>
          </a:p>
        </p:txBody>
      </p:sp>
      <p:sp>
        <p:nvSpPr>
          <p:cNvPr id="100" name="Подзаголовок слайда"/>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Подзаголовок слайда</a:t>
            </a:r>
          </a:p>
        </p:txBody>
      </p:sp>
      <p:sp>
        <p:nvSpPr>
          <p:cNvPr id="10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Повестка дня">
    <p:spTree>
      <p:nvGrpSpPr>
        <p:cNvPr id="1" name=""/>
        <p:cNvGrpSpPr/>
        <p:nvPr/>
      </p:nvGrpSpPr>
      <p:grpSpPr>
        <a:xfrm>
          <a:off x="0" y="0"/>
          <a:ext cx="0" cy="0"/>
          <a:chOff x="0" y="0"/>
          <a:chExt cx="0" cy="0"/>
        </a:xfrm>
      </p:grpSpPr>
      <p:sp>
        <p:nvSpPr>
          <p:cNvPr id="108" name="Заголовок повестки дня"/>
          <p:cNvSpPr txBox="1">
            <a:spLocks noGrp="1"/>
          </p:cNvSpPr>
          <p:nvPr>
            <p:ph type="title" hasCustomPrompt="1"/>
          </p:nvPr>
        </p:nvSpPr>
        <p:spPr>
          <a:xfrm>
            <a:off x="1206500" y="1079500"/>
            <a:ext cx="21971000" cy="1435100"/>
          </a:xfrm>
          <a:prstGeom prst="rect">
            <a:avLst/>
          </a:prstGeom>
        </p:spPr>
        <p:txBody>
          <a:bodyPr/>
          <a:lstStyle/>
          <a:p>
            <a:r>
              <a:t>Заголовок повестки дня</a:t>
            </a:r>
          </a:p>
        </p:txBody>
      </p:sp>
      <p:sp>
        <p:nvSpPr>
          <p:cNvPr id="109" name="Подзаголовок повестки дня"/>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Подзаголовок повестки дня</a:t>
            </a:r>
          </a:p>
        </p:txBody>
      </p:sp>
      <p:sp>
        <p:nvSpPr>
          <p:cNvPr id="110" name="Уровень текста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Темы повестки дня</a:t>
            </a:r>
          </a:p>
          <a:p>
            <a:pPr lvl="1"/>
            <a:endParaRPr/>
          </a:p>
          <a:p>
            <a:pPr lvl="2"/>
            <a:endParaRPr/>
          </a:p>
          <a:p>
            <a:pPr lvl="3"/>
            <a:endParaRPr/>
          </a:p>
          <a:p>
            <a:pPr lvl="4"/>
            <a:endParaRPr/>
          </a:p>
        </p:txBody>
      </p:sp>
      <p:sp>
        <p:nvSpPr>
          <p:cNvPr id="11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Информационное сообщение">
    <p:spTree>
      <p:nvGrpSpPr>
        <p:cNvPr id="1" name=""/>
        <p:cNvGrpSpPr/>
        <p:nvPr/>
      </p:nvGrpSpPr>
      <p:grpSpPr>
        <a:xfrm>
          <a:off x="0" y="0"/>
          <a:ext cx="0" cy="0"/>
          <a:chOff x="0" y="0"/>
          <a:chExt cx="0" cy="0"/>
        </a:xfrm>
      </p:grpSpPr>
      <p:sp>
        <p:nvSpPr>
          <p:cNvPr id="118" name="Уровень текста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Информационное сообщение</a:t>
            </a:r>
          </a:p>
          <a:p>
            <a:pPr lvl="1"/>
            <a:endParaRPr/>
          </a:p>
          <a:p>
            <a:pPr lvl="2"/>
            <a:endParaRPr/>
          </a:p>
          <a:p>
            <a:pPr lvl="3"/>
            <a:endParaRPr/>
          </a:p>
          <a:p>
            <a:pPr lvl="4"/>
            <a:endParaRPr/>
          </a:p>
        </p:txBody>
      </p:sp>
      <p:sp>
        <p:nvSpPr>
          <p:cNvPr id="1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Важный факт">
    <p:spTree>
      <p:nvGrpSpPr>
        <p:cNvPr id="1" name=""/>
        <p:cNvGrpSpPr/>
        <p:nvPr/>
      </p:nvGrpSpPr>
      <p:grpSpPr>
        <a:xfrm>
          <a:off x="0" y="0"/>
          <a:ext cx="0" cy="0"/>
          <a:chOff x="0" y="0"/>
          <a:chExt cx="0" cy="0"/>
        </a:xfrm>
      </p:grpSpPr>
      <p:sp>
        <p:nvSpPr>
          <p:cNvPr id="126" name="Уровень текста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100 %</a:t>
            </a:r>
          </a:p>
          <a:p>
            <a:pPr lvl="1"/>
            <a:endParaRPr/>
          </a:p>
          <a:p>
            <a:pPr lvl="2"/>
            <a:endParaRPr/>
          </a:p>
          <a:p>
            <a:pPr lvl="3"/>
            <a:endParaRPr/>
          </a:p>
          <a:p>
            <a:pPr lvl="4"/>
            <a:endParaRPr/>
          </a:p>
        </p:txBody>
      </p:sp>
      <p:sp>
        <p:nvSpPr>
          <p:cNvPr id="127" name="Информация о факте"/>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Информация о факте</a:t>
            </a:r>
          </a:p>
        </p:txBody>
      </p:sp>
      <p:sp>
        <p:nvSpPr>
          <p:cNvPr id="12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Цитата">
    <p:spTree>
      <p:nvGrpSpPr>
        <p:cNvPr id="1" name=""/>
        <p:cNvGrpSpPr/>
        <p:nvPr/>
      </p:nvGrpSpPr>
      <p:grpSpPr>
        <a:xfrm>
          <a:off x="0" y="0"/>
          <a:ext cx="0" cy="0"/>
          <a:chOff x="0" y="0"/>
          <a:chExt cx="0" cy="0"/>
        </a:xfrm>
      </p:grpSpPr>
      <p:sp>
        <p:nvSpPr>
          <p:cNvPr id="135" name="Авторство"/>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Авторство</a:t>
            </a:r>
          </a:p>
        </p:txBody>
      </p:sp>
      <p:sp>
        <p:nvSpPr>
          <p:cNvPr id="136" name="Уровень текста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«Важная цитата»</a:t>
            </a:r>
          </a:p>
          <a:p>
            <a:pPr lvl="1"/>
            <a:endParaRPr/>
          </a:p>
          <a:p>
            <a:pPr lvl="2"/>
            <a:endParaRPr/>
          </a:p>
          <a:p>
            <a:pPr lvl="3"/>
            <a:endParaRPr/>
          </a:p>
          <a:p>
            <a:pPr lvl="4"/>
            <a:endParaRPr/>
          </a:p>
        </p:txBody>
      </p:sp>
      <p:sp>
        <p:nvSpPr>
          <p:cNvPr id="13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Фото (3 шт.)">
    <p:spTree>
      <p:nvGrpSpPr>
        <p:cNvPr id="1" name=""/>
        <p:cNvGrpSpPr/>
        <p:nvPr/>
      </p:nvGrpSpPr>
      <p:grpSpPr>
        <a:xfrm>
          <a:off x="0" y="0"/>
          <a:ext cx="0" cy="0"/>
          <a:chOff x="0" y="0"/>
          <a:chExt cx="0" cy="0"/>
        </a:xfrm>
      </p:grpSpPr>
      <p:sp>
        <p:nvSpPr>
          <p:cNvPr id="144" name="Миска салата с жареным рисом, варёными яйцами и палочками для еды"/>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Тарелка с рублеными котлетами из лосося, салатом и хумусом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Тарелка пасты папарделле с зелёным маслом из петрушки, жареным фундуком и стружкой сыра пармезан"/>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Фото">
    <p:spTree>
      <p:nvGrpSpPr>
        <p:cNvPr id="1" name=""/>
        <p:cNvGrpSpPr/>
        <p:nvPr/>
      </p:nvGrpSpPr>
      <p:grpSpPr>
        <a:xfrm>
          <a:off x="0" y="0"/>
          <a:ext cx="0" cy="0"/>
          <a:chOff x="0" y="0"/>
          <a:chExt cx="0" cy="0"/>
        </a:xfrm>
      </p:grpSpPr>
      <p:sp>
        <p:nvSpPr>
          <p:cNvPr id="154" name="миска салата с жареным рисом, варёными яйцами и палочками для еды"/>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Номер слайда"/>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Титульный слайд">
    <p:spTree>
      <p:nvGrpSpPr>
        <p:cNvPr id="1" name=""/>
        <p:cNvGrpSpPr/>
        <p:nvPr/>
      </p:nvGrpSpPr>
      <p:grpSpPr>
        <a:xfrm>
          <a:off x="0" y="0"/>
          <a:ext cx="0" cy="0"/>
          <a:chOff x="0" y="0"/>
          <a:chExt cx="0" cy="0"/>
        </a:xfrm>
      </p:grpSpPr>
      <p:sp>
        <p:nvSpPr>
          <p:cNvPr id="169" name="Текст заголовка"/>
          <p:cNvSpPr txBox="1">
            <a:spLocks noGrp="1"/>
          </p:cNvSpPr>
          <p:nvPr>
            <p:ph type="title"/>
          </p:nvPr>
        </p:nvSpPr>
        <p:spPr>
          <a:xfrm>
            <a:off x="3048000" y="2244725"/>
            <a:ext cx="18288000" cy="4775201"/>
          </a:xfrm>
          <a:prstGeom prst="rect">
            <a:avLst/>
          </a:prstGeom>
        </p:spPr>
        <p:txBody>
          <a:bodyPr lIns="91439" tIns="91439" rIns="91439" bIns="91439" anchor="b"/>
          <a:lstStyle>
            <a:lvl1pPr algn="ctr" defTabSz="1828800">
              <a:lnSpc>
                <a:spcPct val="90000"/>
              </a:lnSpc>
              <a:defRPr sz="12000" b="0" spc="0">
                <a:latin typeface="Calibri Light"/>
                <a:ea typeface="Calibri Light"/>
                <a:cs typeface="Calibri Light"/>
                <a:sym typeface="Calibri Light"/>
              </a:defRPr>
            </a:lvl1pPr>
          </a:lstStyle>
          <a:p>
            <a:r>
              <a:t>Текст заголовка</a:t>
            </a:r>
          </a:p>
        </p:txBody>
      </p:sp>
      <p:sp>
        <p:nvSpPr>
          <p:cNvPr id="170" name="Уровень текста 1…"/>
          <p:cNvSpPr txBox="1">
            <a:spLocks noGrp="1"/>
          </p:cNvSpPr>
          <p:nvPr>
            <p:ph type="body" sz="quarter" idx="1"/>
          </p:nvPr>
        </p:nvSpPr>
        <p:spPr>
          <a:xfrm>
            <a:off x="3048000" y="7204075"/>
            <a:ext cx="18288000" cy="3311525"/>
          </a:xfrm>
          <a:prstGeom prst="rect">
            <a:avLst/>
          </a:prstGeom>
        </p:spPr>
        <p:txBody>
          <a:bodyPr lIns="91439" tIns="91439" rIns="91439" bIns="91439"/>
          <a:lstStyle>
            <a:lvl1pPr marL="0" indent="0" algn="ctr" defTabSz="1828800">
              <a:spcBef>
                <a:spcPts val="2000"/>
              </a:spcBef>
              <a:buSzTx/>
              <a:buNone/>
              <a:defRPr>
                <a:latin typeface="Calibri"/>
                <a:ea typeface="Calibri"/>
                <a:cs typeface="Calibri"/>
                <a:sym typeface="Calibri"/>
              </a:defRPr>
            </a:lvl1pPr>
            <a:lvl2pPr marL="0" indent="457200" algn="ctr" defTabSz="1828800">
              <a:spcBef>
                <a:spcPts val="2000"/>
              </a:spcBef>
              <a:buSzTx/>
              <a:buNone/>
              <a:defRPr>
                <a:latin typeface="Calibri"/>
                <a:ea typeface="Calibri"/>
                <a:cs typeface="Calibri"/>
                <a:sym typeface="Calibri"/>
              </a:defRPr>
            </a:lvl2pPr>
            <a:lvl3pPr marL="0" indent="914400" algn="ctr" defTabSz="1828800">
              <a:spcBef>
                <a:spcPts val="2000"/>
              </a:spcBef>
              <a:buSzTx/>
              <a:buNone/>
              <a:defRPr>
                <a:latin typeface="Calibri"/>
                <a:ea typeface="Calibri"/>
                <a:cs typeface="Calibri"/>
                <a:sym typeface="Calibri"/>
              </a:defRPr>
            </a:lvl3pPr>
            <a:lvl4pPr marL="0" indent="1371600" algn="ctr" defTabSz="1828800">
              <a:spcBef>
                <a:spcPts val="2000"/>
              </a:spcBef>
              <a:buSzTx/>
              <a:buNone/>
              <a:defRPr>
                <a:latin typeface="Calibri"/>
                <a:ea typeface="Calibri"/>
                <a:cs typeface="Calibri"/>
                <a:sym typeface="Calibri"/>
              </a:defRPr>
            </a:lvl4pPr>
            <a:lvl5pPr marL="0" indent="1828800" algn="ctr" defTabSz="1828800">
              <a:spcBef>
                <a:spcPts val="2000"/>
              </a:spcBef>
              <a:buSzTx/>
              <a:buNone/>
              <a:defRPr>
                <a:latin typeface="Calibri"/>
                <a:ea typeface="Calibri"/>
                <a:cs typeface="Calibri"/>
                <a:sym typeface="Calibri"/>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71" name="Номер слайда"/>
          <p:cNvSpPr txBox="1">
            <a:spLocks noGrp="1"/>
          </p:cNvSpPr>
          <p:nvPr>
            <p:ph type="sldNum" sz="quarter" idx="2"/>
          </p:nvPr>
        </p:nvSpPr>
        <p:spPr>
          <a:xfrm>
            <a:off x="22203052" y="12835870"/>
            <a:ext cx="504548" cy="483910"/>
          </a:xfrm>
          <a:prstGeom prst="rect">
            <a:avLst/>
          </a:prstGeom>
        </p:spPr>
        <p:txBody>
          <a:bodyPr lIns="91439" tIns="91439" rIns="91439" bIns="91439" anchor="ctr"/>
          <a:lstStyle>
            <a:lvl1pPr algn="r" defTabSz="1828800">
              <a:defRPr sz="24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87" name="Текст заголовка"/>
          <p:cNvSpPr txBox="1">
            <a:spLocks noGrp="1"/>
          </p:cNvSpPr>
          <p:nvPr>
            <p:ph type="title"/>
          </p:nvPr>
        </p:nvSpPr>
        <p:spPr>
          <a:xfrm>
            <a:off x="3047760" y="2244960"/>
            <a:ext cx="18287284" cy="4774320"/>
          </a:xfrm>
          <a:prstGeom prst="rect">
            <a:avLst/>
          </a:prstGeom>
        </p:spPr>
        <p:txBody>
          <a:bodyPr lIns="0" tIns="0" rIns="0" bIns="0" anchor="ctr"/>
          <a:lstStyle>
            <a:lvl1pPr defTabSz="1828800">
              <a:lnSpc>
                <a:spcPct val="90000"/>
              </a:lnSpc>
              <a:defRPr sz="8800" b="0" spc="0">
                <a:latin typeface="Calibri Light"/>
                <a:ea typeface="Calibri Light"/>
                <a:cs typeface="Calibri Light"/>
                <a:sym typeface="Calibri Light"/>
              </a:defRPr>
            </a:lvl1pPr>
          </a:lstStyle>
          <a:p>
            <a:r>
              <a:t>Текст заголовка</a:t>
            </a:r>
          </a:p>
        </p:txBody>
      </p:sp>
      <p:sp>
        <p:nvSpPr>
          <p:cNvPr id="188" name="Уровень текста 1…"/>
          <p:cNvSpPr txBox="1">
            <a:spLocks noGrp="1"/>
          </p:cNvSpPr>
          <p:nvPr>
            <p:ph type="body" idx="1"/>
          </p:nvPr>
        </p:nvSpPr>
        <p:spPr>
          <a:xfrm>
            <a:off x="1218956" y="3209038"/>
            <a:ext cx="21944886" cy="7954566"/>
          </a:xfrm>
          <a:prstGeom prst="rect">
            <a:avLst/>
          </a:prstGeom>
        </p:spPr>
        <p:txBody>
          <a:bodyPr lIns="0" tIns="0" rIns="0" bIns="0" anchor="ctr"/>
          <a:lstStyle>
            <a:lvl1pPr marL="457200" indent="-457200" defTabSz="1828800">
              <a:spcBef>
                <a:spcPts val="2000"/>
              </a:spcBef>
              <a:buSzPct val="100000"/>
              <a:buFont typeface="Arial"/>
              <a:defRPr sz="5600">
                <a:latin typeface="Calibri"/>
                <a:ea typeface="Calibri"/>
                <a:cs typeface="Calibri"/>
                <a:sym typeface="Calibri"/>
              </a:defRPr>
            </a:lvl1pPr>
            <a:lvl2pPr marL="990600" indent="-533400" defTabSz="1828800">
              <a:spcBef>
                <a:spcPts val="2000"/>
              </a:spcBef>
              <a:buSzPct val="100000"/>
              <a:buFont typeface="Arial"/>
              <a:defRPr sz="5600">
                <a:latin typeface="Calibri"/>
                <a:ea typeface="Calibri"/>
                <a:cs typeface="Calibri"/>
                <a:sym typeface="Calibri"/>
              </a:defRPr>
            </a:lvl2pPr>
            <a:lvl3pPr marL="1554476" indent="-640076" defTabSz="1828800">
              <a:spcBef>
                <a:spcPts val="2000"/>
              </a:spcBef>
              <a:buSzPct val="100000"/>
              <a:buFont typeface="Arial"/>
              <a:defRPr sz="5600">
                <a:latin typeface="Calibri"/>
                <a:ea typeface="Calibri"/>
                <a:cs typeface="Calibri"/>
                <a:sym typeface="Calibri"/>
              </a:defRPr>
            </a:lvl3pPr>
            <a:lvl4pPr marL="2082800" indent="-711200" defTabSz="1828800">
              <a:spcBef>
                <a:spcPts val="2000"/>
              </a:spcBef>
              <a:buSzPct val="100000"/>
              <a:buFont typeface="Arial"/>
              <a:defRPr sz="5600">
                <a:latin typeface="Calibri"/>
                <a:ea typeface="Calibri"/>
                <a:cs typeface="Calibri"/>
                <a:sym typeface="Calibri"/>
              </a:defRPr>
            </a:lvl4pPr>
            <a:lvl5pPr marL="2540000" indent="-711200" defTabSz="1828800">
              <a:spcBef>
                <a:spcPts val="2000"/>
              </a:spcBef>
              <a:buSzPct val="100000"/>
              <a:buFont typeface="Arial"/>
              <a:defRPr sz="5600">
                <a:latin typeface="Calibri"/>
                <a:ea typeface="Calibri"/>
                <a:cs typeface="Calibri"/>
                <a:sym typeface="Calibri"/>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89" name="Номер слайда"/>
          <p:cNvSpPr txBox="1">
            <a:spLocks noGrp="1"/>
          </p:cNvSpPr>
          <p:nvPr>
            <p:ph type="sldNum" sz="quarter" idx="2"/>
          </p:nvPr>
        </p:nvSpPr>
        <p:spPr>
          <a:xfrm>
            <a:off x="16970662" y="12470749"/>
            <a:ext cx="504540" cy="483902"/>
          </a:xfrm>
          <a:prstGeom prst="rect">
            <a:avLst/>
          </a:prstGeom>
        </p:spPr>
        <p:txBody>
          <a:bodyPr lIns="91436" tIns="91436" rIns="91436" bIns="91436" anchor="ctr"/>
          <a:lstStyle>
            <a:lvl1pPr algn="r" defTabSz="1828800">
              <a:defRPr sz="24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Титульный слайд">
    <p:spTree>
      <p:nvGrpSpPr>
        <p:cNvPr id="1" name=""/>
        <p:cNvGrpSpPr/>
        <p:nvPr/>
      </p:nvGrpSpPr>
      <p:grpSpPr>
        <a:xfrm>
          <a:off x="0" y="0"/>
          <a:ext cx="0" cy="0"/>
          <a:chOff x="0" y="0"/>
          <a:chExt cx="0" cy="0"/>
        </a:xfrm>
      </p:grpSpPr>
      <p:sp>
        <p:nvSpPr>
          <p:cNvPr id="196" name="Текст заголовка"/>
          <p:cNvSpPr txBox="1">
            <a:spLocks noGrp="1"/>
          </p:cNvSpPr>
          <p:nvPr>
            <p:ph type="title"/>
          </p:nvPr>
        </p:nvSpPr>
        <p:spPr>
          <a:xfrm>
            <a:off x="3048000" y="2244724"/>
            <a:ext cx="18288000" cy="4775202"/>
          </a:xfrm>
          <a:prstGeom prst="rect">
            <a:avLst/>
          </a:prstGeom>
        </p:spPr>
        <p:txBody>
          <a:bodyPr lIns="91436" tIns="91436" rIns="91436" bIns="91436" anchor="b"/>
          <a:lstStyle>
            <a:lvl1pPr algn="ctr" defTabSz="1828800">
              <a:lnSpc>
                <a:spcPct val="90000"/>
              </a:lnSpc>
              <a:defRPr sz="12000" b="0" spc="0">
                <a:latin typeface="Calibri Light"/>
                <a:ea typeface="Calibri Light"/>
                <a:cs typeface="Calibri Light"/>
                <a:sym typeface="Calibri Light"/>
              </a:defRPr>
            </a:lvl1pPr>
          </a:lstStyle>
          <a:p>
            <a:r>
              <a:t>Текст заголовка</a:t>
            </a:r>
          </a:p>
        </p:txBody>
      </p:sp>
      <p:sp>
        <p:nvSpPr>
          <p:cNvPr id="197" name="Уровень текста 1…"/>
          <p:cNvSpPr txBox="1">
            <a:spLocks noGrp="1"/>
          </p:cNvSpPr>
          <p:nvPr>
            <p:ph type="body" sz="quarter" idx="1"/>
          </p:nvPr>
        </p:nvSpPr>
        <p:spPr>
          <a:xfrm>
            <a:off x="3048000" y="7204074"/>
            <a:ext cx="18288000" cy="3311531"/>
          </a:xfrm>
          <a:prstGeom prst="rect">
            <a:avLst/>
          </a:prstGeom>
        </p:spPr>
        <p:txBody>
          <a:bodyPr lIns="91436" tIns="91436" rIns="91436" bIns="91436"/>
          <a:lstStyle>
            <a:lvl1pPr marL="0" indent="0" algn="ctr" defTabSz="1828800">
              <a:spcBef>
                <a:spcPts val="2000"/>
              </a:spcBef>
              <a:buSzTx/>
              <a:buNone/>
              <a:defRPr>
                <a:latin typeface="Calibri"/>
                <a:ea typeface="Calibri"/>
                <a:cs typeface="Calibri"/>
                <a:sym typeface="Calibri"/>
              </a:defRPr>
            </a:lvl1pPr>
            <a:lvl2pPr marL="0" indent="0" algn="ctr" defTabSz="1828800">
              <a:spcBef>
                <a:spcPts val="2000"/>
              </a:spcBef>
              <a:buSzTx/>
              <a:buNone/>
              <a:defRPr>
                <a:latin typeface="Calibri"/>
                <a:ea typeface="Calibri"/>
                <a:cs typeface="Calibri"/>
                <a:sym typeface="Calibri"/>
              </a:defRPr>
            </a:lvl2pPr>
            <a:lvl3pPr marL="0" indent="0" algn="ctr" defTabSz="1828800">
              <a:spcBef>
                <a:spcPts val="2000"/>
              </a:spcBef>
              <a:buSzTx/>
              <a:buNone/>
              <a:defRPr>
                <a:latin typeface="Calibri"/>
                <a:ea typeface="Calibri"/>
                <a:cs typeface="Calibri"/>
                <a:sym typeface="Calibri"/>
              </a:defRPr>
            </a:lvl3pPr>
            <a:lvl4pPr marL="0" indent="0" algn="ctr" defTabSz="1828800">
              <a:spcBef>
                <a:spcPts val="2000"/>
              </a:spcBef>
              <a:buSzTx/>
              <a:buNone/>
              <a:defRPr>
                <a:latin typeface="Calibri"/>
                <a:ea typeface="Calibri"/>
                <a:cs typeface="Calibri"/>
                <a:sym typeface="Calibri"/>
              </a:defRPr>
            </a:lvl4pPr>
            <a:lvl5pPr marL="0" indent="0" algn="ctr" defTabSz="1828800">
              <a:spcBef>
                <a:spcPts val="2000"/>
              </a:spcBef>
              <a:buSzTx/>
              <a:buNone/>
              <a:defRPr>
                <a:latin typeface="Calibri"/>
                <a:ea typeface="Calibri"/>
                <a:cs typeface="Calibri"/>
                <a:sym typeface="Calibri"/>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8" name="Номер слайда"/>
          <p:cNvSpPr txBox="1">
            <a:spLocks noGrp="1"/>
          </p:cNvSpPr>
          <p:nvPr>
            <p:ph type="sldNum" sz="quarter" idx="2"/>
          </p:nvPr>
        </p:nvSpPr>
        <p:spPr>
          <a:xfrm>
            <a:off x="22203062" y="12835874"/>
            <a:ext cx="504540" cy="483902"/>
          </a:xfrm>
          <a:prstGeom prst="rect">
            <a:avLst/>
          </a:prstGeom>
        </p:spPr>
        <p:txBody>
          <a:bodyPr lIns="91436" tIns="91436" rIns="91436" bIns="91436" anchor="ctr"/>
          <a:lstStyle>
            <a:lvl1pPr algn="r" defTabSz="1828800">
              <a:defRPr sz="24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Заголовок и фото">
    <p:spTree>
      <p:nvGrpSpPr>
        <p:cNvPr id="1" name=""/>
        <p:cNvGrpSpPr/>
        <p:nvPr/>
      </p:nvGrpSpPr>
      <p:grpSpPr>
        <a:xfrm>
          <a:off x="0" y="0"/>
          <a:ext cx="0" cy="0"/>
          <a:chOff x="0" y="0"/>
          <a:chExt cx="0" cy="0"/>
        </a:xfrm>
      </p:grpSpPr>
      <p:sp>
        <p:nvSpPr>
          <p:cNvPr id="21" name="Авокадо и лаймы"/>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Заголовок презентации"/>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Заголовок презентации</a:t>
            </a:r>
          </a:p>
        </p:txBody>
      </p:sp>
      <p:sp>
        <p:nvSpPr>
          <p:cNvPr id="23" name="Автор и дата"/>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Автор и дата</a:t>
            </a:r>
          </a:p>
        </p:txBody>
      </p:sp>
      <p:sp>
        <p:nvSpPr>
          <p:cNvPr id="24" name="Уровень текста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Подзаголовок презентации</a:t>
            </a:r>
          </a:p>
          <a:p>
            <a:pPr lvl="1"/>
            <a:endParaRPr/>
          </a:p>
          <a:p>
            <a:pPr lvl="2"/>
            <a:endParaRPr/>
          </a:p>
          <a:p>
            <a:pPr lvl="3"/>
            <a:endParaRPr/>
          </a:p>
          <a:p>
            <a:pPr lvl="4"/>
            <a:endParaRP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906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и фото (вариант)">
    <p:spTree>
      <p:nvGrpSpPr>
        <p:cNvPr id="1" name=""/>
        <p:cNvGrpSpPr/>
        <p:nvPr/>
      </p:nvGrpSpPr>
      <p:grpSpPr>
        <a:xfrm>
          <a:off x="0" y="0"/>
          <a:ext cx="0" cy="0"/>
          <a:chOff x="0" y="0"/>
          <a:chExt cx="0" cy="0"/>
        </a:xfrm>
      </p:grpSpPr>
      <p:sp>
        <p:nvSpPr>
          <p:cNvPr id="32" name="Тарелка с рублеными котлетами из лосося, салатом и хумусом"/>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Заголовок слайда"/>
          <p:cNvSpPr txBox="1">
            <a:spLocks noGrp="1"/>
          </p:cNvSpPr>
          <p:nvPr>
            <p:ph type="title" hasCustomPrompt="1"/>
          </p:nvPr>
        </p:nvSpPr>
        <p:spPr>
          <a:xfrm>
            <a:off x="1206500" y="1270000"/>
            <a:ext cx="9779000" cy="5882273"/>
          </a:xfrm>
          <a:prstGeom prst="rect">
            <a:avLst/>
          </a:prstGeom>
        </p:spPr>
        <p:txBody>
          <a:bodyPr anchor="b"/>
          <a:lstStyle/>
          <a:p>
            <a:r>
              <a:t>Заголовок слайда</a:t>
            </a:r>
          </a:p>
        </p:txBody>
      </p:sp>
      <p:sp>
        <p:nvSpPr>
          <p:cNvPr id="34" name="Уровень текста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Подзаголовок слайда</a:t>
            </a:r>
          </a:p>
          <a:p>
            <a:pPr lvl="1"/>
            <a:endParaRPr/>
          </a:p>
          <a:p>
            <a:pPr lvl="2"/>
            <a:endParaRPr/>
          </a:p>
          <a:p>
            <a:pPr lvl="3"/>
            <a:endParaRPr/>
          </a:p>
          <a:p>
            <a:pPr lvl="4"/>
            <a:endParaRPr/>
          </a:p>
        </p:txBody>
      </p:sp>
      <p:sp>
        <p:nvSpPr>
          <p:cNvPr id="35" name="Номер слайда"/>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42" name="Заголовок слайда"/>
          <p:cNvSpPr txBox="1">
            <a:spLocks noGrp="1"/>
          </p:cNvSpPr>
          <p:nvPr>
            <p:ph type="title" hasCustomPrompt="1"/>
          </p:nvPr>
        </p:nvSpPr>
        <p:spPr>
          <a:prstGeom prst="rect">
            <a:avLst/>
          </a:prstGeom>
        </p:spPr>
        <p:txBody>
          <a:bodyPr/>
          <a:lstStyle/>
          <a:p>
            <a:r>
              <a:t>Заголовок слайда</a:t>
            </a:r>
          </a:p>
        </p:txBody>
      </p:sp>
      <p:sp>
        <p:nvSpPr>
          <p:cNvPr id="43" name="Подзаголовок слайда"/>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Подзаголовок слайда</a:t>
            </a:r>
          </a:p>
        </p:txBody>
      </p:sp>
      <p:sp>
        <p:nvSpPr>
          <p:cNvPr id="44" name="Уровень текста 1…"/>
          <p:cNvSpPr txBox="1">
            <a:spLocks noGrp="1"/>
          </p:cNvSpPr>
          <p:nvPr>
            <p:ph type="body" idx="1" hasCustomPrompt="1"/>
          </p:nvPr>
        </p:nvSpPr>
        <p:spPr>
          <a:prstGeom prst="rect">
            <a:avLst/>
          </a:prstGeom>
        </p:spPr>
        <p:txBody>
          <a:bodyPr/>
          <a:lstStyle/>
          <a:p>
            <a:r>
              <a:t>Текст пункта на слайде</a:t>
            </a:r>
          </a:p>
          <a:p>
            <a:pPr lvl="1"/>
            <a:endParaRPr/>
          </a:p>
          <a:p>
            <a:pPr lvl="2"/>
            <a:endParaRPr/>
          </a:p>
          <a:p>
            <a:pPr lvl="3"/>
            <a:endParaRPr/>
          </a:p>
          <a:p>
            <a:pPr lvl="4"/>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Пункты">
    <p:spTree>
      <p:nvGrpSpPr>
        <p:cNvPr id="1" name=""/>
        <p:cNvGrpSpPr/>
        <p:nvPr/>
      </p:nvGrpSpPr>
      <p:grpSpPr>
        <a:xfrm>
          <a:off x="0" y="0"/>
          <a:ext cx="0" cy="0"/>
          <a:chOff x="0" y="0"/>
          <a:chExt cx="0" cy="0"/>
        </a:xfrm>
      </p:grpSpPr>
      <p:sp>
        <p:nvSpPr>
          <p:cNvPr id="52" name="Уровень текста 1…"/>
          <p:cNvSpPr txBox="1">
            <a:spLocks noGrp="1"/>
          </p:cNvSpPr>
          <p:nvPr>
            <p:ph type="body" idx="1" hasCustomPrompt="1"/>
          </p:nvPr>
        </p:nvSpPr>
        <p:spPr>
          <a:prstGeom prst="rect">
            <a:avLst/>
          </a:prstGeom>
        </p:spPr>
        <p:txBody>
          <a:bodyPr numCol="2" spcCol="1098550"/>
          <a:lstStyle/>
          <a:p>
            <a:r>
              <a:t>Текст пункта на слайде</a:t>
            </a:r>
          </a:p>
          <a:p>
            <a:pPr lvl="1"/>
            <a:endParaRPr/>
          </a:p>
          <a:p>
            <a:pPr lvl="2"/>
            <a:endParaRPr/>
          </a:p>
          <a:p>
            <a:pPr lvl="3"/>
            <a:endParaRPr/>
          </a:p>
          <a:p>
            <a:pPr lvl="4"/>
            <a:endParaRPr/>
          </a:p>
        </p:txBody>
      </p:sp>
      <p:sp>
        <p:nvSpPr>
          <p:cNvPr id="5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пункты и фото">
    <p:spTree>
      <p:nvGrpSpPr>
        <p:cNvPr id="1" name=""/>
        <p:cNvGrpSpPr/>
        <p:nvPr/>
      </p:nvGrpSpPr>
      <p:grpSpPr>
        <a:xfrm>
          <a:off x="0" y="0"/>
          <a:ext cx="0" cy="0"/>
          <a:chOff x="0" y="0"/>
          <a:chExt cx="0" cy="0"/>
        </a:xfrm>
      </p:grpSpPr>
      <p:sp>
        <p:nvSpPr>
          <p:cNvPr id="60" name="Подзаголовок слайда"/>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Подзаголовок слайда</a:t>
            </a:r>
          </a:p>
        </p:txBody>
      </p:sp>
      <p:sp>
        <p:nvSpPr>
          <p:cNvPr id="61" name="Уровень текста 1…"/>
          <p:cNvSpPr txBox="1">
            <a:spLocks noGrp="1"/>
          </p:cNvSpPr>
          <p:nvPr>
            <p:ph type="body" sz="half" idx="1" hasCustomPrompt="1"/>
          </p:nvPr>
        </p:nvSpPr>
        <p:spPr>
          <a:xfrm>
            <a:off x="1206500" y="4248504"/>
            <a:ext cx="9779000" cy="8256630"/>
          </a:xfrm>
          <a:prstGeom prst="rect">
            <a:avLst/>
          </a:prstGeom>
        </p:spPr>
        <p:txBody>
          <a:bodyPr/>
          <a:lstStyle/>
          <a:p>
            <a:r>
              <a:t>Текст пункта на слайде</a:t>
            </a:r>
          </a:p>
          <a:p>
            <a:pPr lvl="1"/>
            <a:endParaRPr/>
          </a:p>
          <a:p>
            <a:pPr lvl="2"/>
            <a:endParaRPr/>
          </a:p>
          <a:p>
            <a:pPr lvl="3"/>
            <a:endParaRPr/>
          </a:p>
          <a:p>
            <a:pPr lvl="4"/>
            <a:endParaRPr/>
          </a:p>
        </p:txBody>
      </p:sp>
      <p:sp>
        <p:nvSpPr>
          <p:cNvPr id="62" name="Тарелка пасты папарделле с зелёным маслом из петрушки, жареным фундуком и стружкой сыра пармезан"/>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Заголовок слайда"/>
          <p:cNvSpPr txBox="1">
            <a:spLocks noGrp="1"/>
          </p:cNvSpPr>
          <p:nvPr>
            <p:ph type="title" hasCustomPrompt="1"/>
          </p:nvPr>
        </p:nvSpPr>
        <p:spPr>
          <a:xfrm>
            <a:off x="1206500" y="1079500"/>
            <a:ext cx="9779000" cy="1435100"/>
          </a:xfrm>
          <a:prstGeom prst="rect">
            <a:avLst/>
          </a:prstGeom>
        </p:spPr>
        <p:txBody>
          <a:bodyPr/>
          <a:lstStyle/>
          <a:p>
            <a:r>
              <a:t>Заголовок слайда</a:t>
            </a:r>
          </a:p>
        </p:txBody>
      </p:sp>
      <p:sp>
        <p:nvSpPr>
          <p:cNvPr id="6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видео — мелко">
    <p:spTree>
      <p:nvGrpSpPr>
        <p:cNvPr id="1" name=""/>
        <p:cNvGrpSpPr/>
        <p:nvPr/>
      </p:nvGrpSpPr>
      <p:grpSpPr>
        <a:xfrm>
          <a:off x="0" y="0"/>
          <a:ext cx="0" cy="0"/>
          <a:chOff x="0" y="0"/>
          <a:chExt cx="0" cy="0"/>
        </a:xfrm>
      </p:grpSpPr>
      <p:sp>
        <p:nvSpPr>
          <p:cNvPr id="71" name="Подзаголовок слайда"/>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Подзаголовок слайда</a:t>
            </a:r>
          </a:p>
        </p:txBody>
      </p:sp>
      <p:sp>
        <p:nvSpPr>
          <p:cNvPr id="72" name="Уровень текста 1…"/>
          <p:cNvSpPr txBox="1">
            <a:spLocks noGrp="1"/>
          </p:cNvSpPr>
          <p:nvPr>
            <p:ph type="body" sz="half" idx="1" hasCustomPrompt="1"/>
          </p:nvPr>
        </p:nvSpPr>
        <p:spPr>
          <a:xfrm>
            <a:off x="1206500" y="4248504"/>
            <a:ext cx="9779000" cy="8256630"/>
          </a:xfrm>
          <a:prstGeom prst="rect">
            <a:avLst/>
          </a:prstGeom>
        </p:spPr>
        <p:txBody>
          <a:bodyPr/>
          <a:lstStyle/>
          <a:p>
            <a:r>
              <a:t>Текст пункта на слайде</a:t>
            </a:r>
          </a:p>
          <a:p>
            <a:pPr lvl="1"/>
            <a:endParaRPr/>
          </a:p>
          <a:p>
            <a:pPr lvl="2"/>
            <a:endParaRPr/>
          </a:p>
          <a:p>
            <a:pPr lvl="3"/>
            <a:endParaRPr/>
          </a:p>
          <a:p>
            <a:pPr lvl="4"/>
            <a:endParaRPr/>
          </a:p>
        </p:txBody>
      </p:sp>
      <p:sp>
        <p:nvSpPr>
          <p:cNvPr id="73" name="Заголовок слайда"/>
          <p:cNvSpPr txBox="1">
            <a:spLocks noGrp="1"/>
          </p:cNvSpPr>
          <p:nvPr>
            <p:ph type="title" hasCustomPrompt="1"/>
          </p:nvPr>
        </p:nvSpPr>
        <p:spPr>
          <a:xfrm>
            <a:off x="1206500" y="1079500"/>
            <a:ext cx="9779000" cy="1435100"/>
          </a:xfrm>
          <a:prstGeom prst="rect">
            <a:avLst/>
          </a:prstGeom>
        </p:spPr>
        <p:txBody>
          <a:bodyPr/>
          <a:lstStyle/>
          <a:p>
            <a:r>
              <a:t>Заголовок слайда</a:t>
            </a:r>
          </a:p>
        </p:txBody>
      </p:sp>
      <p:sp>
        <p:nvSpPr>
          <p:cNvPr id="7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Заголовок, пункты, видео — крупно">
    <p:spTree>
      <p:nvGrpSpPr>
        <p:cNvPr id="1" name=""/>
        <p:cNvGrpSpPr/>
        <p:nvPr/>
      </p:nvGrpSpPr>
      <p:grpSpPr>
        <a:xfrm>
          <a:off x="0" y="0"/>
          <a:ext cx="0" cy="0"/>
          <a:chOff x="0" y="0"/>
          <a:chExt cx="0" cy="0"/>
        </a:xfrm>
      </p:grpSpPr>
      <p:sp>
        <p:nvSpPr>
          <p:cNvPr id="81" name="Подзаголовок слайда"/>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Подзаголовок слайда</a:t>
            </a:r>
          </a:p>
        </p:txBody>
      </p:sp>
      <p:sp>
        <p:nvSpPr>
          <p:cNvPr id="82" name="Уровень текста 1…"/>
          <p:cNvSpPr txBox="1">
            <a:spLocks noGrp="1"/>
          </p:cNvSpPr>
          <p:nvPr>
            <p:ph type="body" sz="half" idx="1" hasCustomPrompt="1"/>
          </p:nvPr>
        </p:nvSpPr>
        <p:spPr>
          <a:xfrm>
            <a:off x="1206500" y="4248504"/>
            <a:ext cx="9779000" cy="8256630"/>
          </a:xfrm>
          <a:prstGeom prst="rect">
            <a:avLst/>
          </a:prstGeom>
        </p:spPr>
        <p:txBody>
          <a:bodyPr/>
          <a:lstStyle/>
          <a:p>
            <a:r>
              <a:t>Текст пункта на слайде</a:t>
            </a:r>
          </a:p>
          <a:p>
            <a:pPr lvl="1"/>
            <a:endParaRPr/>
          </a:p>
          <a:p>
            <a:pPr lvl="2"/>
            <a:endParaRPr/>
          </a:p>
          <a:p>
            <a:pPr lvl="3"/>
            <a:endParaRPr/>
          </a:p>
          <a:p>
            <a:pPr lvl="4"/>
            <a:endParaRPr/>
          </a:p>
        </p:txBody>
      </p:sp>
      <p:sp>
        <p:nvSpPr>
          <p:cNvPr id="83" name="Заголовок слайда"/>
          <p:cNvSpPr txBox="1">
            <a:spLocks noGrp="1"/>
          </p:cNvSpPr>
          <p:nvPr>
            <p:ph type="title" hasCustomPrompt="1"/>
          </p:nvPr>
        </p:nvSpPr>
        <p:spPr>
          <a:xfrm>
            <a:off x="1206500" y="1079500"/>
            <a:ext cx="9779000" cy="1435100"/>
          </a:xfrm>
          <a:prstGeom prst="rect">
            <a:avLst/>
          </a:prstGeom>
        </p:spPr>
        <p:txBody>
          <a:bodyPr/>
          <a:lstStyle/>
          <a:p>
            <a:r>
              <a:t>Заголовок слайда</a:t>
            </a:r>
          </a:p>
        </p:txBody>
      </p:sp>
      <p:sp>
        <p:nvSpPr>
          <p:cNvPr id="8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Раздел">
    <p:spTree>
      <p:nvGrpSpPr>
        <p:cNvPr id="1" name=""/>
        <p:cNvGrpSpPr/>
        <p:nvPr/>
      </p:nvGrpSpPr>
      <p:grpSpPr>
        <a:xfrm>
          <a:off x="0" y="0"/>
          <a:ext cx="0" cy="0"/>
          <a:chOff x="0" y="0"/>
          <a:chExt cx="0" cy="0"/>
        </a:xfrm>
      </p:grpSpPr>
      <p:sp>
        <p:nvSpPr>
          <p:cNvPr id="91" name="Заголовок раздела"/>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Заголовок раздела</a:t>
            </a:r>
          </a:p>
        </p:txBody>
      </p:sp>
      <p:sp>
        <p:nvSpPr>
          <p:cNvPr id="92" name="Номер слайда"/>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Заголовок слайда"/>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Заголовок слайда</a:t>
            </a:r>
          </a:p>
        </p:txBody>
      </p:sp>
      <p:sp>
        <p:nvSpPr>
          <p:cNvPr id="3" name="Уровень текста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Текст пункта на слайде</a:t>
            </a:r>
          </a:p>
          <a:p>
            <a:pPr lvl="1"/>
            <a:endParaRPr/>
          </a:p>
          <a:p>
            <a:pPr lvl="2"/>
            <a:endParaRPr/>
          </a:p>
          <a:p>
            <a:pPr lvl="3"/>
            <a:endParaRPr/>
          </a:p>
          <a:p>
            <a:pPr lvl="4"/>
            <a:endParaRPr/>
          </a:p>
        </p:txBody>
      </p:sp>
      <p:sp>
        <p:nvSpPr>
          <p:cNvPr id="4" name="Номер слайда"/>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8" r:id="rId18"/>
    <p:sldLayoutId id="2147483669" r:id="rId19"/>
    <p:sldLayoutId id="2147483670" r:id="rId20"/>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http://login.consultant.ru/link/?req=doc&amp;base=LAW&amp;n=454257&amp;dst=3004&amp;field=134&amp;date=08.12.2024" TargetMode="External"/><Relationship Id="rId2" Type="http://schemas.openxmlformats.org/officeDocument/2006/relationships/image" Target="../media/image5.png"/><Relationship Id="rId1" Type="http://schemas.openxmlformats.org/officeDocument/2006/relationships/slideLayout" Target="../slideLayouts/slideLayout18.xml"/><Relationship Id="rId5" Type="http://schemas.openxmlformats.org/officeDocument/2006/relationships/hyperlink" Target="http://login.consultant.ru/link/?req=doc&amp;base=LAW&amp;n=460025&amp;dst=5018&amp;field=134&amp;date=08.12.2024" TargetMode="External"/><Relationship Id="rId4" Type="http://schemas.openxmlformats.org/officeDocument/2006/relationships/hyperlink" Target="http://login.consultant.ru/link/?req=doc&amp;base=LAW&amp;n=454257&amp;dst=12034&amp;field=134&amp;date=08.12.2024"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base.garant.ru/70353464/f0919a1a5b9327ff53d0b0cd9f3489ec/#block_1042" TargetMode="External"/><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base.garant.ru/70353464/f0919a1a5b9327ff53d0b0cd9f3489ec/#block_1042" TargetMode="External"/><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age 3" descr="preencod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38400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Title&amp;Subtitle" descr="preencod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438400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image 4" descr="preencod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6701" y="0"/>
            <a:ext cx="1395730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a:extLst>
              <a:ext uri="{FF2B5EF4-FFF2-40B4-BE49-F238E27FC236}">
                <a16:creationId xmlns:a16="http://schemas.microsoft.com/office/drawing/2014/main" id="{217C4504-5B54-5444-A9D8-D90FE6D431A5}"/>
              </a:ext>
            </a:extLst>
          </p:cNvPr>
          <p:cNvSpPr/>
          <p:nvPr/>
        </p:nvSpPr>
        <p:spPr>
          <a:xfrm>
            <a:off x="4343400" y="1635369"/>
            <a:ext cx="16546089" cy="8056052"/>
          </a:xfrm>
          <a:prstGeom prst="rect">
            <a:avLst/>
          </a:prstGeom>
        </p:spPr>
        <p:txBody>
          <a:bodyPr wrap="square">
            <a:spAutoFit/>
          </a:bodyPr>
          <a:lstStyle/>
          <a:p>
            <a:pPr algn="ctr">
              <a:lnSpc>
                <a:spcPct val="100000"/>
              </a:lnSpc>
            </a:pPr>
            <a:r>
              <a:rPr lang="ru-RU" sz="8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Недобросовестный поставщик: основания расторжения контракта и порядок направления информации в РНП. </a:t>
            </a:r>
          </a:p>
          <a:p>
            <a:pPr algn="ctr">
              <a:lnSpc>
                <a:spcPct val="100000"/>
              </a:lnSpc>
            </a:pPr>
            <a:r>
              <a:rPr lang="ru-RU" sz="8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Критерии выявления недобросовестных поставщиков</a:t>
            </a:r>
            <a:endParaRPr lang="ru-RU" sz="8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0638692" y="10163907"/>
            <a:ext cx="12862657" cy="1323632"/>
          </a:xfrm>
          <a:prstGeom prst="rect">
            <a:avLst/>
          </a:prstGeom>
        </p:spPr>
        <p:txBody>
          <a:bodyPr wrap="square">
            <a:spAutoFit/>
          </a:bodyPr>
          <a:lstStyle/>
          <a:p>
            <a:pPr algn="r">
              <a:lnSpc>
                <a:spcPct val="100000"/>
              </a:lnSpc>
              <a:spcBef>
                <a:spcPts val="0"/>
              </a:spcBef>
            </a:pPr>
            <a:r>
              <a:rPr lang="ru-RU" sz="2667" b="1" dirty="0">
                <a:solidFill>
                  <a:schemeClr val="bg1"/>
                </a:solidFill>
                <a:effectLst>
                  <a:outerShdw blurRad="38100" dist="38100" dir="2700000" algn="tl">
                    <a:srgbClr val="000000">
                      <a:alpha val="43137"/>
                    </a:srgbClr>
                  </a:outerShdw>
                </a:effectLst>
                <a:latin typeface="Myriad Pro" pitchFamily="34" charset="0"/>
              </a:rPr>
              <a:t>Заместитель руководителя –</a:t>
            </a:r>
          </a:p>
          <a:p>
            <a:pPr algn="r">
              <a:lnSpc>
                <a:spcPct val="100000"/>
              </a:lnSpc>
              <a:spcBef>
                <a:spcPts val="0"/>
              </a:spcBef>
            </a:pPr>
            <a:r>
              <a:rPr lang="ru-RU" sz="2667" b="1" dirty="0">
                <a:solidFill>
                  <a:schemeClr val="bg1"/>
                </a:solidFill>
                <a:effectLst>
                  <a:outerShdw blurRad="38100" dist="38100" dir="2700000" algn="tl">
                    <a:srgbClr val="000000">
                      <a:alpha val="43137"/>
                    </a:srgbClr>
                  </a:outerShdw>
                </a:effectLst>
                <a:latin typeface="Myriad Pro" pitchFamily="34" charset="0"/>
              </a:rPr>
              <a:t>начальник отдела контроля закупок Самарского УФАС России</a:t>
            </a:r>
          </a:p>
          <a:p>
            <a:pPr algn="r">
              <a:lnSpc>
                <a:spcPct val="100000"/>
              </a:lnSpc>
              <a:spcBef>
                <a:spcPts val="0"/>
              </a:spcBef>
            </a:pPr>
            <a:r>
              <a:rPr lang="ru-RU" sz="2667" b="1" dirty="0">
                <a:solidFill>
                  <a:schemeClr val="bg1"/>
                </a:solidFill>
                <a:effectLst>
                  <a:outerShdw blurRad="38100" dist="38100" dir="2700000" algn="tl">
                    <a:srgbClr val="000000">
                      <a:alpha val="43137"/>
                    </a:srgbClr>
                  </a:outerShdw>
                </a:effectLst>
                <a:latin typeface="Myriad Pro" pitchFamily="34" charset="0"/>
              </a:rPr>
              <a:t>Корчагина Анна Станиславовна</a:t>
            </a:r>
            <a:endParaRPr lang="ru-RU" sz="6400" b="1" dirty="0">
              <a:solidFill>
                <a:schemeClr val="bg1"/>
              </a:solidFill>
              <a:effectLst>
                <a:outerShdw blurRad="38100" dist="38100" dir="2700000" algn="tl">
                  <a:srgbClr val="000000">
                    <a:alpha val="43137"/>
                  </a:srgbClr>
                </a:outerShdw>
              </a:effectLst>
              <a:latin typeface="Myriad Pro" pitchFamily="34" charset="0"/>
            </a:endParaRPr>
          </a:p>
        </p:txBody>
      </p:sp>
    </p:spTree>
    <p:extLst>
      <p:ext uri="{BB962C8B-B14F-4D97-AF65-F5344CB8AC3E}">
        <p14:creationId xmlns:p14="http://schemas.microsoft.com/office/powerpoint/2010/main" val="85729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Рисунок 16" descr="Рисунок 16"/>
          <p:cNvPicPr>
            <a:picLocks noChangeAspect="1"/>
          </p:cNvPicPr>
          <p:nvPr/>
        </p:nvPicPr>
        <p:blipFill>
          <a:blip r:embed="rId2"/>
          <a:stretch>
            <a:fillRect/>
          </a:stretch>
        </p:blipFill>
        <p:spPr>
          <a:xfrm>
            <a:off x="0" y="0"/>
            <a:ext cx="11137239" cy="13842842"/>
          </a:xfrm>
          <a:prstGeom prst="rect">
            <a:avLst/>
          </a:prstGeom>
          <a:ln w="12700">
            <a:miter lim="400000"/>
          </a:ln>
        </p:spPr>
      </p:pic>
      <p:sp>
        <p:nvSpPr>
          <p:cNvPr id="255" name="Прямая соединительная линия 14"/>
          <p:cNvSpPr/>
          <p:nvPr/>
        </p:nvSpPr>
        <p:spPr>
          <a:xfrm flipV="1">
            <a:off x="528509" y="1937236"/>
            <a:ext cx="23347543" cy="63913"/>
          </a:xfrm>
          <a:prstGeom prst="line">
            <a:avLst/>
          </a:prstGeom>
          <a:ln w="76200">
            <a:solidFill>
              <a:srgbClr val="007E88"/>
            </a:solidFill>
            <a:miter/>
          </a:ln>
        </p:spPr>
        <p:txBody>
          <a:bodyPr tIns="91439" bIns="91439"/>
          <a:lstStyle/>
          <a:p>
            <a:pPr defTabSz="1828800">
              <a:lnSpc>
                <a:spcPct val="100000"/>
              </a:lnSpc>
              <a:spcBef>
                <a:spcPts val="0"/>
              </a:spcBef>
              <a:defRPr sz="3600">
                <a:latin typeface="Calibri"/>
                <a:ea typeface="Calibri"/>
                <a:cs typeface="Calibri"/>
                <a:sym typeface="Calibri"/>
              </a:defRPr>
            </a:pPr>
            <a:endParaRPr/>
          </a:p>
        </p:txBody>
      </p:sp>
      <p:sp>
        <p:nvSpPr>
          <p:cNvPr id="257" name="TextBox 17"/>
          <p:cNvSpPr txBox="1"/>
          <p:nvPr/>
        </p:nvSpPr>
        <p:spPr>
          <a:xfrm>
            <a:off x="624456" y="2428942"/>
            <a:ext cx="10049406" cy="7940633"/>
          </a:xfrm>
          <a:prstGeom prst="rect">
            <a:avLst/>
          </a:prstGeom>
          <a:ln w="12700">
            <a:solidFill>
              <a:srgbClr val="00728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lgn="ctr" defTabSz="1828800">
              <a:lnSpc>
                <a:spcPct val="100000"/>
              </a:lnSpc>
              <a:spcBef>
                <a:spcPts val="0"/>
              </a:spcBef>
              <a:defRPr sz="3600" b="1">
                <a:latin typeface="Times New Roman"/>
                <a:ea typeface="Times New Roman"/>
                <a:cs typeface="Times New Roman"/>
                <a:sym typeface="Times New Roman"/>
              </a:defRPr>
            </a:pPr>
            <a:endParaRPr lang="ru-RU" dirty="0"/>
          </a:p>
          <a:p>
            <a:pPr marL="742950" indent="-742950" algn="ctr" defTabSz="1828800">
              <a:lnSpc>
                <a:spcPct val="100000"/>
              </a:lnSpc>
              <a:spcBef>
                <a:spcPts val="0"/>
              </a:spcBef>
              <a:buAutoNum type="arabicPeriod"/>
              <a:defRPr sz="3600" b="1">
                <a:latin typeface="Times New Roman"/>
                <a:ea typeface="Times New Roman"/>
                <a:cs typeface="Times New Roman"/>
                <a:sym typeface="Times New Roman"/>
              </a:defRPr>
            </a:pPr>
            <a:r>
              <a:rPr dirty="0"/>
              <a:t>Оценка поведения </a:t>
            </a:r>
            <a:r>
              <a:rPr lang="ru-RU" dirty="0"/>
              <a:t>победителя при заключении контракта:</a:t>
            </a:r>
          </a:p>
          <a:p>
            <a:pPr algn="ctr" defTabSz="1828800">
              <a:lnSpc>
                <a:spcPct val="100000"/>
              </a:lnSpc>
              <a:spcBef>
                <a:spcPts val="0"/>
              </a:spcBef>
              <a:defRPr sz="3600" b="1">
                <a:latin typeface="Times New Roman"/>
                <a:ea typeface="Times New Roman"/>
                <a:cs typeface="Times New Roman"/>
                <a:sym typeface="Times New Roman"/>
              </a:defRPr>
            </a:pPr>
            <a:endParaRPr dirty="0"/>
          </a:p>
          <a:p>
            <a:pPr algn="ctr" defTabSz="1828800">
              <a:lnSpc>
                <a:spcPct val="100000"/>
              </a:lnSpc>
              <a:spcBef>
                <a:spcPts val="0"/>
              </a:spcBef>
              <a:defRPr sz="3600" i="1">
                <a:latin typeface="Times New Roman"/>
                <a:ea typeface="Times New Roman"/>
                <a:cs typeface="Times New Roman"/>
                <a:sym typeface="Times New Roman"/>
              </a:defRPr>
            </a:pPr>
            <a:r>
              <a:rPr sz="4000" dirty="0"/>
              <a:t>Требуются ответы на вопросы:</a:t>
            </a:r>
          </a:p>
          <a:p>
            <a:pPr marL="571500" indent="-571500" algn="ctr" defTabSz="1828800">
              <a:lnSpc>
                <a:spcPct val="100000"/>
              </a:lnSpc>
              <a:spcBef>
                <a:spcPts val="0"/>
              </a:spcBef>
              <a:buSzPct val="100000"/>
              <a:buChar char="-"/>
              <a:defRPr sz="3600" i="1">
                <a:latin typeface="Times New Roman"/>
                <a:ea typeface="Times New Roman"/>
                <a:cs typeface="Times New Roman"/>
                <a:sym typeface="Times New Roman"/>
              </a:defRPr>
            </a:pPr>
            <a:r>
              <a:rPr lang="ru-RU" sz="4000" dirty="0"/>
              <a:t>Какие действия выполнялись победителем для заключения контракта</a:t>
            </a:r>
            <a:r>
              <a:rPr sz="4000" dirty="0"/>
              <a:t>;</a:t>
            </a:r>
          </a:p>
          <a:p>
            <a:pPr marL="571500" indent="-571500" algn="ctr" defTabSz="1828800">
              <a:lnSpc>
                <a:spcPct val="100000"/>
              </a:lnSpc>
              <a:spcBef>
                <a:spcPts val="0"/>
              </a:spcBef>
              <a:buSzPct val="100000"/>
              <a:buChar char="-"/>
              <a:defRPr sz="3600" i="1">
                <a:latin typeface="Times New Roman"/>
                <a:ea typeface="Times New Roman"/>
                <a:cs typeface="Times New Roman"/>
                <a:sym typeface="Times New Roman"/>
              </a:defRPr>
            </a:pPr>
            <a:r>
              <a:rPr lang="ru-RU" sz="4000" dirty="0"/>
              <a:t>Обстоятельства послужившие причиной не подписания контракта (пример, выход ключа ЭЦП из строя, несогласие победителя с условиями контракта и т.д.)</a:t>
            </a:r>
            <a:r>
              <a:rPr sz="4000" dirty="0"/>
              <a:t>;</a:t>
            </a:r>
          </a:p>
          <a:p>
            <a:pPr marL="571500" indent="-571500" algn="ctr" defTabSz="1828800">
              <a:lnSpc>
                <a:spcPct val="100000"/>
              </a:lnSpc>
              <a:spcBef>
                <a:spcPts val="0"/>
              </a:spcBef>
              <a:buSzPct val="100000"/>
              <a:buChar char="-"/>
              <a:defRPr sz="3600" i="1">
                <a:latin typeface="Times New Roman"/>
                <a:ea typeface="Times New Roman"/>
                <a:cs typeface="Times New Roman"/>
                <a:sym typeface="Times New Roman"/>
              </a:defRPr>
            </a:pPr>
            <a:r>
              <a:rPr lang="ru-RU" sz="4000" dirty="0"/>
              <a:t>Наличие иных участников в закупке</a:t>
            </a:r>
            <a:r>
              <a:rPr sz="4000" dirty="0"/>
              <a:t>;</a:t>
            </a:r>
          </a:p>
        </p:txBody>
      </p:sp>
      <p:sp>
        <p:nvSpPr>
          <p:cNvPr id="258" name="TextBox 18"/>
          <p:cNvSpPr txBox="1"/>
          <p:nvPr/>
        </p:nvSpPr>
        <p:spPr>
          <a:xfrm>
            <a:off x="13012616" y="2620108"/>
            <a:ext cx="10746930" cy="4862868"/>
          </a:xfrm>
          <a:prstGeom prst="rect">
            <a:avLst/>
          </a:prstGeom>
          <a:ln w="12700">
            <a:solidFill>
              <a:srgbClr val="007286"/>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algn="ctr" defTabSz="1828800">
              <a:lnSpc>
                <a:spcPct val="100000"/>
              </a:lnSpc>
              <a:spcBef>
                <a:spcPts val="0"/>
              </a:spcBef>
              <a:defRPr sz="3600" b="1">
                <a:latin typeface="Times New Roman"/>
                <a:ea typeface="Times New Roman"/>
                <a:cs typeface="Times New Roman"/>
                <a:sym typeface="Times New Roman"/>
              </a:defRPr>
            </a:pPr>
            <a:endParaRPr lang="ru-RU" dirty="0"/>
          </a:p>
          <a:p>
            <a:pPr algn="ctr" defTabSz="1828800">
              <a:lnSpc>
                <a:spcPct val="100000"/>
              </a:lnSpc>
              <a:spcBef>
                <a:spcPts val="0"/>
              </a:spcBef>
              <a:defRPr sz="3600" b="1">
                <a:latin typeface="Times New Roman"/>
                <a:ea typeface="Times New Roman"/>
                <a:cs typeface="Times New Roman"/>
                <a:sym typeface="Times New Roman"/>
              </a:defRPr>
            </a:pPr>
            <a:r>
              <a:rPr lang="ru-RU" dirty="0"/>
              <a:t>2</a:t>
            </a:r>
            <a:r>
              <a:rPr dirty="0"/>
              <a:t>. Мотивированность решения </a:t>
            </a:r>
          </a:p>
          <a:p>
            <a:pPr algn="ctr" defTabSz="1828800">
              <a:lnSpc>
                <a:spcPct val="100000"/>
              </a:lnSpc>
              <a:spcBef>
                <a:spcPts val="0"/>
              </a:spcBef>
              <a:defRPr sz="3600" b="1">
                <a:latin typeface="Times New Roman"/>
                <a:ea typeface="Times New Roman"/>
                <a:cs typeface="Times New Roman"/>
                <a:sym typeface="Times New Roman"/>
              </a:defRPr>
            </a:pPr>
            <a:r>
              <a:rPr dirty="0"/>
              <a:t>антимонопольного органа</a:t>
            </a:r>
          </a:p>
          <a:p>
            <a:pPr algn="ctr" defTabSz="1828800">
              <a:lnSpc>
                <a:spcPct val="100000"/>
              </a:lnSpc>
              <a:spcBef>
                <a:spcPts val="0"/>
              </a:spcBef>
              <a:defRPr sz="3600">
                <a:latin typeface="Times New Roman"/>
                <a:ea typeface="Times New Roman"/>
                <a:cs typeface="Times New Roman"/>
                <a:sym typeface="Times New Roman"/>
              </a:defRPr>
            </a:pPr>
            <a:endParaRPr dirty="0"/>
          </a:p>
          <a:p>
            <a:pPr algn="ctr" defTabSz="1828800">
              <a:lnSpc>
                <a:spcPct val="100000"/>
              </a:lnSpc>
              <a:spcBef>
                <a:spcPts val="0"/>
              </a:spcBef>
              <a:defRPr sz="3600" i="1">
                <a:latin typeface="Times New Roman"/>
                <a:ea typeface="Times New Roman"/>
                <a:cs typeface="Times New Roman"/>
                <a:sym typeface="Times New Roman"/>
              </a:defRPr>
            </a:pPr>
            <a:r>
              <a:rPr sz="4000" dirty="0"/>
              <a:t>Обязательное указание на обстоятельства, послужившие для антимонопольного органа основаниями для принятия соответствующего решения</a:t>
            </a:r>
          </a:p>
        </p:txBody>
      </p:sp>
      <p:sp>
        <p:nvSpPr>
          <p:cNvPr id="259" name="Двойная стрелка влево/вверх 26"/>
          <p:cNvSpPr/>
          <p:nvPr/>
        </p:nvSpPr>
        <p:spPr>
          <a:xfrm>
            <a:off x="11939954" y="8475785"/>
            <a:ext cx="9328280" cy="3302979"/>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2214" y="10800"/>
                </a:lnTo>
                <a:lnTo>
                  <a:pt x="2214" y="13500"/>
                </a:lnTo>
                <a:lnTo>
                  <a:pt x="18278" y="13500"/>
                </a:lnTo>
                <a:lnTo>
                  <a:pt x="18278" y="5400"/>
                </a:lnTo>
                <a:lnTo>
                  <a:pt x="17171" y="5400"/>
                </a:lnTo>
                <a:lnTo>
                  <a:pt x="19386" y="0"/>
                </a:lnTo>
                <a:lnTo>
                  <a:pt x="21600" y="5400"/>
                </a:lnTo>
                <a:lnTo>
                  <a:pt x="20493" y="5400"/>
                </a:lnTo>
                <a:lnTo>
                  <a:pt x="20493" y="18900"/>
                </a:lnTo>
                <a:lnTo>
                  <a:pt x="2214" y="18900"/>
                </a:lnTo>
                <a:lnTo>
                  <a:pt x="2214" y="21600"/>
                </a:lnTo>
                <a:close/>
              </a:path>
            </a:pathLst>
          </a:custGeom>
          <a:ln w="25400">
            <a:solidFill>
              <a:srgbClr val="007286"/>
            </a:solidFill>
            <a:miter/>
          </a:ln>
        </p:spPr>
        <p:txBody>
          <a:bodyPr tIns="91439" bIns="91439" anchor="ctr"/>
          <a:lstStyle/>
          <a:p>
            <a:pPr algn="ctr" defTabSz="1828800">
              <a:lnSpc>
                <a:spcPct val="100000"/>
              </a:lnSpc>
              <a:spcBef>
                <a:spcPts val="0"/>
              </a:spcBef>
              <a:defRPr sz="3600">
                <a:solidFill>
                  <a:srgbClr val="FFFFFF"/>
                </a:solidFill>
                <a:latin typeface="Calibri"/>
                <a:ea typeface="Calibri"/>
                <a:cs typeface="Calibri"/>
                <a:sym typeface="Calibri"/>
              </a:defRPr>
            </a:pPr>
            <a:endParaRPr/>
          </a:p>
        </p:txBody>
      </p:sp>
      <p:sp>
        <p:nvSpPr>
          <p:cNvPr id="261" name="TextBox 13"/>
          <p:cNvSpPr txBox="1"/>
          <p:nvPr/>
        </p:nvSpPr>
        <p:spPr>
          <a:xfrm>
            <a:off x="-32331" y="137254"/>
            <a:ext cx="24201121" cy="21544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lgn="ctr" defTabSz="1828800">
              <a:lnSpc>
                <a:spcPct val="100000"/>
              </a:lnSpc>
              <a:spcBef>
                <a:spcPts val="0"/>
              </a:spcBef>
              <a:defRPr sz="4000" b="1">
                <a:solidFill>
                  <a:srgbClr val="055967"/>
                </a:solidFill>
                <a:effectLst>
                  <a:outerShdw blurRad="38100" dist="38100" dir="2700000" rotWithShape="0">
                    <a:srgbClr val="000000">
                      <a:alpha val="43137"/>
                    </a:srgbClr>
                  </a:outerShdw>
                </a:effectLst>
                <a:latin typeface="Times New Roman"/>
                <a:ea typeface="Times New Roman"/>
                <a:cs typeface="Times New Roman"/>
                <a:sym typeface="Times New Roman"/>
              </a:defRPr>
            </a:pPr>
            <a:r>
              <a:rPr dirty="0"/>
              <a:t>Суды при разрешении вопроса о законности решения антимонопольного органа о включении или об отказе во включении сведений в РНП </a:t>
            </a:r>
            <a:r>
              <a:rPr lang="ru-RU" dirty="0"/>
              <a:t>при уклонении </a:t>
            </a:r>
            <a:r>
              <a:rPr dirty="0"/>
              <a:t>руководствуются следующими критериями:</a:t>
            </a:r>
          </a:p>
          <a:p>
            <a:pPr algn="ctr" defTabSz="1828800">
              <a:lnSpc>
                <a:spcPct val="100000"/>
              </a:lnSpc>
              <a:spcBef>
                <a:spcPts val="0"/>
              </a:spcBef>
              <a:defRPr b="1">
                <a:solidFill>
                  <a:srgbClr val="055967"/>
                </a:solidFill>
                <a:effectLst>
                  <a:outerShdw blurRad="38100" dist="38100" dir="2700000" rotWithShape="0">
                    <a:srgbClr val="000000">
                      <a:alpha val="43137"/>
                    </a:srgbClr>
                  </a:outerShdw>
                </a:effectLst>
                <a:latin typeface="Times New Roman"/>
                <a:ea typeface="Times New Roman"/>
                <a:cs typeface="Times New Roman"/>
                <a:sym typeface="Times New Roman"/>
              </a:defRPr>
            </a:pPr>
            <a:endParaRPr dirty="0"/>
          </a:p>
        </p:txBody>
      </p:sp>
    </p:spTree>
    <p:extLst>
      <p:ext uri="{BB962C8B-B14F-4D97-AF65-F5344CB8AC3E}">
        <p14:creationId xmlns:p14="http://schemas.microsoft.com/office/powerpoint/2010/main" val="259931946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Рисунок 3" descr="Рисунок 3"/>
          <p:cNvPicPr>
            <a:picLocks noChangeAspect="1"/>
          </p:cNvPicPr>
          <p:nvPr/>
        </p:nvPicPr>
        <p:blipFill>
          <a:blip r:embed="rId2"/>
          <a:stretch>
            <a:fillRect/>
          </a:stretch>
        </p:blipFill>
        <p:spPr>
          <a:xfrm>
            <a:off x="-113750" y="0"/>
            <a:ext cx="11137239" cy="13842842"/>
          </a:xfrm>
          <a:prstGeom prst="rect">
            <a:avLst/>
          </a:prstGeom>
          <a:ln w="12700">
            <a:miter lim="400000"/>
          </a:ln>
        </p:spPr>
      </p:pic>
      <p:sp>
        <p:nvSpPr>
          <p:cNvPr id="216" name="Прямоугольник 2"/>
          <p:cNvSpPr txBox="1"/>
          <p:nvPr/>
        </p:nvSpPr>
        <p:spPr>
          <a:xfrm>
            <a:off x="173863" y="1691361"/>
            <a:ext cx="23627766" cy="7294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endParaRPr lang="ru-RU" dirty="0"/>
          </a:p>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endParaRPr lang="ru-RU" dirty="0"/>
          </a:p>
          <a:p>
            <a:pPr algn="just"/>
            <a:r>
              <a:rPr lang="ru-RU" sz="4200" dirty="0">
                <a:solidFill>
                  <a:schemeClr val="tx1"/>
                </a:solidFill>
                <a:latin typeface="Times New Roman"/>
                <a:cs typeface="Times New Roman"/>
              </a:rPr>
              <a:t>Право (а в некоторых случаях – обязанность) Заказчика принять решение об одностороннем отказе от исполнения контракта по основаниям, предусмотренным Гражданским кодексом Российской Федерации для одностороннего отказа от исполнения отдельных видов обязательств, при условии, если это было предусмотрено контрактом.</a:t>
            </a:r>
          </a:p>
          <a:p>
            <a:pPr algn="just"/>
            <a:endParaRPr lang="ru-RU" sz="4200" dirty="0">
              <a:solidFill>
                <a:schemeClr val="tx1"/>
              </a:solidFill>
              <a:latin typeface="Times New Roman"/>
              <a:cs typeface="Times New Roman"/>
            </a:endParaRPr>
          </a:p>
          <a:p>
            <a:pPr marL="1733943" indent="-533400" algn="just" defTabSz="1828800">
              <a:lnSpc>
                <a:spcPct val="100000"/>
              </a:lnSpc>
              <a:spcBef>
                <a:spcPts val="1200"/>
              </a:spcBef>
              <a:buSzPct val="123000"/>
              <a:buChar char="•"/>
              <a:tabLst>
                <a:tab pos="1676400" algn="l"/>
              </a:tabLst>
              <a:defRPr sz="4200">
                <a:latin typeface="Times New Roman"/>
                <a:ea typeface="Times New Roman"/>
                <a:cs typeface="Times New Roman"/>
                <a:sym typeface="Times New Roman"/>
              </a:defRPr>
            </a:pPr>
            <a:r>
              <a:rPr lang="ru-RU" dirty="0">
                <a:solidFill>
                  <a:schemeClr val="tx1"/>
                </a:solidFill>
              </a:rPr>
              <a:t>Не исполнение обязательств по контракту</a:t>
            </a:r>
          </a:p>
          <a:p>
            <a:pPr marL="1733943" indent="-533400" algn="just" defTabSz="1828800">
              <a:lnSpc>
                <a:spcPct val="100000"/>
              </a:lnSpc>
              <a:spcBef>
                <a:spcPts val="1200"/>
              </a:spcBef>
              <a:buSzPct val="123000"/>
              <a:buChar char="•"/>
              <a:tabLst>
                <a:tab pos="1676400" algn="l"/>
              </a:tabLst>
              <a:defRPr sz="4200">
                <a:latin typeface="Times New Roman"/>
                <a:ea typeface="Times New Roman"/>
                <a:cs typeface="Times New Roman"/>
                <a:sym typeface="Times New Roman"/>
              </a:defRPr>
            </a:pPr>
            <a:r>
              <a:rPr lang="ru-RU" dirty="0">
                <a:solidFill>
                  <a:schemeClr val="tx1"/>
                </a:solidFill>
              </a:rPr>
              <a:t>Ненадлежащее исполнение обязательств, предусмотренных контрактом</a:t>
            </a:r>
          </a:p>
        </p:txBody>
      </p:sp>
      <p:sp>
        <p:nvSpPr>
          <p:cNvPr id="217" name="TextBox 4"/>
          <p:cNvSpPr txBox="1"/>
          <p:nvPr/>
        </p:nvSpPr>
        <p:spPr>
          <a:xfrm>
            <a:off x="564765" y="370481"/>
            <a:ext cx="23254470" cy="6894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just">
              <a:lnSpc>
                <a:spcPct val="80000"/>
              </a:lnSpc>
              <a:spcBef>
                <a:spcPts val="0"/>
              </a:spcBef>
              <a:defRPr sz="4100" b="1" spc="-82"/>
            </a:lvl1pPr>
          </a:lstStyle>
          <a:p>
            <a:r>
              <a:rPr lang="ru-RU" dirty="0"/>
              <a:t>Односторонний отказ Заказчика от исполнения контракта</a:t>
            </a:r>
            <a:endParaRPr dirty="0"/>
          </a:p>
        </p:txBody>
      </p:sp>
      <p:sp>
        <p:nvSpPr>
          <p:cNvPr id="218" name="Прямая соединительная линия 5"/>
          <p:cNvSpPr/>
          <p:nvPr/>
        </p:nvSpPr>
        <p:spPr>
          <a:xfrm>
            <a:off x="444790" y="1432309"/>
            <a:ext cx="23085912" cy="1"/>
          </a:xfrm>
          <a:prstGeom prst="line">
            <a:avLst/>
          </a:prstGeom>
          <a:ln w="76200">
            <a:solidFill>
              <a:srgbClr val="007E88"/>
            </a:solidFill>
            <a:miter/>
          </a:ln>
        </p:spPr>
        <p:txBody>
          <a:bodyPr tIns="91439" bIns="91439"/>
          <a:lstStyle/>
          <a:p>
            <a:pPr defTabSz="1828800">
              <a:lnSpc>
                <a:spcPct val="100000"/>
              </a:lnSpc>
              <a:spcBef>
                <a:spcPts val="0"/>
              </a:spcBef>
              <a:defRPr sz="3600">
                <a:latin typeface="Calibri"/>
                <a:ea typeface="Calibri"/>
                <a:cs typeface="Calibri"/>
                <a:sym typeface="Calibri"/>
              </a:defRPr>
            </a:pPr>
            <a:endParaRPr/>
          </a:p>
        </p:txBody>
      </p:sp>
    </p:spTree>
    <p:extLst>
      <p:ext uri="{BB962C8B-B14F-4D97-AF65-F5344CB8AC3E}">
        <p14:creationId xmlns:p14="http://schemas.microsoft.com/office/powerpoint/2010/main" val="77312078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Рисунок 16" descr="Рисунок 16"/>
          <p:cNvPicPr>
            <a:picLocks noChangeAspect="1"/>
          </p:cNvPicPr>
          <p:nvPr/>
        </p:nvPicPr>
        <p:blipFill>
          <a:blip r:embed="rId2"/>
          <a:stretch>
            <a:fillRect/>
          </a:stretch>
        </p:blipFill>
        <p:spPr>
          <a:xfrm>
            <a:off x="0" y="0"/>
            <a:ext cx="11137239" cy="13842842"/>
          </a:xfrm>
          <a:prstGeom prst="rect">
            <a:avLst/>
          </a:prstGeom>
          <a:ln w="12700">
            <a:miter lim="400000"/>
          </a:ln>
        </p:spPr>
      </p:pic>
      <p:sp>
        <p:nvSpPr>
          <p:cNvPr id="255" name="Прямая соединительная линия 14"/>
          <p:cNvSpPr/>
          <p:nvPr/>
        </p:nvSpPr>
        <p:spPr>
          <a:xfrm flipV="1">
            <a:off x="528509" y="1937236"/>
            <a:ext cx="23347543" cy="63913"/>
          </a:xfrm>
          <a:prstGeom prst="line">
            <a:avLst/>
          </a:prstGeom>
          <a:ln w="76200">
            <a:solidFill>
              <a:srgbClr val="007E88"/>
            </a:solidFill>
            <a:miter/>
          </a:ln>
        </p:spPr>
        <p:txBody>
          <a:bodyPr tIns="91439" bIns="91439"/>
          <a:lstStyle/>
          <a:p>
            <a:pPr defTabSz="1828800">
              <a:lnSpc>
                <a:spcPct val="100000"/>
              </a:lnSpc>
              <a:spcBef>
                <a:spcPts val="0"/>
              </a:spcBef>
              <a:defRPr sz="3600">
                <a:latin typeface="Calibri"/>
                <a:ea typeface="Calibri"/>
                <a:cs typeface="Calibri"/>
                <a:sym typeface="Calibri"/>
              </a:defRPr>
            </a:pPr>
            <a:endParaRPr/>
          </a:p>
        </p:txBody>
      </p:sp>
      <p:sp>
        <p:nvSpPr>
          <p:cNvPr id="256" name="TextBox 6"/>
          <p:cNvSpPr txBox="1"/>
          <p:nvPr/>
        </p:nvSpPr>
        <p:spPr>
          <a:xfrm>
            <a:off x="379485" y="3385144"/>
            <a:ext cx="6116918" cy="5170644"/>
          </a:xfrm>
          <a:prstGeom prst="rect">
            <a:avLst/>
          </a:prstGeom>
          <a:ln w="12700">
            <a:solidFill>
              <a:srgbClr val="00728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lvl="1" defTabSz="1828800">
              <a:lnSpc>
                <a:spcPct val="100000"/>
              </a:lnSpc>
              <a:spcBef>
                <a:spcPts val="0"/>
              </a:spcBef>
              <a:defRPr sz="3600" b="1">
                <a:latin typeface="Times New Roman"/>
                <a:ea typeface="Times New Roman"/>
                <a:cs typeface="Times New Roman"/>
                <a:sym typeface="Times New Roman"/>
              </a:defRPr>
            </a:pPr>
            <a:r>
              <a:rPr dirty="0"/>
              <a:t>1. Предмет закупки</a:t>
            </a:r>
          </a:p>
          <a:p>
            <a:pPr algn="ctr" defTabSz="1828800">
              <a:lnSpc>
                <a:spcPct val="100000"/>
              </a:lnSpc>
              <a:spcBef>
                <a:spcPts val="0"/>
              </a:spcBef>
              <a:defRPr sz="3600" i="1">
                <a:latin typeface="Times New Roman"/>
                <a:ea typeface="Times New Roman"/>
                <a:cs typeface="Times New Roman"/>
                <a:sym typeface="Times New Roman"/>
              </a:defRPr>
            </a:pPr>
            <a:r>
              <a:rPr dirty="0"/>
              <a:t>Наличие или отсутствие социальной значимости закупаемых работ, услуг, товаров</a:t>
            </a:r>
          </a:p>
          <a:p>
            <a:pPr algn="ctr" defTabSz="1828800">
              <a:lnSpc>
                <a:spcPct val="100000"/>
              </a:lnSpc>
              <a:spcBef>
                <a:spcPts val="0"/>
              </a:spcBef>
              <a:defRPr sz="3600" i="1">
                <a:latin typeface="Times New Roman"/>
                <a:ea typeface="Times New Roman"/>
                <a:cs typeface="Times New Roman"/>
                <a:sym typeface="Times New Roman"/>
              </a:defRPr>
            </a:pPr>
            <a:r>
              <a:rPr dirty="0"/>
              <a:t>(например, </a:t>
            </a:r>
            <a:r>
              <a:rPr lang="ru-RU" dirty="0"/>
              <a:t>ремонт</a:t>
            </a:r>
            <a:endParaRPr dirty="0"/>
          </a:p>
          <a:p>
            <a:pPr algn="ctr" defTabSz="1828800">
              <a:lnSpc>
                <a:spcPct val="100000"/>
              </a:lnSpc>
              <a:spcBef>
                <a:spcPts val="0"/>
              </a:spcBef>
              <a:defRPr sz="3600" i="1">
                <a:latin typeface="Times New Roman"/>
                <a:ea typeface="Times New Roman"/>
                <a:cs typeface="Times New Roman"/>
                <a:sym typeface="Times New Roman"/>
              </a:defRPr>
            </a:pPr>
            <a:r>
              <a:rPr dirty="0"/>
              <a:t>общеобразовательной школы, строительство поликлиники и др.)</a:t>
            </a:r>
          </a:p>
        </p:txBody>
      </p:sp>
      <p:sp>
        <p:nvSpPr>
          <p:cNvPr id="257" name="TextBox 17"/>
          <p:cNvSpPr txBox="1"/>
          <p:nvPr/>
        </p:nvSpPr>
        <p:spPr>
          <a:xfrm>
            <a:off x="6725242" y="2223646"/>
            <a:ext cx="10608728" cy="8710558"/>
          </a:xfrm>
          <a:prstGeom prst="rect">
            <a:avLst/>
          </a:prstGeom>
          <a:ln w="12700">
            <a:solidFill>
              <a:srgbClr val="00728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defTabSz="1828800">
              <a:lnSpc>
                <a:spcPct val="100000"/>
              </a:lnSpc>
              <a:spcBef>
                <a:spcPts val="0"/>
              </a:spcBef>
              <a:defRPr sz="3600" b="1">
                <a:latin typeface="Times New Roman"/>
                <a:ea typeface="Times New Roman"/>
                <a:cs typeface="Times New Roman"/>
                <a:sym typeface="Times New Roman"/>
              </a:defRPr>
            </a:pPr>
            <a:r>
              <a:rPr dirty="0"/>
              <a:t>2. Оценка поведения сторон контракта</a:t>
            </a:r>
          </a:p>
          <a:p>
            <a:pPr algn="ctr" defTabSz="1828800">
              <a:lnSpc>
                <a:spcPct val="100000"/>
              </a:lnSpc>
              <a:spcBef>
                <a:spcPts val="0"/>
              </a:spcBef>
              <a:defRPr sz="3600" i="1">
                <a:latin typeface="Times New Roman"/>
                <a:ea typeface="Times New Roman"/>
                <a:cs typeface="Times New Roman"/>
                <a:sym typeface="Times New Roman"/>
              </a:defRPr>
            </a:pPr>
            <a:r>
              <a:rPr dirty="0"/>
              <a:t>Требуются ответы на вопросы:</a:t>
            </a:r>
          </a:p>
          <a:p>
            <a:pPr marL="571500" indent="-571500" algn="ctr" defTabSz="1828800">
              <a:lnSpc>
                <a:spcPct val="100000"/>
              </a:lnSpc>
              <a:spcBef>
                <a:spcPts val="0"/>
              </a:spcBef>
              <a:buSzPct val="100000"/>
              <a:buChar char="-"/>
              <a:defRPr sz="3600" i="1">
                <a:latin typeface="Times New Roman"/>
                <a:ea typeface="Times New Roman"/>
                <a:cs typeface="Times New Roman"/>
                <a:sym typeface="Times New Roman"/>
              </a:defRPr>
            </a:pPr>
            <a:r>
              <a:rPr dirty="0"/>
              <a:t>Что выполнено/не выполнено сторонами</a:t>
            </a:r>
            <a:br>
              <a:rPr dirty="0"/>
            </a:br>
            <a:r>
              <a:rPr dirty="0"/>
              <a:t>в отношении предусмотренных контрактом обязанностей;</a:t>
            </a:r>
          </a:p>
          <a:p>
            <a:pPr marL="571500" indent="-571500" algn="ctr" defTabSz="1828800">
              <a:lnSpc>
                <a:spcPct val="100000"/>
              </a:lnSpc>
              <a:spcBef>
                <a:spcPts val="0"/>
              </a:spcBef>
              <a:buSzPct val="100000"/>
              <a:buChar char="-"/>
              <a:defRPr sz="3600" i="1">
                <a:latin typeface="Times New Roman"/>
                <a:ea typeface="Times New Roman"/>
                <a:cs typeface="Times New Roman"/>
                <a:sym typeface="Times New Roman"/>
              </a:defRPr>
            </a:pPr>
            <a:r>
              <a:rPr dirty="0"/>
              <a:t>Исполняли ли стороны обязанности</a:t>
            </a:r>
            <a:br>
              <a:rPr dirty="0"/>
            </a:br>
            <a:r>
              <a:rPr dirty="0"/>
              <a:t>по отношению </a:t>
            </a:r>
            <a:r>
              <a:rPr dirty="0" err="1"/>
              <a:t>друг</a:t>
            </a:r>
            <a:r>
              <a:rPr dirty="0"/>
              <a:t> к </a:t>
            </a:r>
            <a:r>
              <a:rPr dirty="0" err="1"/>
              <a:t>другу</a:t>
            </a:r>
            <a:r>
              <a:rPr dirty="0"/>
              <a:t> в </a:t>
            </a:r>
            <a:r>
              <a:rPr dirty="0" err="1"/>
              <a:t>сроки</a:t>
            </a:r>
            <a:r>
              <a:rPr dirty="0"/>
              <a:t> и</a:t>
            </a:r>
            <a:br>
              <a:rPr dirty="0"/>
            </a:br>
            <a:r>
              <a:rPr dirty="0"/>
              <a:t>в </a:t>
            </a:r>
            <a:r>
              <a:rPr dirty="0" err="1"/>
              <a:t>установленном</a:t>
            </a:r>
            <a:r>
              <a:rPr dirty="0"/>
              <a:t> </a:t>
            </a:r>
            <a:r>
              <a:rPr dirty="0" err="1"/>
              <a:t>порядке</a:t>
            </a:r>
            <a:r>
              <a:rPr dirty="0"/>
              <a:t> (предоставление </a:t>
            </a:r>
            <a:r>
              <a:rPr dirty="0" err="1"/>
              <a:t>ответов</a:t>
            </a:r>
            <a:r>
              <a:rPr dirty="0"/>
              <a:t> на </a:t>
            </a:r>
            <a:r>
              <a:rPr dirty="0" err="1"/>
              <a:t>запросы</a:t>
            </a:r>
            <a:r>
              <a:rPr dirty="0"/>
              <a:t>, </a:t>
            </a:r>
            <a:r>
              <a:rPr dirty="0" err="1"/>
              <a:t>передача</a:t>
            </a:r>
            <a:r>
              <a:rPr dirty="0"/>
              <a:t> </a:t>
            </a:r>
            <a:r>
              <a:rPr dirty="0" err="1"/>
              <a:t>документации</a:t>
            </a:r>
            <a:r>
              <a:rPr dirty="0"/>
              <a:t>, </a:t>
            </a:r>
            <a:r>
              <a:rPr dirty="0" err="1"/>
              <a:t>строительной</a:t>
            </a:r>
            <a:r>
              <a:rPr dirty="0"/>
              <a:t> </a:t>
            </a:r>
            <a:r>
              <a:rPr dirty="0" err="1"/>
              <a:t>площадки</a:t>
            </a:r>
            <a:r>
              <a:rPr dirty="0"/>
              <a:t> и </a:t>
            </a:r>
            <a:r>
              <a:rPr dirty="0" err="1"/>
              <a:t>пр</a:t>
            </a:r>
            <a:r>
              <a:rPr dirty="0"/>
              <a:t>.);</a:t>
            </a:r>
          </a:p>
          <a:p>
            <a:pPr marL="571500" indent="-571500" algn="ctr" defTabSz="1828800">
              <a:lnSpc>
                <a:spcPct val="100000"/>
              </a:lnSpc>
              <a:spcBef>
                <a:spcPts val="0"/>
              </a:spcBef>
              <a:buSzPct val="100000"/>
              <a:buChar char="-"/>
              <a:defRPr sz="3600" i="1">
                <a:latin typeface="Times New Roman"/>
                <a:ea typeface="Times New Roman"/>
                <a:cs typeface="Times New Roman"/>
                <a:sym typeface="Times New Roman"/>
              </a:defRPr>
            </a:pPr>
            <a:r>
              <a:rPr dirty="0" err="1"/>
              <a:t>Насколько</a:t>
            </a:r>
            <a:r>
              <a:rPr dirty="0"/>
              <a:t> </a:t>
            </a:r>
            <a:r>
              <a:rPr dirty="0" err="1"/>
              <a:t>стороны</a:t>
            </a:r>
            <a:r>
              <a:rPr dirty="0"/>
              <a:t> </a:t>
            </a:r>
            <a:r>
              <a:rPr dirty="0" err="1"/>
              <a:t>проявляли</a:t>
            </a:r>
            <a:r>
              <a:rPr dirty="0"/>
              <a:t> </a:t>
            </a:r>
            <a:r>
              <a:rPr dirty="0" err="1"/>
              <a:t>активное</a:t>
            </a:r>
            <a:r>
              <a:rPr dirty="0"/>
              <a:t> </a:t>
            </a:r>
            <a:r>
              <a:rPr dirty="0" err="1"/>
              <a:t>поведение</a:t>
            </a:r>
            <a:r>
              <a:rPr dirty="0"/>
              <a:t> и </a:t>
            </a:r>
            <a:r>
              <a:rPr dirty="0" err="1"/>
              <a:t>взаимодействие</a:t>
            </a:r>
            <a:r>
              <a:rPr dirty="0"/>
              <a:t> </a:t>
            </a:r>
            <a:r>
              <a:rPr dirty="0" err="1"/>
              <a:t>друг</a:t>
            </a:r>
            <a:r>
              <a:rPr dirty="0"/>
              <a:t> с </a:t>
            </a:r>
            <a:r>
              <a:rPr dirty="0" err="1"/>
              <a:t>другом</a:t>
            </a:r>
            <a:r>
              <a:rPr dirty="0"/>
              <a:t> в </a:t>
            </a:r>
            <a:r>
              <a:rPr dirty="0" err="1"/>
              <a:t>ходе</a:t>
            </a:r>
            <a:r>
              <a:rPr dirty="0"/>
              <a:t> исполнения контракта;</a:t>
            </a:r>
          </a:p>
          <a:p>
            <a:pPr marL="571500" indent="-571500" algn="ctr" defTabSz="1828800">
              <a:lnSpc>
                <a:spcPct val="100000"/>
              </a:lnSpc>
              <a:spcBef>
                <a:spcPts val="0"/>
              </a:spcBef>
              <a:buSzPct val="100000"/>
              <a:buChar char="-"/>
              <a:defRPr sz="3600" i="1">
                <a:latin typeface="Times New Roman"/>
                <a:ea typeface="Times New Roman"/>
                <a:cs typeface="Times New Roman"/>
                <a:sym typeface="Times New Roman"/>
              </a:defRPr>
            </a:pPr>
            <a:r>
              <a:rPr dirty="0" err="1"/>
              <a:t>Какие</a:t>
            </a:r>
            <a:r>
              <a:rPr dirty="0"/>
              <a:t> именно обстоятельства </a:t>
            </a:r>
            <a:r>
              <a:rPr dirty="0" err="1"/>
              <a:t>препятствовали</a:t>
            </a:r>
            <a:r>
              <a:rPr dirty="0"/>
              <a:t>  </a:t>
            </a:r>
            <a:r>
              <a:rPr dirty="0" err="1"/>
              <a:t>надлежащему</a:t>
            </a:r>
            <a:r>
              <a:rPr dirty="0"/>
              <a:t> </a:t>
            </a:r>
            <a:r>
              <a:rPr dirty="0" err="1"/>
              <a:t>исполнению</a:t>
            </a:r>
            <a:r>
              <a:rPr dirty="0"/>
              <a:t> контракта</a:t>
            </a:r>
          </a:p>
        </p:txBody>
      </p:sp>
      <p:sp>
        <p:nvSpPr>
          <p:cNvPr id="258" name="TextBox 18"/>
          <p:cNvSpPr txBox="1"/>
          <p:nvPr/>
        </p:nvSpPr>
        <p:spPr>
          <a:xfrm>
            <a:off x="17664588" y="3286250"/>
            <a:ext cx="6094957" cy="5510159"/>
          </a:xfrm>
          <a:prstGeom prst="rect">
            <a:avLst/>
          </a:prstGeom>
          <a:ln w="12700">
            <a:solidFill>
              <a:srgbClr val="00728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defTabSz="1828800">
              <a:lnSpc>
                <a:spcPct val="100000"/>
              </a:lnSpc>
              <a:spcBef>
                <a:spcPts val="0"/>
              </a:spcBef>
              <a:defRPr sz="3600" b="1">
                <a:latin typeface="Times New Roman"/>
                <a:ea typeface="Times New Roman"/>
                <a:cs typeface="Times New Roman"/>
                <a:sym typeface="Times New Roman"/>
              </a:defRPr>
            </a:pPr>
            <a:r>
              <a:t>3. Мотивированность решения </a:t>
            </a:r>
          </a:p>
          <a:p>
            <a:pPr algn="ctr" defTabSz="1828800">
              <a:lnSpc>
                <a:spcPct val="100000"/>
              </a:lnSpc>
              <a:spcBef>
                <a:spcPts val="0"/>
              </a:spcBef>
              <a:defRPr sz="3600" b="1">
                <a:latin typeface="Times New Roman"/>
                <a:ea typeface="Times New Roman"/>
                <a:cs typeface="Times New Roman"/>
                <a:sym typeface="Times New Roman"/>
              </a:defRPr>
            </a:pPr>
            <a:r>
              <a:t>антимонопольного органа</a:t>
            </a:r>
          </a:p>
          <a:p>
            <a:pPr algn="ctr" defTabSz="1828800">
              <a:lnSpc>
                <a:spcPct val="100000"/>
              </a:lnSpc>
              <a:spcBef>
                <a:spcPts val="0"/>
              </a:spcBef>
              <a:defRPr sz="3600">
                <a:latin typeface="Times New Roman"/>
                <a:ea typeface="Times New Roman"/>
                <a:cs typeface="Times New Roman"/>
                <a:sym typeface="Times New Roman"/>
              </a:defRPr>
            </a:pPr>
            <a:endParaRPr/>
          </a:p>
          <a:p>
            <a:pPr algn="ctr" defTabSz="1828800">
              <a:lnSpc>
                <a:spcPct val="100000"/>
              </a:lnSpc>
              <a:spcBef>
                <a:spcPts val="0"/>
              </a:spcBef>
              <a:defRPr sz="3600" i="1">
                <a:latin typeface="Times New Roman"/>
                <a:ea typeface="Times New Roman"/>
                <a:cs typeface="Times New Roman"/>
                <a:sym typeface="Times New Roman"/>
              </a:defRPr>
            </a:pPr>
            <a:r>
              <a:t>Обязательное указание на обстоятельства, послужившие для антимонопольного органа основаниями для принятия соответствующего решения</a:t>
            </a:r>
          </a:p>
        </p:txBody>
      </p:sp>
      <p:sp>
        <p:nvSpPr>
          <p:cNvPr id="259" name="Двойная стрелка влево/вверх 26"/>
          <p:cNvSpPr/>
          <p:nvPr/>
        </p:nvSpPr>
        <p:spPr>
          <a:xfrm>
            <a:off x="17642746" y="9216335"/>
            <a:ext cx="3625487" cy="148668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2214" y="10800"/>
                </a:lnTo>
                <a:lnTo>
                  <a:pt x="2214" y="13500"/>
                </a:lnTo>
                <a:lnTo>
                  <a:pt x="18278" y="13500"/>
                </a:lnTo>
                <a:lnTo>
                  <a:pt x="18278" y="5400"/>
                </a:lnTo>
                <a:lnTo>
                  <a:pt x="17171" y="5400"/>
                </a:lnTo>
                <a:lnTo>
                  <a:pt x="19386" y="0"/>
                </a:lnTo>
                <a:lnTo>
                  <a:pt x="21600" y="5400"/>
                </a:lnTo>
                <a:lnTo>
                  <a:pt x="20493" y="5400"/>
                </a:lnTo>
                <a:lnTo>
                  <a:pt x="20493" y="18900"/>
                </a:lnTo>
                <a:lnTo>
                  <a:pt x="2214" y="18900"/>
                </a:lnTo>
                <a:lnTo>
                  <a:pt x="2214" y="21600"/>
                </a:lnTo>
                <a:close/>
              </a:path>
            </a:pathLst>
          </a:custGeom>
          <a:ln w="25400">
            <a:solidFill>
              <a:srgbClr val="007286"/>
            </a:solidFill>
            <a:miter/>
          </a:ln>
        </p:spPr>
        <p:txBody>
          <a:bodyPr tIns="91439" bIns="91439" anchor="ctr"/>
          <a:lstStyle/>
          <a:p>
            <a:pPr algn="ctr" defTabSz="1828800">
              <a:lnSpc>
                <a:spcPct val="100000"/>
              </a:lnSpc>
              <a:spcBef>
                <a:spcPts val="0"/>
              </a:spcBef>
              <a:defRPr sz="3600">
                <a:solidFill>
                  <a:srgbClr val="FFFFFF"/>
                </a:solidFill>
                <a:latin typeface="Calibri"/>
                <a:ea typeface="Calibri"/>
                <a:cs typeface="Calibri"/>
                <a:sym typeface="Calibri"/>
              </a:defRPr>
            </a:pPr>
            <a:endParaRPr/>
          </a:p>
        </p:txBody>
      </p:sp>
      <p:sp>
        <p:nvSpPr>
          <p:cNvPr id="260" name="TextBox 3"/>
          <p:cNvSpPr txBox="1"/>
          <p:nvPr/>
        </p:nvSpPr>
        <p:spPr>
          <a:xfrm>
            <a:off x="372759" y="12205040"/>
            <a:ext cx="21012475" cy="11280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marL="571500" indent="-571500" defTabSz="1828800">
              <a:lnSpc>
                <a:spcPct val="104999"/>
              </a:lnSpc>
              <a:spcBef>
                <a:spcPts val="0"/>
              </a:spcBef>
              <a:buSzPct val="100000"/>
              <a:buFont typeface="Arial"/>
              <a:buChar char="•"/>
              <a:defRPr sz="3200" i="1">
                <a:solidFill>
                  <a:srgbClr val="FF0000"/>
                </a:solidFill>
                <a:latin typeface="Times New Roman"/>
                <a:ea typeface="Times New Roman"/>
                <a:cs typeface="Times New Roman"/>
                <a:sym typeface="Times New Roman"/>
              </a:defRPr>
            </a:pPr>
            <a:r>
              <a:t>Судебные акты по делам №№ А40-33465/24, А40-54955/24, А40-220319/23;</a:t>
            </a:r>
          </a:p>
          <a:p>
            <a:pPr marL="571500" indent="-571500" defTabSz="1828800">
              <a:lnSpc>
                <a:spcPct val="104999"/>
              </a:lnSpc>
              <a:spcBef>
                <a:spcPts val="0"/>
              </a:spcBef>
              <a:buSzPct val="100000"/>
              <a:buFont typeface="Arial"/>
              <a:buChar char="•"/>
              <a:defRPr sz="3200" i="1">
                <a:solidFill>
                  <a:srgbClr val="FF0000"/>
                </a:solidFill>
                <a:latin typeface="Times New Roman"/>
                <a:ea typeface="Times New Roman"/>
                <a:cs typeface="Times New Roman"/>
                <a:sym typeface="Times New Roman"/>
              </a:defRPr>
            </a:pPr>
            <a:r>
              <a:t>Решения ФАС России от 22.04.2024 по делу № 24/44/104/108, от 20.11.2023 по делу № 23/44/104/394</a:t>
            </a:r>
          </a:p>
        </p:txBody>
      </p:sp>
      <p:sp>
        <p:nvSpPr>
          <p:cNvPr id="261" name="TextBox 13"/>
          <p:cNvSpPr txBox="1"/>
          <p:nvPr/>
        </p:nvSpPr>
        <p:spPr>
          <a:xfrm>
            <a:off x="-32331" y="137254"/>
            <a:ext cx="24201121" cy="27477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defTabSz="1828800">
              <a:lnSpc>
                <a:spcPct val="100000"/>
              </a:lnSpc>
              <a:spcBef>
                <a:spcPts val="0"/>
              </a:spcBef>
              <a:defRPr sz="4000" b="1">
                <a:solidFill>
                  <a:srgbClr val="055967"/>
                </a:solidFill>
                <a:effectLst>
                  <a:outerShdw blurRad="38100" dist="38100" dir="2700000" rotWithShape="0">
                    <a:srgbClr val="000000">
                      <a:alpha val="43137"/>
                    </a:srgbClr>
                  </a:outerShdw>
                </a:effectLst>
                <a:latin typeface="Times New Roman"/>
                <a:ea typeface="Times New Roman"/>
                <a:cs typeface="Times New Roman"/>
                <a:sym typeface="Times New Roman"/>
              </a:defRPr>
            </a:pPr>
            <a:r>
              <a:t>Суды при разрешении вопроса о законности решения антимонопольного органа о включении или об отказе во включении сведений в РНП руководствуются следующими критериями:</a:t>
            </a:r>
          </a:p>
          <a:p>
            <a:pPr algn="ctr" defTabSz="1828800">
              <a:lnSpc>
                <a:spcPct val="100000"/>
              </a:lnSpc>
              <a:spcBef>
                <a:spcPts val="0"/>
              </a:spcBef>
              <a:defRPr b="1">
                <a:solidFill>
                  <a:srgbClr val="055967"/>
                </a:solidFill>
                <a:effectLst>
                  <a:outerShdw blurRad="38100" dist="38100" dir="2700000" rotWithShape="0">
                    <a:srgbClr val="000000">
                      <a:alpha val="43137"/>
                    </a:srgbClr>
                  </a:outerShdw>
                </a:effectLst>
                <a:latin typeface="Times New Roman"/>
                <a:ea typeface="Times New Roman"/>
                <a:cs typeface="Times New Roman"/>
                <a:sym typeface="Times New Roman"/>
              </a:defRPr>
            </a:pP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Прямая соединительная линия 14"/>
          <p:cNvSpPr/>
          <p:nvPr/>
        </p:nvSpPr>
        <p:spPr>
          <a:xfrm flipV="1">
            <a:off x="315061" y="1309743"/>
            <a:ext cx="23347543" cy="63913"/>
          </a:xfrm>
          <a:prstGeom prst="line">
            <a:avLst/>
          </a:prstGeom>
          <a:ln w="76200">
            <a:solidFill>
              <a:srgbClr val="007E88"/>
            </a:solidFill>
            <a:miter/>
          </a:ln>
        </p:spPr>
        <p:txBody>
          <a:bodyPr tIns="91439" bIns="91439"/>
          <a:lstStyle/>
          <a:p>
            <a:pPr defTabSz="1828800">
              <a:lnSpc>
                <a:spcPct val="100000"/>
              </a:lnSpc>
              <a:spcBef>
                <a:spcPts val="0"/>
              </a:spcBef>
              <a:defRPr sz="3600">
                <a:latin typeface="Calibri"/>
                <a:ea typeface="Calibri"/>
                <a:cs typeface="Calibri"/>
                <a:sym typeface="Calibri"/>
              </a:defRPr>
            </a:pPr>
            <a:endParaRPr/>
          </a:p>
        </p:txBody>
      </p:sp>
      <p:sp>
        <p:nvSpPr>
          <p:cNvPr id="294" name="TextBox 6"/>
          <p:cNvSpPr txBox="1"/>
          <p:nvPr/>
        </p:nvSpPr>
        <p:spPr>
          <a:xfrm>
            <a:off x="82793" y="2598211"/>
            <a:ext cx="6725244" cy="9187876"/>
          </a:xfrm>
          <a:prstGeom prst="rect">
            <a:avLst/>
          </a:prstGeom>
          <a:ln w="12700">
            <a:solidFill>
              <a:srgbClr val="00728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defTabSz="1828800">
              <a:lnSpc>
                <a:spcPct val="100000"/>
              </a:lnSpc>
              <a:spcBef>
                <a:spcPts val="0"/>
              </a:spcBef>
              <a:defRPr sz="3600" b="1">
                <a:latin typeface="Times New Roman"/>
                <a:ea typeface="Times New Roman"/>
                <a:cs typeface="Times New Roman"/>
                <a:sym typeface="Times New Roman"/>
              </a:defRPr>
            </a:pPr>
            <a:r>
              <a:t>часть 15 </a:t>
            </a:r>
          </a:p>
          <a:p>
            <a:pPr defTabSz="1828800">
              <a:lnSpc>
                <a:spcPct val="100000"/>
              </a:lnSpc>
              <a:spcBef>
                <a:spcPts val="0"/>
              </a:spcBef>
              <a:defRPr sz="3600">
                <a:latin typeface="Times New Roman"/>
                <a:ea typeface="Times New Roman"/>
                <a:cs typeface="Times New Roman"/>
                <a:sym typeface="Times New Roman"/>
              </a:defRPr>
            </a:pPr>
            <a:r>
              <a:t>Заказчик обязан принять </a:t>
            </a:r>
            <a:r>
              <a:rPr>
                <a:effectLst>
                  <a:outerShdw blurRad="38100" dist="38100" dir="2700000" rotWithShape="0">
                    <a:srgbClr val="000000">
                      <a:alpha val="43137"/>
                    </a:srgbClr>
                  </a:outerShdw>
                </a:effectLst>
              </a:rPr>
              <a:t>решение об одностороннем отказе</a:t>
            </a:r>
            <a:r>
              <a:t> от исполнения контракта в случаях:</a:t>
            </a:r>
            <a:endParaRPr b="1"/>
          </a:p>
          <a:p>
            <a:pPr defTabSz="1828800">
              <a:lnSpc>
                <a:spcPct val="100000"/>
              </a:lnSpc>
              <a:spcBef>
                <a:spcPts val="0"/>
              </a:spcBef>
              <a:defRPr sz="3600">
                <a:latin typeface="Times New Roman"/>
                <a:ea typeface="Times New Roman"/>
                <a:cs typeface="Times New Roman"/>
                <a:sym typeface="Times New Roman"/>
              </a:defRPr>
            </a:pPr>
            <a:r>
              <a:t>…</a:t>
            </a:r>
          </a:p>
          <a:p>
            <a:pPr algn="just" defTabSz="1828800">
              <a:lnSpc>
                <a:spcPct val="100000"/>
              </a:lnSpc>
              <a:spcBef>
                <a:spcPts val="0"/>
              </a:spcBef>
              <a:defRPr sz="3600">
                <a:latin typeface="Times New Roman"/>
                <a:ea typeface="Times New Roman"/>
                <a:cs typeface="Times New Roman"/>
                <a:sym typeface="Times New Roman"/>
              </a:defRPr>
            </a:pPr>
            <a:r>
              <a:t>б) при определении поставщика (подрядчика, исполнителя) поставщик (подрядчик, исполнитель) </a:t>
            </a:r>
            <a:r>
              <a:rPr i="1"/>
              <a:t>представил недостоверную информацию </a:t>
            </a:r>
            <a:r>
              <a:t>о своем соответствии и (или) соответствии поставляемого товара требованиям, что позволило ему стать победителем.</a:t>
            </a:r>
          </a:p>
        </p:txBody>
      </p:sp>
      <p:sp>
        <p:nvSpPr>
          <p:cNvPr id="295" name="TextBox 17"/>
          <p:cNvSpPr txBox="1"/>
          <p:nvPr/>
        </p:nvSpPr>
        <p:spPr>
          <a:xfrm>
            <a:off x="6981773" y="2554327"/>
            <a:ext cx="6696076" cy="9777359"/>
          </a:xfrm>
          <a:prstGeom prst="rect">
            <a:avLst/>
          </a:prstGeom>
          <a:ln w="12700">
            <a:solidFill>
              <a:srgbClr val="00728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defTabSz="1828800">
              <a:lnSpc>
                <a:spcPct val="100000"/>
              </a:lnSpc>
              <a:spcBef>
                <a:spcPts val="0"/>
              </a:spcBef>
              <a:defRPr sz="3600" b="1">
                <a:latin typeface="Times New Roman"/>
                <a:ea typeface="Times New Roman"/>
                <a:cs typeface="Times New Roman"/>
                <a:sym typeface="Times New Roman"/>
              </a:defRPr>
            </a:pPr>
            <a:r>
              <a:t>часть 16</a:t>
            </a:r>
          </a:p>
          <a:p>
            <a:pPr algn="just" defTabSz="1828800">
              <a:lnSpc>
                <a:spcPct val="100000"/>
              </a:lnSpc>
              <a:spcBef>
                <a:spcPts val="0"/>
              </a:spcBef>
              <a:defRPr sz="3600">
                <a:latin typeface="Times New Roman"/>
                <a:ea typeface="Times New Roman"/>
                <a:cs typeface="Times New Roman"/>
                <a:sym typeface="Times New Roman"/>
              </a:defRPr>
            </a:pPr>
            <a:r>
              <a:t>Заказчик не позднее двух рабочих дней, следующих за днем вступления в силу </a:t>
            </a:r>
            <a:r>
              <a:rPr>
                <a:effectLst>
                  <a:outerShdw blurRad="38100" dist="38100" dir="2700000" rotWithShape="0">
                    <a:srgbClr val="000000">
                      <a:alpha val="43137"/>
                    </a:srgbClr>
                  </a:outerShdw>
                </a:effectLst>
              </a:rPr>
              <a:t>решения заказчика об одностороннем отказе</a:t>
            </a:r>
            <a:r>
              <a:t> от исполнения контракта в связи с неисполнением или ненадлежащим исполнением поставщиком (подрядчиком, исполнителем) обязательств, предусмотренных контрактом, </a:t>
            </a:r>
            <a:r>
              <a:rPr>
                <a:effectLst>
                  <a:outerShdw blurRad="38100" dist="38100" dir="2700000" rotWithShape="0">
                    <a:srgbClr val="000000">
                      <a:alpha val="43137"/>
                    </a:srgbClr>
                  </a:outerShdw>
                </a:effectLst>
              </a:rPr>
              <a:t>направляет в соответствии</a:t>
            </a:r>
            <a:br>
              <a:rPr>
                <a:effectLst>
                  <a:outerShdw blurRad="38100" dist="38100" dir="2700000" rotWithShape="0">
                    <a:srgbClr val="000000">
                      <a:alpha val="43137"/>
                    </a:srgbClr>
                  </a:outerShdw>
                </a:effectLst>
              </a:rPr>
            </a:br>
            <a:r>
              <a:rPr>
                <a:effectLst>
                  <a:outerShdw blurRad="38100" dist="38100" dir="2700000" rotWithShape="0">
                    <a:srgbClr val="000000">
                      <a:alpha val="43137"/>
                    </a:srgbClr>
                  </a:outerShdw>
                </a:effectLst>
              </a:rPr>
              <a:t>с Постановлением № 1078 обращение о включении информации о поставщике (подрядчике, исполнителе)</a:t>
            </a:r>
            <a:br>
              <a:rPr>
                <a:effectLst>
                  <a:outerShdw blurRad="38100" dist="38100" dir="2700000" rotWithShape="0">
                    <a:srgbClr val="000000">
                      <a:alpha val="43137"/>
                    </a:srgbClr>
                  </a:outerShdw>
                </a:effectLst>
              </a:rPr>
            </a:br>
            <a:r>
              <a:rPr>
                <a:effectLst>
                  <a:outerShdw blurRad="38100" dist="38100" dir="2700000" rotWithShape="0">
                    <a:srgbClr val="000000">
                      <a:alpha val="43137"/>
                    </a:srgbClr>
                  </a:outerShdw>
                </a:effectLst>
              </a:rPr>
              <a:t>    в РНП.</a:t>
            </a:r>
          </a:p>
        </p:txBody>
      </p:sp>
      <p:sp>
        <p:nvSpPr>
          <p:cNvPr id="296" name="TextBox 18"/>
          <p:cNvSpPr txBox="1"/>
          <p:nvPr/>
        </p:nvSpPr>
        <p:spPr>
          <a:xfrm>
            <a:off x="14058470" y="2312915"/>
            <a:ext cx="9919055" cy="10579617"/>
          </a:xfrm>
          <a:prstGeom prst="rect">
            <a:avLst/>
          </a:prstGeom>
          <a:ln w="12700">
            <a:solidFill>
              <a:srgbClr val="00728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just" defTabSz="1828800">
              <a:lnSpc>
                <a:spcPct val="100000"/>
              </a:lnSpc>
              <a:spcBef>
                <a:spcPts val="0"/>
              </a:spcBef>
              <a:defRPr sz="3600">
                <a:latin typeface="Times New Roman"/>
                <a:ea typeface="Times New Roman"/>
                <a:cs typeface="Times New Roman"/>
                <a:sym typeface="Times New Roman"/>
              </a:defRPr>
            </a:pPr>
            <a:r>
              <a:t>«…</a:t>
            </a:r>
            <a:r>
              <a:rPr sz="3200"/>
              <a:t>Поскольку обществом в составе поданной заявки на участие в конкурсе в качестве подтверждения квалификации </a:t>
            </a:r>
            <a:r>
              <a:rPr sz="3200">
                <a:effectLst>
                  <a:outerShdw blurRad="38100" dist="38100" dir="2700000" rotWithShape="0">
                    <a:srgbClr val="000000">
                      <a:alpha val="43137"/>
                    </a:srgbClr>
                  </a:outerShdw>
                </a:effectLst>
              </a:rPr>
              <a:t>предоставлены недостоверные сведения о наличии опыта выполненных работ, заказчиком принято решение об одностороннем отказе от исполнения контракта.</a:t>
            </a:r>
          </a:p>
          <a:p>
            <a:pPr indent="542926" algn="just" defTabSz="1828800">
              <a:lnSpc>
                <a:spcPct val="100000"/>
              </a:lnSpc>
              <a:spcBef>
                <a:spcPts val="0"/>
              </a:spcBef>
              <a:defRPr sz="3200">
                <a:latin typeface="Times New Roman"/>
                <a:ea typeface="Times New Roman"/>
                <a:cs typeface="Times New Roman"/>
                <a:sym typeface="Times New Roman"/>
              </a:defRPr>
            </a:pPr>
            <a:r>
              <a:t>Судами установлено, что оспариваемое решение принято в связи с предоставлением обществом в составе заявки на участие в конкурсе в качестве подтверждения квалификации недостоверных сведений о наличии опыта выполненных работ.    </a:t>
            </a:r>
          </a:p>
          <a:p>
            <a:pPr indent="542926" algn="just" defTabSz="1828800">
              <a:lnSpc>
                <a:spcPct val="100000"/>
              </a:lnSpc>
              <a:spcBef>
                <a:spcPts val="0"/>
              </a:spcBef>
              <a:defRPr sz="3200" b="1">
                <a:latin typeface="Times New Roman"/>
                <a:ea typeface="Times New Roman"/>
                <a:cs typeface="Times New Roman"/>
                <a:sym typeface="Times New Roman"/>
              </a:defRPr>
            </a:pPr>
            <a:r>
              <a:t>Предоставление обществом недостоверных сведений для участия в конкурсе является существенным нарушением.</a:t>
            </a:r>
          </a:p>
          <a:p>
            <a:pPr indent="542926" algn="just" defTabSz="1828800">
              <a:lnSpc>
                <a:spcPct val="100000"/>
              </a:lnSpc>
              <a:spcBef>
                <a:spcPts val="0"/>
              </a:spcBef>
              <a:defRPr sz="3200">
                <a:latin typeface="Times New Roman"/>
                <a:ea typeface="Times New Roman"/>
                <a:cs typeface="Times New Roman"/>
                <a:sym typeface="Times New Roman"/>
              </a:defRPr>
            </a:pPr>
            <a:r>
              <a:t>Доказательства выполнения тех работ, которые были зафиксированы в представленном обществом при подаче заявке договоре, не представлены.</a:t>
            </a:r>
          </a:p>
          <a:p>
            <a:pPr indent="542926" algn="just" defTabSz="1828800">
              <a:lnSpc>
                <a:spcPct val="100000"/>
              </a:lnSpc>
              <a:spcBef>
                <a:spcPts val="0"/>
              </a:spcBef>
              <a:defRPr sz="3200">
                <a:latin typeface="Times New Roman"/>
                <a:ea typeface="Times New Roman"/>
                <a:cs typeface="Times New Roman"/>
                <a:sym typeface="Times New Roman"/>
              </a:defRPr>
            </a:pPr>
            <a:r>
              <a:t>Судами дана надлежащая оценка по выявленному на заседании комиссии нарушению, а также указано на соблюдение антимонопольным органом порядка проведения проверки и вынесении оспариваемого решения».</a:t>
            </a:r>
          </a:p>
        </p:txBody>
      </p:sp>
      <p:sp>
        <p:nvSpPr>
          <p:cNvPr id="297" name="TextBox 13"/>
          <p:cNvSpPr txBox="1"/>
          <p:nvPr/>
        </p:nvSpPr>
        <p:spPr>
          <a:xfrm>
            <a:off x="730197" y="1603109"/>
            <a:ext cx="11224898" cy="586875"/>
          </a:xfrm>
          <a:prstGeom prst="rect">
            <a:avLst/>
          </a:prstGeom>
          <a:ln w="12700">
            <a:solidFill>
              <a:srgbClr val="00728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defTabSz="1828800">
              <a:lnSpc>
                <a:spcPct val="100000"/>
              </a:lnSpc>
              <a:spcBef>
                <a:spcPts val="0"/>
              </a:spcBef>
              <a:defRPr sz="2800" b="1">
                <a:latin typeface="Times New Roman"/>
                <a:ea typeface="Times New Roman"/>
                <a:cs typeface="Times New Roman"/>
                <a:sym typeface="Times New Roman"/>
              </a:defRPr>
            </a:lvl1pPr>
          </a:lstStyle>
          <a:p>
            <a:r>
              <a:t>Статья 95 Закона № 44-ФЗ  </a:t>
            </a:r>
          </a:p>
        </p:txBody>
      </p:sp>
      <p:grpSp>
        <p:nvGrpSpPr>
          <p:cNvPr id="301" name="Выгнутая вниз стрелка 4"/>
          <p:cNvGrpSpPr/>
          <p:nvPr/>
        </p:nvGrpSpPr>
        <p:grpSpPr>
          <a:xfrm>
            <a:off x="5126494" y="12052324"/>
            <a:ext cx="2402397" cy="1463273"/>
            <a:chOff x="0" y="0"/>
            <a:chExt cx="2402396" cy="1463272"/>
          </a:xfrm>
        </p:grpSpPr>
        <p:sp>
          <p:nvSpPr>
            <p:cNvPr id="298" name="Фигура"/>
            <p:cNvSpPr/>
            <p:nvPr/>
          </p:nvSpPr>
          <p:spPr>
            <a:xfrm>
              <a:off x="0" y="0"/>
              <a:ext cx="2402397" cy="1463273"/>
            </a:xfrm>
            <a:custGeom>
              <a:avLst/>
              <a:gdLst/>
              <a:ahLst/>
              <a:cxnLst>
                <a:cxn ang="0">
                  <a:pos x="wd2" y="hd2"/>
                </a:cxn>
                <a:cxn ang="5400000">
                  <a:pos x="wd2" y="hd2"/>
                </a:cxn>
                <a:cxn ang="10800000">
                  <a:pos x="wd2" y="hd2"/>
                </a:cxn>
                <a:cxn ang="16200000">
                  <a:pos x="wd2" y="hd2"/>
                </a:cxn>
              </a:cxnLst>
              <a:rect l="0" t="0" r="r" b="b"/>
              <a:pathLst>
                <a:path w="21600" h="19931" extrusionOk="0">
                  <a:moveTo>
                    <a:pt x="18580" y="0"/>
                  </a:moveTo>
                  <a:lnTo>
                    <a:pt x="21600" y="4982"/>
                  </a:lnTo>
                  <a:lnTo>
                    <a:pt x="19956" y="4982"/>
                  </a:lnTo>
                  <a:cubicBezTo>
                    <a:pt x="18834" y="15210"/>
                    <a:pt x="14515" y="21600"/>
                    <a:pt x="10112" y="19549"/>
                  </a:cubicBezTo>
                  <a:lnTo>
                    <a:pt x="10112" y="19549"/>
                  </a:lnTo>
                  <a:cubicBezTo>
                    <a:pt x="13305" y="18062"/>
                    <a:pt x="15853" y="12399"/>
                    <a:pt x="16667" y="4982"/>
                  </a:cubicBezTo>
                  <a:lnTo>
                    <a:pt x="15023" y="4982"/>
                  </a:lnTo>
                  <a:close/>
                  <a:moveTo>
                    <a:pt x="8468" y="19928"/>
                  </a:moveTo>
                  <a:cubicBezTo>
                    <a:pt x="3791" y="19928"/>
                    <a:pt x="0" y="11006"/>
                    <a:pt x="0" y="0"/>
                  </a:cubicBezTo>
                  <a:lnTo>
                    <a:pt x="3289" y="0"/>
                  </a:lnTo>
                  <a:cubicBezTo>
                    <a:pt x="3289" y="11006"/>
                    <a:pt x="7080" y="19928"/>
                    <a:pt x="11757" y="19928"/>
                  </a:cubicBezTo>
                  <a:close/>
                </a:path>
              </a:pathLst>
            </a:custGeom>
            <a:solidFill>
              <a:srgbClr val="5B9BD5"/>
            </a:solidFill>
            <a:ln w="12700" cap="flat">
              <a:noFill/>
              <a:miter lim="400000"/>
            </a:ln>
            <a:effectLst/>
          </p:spPr>
          <p:txBody>
            <a:bodyPr wrap="square" lIns="91439" tIns="91439" rIns="91439" bIns="91439" numCol="1" anchor="ctr">
              <a:noAutofit/>
            </a:bodyPr>
            <a:lstStyle/>
            <a:p>
              <a:pPr algn="ctr" defTabSz="1828800">
                <a:lnSpc>
                  <a:spcPct val="100000"/>
                </a:lnSpc>
                <a:spcBef>
                  <a:spcPts val="0"/>
                </a:spcBef>
                <a:defRPr sz="3600">
                  <a:latin typeface="Calibri"/>
                  <a:ea typeface="Calibri"/>
                  <a:cs typeface="Calibri"/>
                  <a:sym typeface="Calibri"/>
                </a:defRPr>
              </a:pPr>
              <a:endParaRPr/>
            </a:p>
          </p:txBody>
        </p:sp>
        <p:sp>
          <p:nvSpPr>
            <p:cNvPr id="299" name="Фигура"/>
            <p:cNvSpPr/>
            <p:nvPr/>
          </p:nvSpPr>
          <p:spPr>
            <a:xfrm>
              <a:off x="0" y="0"/>
              <a:ext cx="1307592" cy="1463041"/>
            </a:xfrm>
            <a:custGeom>
              <a:avLst/>
              <a:gdLst/>
              <a:ahLst/>
              <a:cxnLst>
                <a:cxn ang="0">
                  <a:pos x="wd2" y="hd2"/>
                </a:cxn>
                <a:cxn ang="5400000">
                  <a:pos x="wd2" y="hd2"/>
                </a:cxn>
                <a:cxn ang="10800000">
                  <a:pos x="wd2" y="hd2"/>
                </a:cxn>
                <a:cxn ang="16200000">
                  <a:pos x="wd2" y="hd2"/>
                </a:cxn>
              </a:cxnLst>
              <a:rect l="0" t="0" r="r" b="b"/>
              <a:pathLst>
                <a:path w="21600" h="21600" extrusionOk="0">
                  <a:moveTo>
                    <a:pt x="15558" y="21600"/>
                  </a:moveTo>
                  <a:cubicBezTo>
                    <a:pt x="6966" y="21600"/>
                    <a:pt x="0" y="11929"/>
                    <a:pt x="0" y="0"/>
                  </a:cubicBezTo>
                  <a:lnTo>
                    <a:pt x="6042" y="0"/>
                  </a:lnTo>
                  <a:cubicBezTo>
                    <a:pt x="6042" y="11929"/>
                    <a:pt x="13008" y="21600"/>
                    <a:pt x="21600" y="21600"/>
                  </a:cubicBezTo>
                  <a:close/>
                </a:path>
              </a:pathLst>
            </a:custGeom>
            <a:solidFill>
              <a:srgbClr val="000000">
                <a:alpha val="20000"/>
              </a:srgbClr>
            </a:solidFill>
            <a:ln w="12700" cap="flat">
              <a:noFill/>
              <a:miter lim="400000"/>
            </a:ln>
            <a:effectLst/>
          </p:spPr>
          <p:txBody>
            <a:bodyPr wrap="square" lIns="91439" tIns="91439" rIns="91439" bIns="91439" numCol="1" anchor="ctr">
              <a:noAutofit/>
            </a:bodyPr>
            <a:lstStyle/>
            <a:p>
              <a:pPr algn="ctr" defTabSz="1828800">
                <a:lnSpc>
                  <a:spcPct val="100000"/>
                </a:lnSpc>
                <a:spcBef>
                  <a:spcPts val="0"/>
                </a:spcBef>
                <a:defRPr sz="3600">
                  <a:latin typeface="Calibri"/>
                  <a:ea typeface="Calibri"/>
                  <a:cs typeface="Calibri"/>
                  <a:sym typeface="Calibri"/>
                </a:defRPr>
              </a:pPr>
              <a:endParaRPr/>
            </a:p>
          </p:txBody>
        </p:sp>
        <p:sp>
          <p:nvSpPr>
            <p:cNvPr id="300" name="Линия"/>
            <p:cNvSpPr/>
            <p:nvPr/>
          </p:nvSpPr>
          <p:spPr>
            <a:xfrm>
              <a:off x="0" y="0"/>
              <a:ext cx="2402397" cy="1463041"/>
            </a:xfrm>
            <a:custGeom>
              <a:avLst/>
              <a:gdLst/>
              <a:ahLst/>
              <a:cxnLst>
                <a:cxn ang="0">
                  <a:pos x="wd2" y="hd2"/>
                </a:cxn>
                <a:cxn ang="5400000">
                  <a:pos x="wd2" y="hd2"/>
                </a:cxn>
                <a:cxn ang="10800000">
                  <a:pos x="wd2" y="hd2"/>
                </a:cxn>
                <a:cxn ang="16200000">
                  <a:pos x="wd2" y="hd2"/>
                </a:cxn>
              </a:cxnLst>
              <a:rect l="0" t="0" r="r" b="b"/>
              <a:pathLst>
                <a:path w="21600" h="21600" extrusionOk="0">
                  <a:moveTo>
                    <a:pt x="10112" y="21189"/>
                  </a:moveTo>
                  <a:lnTo>
                    <a:pt x="10112" y="21189"/>
                  </a:lnTo>
                  <a:cubicBezTo>
                    <a:pt x="13305" y="19577"/>
                    <a:pt x="15853" y="13439"/>
                    <a:pt x="16667" y="5400"/>
                  </a:cubicBezTo>
                  <a:lnTo>
                    <a:pt x="15023" y="5400"/>
                  </a:lnTo>
                  <a:lnTo>
                    <a:pt x="18580" y="0"/>
                  </a:lnTo>
                  <a:lnTo>
                    <a:pt x="21600" y="5400"/>
                  </a:lnTo>
                  <a:lnTo>
                    <a:pt x="19956" y="5400"/>
                  </a:lnTo>
                  <a:cubicBezTo>
                    <a:pt x="18990" y="14937"/>
                    <a:pt x="15618" y="21600"/>
                    <a:pt x="11757" y="21600"/>
                  </a:cubicBezTo>
                  <a:lnTo>
                    <a:pt x="8468" y="21600"/>
                  </a:lnTo>
                  <a:cubicBezTo>
                    <a:pt x="3791" y="21600"/>
                    <a:pt x="0" y="11929"/>
                    <a:pt x="0" y="0"/>
                  </a:cubicBezTo>
                  <a:lnTo>
                    <a:pt x="3289" y="0"/>
                  </a:lnTo>
                  <a:cubicBezTo>
                    <a:pt x="3289" y="11929"/>
                    <a:pt x="7080" y="21600"/>
                    <a:pt x="11757" y="21600"/>
                  </a:cubicBezTo>
                </a:path>
              </a:pathLst>
            </a:custGeom>
            <a:noFill/>
            <a:ln w="25400" cap="flat">
              <a:solidFill>
                <a:srgbClr val="42719B"/>
              </a:solidFill>
              <a:prstDash val="solid"/>
              <a:miter lim="800000"/>
            </a:ln>
            <a:effectLst/>
          </p:spPr>
          <p:txBody>
            <a:bodyPr wrap="square" lIns="91439" tIns="91439" rIns="91439" bIns="91439" numCol="1" anchor="ctr">
              <a:noAutofit/>
            </a:bodyPr>
            <a:lstStyle/>
            <a:p>
              <a:pPr algn="ctr" defTabSz="1828800">
                <a:lnSpc>
                  <a:spcPct val="100000"/>
                </a:lnSpc>
                <a:spcBef>
                  <a:spcPts val="0"/>
                </a:spcBef>
                <a:defRPr sz="3600">
                  <a:latin typeface="Calibri"/>
                  <a:ea typeface="Calibri"/>
                  <a:cs typeface="Calibri"/>
                  <a:sym typeface="Calibri"/>
                </a:defRPr>
              </a:pPr>
              <a:endParaRPr/>
            </a:p>
          </p:txBody>
        </p:sp>
      </p:grpSp>
      <p:sp>
        <p:nvSpPr>
          <p:cNvPr id="302" name="TextBox 19"/>
          <p:cNvSpPr txBox="1"/>
          <p:nvPr/>
        </p:nvSpPr>
        <p:spPr>
          <a:xfrm>
            <a:off x="14593250" y="1541324"/>
            <a:ext cx="8849497" cy="586874"/>
          </a:xfrm>
          <a:prstGeom prst="rect">
            <a:avLst/>
          </a:prstGeom>
          <a:ln w="12700">
            <a:solidFill>
              <a:srgbClr val="00728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defTabSz="1828800">
              <a:lnSpc>
                <a:spcPct val="100000"/>
              </a:lnSpc>
              <a:spcBef>
                <a:spcPts val="0"/>
              </a:spcBef>
              <a:defRPr sz="2800" b="1">
                <a:latin typeface="Times New Roman"/>
                <a:ea typeface="Times New Roman"/>
                <a:cs typeface="Times New Roman"/>
                <a:sym typeface="Times New Roman"/>
              </a:defRPr>
            </a:lvl1pPr>
          </a:lstStyle>
          <a:p>
            <a:r>
              <a:t>Постановление АС МО от 24.11.2023 № А40-81279/23</a:t>
            </a:r>
          </a:p>
        </p:txBody>
      </p:sp>
      <p:pic>
        <p:nvPicPr>
          <p:cNvPr id="303" name="Рисунок 15" descr="Рисунок 15"/>
          <p:cNvPicPr>
            <a:picLocks noChangeAspect="1"/>
          </p:cNvPicPr>
          <p:nvPr/>
        </p:nvPicPr>
        <p:blipFill>
          <a:blip r:embed="rId2"/>
          <a:stretch>
            <a:fillRect/>
          </a:stretch>
        </p:blipFill>
        <p:spPr>
          <a:xfrm>
            <a:off x="0" y="0"/>
            <a:ext cx="11137239" cy="13842842"/>
          </a:xfrm>
          <a:prstGeom prst="rect">
            <a:avLst/>
          </a:prstGeom>
          <a:ln w="12700">
            <a:miter lim="400000"/>
          </a:ln>
        </p:spPr>
      </p:pic>
      <p:sp>
        <p:nvSpPr>
          <p:cNvPr id="304" name="TextBox 16"/>
          <p:cNvSpPr txBox="1"/>
          <p:nvPr/>
        </p:nvSpPr>
        <p:spPr>
          <a:xfrm>
            <a:off x="-111729" y="-104850"/>
            <a:ext cx="24201121" cy="27477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defTabSz="1828800">
              <a:lnSpc>
                <a:spcPct val="100000"/>
              </a:lnSpc>
              <a:spcBef>
                <a:spcPts val="0"/>
              </a:spcBef>
              <a:defRPr sz="4000" b="1">
                <a:solidFill>
                  <a:srgbClr val="055967"/>
                </a:solidFill>
                <a:effectLst>
                  <a:outerShdw blurRad="38100" dist="38100" dir="2700000" rotWithShape="0">
                    <a:srgbClr val="000000">
                      <a:alpha val="43137"/>
                    </a:srgbClr>
                  </a:outerShdw>
                </a:effectLst>
                <a:latin typeface="Times New Roman"/>
                <a:ea typeface="Times New Roman"/>
                <a:cs typeface="Times New Roman"/>
                <a:sym typeface="Times New Roman"/>
              </a:defRPr>
            </a:pPr>
            <a:r>
              <a:t>Представление недостоверных сведений в составе заявки для участия в закупке в последующем является существенным нарушением условий исполнения контракта </a:t>
            </a:r>
          </a:p>
          <a:p>
            <a:pPr algn="ctr" defTabSz="1828800">
              <a:lnSpc>
                <a:spcPct val="100000"/>
              </a:lnSpc>
              <a:spcBef>
                <a:spcPts val="0"/>
              </a:spcBef>
              <a:defRPr b="1">
                <a:solidFill>
                  <a:srgbClr val="055967"/>
                </a:solidFill>
                <a:effectLst>
                  <a:outerShdw blurRad="38100" dist="38100" dir="2700000" rotWithShape="0">
                    <a:srgbClr val="000000">
                      <a:alpha val="43137"/>
                    </a:srgbClr>
                  </a:outerShdw>
                </a:effectLst>
                <a:latin typeface="Times New Roman"/>
                <a:ea typeface="Times New Roman"/>
                <a:cs typeface="Times New Roman"/>
                <a:sym typeface="Times New Roman"/>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Рисунок 40" descr="Рисунок 40"/>
          <p:cNvPicPr>
            <a:picLocks noChangeAspect="1"/>
          </p:cNvPicPr>
          <p:nvPr/>
        </p:nvPicPr>
        <p:blipFill>
          <a:blip r:embed="rId2"/>
          <a:srcRect l="31461"/>
          <a:stretch>
            <a:fillRect/>
          </a:stretch>
        </p:blipFill>
        <p:spPr>
          <a:xfrm>
            <a:off x="17798367" y="78017"/>
            <a:ext cx="13171266" cy="13589158"/>
          </a:xfrm>
          <a:prstGeom prst="rect">
            <a:avLst/>
          </a:prstGeom>
          <a:ln w="12700">
            <a:miter lim="400000"/>
          </a:ln>
        </p:spPr>
      </p:pic>
      <p:sp>
        <p:nvSpPr>
          <p:cNvPr id="274" name="Прямоугольник 2"/>
          <p:cNvSpPr txBox="1"/>
          <p:nvPr/>
        </p:nvSpPr>
        <p:spPr>
          <a:xfrm>
            <a:off x="10625035" y="1400546"/>
            <a:ext cx="15493483" cy="22524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defTabSz="1828800">
              <a:lnSpc>
                <a:spcPct val="100000"/>
              </a:lnSpc>
              <a:spcBef>
                <a:spcPts val="0"/>
              </a:spcBef>
              <a:tabLst>
                <a:tab pos="2311400" algn="l"/>
              </a:tabLst>
              <a:defRPr b="1" cap="all">
                <a:solidFill>
                  <a:srgbClr val="007B87"/>
                </a:solidFill>
                <a:latin typeface="Times New Roman"/>
                <a:ea typeface="Times New Roman"/>
                <a:cs typeface="Times New Roman"/>
                <a:sym typeface="Times New Roman"/>
              </a:defRPr>
            </a:pPr>
            <a:r>
              <a:t>РЕЕСТР КОМПАНИЙ, </a:t>
            </a:r>
          </a:p>
          <a:p>
            <a:pPr algn="ctr" defTabSz="1828800">
              <a:lnSpc>
                <a:spcPct val="100000"/>
              </a:lnSpc>
              <a:spcBef>
                <a:spcPts val="0"/>
              </a:spcBef>
              <a:tabLst>
                <a:tab pos="2311400" algn="l"/>
              </a:tabLst>
              <a:defRPr b="1" cap="all">
                <a:solidFill>
                  <a:srgbClr val="007B87"/>
                </a:solidFill>
                <a:latin typeface="Times New Roman"/>
                <a:ea typeface="Times New Roman"/>
                <a:cs typeface="Times New Roman"/>
                <a:sym typeface="Times New Roman"/>
              </a:defRPr>
            </a:pPr>
            <a:r>
              <a:t>ПРЕДСТАВИВШИХ НЕДОСТОВЕРНУЮ ИНФОРМАЦИЮ</a:t>
            </a:r>
          </a:p>
        </p:txBody>
      </p:sp>
      <p:pic>
        <p:nvPicPr>
          <p:cNvPr id="275" name="Рисунок 22" descr="Рисунок 22"/>
          <p:cNvPicPr>
            <a:picLocks noChangeAspect="1"/>
          </p:cNvPicPr>
          <p:nvPr/>
        </p:nvPicPr>
        <p:blipFill>
          <a:blip r:embed="rId3"/>
          <a:stretch>
            <a:fillRect/>
          </a:stretch>
        </p:blipFill>
        <p:spPr>
          <a:xfrm>
            <a:off x="13081911" y="5694503"/>
            <a:ext cx="10683959" cy="6283883"/>
          </a:xfrm>
          <a:prstGeom prst="rect">
            <a:avLst/>
          </a:prstGeom>
          <a:ln w="12700">
            <a:miter lim="400000"/>
          </a:ln>
        </p:spPr>
      </p:pic>
      <p:pic>
        <p:nvPicPr>
          <p:cNvPr id="276" name="Рисунок 23" descr="Рисунок 23"/>
          <p:cNvPicPr>
            <a:picLocks noChangeAspect="1"/>
          </p:cNvPicPr>
          <p:nvPr/>
        </p:nvPicPr>
        <p:blipFill>
          <a:blip r:embed="rId4"/>
          <a:stretch>
            <a:fillRect/>
          </a:stretch>
        </p:blipFill>
        <p:spPr>
          <a:xfrm>
            <a:off x="182944" y="1132538"/>
            <a:ext cx="10683958" cy="5102703"/>
          </a:xfrm>
          <a:prstGeom prst="rect">
            <a:avLst/>
          </a:prstGeom>
          <a:ln w="12700">
            <a:miter lim="400000"/>
          </a:ln>
        </p:spPr>
      </p:pic>
      <p:pic>
        <p:nvPicPr>
          <p:cNvPr id="277" name="Рисунок 24" descr="Рисунок 24"/>
          <p:cNvPicPr>
            <a:picLocks noChangeAspect="1"/>
          </p:cNvPicPr>
          <p:nvPr/>
        </p:nvPicPr>
        <p:blipFill>
          <a:blip r:embed="rId5"/>
          <a:stretch>
            <a:fillRect/>
          </a:stretch>
        </p:blipFill>
        <p:spPr>
          <a:xfrm>
            <a:off x="166282" y="8278635"/>
            <a:ext cx="10637557" cy="5102703"/>
          </a:xfrm>
          <a:prstGeom prst="rect">
            <a:avLst/>
          </a:prstGeom>
          <a:ln w="12700">
            <a:miter lim="400000"/>
          </a:ln>
        </p:spPr>
      </p:pic>
      <p:sp>
        <p:nvSpPr>
          <p:cNvPr id="278" name="Прямоугольник 25"/>
          <p:cNvSpPr/>
          <p:nvPr/>
        </p:nvSpPr>
        <p:spPr>
          <a:xfrm>
            <a:off x="182943" y="4951865"/>
            <a:ext cx="1394686" cy="240497"/>
          </a:xfrm>
          <a:prstGeom prst="rect">
            <a:avLst/>
          </a:prstGeom>
          <a:ln w="50800">
            <a:solidFill>
              <a:srgbClr val="FF0000"/>
            </a:solidFill>
            <a:miter/>
          </a:ln>
        </p:spPr>
        <p:txBody>
          <a:bodyPr tIns="91439" bIns="91439" anchor="ctr"/>
          <a:lstStyle/>
          <a:p>
            <a:pPr algn="ctr" defTabSz="1828800">
              <a:lnSpc>
                <a:spcPct val="100000"/>
              </a:lnSpc>
              <a:spcBef>
                <a:spcPts val="0"/>
              </a:spcBef>
              <a:defRPr sz="3600">
                <a:solidFill>
                  <a:srgbClr val="FFFFFF"/>
                </a:solidFill>
                <a:latin typeface="Calibri"/>
                <a:ea typeface="Calibri"/>
                <a:cs typeface="Calibri"/>
                <a:sym typeface="Calibri"/>
              </a:defRPr>
            </a:pPr>
            <a:endParaRPr/>
          </a:p>
        </p:txBody>
      </p:sp>
      <p:sp>
        <p:nvSpPr>
          <p:cNvPr id="279" name="Прямая со стрелкой 28"/>
          <p:cNvSpPr/>
          <p:nvPr/>
        </p:nvSpPr>
        <p:spPr>
          <a:xfrm flipH="1">
            <a:off x="5564785" y="11227273"/>
            <a:ext cx="2621633" cy="1"/>
          </a:xfrm>
          <a:prstGeom prst="line">
            <a:avLst/>
          </a:prstGeom>
          <a:ln w="76200">
            <a:solidFill>
              <a:srgbClr val="FF0000"/>
            </a:solidFill>
            <a:miter/>
            <a:tailEnd type="triangle"/>
          </a:ln>
        </p:spPr>
        <p:txBody>
          <a:bodyPr tIns="91439" bIns="91439"/>
          <a:lstStyle/>
          <a:p>
            <a:pPr defTabSz="1828800">
              <a:lnSpc>
                <a:spcPct val="100000"/>
              </a:lnSpc>
              <a:spcBef>
                <a:spcPts val="0"/>
              </a:spcBef>
              <a:defRPr sz="3600">
                <a:latin typeface="Calibri"/>
                <a:ea typeface="Calibri"/>
                <a:cs typeface="Calibri"/>
                <a:sym typeface="Calibri"/>
              </a:defRPr>
            </a:pPr>
            <a:endParaRPr/>
          </a:p>
        </p:txBody>
      </p:sp>
      <p:sp>
        <p:nvSpPr>
          <p:cNvPr id="280" name="Прямоугольник 30"/>
          <p:cNvSpPr txBox="1"/>
          <p:nvPr/>
        </p:nvSpPr>
        <p:spPr>
          <a:xfrm>
            <a:off x="274383" y="495362"/>
            <a:ext cx="10580805" cy="635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defTabSz="1828800">
              <a:lnSpc>
                <a:spcPct val="100000"/>
              </a:lnSpc>
              <a:spcBef>
                <a:spcPts val="0"/>
              </a:spcBef>
              <a:defRPr sz="3200" b="1">
                <a:solidFill>
                  <a:srgbClr val="007B87"/>
                </a:solidFill>
                <a:effectLst>
                  <a:outerShdw blurRad="38100" dist="25400" dir="5400000" rotWithShape="0">
                    <a:srgbClr val="6E747A">
                      <a:alpha val="43000"/>
                    </a:srgbClr>
                  </a:outerShdw>
                </a:effectLst>
                <a:latin typeface="Times New Roman"/>
                <a:ea typeface="Times New Roman"/>
                <a:cs typeface="Times New Roman"/>
                <a:sym typeface="Times New Roman"/>
              </a:defRPr>
            </a:pPr>
            <a:r>
              <a:t>1. https://fas.gov.ru/</a:t>
            </a:r>
          </a:p>
        </p:txBody>
      </p:sp>
      <p:sp>
        <p:nvSpPr>
          <p:cNvPr id="281" name="Прямоугольник 47"/>
          <p:cNvSpPr txBox="1"/>
          <p:nvPr/>
        </p:nvSpPr>
        <p:spPr>
          <a:xfrm>
            <a:off x="194657" y="7497984"/>
            <a:ext cx="10580805" cy="6355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defTabSz="1828800">
              <a:lnSpc>
                <a:spcPct val="100000"/>
              </a:lnSpc>
              <a:spcBef>
                <a:spcPts val="0"/>
              </a:spcBef>
              <a:defRPr sz="3200" b="1">
                <a:solidFill>
                  <a:srgbClr val="007B87"/>
                </a:solidFill>
                <a:effectLst>
                  <a:outerShdw blurRad="38100" dist="25400" dir="5400000" rotWithShape="0">
                    <a:srgbClr val="6E747A">
                      <a:alpha val="43000"/>
                    </a:srgbClr>
                  </a:outerShdw>
                </a:effectLst>
                <a:latin typeface="Times New Roman"/>
                <a:ea typeface="Times New Roman"/>
                <a:cs typeface="Times New Roman"/>
                <a:sym typeface="Times New Roman"/>
              </a:defRPr>
            </a:pPr>
            <a:r>
              <a:t>2. https://fas.gov.ru/spheres/5</a:t>
            </a:r>
          </a:p>
        </p:txBody>
      </p:sp>
      <p:sp>
        <p:nvSpPr>
          <p:cNvPr id="282" name="Прямоугольник 53"/>
          <p:cNvSpPr txBox="1"/>
          <p:nvPr/>
        </p:nvSpPr>
        <p:spPr>
          <a:xfrm>
            <a:off x="13173350" y="4970333"/>
            <a:ext cx="10580805" cy="6355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defTabSz="1828800">
              <a:lnSpc>
                <a:spcPct val="100000"/>
              </a:lnSpc>
              <a:spcBef>
                <a:spcPts val="0"/>
              </a:spcBef>
              <a:defRPr sz="3200" b="1">
                <a:solidFill>
                  <a:srgbClr val="007B87"/>
                </a:solidFill>
                <a:effectLst>
                  <a:outerShdw blurRad="38100" dist="25400" dir="5400000" rotWithShape="0">
                    <a:srgbClr val="6E747A">
                      <a:alpha val="43000"/>
                    </a:srgbClr>
                  </a:outerShdw>
                </a:effectLst>
                <a:latin typeface="Times New Roman"/>
                <a:ea typeface="Times New Roman"/>
                <a:cs typeface="Times New Roman"/>
                <a:sym typeface="Times New Roman"/>
              </a:defRPr>
            </a:pPr>
            <a:r>
              <a:t>3. https://fas.gov.ru/pages/reestr_kompanij_nedostoverno</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 name="Рисунок 40" descr="Рисунок 40"/>
          <p:cNvPicPr>
            <a:picLocks noChangeAspect="1"/>
          </p:cNvPicPr>
          <p:nvPr/>
        </p:nvPicPr>
        <p:blipFill>
          <a:blip r:embed="rId2"/>
          <a:srcRect l="31461"/>
          <a:stretch>
            <a:fillRect/>
          </a:stretch>
        </p:blipFill>
        <p:spPr>
          <a:xfrm>
            <a:off x="5379539" y="0"/>
            <a:ext cx="13171266" cy="13589157"/>
          </a:xfrm>
          <a:prstGeom prst="rect">
            <a:avLst/>
          </a:prstGeom>
          <a:ln w="12700">
            <a:miter lim="400000"/>
          </a:ln>
        </p:spPr>
      </p:pic>
      <p:sp>
        <p:nvSpPr>
          <p:cNvPr id="285" name="Прямоугольник 2"/>
          <p:cNvSpPr txBox="1"/>
          <p:nvPr/>
        </p:nvSpPr>
        <p:spPr>
          <a:xfrm>
            <a:off x="4218429" y="890182"/>
            <a:ext cx="15493483" cy="22524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defTabSz="1828800">
              <a:lnSpc>
                <a:spcPct val="100000"/>
              </a:lnSpc>
              <a:spcBef>
                <a:spcPts val="0"/>
              </a:spcBef>
              <a:tabLst>
                <a:tab pos="2311400" algn="l"/>
              </a:tabLst>
              <a:defRPr b="1" cap="all">
                <a:solidFill>
                  <a:srgbClr val="007B87"/>
                </a:solidFill>
                <a:latin typeface="Times New Roman"/>
                <a:ea typeface="Times New Roman"/>
                <a:cs typeface="Times New Roman"/>
                <a:sym typeface="Times New Roman"/>
              </a:defRPr>
            </a:pPr>
            <a:r>
              <a:t>РЕЕСТР КОМПАНИЙ, </a:t>
            </a:r>
          </a:p>
          <a:p>
            <a:pPr algn="ctr" defTabSz="1828800">
              <a:lnSpc>
                <a:spcPct val="100000"/>
              </a:lnSpc>
              <a:spcBef>
                <a:spcPts val="0"/>
              </a:spcBef>
              <a:tabLst>
                <a:tab pos="2311400" algn="l"/>
              </a:tabLst>
              <a:defRPr b="1" cap="all">
                <a:solidFill>
                  <a:srgbClr val="007B87"/>
                </a:solidFill>
                <a:latin typeface="Times New Roman"/>
                <a:ea typeface="Times New Roman"/>
                <a:cs typeface="Times New Roman"/>
                <a:sym typeface="Times New Roman"/>
              </a:defRPr>
            </a:pPr>
            <a:r>
              <a:t>ПРЕДСТАВИВШИХ НЕДОСТОВЕРНУЮ ИНФОРМАЦИЮ</a:t>
            </a:r>
          </a:p>
        </p:txBody>
      </p:sp>
      <p:pic>
        <p:nvPicPr>
          <p:cNvPr id="286" name="Рисунок 1" descr="Рисунок 1"/>
          <p:cNvPicPr>
            <a:picLocks noChangeAspect="1"/>
          </p:cNvPicPr>
          <p:nvPr/>
        </p:nvPicPr>
        <p:blipFill>
          <a:blip r:embed="rId3"/>
          <a:stretch>
            <a:fillRect/>
          </a:stretch>
        </p:blipFill>
        <p:spPr>
          <a:xfrm>
            <a:off x="9766002" y="4958315"/>
            <a:ext cx="4398335" cy="4398335"/>
          </a:xfrm>
          <a:prstGeom prst="rect">
            <a:avLst/>
          </a:prstGeom>
          <a:ln w="12700">
            <a:miter lim="400000"/>
          </a:ln>
        </p:spPr>
      </p:pic>
      <p:sp>
        <p:nvSpPr>
          <p:cNvPr id="287" name="Shape 379"/>
          <p:cNvSpPr txBox="1"/>
          <p:nvPr/>
        </p:nvSpPr>
        <p:spPr>
          <a:xfrm>
            <a:off x="18465032" y="12780150"/>
            <a:ext cx="9374789" cy="797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defTabSz="1828800">
              <a:lnSpc>
                <a:spcPct val="100000"/>
              </a:lnSpc>
              <a:spcBef>
                <a:spcPts val="0"/>
              </a:spcBef>
              <a:defRPr b="1">
                <a:solidFill>
                  <a:srgbClr val="A6A6A6"/>
                </a:solidFill>
                <a:latin typeface="Calibri"/>
                <a:ea typeface="Calibri"/>
                <a:cs typeface="Calibri"/>
                <a:sym typeface="Calibri"/>
              </a:defRPr>
            </a:lvl1pPr>
          </a:lstStyle>
          <a:p>
            <a:r>
              <a:t>expert@fas.gov.ru</a:t>
            </a:r>
          </a:p>
        </p:txBody>
      </p:sp>
      <p:pic>
        <p:nvPicPr>
          <p:cNvPr id="288" name="Picture 378" descr="Picture 378"/>
          <p:cNvPicPr>
            <a:picLocks noChangeAspect="1"/>
          </p:cNvPicPr>
          <p:nvPr/>
        </p:nvPicPr>
        <p:blipFill>
          <a:blip r:embed="rId4"/>
          <a:srcRect l="27875" t="39753" r="38374" b="43911"/>
          <a:stretch>
            <a:fillRect/>
          </a:stretch>
        </p:blipFill>
        <p:spPr>
          <a:xfrm>
            <a:off x="16730220" y="9919868"/>
            <a:ext cx="8229603" cy="2240513"/>
          </a:xfrm>
          <a:prstGeom prst="rect">
            <a:avLst/>
          </a:prstGeom>
          <a:ln w="12700">
            <a:miter lim="400000"/>
          </a:ln>
        </p:spPr>
      </p:pic>
      <p:sp>
        <p:nvSpPr>
          <p:cNvPr id="289" name="Прямая соединительная линия 14"/>
          <p:cNvSpPr/>
          <p:nvPr/>
        </p:nvSpPr>
        <p:spPr>
          <a:xfrm>
            <a:off x="17416916" y="11856239"/>
            <a:ext cx="6856215" cy="1"/>
          </a:xfrm>
          <a:prstGeom prst="line">
            <a:avLst/>
          </a:prstGeom>
          <a:ln w="50800">
            <a:solidFill>
              <a:srgbClr val="007B87"/>
            </a:solidFill>
            <a:miter/>
          </a:ln>
        </p:spPr>
        <p:txBody>
          <a:bodyPr tIns="91439" bIns="91439"/>
          <a:lstStyle/>
          <a:p>
            <a:pPr defTabSz="1828800">
              <a:lnSpc>
                <a:spcPct val="100000"/>
              </a:lnSpc>
              <a:spcBef>
                <a:spcPts val="0"/>
              </a:spcBef>
              <a:defRPr sz="3600">
                <a:latin typeface="Calibri"/>
                <a:ea typeface="Calibri"/>
                <a:cs typeface="Calibri"/>
                <a:sym typeface="Calibri"/>
              </a:defRPr>
            </a:pPr>
            <a:endParaRPr/>
          </a:p>
        </p:txBody>
      </p:sp>
      <p:sp>
        <p:nvSpPr>
          <p:cNvPr id="290" name="Прямоугольник 15"/>
          <p:cNvSpPr txBox="1"/>
          <p:nvPr/>
        </p:nvSpPr>
        <p:spPr>
          <a:xfrm>
            <a:off x="19711958" y="11079153"/>
            <a:ext cx="2262357" cy="640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defTabSz="1828800">
              <a:lnSpc>
                <a:spcPct val="100000"/>
              </a:lnSpc>
              <a:spcBef>
                <a:spcPts val="0"/>
              </a:spcBef>
              <a:defRPr sz="3600" b="1">
                <a:solidFill>
                  <a:srgbClr val="A6A6A6"/>
                </a:solidFill>
                <a:latin typeface="Calibri"/>
                <a:ea typeface="Calibri"/>
                <a:cs typeface="Calibri"/>
                <a:sym typeface="Calibri"/>
              </a:defRPr>
            </a:lvl1pPr>
          </a:lstStyle>
          <a:p>
            <a:r>
              <a:t>@fasrussia</a:t>
            </a:r>
          </a:p>
        </p:txBody>
      </p:sp>
      <p:sp>
        <p:nvSpPr>
          <p:cNvPr id="291" name="Прямоугольник 16"/>
          <p:cNvSpPr txBox="1"/>
          <p:nvPr/>
        </p:nvSpPr>
        <p:spPr>
          <a:xfrm>
            <a:off x="19617827" y="12041485"/>
            <a:ext cx="2450104" cy="640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defTabSz="1828800">
              <a:lnSpc>
                <a:spcPct val="100000"/>
              </a:lnSpc>
              <a:spcBef>
                <a:spcPts val="0"/>
              </a:spcBef>
              <a:defRPr sz="3600" b="1">
                <a:solidFill>
                  <a:srgbClr val="A6A6A6"/>
                </a:solidFill>
                <a:latin typeface="Calibri"/>
                <a:ea typeface="Calibri"/>
                <a:cs typeface="Calibri"/>
                <a:sym typeface="Calibri"/>
              </a:defRPr>
            </a:lvl1pPr>
          </a:lstStyle>
          <a:p>
            <a:r>
              <a:t>@fas.gov.ru</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Рисунок 3" descr="Рисунок 3"/>
          <p:cNvPicPr>
            <a:picLocks noChangeAspect="1"/>
          </p:cNvPicPr>
          <p:nvPr/>
        </p:nvPicPr>
        <p:blipFill>
          <a:blip r:embed="rId2"/>
          <a:stretch>
            <a:fillRect/>
          </a:stretch>
        </p:blipFill>
        <p:spPr>
          <a:xfrm>
            <a:off x="-113750" y="0"/>
            <a:ext cx="11137239" cy="13842842"/>
          </a:xfrm>
          <a:prstGeom prst="rect">
            <a:avLst/>
          </a:prstGeom>
          <a:ln w="12700">
            <a:miter lim="400000"/>
          </a:ln>
        </p:spPr>
      </p:pic>
      <p:sp>
        <p:nvSpPr>
          <p:cNvPr id="237" name="Прямоугольник 2"/>
          <p:cNvSpPr txBox="1"/>
          <p:nvPr/>
        </p:nvSpPr>
        <p:spPr>
          <a:xfrm>
            <a:off x="173862" y="2077768"/>
            <a:ext cx="23627766" cy="9002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indent="1200543" algn="just" defTabSz="1828800">
              <a:lnSpc>
                <a:spcPct val="100000"/>
              </a:lnSpc>
              <a:spcBef>
                <a:spcPts val="1200"/>
              </a:spcBef>
              <a:tabLst>
                <a:tab pos="1676400" algn="l"/>
              </a:tabLst>
              <a:defRPr sz="3600">
                <a:latin typeface="Times New Roman"/>
                <a:ea typeface="Times New Roman"/>
                <a:cs typeface="Times New Roman"/>
                <a:sym typeface="Times New Roman"/>
              </a:defRPr>
            </a:pPr>
            <a:r>
              <a:t>В соответствии с положениями пунктов 14 – 15 Правил ведения реестра недобросовестных поставщиков (подрядчиков, исполнителей), утвержденных Постановлением № 1078, орган контроля </a:t>
            </a:r>
            <a:r>
              <a:rPr b="1"/>
              <a:t>принимает решение об отказе во включении информации</a:t>
            </a:r>
            <a:r>
              <a:t> об участнике закупки, о поставщике (подрядчике, исполнителе) в реестр, если в результате проведения проверок выявлено, что </a:t>
            </a:r>
            <a:r>
              <a:rPr b="1"/>
              <a:t>участником закупки не выполнены требования</a:t>
            </a:r>
            <a:r>
              <a:t>, предусмотренные Законом о контрактной системе для заключения контракта или исполнения обязательств по соответствующему контракту, </a:t>
            </a:r>
            <a:r>
              <a:rPr b="1"/>
              <a:t>вследствие обстоятельств непреодолимой силы</a:t>
            </a:r>
            <a:r>
              <a:t>, то есть чрезвычайных и непредотвратимых при данных условиях обстоятельств, в том числе в связи с частичной мобилизацией в Российской Федерации, введением политических или экономических санкций иностранными государствами, совершающими недружественные действия в отношении Российской Федерации…</a:t>
            </a:r>
          </a:p>
          <a:p>
            <a:pPr indent="1200543" algn="just" defTabSz="1828800">
              <a:lnSpc>
                <a:spcPct val="100000"/>
              </a:lnSpc>
              <a:spcBef>
                <a:spcPts val="1200"/>
              </a:spcBef>
              <a:tabLst>
                <a:tab pos="1676400" algn="l"/>
              </a:tabLst>
              <a:defRPr sz="3600">
                <a:latin typeface="Times New Roman"/>
                <a:ea typeface="Times New Roman"/>
                <a:cs typeface="Times New Roman"/>
                <a:sym typeface="Times New Roman"/>
              </a:defRPr>
            </a:pPr>
            <a:r>
              <a:t>Согласно подпункту «а» пункта 14 Правил орган контроля принимает решение об отказе во включении информации об участнике закупки (если основанием для направления обращения является уклонение участника закупки от заключения контракта) в Реестр, если в результате проведения проверок, предусмотренных подпунктом «а» пункта 13 Правил, выявлено, что заказчиком нарушены установленные законодательством Российской Федерации и иными нормативными правовыми актами о контрактной системе в сфере закупок требования, в том числе к направлению такому участнику закупки проекта контракта. </a:t>
            </a:r>
          </a:p>
        </p:txBody>
      </p:sp>
      <p:sp>
        <p:nvSpPr>
          <p:cNvPr id="238" name="TextBox 4"/>
          <p:cNvSpPr txBox="1"/>
          <p:nvPr/>
        </p:nvSpPr>
        <p:spPr>
          <a:xfrm>
            <a:off x="-101339" y="137254"/>
            <a:ext cx="24201121" cy="12224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defTabSz="1828800">
              <a:lnSpc>
                <a:spcPct val="100000"/>
              </a:lnSpc>
              <a:spcBef>
                <a:spcPts val="0"/>
              </a:spcBef>
              <a:defRPr sz="7400" b="1">
                <a:solidFill>
                  <a:srgbClr val="055967"/>
                </a:solidFill>
                <a:effectLst>
                  <a:outerShdw blurRad="38100" dist="38100" dir="2700000" rotWithShape="0">
                    <a:srgbClr val="000000">
                      <a:alpha val="43137"/>
                    </a:srgbClr>
                  </a:outerShdw>
                </a:effectLst>
                <a:latin typeface="Times New Roman"/>
                <a:ea typeface="Times New Roman"/>
                <a:cs typeface="Times New Roman"/>
                <a:sym typeface="Times New Roman"/>
              </a:defRPr>
            </a:lvl1pPr>
          </a:lstStyle>
          <a:p>
            <a:r>
              <a:t>Постановление № 1078</a:t>
            </a:r>
          </a:p>
        </p:txBody>
      </p:sp>
      <p:sp>
        <p:nvSpPr>
          <p:cNvPr id="239" name="Прямая соединительная линия 5"/>
          <p:cNvSpPr/>
          <p:nvPr/>
        </p:nvSpPr>
        <p:spPr>
          <a:xfrm>
            <a:off x="444790" y="1865446"/>
            <a:ext cx="23085912" cy="1"/>
          </a:xfrm>
          <a:prstGeom prst="line">
            <a:avLst/>
          </a:prstGeom>
          <a:ln w="76200">
            <a:solidFill>
              <a:srgbClr val="007E88"/>
            </a:solidFill>
            <a:miter/>
          </a:ln>
        </p:spPr>
        <p:txBody>
          <a:bodyPr tIns="91439" bIns="91439"/>
          <a:lstStyle/>
          <a:p>
            <a:pPr defTabSz="1828800">
              <a:lnSpc>
                <a:spcPct val="100000"/>
              </a:lnSpc>
              <a:spcBef>
                <a:spcPts val="0"/>
              </a:spcBef>
              <a:defRPr sz="3600">
                <a:latin typeface="Calibri"/>
                <a:ea typeface="Calibri"/>
                <a:cs typeface="Calibri"/>
                <a:sym typeface="Calibri"/>
              </a:defRPr>
            </a:pPr>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 name="Picture 152" descr="Picture 152"/>
          <p:cNvPicPr>
            <a:picLocks noChangeAspect="1"/>
          </p:cNvPicPr>
          <p:nvPr/>
        </p:nvPicPr>
        <p:blipFill>
          <a:blip r:embed="rId2"/>
          <a:stretch>
            <a:fillRect/>
          </a:stretch>
        </p:blipFill>
        <p:spPr>
          <a:xfrm>
            <a:off x="0" y="0"/>
            <a:ext cx="11136240" cy="13842002"/>
          </a:xfrm>
          <a:prstGeom prst="rect">
            <a:avLst/>
          </a:prstGeom>
          <a:ln w="12700">
            <a:miter lim="400000"/>
          </a:ln>
        </p:spPr>
      </p:pic>
      <p:sp>
        <p:nvSpPr>
          <p:cNvPr id="307" name="Shape 154"/>
          <p:cNvSpPr/>
          <p:nvPr/>
        </p:nvSpPr>
        <p:spPr>
          <a:xfrm>
            <a:off x="606902" y="2101519"/>
            <a:ext cx="23086084" cy="1"/>
          </a:xfrm>
          <a:prstGeom prst="line">
            <a:avLst/>
          </a:prstGeom>
          <a:ln w="76200">
            <a:solidFill>
              <a:srgbClr val="007E88"/>
            </a:solidFill>
          </a:ln>
        </p:spPr>
        <p:txBody>
          <a:bodyPr lIns="91437" tIns="91437" rIns="91437" bIns="91437"/>
          <a:lstStyle/>
          <a:p>
            <a:pPr defTabSz="1828800">
              <a:lnSpc>
                <a:spcPct val="100000"/>
              </a:lnSpc>
              <a:spcBef>
                <a:spcPts val="0"/>
              </a:spcBef>
              <a:defRPr sz="3600">
                <a:latin typeface="Calibri"/>
                <a:ea typeface="Calibri"/>
                <a:cs typeface="Calibri"/>
                <a:sym typeface="Calibri"/>
              </a:defRPr>
            </a:pPr>
            <a:endParaRPr/>
          </a:p>
        </p:txBody>
      </p:sp>
      <p:sp>
        <p:nvSpPr>
          <p:cNvPr id="308" name="Shape 155"/>
          <p:cNvSpPr/>
          <p:nvPr/>
        </p:nvSpPr>
        <p:spPr>
          <a:xfrm>
            <a:off x="22860004" y="12506404"/>
            <a:ext cx="1210333" cy="952569"/>
          </a:xfrm>
          <a:prstGeom prst="ellipse">
            <a:avLst/>
          </a:prstGeom>
          <a:ln w="38100">
            <a:solidFill>
              <a:srgbClr val="FFFFFF"/>
            </a:solidFill>
          </a:ln>
        </p:spPr>
        <p:txBody>
          <a:bodyPr lIns="91436" tIns="91436" rIns="91436" bIns="91436" anchor="ctr"/>
          <a:lstStyle/>
          <a:p>
            <a:pPr algn="ctr" defTabSz="1828800">
              <a:lnSpc>
                <a:spcPct val="100000"/>
              </a:lnSpc>
              <a:spcBef>
                <a:spcPts val="0"/>
              </a:spcBef>
              <a:defRPr sz="3600" spc="-2">
                <a:latin typeface="Arial"/>
                <a:ea typeface="Arial"/>
                <a:cs typeface="Arial"/>
                <a:sym typeface="Arial"/>
              </a:defRPr>
            </a:pPr>
            <a:endParaRPr/>
          </a:p>
        </p:txBody>
      </p:sp>
      <p:sp>
        <p:nvSpPr>
          <p:cNvPr id="309" name="Овал 7"/>
          <p:cNvSpPr/>
          <p:nvPr/>
        </p:nvSpPr>
        <p:spPr>
          <a:xfrm>
            <a:off x="22639108" y="12283478"/>
            <a:ext cx="1615001" cy="1271181"/>
          </a:xfrm>
          <a:prstGeom prst="ellipse">
            <a:avLst/>
          </a:prstGeom>
          <a:ln w="38100">
            <a:solidFill>
              <a:srgbClr val="FFFFFF"/>
            </a:solidFill>
            <a:miter/>
          </a:ln>
        </p:spPr>
        <p:txBody>
          <a:bodyPr lIns="91436" tIns="91436" rIns="91436" bIns="91436" anchor="ctr"/>
          <a:lstStyle/>
          <a:p>
            <a:pPr algn="ctr" defTabSz="1828800">
              <a:lnSpc>
                <a:spcPct val="100000"/>
              </a:lnSpc>
              <a:spcBef>
                <a:spcPts val="0"/>
              </a:spcBef>
              <a:defRPr sz="3600">
                <a:latin typeface="Times New Roman"/>
                <a:ea typeface="Times New Roman"/>
                <a:cs typeface="Times New Roman"/>
                <a:sym typeface="Times New Roman"/>
              </a:defRPr>
            </a:pPr>
            <a:endParaRPr/>
          </a:p>
        </p:txBody>
      </p:sp>
      <p:sp>
        <p:nvSpPr>
          <p:cNvPr id="310" name="Прямоугольник 10"/>
          <p:cNvSpPr txBox="1"/>
          <p:nvPr/>
        </p:nvSpPr>
        <p:spPr>
          <a:xfrm>
            <a:off x="698342" y="2221358"/>
            <a:ext cx="23194138" cy="110183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p>
            <a:pPr algn="ctr" defTabSz="914400">
              <a:lnSpc>
                <a:spcPct val="100000"/>
              </a:lnSpc>
              <a:spcBef>
                <a:spcPts val="0"/>
              </a:spcBef>
              <a:defRPr sz="3200" b="1">
                <a:latin typeface="Arial"/>
                <a:ea typeface="Arial"/>
                <a:cs typeface="Arial"/>
                <a:sym typeface="Arial"/>
              </a:defRPr>
            </a:pPr>
            <a:endParaRPr dirty="0"/>
          </a:p>
          <a:p>
            <a:pPr indent="914400" algn="just" defTabSz="914400">
              <a:lnSpc>
                <a:spcPct val="100000"/>
              </a:lnSpc>
              <a:spcBef>
                <a:spcPts val="0"/>
              </a:spcBef>
              <a:defRPr sz="4200">
                <a:latin typeface="Times New Roman"/>
                <a:ea typeface="Times New Roman"/>
                <a:cs typeface="Times New Roman"/>
                <a:sym typeface="Times New Roman"/>
              </a:defRPr>
            </a:pPr>
            <a:r>
              <a:rPr dirty="0"/>
              <a:t>В </a:t>
            </a:r>
            <a:r>
              <a:rPr dirty="0" err="1"/>
              <a:t>соответствии</a:t>
            </a:r>
            <a:r>
              <a:rPr dirty="0"/>
              <a:t> с </a:t>
            </a:r>
            <a:r>
              <a:rPr dirty="0" err="1"/>
              <a:t>требованиями</a:t>
            </a:r>
            <a:r>
              <a:rPr dirty="0"/>
              <a:t> </a:t>
            </a:r>
            <a:r>
              <a:rPr dirty="0" err="1"/>
              <a:t>пункта</a:t>
            </a:r>
            <a:r>
              <a:rPr dirty="0"/>
              <a:t> 2 </a:t>
            </a:r>
            <a:r>
              <a:rPr dirty="0" err="1"/>
              <a:t>части</a:t>
            </a:r>
            <a:r>
              <a:rPr dirty="0"/>
              <a:t> 12.2 </a:t>
            </a:r>
            <a:r>
              <a:rPr dirty="0" err="1"/>
              <a:t>статьи</a:t>
            </a:r>
            <a:r>
              <a:rPr dirty="0"/>
              <a:t> 95 </a:t>
            </a:r>
            <a:r>
              <a:rPr dirty="0" err="1"/>
              <a:t>Закона</a:t>
            </a:r>
            <a:r>
              <a:rPr dirty="0"/>
              <a:t> о </a:t>
            </a:r>
            <a:r>
              <a:rPr dirty="0" err="1"/>
              <a:t>контрактной</a:t>
            </a:r>
            <a:r>
              <a:rPr dirty="0"/>
              <a:t> </a:t>
            </a:r>
            <a:r>
              <a:rPr dirty="0" err="1"/>
              <a:t>системе</a:t>
            </a:r>
            <a:r>
              <a:rPr dirty="0"/>
              <a:t> </a:t>
            </a:r>
            <a:r>
              <a:rPr dirty="0" err="1"/>
              <a:t>Заказчиком</a:t>
            </a:r>
            <a:r>
              <a:rPr dirty="0"/>
              <a:t> 15.10.2023 в </a:t>
            </a:r>
            <a:r>
              <a:rPr dirty="0" err="1"/>
              <a:t>адрес</a:t>
            </a:r>
            <a:r>
              <a:rPr dirty="0"/>
              <a:t> ООО "С" </a:t>
            </a:r>
            <a:r>
              <a:rPr dirty="0" err="1"/>
              <a:t>направлено</a:t>
            </a:r>
            <a:r>
              <a:rPr dirty="0"/>
              <a:t> </a:t>
            </a:r>
            <a:r>
              <a:rPr dirty="0" err="1"/>
              <a:t>Решение</a:t>
            </a:r>
            <a:r>
              <a:rPr dirty="0"/>
              <a:t> </a:t>
            </a:r>
            <a:r>
              <a:rPr dirty="0" err="1"/>
              <a:t>заказным</a:t>
            </a:r>
            <a:r>
              <a:rPr dirty="0"/>
              <a:t> </a:t>
            </a:r>
            <a:r>
              <a:rPr dirty="0" err="1"/>
              <a:t>письмом</a:t>
            </a:r>
            <a:r>
              <a:rPr dirty="0"/>
              <a:t> с </a:t>
            </a:r>
            <a:r>
              <a:rPr dirty="0" err="1"/>
              <a:t>идентификатором</a:t>
            </a:r>
            <a:r>
              <a:rPr dirty="0"/>
              <a:t> </a:t>
            </a:r>
            <a:r>
              <a:rPr dirty="0" err="1"/>
              <a:t>почтового</a:t>
            </a:r>
            <a:r>
              <a:rPr dirty="0"/>
              <a:t> </a:t>
            </a:r>
            <a:r>
              <a:rPr dirty="0" err="1"/>
              <a:t>отправления</a:t>
            </a:r>
            <a:r>
              <a:rPr dirty="0"/>
              <a:t> 10100088179524.</a:t>
            </a:r>
          </a:p>
          <a:p>
            <a:pPr indent="914400" algn="just" defTabSz="914400">
              <a:lnSpc>
                <a:spcPct val="100000"/>
              </a:lnSpc>
              <a:spcBef>
                <a:spcPts val="0"/>
              </a:spcBef>
              <a:defRPr sz="4200">
                <a:latin typeface="Times New Roman"/>
                <a:ea typeface="Times New Roman"/>
                <a:cs typeface="Times New Roman"/>
                <a:sym typeface="Times New Roman"/>
              </a:defRPr>
            </a:pPr>
            <a:r>
              <a:rPr dirty="0" err="1"/>
              <a:t>Комиссией</a:t>
            </a:r>
            <a:r>
              <a:rPr dirty="0"/>
              <a:t> </a:t>
            </a:r>
            <a:r>
              <a:rPr dirty="0" err="1"/>
              <a:t>установлено</a:t>
            </a:r>
            <a:r>
              <a:rPr dirty="0"/>
              <a:t>, </a:t>
            </a:r>
            <a:r>
              <a:rPr dirty="0" err="1"/>
              <a:t>что</a:t>
            </a:r>
            <a:r>
              <a:rPr dirty="0"/>
              <a:t> </a:t>
            </a:r>
            <a:r>
              <a:rPr dirty="0" err="1"/>
              <a:t>согласно</a:t>
            </a:r>
            <a:r>
              <a:rPr dirty="0"/>
              <a:t> </a:t>
            </a:r>
            <a:r>
              <a:rPr dirty="0" err="1"/>
              <a:t>сервису</a:t>
            </a:r>
            <a:r>
              <a:rPr dirty="0"/>
              <a:t> </a:t>
            </a:r>
            <a:r>
              <a:rPr dirty="0" err="1"/>
              <a:t>отслеживания</a:t>
            </a:r>
            <a:r>
              <a:rPr dirty="0"/>
              <a:t> </a:t>
            </a:r>
            <a:r>
              <a:rPr dirty="0" err="1"/>
              <a:t>почтовых</a:t>
            </a:r>
            <a:r>
              <a:rPr dirty="0"/>
              <a:t> </a:t>
            </a:r>
            <a:r>
              <a:rPr dirty="0" err="1"/>
              <a:t>отправлений</a:t>
            </a:r>
            <a:r>
              <a:rPr dirty="0"/>
              <a:t> </a:t>
            </a:r>
            <a:r>
              <a:rPr dirty="0" err="1"/>
              <a:t>сайта</a:t>
            </a:r>
            <a:r>
              <a:rPr dirty="0"/>
              <a:t> АО "П" https://www.pochta.ru </a:t>
            </a:r>
            <a:r>
              <a:rPr dirty="0" err="1"/>
              <a:t>по</a:t>
            </a:r>
            <a:r>
              <a:rPr dirty="0"/>
              <a:t> </a:t>
            </a:r>
            <a:r>
              <a:rPr dirty="0" err="1"/>
              <a:t>состоянию</a:t>
            </a:r>
            <a:r>
              <a:rPr dirty="0"/>
              <a:t> </a:t>
            </a:r>
            <a:r>
              <a:rPr dirty="0" err="1"/>
              <a:t>на</a:t>
            </a:r>
            <a:r>
              <a:rPr dirty="0"/>
              <a:t> 03.11.2023 </a:t>
            </a:r>
            <a:r>
              <a:rPr dirty="0" err="1"/>
              <a:t>Почтовому</a:t>
            </a:r>
            <a:r>
              <a:rPr dirty="0"/>
              <a:t> </a:t>
            </a:r>
            <a:r>
              <a:rPr dirty="0" err="1"/>
              <a:t>отправлению</a:t>
            </a:r>
            <a:r>
              <a:rPr dirty="0"/>
              <a:t> </a:t>
            </a:r>
            <a:r>
              <a:rPr dirty="0" err="1"/>
              <a:t>присвоен</a:t>
            </a:r>
            <a:r>
              <a:rPr dirty="0"/>
              <a:t> </a:t>
            </a:r>
            <a:r>
              <a:rPr dirty="0" err="1"/>
              <a:t>статус</a:t>
            </a:r>
            <a:r>
              <a:rPr dirty="0"/>
              <a:t> "</a:t>
            </a:r>
            <a:r>
              <a:rPr dirty="0" err="1"/>
              <a:t>Ожидает</a:t>
            </a:r>
            <a:r>
              <a:rPr dirty="0"/>
              <a:t> </a:t>
            </a:r>
            <a:r>
              <a:rPr dirty="0" err="1"/>
              <a:t>адресата</a:t>
            </a:r>
            <a:r>
              <a:rPr dirty="0"/>
              <a:t> в </a:t>
            </a:r>
            <a:r>
              <a:rPr dirty="0" err="1"/>
              <a:t>месте</a:t>
            </a:r>
            <a:r>
              <a:rPr dirty="0"/>
              <a:t> </a:t>
            </a:r>
            <a:r>
              <a:rPr dirty="0" err="1"/>
              <a:t>вручения</a:t>
            </a:r>
            <a:r>
              <a:rPr dirty="0"/>
              <a:t>".</a:t>
            </a:r>
          </a:p>
          <a:p>
            <a:pPr indent="914400" algn="just" defTabSz="914400">
              <a:lnSpc>
                <a:spcPct val="100000"/>
              </a:lnSpc>
              <a:spcBef>
                <a:spcPts val="0"/>
              </a:spcBef>
              <a:defRPr sz="4200">
                <a:latin typeface="Times New Roman"/>
                <a:ea typeface="Times New Roman"/>
                <a:cs typeface="Times New Roman"/>
                <a:sym typeface="Times New Roman"/>
              </a:defRPr>
            </a:pPr>
            <a:r>
              <a:rPr dirty="0" err="1"/>
              <a:t>Кроме</a:t>
            </a:r>
            <a:r>
              <a:rPr dirty="0"/>
              <a:t> </a:t>
            </a:r>
            <a:r>
              <a:rPr dirty="0" err="1"/>
              <a:t>того</a:t>
            </a:r>
            <a:r>
              <a:rPr dirty="0"/>
              <a:t>, </a:t>
            </a:r>
            <a:r>
              <a:rPr dirty="0" err="1"/>
              <a:t>Заказчиком</a:t>
            </a:r>
            <a:r>
              <a:rPr dirty="0"/>
              <a:t> </a:t>
            </a:r>
            <a:r>
              <a:rPr dirty="0" err="1"/>
              <a:t>на</a:t>
            </a:r>
            <a:r>
              <a:rPr dirty="0"/>
              <a:t> </a:t>
            </a:r>
            <a:r>
              <a:rPr dirty="0" err="1"/>
              <a:t>заседании</a:t>
            </a:r>
            <a:r>
              <a:rPr dirty="0"/>
              <a:t> </a:t>
            </a:r>
            <a:r>
              <a:rPr dirty="0" err="1"/>
              <a:t>Комиссии</a:t>
            </a:r>
            <a:r>
              <a:rPr dirty="0"/>
              <a:t> </a:t>
            </a:r>
            <a:r>
              <a:rPr dirty="0" err="1"/>
              <a:t>не</a:t>
            </a:r>
            <a:r>
              <a:rPr dirty="0"/>
              <a:t> </a:t>
            </a:r>
            <a:r>
              <a:rPr dirty="0" err="1"/>
              <a:t>представлено</a:t>
            </a:r>
            <a:r>
              <a:rPr dirty="0"/>
              <a:t> </a:t>
            </a:r>
            <a:r>
              <a:rPr dirty="0" err="1"/>
              <a:t>документов</a:t>
            </a:r>
            <a:r>
              <a:rPr dirty="0"/>
              <a:t> и </a:t>
            </a:r>
            <a:r>
              <a:rPr dirty="0" err="1"/>
              <a:t>сведений</a:t>
            </a:r>
            <a:r>
              <a:rPr dirty="0"/>
              <a:t>, </a:t>
            </a:r>
            <a:r>
              <a:rPr dirty="0" err="1"/>
              <a:t>свидетельствующих</a:t>
            </a:r>
            <a:r>
              <a:rPr dirty="0"/>
              <a:t>, </a:t>
            </a:r>
            <a:r>
              <a:rPr dirty="0" err="1"/>
              <a:t>что</a:t>
            </a:r>
            <a:r>
              <a:rPr dirty="0"/>
              <a:t> ООО "С" в </a:t>
            </a:r>
            <a:r>
              <a:rPr dirty="0" err="1"/>
              <a:t>порядке</a:t>
            </a:r>
            <a:r>
              <a:rPr dirty="0"/>
              <a:t> </a:t>
            </a:r>
            <a:r>
              <a:rPr sz="4200" dirty="0" err="1">
                <a:solidFill>
                  <a:schemeClr val="tx1"/>
                </a:solidFill>
                <a:latin typeface="Times New Roman"/>
                <a:ea typeface="Times New Roman"/>
                <a:cs typeface="Times New Roman"/>
                <a:hlinkClick r:id="rId3"/>
              </a:rPr>
              <a:t>пункта</a:t>
            </a:r>
            <a:r>
              <a:rPr sz="4200" dirty="0">
                <a:solidFill>
                  <a:schemeClr val="tx1"/>
                </a:solidFill>
                <a:latin typeface="Times New Roman"/>
                <a:ea typeface="Times New Roman"/>
                <a:cs typeface="Times New Roman"/>
                <a:hlinkClick r:id="rId3"/>
              </a:rPr>
              <a:t> 2 </a:t>
            </a:r>
            <a:r>
              <a:rPr sz="4200" dirty="0" err="1">
                <a:solidFill>
                  <a:schemeClr val="tx1"/>
                </a:solidFill>
                <a:latin typeface="Times New Roman"/>
                <a:ea typeface="Times New Roman"/>
                <a:cs typeface="Times New Roman"/>
                <a:hlinkClick r:id="rId3"/>
              </a:rPr>
              <a:t>части</a:t>
            </a:r>
            <a:r>
              <a:rPr sz="4200" dirty="0">
                <a:solidFill>
                  <a:schemeClr val="tx1"/>
                </a:solidFill>
                <a:latin typeface="Times New Roman"/>
                <a:ea typeface="Times New Roman"/>
                <a:cs typeface="Times New Roman"/>
                <a:hlinkClick r:id="rId3"/>
              </a:rPr>
              <a:t> 12.2 </a:t>
            </a:r>
            <a:r>
              <a:rPr sz="4200" dirty="0" err="1">
                <a:solidFill>
                  <a:schemeClr val="tx1"/>
                </a:solidFill>
                <a:latin typeface="Times New Roman"/>
                <a:ea typeface="Times New Roman"/>
                <a:cs typeface="Times New Roman"/>
                <a:hlinkClick r:id="rId3"/>
              </a:rPr>
              <a:t>статьи</a:t>
            </a:r>
            <a:r>
              <a:rPr sz="4200" dirty="0">
                <a:solidFill>
                  <a:schemeClr val="tx1"/>
                </a:solidFill>
                <a:latin typeface="Times New Roman"/>
                <a:ea typeface="Times New Roman"/>
                <a:cs typeface="Times New Roman"/>
                <a:hlinkClick r:id="rId3"/>
              </a:rPr>
              <a:t> 95</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Закона</a:t>
            </a:r>
            <a:r>
              <a:rPr sz="4200" dirty="0">
                <a:solidFill>
                  <a:schemeClr val="tx1"/>
                </a:solidFill>
                <a:latin typeface="Times New Roman"/>
                <a:ea typeface="Times New Roman"/>
                <a:cs typeface="Times New Roman"/>
              </a:rPr>
              <a:t> о </a:t>
            </a:r>
            <a:r>
              <a:rPr sz="4200" dirty="0" err="1">
                <a:solidFill>
                  <a:schemeClr val="tx1"/>
                </a:solidFill>
                <a:latin typeface="Times New Roman"/>
                <a:ea typeface="Times New Roman"/>
                <a:cs typeface="Times New Roman"/>
              </a:rPr>
              <a:t>контрактной</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системе</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надлежащим</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образом</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уведомлено</a:t>
            </a:r>
            <a:r>
              <a:rPr sz="4200" dirty="0">
                <a:solidFill>
                  <a:schemeClr val="tx1"/>
                </a:solidFill>
                <a:latin typeface="Times New Roman"/>
                <a:ea typeface="Times New Roman"/>
                <a:cs typeface="Times New Roman"/>
              </a:rPr>
              <a:t> о </a:t>
            </a:r>
            <a:r>
              <a:rPr sz="4200" dirty="0" err="1">
                <a:solidFill>
                  <a:schemeClr val="tx1"/>
                </a:solidFill>
                <a:latin typeface="Times New Roman"/>
                <a:ea typeface="Times New Roman"/>
                <a:cs typeface="Times New Roman"/>
              </a:rPr>
              <a:t>принятом</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заказчиком</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Решении</a:t>
            </a:r>
            <a:r>
              <a:rPr sz="4200" dirty="0">
                <a:solidFill>
                  <a:schemeClr val="tx1"/>
                </a:solidFill>
                <a:latin typeface="Times New Roman"/>
                <a:ea typeface="Times New Roman"/>
                <a:cs typeface="Times New Roman"/>
              </a:rPr>
              <a:t>.</a:t>
            </a:r>
          </a:p>
          <a:p>
            <a:pPr indent="914400" algn="just" defTabSz="914400">
              <a:lnSpc>
                <a:spcPct val="100000"/>
              </a:lnSpc>
              <a:spcBef>
                <a:spcPts val="0"/>
              </a:spcBef>
              <a:defRPr sz="4200">
                <a:latin typeface="Times New Roman"/>
                <a:ea typeface="Times New Roman"/>
                <a:cs typeface="Times New Roman"/>
                <a:sym typeface="Times New Roman"/>
              </a:defRPr>
            </a:pPr>
            <a:r>
              <a:rPr sz="4200" dirty="0" err="1">
                <a:solidFill>
                  <a:schemeClr val="tx1"/>
                </a:solidFill>
                <a:latin typeface="Times New Roman"/>
                <a:ea typeface="Times New Roman"/>
                <a:cs typeface="Times New Roman"/>
              </a:rPr>
              <a:t>Учитывая</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изложенное</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Комиссия</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приходит</a:t>
            </a:r>
            <a:r>
              <a:rPr sz="4200" dirty="0">
                <a:solidFill>
                  <a:schemeClr val="tx1"/>
                </a:solidFill>
                <a:latin typeface="Times New Roman"/>
                <a:ea typeface="Times New Roman"/>
                <a:cs typeface="Times New Roman"/>
              </a:rPr>
              <a:t> к </a:t>
            </a:r>
            <a:r>
              <a:rPr sz="4200" dirty="0" err="1">
                <a:solidFill>
                  <a:schemeClr val="tx1"/>
                </a:solidFill>
                <a:latin typeface="Times New Roman"/>
                <a:ea typeface="Times New Roman"/>
                <a:cs typeface="Times New Roman"/>
              </a:rPr>
              <a:t>выводу</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что</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на</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момент</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рассмотрения</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Комиссией</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Обращения</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Решение</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Заказчика</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не</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вступило</a:t>
            </a:r>
            <a:r>
              <a:rPr sz="4200" dirty="0">
                <a:solidFill>
                  <a:schemeClr val="tx1"/>
                </a:solidFill>
                <a:latin typeface="Times New Roman"/>
                <a:ea typeface="Times New Roman"/>
                <a:cs typeface="Times New Roman"/>
              </a:rPr>
              <a:t> в </a:t>
            </a:r>
            <a:r>
              <a:rPr sz="4200" dirty="0" err="1">
                <a:solidFill>
                  <a:schemeClr val="tx1"/>
                </a:solidFill>
                <a:latin typeface="Times New Roman"/>
                <a:ea typeface="Times New Roman"/>
                <a:cs typeface="Times New Roman"/>
              </a:rPr>
              <a:t>силу</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Контракт</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не</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расторгнут</a:t>
            </a:r>
            <a:r>
              <a:rPr sz="4200" dirty="0">
                <a:solidFill>
                  <a:schemeClr val="tx1"/>
                </a:solidFill>
                <a:latin typeface="Times New Roman"/>
                <a:ea typeface="Times New Roman"/>
                <a:cs typeface="Times New Roman"/>
              </a:rPr>
              <a:t>, в </a:t>
            </a:r>
            <a:r>
              <a:rPr sz="4200" dirty="0" err="1">
                <a:solidFill>
                  <a:schemeClr val="tx1"/>
                </a:solidFill>
                <a:latin typeface="Times New Roman"/>
                <a:ea typeface="Times New Roman"/>
                <a:cs typeface="Times New Roman"/>
              </a:rPr>
              <a:t>связи</a:t>
            </a:r>
            <a:r>
              <a:rPr sz="4200" dirty="0">
                <a:solidFill>
                  <a:schemeClr val="tx1"/>
                </a:solidFill>
                <a:latin typeface="Times New Roman"/>
                <a:ea typeface="Times New Roman"/>
                <a:cs typeface="Times New Roman"/>
              </a:rPr>
              <a:t> с </a:t>
            </a:r>
            <a:r>
              <a:rPr sz="4200" dirty="0" err="1">
                <a:solidFill>
                  <a:schemeClr val="tx1"/>
                </a:solidFill>
                <a:latin typeface="Times New Roman"/>
                <a:ea typeface="Times New Roman"/>
                <a:cs typeface="Times New Roman"/>
              </a:rPr>
              <a:t>чем</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Комиссия</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не</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усматривает</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оснований</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для</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рассмотрения</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Обращения</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при</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этом</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действия</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Заказчика</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выразившиеся</a:t>
            </a:r>
            <a:r>
              <a:rPr sz="4200" dirty="0">
                <a:solidFill>
                  <a:schemeClr val="tx1"/>
                </a:solidFill>
                <a:latin typeface="Times New Roman"/>
                <a:ea typeface="Times New Roman"/>
                <a:cs typeface="Times New Roman"/>
              </a:rPr>
              <a:t> в </a:t>
            </a:r>
            <a:r>
              <a:rPr sz="4200" dirty="0" err="1">
                <a:solidFill>
                  <a:schemeClr val="tx1"/>
                </a:solidFill>
                <a:latin typeface="Times New Roman"/>
                <a:ea typeface="Times New Roman"/>
                <a:cs typeface="Times New Roman"/>
              </a:rPr>
              <a:t>направлении</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Обращения</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до</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вступления</a:t>
            </a:r>
            <a:r>
              <a:rPr sz="4200" dirty="0">
                <a:solidFill>
                  <a:schemeClr val="tx1"/>
                </a:solidFill>
                <a:latin typeface="Times New Roman"/>
                <a:ea typeface="Times New Roman"/>
                <a:cs typeface="Times New Roman"/>
              </a:rPr>
              <a:t> в </a:t>
            </a:r>
            <a:r>
              <a:rPr sz="4200" dirty="0" err="1">
                <a:solidFill>
                  <a:schemeClr val="tx1"/>
                </a:solidFill>
                <a:latin typeface="Times New Roman"/>
                <a:ea typeface="Times New Roman"/>
                <a:cs typeface="Times New Roman"/>
              </a:rPr>
              <a:t>силу</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Решения</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нарушают</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требования</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hlinkClick r:id="rId4"/>
              </a:rPr>
              <a:t>части</a:t>
            </a:r>
            <a:r>
              <a:rPr sz="4200" dirty="0">
                <a:solidFill>
                  <a:schemeClr val="tx1"/>
                </a:solidFill>
                <a:latin typeface="Times New Roman"/>
                <a:ea typeface="Times New Roman"/>
                <a:cs typeface="Times New Roman"/>
                <a:hlinkClick r:id="rId4"/>
              </a:rPr>
              <a:t> 16 </a:t>
            </a:r>
            <a:r>
              <a:rPr sz="4200" dirty="0" err="1">
                <a:solidFill>
                  <a:schemeClr val="tx1"/>
                </a:solidFill>
                <a:latin typeface="Times New Roman"/>
                <a:ea typeface="Times New Roman"/>
                <a:cs typeface="Times New Roman"/>
                <a:hlinkClick r:id="rId4"/>
              </a:rPr>
              <a:t>статьи</a:t>
            </a:r>
            <a:r>
              <a:rPr sz="4200" dirty="0">
                <a:solidFill>
                  <a:schemeClr val="tx1"/>
                </a:solidFill>
                <a:latin typeface="Times New Roman"/>
                <a:ea typeface="Times New Roman"/>
                <a:cs typeface="Times New Roman"/>
                <a:hlinkClick r:id="rId4"/>
              </a:rPr>
              <a:t> 95</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Закона</a:t>
            </a:r>
            <a:r>
              <a:rPr sz="4200" dirty="0">
                <a:solidFill>
                  <a:schemeClr val="tx1"/>
                </a:solidFill>
                <a:latin typeface="Times New Roman"/>
                <a:ea typeface="Times New Roman"/>
                <a:cs typeface="Times New Roman"/>
              </a:rPr>
              <a:t> о </a:t>
            </a:r>
            <a:r>
              <a:rPr sz="4200" dirty="0" err="1">
                <a:solidFill>
                  <a:schemeClr val="tx1"/>
                </a:solidFill>
                <a:latin typeface="Times New Roman"/>
                <a:ea typeface="Times New Roman"/>
                <a:cs typeface="Times New Roman"/>
              </a:rPr>
              <a:t>контрактной</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системе</a:t>
            </a:r>
            <a:r>
              <a:rPr sz="4200" dirty="0">
                <a:solidFill>
                  <a:schemeClr val="tx1"/>
                </a:solidFill>
                <a:latin typeface="Times New Roman"/>
                <a:ea typeface="Times New Roman"/>
                <a:cs typeface="Times New Roman"/>
              </a:rPr>
              <a:t>, а </a:t>
            </a:r>
            <a:r>
              <a:rPr sz="4200" dirty="0" err="1">
                <a:solidFill>
                  <a:schemeClr val="tx1"/>
                </a:solidFill>
                <a:latin typeface="Times New Roman"/>
                <a:ea typeface="Times New Roman"/>
                <a:cs typeface="Times New Roman"/>
              </a:rPr>
              <a:t>также</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содержат</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признаки</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состава</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административного</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правонарушения</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ответственность</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за</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которое</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предусмотрена</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hlinkClick r:id="rId5"/>
              </a:rPr>
              <a:t>частью</a:t>
            </a:r>
            <a:r>
              <a:rPr sz="4200" dirty="0">
                <a:solidFill>
                  <a:schemeClr val="tx1"/>
                </a:solidFill>
                <a:latin typeface="Times New Roman"/>
                <a:ea typeface="Times New Roman"/>
                <a:cs typeface="Times New Roman"/>
                <a:hlinkClick r:id="rId5"/>
              </a:rPr>
              <a:t> 2 </a:t>
            </a:r>
            <a:r>
              <a:rPr sz="4200" dirty="0" err="1">
                <a:solidFill>
                  <a:schemeClr val="tx1"/>
                </a:solidFill>
                <a:latin typeface="Times New Roman"/>
                <a:ea typeface="Times New Roman"/>
                <a:cs typeface="Times New Roman"/>
                <a:hlinkClick r:id="rId5"/>
              </a:rPr>
              <a:t>статьи</a:t>
            </a:r>
            <a:r>
              <a:rPr sz="4200" dirty="0">
                <a:solidFill>
                  <a:schemeClr val="tx1"/>
                </a:solidFill>
                <a:latin typeface="Times New Roman"/>
                <a:ea typeface="Times New Roman"/>
                <a:cs typeface="Times New Roman"/>
                <a:hlinkClick r:id="rId5"/>
              </a:rPr>
              <a:t> 7.31</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Кодекса</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Российской</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Федерации</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об</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административных</a:t>
            </a:r>
            <a:r>
              <a:rPr sz="4200" dirty="0">
                <a:solidFill>
                  <a:schemeClr val="tx1"/>
                </a:solidFill>
                <a:latin typeface="Times New Roman"/>
                <a:ea typeface="Times New Roman"/>
                <a:cs typeface="Times New Roman"/>
              </a:rPr>
              <a:t> </a:t>
            </a:r>
            <a:r>
              <a:rPr sz="4200" dirty="0" err="1">
                <a:solidFill>
                  <a:schemeClr val="tx1"/>
                </a:solidFill>
                <a:latin typeface="Times New Roman"/>
                <a:ea typeface="Times New Roman"/>
                <a:cs typeface="Times New Roman"/>
              </a:rPr>
              <a:t>правонарушениях</a:t>
            </a:r>
            <a:r>
              <a:rPr sz="4200" dirty="0">
                <a:solidFill>
                  <a:schemeClr val="tx1"/>
                </a:solidFill>
                <a:latin typeface="Times New Roman"/>
                <a:ea typeface="Times New Roman"/>
                <a:cs typeface="Times New Roman"/>
              </a:rPr>
              <a:t>.</a:t>
            </a:r>
          </a:p>
        </p:txBody>
      </p:sp>
      <p:sp>
        <p:nvSpPr>
          <p:cNvPr id="311" name="TextBox 11"/>
          <p:cNvSpPr txBox="1"/>
          <p:nvPr/>
        </p:nvSpPr>
        <p:spPr>
          <a:xfrm>
            <a:off x="512114" y="328959"/>
            <a:ext cx="23275660" cy="1652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algn="ctr" defTabSz="1828800">
              <a:spcBef>
                <a:spcPts val="0"/>
              </a:spcBef>
              <a:defRPr sz="5400" b="1">
                <a:latin typeface="Times New Roman"/>
                <a:ea typeface="Times New Roman"/>
                <a:cs typeface="Times New Roman"/>
                <a:sym typeface="Times New Roman"/>
              </a:defRPr>
            </a:lvl1pPr>
          </a:lstStyle>
          <a:p>
            <a:r>
              <a:t>Решение от 03.11.2023 по делу № 23/44/104/377ГОЗ об отказе во включении информации в РНП</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 name="Picture 152" descr="Picture 152"/>
          <p:cNvPicPr>
            <a:picLocks noChangeAspect="1"/>
          </p:cNvPicPr>
          <p:nvPr/>
        </p:nvPicPr>
        <p:blipFill>
          <a:blip r:embed="rId2"/>
          <a:stretch>
            <a:fillRect/>
          </a:stretch>
        </p:blipFill>
        <p:spPr>
          <a:xfrm>
            <a:off x="0" y="0"/>
            <a:ext cx="11136240" cy="13842002"/>
          </a:xfrm>
          <a:prstGeom prst="rect">
            <a:avLst/>
          </a:prstGeom>
          <a:ln w="12700">
            <a:miter lim="400000"/>
          </a:ln>
        </p:spPr>
      </p:pic>
      <p:sp>
        <p:nvSpPr>
          <p:cNvPr id="314" name="Shape 154"/>
          <p:cNvSpPr/>
          <p:nvPr/>
        </p:nvSpPr>
        <p:spPr>
          <a:xfrm>
            <a:off x="606902" y="2101519"/>
            <a:ext cx="23086084" cy="1"/>
          </a:xfrm>
          <a:prstGeom prst="line">
            <a:avLst/>
          </a:prstGeom>
          <a:ln w="76200">
            <a:solidFill>
              <a:srgbClr val="007E88"/>
            </a:solidFill>
          </a:ln>
        </p:spPr>
        <p:txBody>
          <a:bodyPr lIns="91437" tIns="91437" rIns="91437" bIns="91437"/>
          <a:lstStyle/>
          <a:p>
            <a:pPr defTabSz="1828800">
              <a:lnSpc>
                <a:spcPct val="100000"/>
              </a:lnSpc>
              <a:spcBef>
                <a:spcPts val="0"/>
              </a:spcBef>
              <a:defRPr sz="3600">
                <a:latin typeface="Calibri"/>
                <a:ea typeface="Calibri"/>
                <a:cs typeface="Calibri"/>
                <a:sym typeface="Calibri"/>
              </a:defRPr>
            </a:pPr>
            <a:endParaRPr/>
          </a:p>
        </p:txBody>
      </p:sp>
      <p:sp>
        <p:nvSpPr>
          <p:cNvPr id="315" name="Shape 155"/>
          <p:cNvSpPr/>
          <p:nvPr/>
        </p:nvSpPr>
        <p:spPr>
          <a:xfrm>
            <a:off x="22860004" y="12506404"/>
            <a:ext cx="1210333" cy="952569"/>
          </a:xfrm>
          <a:prstGeom prst="ellipse">
            <a:avLst/>
          </a:prstGeom>
          <a:ln w="38100">
            <a:solidFill>
              <a:srgbClr val="FFFFFF"/>
            </a:solidFill>
          </a:ln>
        </p:spPr>
        <p:txBody>
          <a:bodyPr lIns="91436" tIns="91436" rIns="91436" bIns="91436" anchor="ctr"/>
          <a:lstStyle/>
          <a:p>
            <a:pPr algn="ctr" defTabSz="1828800">
              <a:lnSpc>
                <a:spcPct val="100000"/>
              </a:lnSpc>
              <a:spcBef>
                <a:spcPts val="0"/>
              </a:spcBef>
              <a:defRPr sz="3600" spc="-2">
                <a:latin typeface="Arial"/>
                <a:ea typeface="Arial"/>
                <a:cs typeface="Arial"/>
                <a:sym typeface="Arial"/>
              </a:defRPr>
            </a:pPr>
            <a:endParaRPr/>
          </a:p>
        </p:txBody>
      </p:sp>
      <p:sp>
        <p:nvSpPr>
          <p:cNvPr id="316" name="Овал 7"/>
          <p:cNvSpPr/>
          <p:nvPr/>
        </p:nvSpPr>
        <p:spPr>
          <a:xfrm>
            <a:off x="22639108" y="12283478"/>
            <a:ext cx="1615001" cy="1271181"/>
          </a:xfrm>
          <a:prstGeom prst="ellipse">
            <a:avLst/>
          </a:prstGeom>
          <a:ln w="38100">
            <a:solidFill>
              <a:srgbClr val="FFFFFF"/>
            </a:solidFill>
            <a:miter/>
          </a:ln>
        </p:spPr>
        <p:txBody>
          <a:bodyPr lIns="91436" tIns="91436" rIns="91436" bIns="91436" anchor="ctr"/>
          <a:lstStyle/>
          <a:p>
            <a:pPr algn="ctr" defTabSz="1828800">
              <a:lnSpc>
                <a:spcPct val="100000"/>
              </a:lnSpc>
              <a:spcBef>
                <a:spcPts val="0"/>
              </a:spcBef>
              <a:defRPr sz="3600">
                <a:latin typeface="Times New Roman"/>
                <a:ea typeface="Times New Roman"/>
                <a:cs typeface="Times New Roman"/>
                <a:sym typeface="Times New Roman"/>
              </a:defRPr>
            </a:pPr>
            <a:endParaRPr/>
          </a:p>
        </p:txBody>
      </p:sp>
      <p:sp>
        <p:nvSpPr>
          <p:cNvPr id="317" name="Прямоугольник 10"/>
          <p:cNvSpPr txBox="1"/>
          <p:nvPr/>
        </p:nvSpPr>
        <p:spPr>
          <a:xfrm>
            <a:off x="698342" y="2221358"/>
            <a:ext cx="23194138" cy="118032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p>
            <a:pPr indent="600075" algn="just" defTabSz="457200">
              <a:lnSpc>
                <a:spcPts val="6100"/>
              </a:lnSpc>
              <a:spcBef>
                <a:spcPts val="0"/>
              </a:spcBef>
              <a:defRPr sz="3366">
                <a:latin typeface="Times New Roman"/>
                <a:ea typeface="Times New Roman"/>
                <a:cs typeface="Times New Roman"/>
                <a:sym typeface="Times New Roman"/>
              </a:defRPr>
            </a:pPr>
            <a:r>
              <a:rPr sz="3200" dirty="0"/>
              <a:t>В </a:t>
            </a:r>
            <a:r>
              <a:rPr sz="3200" dirty="0" err="1"/>
              <a:t>соответствии</a:t>
            </a:r>
            <a:r>
              <a:rPr sz="3200" dirty="0"/>
              <a:t> с </a:t>
            </a:r>
            <a:r>
              <a:rPr sz="3200" dirty="0" err="1"/>
              <a:t>требованиями</a:t>
            </a:r>
            <a:r>
              <a:rPr sz="3200" dirty="0"/>
              <a:t> </a:t>
            </a:r>
            <a:r>
              <a:rPr sz="3200" dirty="0" err="1"/>
              <a:t>части</a:t>
            </a:r>
            <a:r>
              <a:rPr sz="3200" dirty="0"/>
              <a:t> 12.2 </a:t>
            </a:r>
            <a:r>
              <a:rPr sz="3200" dirty="0" err="1"/>
              <a:t>статьи</a:t>
            </a:r>
            <a:r>
              <a:rPr sz="3200" dirty="0"/>
              <a:t> 95 </a:t>
            </a:r>
            <a:r>
              <a:rPr sz="3200" dirty="0" err="1"/>
              <a:t>Закона</a:t>
            </a:r>
            <a:r>
              <a:rPr sz="3200" dirty="0"/>
              <a:t> о </a:t>
            </a:r>
            <a:r>
              <a:rPr sz="3200" dirty="0" err="1"/>
              <a:t>контрактной</a:t>
            </a:r>
            <a:r>
              <a:rPr sz="3200" dirty="0"/>
              <a:t> </a:t>
            </a:r>
            <a:r>
              <a:rPr sz="3200" dirty="0" err="1"/>
              <a:t>системе</a:t>
            </a:r>
            <a:r>
              <a:rPr sz="3200" dirty="0"/>
              <a:t> </a:t>
            </a:r>
            <a:r>
              <a:rPr sz="3200" dirty="0" err="1"/>
              <a:t>Заказчиком</a:t>
            </a:r>
            <a:r>
              <a:rPr sz="3200" dirty="0"/>
              <a:t> 10.06.2023 в </a:t>
            </a:r>
            <a:r>
              <a:rPr sz="3200" dirty="0" err="1"/>
              <a:t>адрес</a:t>
            </a:r>
            <a:r>
              <a:rPr sz="3200" dirty="0"/>
              <a:t> ООО «» </a:t>
            </a:r>
            <a:r>
              <a:rPr sz="3200" dirty="0" err="1"/>
              <a:t>направлено</a:t>
            </a:r>
            <a:r>
              <a:rPr sz="3200" dirty="0"/>
              <a:t> </a:t>
            </a:r>
            <a:r>
              <a:rPr sz="3200" dirty="0" err="1"/>
              <a:t>Решение</a:t>
            </a:r>
            <a:r>
              <a:rPr sz="3200" dirty="0"/>
              <a:t> </a:t>
            </a:r>
            <a:r>
              <a:rPr sz="3200" dirty="0" err="1"/>
              <a:t>заказным</a:t>
            </a:r>
            <a:r>
              <a:rPr sz="3200" dirty="0"/>
              <a:t> </a:t>
            </a:r>
            <a:r>
              <a:rPr sz="3200" dirty="0" err="1"/>
              <a:t>письмом</a:t>
            </a:r>
            <a:r>
              <a:rPr sz="3200" dirty="0"/>
              <a:t> (</a:t>
            </a:r>
            <a:r>
              <a:rPr sz="3200" dirty="0" err="1"/>
              <a:t>трек</a:t>
            </a:r>
            <a:r>
              <a:rPr sz="3200" dirty="0"/>
              <a:t> – </a:t>
            </a:r>
            <a:r>
              <a:rPr sz="3200" dirty="0" err="1"/>
              <a:t>номер</a:t>
            </a:r>
            <a:r>
              <a:rPr sz="3200" dirty="0"/>
              <a:t> </a:t>
            </a:r>
            <a:r>
              <a:rPr sz="3200" dirty="0" err="1"/>
              <a:t>для</a:t>
            </a:r>
            <a:r>
              <a:rPr sz="3200" dirty="0"/>
              <a:t> </a:t>
            </a:r>
            <a:r>
              <a:rPr sz="3200" dirty="0" err="1"/>
              <a:t>отслеживания</a:t>
            </a:r>
            <a:r>
              <a:rPr sz="3200" dirty="0"/>
              <a:t>: 80082685129616) (</a:t>
            </a:r>
            <a:r>
              <a:rPr sz="3200" dirty="0" err="1"/>
              <a:t>далее</a:t>
            </a:r>
            <a:r>
              <a:rPr sz="3200" dirty="0"/>
              <a:t> – </a:t>
            </a:r>
            <a:r>
              <a:rPr sz="3200" dirty="0" err="1"/>
              <a:t>Письмо</a:t>
            </a:r>
            <a:r>
              <a:rPr sz="3200" dirty="0"/>
              <a:t>).</a:t>
            </a:r>
          </a:p>
          <a:p>
            <a:pPr indent="479425" algn="just" defTabSz="457200">
              <a:lnSpc>
                <a:spcPts val="6100"/>
              </a:lnSpc>
              <a:spcBef>
                <a:spcPts val="0"/>
              </a:spcBef>
              <a:defRPr sz="3366">
                <a:latin typeface="Times New Roman"/>
                <a:ea typeface="Times New Roman"/>
                <a:cs typeface="Times New Roman"/>
                <a:sym typeface="Times New Roman"/>
              </a:defRPr>
            </a:pPr>
            <a:r>
              <a:rPr sz="3200" dirty="0" err="1"/>
              <a:t>На</a:t>
            </a:r>
            <a:r>
              <a:rPr sz="3200" dirty="0"/>
              <a:t> </a:t>
            </a:r>
            <a:r>
              <a:rPr sz="3200" dirty="0" err="1"/>
              <a:t>заседании</a:t>
            </a:r>
            <a:r>
              <a:rPr sz="3200" dirty="0"/>
              <a:t> </a:t>
            </a:r>
            <a:r>
              <a:rPr sz="3200" dirty="0" err="1"/>
              <a:t>Комиссии</a:t>
            </a:r>
            <a:r>
              <a:rPr sz="3200" dirty="0"/>
              <a:t> </a:t>
            </a:r>
            <a:r>
              <a:rPr sz="3200" dirty="0" err="1"/>
              <a:t>представители</a:t>
            </a:r>
            <a:r>
              <a:rPr sz="3200" dirty="0"/>
              <a:t> </a:t>
            </a:r>
            <a:r>
              <a:rPr sz="3200" dirty="0" err="1"/>
              <a:t>Заказчика</a:t>
            </a:r>
            <a:r>
              <a:rPr sz="3200" dirty="0"/>
              <a:t> </a:t>
            </a:r>
            <a:r>
              <a:rPr sz="3200" dirty="0" err="1"/>
              <a:t>пояснили</a:t>
            </a:r>
            <a:r>
              <a:rPr sz="3200" dirty="0"/>
              <a:t>, </a:t>
            </a:r>
            <a:r>
              <a:rPr sz="3200" dirty="0" err="1"/>
              <a:t>что</a:t>
            </a:r>
            <a:r>
              <a:rPr sz="3200" dirty="0"/>
              <a:t> </a:t>
            </a:r>
            <a:r>
              <a:rPr sz="3200" dirty="0" err="1"/>
              <a:t>согласно</a:t>
            </a:r>
            <a:r>
              <a:rPr sz="3200" dirty="0"/>
              <a:t> </a:t>
            </a:r>
            <a:r>
              <a:rPr sz="3200" dirty="0" err="1"/>
              <a:t>сведениям</a:t>
            </a:r>
            <a:r>
              <a:rPr sz="3200" dirty="0"/>
              <a:t> </a:t>
            </a:r>
            <a:r>
              <a:rPr sz="3200" dirty="0" err="1"/>
              <a:t>онлайн</a:t>
            </a:r>
            <a:r>
              <a:rPr sz="3200" dirty="0"/>
              <a:t> – </a:t>
            </a:r>
            <a:r>
              <a:rPr sz="3200" dirty="0" err="1"/>
              <a:t>сервиса</a:t>
            </a:r>
            <a:r>
              <a:rPr sz="3200" dirty="0"/>
              <a:t> </a:t>
            </a:r>
            <a:r>
              <a:rPr sz="3200" dirty="0" err="1"/>
              <a:t>отслеживания</a:t>
            </a:r>
            <a:r>
              <a:rPr sz="3200" dirty="0"/>
              <a:t> </a:t>
            </a:r>
            <a:r>
              <a:rPr sz="3200" dirty="0" err="1"/>
              <a:t>почтовых</a:t>
            </a:r>
            <a:r>
              <a:rPr sz="3200" dirty="0"/>
              <a:t> </a:t>
            </a:r>
            <a:r>
              <a:rPr sz="3200" dirty="0" err="1"/>
              <a:t>отправлений</a:t>
            </a:r>
            <a:r>
              <a:rPr sz="3200" dirty="0"/>
              <a:t> (www.pochta.ru/tracking) 16.06.2023 </a:t>
            </a:r>
            <a:r>
              <a:rPr sz="3200" dirty="0" err="1"/>
              <a:t>состоялась</a:t>
            </a:r>
            <a:r>
              <a:rPr sz="3200" dirty="0"/>
              <a:t> </a:t>
            </a:r>
            <a:r>
              <a:rPr sz="3200" dirty="0" err="1"/>
              <a:t>неудачная</a:t>
            </a:r>
            <a:r>
              <a:rPr sz="3200" dirty="0"/>
              <a:t> </a:t>
            </a:r>
            <a:r>
              <a:rPr sz="3200" dirty="0" err="1"/>
              <a:t>попытка</a:t>
            </a:r>
            <a:r>
              <a:rPr sz="3200" dirty="0"/>
              <a:t> </a:t>
            </a:r>
            <a:r>
              <a:rPr sz="3200" dirty="0" err="1"/>
              <a:t>вручения</a:t>
            </a:r>
            <a:r>
              <a:rPr sz="3200" dirty="0"/>
              <a:t> </a:t>
            </a:r>
            <a:r>
              <a:rPr sz="3200" dirty="0" err="1"/>
              <a:t>Письма</a:t>
            </a:r>
            <a:r>
              <a:rPr sz="3200" dirty="0"/>
              <a:t> ООО «». </a:t>
            </a:r>
            <a:r>
              <a:rPr sz="3200" dirty="0" err="1"/>
              <a:t>Указанная</a:t>
            </a:r>
            <a:r>
              <a:rPr sz="3200" dirty="0"/>
              <a:t> </a:t>
            </a:r>
            <a:r>
              <a:rPr sz="3200" dirty="0" err="1"/>
              <a:t>дата</a:t>
            </a:r>
            <a:r>
              <a:rPr sz="3200" dirty="0"/>
              <a:t>, </a:t>
            </a:r>
            <a:r>
              <a:rPr sz="3200" dirty="0" err="1"/>
              <a:t>по</a:t>
            </a:r>
            <a:r>
              <a:rPr sz="3200" dirty="0"/>
              <a:t> </a:t>
            </a:r>
            <a:r>
              <a:rPr sz="3200" dirty="0" err="1"/>
              <a:t>мнению</a:t>
            </a:r>
            <a:r>
              <a:rPr sz="3200" dirty="0"/>
              <a:t> </a:t>
            </a:r>
            <a:r>
              <a:rPr sz="3200" dirty="0" err="1"/>
              <a:t>Заказчика</a:t>
            </a:r>
            <a:r>
              <a:rPr sz="3200" dirty="0"/>
              <a:t>, </a:t>
            </a:r>
            <a:r>
              <a:rPr sz="3200" dirty="0" err="1"/>
              <a:t>является</a:t>
            </a:r>
            <a:r>
              <a:rPr sz="3200" dirty="0"/>
              <a:t> </a:t>
            </a:r>
            <a:r>
              <a:rPr sz="3200" dirty="0" err="1"/>
              <a:t>датой</a:t>
            </a:r>
            <a:r>
              <a:rPr sz="3200" dirty="0"/>
              <a:t> </a:t>
            </a:r>
            <a:r>
              <a:rPr sz="3200" dirty="0" err="1"/>
              <a:t>надлежащего</a:t>
            </a:r>
            <a:r>
              <a:rPr sz="3200" dirty="0"/>
              <a:t> </a:t>
            </a:r>
            <a:r>
              <a:rPr sz="3200" dirty="0" err="1"/>
              <a:t>уведомления</a:t>
            </a:r>
            <a:r>
              <a:rPr sz="3200" dirty="0"/>
              <a:t> в </a:t>
            </a:r>
            <a:r>
              <a:rPr sz="3200" dirty="0" err="1"/>
              <a:t>соответствии</a:t>
            </a:r>
            <a:r>
              <a:rPr sz="3200" dirty="0"/>
              <a:t> с </a:t>
            </a:r>
            <a:r>
              <a:rPr sz="3200" dirty="0" err="1"/>
              <a:t>частью</a:t>
            </a:r>
            <a:r>
              <a:rPr sz="3200" dirty="0"/>
              <a:t> 12.2 </a:t>
            </a:r>
            <a:r>
              <a:rPr sz="3200" dirty="0" err="1"/>
              <a:t>статьи</a:t>
            </a:r>
            <a:r>
              <a:rPr sz="3200" dirty="0"/>
              <a:t> 95 </a:t>
            </a:r>
            <a:r>
              <a:rPr sz="3200" dirty="0" err="1"/>
              <a:t>Закона</a:t>
            </a:r>
            <a:r>
              <a:rPr sz="3200" dirty="0"/>
              <a:t> о </a:t>
            </a:r>
            <a:r>
              <a:rPr sz="3200" dirty="0" err="1"/>
              <a:t>контрактной</a:t>
            </a:r>
            <a:r>
              <a:rPr sz="3200" dirty="0"/>
              <a:t> </a:t>
            </a:r>
            <a:r>
              <a:rPr sz="3200" dirty="0" err="1"/>
              <a:t>системе</a:t>
            </a:r>
            <a:r>
              <a:rPr sz="3200" dirty="0"/>
              <a:t>, в </a:t>
            </a:r>
            <a:r>
              <a:rPr sz="3200" dirty="0" err="1"/>
              <a:t>связи</a:t>
            </a:r>
            <a:r>
              <a:rPr sz="3200" dirty="0"/>
              <a:t> с </a:t>
            </a:r>
            <a:r>
              <a:rPr sz="3200" dirty="0" err="1"/>
              <a:t>чем</a:t>
            </a:r>
            <a:r>
              <a:rPr sz="3200" dirty="0"/>
              <a:t> </a:t>
            </a:r>
            <a:r>
              <a:rPr sz="3200" dirty="0" err="1"/>
              <a:t>датой</a:t>
            </a:r>
            <a:r>
              <a:rPr sz="3200" dirty="0"/>
              <a:t> </a:t>
            </a:r>
            <a:r>
              <a:rPr sz="3200" dirty="0" err="1"/>
              <a:t>вступления</a:t>
            </a:r>
            <a:r>
              <a:rPr sz="3200" dirty="0"/>
              <a:t> </a:t>
            </a:r>
            <a:r>
              <a:rPr sz="3200" dirty="0" err="1"/>
              <a:t>Решения</a:t>
            </a:r>
            <a:r>
              <a:rPr sz="3200" dirty="0"/>
              <a:t> в </a:t>
            </a:r>
            <a:r>
              <a:rPr sz="3200" dirty="0" err="1"/>
              <a:t>силу</a:t>
            </a:r>
            <a:r>
              <a:rPr sz="3200" dirty="0"/>
              <a:t> и </a:t>
            </a:r>
            <a:r>
              <a:rPr sz="3200" dirty="0" err="1"/>
              <a:t>расторжения</a:t>
            </a:r>
            <a:r>
              <a:rPr sz="3200" dirty="0"/>
              <a:t> </a:t>
            </a:r>
            <a:r>
              <a:rPr sz="3200" dirty="0" err="1"/>
              <a:t>Контракта</a:t>
            </a:r>
            <a:r>
              <a:rPr sz="3200" dirty="0"/>
              <a:t> </a:t>
            </a:r>
            <a:r>
              <a:rPr sz="3200" dirty="0" err="1"/>
              <a:t>считается</a:t>
            </a:r>
            <a:r>
              <a:rPr sz="3200" dirty="0"/>
              <a:t>– 27.06.2023.</a:t>
            </a:r>
          </a:p>
          <a:p>
            <a:pPr indent="479425" algn="just" defTabSz="457200">
              <a:lnSpc>
                <a:spcPts val="6000"/>
              </a:lnSpc>
              <a:spcBef>
                <a:spcPts val="0"/>
              </a:spcBef>
              <a:defRPr sz="3366">
                <a:latin typeface="Times New Roman"/>
                <a:ea typeface="Times New Roman"/>
                <a:cs typeface="Times New Roman"/>
                <a:sym typeface="Times New Roman"/>
              </a:defRPr>
            </a:pPr>
            <a:r>
              <a:rPr sz="3200" dirty="0" err="1"/>
              <a:t>Обращение</a:t>
            </a:r>
            <a:r>
              <a:rPr sz="3200" dirty="0"/>
              <a:t> </a:t>
            </a:r>
            <a:r>
              <a:rPr sz="3200" dirty="0" err="1"/>
              <a:t>Заказчика</a:t>
            </a:r>
            <a:r>
              <a:rPr sz="3200" dirty="0"/>
              <a:t> о </a:t>
            </a:r>
            <a:r>
              <a:rPr sz="3200" dirty="0" err="1"/>
              <a:t>включении</a:t>
            </a:r>
            <a:r>
              <a:rPr sz="3200" dirty="0"/>
              <a:t> </a:t>
            </a:r>
            <a:r>
              <a:rPr sz="3200" dirty="0" err="1"/>
              <a:t>информации</a:t>
            </a:r>
            <a:r>
              <a:rPr sz="3200" dirty="0"/>
              <a:t> </a:t>
            </a:r>
            <a:r>
              <a:rPr sz="3200" dirty="0" err="1"/>
              <a:t>об</a:t>
            </a:r>
            <a:r>
              <a:rPr sz="3200" dirty="0"/>
              <a:t> ООО «» в </a:t>
            </a:r>
            <a:r>
              <a:rPr sz="3200" dirty="0" err="1"/>
              <a:t>Реестр</a:t>
            </a:r>
            <a:r>
              <a:rPr sz="3200" dirty="0"/>
              <a:t> </a:t>
            </a:r>
            <a:r>
              <a:rPr sz="3200" dirty="0" err="1"/>
              <a:t>направлено</a:t>
            </a:r>
            <a:r>
              <a:rPr sz="3200" dirty="0"/>
              <a:t> в ФАС </a:t>
            </a:r>
            <a:r>
              <a:rPr sz="3200" dirty="0" err="1"/>
              <a:t>России</a:t>
            </a:r>
            <a:r>
              <a:rPr sz="3200" dirty="0"/>
              <a:t> 29.06.2023.</a:t>
            </a:r>
          </a:p>
          <a:p>
            <a:pPr indent="479425" algn="just" defTabSz="457200">
              <a:lnSpc>
                <a:spcPts val="6000"/>
              </a:lnSpc>
              <a:spcBef>
                <a:spcPts val="0"/>
              </a:spcBef>
              <a:defRPr sz="3366">
                <a:latin typeface="Times New Roman"/>
                <a:ea typeface="Times New Roman"/>
                <a:cs typeface="Times New Roman"/>
                <a:sym typeface="Times New Roman"/>
              </a:defRPr>
            </a:pPr>
            <a:r>
              <a:rPr sz="3200" dirty="0" err="1"/>
              <a:t>Вместе</a:t>
            </a:r>
            <a:r>
              <a:rPr sz="3200" dirty="0"/>
              <a:t> с </a:t>
            </a:r>
            <a:r>
              <a:rPr sz="3200" dirty="0" err="1"/>
              <a:t>тем</a:t>
            </a:r>
            <a:r>
              <a:rPr sz="3200" dirty="0"/>
              <a:t> </a:t>
            </a:r>
            <a:r>
              <a:rPr sz="3200" dirty="0" err="1"/>
              <a:t>Комиссией</a:t>
            </a:r>
            <a:r>
              <a:rPr sz="3200" dirty="0"/>
              <a:t> </a:t>
            </a:r>
            <a:r>
              <a:rPr sz="3200" dirty="0" err="1"/>
              <a:t>установлено</a:t>
            </a:r>
            <a:r>
              <a:rPr sz="3200" dirty="0"/>
              <a:t>, </a:t>
            </a:r>
            <a:r>
              <a:rPr sz="3200" dirty="0" err="1"/>
              <a:t>что</a:t>
            </a:r>
            <a:r>
              <a:rPr sz="3200" dirty="0"/>
              <a:t> </a:t>
            </a:r>
            <a:r>
              <a:rPr sz="3200" dirty="0" err="1"/>
              <a:t>на</a:t>
            </a:r>
            <a:r>
              <a:rPr sz="3200" dirty="0"/>
              <a:t> </a:t>
            </a:r>
            <a:r>
              <a:rPr sz="3200" dirty="0" err="1"/>
              <a:t>момент</a:t>
            </a:r>
            <a:r>
              <a:rPr sz="3200" dirty="0"/>
              <a:t> </a:t>
            </a:r>
            <a:r>
              <a:rPr sz="3200" dirty="0" err="1"/>
              <a:t>направления</a:t>
            </a:r>
            <a:r>
              <a:rPr sz="3200" dirty="0"/>
              <a:t> </a:t>
            </a:r>
            <a:r>
              <a:rPr sz="3200" dirty="0" err="1"/>
              <a:t>Обращения</a:t>
            </a:r>
            <a:r>
              <a:rPr sz="3200" dirty="0"/>
              <a:t> </a:t>
            </a:r>
            <a:r>
              <a:rPr sz="3200" dirty="0" err="1"/>
              <a:t>десятидневный</a:t>
            </a:r>
            <a:r>
              <a:rPr sz="3200" dirty="0"/>
              <a:t> </a:t>
            </a:r>
            <a:r>
              <a:rPr sz="3200" dirty="0" err="1"/>
              <a:t>срок</a:t>
            </a:r>
            <a:r>
              <a:rPr sz="3200" dirty="0"/>
              <a:t> с </a:t>
            </a:r>
            <a:r>
              <a:rPr sz="3200" dirty="0" err="1"/>
              <a:t>даты</a:t>
            </a:r>
            <a:r>
              <a:rPr sz="3200" dirty="0"/>
              <a:t> </a:t>
            </a:r>
            <a:r>
              <a:rPr sz="3200" dirty="0" err="1"/>
              <a:t>надлежащего</a:t>
            </a:r>
            <a:r>
              <a:rPr sz="3200" dirty="0"/>
              <a:t> </a:t>
            </a:r>
            <a:r>
              <a:rPr sz="3200" dirty="0" err="1"/>
              <a:t>уведомления</a:t>
            </a:r>
            <a:r>
              <a:rPr sz="3200" dirty="0"/>
              <a:t>, </a:t>
            </a:r>
            <a:r>
              <a:rPr sz="3200" dirty="0" err="1"/>
              <a:t>предусмотренный</a:t>
            </a:r>
            <a:r>
              <a:rPr sz="3200" dirty="0"/>
              <a:t> </a:t>
            </a:r>
            <a:r>
              <a:rPr sz="3200" dirty="0" err="1"/>
              <a:t>частью</a:t>
            </a:r>
            <a:r>
              <a:rPr sz="3200" dirty="0"/>
              <a:t> 13 </a:t>
            </a:r>
            <a:r>
              <a:rPr sz="3200" dirty="0" err="1"/>
              <a:t>статьи</a:t>
            </a:r>
            <a:r>
              <a:rPr sz="3200" dirty="0"/>
              <a:t> 95 </a:t>
            </a:r>
            <a:r>
              <a:rPr sz="3200" dirty="0" err="1"/>
              <a:t>Закона</a:t>
            </a:r>
            <a:r>
              <a:rPr sz="3200" dirty="0"/>
              <a:t> о </a:t>
            </a:r>
            <a:r>
              <a:rPr sz="3200" dirty="0" err="1"/>
              <a:t>контрактной</a:t>
            </a:r>
            <a:r>
              <a:rPr sz="3200" dirty="0"/>
              <a:t> </a:t>
            </a:r>
            <a:r>
              <a:rPr sz="3200" dirty="0" err="1"/>
              <a:t>системе</a:t>
            </a:r>
            <a:r>
              <a:rPr sz="3200" dirty="0"/>
              <a:t>, </a:t>
            </a:r>
            <a:r>
              <a:rPr sz="3200" dirty="0" err="1"/>
              <a:t>не</a:t>
            </a:r>
            <a:r>
              <a:rPr sz="3200" dirty="0"/>
              <a:t> </a:t>
            </a:r>
            <a:r>
              <a:rPr sz="3200" dirty="0" err="1"/>
              <a:t>истек</a:t>
            </a:r>
            <a:r>
              <a:rPr sz="3200" dirty="0"/>
              <a:t>, </a:t>
            </a:r>
            <a:r>
              <a:rPr sz="3200" dirty="0" err="1"/>
              <a:t>следовательно</a:t>
            </a:r>
            <a:r>
              <a:rPr sz="3200" dirty="0"/>
              <a:t>, </a:t>
            </a:r>
            <a:r>
              <a:rPr sz="3200" dirty="0" err="1"/>
              <a:t>Решение</a:t>
            </a:r>
            <a:r>
              <a:rPr sz="3200" dirty="0"/>
              <a:t> в </a:t>
            </a:r>
            <a:r>
              <a:rPr sz="3200" dirty="0" err="1"/>
              <a:t>законную</a:t>
            </a:r>
            <a:r>
              <a:rPr sz="3200" dirty="0"/>
              <a:t> </a:t>
            </a:r>
            <a:r>
              <a:rPr sz="3200" dirty="0" err="1"/>
              <a:t>силу</a:t>
            </a:r>
            <a:r>
              <a:rPr sz="3200" dirty="0"/>
              <a:t> </a:t>
            </a:r>
            <a:r>
              <a:rPr sz="3200" dirty="0" err="1"/>
              <a:t>не</a:t>
            </a:r>
            <a:r>
              <a:rPr sz="3200" dirty="0"/>
              <a:t> </a:t>
            </a:r>
            <a:r>
              <a:rPr sz="3200" dirty="0" err="1"/>
              <a:t>вступило</a:t>
            </a:r>
            <a:r>
              <a:rPr sz="3200" dirty="0"/>
              <a:t> и </a:t>
            </a:r>
            <a:r>
              <a:rPr sz="3200" dirty="0" err="1"/>
              <a:t>Контракт</a:t>
            </a:r>
            <a:r>
              <a:rPr sz="3200" dirty="0"/>
              <a:t> </a:t>
            </a:r>
            <a:r>
              <a:rPr sz="3200" dirty="0" err="1"/>
              <a:t>не</a:t>
            </a:r>
            <a:r>
              <a:rPr sz="3200" dirty="0"/>
              <a:t> </a:t>
            </a:r>
            <a:r>
              <a:rPr sz="3200" dirty="0" err="1"/>
              <a:t>расторгнут</a:t>
            </a:r>
            <a:r>
              <a:rPr sz="3200" dirty="0"/>
              <a:t>.</a:t>
            </a:r>
          </a:p>
          <a:p>
            <a:pPr indent="479425" algn="just" defTabSz="457200">
              <a:lnSpc>
                <a:spcPts val="6000"/>
              </a:lnSpc>
              <a:spcBef>
                <a:spcPts val="0"/>
              </a:spcBef>
              <a:defRPr sz="3366">
                <a:latin typeface="Times New Roman"/>
                <a:ea typeface="Times New Roman"/>
                <a:cs typeface="Times New Roman"/>
                <a:sym typeface="Times New Roman"/>
              </a:defRPr>
            </a:pPr>
            <a:r>
              <a:rPr sz="3200" dirty="0" err="1"/>
              <a:t>На</a:t>
            </a:r>
            <a:r>
              <a:rPr sz="3200" dirty="0"/>
              <a:t> </a:t>
            </a:r>
            <a:r>
              <a:rPr sz="3200" dirty="0" err="1"/>
              <a:t>основании</a:t>
            </a:r>
            <a:r>
              <a:rPr sz="3200" dirty="0"/>
              <a:t> </a:t>
            </a:r>
            <a:r>
              <a:rPr sz="3200" dirty="0" err="1"/>
              <a:t>изложенного</a:t>
            </a:r>
            <a:r>
              <a:rPr sz="3200" dirty="0"/>
              <a:t>, </a:t>
            </a:r>
            <a:r>
              <a:rPr sz="3200" dirty="0" err="1"/>
              <a:t>действия</a:t>
            </a:r>
            <a:r>
              <a:rPr sz="3200" dirty="0"/>
              <a:t> </a:t>
            </a:r>
            <a:r>
              <a:rPr sz="3200" dirty="0" err="1"/>
              <a:t>Заказчика</a:t>
            </a:r>
            <a:r>
              <a:rPr sz="3200" dirty="0"/>
              <a:t>, </a:t>
            </a:r>
            <a:r>
              <a:rPr sz="3200" dirty="0" err="1"/>
              <a:t>направившего</a:t>
            </a:r>
            <a:r>
              <a:rPr sz="3200" dirty="0"/>
              <a:t> </a:t>
            </a:r>
            <a:r>
              <a:rPr sz="3200" dirty="0" err="1"/>
              <a:t>Обращение</a:t>
            </a:r>
            <a:r>
              <a:rPr sz="3200" dirty="0"/>
              <a:t> в ФАС </a:t>
            </a:r>
            <a:r>
              <a:rPr sz="3200" dirty="0" err="1"/>
              <a:t>России</a:t>
            </a:r>
            <a:r>
              <a:rPr sz="3200" dirty="0"/>
              <a:t> </a:t>
            </a:r>
            <a:r>
              <a:rPr sz="3200" dirty="0" err="1"/>
              <a:t>до</a:t>
            </a:r>
            <a:r>
              <a:rPr sz="3200" dirty="0"/>
              <a:t> </a:t>
            </a:r>
            <a:r>
              <a:rPr sz="3200" dirty="0" err="1"/>
              <a:t>даты</a:t>
            </a:r>
            <a:r>
              <a:rPr sz="3200" dirty="0"/>
              <a:t> </a:t>
            </a:r>
            <a:r>
              <a:rPr sz="3200" dirty="0" err="1"/>
              <a:t>вступления</a:t>
            </a:r>
            <a:r>
              <a:rPr sz="3200" dirty="0"/>
              <a:t> в </a:t>
            </a:r>
            <a:r>
              <a:rPr sz="3200" dirty="0" err="1"/>
              <a:t>силу</a:t>
            </a:r>
            <a:r>
              <a:rPr sz="3200" dirty="0"/>
              <a:t> </a:t>
            </a:r>
            <a:r>
              <a:rPr sz="3200" dirty="0" err="1"/>
              <a:t>Решения</a:t>
            </a:r>
            <a:r>
              <a:rPr sz="3200" dirty="0"/>
              <a:t> и </a:t>
            </a:r>
            <a:r>
              <a:rPr sz="3200" dirty="0" err="1"/>
              <a:t>расторжения</a:t>
            </a:r>
            <a:r>
              <a:rPr sz="3200" dirty="0"/>
              <a:t> </a:t>
            </a:r>
            <a:r>
              <a:rPr sz="3200" dirty="0" err="1"/>
              <a:t>Контракта</a:t>
            </a:r>
            <a:r>
              <a:rPr sz="3200" dirty="0"/>
              <a:t>, </a:t>
            </a:r>
            <a:r>
              <a:rPr sz="3200" dirty="0" err="1"/>
              <a:t>нарушают</a:t>
            </a:r>
            <a:r>
              <a:rPr sz="3200" dirty="0"/>
              <a:t> </a:t>
            </a:r>
            <a:r>
              <a:rPr sz="3200" dirty="0" err="1"/>
              <a:t>часть</a:t>
            </a:r>
            <a:r>
              <a:rPr sz="3200" dirty="0"/>
              <a:t> 16 </a:t>
            </a:r>
            <a:r>
              <a:rPr sz="3200" dirty="0" err="1"/>
              <a:t>статьи</a:t>
            </a:r>
            <a:r>
              <a:rPr sz="3200" dirty="0"/>
              <a:t> 95 </a:t>
            </a:r>
            <a:r>
              <a:rPr sz="3200" dirty="0" err="1"/>
              <a:t>Закона</a:t>
            </a:r>
            <a:r>
              <a:rPr sz="3200" dirty="0"/>
              <a:t> о </a:t>
            </a:r>
            <a:r>
              <a:rPr sz="3200" dirty="0" err="1"/>
              <a:t>контрактной</a:t>
            </a:r>
            <a:r>
              <a:rPr sz="3200" dirty="0"/>
              <a:t> </a:t>
            </a:r>
            <a:r>
              <a:rPr sz="3200" dirty="0" err="1"/>
              <a:t>системе</a:t>
            </a:r>
            <a:r>
              <a:rPr sz="3200" dirty="0"/>
              <a:t> и </a:t>
            </a:r>
            <a:r>
              <a:rPr sz="3200" dirty="0" err="1"/>
              <a:t>содержат</a:t>
            </a:r>
            <a:r>
              <a:rPr sz="3200" dirty="0"/>
              <a:t> </a:t>
            </a:r>
            <a:r>
              <a:rPr sz="3200" dirty="0" err="1"/>
              <a:t>признаки</a:t>
            </a:r>
            <a:r>
              <a:rPr sz="3200" dirty="0"/>
              <a:t> </a:t>
            </a:r>
            <a:r>
              <a:rPr sz="3200" dirty="0" err="1"/>
              <a:t>состава</a:t>
            </a:r>
            <a:r>
              <a:rPr sz="3200" dirty="0"/>
              <a:t> </a:t>
            </a:r>
            <a:r>
              <a:rPr sz="3200" dirty="0" err="1"/>
              <a:t>административного</a:t>
            </a:r>
            <a:r>
              <a:rPr sz="3200" dirty="0"/>
              <a:t> </a:t>
            </a:r>
            <a:r>
              <a:rPr sz="3200" dirty="0" err="1"/>
              <a:t>правонарушения</a:t>
            </a:r>
            <a:r>
              <a:rPr sz="3200" dirty="0"/>
              <a:t>, </a:t>
            </a:r>
            <a:r>
              <a:rPr sz="3200" dirty="0" err="1"/>
              <a:t>ответственность</a:t>
            </a:r>
            <a:r>
              <a:rPr sz="3200" dirty="0"/>
              <a:t> </a:t>
            </a:r>
            <a:r>
              <a:rPr sz="3200" dirty="0" err="1"/>
              <a:t>за</a:t>
            </a:r>
            <a:r>
              <a:rPr sz="3200" dirty="0"/>
              <a:t> </a:t>
            </a:r>
            <a:r>
              <a:rPr sz="3200" dirty="0" err="1"/>
              <a:t>совершение</a:t>
            </a:r>
            <a:r>
              <a:rPr sz="3200" dirty="0"/>
              <a:t> </a:t>
            </a:r>
            <a:r>
              <a:rPr sz="3200" dirty="0" err="1"/>
              <a:t>которого</a:t>
            </a:r>
            <a:r>
              <a:rPr sz="3200" dirty="0"/>
              <a:t> </a:t>
            </a:r>
            <a:r>
              <a:rPr sz="3200" dirty="0" err="1"/>
              <a:t>предусмотрена</a:t>
            </a:r>
            <a:r>
              <a:rPr sz="3200" dirty="0"/>
              <a:t> </a:t>
            </a:r>
            <a:r>
              <a:rPr sz="3200" dirty="0" err="1"/>
              <a:t>частью</a:t>
            </a:r>
            <a:r>
              <a:rPr sz="3200" dirty="0"/>
              <a:t> 2 </a:t>
            </a:r>
            <a:r>
              <a:rPr sz="3200" dirty="0" err="1"/>
              <a:t>статьи</a:t>
            </a:r>
            <a:r>
              <a:rPr sz="3200" dirty="0"/>
              <a:t> 7.31 </a:t>
            </a:r>
            <a:r>
              <a:rPr sz="3200" dirty="0" err="1"/>
              <a:t>КоАП</a:t>
            </a:r>
            <a:r>
              <a:rPr sz="3200" dirty="0"/>
              <a:t> РФ.</a:t>
            </a:r>
          </a:p>
          <a:p>
            <a:pPr indent="479425" algn="just" defTabSz="457200">
              <a:lnSpc>
                <a:spcPts val="6000"/>
              </a:lnSpc>
              <a:spcBef>
                <a:spcPts val="0"/>
              </a:spcBef>
              <a:defRPr sz="3366">
                <a:latin typeface="Times New Roman"/>
                <a:ea typeface="Times New Roman"/>
                <a:cs typeface="Times New Roman"/>
                <a:sym typeface="Times New Roman"/>
              </a:defRPr>
            </a:pPr>
            <a:r>
              <a:rPr sz="3200" dirty="0" err="1"/>
              <a:t>Учитывая</a:t>
            </a:r>
            <a:r>
              <a:rPr sz="3200" dirty="0"/>
              <a:t>, </a:t>
            </a:r>
            <a:r>
              <a:rPr sz="3200" dirty="0" err="1"/>
              <a:t>что</a:t>
            </a:r>
            <a:r>
              <a:rPr sz="3200" dirty="0"/>
              <a:t> </a:t>
            </a:r>
            <a:r>
              <a:rPr sz="3200" dirty="0" err="1"/>
              <a:t>на</a:t>
            </a:r>
            <a:r>
              <a:rPr sz="3200" dirty="0"/>
              <a:t> </a:t>
            </a:r>
            <a:r>
              <a:rPr sz="3200" dirty="0" err="1"/>
              <a:t>момент</a:t>
            </a:r>
            <a:r>
              <a:rPr sz="3200" dirty="0"/>
              <a:t> </a:t>
            </a:r>
            <a:r>
              <a:rPr sz="3200" dirty="0" err="1"/>
              <a:t>рассмотрения</a:t>
            </a:r>
            <a:r>
              <a:rPr sz="3200" dirty="0"/>
              <a:t> </a:t>
            </a:r>
            <a:r>
              <a:rPr sz="3200" dirty="0" err="1"/>
              <a:t>Обращения</a:t>
            </a:r>
            <a:r>
              <a:rPr sz="3200" dirty="0"/>
              <a:t> </a:t>
            </a:r>
            <a:r>
              <a:rPr sz="3200" dirty="0" err="1"/>
              <a:t>Контракт</a:t>
            </a:r>
            <a:r>
              <a:rPr sz="3200" dirty="0"/>
              <a:t> </a:t>
            </a:r>
            <a:r>
              <a:rPr sz="3200" dirty="0" err="1"/>
              <a:t>не</a:t>
            </a:r>
            <a:r>
              <a:rPr sz="3200" dirty="0"/>
              <a:t> </a:t>
            </a:r>
            <a:r>
              <a:rPr sz="3200" dirty="0" err="1"/>
              <a:t>расторгнут</a:t>
            </a:r>
            <a:r>
              <a:rPr sz="3200" dirty="0"/>
              <a:t>, у </a:t>
            </a:r>
            <a:r>
              <a:rPr sz="3200" dirty="0" err="1"/>
              <a:t>Комиссии</a:t>
            </a:r>
            <a:r>
              <a:rPr sz="3200" dirty="0"/>
              <a:t> </a:t>
            </a:r>
            <a:r>
              <a:rPr sz="3200" dirty="0" err="1"/>
              <a:t>отсутствуют</a:t>
            </a:r>
            <a:r>
              <a:rPr sz="3200" dirty="0"/>
              <a:t> </a:t>
            </a:r>
            <a:r>
              <a:rPr sz="3200" dirty="0" err="1"/>
              <a:t>правовые</a:t>
            </a:r>
            <a:r>
              <a:rPr sz="3200" dirty="0"/>
              <a:t> </a:t>
            </a:r>
            <a:r>
              <a:rPr sz="3200" dirty="0" err="1"/>
              <a:t>основания</a:t>
            </a:r>
            <a:r>
              <a:rPr sz="3200" dirty="0"/>
              <a:t> </a:t>
            </a:r>
            <a:r>
              <a:rPr sz="3200" dirty="0" err="1"/>
              <a:t>для</a:t>
            </a:r>
            <a:r>
              <a:rPr sz="3200" dirty="0"/>
              <a:t> </a:t>
            </a:r>
            <a:r>
              <a:rPr sz="3200" dirty="0" err="1"/>
              <a:t>включения</a:t>
            </a:r>
            <a:r>
              <a:rPr sz="3200" dirty="0"/>
              <a:t> </a:t>
            </a:r>
            <a:r>
              <a:rPr sz="3200" dirty="0" err="1"/>
              <a:t>информации</a:t>
            </a:r>
            <a:r>
              <a:rPr sz="3200" dirty="0"/>
              <a:t> </a:t>
            </a:r>
            <a:r>
              <a:rPr sz="3200" dirty="0" err="1"/>
              <a:t>об</a:t>
            </a:r>
            <a:r>
              <a:rPr sz="3200" dirty="0"/>
              <a:t> ООО «» в </a:t>
            </a:r>
            <a:r>
              <a:rPr sz="3200" dirty="0" err="1"/>
              <a:t>Реестр</a:t>
            </a:r>
            <a:r>
              <a:rPr sz="3200" dirty="0"/>
              <a:t>.</a:t>
            </a:r>
            <a:endParaRPr sz="1466" dirty="0">
              <a:latin typeface="Helvetica"/>
              <a:ea typeface="Helvetica"/>
              <a:cs typeface="Helvetica"/>
              <a:sym typeface="Helvetica"/>
            </a:endParaRPr>
          </a:p>
        </p:txBody>
      </p:sp>
      <p:sp>
        <p:nvSpPr>
          <p:cNvPr id="318" name="TextBox 11"/>
          <p:cNvSpPr txBox="1"/>
          <p:nvPr/>
        </p:nvSpPr>
        <p:spPr>
          <a:xfrm>
            <a:off x="512114" y="328959"/>
            <a:ext cx="23275660" cy="1652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p>
            <a:pPr algn="ctr" defTabSz="1828800">
              <a:spcBef>
                <a:spcPts val="0"/>
              </a:spcBef>
              <a:defRPr sz="5400" b="1">
                <a:latin typeface="Times New Roman"/>
                <a:ea typeface="Times New Roman"/>
                <a:cs typeface="Times New Roman"/>
                <a:sym typeface="Times New Roman"/>
              </a:defRPr>
            </a:pPr>
            <a:r>
              <a:t>Решение по делу № 23/44/104/209</a:t>
            </a:r>
            <a:r>
              <a:rPr sz="1200">
                <a:latin typeface="Times Roman"/>
                <a:ea typeface="Times Roman"/>
                <a:cs typeface="Times Roman"/>
                <a:sym typeface="Times Roman"/>
              </a:rPr>
              <a:t> </a:t>
            </a:r>
            <a:r>
              <a:t>ГОЗ об отказе во включении информации в РНП</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 name="Picture 152" descr="Picture 152"/>
          <p:cNvPicPr>
            <a:picLocks noChangeAspect="1"/>
          </p:cNvPicPr>
          <p:nvPr/>
        </p:nvPicPr>
        <p:blipFill>
          <a:blip r:embed="rId2"/>
          <a:stretch>
            <a:fillRect/>
          </a:stretch>
        </p:blipFill>
        <p:spPr>
          <a:xfrm>
            <a:off x="0" y="0"/>
            <a:ext cx="11136240" cy="13842002"/>
          </a:xfrm>
          <a:prstGeom prst="rect">
            <a:avLst/>
          </a:prstGeom>
          <a:ln w="12700">
            <a:miter lim="400000"/>
          </a:ln>
        </p:spPr>
      </p:pic>
      <p:sp>
        <p:nvSpPr>
          <p:cNvPr id="335" name="Shape 154"/>
          <p:cNvSpPr/>
          <p:nvPr/>
        </p:nvSpPr>
        <p:spPr>
          <a:xfrm>
            <a:off x="648958" y="2009343"/>
            <a:ext cx="23086084" cy="1"/>
          </a:xfrm>
          <a:prstGeom prst="line">
            <a:avLst/>
          </a:prstGeom>
          <a:ln w="76200">
            <a:solidFill>
              <a:srgbClr val="007E88"/>
            </a:solidFill>
          </a:ln>
        </p:spPr>
        <p:txBody>
          <a:bodyPr lIns="91437" tIns="91437" rIns="91437" bIns="91437"/>
          <a:lstStyle/>
          <a:p>
            <a:pPr defTabSz="1828800">
              <a:lnSpc>
                <a:spcPct val="100000"/>
              </a:lnSpc>
              <a:spcBef>
                <a:spcPts val="0"/>
              </a:spcBef>
              <a:defRPr sz="3600">
                <a:latin typeface="Calibri"/>
                <a:ea typeface="Calibri"/>
                <a:cs typeface="Calibri"/>
                <a:sym typeface="Calibri"/>
              </a:defRPr>
            </a:pPr>
            <a:endParaRPr/>
          </a:p>
        </p:txBody>
      </p:sp>
      <p:sp>
        <p:nvSpPr>
          <p:cNvPr id="336" name="Shape 155"/>
          <p:cNvSpPr/>
          <p:nvPr/>
        </p:nvSpPr>
        <p:spPr>
          <a:xfrm>
            <a:off x="22860004" y="12506404"/>
            <a:ext cx="1210333" cy="952569"/>
          </a:xfrm>
          <a:prstGeom prst="ellipse">
            <a:avLst/>
          </a:prstGeom>
          <a:ln w="38100">
            <a:solidFill>
              <a:srgbClr val="FFFFFF"/>
            </a:solidFill>
          </a:ln>
        </p:spPr>
        <p:txBody>
          <a:bodyPr lIns="91436" tIns="91436" rIns="91436" bIns="91436" anchor="ctr"/>
          <a:lstStyle/>
          <a:p>
            <a:pPr algn="ctr" defTabSz="1828800">
              <a:lnSpc>
                <a:spcPct val="100000"/>
              </a:lnSpc>
              <a:spcBef>
                <a:spcPts val="0"/>
              </a:spcBef>
              <a:defRPr sz="3600" spc="-2">
                <a:latin typeface="Arial"/>
                <a:ea typeface="Arial"/>
                <a:cs typeface="Arial"/>
                <a:sym typeface="Arial"/>
              </a:defRPr>
            </a:pPr>
            <a:endParaRPr/>
          </a:p>
        </p:txBody>
      </p:sp>
      <p:sp>
        <p:nvSpPr>
          <p:cNvPr id="337" name="Овал 7"/>
          <p:cNvSpPr/>
          <p:nvPr/>
        </p:nvSpPr>
        <p:spPr>
          <a:xfrm>
            <a:off x="22639108" y="12283478"/>
            <a:ext cx="1615001" cy="1271181"/>
          </a:xfrm>
          <a:prstGeom prst="ellipse">
            <a:avLst/>
          </a:prstGeom>
          <a:ln w="38100">
            <a:solidFill>
              <a:srgbClr val="FFFFFF"/>
            </a:solidFill>
            <a:miter/>
          </a:ln>
        </p:spPr>
        <p:txBody>
          <a:bodyPr lIns="91436" tIns="91436" rIns="91436" bIns="91436" anchor="ctr"/>
          <a:lstStyle/>
          <a:p>
            <a:pPr algn="ctr" defTabSz="1828800">
              <a:lnSpc>
                <a:spcPct val="100000"/>
              </a:lnSpc>
              <a:spcBef>
                <a:spcPts val="0"/>
              </a:spcBef>
              <a:defRPr sz="3600">
                <a:latin typeface="Times New Roman"/>
                <a:ea typeface="Times New Roman"/>
                <a:cs typeface="Times New Roman"/>
                <a:sym typeface="Times New Roman"/>
              </a:defRPr>
            </a:pPr>
            <a:endParaRPr/>
          </a:p>
        </p:txBody>
      </p:sp>
      <p:sp>
        <p:nvSpPr>
          <p:cNvPr id="338" name="Прямоугольник 10"/>
          <p:cNvSpPr txBox="1"/>
          <p:nvPr/>
        </p:nvSpPr>
        <p:spPr>
          <a:xfrm>
            <a:off x="594928" y="2037007"/>
            <a:ext cx="23194144" cy="102991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p>
            <a:pPr indent="1200150" algn="just" defTabSz="914400">
              <a:lnSpc>
                <a:spcPct val="100000"/>
              </a:lnSpc>
              <a:spcBef>
                <a:spcPts val="0"/>
              </a:spcBef>
              <a:defRPr sz="3400">
                <a:latin typeface="Times New Roman"/>
                <a:ea typeface="Times New Roman"/>
                <a:cs typeface="Times New Roman"/>
                <a:sym typeface="Times New Roman"/>
              </a:defRPr>
            </a:pPr>
            <a:r>
              <a:t>Заказчиком на основании подпункта «б» пункта 1 части 15 статьи 95 Закона о контрактной системе принято решение об одностороннем отказе от исполнения Контракта от 15.09.2023 б/н (далее – Решение) ввиду предоставления ООО «__» документов в целях присвоения баллов </a:t>
            </a:r>
            <a:r>
              <a:rPr b="1"/>
              <a:t>по порядку рассмотрения и оценки заявок </a:t>
            </a:r>
            <a:r>
              <a:t>на участие в Конкурсе и подтверждения опыта выполнения работ, являющихся подложными и носящими мнимый характер, следовательно, не подтверждающих наличие у ООО «__» опыта выполнения работ, связанных с предметом Контракта, что также отражено в решении ФАС России от 04.08.2023 № П-236/23. </a:t>
            </a:r>
          </a:p>
          <a:p>
            <a:pPr indent="1200150" algn="just" defTabSz="914400">
              <a:lnSpc>
                <a:spcPct val="100000"/>
              </a:lnSpc>
              <a:spcBef>
                <a:spcPts val="0"/>
              </a:spcBef>
              <a:defRPr sz="3400">
                <a:latin typeface="Times New Roman"/>
                <a:ea typeface="Times New Roman"/>
                <a:cs typeface="Times New Roman"/>
                <a:sym typeface="Times New Roman"/>
              </a:defRPr>
            </a:pPr>
            <a:r>
              <a:t>При этом из Решения не следует, что Контракт расторгнут Заказчиком ввиду существенного нарушения условий Контракта ООО «__».</a:t>
            </a:r>
          </a:p>
          <a:p>
            <a:pPr indent="914400" algn="just" defTabSz="914400">
              <a:lnSpc>
                <a:spcPct val="100000"/>
              </a:lnSpc>
              <a:spcBef>
                <a:spcPts val="0"/>
              </a:spcBef>
              <a:defRPr sz="3400">
                <a:latin typeface="Times New Roman"/>
                <a:ea typeface="Times New Roman"/>
                <a:cs typeface="Times New Roman"/>
                <a:sym typeface="Times New Roman"/>
              </a:defRPr>
            </a:pPr>
            <a:r>
              <a:t>Положениями частей 8, 9 статьи 95 Закона о контрактной системе установлено право заказчика на расторжение контракта в одностороннем порядке по основаниям, предусмотренным гражданским законодательством Российской Федерации. При этом принятие решения допускается исключительно в связи с существенным нарушением условий контракта. Документами, подтверждающими обоснование причин одностороннего отказа заказчика от исполнения контракта, являются, например, заключения экспертизы, акты приемки товаров (работ, услуг), составленные с участием поставщика (подрядчика, исполнителя), товаросопроводительные документы, решения/предписания контролирующих органов власти, претензионная переписка и другие документы, фиксирующие факты неисполнения/ненадлежащего исполнения обязательств по контракту.</a:t>
            </a:r>
          </a:p>
          <a:p>
            <a:pPr indent="914400" algn="just" defTabSz="914400">
              <a:lnSpc>
                <a:spcPct val="100000"/>
              </a:lnSpc>
              <a:spcBef>
                <a:spcPts val="0"/>
              </a:spcBef>
              <a:defRPr sz="3400">
                <a:latin typeface="Times New Roman"/>
                <a:ea typeface="Times New Roman"/>
                <a:cs typeface="Times New Roman"/>
                <a:sym typeface="Times New Roman"/>
              </a:defRPr>
            </a:pPr>
            <a:r>
              <a:t>Учитывая изложенное, Комиссией установлено, что </a:t>
            </a:r>
            <a:r>
              <a:rPr b="1"/>
              <a:t>у Заказчика отсутствовали </a:t>
            </a:r>
            <a:r>
              <a:t>основания для принятия Решения, поскольку ООО «__» </a:t>
            </a:r>
            <a:r>
              <a:rPr b="1"/>
              <a:t>не перестало соответствовать требованиям статьи 31</a:t>
            </a:r>
            <a:r>
              <a:t> Закона о контрактной системе. </a:t>
            </a:r>
          </a:p>
          <a:p>
            <a:pPr indent="911860" algn="just" defTabSz="914400">
              <a:lnSpc>
                <a:spcPct val="100000"/>
              </a:lnSpc>
              <a:spcBef>
                <a:spcPts val="0"/>
              </a:spcBef>
              <a:defRPr sz="3400">
                <a:latin typeface="Times New Roman"/>
                <a:ea typeface="Times New Roman"/>
                <a:cs typeface="Times New Roman"/>
                <a:sym typeface="Times New Roman"/>
              </a:defRPr>
            </a:pPr>
            <a:r>
              <a:t>Таким образом, действия Заказчика, принявшего Решение </a:t>
            </a:r>
            <a:r>
              <a:rPr b="1"/>
              <a:t>в отсутствие оснований,</a:t>
            </a:r>
            <a:r>
              <a:t> нарушают часть 9 статьи 95 Закона о контрактной системе, и содержат признаки состава административного правонарушения, предусмотренного частью 6 статьи 7.32 Кодекса Российской Федерации об административных правонарушениях. </a:t>
            </a:r>
          </a:p>
        </p:txBody>
      </p:sp>
      <p:sp>
        <p:nvSpPr>
          <p:cNvPr id="339" name="TextBox 11"/>
          <p:cNvSpPr txBox="1"/>
          <p:nvPr/>
        </p:nvSpPr>
        <p:spPr>
          <a:xfrm>
            <a:off x="1307054" y="320416"/>
            <a:ext cx="23275668" cy="1558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p>
            <a:pPr algn="ctr" defTabSz="1828800">
              <a:spcBef>
                <a:spcPts val="0"/>
              </a:spcBef>
              <a:defRPr sz="5000" b="1">
                <a:latin typeface="Times New Roman"/>
                <a:ea typeface="Times New Roman"/>
                <a:cs typeface="Times New Roman"/>
                <a:sym typeface="Times New Roman"/>
              </a:defRPr>
            </a:pPr>
            <a:r>
              <a:t>Решение по делу № 23/44/104/342 об отказе во включении информации</a:t>
            </a:r>
          </a:p>
          <a:p>
            <a:pPr algn="ctr" defTabSz="1828800">
              <a:spcBef>
                <a:spcPts val="0"/>
              </a:spcBef>
              <a:defRPr sz="5000" b="1">
                <a:latin typeface="Times New Roman"/>
                <a:ea typeface="Times New Roman"/>
                <a:cs typeface="Times New Roman"/>
                <a:sym typeface="Times New Roman"/>
              </a:defRPr>
            </a:pPr>
            <a:r>
              <a:t>в реестр недобросовестных поставщиков (подрядчиков, исполнителей)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Рисунок 22" descr="Рисунок 22"/>
          <p:cNvPicPr>
            <a:picLocks noChangeAspect="1"/>
          </p:cNvPicPr>
          <p:nvPr/>
        </p:nvPicPr>
        <p:blipFill>
          <a:blip r:embed="rId2"/>
          <a:stretch>
            <a:fillRect/>
          </a:stretch>
        </p:blipFill>
        <p:spPr>
          <a:xfrm>
            <a:off x="-106117" y="-161642"/>
            <a:ext cx="11137240" cy="13842842"/>
          </a:xfrm>
          <a:prstGeom prst="rect">
            <a:avLst/>
          </a:prstGeom>
          <a:ln w="12700">
            <a:miter lim="400000"/>
          </a:ln>
        </p:spPr>
      </p:pic>
      <p:sp>
        <p:nvSpPr>
          <p:cNvPr id="213" name="Прямоугольник 1"/>
          <p:cNvSpPr txBox="1"/>
          <p:nvPr/>
        </p:nvSpPr>
        <p:spPr>
          <a:xfrm>
            <a:off x="1123232" y="232087"/>
            <a:ext cx="22137536" cy="132666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just" defTabSz="1828800">
              <a:lnSpc>
                <a:spcPct val="150000"/>
              </a:lnSpc>
              <a:spcBef>
                <a:spcPts val="0"/>
              </a:spcBef>
              <a:buClr>
                <a:srgbClr val="087082"/>
              </a:buClr>
              <a:buSzPct val="100000"/>
              <a:defRPr sz="4400">
                <a:latin typeface="Times New Roman"/>
                <a:ea typeface="Times New Roman"/>
                <a:cs typeface="Times New Roman"/>
                <a:sym typeface="Times New Roman"/>
              </a:defRPr>
            </a:pPr>
            <a:r>
              <a:rPr dirty="0"/>
              <a:t>   </a:t>
            </a:r>
            <a:r>
              <a:rPr lang="ru-RU" sz="4400" b="1" dirty="0">
                <a:sym typeface="Times New Roman"/>
              </a:rPr>
              <a:t>Реестр недобросовестных поставщиков (РНП) </a:t>
            </a:r>
            <a:r>
              <a:rPr lang="ru-RU" sz="4400" dirty="0">
                <a:sym typeface="Times New Roman"/>
              </a:rPr>
              <a:t>— это «черный список» ненадежных участников закупок, которые допустили нарушения или не исполнили взятые на себя обязательства по контрактам и договорам, заключенным в рамках 44-ФЗ и 223-ФЗ.</a:t>
            </a:r>
            <a:endParaRPr lang="ru-RU" dirty="0"/>
          </a:p>
          <a:p>
            <a:pPr marL="685800" indent="-685800" algn="just" defTabSz="1828800">
              <a:lnSpc>
                <a:spcPct val="150000"/>
              </a:lnSpc>
              <a:spcBef>
                <a:spcPts val="0"/>
              </a:spcBef>
              <a:buClr>
                <a:srgbClr val="087082"/>
              </a:buClr>
              <a:buSzPct val="100000"/>
              <a:buChar char="❖"/>
              <a:defRPr sz="4400">
                <a:latin typeface="Times New Roman"/>
                <a:ea typeface="Times New Roman"/>
                <a:cs typeface="Times New Roman"/>
                <a:sym typeface="Times New Roman"/>
              </a:defRPr>
            </a:pPr>
            <a:r>
              <a:rPr dirty="0"/>
              <a:t>В случае, если поставщик является недобросовестным, информация о нем включается в РНП сроком на 2 года и он не может участвовать в закупках, где установлено требование об отсутствии в РНП</a:t>
            </a:r>
          </a:p>
          <a:p>
            <a:pPr marL="685800" indent="-685800" defTabSz="1828800">
              <a:lnSpc>
                <a:spcPct val="150000"/>
              </a:lnSpc>
              <a:spcBef>
                <a:spcPts val="0"/>
              </a:spcBef>
              <a:buClr>
                <a:srgbClr val="087082"/>
              </a:buClr>
              <a:buSzPct val="100000"/>
              <a:buChar char="❖"/>
              <a:defRPr sz="4400">
                <a:latin typeface="Times New Roman"/>
                <a:ea typeface="Times New Roman"/>
                <a:cs typeface="Times New Roman"/>
                <a:sym typeface="Times New Roman"/>
              </a:defRPr>
            </a:pPr>
            <a:r>
              <a:rPr dirty="0"/>
              <a:t>   Регулируется ПП РФ от 30.06.2021 № 1078 </a:t>
            </a:r>
          </a:p>
          <a:p>
            <a:pPr marL="685800" indent="-685800" defTabSz="1828800">
              <a:lnSpc>
                <a:spcPct val="150000"/>
              </a:lnSpc>
              <a:spcBef>
                <a:spcPts val="0"/>
              </a:spcBef>
              <a:buClr>
                <a:srgbClr val="087082"/>
              </a:buClr>
              <a:buSzPct val="100000"/>
              <a:buChar char="❖"/>
              <a:defRPr sz="4400">
                <a:latin typeface="Times New Roman"/>
                <a:ea typeface="Times New Roman"/>
                <a:cs typeface="Times New Roman"/>
                <a:sym typeface="Times New Roman"/>
              </a:defRPr>
            </a:pPr>
            <a:r>
              <a:rPr dirty="0"/>
              <a:t>   Решение о включении принимает ФАС России и её территориальные органы</a:t>
            </a:r>
          </a:p>
          <a:p>
            <a:pPr defTabSz="1828800">
              <a:lnSpc>
                <a:spcPct val="150000"/>
              </a:lnSpc>
              <a:spcBef>
                <a:spcPts val="0"/>
              </a:spcBef>
              <a:defRPr sz="4400" b="1" u="sng">
                <a:solidFill>
                  <a:srgbClr val="087082"/>
                </a:solidFill>
                <a:latin typeface="Times New Roman"/>
                <a:ea typeface="Times New Roman"/>
                <a:cs typeface="Times New Roman"/>
                <a:sym typeface="Times New Roman"/>
              </a:defRPr>
            </a:pPr>
            <a:r>
              <a:rPr dirty="0"/>
              <a:t>Основания для рассмотрения </a:t>
            </a:r>
            <a:r>
              <a:rPr dirty="0" err="1"/>
              <a:t>дела</a:t>
            </a:r>
            <a:r>
              <a:rPr dirty="0"/>
              <a:t> о включении в РНП:</a:t>
            </a:r>
          </a:p>
          <a:p>
            <a:pPr marL="685800" indent="-685800" defTabSz="1828800">
              <a:lnSpc>
                <a:spcPct val="150000"/>
              </a:lnSpc>
              <a:spcBef>
                <a:spcPts val="0"/>
              </a:spcBef>
              <a:buSzPct val="100000"/>
              <a:buChar char="▪"/>
              <a:defRPr sz="4400">
                <a:latin typeface="Times New Roman"/>
                <a:ea typeface="Times New Roman"/>
                <a:cs typeface="Times New Roman"/>
                <a:sym typeface="Times New Roman"/>
              </a:defRPr>
            </a:pPr>
            <a:r>
              <a:rPr dirty="0"/>
              <a:t>Решение суда</a:t>
            </a:r>
          </a:p>
          <a:p>
            <a:pPr marL="685800" indent="-685800" defTabSz="1828800">
              <a:lnSpc>
                <a:spcPct val="150000"/>
              </a:lnSpc>
              <a:spcBef>
                <a:spcPts val="0"/>
              </a:spcBef>
              <a:buSzPct val="100000"/>
              <a:buChar char="▪"/>
              <a:defRPr sz="4400">
                <a:latin typeface="Times New Roman"/>
                <a:ea typeface="Times New Roman"/>
                <a:cs typeface="Times New Roman"/>
                <a:sym typeface="Times New Roman"/>
              </a:defRPr>
            </a:pPr>
            <a:r>
              <a:rPr dirty="0"/>
              <a:t>Односторонний отказ заказчика от исполнения контракта</a:t>
            </a:r>
          </a:p>
          <a:p>
            <a:pPr marL="685800" indent="-685800" defTabSz="1828800">
              <a:lnSpc>
                <a:spcPct val="150000"/>
              </a:lnSpc>
              <a:spcBef>
                <a:spcPts val="0"/>
              </a:spcBef>
              <a:buSzPct val="100000"/>
              <a:buChar char="▪"/>
              <a:defRPr sz="4400">
                <a:latin typeface="Times New Roman"/>
                <a:ea typeface="Times New Roman"/>
                <a:cs typeface="Times New Roman"/>
                <a:sym typeface="Times New Roman"/>
              </a:defRPr>
            </a:pPr>
            <a:r>
              <a:rPr dirty="0"/>
              <a:t>Односторонний отказ поставщика от исполнения контракта</a:t>
            </a:r>
          </a:p>
          <a:p>
            <a:pPr marL="685800" indent="-685800" defTabSz="1828800">
              <a:lnSpc>
                <a:spcPct val="150000"/>
              </a:lnSpc>
              <a:spcBef>
                <a:spcPts val="0"/>
              </a:spcBef>
              <a:buSzPct val="100000"/>
              <a:buChar char="▪"/>
              <a:defRPr sz="4400">
                <a:latin typeface="Times New Roman"/>
                <a:ea typeface="Times New Roman"/>
                <a:cs typeface="Times New Roman"/>
                <a:sym typeface="Times New Roman"/>
              </a:defRPr>
            </a:pPr>
            <a:r>
              <a:rPr dirty="0"/>
              <a:t>Признание участника закупки уклонившимся от заключения контракта</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icture 152" descr="Picture 152"/>
          <p:cNvPicPr>
            <a:picLocks noChangeAspect="1"/>
          </p:cNvPicPr>
          <p:nvPr/>
        </p:nvPicPr>
        <p:blipFill>
          <a:blip r:embed="rId2"/>
          <a:stretch>
            <a:fillRect/>
          </a:stretch>
        </p:blipFill>
        <p:spPr>
          <a:xfrm>
            <a:off x="0" y="0"/>
            <a:ext cx="11136240" cy="13842002"/>
          </a:xfrm>
          <a:prstGeom prst="rect">
            <a:avLst/>
          </a:prstGeom>
          <a:ln w="12700">
            <a:miter lim="400000"/>
          </a:ln>
        </p:spPr>
      </p:pic>
      <p:sp>
        <p:nvSpPr>
          <p:cNvPr id="342" name="Shape 154"/>
          <p:cNvSpPr/>
          <p:nvPr/>
        </p:nvSpPr>
        <p:spPr>
          <a:xfrm>
            <a:off x="648958" y="2009343"/>
            <a:ext cx="23086084" cy="1"/>
          </a:xfrm>
          <a:prstGeom prst="line">
            <a:avLst/>
          </a:prstGeom>
          <a:ln w="76200">
            <a:solidFill>
              <a:srgbClr val="007E88"/>
            </a:solidFill>
          </a:ln>
        </p:spPr>
        <p:txBody>
          <a:bodyPr lIns="91437" tIns="91437" rIns="91437" bIns="91437"/>
          <a:lstStyle/>
          <a:p>
            <a:pPr defTabSz="1828800">
              <a:lnSpc>
                <a:spcPct val="100000"/>
              </a:lnSpc>
              <a:spcBef>
                <a:spcPts val="0"/>
              </a:spcBef>
              <a:defRPr sz="3600">
                <a:latin typeface="Calibri"/>
                <a:ea typeface="Calibri"/>
                <a:cs typeface="Calibri"/>
                <a:sym typeface="Calibri"/>
              </a:defRPr>
            </a:pPr>
            <a:endParaRPr/>
          </a:p>
        </p:txBody>
      </p:sp>
      <p:sp>
        <p:nvSpPr>
          <p:cNvPr id="343" name="Shape 155"/>
          <p:cNvSpPr/>
          <p:nvPr/>
        </p:nvSpPr>
        <p:spPr>
          <a:xfrm>
            <a:off x="22860004" y="12506404"/>
            <a:ext cx="1210333" cy="952569"/>
          </a:xfrm>
          <a:prstGeom prst="ellipse">
            <a:avLst/>
          </a:prstGeom>
          <a:ln w="38100">
            <a:solidFill>
              <a:srgbClr val="FFFFFF"/>
            </a:solidFill>
          </a:ln>
        </p:spPr>
        <p:txBody>
          <a:bodyPr lIns="91436" tIns="91436" rIns="91436" bIns="91436" anchor="ctr"/>
          <a:lstStyle/>
          <a:p>
            <a:pPr algn="ctr" defTabSz="1828800">
              <a:lnSpc>
                <a:spcPct val="100000"/>
              </a:lnSpc>
              <a:spcBef>
                <a:spcPts val="0"/>
              </a:spcBef>
              <a:defRPr sz="3600" spc="-2">
                <a:latin typeface="Arial"/>
                <a:ea typeface="Arial"/>
                <a:cs typeface="Arial"/>
                <a:sym typeface="Arial"/>
              </a:defRPr>
            </a:pPr>
            <a:endParaRPr/>
          </a:p>
        </p:txBody>
      </p:sp>
      <p:sp>
        <p:nvSpPr>
          <p:cNvPr id="344" name="Овал 7"/>
          <p:cNvSpPr/>
          <p:nvPr/>
        </p:nvSpPr>
        <p:spPr>
          <a:xfrm>
            <a:off x="22639108" y="12283478"/>
            <a:ext cx="1615001" cy="1271181"/>
          </a:xfrm>
          <a:prstGeom prst="ellipse">
            <a:avLst/>
          </a:prstGeom>
          <a:ln w="38100">
            <a:solidFill>
              <a:srgbClr val="FFFFFF"/>
            </a:solidFill>
            <a:miter/>
          </a:ln>
        </p:spPr>
        <p:txBody>
          <a:bodyPr lIns="91436" tIns="91436" rIns="91436" bIns="91436" anchor="ctr"/>
          <a:lstStyle/>
          <a:p>
            <a:pPr algn="ctr" defTabSz="1828800">
              <a:lnSpc>
                <a:spcPct val="100000"/>
              </a:lnSpc>
              <a:spcBef>
                <a:spcPts val="0"/>
              </a:spcBef>
              <a:defRPr sz="3600">
                <a:latin typeface="Times New Roman"/>
                <a:ea typeface="Times New Roman"/>
                <a:cs typeface="Times New Roman"/>
                <a:sym typeface="Times New Roman"/>
              </a:defRPr>
            </a:pPr>
            <a:endParaRPr/>
          </a:p>
        </p:txBody>
      </p:sp>
      <p:sp>
        <p:nvSpPr>
          <p:cNvPr id="345" name="Прямоугольник 10"/>
          <p:cNvSpPr txBox="1"/>
          <p:nvPr/>
        </p:nvSpPr>
        <p:spPr>
          <a:xfrm>
            <a:off x="396206" y="1878551"/>
            <a:ext cx="23987794" cy="11720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a:spAutoFit/>
          </a:bodyPr>
          <a:lstStyle/>
          <a:p>
            <a:pPr indent="600075" algn="just" defTabSz="457200">
              <a:lnSpc>
                <a:spcPts val="7000"/>
              </a:lnSpc>
              <a:spcBef>
                <a:spcPts val="0"/>
              </a:spcBef>
              <a:defRPr sz="4066">
                <a:latin typeface="Times New Roman"/>
                <a:ea typeface="Times New Roman"/>
                <a:cs typeface="Times New Roman"/>
                <a:sym typeface="Times New Roman"/>
              </a:defRPr>
            </a:pPr>
            <a:r>
              <a:rPr sz="3000" dirty="0" err="1"/>
              <a:t>Представитель</a:t>
            </a:r>
            <a:r>
              <a:rPr sz="3000" dirty="0"/>
              <a:t> </a:t>
            </a:r>
            <a:r>
              <a:rPr sz="3000" dirty="0" err="1"/>
              <a:t>Заказчика</a:t>
            </a:r>
            <a:r>
              <a:rPr sz="3000" dirty="0"/>
              <a:t> </a:t>
            </a:r>
            <a:r>
              <a:rPr sz="3000" dirty="0" err="1"/>
              <a:t>на</a:t>
            </a:r>
            <a:r>
              <a:rPr sz="3000" dirty="0"/>
              <a:t> </a:t>
            </a:r>
            <a:r>
              <a:rPr sz="3000" dirty="0" err="1"/>
              <a:t>заседании</a:t>
            </a:r>
            <a:r>
              <a:rPr sz="3000" dirty="0"/>
              <a:t> </a:t>
            </a:r>
            <a:r>
              <a:rPr sz="3000" dirty="0" err="1"/>
              <a:t>Комиссии</a:t>
            </a:r>
            <a:r>
              <a:rPr sz="3000" dirty="0"/>
              <a:t> </a:t>
            </a:r>
            <a:r>
              <a:rPr sz="3000" dirty="0" err="1"/>
              <a:t>сообщил</a:t>
            </a:r>
            <a:r>
              <a:rPr sz="3000" dirty="0"/>
              <a:t>, </a:t>
            </a:r>
            <a:r>
              <a:rPr sz="3000" dirty="0" err="1"/>
              <a:t>что</a:t>
            </a:r>
            <a:r>
              <a:rPr sz="3000" dirty="0"/>
              <a:t> </a:t>
            </a:r>
            <a:r>
              <a:rPr sz="3000" dirty="0" err="1"/>
              <a:t>Проект</a:t>
            </a:r>
            <a:r>
              <a:rPr sz="3000" dirty="0"/>
              <a:t> </a:t>
            </a:r>
            <a:r>
              <a:rPr sz="3000" dirty="0" err="1"/>
              <a:t>контракта</a:t>
            </a:r>
            <a:r>
              <a:rPr sz="3000" dirty="0"/>
              <a:t> </a:t>
            </a:r>
            <a:r>
              <a:rPr sz="3000" dirty="0" err="1"/>
              <a:t>Отделением</a:t>
            </a:r>
            <a:r>
              <a:rPr sz="3000" dirty="0"/>
              <a:t> «</a:t>
            </a:r>
            <a:r>
              <a:rPr sz="3000" dirty="0" err="1"/>
              <a:t>Казань</a:t>
            </a:r>
            <a:r>
              <a:rPr sz="3000" dirty="0"/>
              <a:t>» - </a:t>
            </a:r>
            <a:r>
              <a:rPr sz="3000" dirty="0" err="1"/>
              <a:t>филиалом</a:t>
            </a:r>
            <a:r>
              <a:rPr sz="3000" dirty="0"/>
              <a:t> </a:t>
            </a:r>
            <a:r>
              <a:rPr sz="3000" dirty="0" err="1"/>
              <a:t>объединения</a:t>
            </a:r>
            <a:r>
              <a:rPr sz="3000" dirty="0"/>
              <a:t> «РОСИНКАС» в </a:t>
            </a:r>
            <a:r>
              <a:rPr sz="3000" dirty="0" err="1"/>
              <a:t>регламентированный</a:t>
            </a:r>
            <a:r>
              <a:rPr sz="3000" dirty="0"/>
              <a:t> </a:t>
            </a:r>
            <a:r>
              <a:rPr sz="3000" dirty="0" err="1"/>
              <a:t>срок</a:t>
            </a:r>
            <a:r>
              <a:rPr sz="3000" dirty="0"/>
              <a:t> </a:t>
            </a:r>
            <a:r>
              <a:rPr sz="3000" dirty="0" err="1"/>
              <a:t>не</a:t>
            </a:r>
            <a:r>
              <a:rPr sz="3000" dirty="0"/>
              <a:t> </a:t>
            </a:r>
            <a:r>
              <a:rPr sz="3000" dirty="0" err="1"/>
              <a:t>подписан</a:t>
            </a:r>
            <a:r>
              <a:rPr sz="3000" dirty="0"/>
              <a:t>, в </a:t>
            </a:r>
            <a:r>
              <a:rPr sz="3000" dirty="0" err="1"/>
              <a:t>связи</a:t>
            </a:r>
            <a:r>
              <a:rPr sz="3000" dirty="0"/>
              <a:t> с </a:t>
            </a:r>
            <a:r>
              <a:rPr sz="3000" dirty="0" err="1"/>
              <a:t>чем</a:t>
            </a:r>
            <a:r>
              <a:rPr sz="3000" dirty="0"/>
              <a:t> </a:t>
            </a:r>
            <a:r>
              <a:rPr sz="3000" dirty="0" err="1"/>
              <a:t>Заказчиком</a:t>
            </a:r>
            <a:r>
              <a:rPr sz="3000" dirty="0"/>
              <a:t> 19.12.2023 </a:t>
            </a:r>
            <a:r>
              <a:rPr sz="3000" dirty="0" err="1"/>
              <a:t>сформирован</a:t>
            </a:r>
            <a:r>
              <a:rPr sz="3000" dirty="0"/>
              <a:t> и </a:t>
            </a:r>
            <a:r>
              <a:rPr sz="3000" dirty="0" err="1"/>
              <a:t>размещен</a:t>
            </a:r>
            <a:r>
              <a:rPr sz="3000" dirty="0"/>
              <a:t> в ЕИС и </a:t>
            </a:r>
            <a:r>
              <a:rPr sz="3000" dirty="0" err="1"/>
              <a:t>на</a:t>
            </a:r>
            <a:r>
              <a:rPr sz="3000" dirty="0"/>
              <a:t> </a:t>
            </a:r>
            <a:r>
              <a:rPr sz="3000" dirty="0" err="1"/>
              <a:t>сайте</a:t>
            </a:r>
            <a:r>
              <a:rPr sz="3000" dirty="0"/>
              <a:t> </a:t>
            </a:r>
            <a:r>
              <a:rPr sz="3000" dirty="0" err="1"/>
              <a:t>Оператора</a:t>
            </a:r>
            <a:r>
              <a:rPr sz="3000" dirty="0"/>
              <a:t> </a:t>
            </a:r>
            <a:r>
              <a:rPr sz="3000" dirty="0" err="1"/>
              <a:t>электронной</a:t>
            </a:r>
            <a:r>
              <a:rPr sz="3000" dirty="0"/>
              <a:t> </a:t>
            </a:r>
            <a:r>
              <a:rPr sz="3000" dirty="0" err="1"/>
              <a:t>площадки</a:t>
            </a:r>
            <a:r>
              <a:rPr sz="3000" dirty="0"/>
              <a:t> </a:t>
            </a:r>
            <a:r>
              <a:rPr sz="3000" dirty="0" err="1"/>
              <a:t>протокол</a:t>
            </a:r>
            <a:r>
              <a:rPr sz="3000" dirty="0"/>
              <a:t> </a:t>
            </a:r>
            <a:r>
              <a:rPr sz="3000" dirty="0" err="1"/>
              <a:t>признания</a:t>
            </a:r>
            <a:r>
              <a:rPr sz="3000" dirty="0"/>
              <a:t> </a:t>
            </a:r>
            <a:r>
              <a:rPr sz="3000" dirty="0" err="1"/>
              <a:t>участника</a:t>
            </a:r>
            <a:r>
              <a:rPr sz="3000" dirty="0"/>
              <a:t> </a:t>
            </a:r>
            <a:r>
              <a:rPr sz="3000" dirty="0" err="1"/>
              <a:t>уклонившимся</a:t>
            </a:r>
            <a:r>
              <a:rPr sz="3000" dirty="0"/>
              <a:t> </a:t>
            </a:r>
            <a:r>
              <a:rPr sz="3000" dirty="0" err="1"/>
              <a:t>от</a:t>
            </a:r>
            <a:r>
              <a:rPr sz="3000" dirty="0"/>
              <a:t> </a:t>
            </a:r>
            <a:r>
              <a:rPr sz="3000" dirty="0" err="1"/>
              <a:t>заключения</a:t>
            </a:r>
            <a:r>
              <a:rPr sz="3000" dirty="0"/>
              <a:t> </a:t>
            </a:r>
            <a:r>
              <a:rPr sz="3000" dirty="0" err="1"/>
              <a:t>контракта</a:t>
            </a:r>
            <a:r>
              <a:rPr sz="3000" dirty="0"/>
              <a:t> </a:t>
            </a:r>
            <a:r>
              <a:rPr sz="3000" dirty="0" err="1"/>
              <a:t>от</a:t>
            </a:r>
            <a:r>
              <a:rPr sz="3000" dirty="0"/>
              <a:t> 19.12.2023               № ППУ20_1.</a:t>
            </a:r>
          </a:p>
          <a:p>
            <a:pPr indent="600075" algn="just" defTabSz="457200">
              <a:lnSpc>
                <a:spcPts val="7000"/>
              </a:lnSpc>
              <a:spcBef>
                <a:spcPts val="0"/>
              </a:spcBef>
              <a:defRPr sz="4066">
                <a:latin typeface="Times New Roman"/>
                <a:ea typeface="Times New Roman"/>
                <a:cs typeface="Times New Roman"/>
                <a:sym typeface="Times New Roman"/>
              </a:defRPr>
            </a:pPr>
            <a:r>
              <a:rPr sz="3000" dirty="0" err="1"/>
              <a:t>Комиссией</a:t>
            </a:r>
            <a:r>
              <a:rPr sz="3000" dirty="0"/>
              <a:t> </a:t>
            </a:r>
            <a:r>
              <a:rPr sz="3000" dirty="0" err="1"/>
              <a:t>установлено</a:t>
            </a:r>
            <a:r>
              <a:rPr sz="3000" dirty="0"/>
              <a:t>, </a:t>
            </a:r>
            <a:r>
              <a:rPr sz="3000" dirty="0" err="1"/>
              <a:t>что</a:t>
            </a:r>
            <a:r>
              <a:rPr sz="3000" dirty="0"/>
              <a:t> </a:t>
            </a:r>
            <a:r>
              <a:rPr sz="3000" dirty="0" err="1"/>
              <a:t>Извещение</a:t>
            </a:r>
            <a:r>
              <a:rPr sz="3000" dirty="0"/>
              <a:t> </a:t>
            </a:r>
            <a:r>
              <a:rPr sz="3000" dirty="0" err="1"/>
              <a:t>содержит</a:t>
            </a:r>
            <a:r>
              <a:rPr sz="3000" dirty="0"/>
              <a:t> </a:t>
            </a:r>
            <a:r>
              <a:rPr sz="3000" dirty="0" err="1"/>
              <a:t>информацию</a:t>
            </a:r>
            <a:r>
              <a:rPr sz="3000" dirty="0"/>
              <a:t> </a:t>
            </a:r>
            <a:r>
              <a:rPr sz="3000" dirty="0" err="1"/>
              <a:t>об</a:t>
            </a:r>
            <a:r>
              <a:rPr sz="3000" dirty="0"/>
              <a:t> </a:t>
            </a:r>
            <a:r>
              <a:rPr sz="3000" dirty="0" err="1"/>
              <a:t>обеспечении</a:t>
            </a:r>
            <a:r>
              <a:rPr sz="3000" dirty="0"/>
              <a:t> </a:t>
            </a:r>
            <a:r>
              <a:rPr sz="3000" dirty="0" err="1"/>
              <a:t>исполнения</a:t>
            </a:r>
            <a:r>
              <a:rPr sz="3000" dirty="0"/>
              <a:t> </a:t>
            </a:r>
            <a:r>
              <a:rPr sz="3000" dirty="0" err="1"/>
              <a:t>контракта</a:t>
            </a:r>
            <a:r>
              <a:rPr sz="3000" dirty="0"/>
              <a:t> в </a:t>
            </a:r>
            <a:r>
              <a:rPr sz="3000" dirty="0" err="1"/>
              <a:t>размере</a:t>
            </a:r>
            <a:r>
              <a:rPr sz="3000" dirty="0"/>
              <a:t> 9 401,35 </a:t>
            </a:r>
            <a:r>
              <a:rPr sz="3000" dirty="0" err="1"/>
              <a:t>руб</a:t>
            </a:r>
            <a:r>
              <a:rPr sz="3000" dirty="0"/>
              <a:t>., </a:t>
            </a:r>
            <a:r>
              <a:rPr sz="3000" dirty="0" err="1"/>
              <a:t>при</a:t>
            </a:r>
            <a:r>
              <a:rPr sz="3000" dirty="0"/>
              <a:t> </a:t>
            </a:r>
            <a:r>
              <a:rPr sz="3000" dirty="0" err="1"/>
              <a:t>этом</a:t>
            </a:r>
            <a:r>
              <a:rPr sz="3000" dirty="0"/>
              <a:t> в </a:t>
            </a:r>
            <a:r>
              <a:rPr sz="3000" dirty="0" err="1"/>
              <a:t>пункте</a:t>
            </a:r>
            <a:r>
              <a:rPr sz="3000" dirty="0"/>
              <a:t> 11.1 </a:t>
            </a:r>
            <a:r>
              <a:rPr sz="3000" dirty="0" err="1"/>
              <a:t>Проекта</a:t>
            </a:r>
            <a:r>
              <a:rPr sz="3000" dirty="0"/>
              <a:t> </a:t>
            </a:r>
            <a:r>
              <a:rPr sz="3000" dirty="0" err="1"/>
              <a:t>контракта</a:t>
            </a:r>
            <a:r>
              <a:rPr sz="3000" dirty="0"/>
              <a:t>, </a:t>
            </a:r>
            <a:r>
              <a:rPr sz="3000" dirty="0" err="1"/>
              <a:t>размещенного</a:t>
            </a:r>
            <a:r>
              <a:rPr sz="3000" dirty="0"/>
              <a:t> </a:t>
            </a:r>
            <a:r>
              <a:rPr sz="3000" dirty="0" err="1"/>
              <a:t>Заказчиком</a:t>
            </a:r>
            <a:r>
              <a:rPr sz="3000" dirty="0"/>
              <a:t> в ЕИС и </a:t>
            </a:r>
            <a:r>
              <a:rPr sz="3000" dirty="0" err="1"/>
              <a:t>на</a:t>
            </a:r>
            <a:r>
              <a:rPr sz="3000" dirty="0"/>
              <a:t> </a:t>
            </a:r>
            <a:r>
              <a:rPr sz="3000" dirty="0" err="1"/>
              <a:t>сайте</a:t>
            </a:r>
            <a:r>
              <a:rPr sz="3000" dirty="0"/>
              <a:t> </a:t>
            </a:r>
            <a:r>
              <a:rPr sz="3000" dirty="0" err="1"/>
              <a:t>Оператора</a:t>
            </a:r>
            <a:r>
              <a:rPr sz="3000" dirty="0"/>
              <a:t> </a:t>
            </a:r>
            <a:r>
              <a:rPr sz="3000" dirty="0" err="1"/>
              <a:t>электронной</a:t>
            </a:r>
            <a:r>
              <a:rPr sz="3000" dirty="0"/>
              <a:t> </a:t>
            </a:r>
            <a:r>
              <a:rPr sz="3000" dirty="0" err="1"/>
              <a:t>площадки</a:t>
            </a:r>
            <a:r>
              <a:rPr sz="3000" dirty="0"/>
              <a:t>, </a:t>
            </a:r>
            <a:r>
              <a:rPr sz="3000" dirty="0" err="1"/>
              <a:t>указано</a:t>
            </a:r>
            <a:r>
              <a:rPr sz="3000" dirty="0"/>
              <a:t>, </a:t>
            </a:r>
            <a:r>
              <a:rPr sz="3000" dirty="0" err="1"/>
              <a:t>что</a:t>
            </a:r>
            <a:r>
              <a:rPr sz="3000" dirty="0"/>
              <a:t> </a:t>
            </a:r>
            <a:r>
              <a:rPr sz="3000" dirty="0" err="1"/>
              <a:t>обеспечение</a:t>
            </a:r>
            <a:r>
              <a:rPr sz="3000" dirty="0"/>
              <a:t> </a:t>
            </a:r>
            <a:r>
              <a:rPr sz="3000" dirty="0" err="1"/>
              <a:t>исполнения</a:t>
            </a:r>
            <a:r>
              <a:rPr lang="ru-RU" sz="3000" dirty="0"/>
              <a:t> </a:t>
            </a:r>
            <a:r>
              <a:rPr sz="3000" dirty="0" err="1"/>
              <a:t>контракта</a:t>
            </a:r>
            <a:r>
              <a:rPr lang="ru-RU" sz="3000" dirty="0"/>
              <a:t> </a:t>
            </a:r>
            <a:r>
              <a:rPr sz="3000" dirty="0" err="1"/>
              <a:t>не</a:t>
            </a:r>
            <a:r>
              <a:rPr sz="3000" dirty="0"/>
              <a:t> </a:t>
            </a:r>
            <a:r>
              <a:rPr sz="3000" dirty="0" err="1"/>
              <a:t>установлено</a:t>
            </a:r>
            <a:r>
              <a:rPr sz="3000" dirty="0"/>
              <a:t>.</a:t>
            </a:r>
          </a:p>
          <a:p>
            <a:pPr indent="600075" algn="just" defTabSz="457200">
              <a:lnSpc>
                <a:spcPts val="7000"/>
              </a:lnSpc>
              <a:spcBef>
                <a:spcPts val="0"/>
              </a:spcBef>
              <a:defRPr sz="4066">
                <a:latin typeface="Times New Roman"/>
                <a:ea typeface="Times New Roman"/>
                <a:cs typeface="Times New Roman"/>
                <a:sym typeface="Times New Roman"/>
              </a:defRPr>
            </a:pPr>
            <a:r>
              <a:rPr sz="3000" dirty="0" err="1"/>
              <a:t>Учитывая</a:t>
            </a:r>
            <a:r>
              <a:rPr sz="3000" dirty="0"/>
              <a:t> </a:t>
            </a:r>
            <a:r>
              <a:rPr sz="3000" dirty="0" err="1"/>
              <a:t>изложенное</a:t>
            </a:r>
            <a:r>
              <a:rPr sz="3000" dirty="0"/>
              <a:t>, </a:t>
            </a:r>
            <a:r>
              <a:rPr sz="3000" dirty="0" err="1"/>
              <a:t>действия</a:t>
            </a:r>
            <a:r>
              <a:rPr sz="3000" dirty="0"/>
              <a:t> </a:t>
            </a:r>
            <a:r>
              <a:rPr sz="3000" dirty="0" err="1"/>
              <a:t>Заказчика</a:t>
            </a:r>
            <a:r>
              <a:rPr sz="3000" dirty="0"/>
              <a:t>, </a:t>
            </a:r>
            <a:r>
              <a:rPr sz="3000" dirty="0" err="1"/>
              <a:t>не</a:t>
            </a:r>
            <a:r>
              <a:rPr sz="3000" dirty="0"/>
              <a:t> </a:t>
            </a:r>
            <a:r>
              <a:rPr sz="3000" dirty="0" err="1"/>
              <a:t>указавшего</a:t>
            </a:r>
            <a:r>
              <a:rPr sz="3000" dirty="0"/>
              <a:t> в </a:t>
            </a:r>
            <a:r>
              <a:rPr sz="3000" dirty="0" err="1"/>
              <a:t>Проекте</a:t>
            </a:r>
            <a:r>
              <a:rPr sz="3000" dirty="0"/>
              <a:t> </a:t>
            </a:r>
            <a:r>
              <a:rPr sz="3000" dirty="0" err="1"/>
              <a:t>контракта</a:t>
            </a:r>
            <a:r>
              <a:rPr sz="3000" dirty="0"/>
              <a:t>  </a:t>
            </a:r>
            <a:r>
              <a:rPr sz="3000" dirty="0" err="1"/>
              <a:t>информацию</a:t>
            </a:r>
            <a:r>
              <a:rPr sz="3000" dirty="0"/>
              <a:t> </a:t>
            </a:r>
            <a:r>
              <a:rPr sz="3000" dirty="0" err="1"/>
              <a:t>об</a:t>
            </a:r>
            <a:r>
              <a:rPr sz="3000" dirty="0"/>
              <a:t> </a:t>
            </a:r>
            <a:r>
              <a:rPr sz="3000" dirty="0" err="1"/>
              <a:t>обеспечении</a:t>
            </a:r>
            <a:r>
              <a:rPr sz="3000" dirty="0"/>
              <a:t> </a:t>
            </a:r>
            <a:r>
              <a:rPr sz="3000" dirty="0" err="1"/>
              <a:t>исполнения</a:t>
            </a:r>
            <a:r>
              <a:rPr sz="3000" dirty="0"/>
              <a:t> </a:t>
            </a:r>
            <a:r>
              <a:rPr sz="3000" dirty="0" err="1"/>
              <a:t>контракта</a:t>
            </a:r>
            <a:r>
              <a:rPr sz="3000" dirty="0"/>
              <a:t>, </a:t>
            </a:r>
            <a:r>
              <a:rPr sz="3000" dirty="0" err="1"/>
              <a:t>нарушают</a:t>
            </a:r>
            <a:r>
              <a:rPr sz="3000" dirty="0"/>
              <a:t> </a:t>
            </a:r>
            <a:r>
              <a:rPr sz="3000" dirty="0" err="1"/>
              <a:t>требования</a:t>
            </a:r>
            <a:r>
              <a:rPr sz="3000" dirty="0"/>
              <a:t> </a:t>
            </a:r>
            <a:r>
              <a:rPr sz="3000" dirty="0" err="1"/>
              <a:t>подпункта</a:t>
            </a:r>
            <a:r>
              <a:rPr sz="3000" dirty="0"/>
              <a:t> «а» </a:t>
            </a:r>
            <a:r>
              <a:rPr sz="3000" dirty="0" err="1"/>
              <a:t>пункта</a:t>
            </a:r>
            <a:r>
              <a:rPr sz="3000" dirty="0"/>
              <a:t> 1 </a:t>
            </a:r>
            <a:r>
              <a:rPr sz="3000" dirty="0" err="1"/>
              <a:t>части</a:t>
            </a:r>
            <a:r>
              <a:rPr sz="3000" dirty="0"/>
              <a:t> 2 </a:t>
            </a:r>
            <a:r>
              <a:rPr sz="3000" dirty="0" err="1"/>
              <a:t>статьи</a:t>
            </a:r>
            <a:r>
              <a:rPr sz="3000" dirty="0"/>
              <a:t> 51 </a:t>
            </a:r>
            <a:r>
              <a:rPr sz="3000" dirty="0" err="1"/>
              <a:t>Закона</a:t>
            </a:r>
            <a:r>
              <a:rPr sz="3000" dirty="0"/>
              <a:t> о </a:t>
            </a:r>
            <a:r>
              <a:rPr sz="3000" dirty="0" err="1"/>
              <a:t>контрактной</a:t>
            </a:r>
            <a:r>
              <a:rPr sz="3000" dirty="0"/>
              <a:t> </a:t>
            </a:r>
            <a:r>
              <a:rPr sz="3000" dirty="0" err="1"/>
              <a:t>системе</a:t>
            </a:r>
            <a:r>
              <a:rPr sz="3000" dirty="0"/>
              <a:t> и </a:t>
            </a:r>
            <a:r>
              <a:rPr sz="3000" dirty="0" err="1"/>
              <a:t>содержат</a:t>
            </a:r>
            <a:r>
              <a:rPr sz="3000" dirty="0"/>
              <a:t> </a:t>
            </a:r>
            <a:r>
              <a:rPr sz="3000" dirty="0" err="1"/>
              <a:t>признаки</a:t>
            </a:r>
            <a:r>
              <a:rPr sz="3000" dirty="0"/>
              <a:t> </a:t>
            </a:r>
            <a:r>
              <a:rPr sz="3000" dirty="0" err="1"/>
              <a:t>административного</a:t>
            </a:r>
            <a:r>
              <a:rPr sz="3000" dirty="0"/>
              <a:t> </a:t>
            </a:r>
            <a:r>
              <a:rPr sz="3000" dirty="0" err="1"/>
              <a:t>правонарушения</a:t>
            </a:r>
            <a:r>
              <a:rPr sz="3000" dirty="0"/>
              <a:t>, </a:t>
            </a:r>
            <a:r>
              <a:rPr sz="3000" dirty="0" err="1"/>
              <a:t>ответственность</a:t>
            </a:r>
            <a:r>
              <a:rPr sz="3000" dirty="0"/>
              <a:t> </a:t>
            </a:r>
            <a:r>
              <a:rPr sz="3000" dirty="0" err="1"/>
              <a:t>за</a:t>
            </a:r>
            <a:r>
              <a:rPr sz="3000" dirty="0"/>
              <a:t> </a:t>
            </a:r>
            <a:r>
              <a:rPr sz="3000" dirty="0" err="1"/>
              <a:t>совершение</a:t>
            </a:r>
            <a:r>
              <a:rPr sz="3000" dirty="0"/>
              <a:t> </a:t>
            </a:r>
            <a:r>
              <a:rPr sz="3000" dirty="0" err="1"/>
              <a:t>которого</a:t>
            </a:r>
            <a:r>
              <a:rPr sz="3000" dirty="0"/>
              <a:t> </a:t>
            </a:r>
            <a:r>
              <a:rPr sz="3000" dirty="0" err="1"/>
              <a:t>предусмотрена</a:t>
            </a:r>
            <a:r>
              <a:rPr sz="3000" dirty="0"/>
              <a:t> </a:t>
            </a:r>
            <a:r>
              <a:rPr sz="3000" dirty="0" err="1"/>
              <a:t>частью</a:t>
            </a:r>
            <a:r>
              <a:rPr sz="3000" dirty="0"/>
              <a:t> 1.4 </a:t>
            </a:r>
            <a:r>
              <a:rPr sz="3000" dirty="0" err="1"/>
              <a:t>статьи</a:t>
            </a:r>
            <a:r>
              <a:rPr sz="3000" dirty="0"/>
              <a:t> 7.30 </a:t>
            </a:r>
            <a:r>
              <a:rPr sz="3000" dirty="0" err="1"/>
              <a:t>Кодекса</a:t>
            </a:r>
            <a:r>
              <a:rPr sz="3000" dirty="0"/>
              <a:t> </a:t>
            </a:r>
            <a:r>
              <a:rPr sz="3000" dirty="0" err="1"/>
              <a:t>Российской</a:t>
            </a:r>
            <a:r>
              <a:rPr sz="3000" dirty="0"/>
              <a:t> </a:t>
            </a:r>
            <a:r>
              <a:rPr sz="3000" dirty="0" err="1"/>
              <a:t>Федерации</a:t>
            </a:r>
            <a:r>
              <a:rPr sz="3000" dirty="0"/>
              <a:t> </a:t>
            </a:r>
            <a:r>
              <a:rPr sz="3000" dirty="0" err="1"/>
              <a:t>об</a:t>
            </a:r>
            <a:r>
              <a:rPr sz="3000" dirty="0"/>
              <a:t> </a:t>
            </a:r>
            <a:r>
              <a:rPr sz="3000" dirty="0" err="1"/>
              <a:t>административных</a:t>
            </a:r>
            <a:r>
              <a:rPr sz="3000" dirty="0"/>
              <a:t> </a:t>
            </a:r>
            <a:r>
              <a:rPr sz="3000" dirty="0" err="1"/>
              <a:t>правонарушениях</a:t>
            </a:r>
            <a:r>
              <a:rPr sz="3000" dirty="0"/>
              <a:t>.</a:t>
            </a:r>
          </a:p>
          <a:p>
            <a:pPr indent="600075" algn="just" defTabSz="457200">
              <a:lnSpc>
                <a:spcPts val="7000"/>
              </a:lnSpc>
              <a:spcBef>
                <a:spcPts val="0"/>
              </a:spcBef>
              <a:defRPr sz="4066">
                <a:latin typeface="Times New Roman"/>
                <a:ea typeface="Times New Roman"/>
                <a:cs typeface="Times New Roman"/>
                <a:sym typeface="Times New Roman"/>
              </a:defRPr>
            </a:pPr>
            <a:r>
              <a:rPr sz="3000" dirty="0" err="1"/>
              <a:t>Таким</a:t>
            </a:r>
            <a:r>
              <a:rPr sz="3000" dirty="0"/>
              <a:t> </a:t>
            </a:r>
            <a:r>
              <a:rPr sz="3000" dirty="0" err="1"/>
              <a:t>образом</a:t>
            </a:r>
            <a:r>
              <a:rPr sz="3000" dirty="0"/>
              <a:t>, </a:t>
            </a:r>
            <a:r>
              <a:rPr sz="3000" dirty="0" err="1"/>
              <a:t>Комиссия</a:t>
            </a:r>
            <a:r>
              <a:rPr sz="3000" dirty="0"/>
              <a:t> </a:t>
            </a:r>
            <a:r>
              <a:rPr sz="3000" dirty="0" err="1"/>
              <a:t>приходит</a:t>
            </a:r>
            <a:r>
              <a:rPr sz="3000" dirty="0"/>
              <a:t> к </a:t>
            </a:r>
            <a:r>
              <a:rPr sz="3000" dirty="0" err="1"/>
              <a:t>выводу</a:t>
            </a:r>
            <a:r>
              <a:rPr sz="3000" dirty="0"/>
              <a:t>, </a:t>
            </a:r>
            <a:r>
              <a:rPr sz="3000" dirty="0" err="1"/>
              <a:t>что</a:t>
            </a:r>
            <a:r>
              <a:rPr sz="3000" dirty="0"/>
              <a:t> </a:t>
            </a:r>
            <a:r>
              <a:rPr sz="3000" dirty="0" err="1"/>
              <a:t>допущенное</a:t>
            </a:r>
            <a:r>
              <a:rPr sz="3000" dirty="0"/>
              <a:t> </a:t>
            </a:r>
            <a:r>
              <a:rPr sz="3000" dirty="0" err="1"/>
              <a:t>Заказчиком</a:t>
            </a:r>
            <a:r>
              <a:rPr sz="3000" dirty="0"/>
              <a:t> </a:t>
            </a:r>
            <a:r>
              <a:rPr sz="3000" dirty="0" err="1"/>
              <a:t>нарушение</a:t>
            </a:r>
            <a:r>
              <a:rPr sz="3000" dirty="0"/>
              <a:t> </a:t>
            </a:r>
            <a:r>
              <a:rPr sz="3000" dirty="0" err="1"/>
              <a:t>требования</a:t>
            </a:r>
            <a:r>
              <a:rPr sz="3000" dirty="0"/>
              <a:t> </a:t>
            </a:r>
            <a:r>
              <a:rPr sz="3000" dirty="0" err="1"/>
              <a:t>подпункта</a:t>
            </a:r>
            <a:r>
              <a:rPr sz="3000" dirty="0"/>
              <a:t> «а» </a:t>
            </a:r>
            <a:r>
              <a:rPr sz="3000" dirty="0" err="1"/>
              <a:t>пункта</a:t>
            </a:r>
            <a:r>
              <a:rPr sz="3000" dirty="0"/>
              <a:t> 1 </a:t>
            </a:r>
            <a:r>
              <a:rPr sz="3000" dirty="0" err="1"/>
              <a:t>части</a:t>
            </a:r>
            <a:r>
              <a:rPr sz="3000" dirty="0"/>
              <a:t> 2 </a:t>
            </a:r>
            <a:r>
              <a:rPr sz="3000" dirty="0" err="1"/>
              <a:t>статьи</a:t>
            </a:r>
            <a:r>
              <a:rPr sz="3000" dirty="0"/>
              <a:t> 51 </a:t>
            </a:r>
            <a:r>
              <a:rPr sz="3000" dirty="0" err="1"/>
              <a:t>Закона</a:t>
            </a:r>
            <a:r>
              <a:rPr sz="3000" dirty="0"/>
              <a:t> о </a:t>
            </a:r>
            <a:r>
              <a:rPr sz="3000" dirty="0" err="1"/>
              <a:t>контрактной</a:t>
            </a:r>
            <a:r>
              <a:rPr sz="3000" dirty="0"/>
              <a:t> </a:t>
            </a:r>
            <a:r>
              <a:rPr sz="3000" dirty="0" err="1"/>
              <a:t>системе</a:t>
            </a:r>
            <a:r>
              <a:rPr sz="3000" dirty="0"/>
              <a:t> </a:t>
            </a:r>
            <a:r>
              <a:rPr sz="3000" dirty="0" err="1"/>
              <a:t>является</a:t>
            </a:r>
            <a:r>
              <a:rPr sz="3000" dirty="0"/>
              <a:t> </a:t>
            </a:r>
            <a:r>
              <a:rPr sz="3000" dirty="0" err="1"/>
              <a:t>основанием</a:t>
            </a:r>
            <a:r>
              <a:rPr sz="3000" dirty="0"/>
              <a:t> </a:t>
            </a:r>
            <a:r>
              <a:rPr sz="3000" dirty="0" err="1"/>
              <a:t>для</a:t>
            </a:r>
            <a:r>
              <a:rPr sz="3000" dirty="0"/>
              <a:t> </a:t>
            </a:r>
            <a:r>
              <a:rPr sz="3000" dirty="0" err="1"/>
              <a:t>отказа</a:t>
            </a:r>
            <a:r>
              <a:rPr sz="3000" dirty="0"/>
              <a:t> </a:t>
            </a:r>
            <a:r>
              <a:rPr sz="3000" dirty="0" err="1"/>
              <a:t>во</a:t>
            </a:r>
            <a:r>
              <a:rPr sz="3000" dirty="0"/>
              <a:t> </a:t>
            </a:r>
            <a:r>
              <a:rPr sz="3000" dirty="0" err="1"/>
              <a:t>включении</a:t>
            </a:r>
            <a:r>
              <a:rPr sz="3000" dirty="0"/>
              <a:t> </a:t>
            </a:r>
            <a:r>
              <a:rPr sz="3000" dirty="0" err="1"/>
              <a:t>информации</a:t>
            </a:r>
            <a:r>
              <a:rPr sz="3000" dirty="0"/>
              <a:t> </a:t>
            </a:r>
            <a:r>
              <a:rPr sz="3000" dirty="0" err="1"/>
              <a:t>об</a:t>
            </a:r>
            <a:r>
              <a:rPr sz="3000" dirty="0"/>
              <a:t> </a:t>
            </a:r>
            <a:r>
              <a:rPr sz="3000" dirty="0" err="1"/>
              <a:t>Отделении</a:t>
            </a:r>
            <a:r>
              <a:rPr sz="3000" dirty="0"/>
              <a:t> «</a:t>
            </a:r>
            <a:r>
              <a:rPr sz="3000" dirty="0" err="1"/>
              <a:t>Казань</a:t>
            </a:r>
            <a:r>
              <a:rPr sz="3000" dirty="0"/>
              <a:t>» - </a:t>
            </a:r>
            <a:r>
              <a:rPr sz="3000" dirty="0" err="1"/>
              <a:t>филиале</a:t>
            </a:r>
            <a:r>
              <a:rPr sz="3000" dirty="0"/>
              <a:t> </a:t>
            </a:r>
            <a:r>
              <a:rPr sz="3000" dirty="0" err="1"/>
              <a:t>объединения</a:t>
            </a:r>
            <a:r>
              <a:rPr sz="3000" dirty="0"/>
              <a:t> «РОСИНКАС» в </a:t>
            </a:r>
            <a:r>
              <a:rPr sz="3000" dirty="0" err="1"/>
              <a:t>Реестр</a:t>
            </a:r>
            <a:r>
              <a:rPr sz="3000" dirty="0"/>
              <a:t>.</a:t>
            </a:r>
          </a:p>
        </p:txBody>
      </p:sp>
      <p:sp>
        <p:nvSpPr>
          <p:cNvPr id="346" name="TextBox 11"/>
          <p:cNvSpPr txBox="1"/>
          <p:nvPr/>
        </p:nvSpPr>
        <p:spPr>
          <a:xfrm>
            <a:off x="1307054" y="320416"/>
            <a:ext cx="23275668" cy="1558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p>
            <a:pPr algn="ctr" defTabSz="1828800">
              <a:spcBef>
                <a:spcPts val="0"/>
              </a:spcBef>
              <a:defRPr sz="5000" b="1">
                <a:latin typeface="Times New Roman"/>
                <a:ea typeface="Times New Roman"/>
                <a:cs typeface="Times New Roman"/>
                <a:sym typeface="Times New Roman"/>
              </a:defRPr>
            </a:pPr>
            <a:r>
              <a:t>Решение № 23/44/104/451 об отказе во включении информации</a:t>
            </a:r>
          </a:p>
          <a:p>
            <a:pPr algn="ctr" defTabSz="1828800">
              <a:spcBef>
                <a:spcPts val="0"/>
              </a:spcBef>
              <a:defRPr sz="5000" b="1">
                <a:latin typeface="Times New Roman"/>
                <a:ea typeface="Times New Roman"/>
                <a:cs typeface="Times New Roman"/>
                <a:sym typeface="Times New Roman"/>
              </a:defRPr>
            </a:pPr>
            <a:r>
              <a:t>в реестр недобросовестных поставщиков (подрядчиков, исполнителей)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 name="Picture 152" descr="Picture 152"/>
          <p:cNvPicPr>
            <a:picLocks noChangeAspect="1"/>
          </p:cNvPicPr>
          <p:nvPr/>
        </p:nvPicPr>
        <p:blipFill>
          <a:blip r:embed="rId2"/>
          <a:stretch>
            <a:fillRect/>
          </a:stretch>
        </p:blipFill>
        <p:spPr>
          <a:xfrm>
            <a:off x="0" y="0"/>
            <a:ext cx="11136240" cy="13842002"/>
          </a:xfrm>
          <a:prstGeom prst="rect">
            <a:avLst/>
          </a:prstGeom>
          <a:ln w="12700">
            <a:miter lim="400000"/>
          </a:ln>
        </p:spPr>
      </p:pic>
      <p:sp>
        <p:nvSpPr>
          <p:cNvPr id="349" name="Shape 154"/>
          <p:cNvSpPr/>
          <p:nvPr/>
        </p:nvSpPr>
        <p:spPr>
          <a:xfrm>
            <a:off x="424479" y="943069"/>
            <a:ext cx="23086085" cy="1"/>
          </a:xfrm>
          <a:prstGeom prst="line">
            <a:avLst/>
          </a:prstGeom>
          <a:ln w="76200">
            <a:solidFill>
              <a:srgbClr val="007E88"/>
            </a:solidFill>
          </a:ln>
        </p:spPr>
        <p:txBody>
          <a:bodyPr lIns="91437" tIns="91437" rIns="91437" bIns="91437"/>
          <a:lstStyle/>
          <a:p>
            <a:pPr defTabSz="1828800">
              <a:lnSpc>
                <a:spcPct val="100000"/>
              </a:lnSpc>
              <a:spcBef>
                <a:spcPts val="0"/>
              </a:spcBef>
              <a:defRPr sz="3600">
                <a:latin typeface="Calibri"/>
                <a:ea typeface="Calibri"/>
                <a:cs typeface="Calibri"/>
                <a:sym typeface="Calibri"/>
              </a:defRPr>
            </a:pPr>
            <a:endParaRPr/>
          </a:p>
        </p:txBody>
      </p:sp>
      <p:sp>
        <p:nvSpPr>
          <p:cNvPr id="350" name="Shape 155"/>
          <p:cNvSpPr/>
          <p:nvPr/>
        </p:nvSpPr>
        <p:spPr>
          <a:xfrm>
            <a:off x="22860004" y="12506404"/>
            <a:ext cx="1210333" cy="952569"/>
          </a:xfrm>
          <a:prstGeom prst="ellipse">
            <a:avLst/>
          </a:prstGeom>
          <a:ln w="38100">
            <a:solidFill>
              <a:srgbClr val="FFFFFF"/>
            </a:solidFill>
          </a:ln>
        </p:spPr>
        <p:txBody>
          <a:bodyPr lIns="91436" tIns="91436" rIns="91436" bIns="91436" anchor="ctr"/>
          <a:lstStyle/>
          <a:p>
            <a:pPr algn="ctr" defTabSz="1828800">
              <a:lnSpc>
                <a:spcPct val="100000"/>
              </a:lnSpc>
              <a:spcBef>
                <a:spcPts val="0"/>
              </a:spcBef>
              <a:defRPr sz="3600" spc="-2">
                <a:latin typeface="Arial"/>
                <a:ea typeface="Arial"/>
                <a:cs typeface="Arial"/>
                <a:sym typeface="Arial"/>
              </a:defRPr>
            </a:pPr>
            <a:endParaRPr/>
          </a:p>
        </p:txBody>
      </p:sp>
      <p:sp>
        <p:nvSpPr>
          <p:cNvPr id="351" name="Овал 7"/>
          <p:cNvSpPr/>
          <p:nvPr/>
        </p:nvSpPr>
        <p:spPr>
          <a:xfrm>
            <a:off x="22639108" y="12283478"/>
            <a:ext cx="1615001" cy="1271181"/>
          </a:xfrm>
          <a:prstGeom prst="ellipse">
            <a:avLst/>
          </a:prstGeom>
          <a:ln w="38100">
            <a:solidFill>
              <a:srgbClr val="FFFFFF"/>
            </a:solidFill>
            <a:miter/>
          </a:ln>
        </p:spPr>
        <p:txBody>
          <a:bodyPr lIns="91436" tIns="91436" rIns="91436" bIns="91436" anchor="ctr"/>
          <a:lstStyle/>
          <a:p>
            <a:pPr algn="ctr" defTabSz="1828800">
              <a:lnSpc>
                <a:spcPct val="100000"/>
              </a:lnSpc>
              <a:spcBef>
                <a:spcPts val="0"/>
              </a:spcBef>
              <a:defRPr sz="3600">
                <a:latin typeface="Times New Roman"/>
                <a:ea typeface="Times New Roman"/>
                <a:cs typeface="Times New Roman"/>
                <a:sym typeface="Times New Roman"/>
              </a:defRPr>
            </a:pPr>
            <a:endParaRPr/>
          </a:p>
        </p:txBody>
      </p:sp>
      <p:sp>
        <p:nvSpPr>
          <p:cNvPr id="352" name="Прямоугольник 10"/>
          <p:cNvSpPr txBox="1"/>
          <p:nvPr/>
        </p:nvSpPr>
        <p:spPr>
          <a:xfrm>
            <a:off x="424479" y="943069"/>
            <a:ext cx="23275669" cy="12137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p>
            <a:pPr indent="600075" algn="just" defTabSz="457200">
              <a:lnSpc>
                <a:spcPct val="100000"/>
              </a:lnSpc>
              <a:spcBef>
                <a:spcPts val="0"/>
              </a:spcBef>
              <a:defRPr sz="2966">
                <a:latin typeface="Times New Roman"/>
                <a:ea typeface="Times New Roman"/>
                <a:cs typeface="Times New Roman"/>
                <a:sym typeface="Times New Roman"/>
              </a:defRPr>
            </a:pPr>
            <a:r>
              <a:rPr dirty="0"/>
              <a:t>В </a:t>
            </a:r>
            <a:r>
              <a:rPr dirty="0" err="1"/>
              <a:t>соответствии</a:t>
            </a:r>
            <a:r>
              <a:rPr dirty="0"/>
              <a:t> с </a:t>
            </a:r>
            <a:r>
              <a:rPr dirty="0" err="1"/>
              <a:t>требованиями</a:t>
            </a:r>
            <a:r>
              <a:rPr dirty="0"/>
              <a:t> </a:t>
            </a:r>
            <a:r>
              <a:rPr dirty="0" err="1"/>
              <a:t>пункта</a:t>
            </a:r>
            <a:r>
              <a:rPr dirty="0"/>
              <a:t> 1 </a:t>
            </a:r>
            <a:r>
              <a:rPr dirty="0" err="1"/>
              <a:t>части</a:t>
            </a:r>
            <a:r>
              <a:rPr dirty="0"/>
              <a:t> 12.1 </a:t>
            </a:r>
            <a:r>
              <a:rPr dirty="0" err="1"/>
              <a:t>статьи</a:t>
            </a:r>
            <a:r>
              <a:rPr dirty="0"/>
              <a:t> 95  </a:t>
            </a:r>
            <a:r>
              <a:rPr dirty="0" err="1"/>
              <a:t>Закона</a:t>
            </a:r>
            <a:r>
              <a:rPr dirty="0"/>
              <a:t> о </a:t>
            </a:r>
            <a:r>
              <a:rPr dirty="0" err="1"/>
              <a:t>контрактной</a:t>
            </a:r>
            <a:r>
              <a:rPr dirty="0"/>
              <a:t> </a:t>
            </a:r>
            <a:r>
              <a:rPr dirty="0" err="1"/>
              <a:t>системе</a:t>
            </a:r>
            <a:r>
              <a:rPr dirty="0"/>
              <a:t> </a:t>
            </a:r>
            <a:r>
              <a:rPr dirty="0" err="1"/>
              <a:t>Заказчиком</a:t>
            </a:r>
            <a:r>
              <a:rPr dirty="0"/>
              <a:t> 15.12.2023 </a:t>
            </a:r>
            <a:r>
              <a:rPr dirty="0" err="1"/>
              <a:t>Решение</a:t>
            </a:r>
            <a:r>
              <a:rPr dirty="0"/>
              <a:t> </a:t>
            </a:r>
            <a:r>
              <a:rPr dirty="0" err="1"/>
              <a:t>размещено</a:t>
            </a:r>
            <a:r>
              <a:rPr dirty="0"/>
              <a:t> в ЕИС.</a:t>
            </a:r>
          </a:p>
          <a:p>
            <a:pPr indent="600075" algn="just" defTabSz="457200">
              <a:lnSpc>
                <a:spcPct val="100000"/>
              </a:lnSpc>
              <a:spcBef>
                <a:spcPts val="0"/>
              </a:spcBef>
              <a:defRPr sz="2966">
                <a:latin typeface="Times New Roman"/>
                <a:ea typeface="Times New Roman"/>
                <a:cs typeface="Times New Roman"/>
                <a:sym typeface="Times New Roman"/>
              </a:defRPr>
            </a:pPr>
            <a:r>
              <a:rPr dirty="0" err="1"/>
              <a:t>Согласно</a:t>
            </a:r>
            <a:r>
              <a:rPr dirty="0"/>
              <a:t> </a:t>
            </a:r>
            <a:r>
              <a:rPr dirty="0" err="1"/>
              <a:t>пункту</a:t>
            </a:r>
            <a:r>
              <a:rPr dirty="0"/>
              <a:t> 2 </a:t>
            </a:r>
            <a:r>
              <a:rPr dirty="0" err="1"/>
              <a:t>части</a:t>
            </a:r>
            <a:r>
              <a:rPr dirty="0"/>
              <a:t> 12.1 </a:t>
            </a:r>
            <a:r>
              <a:rPr dirty="0" err="1"/>
              <a:t>статьи</a:t>
            </a:r>
            <a:r>
              <a:rPr dirty="0"/>
              <a:t> 95 </a:t>
            </a:r>
            <a:r>
              <a:rPr dirty="0" err="1"/>
              <a:t>Закона</a:t>
            </a:r>
            <a:r>
              <a:rPr dirty="0"/>
              <a:t> о </a:t>
            </a:r>
            <a:r>
              <a:rPr dirty="0" err="1"/>
              <a:t>контрактной</a:t>
            </a:r>
            <a:r>
              <a:rPr dirty="0"/>
              <a:t> </a:t>
            </a:r>
            <a:r>
              <a:rPr dirty="0" err="1"/>
              <a:t>системе</a:t>
            </a:r>
            <a:r>
              <a:rPr dirty="0"/>
              <a:t> </a:t>
            </a:r>
            <a:r>
              <a:rPr dirty="0" err="1"/>
              <a:t>решение</a:t>
            </a:r>
            <a:r>
              <a:rPr dirty="0"/>
              <a:t> </a:t>
            </a:r>
            <a:r>
              <a:rPr dirty="0" err="1"/>
              <a:t>об</a:t>
            </a:r>
            <a:r>
              <a:rPr dirty="0"/>
              <a:t> </a:t>
            </a:r>
            <a:r>
              <a:rPr dirty="0" err="1"/>
              <a:t>одностороннем</a:t>
            </a:r>
            <a:r>
              <a:rPr dirty="0"/>
              <a:t> </a:t>
            </a:r>
            <a:r>
              <a:rPr dirty="0" err="1"/>
              <a:t>отказе</a:t>
            </a:r>
            <a:r>
              <a:rPr dirty="0"/>
              <a:t> </a:t>
            </a:r>
            <a:r>
              <a:rPr dirty="0" err="1"/>
              <a:t>от</a:t>
            </a:r>
            <a:r>
              <a:rPr dirty="0"/>
              <a:t> </a:t>
            </a:r>
            <a:r>
              <a:rPr dirty="0" err="1"/>
              <a:t>исполнения</a:t>
            </a:r>
            <a:r>
              <a:rPr dirty="0"/>
              <a:t> </a:t>
            </a:r>
            <a:r>
              <a:rPr dirty="0" err="1"/>
              <a:t>контракта</a:t>
            </a:r>
            <a:r>
              <a:rPr dirty="0"/>
              <a:t> </a:t>
            </a:r>
            <a:r>
              <a:rPr dirty="0" err="1"/>
              <a:t>не</a:t>
            </a:r>
            <a:r>
              <a:rPr dirty="0"/>
              <a:t> </a:t>
            </a:r>
            <a:r>
              <a:rPr dirty="0" err="1"/>
              <a:t>позднее</a:t>
            </a:r>
            <a:r>
              <a:rPr dirty="0"/>
              <a:t> </a:t>
            </a:r>
            <a:r>
              <a:rPr dirty="0" err="1"/>
              <a:t>одного</a:t>
            </a:r>
            <a:r>
              <a:rPr dirty="0"/>
              <a:t> </a:t>
            </a:r>
            <a:r>
              <a:rPr dirty="0" err="1"/>
              <a:t>часа</a:t>
            </a:r>
            <a:r>
              <a:rPr dirty="0"/>
              <a:t> с </a:t>
            </a:r>
            <a:r>
              <a:rPr dirty="0" err="1"/>
              <a:t>момента</a:t>
            </a:r>
            <a:r>
              <a:rPr dirty="0"/>
              <a:t> </a:t>
            </a:r>
            <a:r>
              <a:rPr dirty="0" err="1"/>
              <a:t>его</a:t>
            </a:r>
            <a:r>
              <a:rPr dirty="0"/>
              <a:t> </a:t>
            </a:r>
            <a:r>
              <a:rPr dirty="0" err="1"/>
              <a:t>размещения</a:t>
            </a:r>
            <a:r>
              <a:rPr dirty="0"/>
              <a:t> в ЕИС в </a:t>
            </a:r>
            <a:r>
              <a:rPr dirty="0" err="1"/>
              <a:t>соответствии</a:t>
            </a:r>
            <a:r>
              <a:rPr dirty="0"/>
              <a:t> с </a:t>
            </a:r>
            <a:r>
              <a:rPr dirty="0" err="1"/>
              <a:t>пунктом</a:t>
            </a:r>
            <a:r>
              <a:rPr dirty="0"/>
              <a:t> 1 </a:t>
            </a:r>
            <a:r>
              <a:rPr dirty="0" err="1"/>
              <a:t>части</a:t>
            </a:r>
            <a:r>
              <a:rPr dirty="0"/>
              <a:t> 12.1 </a:t>
            </a:r>
            <a:r>
              <a:rPr dirty="0" err="1"/>
              <a:t>статьи</a:t>
            </a:r>
            <a:r>
              <a:rPr dirty="0"/>
              <a:t> 95 </a:t>
            </a:r>
            <a:r>
              <a:rPr dirty="0" err="1"/>
              <a:t>Закона</a:t>
            </a:r>
            <a:r>
              <a:rPr dirty="0"/>
              <a:t> о </a:t>
            </a:r>
            <a:r>
              <a:rPr dirty="0" err="1"/>
              <a:t>контрактной</a:t>
            </a:r>
            <a:r>
              <a:rPr dirty="0"/>
              <a:t> </a:t>
            </a:r>
            <a:r>
              <a:rPr dirty="0" err="1"/>
              <a:t>системе</a:t>
            </a:r>
            <a:r>
              <a:rPr dirty="0"/>
              <a:t> </a:t>
            </a:r>
            <a:r>
              <a:rPr dirty="0" err="1"/>
              <a:t>автоматически</a:t>
            </a:r>
            <a:r>
              <a:rPr dirty="0"/>
              <a:t> с </a:t>
            </a:r>
            <a:r>
              <a:rPr dirty="0" err="1"/>
              <a:t>использованием</a:t>
            </a:r>
            <a:r>
              <a:rPr dirty="0"/>
              <a:t> ЕИС </a:t>
            </a:r>
            <a:r>
              <a:rPr dirty="0" err="1"/>
              <a:t>направляется</a:t>
            </a:r>
            <a:r>
              <a:rPr dirty="0"/>
              <a:t> </a:t>
            </a:r>
            <a:r>
              <a:rPr dirty="0" err="1"/>
              <a:t>поставщику</a:t>
            </a:r>
            <a:r>
              <a:rPr dirty="0"/>
              <a:t> (</a:t>
            </a:r>
            <a:r>
              <a:rPr dirty="0" err="1"/>
              <a:t>подрядчику</a:t>
            </a:r>
            <a:r>
              <a:rPr dirty="0"/>
              <a:t>, </a:t>
            </a:r>
            <a:r>
              <a:rPr dirty="0" err="1"/>
              <a:t>исполнителю</a:t>
            </a:r>
            <a:r>
              <a:rPr dirty="0"/>
              <a:t>). </a:t>
            </a:r>
            <a:r>
              <a:rPr dirty="0" err="1"/>
              <a:t>Датой</a:t>
            </a:r>
            <a:r>
              <a:rPr dirty="0"/>
              <a:t> </a:t>
            </a:r>
            <a:r>
              <a:rPr dirty="0" err="1"/>
              <a:t>поступления</a:t>
            </a:r>
            <a:r>
              <a:rPr dirty="0"/>
              <a:t> </a:t>
            </a:r>
            <a:r>
              <a:rPr dirty="0" err="1"/>
              <a:t>поставщику</a:t>
            </a:r>
            <a:r>
              <a:rPr dirty="0"/>
              <a:t> (</a:t>
            </a:r>
            <a:r>
              <a:rPr dirty="0" err="1"/>
              <a:t>подрядчику</a:t>
            </a:r>
            <a:r>
              <a:rPr dirty="0"/>
              <a:t>, </a:t>
            </a:r>
            <a:r>
              <a:rPr dirty="0" err="1"/>
              <a:t>исполнителю</a:t>
            </a:r>
            <a:r>
              <a:rPr dirty="0"/>
              <a:t>) </a:t>
            </a:r>
            <a:r>
              <a:rPr dirty="0" err="1"/>
              <a:t>решения</a:t>
            </a:r>
            <a:r>
              <a:rPr dirty="0"/>
              <a:t> </a:t>
            </a:r>
            <a:r>
              <a:rPr dirty="0" err="1"/>
              <a:t>об</a:t>
            </a:r>
            <a:r>
              <a:rPr dirty="0"/>
              <a:t> </a:t>
            </a:r>
            <a:r>
              <a:rPr dirty="0" err="1"/>
              <a:t>одностороннем</a:t>
            </a:r>
            <a:r>
              <a:rPr dirty="0"/>
              <a:t> </a:t>
            </a:r>
            <a:r>
              <a:rPr dirty="0" err="1"/>
              <a:t>отказе</a:t>
            </a:r>
            <a:r>
              <a:rPr dirty="0"/>
              <a:t>  </a:t>
            </a:r>
            <a:r>
              <a:rPr dirty="0" err="1"/>
              <a:t>от</a:t>
            </a:r>
            <a:r>
              <a:rPr dirty="0"/>
              <a:t> </a:t>
            </a:r>
            <a:r>
              <a:rPr dirty="0" err="1"/>
              <a:t>исполнения</a:t>
            </a:r>
            <a:r>
              <a:rPr dirty="0"/>
              <a:t> </a:t>
            </a:r>
            <a:r>
              <a:rPr dirty="0" err="1"/>
              <a:t>контракта</a:t>
            </a:r>
            <a:r>
              <a:rPr dirty="0"/>
              <a:t> </a:t>
            </a:r>
            <a:r>
              <a:rPr dirty="0" err="1"/>
              <a:t>считается</a:t>
            </a:r>
            <a:r>
              <a:rPr dirty="0"/>
              <a:t> </a:t>
            </a:r>
            <a:r>
              <a:rPr dirty="0" err="1"/>
              <a:t>дата</a:t>
            </a:r>
            <a:r>
              <a:rPr dirty="0"/>
              <a:t> </a:t>
            </a:r>
            <a:r>
              <a:rPr dirty="0" err="1"/>
              <a:t>размещения</a:t>
            </a:r>
            <a:r>
              <a:rPr dirty="0"/>
              <a:t> в </a:t>
            </a:r>
            <a:r>
              <a:rPr dirty="0" err="1"/>
              <a:t>соответствии</a:t>
            </a:r>
            <a:r>
              <a:rPr dirty="0"/>
              <a:t> с </a:t>
            </a:r>
            <a:r>
              <a:rPr dirty="0" err="1"/>
              <a:t>пунктом</a:t>
            </a:r>
            <a:r>
              <a:rPr dirty="0"/>
              <a:t> 2 </a:t>
            </a:r>
            <a:r>
              <a:rPr dirty="0" err="1"/>
              <a:t>части</a:t>
            </a:r>
            <a:r>
              <a:rPr dirty="0"/>
              <a:t> 12.1 </a:t>
            </a:r>
            <a:r>
              <a:rPr dirty="0" err="1"/>
              <a:t>статьи</a:t>
            </a:r>
            <a:r>
              <a:rPr dirty="0"/>
              <a:t> 95 </a:t>
            </a:r>
            <a:r>
              <a:rPr dirty="0" err="1"/>
              <a:t>Закона</a:t>
            </a:r>
            <a:r>
              <a:rPr dirty="0"/>
              <a:t> о </a:t>
            </a:r>
            <a:r>
              <a:rPr dirty="0" err="1"/>
              <a:t>контрактной</a:t>
            </a:r>
            <a:r>
              <a:rPr dirty="0"/>
              <a:t> </a:t>
            </a:r>
            <a:r>
              <a:rPr dirty="0" err="1"/>
              <a:t>системе</a:t>
            </a:r>
            <a:r>
              <a:rPr dirty="0"/>
              <a:t> </a:t>
            </a:r>
            <a:r>
              <a:rPr dirty="0" err="1"/>
              <a:t>такого</a:t>
            </a:r>
            <a:r>
              <a:rPr dirty="0"/>
              <a:t> </a:t>
            </a:r>
            <a:r>
              <a:rPr dirty="0" err="1"/>
              <a:t>решения</a:t>
            </a:r>
            <a:r>
              <a:rPr dirty="0"/>
              <a:t> в ЕИС  в </a:t>
            </a:r>
            <a:r>
              <a:rPr dirty="0" err="1"/>
              <a:t>соответствии</a:t>
            </a:r>
            <a:r>
              <a:rPr dirty="0"/>
              <a:t> с </a:t>
            </a:r>
            <a:r>
              <a:rPr dirty="0" err="1"/>
              <a:t>часовой</a:t>
            </a:r>
            <a:r>
              <a:rPr dirty="0"/>
              <a:t> </a:t>
            </a:r>
            <a:r>
              <a:rPr dirty="0" err="1"/>
              <a:t>зоной</a:t>
            </a:r>
            <a:r>
              <a:rPr dirty="0"/>
              <a:t>, в </a:t>
            </a:r>
            <a:r>
              <a:rPr dirty="0" err="1"/>
              <a:t>которой</a:t>
            </a:r>
            <a:r>
              <a:rPr dirty="0"/>
              <a:t> </a:t>
            </a:r>
            <a:r>
              <a:rPr dirty="0" err="1"/>
              <a:t>расположен</a:t>
            </a:r>
            <a:r>
              <a:rPr dirty="0"/>
              <a:t> </a:t>
            </a:r>
            <a:r>
              <a:rPr dirty="0" err="1"/>
              <a:t>поставщик</a:t>
            </a:r>
            <a:r>
              <a:rPr dirty="0"/>
              <a:t> (</a:t>
            </a:r>
            <a:r>
              <a:rPr dirty="0" err="1"/>
              <a:t>подрядчик</a:t>
            </a:r>
            <a:r>
              <a:rPr dirty="0"/>
              <a:t>, </a:t>
            </a:r>
            <a:r>
              <a:rPr dirty="0" err="1"/>
              <a:t>исполнитель</a:t>
            </a:r>
            <a:r>
              <a:rPr dirty="0"/>
              <a:t>).</a:t>
            </a:r>
          </a:p>
          <a:p>
            <a:pPr indent="600075" algn="just" defTabSz="457200">
              <a:lnSpc>
                <a:spcPct val="100000"/>
              </a:lnSpc>
              <a:spcBef>
                <a:spcPts val="0"/>
              </a:spcBef>
              <a:defRPr sz="2966">
                <a:latin typeface="Times New Roman"/>
                <a:ea typeface="Times New Roman"/>
                <a:cs typeface="Times New Roman"/>
                <a:sym typeface="Times New Roman"/>
              </a:defRPr>
            </a:pPr>
            <a:r>
              <a:rPr dirty="0"/>
              <a:t>В </a:t>
            </a:r>
            <a:r>
              <a:rPr dirty="0" err="1"/>
              <a:t>силу</a:t>
            </a:r>
            <a:r>
              <a:rPr dirty="0"/>
              <a:t> </a:t>
            </a:r>
            <a:r>
              <a:rPr dirty="0" err="1"/>
              <a:t>пункта</a:t>
            </a:r>
            <a:r>
              <a:rPr dirty="0"/>
              <a:t> 3 </a:t>
            </a:r>
            <a:r>
              <a:rPr dirty="0" err="1"/>
              <a:t>части</a:t>
            </a:r>
            <a:r>
              <a:rPr dirty="0"/>
              <a:t> 12.1 </a:t>
            </a:r>
            <a:r>
              <a:rPr dirty="0" err="1"/>
              <a:t>статьи</a:t>
            </a:r>
            <a:r>
              <a:rPr dirty="0"/>
              <a:t> 95 </a:t>
            </a:r>
            <a:r>
              <a:rPr dirty="0" err="1"/>
              <a:t>Закона</a:t>
            </a:r>
            <a:r>
              <a:rPr dirty="0"/>
              <a:t> о </a:t>
            </a:r>
            <a:r>
              <a:rPr dirty="0" err="1"/>
              <a:t>контрактной</a:t>
            </a:r>
            <a:r>
              <a:rPr dirty="0"/>
              <a:t> </a:t>
            </a:r>
            <a:r>
              <a:rPr dirty="0" err="1"/>
              <a:t>системе</a:t>
            </a:r>
            <a:r>
              <a:rPr dirty="0"/>
              <a:t> </a:t>
            </a:r>
            <a:r>
              <a:rPr dirty="0" err="1"/>
              <a:t>поступление</a:t>
            </a:r>
            <a:r>
              <a:rPr dirty="0"/>
              <a:t> </a:t>
            </a:r>
            <a:r>
              <a:rPr dirty="0" err="1"/>
              <a:t>решения</a:t>
            </a:r>
            <a:r>
              <a:rPr dirty="0"/>
              <a:t> </a:t>
            </a:r>
            <a:r>
              <a:rPr dirty="0" err="1"/>
              <a:t>об</a:t>
            </a:r>
            <a:r>
              <a:rPr dirty="0"/>
              <a:t> </a:t>
            </a:r>
            <a:r>
              <a:rPr dirty="0" err="1"/>
              <a:t>одностороннем</a:t>
            </a:r>
            <a:r>
              <a:rPr dirty="0"/>
              <a:t> </a:t>
            </a:r>
            <a:r>
              <a:rPr dirty="0" err="1"/>
              <a:t>отказе</a:t>
            </a:r>
            <a:r>
              <a:rPr dirty="0"/>
              <a:t> </a:t>
            </a:r>
            <a:r>
              <a:rPr dirty="0" err="1"/>
              <a:t>от</a:t>
            </a:r>
            <a:r>
              <a:rPr dirty="0"/>
              <a:t> </a:t>
            </a:r>
            <a:r>
              <a:rPr dirty="0" err="1"/>
              <a:t>исполнения</a:t>
            </a:r>
            <a:r>
              <a:rPr dirty="0"/>
              <a:t> </a:t>
            </a:r>
            <a:r>
              <a:rPr dirty="0" err="1"/>
              <a:t>контракта</a:t>
            </a:r>
            <a:r>
              <a:rPr dirty="0"/>
              <a:t> в </a:t>
            </a:r>
            <a:r>
              <a:rPr dirty="0" err="1"/>
              <a:t>соответствии</a:t>
            </a:r>
            <a:r>
              <a:rPr dirty="0"/>
              <a:t> с </a:t>
            </a:r>
            <a:r>
              <a:rPr dirty="0" err="1"/>
              <a:t>пунктом</a:t>
            </a:r>
            <a:r>
              <a:rPr dirty="0"/>
              <a:t> 2 </a:t>
            </a:r>
            <a:r>
              <a:rPr dirty="0" err="1"/>
              <a:t>части</a:t>
            </a:r>
            <a:r>
              <a:rPr dirty="0"/>
              <a:t> 12.1 </a:t>
            </a:r>
            <a:r>
              <a:rPr dirty="0" err="1"/>
              <a:t>статьи</a:t>
            </a:r>
            <a:r>
              <a:rPr dirty="0"/>
              <a:t> 95 </a:t>
            </a:r>
            <a:r>
              <a:rPr dirty="0" err="1"/>
              <a:t>Закона</a:t>
            </a:r>
            <a:r>
              <a:rPr dirty="0"/>
              <a:t> о </a:t>
            </a:r>
            <a:r>
              <a:rPr dirty="0" err="1"/>
              <a:t>контрактной</a:t>
            </a:r>
            <a:r>
              <a:rPr dirty="0"/>
              <a:t> </a:t>
            </a:r>
            <a:r>
              <a:rPr dirty="0" err="1"/>
              <a:t>системе</a:t>
            </a:r>
            <a:r>
              <a:rPr dirty="0"/>
              <a:t> </a:t>
            </a:r>
            <a:r>
              <a:rPr dirty="0" err="1"/>
              <a:t>считается</a:t>
            </a:r>
            <a:r>
              <a:rPr dirty="0"/>
              <a:t> </a:t>
            </a:r>
            <a:r>
              <a:rPr dirty="0" err="1"/>
              <a:t>надлежащим</a:t>
            </a:r>
            <a:r>
              <a:rPr dirty="0"/>
              <a:t> </a:t>
            </a:r>
            <a:r>
              <a:rPr dirty="0" err="1"/>
              <a:t>уведомлением</a:t>
            </a:r>
            <a:r>
              <a:rPr dirty="0"/>
              <a:t> </a:t>
            </a:r>
            <a:r>
              <a:rPr dirty="0" err="1"/>
              <a:t>поставщика</a:t>
            </a:r>
            <a:r>
              <a:rPr dirty="0"/>
              <a:t> (</a:t>
            </a:r>
            <a:r>
              <a:rPr dirty="0" err="1"/>
              <a:t>подрядчика</a:t>
            </a:r>
            <a:r>
              <a:rPr dirty="0"/>
              <a:t>, </a:t>
            </a:r>
            <a:r>
              <a:rPr dirty="0" err="1"/>
              <a:t>исполнителя</a:t>
            </a:r>
            <a:r>
              <a:rPr dirty="0"/>
              <a:t>)  </a:t>
            </a:r>
            <a:r>
              <a:rPr dirty="0" err="1"/>
              <a:t>об</a:t>
            </a:r>
            <a:r>
              <a:rPr dirty="0"/>
              <a:t> </a:t>
            </a:r>
            <a:r>
              <a:rPr dirty="0" err="1"/>
              <a:t>одностороннем</a:t>
            </a:r>
            <a:r>
              <a:rPr dirty="0"/>
              <a:t> </a:t>
            </a:r>
            <a:r>
              <a:rPr dirty="0" err="1"/>
              <a:t>отказе</a:t>
            </a:r>
            <a:r>
              <a:rPr dirty="0"/>
              <a:t> </a:t>
            </a:r>
            <a:r>
              <a:rPr dirty="0" err="1"/>
              <a:t>от</a:t>
            </a:r>
            <a:r>
              <a:rPr dirty="0"/>
              <a:t> </a:t>
            </a:r>
            <a:r>
              <a:rPr dirty="0" err="1"/>
              <a:t>исполнения</a:t>
            </a:r>
            <a:r>
              <a:rPr dirty="0"/>
              <a:t> </a:t>
            </a:r>
            <a:r>
              <a:rPr dirty="0" err="1"/>
              <a:t>контракта</a:t>
            </a:r>
            <a:r>
              <a:rPr dirty="0"/>
              <a:t>.</a:t>
            </a:r>
          </a:p>
          <a:p>
            <a:pPr indent="600075" algn="just" defTabSz="457200">
              <a:lnSpc>
                <a:spcPct val="100000"/>
              </a:lnSpc>
              <a:spcBef>
                <a:spcPts val="0"/>
              </a:spcBef>
              <a:defRPr sz="2966">
                <a:latin typeface="Times New Roman"/>
                <a:ea typeface="Times New Roman"/>
                <a:cs typeface="Times New Roman"/>
                <a:sym typeface="Times New Roman"/>
              </a:defRPr>
            </a:pPr>
            <a:r>
              <a:rPr dirty="0" err="1"/>
              <a:t>На</a:t>
            </a:r>
            <a:r>
              <a:rPr dirty="0"/>
              <a:t> </a:t>
            </a:r>
            <a:r>
              <a:rPr dirty="0" err="1"/>
              <a:t>основании</a:t>
            </a:r>
            <a:r>
              <a:rPr dirty="0"/>
              <a:t> </a:t>
            </a:r>
            <a:r>
              <a:rPr dirty="0" err="1"/>
              <a:t>изложенного</a:t>
            </a:r>
            <a:r>
              <a:rPr dirty="0"/>
              <a:t>, </a:t>
            </a:r>
            <a:r>
              <a:rPr dirty="0" err="1"/>
              <a:t>датой</a:t>
            </a:r>
            <a:r>
              <a:rPr dirty="0"/>
              <a:t> </a:t>
            </a:r>
            <a:r>
              <a:rPr dirty="0" err="1"/>
              <a:t>надлежащего</a:t>
            </a:r>
            <a:r>
              <a:rPr dirty="0"/>
              <a:t> </a:t>
            </a:r>
            <a:r>
              <a:rPr dirty="0" err="1"/>
              <a:t>уведомления</a:t>
            </a:r>
            <a:r>
              <a:rPr dirty="0"/>
              <a:t> </a:t>
            </a:r>
            <a:r>
              <a:rPr dirty="0" err="1"/>
              <a:t>поставщика</a:t>
            </a:r>
            <a:r>
              <a:rPr dirty="0"/>
              <a:t>  о </a:t>
            </a:r>
            <a:r>
              <a:rPr dirty="0" err="1"/>
              <a:t>принятом</a:t>
            </a:r>
            <a:r>
              <a:rPr dirty="0"/>
              <a:t> </a:t>
            </a:r>
            <a:r>
              <a:rPr dirty="0" err="1"/>
              <a:t>Заказчиком</a:t>
            </a:r>
            <a:r>
              <a:rPr dirty="0"/>
              <a:t> </a:t>
            </a:r>
            <a:r>
              <a:rPr dirty="0" err="1"/>
              <a:t>Решении</a:t>
            </a:r>
            <a:r>
              <a:rPr dirty="0"/>
              <a:t> </a:t>
            </a:r>
            <a:r>
              <a:rPr dirty="0" err="1"/>
              <a:t>является</a:t>
            </a:r>
            <a:r>
              <a:rPr dirty="0"/>
              <a:t> 15.12.2023.</a:t>
            </a:r>
          </a:p>
          <a:p>
            <a:pPr indent="600075" algn="just" defTabSz="457200">
              <a:lnSpc>
                <a:spcPct val="100000"/>
              </a:lnSpc>
              <a:spcBef>
                <a:spcPts val="0"/>
              </a:spcBef>
              <a:defRPr sz="2966">
                <a:latin typeface="Times New Roman"/>
                <a:ea typeface="Times New Roman"/>
                <a:cs typeface="Times New Roman"/>
                <a:sym typeface="Times New Roman"/>
              </a:defRPr>
            </a:pPr>
            <a:r>
              <a:rPr dirty="0" err="1"/>
              <a:t>Частью</a:t>
            </a:r>
            <a:r>
              <a:rPr dirty="0"/>
              <a:t> 13 </a:t>
            </a:r>
            <a:r>
              <a:rPr dirty="0" err="1"/>
              <a:t>статьи</a:t>
            </a:r>
            <a:r>
              <a:rPr dirty="0"/>
              <a:t> 95 </a:t>
            </a:r>
            <a:r>
              <a:rPr dirty="0" err="1"/>
              <a:t>Закона</a:t>
            </a:r>
            <a:r>
              <a:rPr dirty="0"/>
              <a:t> о </a:t>
            </a:r>
            <a:r>
              <a:rPr dirty="0" err="1"/>
              <a:t>контрактной</a:t>
            </a:r>
            <a:r>
              <a:rPr dirty="0"/>
              <a:t> </a:t>
            </a:r>
            <a:r>
              <a:rPr dirty="0" err="1"/>
              <a:t>системе</a:t>
            </a:r>
            <a:r>
              <a:rPr dirty="0"/>
              <a:t> </a:t>
            </a:r>
            <a:r>
              <a:rPr dirty="0" err="1"/>
              <a:t>установлено</a:t>
            </a:r>
            <a:r>
              <a:rPr dirty="0"/>
              <a:t>,  </a:t>
            </a:r>
            <a:r>
              <a:rPr dirty="0" err="1"/>
              <a:t>что</a:t>
            </a:r>
            <a:r>
              <a:rPr dirty="0"/>
              <a:t> </a:t>
            </a:r>
            <a:r>
              <a:rPr dirty="0" err="1"/>
              <a:t>решение</a:t>
            </a:r>
            <a:r>
              <a:rPr dirty="0"/>
              <a:t> </a:t>
            </a:r>
            <a:r>
              <a:rPr dirty="0" err="1"/>
              <a:t>заказчика</a:t>
            </a:r>
            <a:r>
              <a:rPr dirty="0"/>
              <a:t> </a:t>
            </a:r>
            <a:r>
              <a:rPr dirty="0" err="1"/>
              <a:t>об</a:t>
            </a:r>
            <a:r>
              <a:rPr dirty="0"/>
              <a:t> </a:t>
            </a:r>
            <a:r>
              <a:rPr dirty="0" err="1"/>
              <a:t>одностороннем</a:t>
            </a:r>
            <a:r>
              <a:rPr dirty="0"/>
              <a:t> </a:t>
            </a:r>
            <a:r>
              <a:rPr dirty="0" err="1"/>
              <a:t>отказе</a:t>
            </a:r>
            <a:r>
              <a:rPr dirty="0"/>
              <a:t> </a:t>
            </a:r>
            <a:r>
              <a:rPr dirty="0" err="1"/>
              <a:t>от</a:t>
            </a:r>
            <a:r>
              <a:rPr dirty="0"/>
              <a:t> </a:t>
            </a:r>
            <a:r>
              <a:rPr dirty="0" err="1"/>
              <a:t>исполнения</a:t>
            </a:r>
            <a:r>
              <a:rPr dirty="0"/>
              <a:t> </a:t>
            </a:r>
            <a:r>
              <a:rPr dirty="0" err="1"/>
              <a:t>контракта</a:t>
            </a:r>
            <a:r>
              <a:rPr dirty="0"/>
              <a:t> </a:t>
            </a:r>
            <a:r>
              <a:rPr dirty="0" err="1"/>
              <a:t>вступает</a:t>
            </a:r>
            <a:r>
              <a:rPr dirty="0"/>
              <a:t> в </a:t>
            </a:r>
            <a:r>
              <a:rPr dirty="0" err="1"/>
              <a:t>силу</a:t>
            </a:r>
            <a:r>
              <a:rPr dirty="0"/>
              <a:t> и </a:t>
            </a:r>
            <a:r>
              <a:rPr dirty="0" err="1"/>
              <a:t>контракт</a:t>
            </a:r>
            <a:r>
              <a:rPr dirty="0"/>
              <a:t> </a:t>
            </a:r>
            <a:r>
              <a:rPr dirty="0" err="1"/>
              <a:t>считается</a:t>
            </a:r>
            <a:r>
              <a:rPr dirty="0"/>
              <a:t> </a:t>
            </a:r>
            <a:r>
              <a:rPr dirty="0" err="1"/>
              <a:t>расторгнутым</a:t>
            </a:r>
            <a:r>
              <a:rPr dirty="0"/>
              <a:t> </a:t>
            </a:r>
            <a:r>
              <a:rPr dirty="0" err="1"/>
              <a:t>через</a:t>
            </a:r>
            <a:r>
              <a:rPr dirty="0"/>
              <a:t> </a:t>
            </a:r>
            <a:r>
              <a:rPr dirty="0" err="1"/>
              <a:t>десять</a:t>
            </a:r>
            <a:r>
              <a:rPr dirty="0"/>
              <a:t> </a:t>
            </a:r>
            <a:r>
              <a:rPr dirty="0" err="1"/>
              <a:t>дней</a:t>
            </a:r>
            <a:r>
              <a:rPr dirty="0"/>
              <a:t> с </a:t>
            </a:r>
            <a:r>
              <a:rPr dirty="0" err="1"/>
              <a:t>даты</a:t>
            </a:r>
            <a:r>
              <a:rPr dirty="0"/>
              <a:t> </a:t>
            </a:r>
            <a:r>
              <a:rPr dirty="0" err="1"/>
              <a:t>надлежащего</a:t>
            </a:r>
            <a:r>
              <a:rPr dirty="0"/>
              <a:t> </a:t>
            </a:r>
            <a:r>
              <a:rPr dirty="0" err="1"/>
              <a:t>уведомления</a:t>
            </a:r>
            <a:r>
              <a:rPr dirty="0"/>
              <a:t> </a:t>
            </a:r>
            <a:r>
              <a:rPr dirty="0" err="1"/>
              <a:t>заказчиком</a:t>
            </a:r>
            <a:r>
              <a:rPr dirty="0"/>
              <a:t> </a:t>
            </a:r>
            <a:r>
              <a:rPr dirty="0" err="1"/>
              <a:t>поставщика</a:t>
            </a:r>
            <a:r>
              <a:rPr dirty="0"/>
              <a:t> (</a:t>
            </a:r>
            <a:r>
              <a:rPr dirty="0" err="1"/>
              <a:t>подрядчика</a:t>
            </a:r>
            <a:r>
              <a:rPr dirty="0"/>
              <a:t>, </a:t>
            </a:r>
            <a:r>
              <a:rPr dirty="0" err="1"/>
              <a:t>исполнителя</a:t>
            </a:r>
            <a:r>
              <a:rPr dirty="0"/>
              <a:t>)  </a:t>
            </a:r>
            <a:r>
              <a:rPr dirty="0" err="1"/>
              <a:t>об</a:t>
            </a:r>
            <a:r>
              <a:rPr dirty="0"/>
              <a:t> </a:t>
            </a:r>
            <a:r>
              <a:rPr dirty="0" err="1"/>
              <a:t>одностороннем</a:t>
            </a:r>
            <a:r>
              <a:rPr dirty="0"/>
              <a:t> </a:t>
            </a:r>
            <a:r>
              <a:rPr dirty="0" err="1"/>
              <a:t>отказе</a:t>
            </a:r>
            <a:r>
              <a:rPr dirty="0"/>
              <a:t> </a:t>
            </a:r>
            <a:r>
              <a:rPr dirty="0" err="1"/>
              <a:t>от</a:t>
            </a:r>
            <a:r>
              <a:rPr dirty="0"/>
              <a:t> </a:t>
            </a:r>
            <a:r>
              <a:rPr dirty="0" err="1"/>
              <a:t>исполнения</a:t>
            </a:r>
            <a:r>
              <a:rPr dirty="0"/>
              <a:t> </a:t>
            </a:r>
            <a:r>
              <a:rPr dirty="0" err="1"/>
              <a:t>контракта</a:t>
            </a:r>
            <a:r>
              <a:rPr dirty="0"/>
              <a:t>.</a:t>
            </a:r>
          </a:p>
          <a:p>
            <a:pPr indent="600075" algn="just" defTabSz="457200">
              <a:lnSpc>
                <a:spcPct val="100000"/>
              </a:lnSpc>
              <a:spcBef>
                <a:spcPts val="0"/>
              </a:spcBef>
              <a:defRPr sz="2966">
                <a:latin typeface="Times New Roman"/>
                <a:ea typeface="Times New Roman"/>
                <a:cs typeface="Times New Roman"/>
                <a:sym typeface="Times New Roman"/>
              </a:defRPr>
            </a:pPr>
            <a:r>
              <a:rPr dirty="0" err="1"/>
              <a:t>Представитель</a:t>
            </a:r>
            <a:r>
              <a:rPr dirty="0"/>
              <a:t> </a:t>
            </a:r>
            <a:r>
              <a:rPr dirty="0" err="1"/>
              <a:t>Заказчика</a:t>
            </a:r>
            <a:r>
              <a:rPr dirty="0"/>
              <a:t> </a:t>
            </a:r>
            <a:r>
              <a:rPr dirty="0" err="1"/>
              <a:t>на</a:t>
            </a:r>
            <a:r>
              <a:rPr dirty="0"/>
              <a:t> </a:t>
            </a:r>
            <a:r>
              <a:rPr dirty="0" err="1"/>
              <a:t>заседании</a:t>
            </a:r>
            <a:r>
              <a:rPr dirty="0"/>
              <a:t> </a:t>
            </a:r>
            <a:r>
              <a:rPr dirty="0" err="1"/>
              <a:t>Комиссии</a:t>
            </a:r>
            <a:r>
              <a:rPr dirty="0"/>
              <a:t> </a:t>
            </a:r>
            <a:r>
              <a:rPr dirty="0" err="1"/>
              <a:t>пояснил</a:t>
            </a:r>
            <a:r>
              <a:rPr dirty="0"/>
              <a:t>, </a:t>
            </a:r>
            <a:r>
              <a:rPr dirty="0" err="1"/>
              <a:t>что</a:t>
            </a:r>
            <a:r>
              <a:rPr dirty="0"/>
              <a:t> в </a:t>
            </a:r>
            <a:r>
              <a:rPr dirty="0" err="1"/>
              <a:t>течение</a:t>
            </a:r>
            <a:r>
              <a:rPr dirty="0"/>
              <a:t> </a:t>
            </a:r>
            <a:r>
              <a:rPr dirty="0" err="1"/>
              <a:t>установленного</a:t>
            </a:r>
            <a:r>
              <a:rPr dirty="0"/>
              <a:t> </a:t>
            </a:r>
            <a:r>
              <a:rPr dirty="0" err="1"/>
              <a:t>частью</a:t>
            </a:r>
            <a:r>
              <a:rPr dirty="0"/>
              <a:t> 13 </a:t>
            </a:r>
            <a:r>
              <a:rPr dirty="0" err="1"/>
              <a:t>статьи</a:t>
            </a:r>
            <a:r>
              <a:rPr dirty="0"/>
              <a:t> 95 </a:t>
            </a:r>
            <a:r>
              <a:rPr dirty="0" err="1"/>
              <a:t>Закона</a:t>
            </a:r>
            <a:r>
              <a:rPr dirty="0"/>
              <a:t> о </a:t>
            </a:r>
            <a:r>
              <a:rPr dirty="0" err="1"/>
              <a:t>контрактной</a:t>
            </a:r>
            <a:r>
              <a:rPr dirty="0"/>
              <a:t> </a:t>
            </a:r>
            <a:r>
              <a:rPr dirty="0" err="1"/>
              <a:t>системе</a:t>
            </a:r>
            <a:r>
              <a:rPr dirty="0"/>
              <a:t> </a:t>
            </a:r>
            <a:r>
              <a:rPr dirty="0" err="1"/>
              <a:t>десятидневного</a:t>
            </a:r>
            <a:r>
              <a:rPr dirty="0"/>
              <a:t> </a:t>
            </a:r>
            <a:r>
              <a:rPr dirty="0" err="1"/>
              <a:t>срока</a:t>
            </a:r>
            <a:r>
              <a:rPr dirty="0"/>
              <a:t> ООО «</a:t>
            </a:r>
            <a:r>
              <a:rPr dirty="0" err="1"/>
              <a:t>Стройстандарт</a:t>
            </a:r>
            <a:r>
              <a:rPr dirty="0"/>
              <a:t> </a:t>
            </a:r>
            <a:r>
              <a:rPr dirty="0" err="1"/>
              <a:t>Сервис</a:t>
            </a:r>
            <a:r>
              <a:rPr dirty="0"/>
              <a:t>» </a:t>
            </a:r>
            <a:r>
              <a:rPr dirty="0" err="1"/>
              <a:t>нарушения</a:t>
            </a:r>
            <a:r>
              <a:rPr dirty="0"/>
              <a:t> </a:t>
            </a:r>
            <a:r>
              <a:rPr dirty="0" err="1"/>
              <a:t>не</a:t>
            </a:r>
            <a:r>
              <a:rPr dirty="0"/>
              <a:t> </a:t>
            </a:r>
            <a:r>
              <a:rPr dirty="0" err="1"/>
              <a:t>устранены</a:t>
            </a:r>
            <a:r>
              <a:rPr dirty="0"/>
              <a:t>, в </a:t>
            </a:r>
            <a:r>
              <a:rPr dirty="0" err="1"/>
              <a:t>связи</a:t>
            </a:r>
            <a:r>
              <a:rPr dirty="0"/>
              <a:t> с </a:t>
            </a:r>
            <a:r>
              <a:rPr dirty="0" err="1"/>
              <a:t>чем</a:t>
            </a:r>
            <a:r>
              <a:rPr dirty="0"/>
              <a:t> </a:t>
            </a:r>
            <a:r>
              <a:rPr dirty="0" err="1"/>
              <a:t>Решение</a:t>
            </a:r>
            <a:r>
              <a:rPr dirty="0"/>
              <a:t> </a:t>
            </a:r>
            <a:r>
              <a:rPr dirty="0" err="1"/>
              <a:t>вступило</a:t>
            </a:r>
            <a:r>
              <a:rPr dirty="0"/>
              <a:t> в </a:t>
            </a:r>
            <a:r>
              <a:rPr dirty="0" err="1"/>
              <a:t>силу</a:t>
            </a:r>
            <a:r>
              <a:rPr dirty="0"/>
              <a:t> и </a:t>
            </a:r>
            <a:r>
              <a:rPr dirty="0" err="1"/>
              <a:t>Контракт</a:t>
            </a:r>
            <a:r>
              <a:rPr dirty="0"/>
              <a:t> </a:t>
            </a:r>
            <a:r>
              <a:rPr dirty="0" err="1"/>
              <a:t>считается</a:t>
            </a:r>
            <a:r>
              <a:rPr dirty="0"/>
              <a:t> </a:t>
            </a:r>
            <a:r>
              <a:rPr dirty="0" err="1"/>
              <a:t>расторгнутым</a:t>
            </a:r>
            <a:r>
              <a:rPr dirty="0"/>
              <a:t> 26.12.2023.</a:t>
            </a:r>
          </a:p>
          <a:p>
            <a:pPr indent="600075" algn="just" defTabSz="457200">
              <a:lnSpc>
                <a:spcPct val="100000"/>
              </a:lnSpc>
              <a:spcBef>
                <a:spcPts val="0"/>
              </a:spcBef>
              <a:defRPr sz="2966">
                <a:latin typeface="Times New Roman"/>
                <a:ea typeface="Times New Roman"/>
                <a:cs typeface="Times New Roman"/>
                <a:sym typeface="Times New Roman"/>
              </a:defRPr>
            </a:pPr>
            <a:r>
              <a:rPr dirty="0"/>
              <a:t>В </a:t>
            </a:r>
            <a:r>
              <a:rPr dirty="0" err="1"/>
              <a:t>соответствии</a:t>
            </a:r>
            <a:r>
              <a:rPr dirty="0"/>
              <a:t> с </a:t>
            </a:r>
            <a:r>
              <a:rPr dirty="0" err="1"/>
              <a:t>частью</a:t>
            </a:r>
            <a:r>
              <a:rPr dirty="0"/>
              <a:t> 16 </a:t>
            </a:r>
            <a:r>
              <a:rPr dirty="0" err="1"/>
              <a:t>статьи</a:t>
            </a:r>
            <a:r>
              <a:rPr dirty="0"/>
              <a:t> 95 </a:t>
            </a:r>
            <a:r>
              <a:rPr dirty="0" err="1"/>
              <a:t>Закона</a:t>
            </a:r>
            <a:r>
              <a:rPr dirty="0"/>
              <a:t> о </a:t>
            </a:r>
            <a:r>
              <a:rPr dirty="0" err="1"/>
              <a:t>контрактной</a:t>
            </a:r>
            <a:r>
              <a:rPr dirty="0"/>
              <a:t> </a:t>
            </a:r>
            <a:r>
              <a:rPr dirty="0" err="1"/>
              <a:t>системе</a:t>
            </a:r>
            <a:r>
              <a:rPr dirty="0"/>
              <a:t> </a:t>
            </a:r>
            <a:r>
              <a:rPr dirty="0" err="1"/>
              <a:t>заказчик</a:t>
            </a:r>
            <a:r>
              <a:rPr dirty="0"/>
              <a:t> </a:t>
            </a:r>
            <a:r>
              <a:rPr dirty="0" err="1"/>
              <a:t>не</a:t>
            </a:r>
            <a:r>
              <a:rPr dirty="0"/>
              <a:t> </a:t>
            </a:r>
            <a:r>
              <a:rPr dirty="0" err="1"/>
              <a:t>позднее</a:t>
            </a:r>
            <a:r>
              <a:rPr dirty="0"/>
              <a:t> </a:t>
            </a:r>
            <a:r>
              <a:rPr dirty="0" err="1"/>
              <a:t>двух</a:t>
            </a:r>
            <a:r>
              <a:rPr dirty="0"/>
              <a:t> </a:t>
            </a:r>
            <a:r>
              <a:rPr dirty="0" err="1"/>
              <a:t>рабочих</a:t>
            </a:r>
            <a:r>
              <a:rPr dirty="0"/>
              <a:t> </a:t>
            </a:r>
            <a:r>
              <a:rPr dirty="0" err="1"/>
              <a:t>дней</a:t>
            </a:r>
            <a:r>
              <a:rPr dirty="0"/>
              <a:t>, </a:t>
            </a:r>
            <a:r>
              <a:rPr dirty="0" err="1"/>
              <a:t>следующих</a:t>
            </a:r>
            <a:r>
              <a:rPr dirty="0"/>
              <a:t> </a:t>
            </a:r>
            <a:r>
              <a:rPr dirty="0" err="1"/>
              <a:t>за</a:t>
            </a:r>
            <a:r>
              <a:rPr dirty="0"/>
              <a:t> </a:t>
            </a:r>
            <a:r>
              <a:rPr dirty="0" err="1"/>
              <a:t>днем</a:t>
            </a:r>
            <a:r>
              <a:rPr dirty="0"/>
              <a:t> </a:t>
            </a:r>
            <a:r>
              <a:rPr dirty="0" err="1"/>
              <a:t>вступления</a:t>
            </a:r>
            <a:r>
              <a:rPr dirty="0"/>
              <a:t> в </a:t>
            </a:r>
            <a:r>
              <a:rPr dirty="0" err="1"/>
              <a:t>силу</a:t>
            </a:r>
            <a:r>
              <a:rPr dirty="0"/>
              <a:t> </a:t>
            </a:r>
            <a:r>
              <a:rPr dirty="0" err="1"/>
              <a:t>решения</a:t>
            </a:r>
            <a:r>
              <a:rPr dirty="0"/>
              <a:t> </a:t>
            </a:r>
            <a:r>
              <a:rPr dirty="0" err="1"/>
              <a:t>заказчика</a:t>
            </a:r>
            <a:r>
              <a:rPr dirty="0"/>
              <a:t> </a:t>
            </a:r>
            <a:r>
              <a:rPr dirty="0" err="1"/>
              <a:t>об</a:t>
            </a:r>
            <a:r>
              <a:rPr dirty="0"/>
              <a:t> </a:t>
            </a:r>
            <a:r>
              <a:rPr dirty="0" err="1"/>
              <a:t>одностороннем</a:t>
            </a:r>
            <a:r>
              <a:rPr dirty="0"/>
              <a:t> </a:t>
            </a:r>
            <a:r>
              <a:rPr dirty="0" err="1"/>
              <a:t>отказе</a:t>
            </a:r>
            <a:r>
              <a:rPr dirty="0"/>
              <a:t> </a:t>
            </a:r>
            <a:r>
              <a:rPr dirty="0" err="1"/>
              <a:t>от</a:t>
            </a:r>
            <a:r>
              <a:rPr dirty="0"/>
              <a:t> </a:t>
            </a:r>
            <a:r>
              <a:rPr dirty="0" err="1"/>
              <a:t>исполнения</a:t>
            </a:r>
            <a:r>
              <a:rPr dirty="0"/>
              <a:t> </a:t>
            </a:r>
            <a:r>
              <a:rPr dirty="0" err="1"/>
              <a:t>контракта</a:t>
            </a:r>
            <a:r>
              <a:rPr dirty="0"/>
              <a:t> в </a:t>
            </a:r>
            <a:r>
              <a:rPr dirty="0" err="1"/>
              <a:t>связи</a:t>
            </a:r>
            <a:r>
              <a:rPr dirty="0"/>
              <a:t> </a:t>
            </a:r>
            <a:br>
              <a:rPr dirty="0"/>
            </a:br>
            <a:r>
              <a:rPr dirty="0"/>
              <a:t>с </a:t>
            </a:r>
            <a:r>
              <a:rPr dirty="0" err="1"/>
              <a:t>неисполнением</a:t>
            </a:r>
            <a:r>
              <a:rPr dirty="0"/>
              <a:t> </a:t>
            </a:r>
            <a:r>
              <a:rPr dirty="0" err="1"/>
              <a:t>или</a:t>
            </a:r>
            <a:r>
              <a:rPr dirty="0"/>
              <a:t> </a:t>
            </a:r>
            <a:r>
              <a:rPr dirty="0" err="1"/>
              <a:t>ненадлежащим</a:t>
            </a:r>
            <a:r>
              <a:rPr dirty="0"/>
              <a:t> </a:t>
            </a:r>
            <a:r>
              <a:rPr dirty="0" err="1"/>
              <a:t>исполнением</a:t>
            </a:r>
            <a:r>
              <a:rPr dirty="0"/>
              <a:t> </a:t>
            </a:r>
            <a:r>
              <a:rPr dirty="0" err="1"/>
              <a:t>поставщиком</a:t>
            </a:r>
            <a:r>
              <a:rPr dirty="0"/>
              <a:t> (</a:t>
            </a:r>
            <a:r>
              <a:rPr dirty="0" err="1"/>
              <a:t>подрядчиком</a:t>
            </a:r>
            <a:r>
              <a:rPr dirty="0"/>
              <a:t>, </a:t>
            </a:r>
            <a:r>
              <a:rPr dirty="0" err="1"/>
              <a:t>исполнителем</a:t>
            </a:r>
            <a:r>
              <a:rPr dirty="0"/>
              <a:t>) </a:t>
            </a:r>
            <a:r>
              <a:rPr dirty="0" err="1"/>
              <a:t>обязательств</a:t>
            </a:r>
            <a:r>
              <a:rPr dirty="0"/>
              <a:t>, </a:t>
            </a:r>
            <a:r>
              <a:rPr dirty="0" err="1"/>
              <a:t>предусмотренных</a:t>
            </a:r>
            <a:r>
              <a:rPr dirty="0"/>
              <a:t> </a:t>
            </a:r>
            <a:r>
              <a:rPr dirty="0" err="1"/>
              <a:t>контрактом</a:t>
            </a:r>
            <a:r>
              <a:rPr dirty="0"/>
              <a:t>, </a:t>
            </a:r>
            <a:r>
              <a:rPr dirty="0" err="1"/>
              <a:t>направляет</a:t>
            </a:r>
            <a:r>
              <a:rPr dirty="0"/>
              <a:t>  в </a:t>
            </a:r>
            <a:r>
              <a:rPr dirty="0" err="1"/>
              <a:t>соответствии</a:t>
            </a:r>
            <a:r>
              <a:rPr dirty="0"/>
              <a:t> с </a:t>
            </a:r>
            <a:r>
              <a:rPr dirty="0" err="1"/>
              <a:t>порядком</a:t>
            </a:r>
            <a:r>
              <a:rPr dirty="0"/>
              <a:t>, </a:t>
            </a:r>
            <a:r>
              <a:rPr dirty="0" err="1"/>
              <a:t>предусмотренным</a:t>
            </a:r>
            <a:r>
              <a:rPr dirty="0"/>
              <a:t> </a:t>
            </a:r>
            <a:r>
              <a:rPr dirty="0" err="1"/>
              <a:t>пунктом</a:t>
            </a:r>
            <a:r>
              <a:rPr dirty="0"/>
              <a:t> 1 </a:t>
            </a:r>
            <a:r>
              <a:rPr dirty="0" err="1"/>
              <a:t>части</a:t>
            </a:r>
            <a:r>
              <a:rPr dirty="0"/>
              <a:t> 10 </a:t>
            </a:r>
            <a:r>
              <a:rPr dirty="0" err="1"/>
              <a:t>статьи</a:t>
            </a:r>
            <a:r>
              <a:rPr dirty="0"/>
              <a:t> 104 </a:t>
            </a:r>
            <a:r>
              <a:rPr dirty="0" err="1"/>
              <a:t>Закона</a:t>
            </a:r>
            <a:r>
              <a:rPr dirty="0"/>
              <a:t> о </a:t>
            </a:r>
            <a:r>
              <a:rPr dirty="0" err="1"/>
              <a:t>контрактной</a:t>
            </a:r>
            <a:r>
              <a:rPr dirty="0"/>
              <a:t> </a:t>
            </a:r>
            <a:r>
              <a:rPr dirty="0" err="1"/>
              <a:t>системе</a:t>
            </a:r>
            <a:r>
              <a:rPr dirty="0"/>
              <a:t>, </a:t>
            </a:r>
            <a:r>
              <a:rPr dirty="0" err="1"/>
              <a:t>обращение</a:t>
            </a:r>
            <a:r>
              <a:rPr dirty="0"/>
              <a:t> о </a:t>
            </a:r>
            <a:r>
              <a:rPr dirty="0" err="1"/>
              <a:t>включении</a:t>
            </a:r>
            <a:r>
              <a:rPr dirty="0"/>
              <a:t> </a:t>
            </a:r>
            <a:r>
              <a:rPr dirty="0" err="1"/>
              <a:t>информации</a:t>
            </a:r>
            <a:r>
              <a:rPr dirty="0"/>
              <a:t>  о </a:t>
            </a:r>
            <a:r>
              <a:rPr dirty="0" err="1"/>
              <a:t>поставщике</a:t>
            </a:r>
            <a:r>
              <a:rPr dirty="0"/>
              <a:t> (</a:t>
            </a:r>
            <a:r>
              <a:rPr dirty="0" err="1"/>
              <a:t>подрядчике</a:t>
            </a:r>
            <a:r>
              <a:rPr dirty="0"/>
              <a:t>, </a:t>
            </a:r>
            <a:r>
              <a:rPr dirty="0" err="1"/>
              <a:t>исполнителе</a:t>
            </a:r>
            <a:r>
              <a:rPr dirty="0"/>
              <a:t>) в </a:t>
            </a:r>
            <a:r>
              <a:rPr dirty="0" err="1"/>
              <a:t>реестр</a:t>
            </a:r>
            <a:r>
              <a:rPr dirty="0"/>
              <a:t> </a:t>
            </a:r>
            <a:r>
              <a:rPr dirty="0" err="1"/>
              <a:t>недобросовестных</a:t>
            </a:r>
            <a:r>
              <a:rPr dirty="0"/>
              <a:t> </a:t>
            </a:r>
            <a:r>
              <a:rPr dirty="0" err="1"/>
              <a:t>поставщиков</a:t>
            </a:r>
            <a:r>
              <a:rPr dirty="0"/>
              <a:t> (</a:t>
            </a:r>
            <a:r>
              <a:rPr dirty="0" err="1"/>
              <a:t>подрядчиков</a:t>
            </a:r>
            <a:r>
              <a:rPr dirty="0"/>
              <a:t>, </a:t>
            </a:r>
            <a:r>
              <a:rPr dirty="0" err="1"/>
              <a:t>исполнителей</a:t>
            </a:r>
            <a:r>
              <a:rPr dirty="0"/>
              <a:t>).</a:t>
            </a:r>
          </a:p>
          <a:p>
            <a:pPr indent="600075" algn="just" defTabSz="457200">
              <a:lnSpc>
                <a:spcPct val="100000"/>
              </a:lnSpc>
              <a:spcBef>
                <a:spcPts val="0"/>
              </a:spcBef>
              <a:defRPr sz="2966">
                <a:latin typeface="Times New Roman"/>
                <a:ea typeface="Times New Roman"/>
                <a:cs typeface="Times New Roman"/>
                <a:sym typeface="Times New Roman"/>
              </a:defRPr>
            </a:pPr>
            <a:r>
              <a:rPr dirty="0" err="1"/>
              <a:t>На</a:t>
            </a:r>
            <a:r>
              <a:rPr dirty="0"/>
              <a:t> </a:t>
            </a:r>
            <a:r>
              <a:rPr dirty="0" err="1"/>
              <a:t>заседании</a:t>
            </a:r>
            <a:r>
              <a:rPr dirty="0"/>
              <a:t> </a:t>
            </a:r>
            <a:r>
              <a:rPr dirty="0" err="1"/>
              <a:t>Комиссии</a:t>
            </a:r>
            <a:r>
              <a:rPr dirty="0"/>
              <a:t> </a:t>
            </a:r>
            <a:r>
              <a:rPr dirty="0" err="1"/>
              <a:t>установлено</a:t>
            </a:r>
            <a:r>
              <a:rPr dirty="0"/>
              <a:t>, </a:t>
            </a:r>
            <a:r>
              <a:rPr dirty="0" err="1"/>
              <a:t>что</a:t>
            </a:r>
            <a:r>
              <a:rPr dirty="0"/>
              <a:t> </a:t>
            </a:r>
            <a:r>
              <a:rPr dirty="0" err="1"/>
              <a:t>Заказчиком</a:t>
            </a:r>
            <a:r>
              <a:rPr dirty="0"/>
              <a:t> </a:t>
            </a:r>
            <a:r>
              <a:rPr dirty="0" err="1"/>
              <a:t>обращение</a:t>
            </a:r>
            <a:r>
              <a:rPr dirty="0"/>
              <a:t>  о </a:t>
            </a:r>
            <a:r>
              <a:rPr dirty="0" err="1"/>
              <a:t>включении</a:t>
            </a:r>
            <a:r>
              <a:rPr dirty="0"/>
              <a:t> </a:t>
            </a:r>
            <a:r>
              <a:rPr dirty="0" err="1"/>
              <a:t>информации</a:t>
            </a:r>
            <a:r>
              <a:rPr dirty="0"/>
              <a:t> о </a:t>
            </a:r>
            <a:r>
              <a:rPr dirty="0" err="1"/>
              <a:t>поставщике</a:t>
            </a:r>
            <a:r>
              <a:rPr dirty="0"/>
              <a:t> (</a:t>
            </a:r>
            <a:r>
              <a:rPr dirty="0" err="1"/>
              <a:t>подрядчике</a:t>
            </a:r>
            <a:r>
              <a:rPr dirty="0"/>
              <a:t>, </a:t>
            </a:r>
            <a:r>
              <a:rPr dirty="0" err="1"/>
              <a:t>исполнителе</a:t>
            </a:r>
            <a:r>
              <a:rPr dirty="0"/>
              <a:t>) в </a:t>
            </a:r>
            <a:r>
              <a:rPr dirty="0" err="1"/>
              <a:t>Реестр</a:t>
            </a:r>
            <a:r>
              <a:rPr dirty="0"/>
              <a:t> </a:t>
            </a:r>
            <a:r>
              <a:rPr dirty="0" err="1"/>
              <a:t>направлено</a:t>
            </a:r>
            <a:r>
              <a:rPr dirty="0"/>
              <a:t> в ФАС </a:t>
            </a:r>
            <a:r>
              <a:rPr dirty="0" err="1"/>
              <a:t>России</a:t>
            </a:r>
            <a:r>
              <a:rPr dirty="0"/>
              <a:t> 16.01.2024.</a:t>
            </a:r>
          </a:p>
          <a:p>
            <a:pPr indent="600075" algn="just" defTabSz="457200">
              <a:lnSpc>
                <a:spcPct val="100000"/>
              </a:lnSpc>
              <a:spcBef>
                <a:spcPts val="0"/>
              </a:spcBef>
              <a:defRPr sz="2966">
                <a:latin typeface="Times New Roman"/>
                <a:ea typeface="Times New Roman"/>
                <a:cs typeface="Times New Roman"/>
                <a:sym typeface="Times New Roman"/>
              </a:defRPr>
            </a:pPr>
            <a:r>
              <a:rPr dirty="0" err="1"/>
              <a:t>Таким</a:t>
            </a:r>
            <a:r>
              <a:rPr dirty="0"/>
              <a:t> </a:t>
            </a:r>
            <a:r>
              <a:rPr dirty="0" err="1"/>
              <a:t>образом</a:t>
            </a:r>
            <a:r>
              <a:rPr dirty="0"/>
              <a:t>, </a:t>
            </a:r>
            <a:r>
              <a:rPr dirty="0" err="1"/>
              <a:t>вышеуказанные</a:t>
            </a:r>
            <a:r>
              <a:rPr dirty="0"/>
              <a:t> </a:t>
            </a:r>
            <a:r>
              <a:rPr dirty="0" err="1"/>
              <a:t>действия</a:t>
            </a:r>
            <a:r>
              <a:rPr dirty="0"/>
              <a:t> </a:t>
            </a:r>
            <a:r>
              <a:rPr dirty="0" err="1"/>
              <a:t>Заказчика</a:t>
            </a:r>
            <a:r>
              <a:rPr dirty="0"/>
              <a:t> </a:t>
            </a:r>
            <a:r>
              <a:rPr dirty="0" err="1"/>
              <a:t>нарушают</a:t>
            </a:r>
            <a:r>
              <a:rPr dirty="0"/>
              <a:t> </a:t>
            </a:r>
            <a:r>
              <a:rPr dirty="0" err="1"/>
              <a:t>требования</a:t>
            </a:r>
            <a:r>
              <a:rPr dirty="0"/>
              <a:t> </a:t>
            </a:r>
            <a:r>
              <a:rPr dirty="0" err="1"/>
              <a:t>части</a:t>
            </a:r>
            <a:r>
              <a:rPr dirty="0"/>
              <a:t> 16 </a:t>
            </a:r>
            <a:r>
              <a:rPr dirty="0" err="1"/>
              <a:t>статьи</a:t>
            </a:r>
            <a:r>
              <a:rPr dirty="0"/>
              <a:t> 95 </a:t>
            </a:r>
            <a:r>
              <a:rPr dirty="0" err="1"/>
              <a:t>Закона</a:t>
            </a:r>
            <a:r>
              <a:rPr dirty="0"/>
              <a:t> о </a:t>
            </a:r>
            <a:r>
              <a:rPr dirty="0" err="1"/>
              <a:t>контрактной</a:t>
            </a:r>
            <a:r>
              <a:rPr dirty="0"/>
              <a:t> </a:t>
            </a:r>
            <a:r>
              <a:rPr dirty="0" err="1"/>
              <a:t>системе</a:t>
            </a:r>
            <a:r>
              <a:rPr dirty="0"/>
              <a:t> и </a:t>
            </a:r>
            <a:r>
              <a:rPr dirty="0" err="1"/>
              <a:t>содержат</a:t>
            </a:r>
            <a:r>
              <a:rPr dirty="0"/>
              <a:t> </a:t>
            </a:r>
            <a:r>
              <a:rPr dirty="0" err="1"/>
              <a:t>признаки</a:t>
            </a:r>
            <a:r>
              <a:rPr dirty="0"/>
              <a:t> </a:t>
            </a:r>
            <a:r>
              <a:rPr dirty="0" err="1"/>
              <a:t>состава</a:t>
            </a:r>
            <a:r>
              <a:rPr dirty="0"/>
              <a:t> </a:t>
            </a:r>
            <a:r>
              <a:rPr dirty="0" err="1"/>
              <a:t>административного</a:t>
            </a:r>
            <a:r>
              <a:rPr dirty="0"/>
              <a:t> </a:t>
            </a:r>
            <a:r>
              <a:rPr dirty="0" err="1"/>
              <a:t>правонарушения</a:t>
            </a:r>
            <a:r>
              <a:rPr dirty="0"/>
              <a:t>, </a:t>
            </a:r>
            <a:r>
              <a:rPr dirty="0" err="1"/>
              <a:t>ответственность</a:t>
            </a:r>
            <a:r>
              <a:rPr dirty="0"/>
              <a:t> </a:t>
            </a:r>
            <a:r>
              <a:rPr dirty="0" err="1"/>
              <a:t>за</a:t>
            </a:r>
            <a:r>
              <a:rPr dirty="0"/>
              <a:t> </a:t>
            </a:r>
            <a:r>
              <a:rPr dirty="0" err="1"/>
              <a:t>совершение</a:t>
            </a:r>
            <a:r>
              <a:rPr dirty="0"/>
              <a:t> </a:t>
            </a:r>
            <a:r>
              <a:rPr dirty="0" err="1"/>
              <a:t>которого</a:t>
            </a:r>
            <a:r>
              <a:rPr dirty="0"/>
              <a:t> </a:t>
            </a:r>
            <a:r>
              <a:rPr dirty="0" err="1"/>
              <a:t>предусмотрена</a:t>
            </a:r>
            <a:r>
              <a:rPr dirty="0"/>
              <a:t> </a:t>
            </a:r>
            <a:r>
              <a:rPr dirty="0" err="1"/>
              <a:t>частью</a:t>
            </a:r>
            <a:r>
              <a:rPr dirty="0"/>
              <a:t> 2 </a:t>
            </a:r>
            <a:r>
              <a:rPr dirty="0" err="1"/>
              <a:t>статьи</a:t>
            </a:r>
            <a:r>
              <a:rPr dirty="0"/>
              <a:t> 7.31 </a:t>
            </a:r>
            <a:r>
              <a:rPr dirty="0" err="1"/>
              <a:t>Кодекса</a:t>
            </a:r>
            <a:r>
              <a:rPr dirty="0"/>
              <a:t> </a:t>
            </a:r>
            <a:r>
              <a:rPr dirty="0" err="1"/>
              <a:t>Российской</a:t>
            </a:r>
            <a:r>
              <a:rPr dirty="0"/>
              <a:t> </a:t>
            </a:r>
            <a:r>
              <a:rPr dirty="0" err="1"/>
              <a:t>Федерации</a:t>
            </a:r>
            <a:r>
              <a:rPr dirty="0"/>
              <a:t> </a:t>
            </a:r>
            <a:r>
              <a:rPr dirty="0" err="1"/>
              <a:t>об</a:t>
            </a:r>
            <a:r>
              <a:rPr dirty="0"/>
              <a:t> </a:t>
            </a:r>
            <a:r>
              <a:rPr dirty="0" err="1"/>
              <a:t>административных</a:t>
            </a:r>
            <a:r>
              <a:rPr dirty="0"/>
              <a:t> </a:t>
            </a:r>
            <a:r>
              <a:rPr dirty="0" err="1"/>
              <a:t>правонарушениях</a:t>
            </a:r>
            <a:r>
              <a:rPr dirty="0"/>
              <a:t>.</a:t>
            </a:r>
            <a:endParaRPr sz="1600" dirty="0"/>
          </a:p>
        </p:txBody>
      </p:sp>
      <p:sp>
        <p:nvSpPr>
          <p:cNvPr id="353" name="TextBox 11"/>
          <p:cNvSpPr txBox="1"/>
          <p:nvPr/>
        </p:nvSpPr>
        <p:spPr>
          <a:xfrm>
            <a:off x="1026455" y="-44362"/>
            <a:ext cx="23275669" cy="892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algn="ctr" defTabSz="1828800">
              <a:spcBef>
                <a:spcPts val="0"/>
              </a:spcBef>
              <a:defRPr sz="5000" b="1">
                <a:latin typeface="Times New Roman"/>
                <a:ea typeface="Times New Roman"/>
                <a:cs typeface="Times New Roman"/>
                <a:sym typeface="Times New Roman"/>
              </a:defRPr>
            </a:lvl1pPr>
          </a:lstStyle>
          <a:p>
            <a:r>
              <a:t>Решение № 24/44/104/35 о включении информации в РНП</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 name="Рисунок 22" descr="Рисунок 22"/>
          <p:cNvPicPr>
            <a:picLocks noChangeAspect="1"/>
          </p:cNvPicPr>
          <p:nvPr/>
        </p:nvPicPr>
        <p:blipFill>
          <a:blip r:embed="rId2"/>
          <a:stretch>
            <a:fillRect/>
          </a:stretch>
        </p:blipFill>
        <p:spPr>
          <a:xfrm>
            <a:off x="-106122" y="-161642"/>
            <a:ext cx="11137249" cy="13842842"/>
          </a:xfrm>
          <a:prstGeom prst="rect">
            <a:avLst/>
          </a:prstGeom>
          <a:ln w="12700">
            <a:miter lim="400000"/>
          </a:ln>
        </p:spPr>
      </p:pic>
      <p:sp>
        <p:nvSpPr>
          <p:cNvPr id="356" name="object 17"/>
          <p:cNvSpPr txBox="1"/>
          <p:nvPr/>
        </p:nvSpPr>
        <p:spPr>
          <a:xfrm>
            <a:off x="434519" y="268826"/>
            <a:ext cx="23075660" cy="16358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ctr" defTabSz="1828800">
              <a:spcBef>
                <a:spcPts val="0"/>
              </a:spcBef>
              <a:defRPr sz="6000" b="1">
                <a:latin typeface="Times New Roman"/>
                <a:ea typeface="Times New Roman"/>
                <a:cs typeface="Times New Roman"/>
                <a:sym typeface="Times New Roman"/>
              </a:defRPr>
            </a:pPr>
            <a:r>
              <a:t>Решение ФАС России от 19.08.2024 по делу № 24/104/104/284  </a:t>
            </a:r>
          </a:p>
          <a:p>
            <a:pPr algn="ctr" defTabSz="1828800">
              <a:spcBef>
                <a:spcPts val="0"/>
              </a:spcBef>
              <a:defRPr sz="6000" b="1">
                <a:latin typeface="Times New Roman"/>
                <a:ea typeface="Times New Roman"/>
                <a:cs typeface="Times New Roman"/>
                <a:sym typeface="Times New Roman"/>
              </a:defRPr>
            </a:pPr>
            <a:r>
              <a:t>(0187100000223000001, РНП)</a:t>
            </a:r>
          </a:p>
        </p:txBody>
      </p:sp>
      <p:sp>
        <p:nvSpPr>
          <p:cNvPr id="357" name="Прямая соединительная линия 23"/>
          <p:cNvSpPr/>
          <p:nvPr/>
        </p:nvSpPr>
        <p:spPr>
          <a:xfrm>
            <a:off x="419130" y="1791134"/>
            <a:ext cx="23085912" cy="1"/>
          </a:xfrm>
          <a:prstGeom prst="line">
            <a:avLst/>
          </a:prstGeom>
          <a:ln w="76200">
            <a:solidFill>
              <a:srgbClr val="007E88"/>
            </a:solidFill>
            <a:miter/>
          </a:ln>
        </p:spPr>
        <p:txBody>
          <a:bodyPr lIns="91437" tIns="91437" rIns="91437" bIns="91437"/>
          <a:lstStyle/>
          <a:p>
            <a:pPr defTabSz="1828800">
              <a:lnSpc>
                <a:spcPct val="100000"/>
              </a:lnSpc>
              <a:spcBef>
                <a:spcPts val="0"/>
              </a:spcBef>
              <a:defRPr sz="3600">
                <a:latin typeface="Calibri"/>
                <a:ea typeface="Calibri"/>
                <a:cs typeface="Calibri"/>
                <a:sym typeface="Calibri"/>
              </a:defRPr>
            </a:pPr>
            <a:endParaRPr/>
          </a:p>
        </p:txBody>
      </p:sp>
      <p:sp>
        <p:nvSpPr>
          <p:cNvPr id="358" name="Прямоугольник 6"/>
          <p:cNvSpPr txBox="1"/>
          <p:nvPr/>
        </p:nvSpPr>
        <p:spPr>
          <a:xfrm>
            <a:off x="525963" y="1791134"/>
            <a:ext cx="22892772" cy="113934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p>
            <a:pPr indent="904874" algn="just" defTabSz="1828800">
              <a:lnSpc>
                <a:spcPct val="100000"/>
              </a:lnSpc>
              <a:spcBef>
                <a:spcPts val="0"/>
              </a:spcBef>
              <a:defRPr sz="3000" b="1">
                <a:latin typeface="Times New Roman"/>
                <a:ea typeface="Times New Roman"/>
                <a:cs typeface="Times New Roman"/>
                <a:sym typeface="Times New Roman"/>
              </a:defRPr>
            </a:pPr>
            <a:r>
              <a:rPr dirty="0" err="1"/>
              <a:t>Предмет</a:t>
            </a:r>
            <a:r>
              <a:rPr dirty="0"/>
              <a:t> </a:t>
            </a:r>
            <a:r>
              <a:rPr dirty="0" err="1"/>
              <a:t>закупки</a:t>
            </a:r>
            <a:r>
              <a:rPr dirty="0"/>
              <a:t>: </a:t>
            </a:r>
            <a:r>
              <a:rPr b="0" dirty="0" err="1"/>
              <a:t>выполнение</a:t>
            </a:r>
            <a:r>
              <a:rPr b="0" dirty="0"/>
              <a:t> </a:t>
            </a:r>
            <a:r>
              <a:rPr b="0" dirty="0" err="1"/>
              <a:t>работ</a:t>
            </a:r>
            <a:r>
              <a:rPr b="0" dirty="0"/>
              <a:t> </a:t>
            </a:r>
            <a:r>
              <a:rPr b="0" dirty="0" err="1"/>
              <a:t>по</a:t>
            </a:r>
            <a:r>
              <a:rPr b="0" dirty="0"/>
              <a:t> </a:t>
            </a:r>
            <a:r>
              <a:rPr b="0" dirty="0" err="1"/>
              <a:t>строительству</a:t>
            </a:r>
            <a:r>
              <a:rPr b="0" dirty="0"/>
              <a:t> </a:t>
            </a:r>
            <a:r>
              <a:rPr b="0" dirty="0" err="1"/>
              <a:t>объекта</a:t>
            </a:r>
            <a:r>
              <a:rPr b="0" dirty="0"/>
              <a:t>: «</a:t>
            </a:r>
            <a:r>
              <a:rPr b="0" dirty="0" err="1"/>
              <a:t>Административное</a:t>
            </a:r>
            <a:r>
              <a:rPr b="0" dirty="0"/>
              <a:t> </a:t>
            </a:r>
            <a:r>
              <a:rPr b="0" dirty="0" err="1"/>
              <a:t>здание</a:t>
            </a:r>
            <a:r>
              <a:rPr b="0" dirty="0"/>
              <a:t> ИФНС </a:t>
            </a:r>
            <a:r>
              <a:rPr b="0" dirty="0" err="1"/>
              <a:t>России</a:t>
            </a:r>
            <a:r>
              <a:rPr b="0" dirty="0"/>
              <a:t> </a:t>
            </a:r>
            <a:r>
              <a:rPr b="0" dirty="0" err="1"/>
              <a:t>по</a:t>
            </a:r>
            <a:r>
              <a:rPr b="0" dirty="0"/>
              <a:t> г. </a:t>
            </a:r>
            <a:r>
              <a:rPr b="0" dirty="0" err="1"/>
              <a:t>Сургуту</a:t>
            </a:r>
            <a:r>
              <a:rPr b="0" dirty="0"/>
              <a:t>» </a:t>
            </a:r>
          </a:p>
          <a:p>
            <a:pPr indent="904874" algn="just" defTabSz="1828800">
              <a:lnSpc>
                <a:spcPct val="100000"/>
              </a:lnSpc>
              <a:spcBef>
                <a:spcPts val="0"/>
              </a:spcBef>
              <a:defRPr sz="3000" b="1">
                <a:latin typeface="Times New Roman"/>
                <a:ea typeface="Times New Roman"/>
                <a:cs typeface="Times New Roman"/>
                <a:sym typeface="Times New Roman"/>
              </a:defRPr>
            </a:pPr>
            <a:r>
              <a:rPr dirty="0"/>
              <a:t>НМЦК: </a:t>
            </a:r>
            <a:r>
              <a:rPr b="0" dirty="0"/>
              <a:t>949 500 000 </a:t>
            </a:r>
            <a:r>
              <a:rPr b="0" dirty="0" err="1"/>
              <a:t>руб</a:t>
            </a:r>
            <a:r>
              <a:rPr b="0" dirty="0"/>
              <a:t>.</a:t>
            </a:r>
          </a:p>
          <a:p>
            <a:pPr indent="904874" algn="just" defTabSz="1828800">
              <a:lnSpc>
                <a:spcPct val="100000"/>
              </a:lnSpc>
              <a:spcBef>
                <a:spcPts val="0"/>
              </a:spcBef>
              <a:defRPr sz="3000">
                <a:latin typeface="Times New Roman"/>
                <a:ea typeface="Times New Roman"/>
                <a:cs typeface="Times New Roman"/>
                <a:sym typeface="Times New Roman"/>
              </a:defRPr>
            </a:pPr>
            <a:endParaRPr b="0" dirty="0"/>
          </a:p>
          <a:p>
            <a:pPr algn="just" defTabSz="1828800">
              <a:lnSpc>
                <a:spcPct val="100000"/>
              </a:lnSpc>
              <a:spcBef>
                <a:spcPts val="0"/>
              </a:spcBef>
              <a:defRPr sz="3000" b="1">
                <a:latin typeface="Times New Roman"/>
                <a:ea typeface="Times New Roman"/>
                <a:cs typeface="Times New Roman"/>
                <a:sym typeface="Times New Roman"/>
              </a:defRPr>
            </a:pPr>
            <a:r>
              <a:rPr dirty="0"/>
              <a:t>	</a:t>
            </a:r>
            <a:r>
              <a:rPr b="0" dirty="0" err="1"/>
              <a:t>Частью</a:t>
            </a:r>
            <a:r>
              <a:rPr b="0" dirty="0"/>
              <a:t> 1 </a:t>
            </a:r>
            <a:r>
              <a:rPr b="0" dirty="0" err="1"/>
              <a:t>статьи</a:t>
            </a:r>
            <a:r>
              <a:rPr b="0" dirty="0"/>
              <a:t> 1 </a:t>
            </a:r>
            <a:r>
              <a:rPr b="0" dirty="0" err="1"/>
              <a:t>Закона</a:t>
            </a:r>
            <a:r>
              <a:rPr b="0" dirty="0"/>
              <a:t> о </a:t>
            </a:r>
            <a:r>
              <a:rPr b="0" dirty="0" err="1"/>
              <a:t>контрактной</a:t>
            </a:r>
            <a:r>
              <a:rPr b="0" dirty="0"/>
              <a:t> </a:t>
            </a:r>
            <a:r>
              <a:rPr b="0" dirty="0" err="1"/>
              <a:t>системе</a:t>
            </a:r>
            <a:r>
              <a:rPr b="0" dirty="0"/>
              <a:t> </a:t>
            </a:r>
            <a:r>
              <a:rPr b="0" dirty="0" err="1"/>
              <a:t>установлено</a:t>
            </a:r>
            <a:r>
              <a:rPr b="0" dirty="0"/>
              <a:t>, </a:t>
            </a:r>
            <a:r>
              <a:rPr b="0" dirty="0" err="1"/>
              <a:t>что</a:t>
            </a:r>
            <a:r>
              <a:rPr b="0" dirty="0"/>
              <a:t> </a:t>
            </a:r>
            <a:r>
              <a:rPr b="0" dirty="0" err="1"/>
              <a:t>Закон</a:t>
            </a:r>
            <a:r>
              <a:rPr b="0" dirty="0"/>
              <a:t> о </a:t>
            </a:r>
            <a:r>
              <a:rPr b="0" dirty="0" err="1"/>
              <a:t>контрактной</a:t>
            </a:r>
            <a:r>
              <a:rPr b="0" dirty="0"/>
              <a:t> </a:t>
            </a:r>
            <a:r>
              <a:rPr b="0" dirty="0" err="1"/>
              <a:t>системе</a:t>
            </a:r>
            <a:r>
              <a:rPr b="0" dirty="0"/>
              <a:t> </a:t>
            </a:r>
            <a:r>
              <a:rPr b="0" dirty="0" err="1"/>
              <a:t>регулирует</a:t>
            </a:r>
            <a:r>
              <a:rPr b="0" dirty="0"/>
              <a:t> </a:t>
            </a:r>
            <a:r>
              <a:rPr b="0" dirty="0" err="1"/>
              <a:t>отношения</a:t>
            </a:r>
            <a:r>
              <a:rPr b="0" dirty="0"/>
              <a:t>, </a:t>
            </a:r>
            <a:r>
              <a:rPr b="0" dirty="0" err="1"/>
              <a:t>направленные</a:t>
            </a:r>
            <a:r>
              <a:rPr b="0" dirty="0"/>
              <a:t> </a:t>
            </a:r>
            <a:r>
              <a:rPr b="0" dirty="0" err="1"/>
              <a:t>на</a:t>
            </a:r>
            <a:r>
              <a:rPr b="0" dirty="0"/>
              <a:t> </a:t>
            </a:r>
            <a:r>
              <a:rPr b="0" dirty="0" err="1"/>
              <a:t>обеспечение</a:t>
            </a:r>
            <a:r>
              <a:rPr b="0" dirty="0"/>
              <a:t> </a:t>
            </a:r>
            <a:r>
              <a:rPr b="0" dirty="0" err="1"/>
              <a:t>государственных</a:t>
            </a:r>
            <a:r>
              <a:rPr b="0" dirty="0"/>
              <a:t> и </a:t>
            </a:r>
            <a:r>
              <a:rPr b="0" dirty="0" err="1"/>
              <a:t>муниципальных</a:t>
            </a:r>
            <a:r>
              <a:rPr b="0" dirty="0"/>
              <a:t> </a:t>
            </a:r>
            <a:r>
              <a:rPr b="0" dirty="0" err="1"/>
              <a:t>нужд</a:t>
            </a:r>
            <a:r>
              <a:rPr b="0" dirty="0"/>
              <a:t> в </a:t>
            </a:r>
            <a:r>
              <a:rPr b="0" dirty="0" err="1"/>
              <a:t>целях</a:t>
            </a:r>
            <a:r>
              <a:rPr b="0" dirty="0"/>
              <a:t> </a:t>
            </a:r>
            <a:r>
              <a:rPr b="0" dirty="0" err="1"/>
              <a:t>повышения</a:t>
            </a:r>
            <a:r>
              <a:rPr b="0" dirty="0"/>
              <a:t> </a:t>
            </a:r>
            <a:r>
              <a:rPr b="0" dirty="0" err="1"/>
              <a:t>эффективности</a:t>
            </a:r>
            <a:r>
              <a:rPr b="0" dirty="0"/>
              <a:t>, </a:t>
            </a:r>
            <a:r>
              <a:rPr b="0" dirty="0" err="1"/>
              <a:t>результативности</a:t>
            </a:r>
            <a:r>
              <a:rPr b="0" dirty="0"/>
              <a:t> </a:t>
            </a:r>
            <a:r>
              <a:rPr b="0" dirty="0" err="1"/>
              <a:t>осуществления</a:t>
            </a:r>
            <a:r>
              <a:rPr b="0" dirty="0"/>
              <a:t> </a:t>
            </a:r>
            <a:r>
              <a:rPr b="0" dirty="0" err="1"/>
              <a:t>закупок</a:t>
            </a:r>
            <a:r>
              <a:rPr b="0" dirty="0"/>
              <a:t> </a:t>
            </a:r>
            <a:r>
              <a:rPr b="0" dirty="0" err="1"/>
              <a:t>товаров</a:t>
            </a:r>
            <a:r>
              <a:rPr b="0" dirty="0"/>
              <a:t>, </a:t>
            </a:r>
            <a:r>
              <a:rPr b="0" dirty="0" err="1"/>
              <a:t>работ</a:t>
            </a:r>
            <a:r>
              <a:rPr b="0" dirty="0"/>
              <a:t>, </a:t>
            </a:r>
            <a:r>
              <a:rPr b="0" dirty="0" err="1"/>
              <a:t>услуг</a:t>
            </a:r>
            <a:r>
              <a:rPr b="0" dirty="0"/>
              <a:t>, </a:t>
            </a:r>
            <a:r>
              <a:rPr b="0" dirty="0" err="1"/>
              <a:t>обеспечения</a:t>
            </a:r>
            <a:r>
              <a:rPr b="0" dirty="0"/>
              <a:t> </a:t>
            </a:r>
            <a:r>
              <a:rPr b="0" dirty="0" err="1"/>
              <a:t>гласности</a:t>
            </a:r>
            <a:r>
              <a:rPr b="0" dirty="0"/>
              <a:t> и </a:t>
            </a:r>
            <a:r>
              <a:rPr b="0" dirty="0" err="1"/>
              <a:t>прозрачности</a:t>
            </a:r>
            <a:r>
              <a:rPr b="0" dirty="0"/>
              <a:t> </a:t>
            </a:r>
            <a:r>
              <a:rPr b="0" dirty="0" err="1"/>
              <a:t>осуществления</a:t>
            </a:r>
            <a:r>
              <a:rPr b="0" dirty="0"/>
              <a:t> </a:t>
            </a:r>
            <a:r>
              <a:rPr b="0" dirty="0" err="1"/>
              <a:t>таких</a:t>
            </a:r>
            <a:r>
              <a:rPr b="0" dirty="0"/>
              <a:t> </a:t>
            </a:r>
            <a:r>
              <a:rPr b="0" dirty="0" err="1"/>
              <a:t>закупок</a:t>
            </a:r>
            <a:r>
              <a:rPr b="0" dirty="0"/>
              <a:t>, </a:t>
            </a:r>
            <a:r>
              <a:rPr b="0" dirty="0" err="1"/>
              <a:t>предотвращения</a:t>
            </a:r>
            <a:r>
              <a:rPr b="0" dirty="0"/>
              <a:t> </a:t>
            </a:r>
            <a:r>
              <a:rPr b="0" dirty="0" err="1"/>
              <a:t>коррупции</a:t>
            </a:r>
            <a:r>
              <a:rPr b="0" dirty="0"/>
              <a:t> и </a:t>
            </a:r>
            <a:r>
              <a:rPr b="0" dirty="0" err="1"/>
              <a:t>других</a:t>
            </a:r>
            <a:r>
              <a:rPr b="0" dirty="0"/>
              <a:t> </a:t>
            </a:r>
            <a:r>
              <a:rPr b="0" dirty="0" err="1"/>
              <a:t>злоупотреблений</a:t>
            </a:r>
            <a:r>
              <a:rPr b="0" dirty="0"/>
              <a:t> в </a:t>
            </a:r>
            <a:r>
              <a:rPr b="0" dirty="0" err="1"/>
              <a:t>сфере</a:t>
            </a:r>
            <a:r>
              <a:rPr b="0" dirty="0"/>
              <a:t> </a:t>
            </a:r>
            <a:r>
              <a:rPr b="0" dirty="0" err="1"/>
              <a:t>таких</a:t>
            </a:r>
            <a:r>
              <a:rPr b="0" dirty="0"/>
              <a:t> </a:t>
            </a:r>
            <a:r>
              <a:rPr b="0" dirty="0" err="1"/>
              <a:t>закупок</a:t>
            </a:r>
            <a:r>
              <a:rPr b="0" dirty="0"/>
              <a:t>.</a:t>
            </a:r>
          </a:p>
          <a:p>
            <a:pPr algn="just" defTabSz="1828800">
              <a:lnSpc>
                <a:spcPct val="100000"/>
              </a:lnSpc>
              <a:spcBef>
                <a:spcPts val="0"/>
              </a:spcBef>
              <a:defRPr sz="3000">
                <a:latin typeface="Times New Roman"/>
                <a:ea typeface="Times New Roman"/>
                <a:cs typeface="Times New Roman"/>
                <a:sym typeface="Times New Roman"/>
              </a:defRPr>
            </a:pPr>
            <a:r>
              <a:rPr dirty="0"/>
              <a:t>	</a:t>
            </a:r>
            <a:r>
              <a:rPr dirty="0" err="1"/>
              <a:t>Согласно</a:t>
            </a:r>
            <a:r>
              <a:rPr dirty="0"/>
              <a:t> </a:t>
            </a:r>
            <a:r>
              <a:rPr dirty="0" err="1"/>
              <a:t>статье</a:t>
            </a:r>
            <a:r>
              <a:rPr dirty="0"/>
              <a:t> 6 </a:t>
            </a:r>
            <a:r>
              <a:rPr dirty="0" err="1"/>
              <a:t>Закона</a:t>
            </a:r>
            <a:r>
              <a:rPr dirty="0"/>
              <a:t> о </a:t>
            </a:r>
            <a:r>
              <a:rPr dirty="0" err="1"/>
              <a:t>контрактной</a:t>
            </a:r>
            <a:r>
              <a:rPr dirty="0"/>
              <a:t> </a:t>
            </a:r>
            <a:r>
              <a:rPr dirty="0" err="1"/>
              <a:t>системе</a:t>
            </a:r>
            <a:r>
              <a:rPr dirty="0"/>
              <a:t> </a:t>
            </a:r>
            <a:r>
              <a:rPr dirty="0" err="1"/>
              <a:t>контрактная</a:t>
            </a:r>
            <a:r>
              <a:rPr dirty="0"/>
              <a:t> </a:t>
            </a:r>
            <a:r>
              <a:rPr dirty="0" err="1"/>
              <a:t>система</a:t>
            </a:r>
            <a:r>
              <a:rPr dirty="0"/>
              <a:t> в </a:t>
            </a:r>
            <a:r>
              <a:rPr dirty="0" err="1"/>
              <a:t>сфере</a:t>
            </a:r>
            <a:r>
              <a:rPr dirty="0"/>
              <a:t> </a:t>
            </a:r>
            <a:r>
              <a:rPr dirty="0" err="1"/>
              <a:t>закупок</a:t>
            </a:r>
            <a:r>
              <a:rPr dirty="0"/>
              <a:t> </a:t>
            </a:r>
            <a:r>
              <a:rPr dirty="0" err="1"/>
              <a:t>основывается</a:t>
            </a:r>
            <a:r>
              <a:rPr dirty="0"/>
              <a:t> </a:t>
            </a:r>
            <a:r>
              <a:rPr dirty="0" err="1"/>
              <a:t>на</a:t>
            </a:r>
            <a:r>
              <a:rPr dirty="0"/>
              <a:t> </a:t>
            </a:r>
            <a:r>
              <a:rPr dirty="0" err="1"/>
              <a:t>принципах</a:t>
            </a:r>
            <a:r>
              <a:rPr dirty="0"/>
              <a:t> </a:t>
            </a:r>
            <a:r>
              <a:rPr dirty="0" err="1"/>
              <a:t>открытости</a:t>
            </a:r>
            <a:r>
              <a:rPr dirty="0"/>
              <a:t>, </a:t>
            </a:r>
            <a:r>
              <a:rPr dirty="0" err="1"/>
              <a:t>прозрачности</a:t>
            </a:r>
            <a:r>
              <a:rPr dirty="0"/>
              <a:t> </a:t>
            </a:r>
            <a:r>
              <a:rPr dirty="0" err="1"/>
              <a:t>информации</a:t>
            </a:r>
            <a:r>
              <a:rPr dirty="0"/>
              <a:t> о </a:t>
            </a:r>
            <a:r>
              <a:rPr dirty="0" err="1"/>
              <a:t>контрактной</a:t>
            </a:r>
            <a:r>
              <a:rPr dirty="0"/>
              <a:t> </a:t>
            </a:r>
            <a:r>
              <a:rPr dirty="0" err="1"/>
              <a:t>системе</a:t>
            </a:r>
            <a:r>
              <a:rPr dirty="0"/>
              <a:t> в </a:t>
            </a:r>
            <a:r>
              <a:rPr dirty="0" err="1"/>
              <a:t>сфере</a:t>
            </a:r>
            <a:r>
              <a:rPr dirty="0"/>
              <a:t> </a:t>
            </a:r>
            <a:r>
              <a:rPr dirty="0" err="1"/>
              <a:t>закупок</a:t>
            </a:r>
            <a:r>
              <a:rPr dirty="0"/>
              <a:t>, </a:t>
            </a:r>
            <a:r>
              <a:rPr dirty="0" err="1"/>
              <a:t>обеспечения</a:t>
            </a:r>
            <a:r>
              <a:rPr dirty="0"/>
              <a:t> </a:t>
            </a:r>
            <a:r>
              <a:rPr dirty="0" err="1"/>
              <a:t>конкуренции</a:t>
            </a:r>
            <a:r>
              <a:rPr dirty="0"/>
              <a:t>, </a:t>
            </a:r>
            <a:r>
              <a:rPr dirty="0" err="1"/>
              <a:t>профессионализма</a:t>
            </a:r>
            <a:r>
              <a:rPr dirty="0"/>
              <a:t> </a:t>
            </a:r>
            <a:r>
              <a:rPr dirty="0" err="1"/>
              <a:t>заказчиков</a:t>
            </a:r>
            <a:r>
              <a:rPr dirty="0"/>
              <a:t>, </a:t>
            </a:r>
            <a:r>
              <a:rPr dirty="0" err="1"/>
              <a:t>стимулирования</a:t>
            </a:r>
            <a:r>
              <a:rPr dirty="0"/>
              <a:t> </a:t>
            </a:r>
            <a:r>
              <a:rPr dirty="0" err="1"/>
              <a:t>инноваций</a:t>
            </a:r>
            <a:r>
              <a:rPr dirty="0"/>
              <a:t>, </a:t>
            </a:r>
            <a:r>
              <a:rPr dirty="0" err="1"/>
              <a:t>единства</a:t>
            </a:r>
            <a:r>
              <a:rPr dirty="0"/>
              <a:t> </a:t>
            </a:r>
            <a:r>
              <a:rPr dirty="0" err="1"/>
              <a:t>контрактной</a:t>
            </a:r>
            <a:r>
              <a:rPr dirty="0"/>
              <a:t> </a:t>
            </a:r>
            <a:r>
              <a:rPr dirty="0" err="1"/>
              <a:t>системы</a:t>
            </a:r>
            <a:r>
              <a:rPr dirty="0"/>
              <a:t> в </a:t>
            </a:r>
            <a:r>
              <a:rPr dirty="0" err="1"/>
              <a:t>сфере</a:t>
            </a:r>
            <a:r>
              <a:rPr dirty="0"/>
              <a:t> </a:t>
            </a:r>
            <a:r>
              <a:rPr dirty="0" err="1"/>
              <a:t>закупок</a:t>
            </a:r>
            <a:r>
              <a:rPr dirty="0"/>
              <a:t>, </a:t>
            </a:r>
            <a:r>
              <a:rPr u="sng" dirty="0" err="1"/>
              <a:t>ответственности</a:t>
            </a:r>
            <a:r>
              <a:rPr u="sng" dirty="0"/>
              <a:t> </a:t>
            </a:r>
            <a:r>
              <a:rPr u="sng" dirty="0" err="1"/>
              <a:t>за</a:t>
            </a:r>
            <a:r>
              <a:rPr u="sng" dirty="0"/>
              <a:t> </a:t>
            </a:r>
            <a:r>
              <a:rPr u="sng" dirty="0" err="1"/>
              <a:t>результативность</a:t>
            </a:r>
            <a:r>
              <a:rPr u="sng" dirty="0"/>
              <a:t> </a:t>
            </a:r>
            <a:r>
              <a:rPr u="sng" dirty="0" err="1"/>
              <a:t>обеспечения</a:t>
            </a:r>
            <a:r>
              <a:rPr u="sng" dirty="0"/>
              <a:t> </a:t>
            </a:r>
            <a:r>
              <a:rPr u="sng" dirty="0" err="1"/>
              <a:t>государственных</a:t>
            </a:r>
            <a:r>
              <a:rPr u="sng" dirty="0"/>
              <a:t> и </a:t>
            </a:r>
            <a:r>
              <a:rPr u="sng" dirty="0" err="1"/>
              <a:t>муниципальных</a:t>
            </a:r>
            <a:r>
              <a:rPr u="sng" dirty="0"/>
              <a:t> </a:t>
            </a:r>
            <a:r>
              <a:rPr u="sng" dirty="0" err="1"/>
              <a:t>нужд</a:t>
            </a:r>
            <a:r>
              <a:rPr u="sng" dirty="0"/>
              <a:t>, </a:t>
            </a:r>
            <a:r>
              <a:rPr u="sng" dirty="0" err="1"/>
              <a:t>эффективности</a:t>
            </a:r>
            <a:r>
              <a:rPr u="sng" dirty="0"/>
              <a:t> </a:t>
            </a:r>
            <a:r>
              <a:rPr u="sng" dirty="0" err="1"/>
              <a:t>осуществления</a:t>
            </a:r>
            <a:r>
              <a:rPr u="sng" dirty="0"/>
              <a:t> </a:t>
            </a:r>
            <a:r>
              <a:rPr u="sng" dirty="0" err="1"/>
              <a:t>закупок</a:t>
            </a:r>
            <a:r>
              <a:rPr u="sng" dirty="0"/>
              <a:t>.</a:t>
            </a:r>
          </a:p>
          <a:p>
            <a:pPr algn="just" defTabSz="1828800">
              <a:lnSpc>
                <a:spcPct val="100000"/>
              </a:lnSpc>
              <a:spcBef>
                <a:spcPts val="0"/>
              </a:spcBef>
              <a:defRPr sz="3000">
                <a:latin typeface="Times New Roman"/>
                <a:ea typeface="Times New Roman"/>
                <a:cs typeface="Times New Roman"/>
                <a:sym typeface="Times New Roman"/>
              </a:defRPr>
            </a:pPr>
            <a:r>
              <a:rPr dirty="0"/>
              <a:t>	</a:t>
            </a:r>
            <a:r>
              <a:rPr dirty="0" err="1"/>
              <a:t>При</a:t>
            </a:r>
            <a:r>
              <a:rPr dirty="0"/>
              <a:t> </a:t>
            </a:r>
            <a:r>
              <a:rPr dirty="0" err="1"/>
              <a:t>этом</a:t>
            </a:r>
            <a:r>
              <a:rPr dirty="0"/>
              <a:t> </a:t>
            </a:r>
            <a:r>
              <a:rPr dirty="0" err="1"/>
              <a:t>реестр</a:t>
            </a:r>
            <a:r>
              <a:rPr dirty="0"/>
              <a:t> </a:t>
            </a:r>
            <a:r>
              <a:rPr dirty="0" err="1"/>
              <a:t>недобросовестных</a:t>
            </a:r>
            <a:r>
              <a:rPr dirty="0"/>
              <a:t> </a:t>
            </a:r>
            <a:r>
              <a:rPr dirty="0" err="1"/>
              <a:t>поставщиков</a:t>
            </a:r>
            <a:r>
              <a:rPr dirty="0"/>
              <a:t> (</a:t>
            </a:r>
            <a:r>
              <a:rPr dirty="0" err="1"/>
              <a:t>подрядчиков</a:t>
            </a:r>
            <a:r>
              <a:rPr dirty="0"/>
              <a:t>, </a:t>
            </a:r>
            <a:r>
              <a:rPr dirty="0" err="1"/>
              <a:t>исполнителей</a:t>
            </a:r>
            <a:r>
              <a:rPr dirty="0"/>
              <a:t>) </a:t>
            </a:r>
            <a:r>
              <a:rPr dirty="0" err="1"/>
              <a:t>служит</a:t>
            </a:r>
            <a:r>
              <a:rPr dirty="0"/>
              <a:t> </a:t>
            </a:r>
            <a:r>
              <a:rPr dirty="0" err="1"/>
              <a:t>инструментом</a:t>
            </a:r>
            <a:r>
              <a:rPr dirty="0"/>
              <a:t>, </a:t>
            </a:r>
            <a:r>
              <a:rPr dirty="0" err="1"/>
              <a:t>обеспечивающим</a:t>
            </a:r>
            <a:r>
              <a:rPr dirty="0"/>
              <a:t> </a:t>
            </a:r>
            <a:r>
              <a:rPr dirty="0" err="1"/>
              <a:t>реализацию</a:t>
            </a:r>
            <a:r>
              <a:rPr dirty="0"/>
              <a:t> </a:t>
            </a:r>
            <a:r>
              <a:rPr dirty="0" err="1"/>
              <a:t>целей</a:t>
            </a:r>
            <a:r>
              <a:rPr dirty="0"/>
              <a:t> </a:t>
            </a:r>
            <a:r>
              <a:rPr dirty="0" err="1"/>
              <a:t>регулирования</a:t>
            </a:r>
            <a:r>
              <a:rPr dirty="0"/>
              <a:t> </a:t>
            </a:r>
            <a:r>
              <a:rPr dirty="0" err="1"/>
              <a:t>отношений</a:t>
            </a:r>
            <a:r>
              <a:rPr dirty="0"/>
              <a:t>, </a:t>
            </a:r>
            <a:r>
              <a:rPr dirty="0" err="1"/>
              <a:t>определенных</a:t>
            </a:r>
            <a:r>
              <a:rPr dirty="0"/>
              <a:t> в </a:t>
            </a:r>
            <a:r>
              <a:rPr dirty="0" err="1"/>
              <a:t>части</a:t>
            </a:r>
            <a:r>
              <a:rPr dirty="0"/>
              <a:t> 1 </a:t>
            </a:r>
            <a:r>
              <a:rPr dirty="0" err="1"/>
              <a:t>статьи</a:t>
            </a:r>
            <a:r>
              <a:rPr dirty="0"/>
              <a:t> 1 </a:t>
            </a:r>
            <a:r>
              <a:rPr dirty="0" err="1"/>
              <a:t>Закона</a:t>
            </a:r>
            <a:r>
              <a:rPr dirty="0"/>
              <a:t> о </a:t>
            </a:r>
            <a:r>
              <a:rPr dirty="0" err="1"/>
              <a:t>контрактной</a:t>
            </a:r>
            <a:r>
              <a:rPr dirty="0"/>
              <a:t> </a:t>
            </a:r>
            <a:r>
              <a:rPr dirty="0" err="1"/>
              <a:t>системы</a:t>
            </a:r>
            <a:r>
              <a:rPr dirty="0"/>
              <a:t>, </a:t>
            </a:r>
            <a:r>
              <a:rPr dirty="0" err="1"/>
              <a:t>следовательно</a:t>
            </a:r>
            <a:r>
              <a:rPr dirty="0"/>
              <a:t>, </a:t>
            </a:r>
            <a:r>
              <a:rPr dirty="0" err="1"/>
              <a:t>является</a:t>
            </a:r>
            <a:r>
              <a:rPr dirty="0"/>
              <a:t> </a:t>
            </a:r>
            <a:r>
              <a:rPr dirty="0" err="1"/>
              <a:t>механизмом</a:t>
            </a:r>
            <a:r>
              <a:rPr dirty="0"/>
              <a:t> </a:t>
            </a:r>
            <a:r>
              <a:rPr dirty="0" err="1"/>
              <a:t>защиты</a:t>
            </a:r>
            <a:r>
              <a:rPr dirty="0"/>
              <a:t> </a:t>
            </a:r>
            <a:r>
              <a:rPr dirty="0" err="1"/>
              <a:t>государственных</a:t>
            </a:r>
            <a:r>
              <a:rPr dirty="0"/>
              <a:t> и </a:t>
            </a:r>
            <a:r>
              <a:rPr dirty="0" err="1"/>
              <a:t>муниципальных</a:t>
            </a:r>
            <a:r>
              <a:rPr dirty="0"/>
              <a:t> </a:t>
            </a:r>
            <a:r>
              <a:rPr dirty="0" err="1"/>
              <a:t>заказчиков</a:t>
            </a:r>
            <a:r>
              <a:rPr dirty="0"/>
              <a:t> </a:t>
            </a:r>
            <a:r>
              <a:rPr dirty="0" err="1"/>
              <a:t>от</a:t>
            </a:r>
            <a:r>
              <a:rPr dirty="0"/>
              <a:t> </a:t>
            </a:r>
            <a:r>
              <a:rPr dirty="0" err="1"/>
              <a:t>недобросовестных</a:t>
            </a:r>
            <a:r>
              <a:rPr dirty="0"/>
              <a:t> </a:t>
            </a:r>
            <a:r>
              <a:rPr dirty="0" err="1"/>
              <a:t>действий</a:t>
            </a:r>
            <a:r>
              <a:rPr dirty="0"/>
              <a:t> </a:t>
            </a:r>
            <a:r>
              <a:rPr dirty="0" err="1"/>
              <a:t>поставщиков</a:t>
            </a:r>
            <a:r>
              <a:rPr dirty="0"/>
              <a:t> (</a:t>
            </a:r>
            <a:r>
              <a:rPr dirty="0" err="1"/>
              <a:t>исполнителей</a:t>
            </a:r>
            <a:r>
              <a:rPr dirty="0"/>
              <a:t>, </a:t>
            </a:r>
            <a:r>
              <a:rPr dirty="0" err="1"/>
              <a:t>подрядчиков</a:t>
            </a:r>
            <a:r>
              <a:rPr dirty="0"/>
              <a:t>).</a:t>
            </a:r>
          </a:p>
          <a:p>
            <a:pPr algn="just" defTabSz="1828800">
              <a:lnSpc>
                <a:spcPct val="100000"/>
              </a:lnSpc>
              <a:spcBef>
                <a:spcPts val="0"/>
              </a:spcBef>
              <a:defRPr sz="3000">
                <a:latin typeface="Times New Roman"/>
                <a:ea typeface="Times New Roman"/>
                <a:cs typeface="Times New Roman"/>
                <a:sym typeface="Times New Roman"/>
              </a:defRPr>
            </a:pPr>
            <a:r>
              <a:rPr dirty="0"/>
              <a:t>	</a:t>
            </a:r>
            <a:r>
              <a:rPr i="1" dirty="0"/>
              <a:t>В </a:t>
            </a:r>
            <a:r>
              <a:rPr i="1" dirty="0" err="1"/>
              <a:t>результате</a:t>
            </a:r>
            <a:r>
              <a:rPr i="1" dirty="0"/>
              <a:t> </a:t>
            </a:r>
            <a:r>
              <a:rPr i="1" dirty="0" err="1"/>
              <a:t>расторжения</a:t>
            </a:r>
            <a:r>
              <a:rPr i="1" dirty="0"/>
              <a:t> </a:t>
            </a:r>
            <a:r>
              <a:rPr i="1" dirty="0" err="1"/>
              <a:t>Контракта</a:t>
            </a:r>
            <a:r>
              <a:rPr i="1" dirty="0"/>
              <a:t> </a:t>
            </a:r>
            <a:r>
              <a:rPr b="1" i="1" dirty="0" err="1"/>
              <a:t>цель</a:t>
            </a:r>
            <a:r>
              <a:rPr b="1" i="1" dirty="0"/>
              <a:t> </a:t>
            </a:r>
            <a:r>
              <a:rPr b="1" i="1" dirty="0" err="1"/>
              <a:t>закупки</a:t>
            </a:r>
            <a:r>
              <a:rPr i="1" dirty="0"/>
              <a:t>, </a:t>
            </a:r>
            <a:r>
              <a:rPr i="1" dirty="0" err="1"/>
              <a:t>которая</a:t>
            </a:r>
            <a:r>
              <a:rPr i="1" dirty="0"/>
              <a:t> </a:t>
            </a:r>
            <a:r>
              <a:rPr i="1" dirty="0" err="1"/>
              <a:t>изначально</a:t>
            </a:r>
            <a:r>
              <a:rPr i="1" dirty="0"/>
              <a:t> </a:t>
            </a:r>
            <a:r>
              <a:rPr i="1" dirty="0" err="1"/>
              <a:t>ставилась</a:t>
            </a:r>
            <a:r>
              <a:rPr i="1" dirty="0"/>
              <a:t> </a:t>
            </a:r>
            <a:r>
              <a:rPr i="1" dirty="0" err="1"/>
              <a:t>Заказчиком</a:t>
            </a:r>
            <a:r>
              <a:rPr dirty="0"/>
              <a:t>, а </a:t>
            </a:r>
            <a:r>
              <a:rPr dirty="0" err="1"/>
              <a:t>именно</a:t>
            </a:r>
            <a:r>
              <a:rPr dirty="0"/>
              <a:t> </a:t>
            </a:r>
            <a:r>
              <a:rPr dirty="0" err="1"/>
              <a:t>выполнение</a:t>
            </a:r>
            <a:r>
              <a:rPr dirty="0"/>
              <a:t> </a:t>
            </a:r>
            <a:r>
              <a:rPr dirty="0" err="1"/>
              <a:t>строительно-монтажных</a:t>
            </a:r>
            <a:r>
              <a:rPr dirty="0"/>
              <a:t> </a:t>
            </a:r>
            <a:r>
              <a:rPr dirty="0" err="1"/>
              <a:t>работ</a:t>
            </a:r>
            <a:r>
              <a:rPr dirty="0"/>
              <a:t> </a:t>
            </a:r>
            <a:r>
              <a:rPr dirty="0" err="1"/>
              <a:t>по</a:t>
            </a:r>
            <a:r>
              <a:rPr dirty="0"/>
              <a:t> </a:t>
            </a:r>
            <a:r>
              <a:rPr dirty="0" err="1"/>
              <a:t>строительству</a:t>
            </a:r>
            <a:r>
              <a:rPr dirty="0"/>
              <a:t> </a:t>
            </a:r>
            <a:r>
              <a:rPr dirty="0" err="1"/>
              <a:t>административного</a:t>
            </a:r>
            <a:r>
              <a:rPr dirty="0"/>
              <a:t> </a:t>
            </a:r>
            <a:r>
              <a:rPr dirty="0" err="1"/>
              <a:t>здания</a:t>
            </a:r>
            <a:r>
              <a:rPr dirty="0"/>
              <a:t> в </a:t>
            </a:r>
            <a:r>
              <a:rPr dirty="0" err="1"/>
              <a:t>Ханты-Мансийском</a:t>
            </a:r>
            <a:r>
              <a:rPr dirty="0"/>
              <a:t> </a:t>
            </a:r>
            <a:r>
              <a:rPr dirty="0" err="1"/>
              <a:t>автономном</a:t>
            </a:r>
            <a:r>
              <a:rPr dirty="0"/>
              <a:t> </a:t>
            </a:r>
            <a:r>
              <a:rPr dirty="0" err="1"/>
              <a:t>округе</a:t>
            </a:r>
            <a:r>
              <a:rPr dirty="0"/>
              <a:t> – </a:t>
            </a:r>
            <a:r>
              <a:rPr dirty="0" err="1"/>
              <a:t>Югры</a:t>
            </a:r>
            <a:r>
              <a:rPr dirty="0"/>
              <a:t>, </a:t>
            </a:r>
            <a:r>
              <a:rPr b="1" i="1" dirty="0" err="1"/>
              <a:t>не</a:t>
            </a:r>
            <a:r>
              <a:rPr b="1" i="1" dirty="0"/>
              <a:t> </a:t>
            </a:r>
            <a:r>
              <a:rPr b="1" i="1" dirty="0" err="1"/>
              <a:t>достигнута</a:t>
            </a:r>
            <a:r>
              <a:rPr dirty="0"/>
              <a:t>, </a:t>
            </a:r>
            <a:r>
              <a:rPr dirty="0" err="1"/>
              <a:t>государственные</a:t>
            </a:r>
            <a:r>
              <a:rPr dirty="0"/>
              <a:t> </a:t>
            </a:r>
            <a:r>
              <a:rPr dirty="0" err="1"/>
              <a:t>нужды</a:t>
            </a:r>
            <a:r>
              <a:rPr dirty="0"/>
              <a:t>, </a:t>
            </a:r>
            <a:r>
              <a:rPr dirty="0" err="1"/>
              <a:t>являющиеся</a:t>
            </a:r>
            <a:r>
              <a:rPr dirty="0"/>
              <a:t> </a:t>
            </a:r>
            <a:r>
              <a:rPr dirty="0" err="1"/>
              <a:t>объектом</a:t>
            </a:r>
            <a:r>
              <a:rPr dirty="0"/>
              <a:t> </a:t>
            </a:r>
            <a:r>
              <a:rPr dirty="0" err="1"/>
              <a:t>закупки</a:t>
            </a:r>
            <a:r>
              <a:rPr dirty="0"/>
              <a:t>, </a:t>
            </a:r>
            <a:r>
              <a:rPr dirty="0" err="1"/>
              <a:t>не</a:t>
            </a:r>
            <a:r>
              <a:rPr dirty="0"/>
              <a:t> </a:t>
            </a:r>
            <a:r>
              <a:rPr dirty="0" err="1"/>
              <a:t>удовлетворены</a:t>
            </a:r>
            <a:r>
              <a:rPr dirty="0"/>
              <a:t>. </a:t>
            </a:r>
            <a:r>
              <a:rPr i="1" dirty="0" err="1"/>
              <a:t>При</a:t>
            </a:r>
            <a:r>
              <a:rPr i="1" dirty="0"/>
              <a:t> </a:t>
            </a:r>
            <a:r>
              <a:rPr i="1" dirty="0" err="1"/>
              <a:t>этом</a:t>
            </a:r>
            <a:r>
              <a:rPr i="1" dirty="0"/>
              <a:t> </a:t>
            </a:r>
            <a:r>
              <a:rPr b="1" i="1" dirty="0" err="1"/>
              <a:t>поводом</a:t>
            </a:r>
            <a:r>
              <a:rPr i="1" dirty="0"/>
              <a:t> </a:t>
            </a:r>
            <a:r>
              <a:rPr i="1" dirty="0" err="1"/>
              <a:t>для</a:t>
            </a:r>
            <a:r>
              <a:rPr i="1" dirty="0"/>
              <a:t> </a:t>
            </a:r>
            <a:r>
              <a:rPr i="1" dirty="0" err="1"/>
              <a:t>расторжения</a:t>
            </a:r>
            <a:r>
              <a:rPr i="1" dirty="0"/>
              <a:t> </a:t>
            </a:r>
            <a:r>
              <a:rPr i="1" dirty="0" err="1"/>
              <a:t>Контракта</a:t>
            </a:r>
            <a:r>
              <a:rPr i="1" dirty="0"/>
              <a:t> </a:t>
            </a:r>
            <a:r>
              <a:rPr i="1" dirty="0" err="1"/>
              <a:t>послужили</a:t>
            </a:r>
            <a:r>
              <a:rPr i="1" dirty="0"/>
              <a:t> </a:t>
            </a:r>
            <a:r>
              <a:rPr i="1" dirty="0" err="1"/>
              <a:t>недобросовестные</a:t>
            </a:r>
            <a:r>
              <a:rPr i="1" dirty="0"/>
              <a:t> </a:t>
            </a:r>
            <a:r>
              <a:rPr i="1" dirty="0" err="1"/>
              <a:t>действия</a:t>
            </a:r>
            <a:r>
              <a:rPr i="1" dirty="0"/>
              <a:t> ООО «__», </a:t>
            </a:r>
            <a:r>
              <a:rPr i="1" dirty="0" err="1"/>
              <a:t>предоставившего</a:t>
            </a:r>
            <a:r>
              <a:rPr i="1" dirty="0"/>
              <a:t> </a:t>
            </a:r>
            <a:r>
              <a:rPr i="1" dirty="0" err="1"/>
              <a:t>недостоверную</a:t>
            </a:r>
            <a:r>
              <a:rPr i="1" dirty="0"/>
              <a:t> </a:t>
            </a:r>
            <a:r>
              <a:rPr i="1" dirty="0" err="1"/>
              <a:t>информацию</a:t>
            </a:r>
            <a:r>
              <a:rPr i="1" dirty="0"/>
              <a:t> о </a:t>
            </a:r>
            <a:r>
              <a:rPr i="1" dirty="0" err="1"/>
              <a:t>своем</a:t>
            </a:r>
            <a:r>
              <a:rPr i="1" dirty="0"/>
              <a:t> </a:t>
            </a:r>
            <a:r>
              <a:rPr i="1" dirty="0" err="1"/>
              <a:t>соответствии</a:t>
            </a:r>
            <a:r>
              <a:rPr i="1" dirty="0"/>
              <a:t> </a:t>
            </a:r>
            <a:r>
              <a:rPr dirty="0" err="1"/>
              <a:t>требованиям</a:t>
            </a:r>
            <a:r>
              <a:rPr dirty="0"/>
              <a:t> </a:t>
            </a:r>
            <a:r>
              <a:rPr dirty="0" err="1"/>
              <a:t>статьи</a:t>
            </a:r>
            <a:r>
              <a:rPr dirty="0"/>
              <a:t> 31 </a:t>
            </a:r>
            <a:r>
              <a:rPr dirty="0" err="1"/>
              <a:t>Закона</a:t>
            </a:r>
            <a:r>
              <a:rPr dirty="0"/>
              <a:t> о </a:t>
            </a:r>
            <a:r>
              <a:rPr dirty="0" err="1"/>
              <a:t>контрактной</a:t>
            </a:r>
            <a:r>
              <a:rPr dirty="0"/>
              <a:t> </a:t>
            </a:r>
            <a:r>
              <a:rPr dirty="0" err="1"/>
              <a:t>системе</a:t>
            </a:r>
            <a:r>
              <a:rPr dirty="0"/>
              <a:t>, </a:t>
            </a:r>
            <a:r>
              <a:rPr dirty="0" err="1"/>
              <a:t>что</a:t>
            </a:r>
            <a:r>
              <a:rPr dirty="0"/>
              <a:t> </a:t>
            </a:r>
            <a:r>
              <a:rPr dirty="0" err="1"/>
              <a:t>позволило</a:t>
            </a:r>
            <a:r>
              <a:rPr dirty="0"/>
              <a:t> </a:t>
            </a:r>
            <a:r>
              <a:rPr dirty="0" err="1"/>
              <a:t>ему</a:t>
            </a:r>
            <a:r>
              <a:rPr dirty="0"/>
              <a:t> </a:t>
            </a:r>
            <a:r>
              <a:rPr dirty="0" err="1"/>
              <a:t>стать</a:t>
            </a:r>
            <a:r>
              <a:rPr dirty="0"/>
              <a:t> </a:t>
            </a:r>
            <a:r>
              <a:rPr dirty="0" err="1"/>
              <a:t>победителем</a:t>
            </a:r>
            <a:r>
              <a:rPr dirty="0"/>
              <a:t> </a:t>
            </a:r>
            <a:r>
              <a:rPr dirty="0" err="1"/>
              <a:t>Аукциона</a:t>
            </a:r>
            <a:r>
              <a:rPr dirty="0"/>
              <a:t>, </a:t>
            </a:r>
            <a:r>
              <a:rPr dirty="0" err="1"/>
              <a:t>по</a:t>
            </a:r>
            <a:r>
              <a:rPr dirty="0"/>
              <a:t> </a:t>
            </a:r>
            <a:r>
              <a:rPr dirty="0" err="1"/>
              <a:t>результатам</a:t>
            </a:r>
            <a:r>
              <a:rPr dirty="0"/>
              <a:t> </a:t>
            </a:r>
            <a:r>
              <a:rPr dirty="0" err="1"/>
              <a:t>которого</a:t>
            </a:r>
            <a:r>
              <a:rPr dirty="0"/>
              <a:t> </a:t>
            </a:r>
            <a:r>
              <a:rPr dirty="0" err="1"/>
              <a:t>заключен</a:t>
            </a:r>
            <a:r>
              <a:rPr dirty="0"/>
              <a:t> </a:t>
            </a:r>
            <a:r>
              <a:rPr dirty="0" err="1"/>
              <a:t>Контракт</a:t>
            </a:r>
            <a:r>
              <a:rPr dirty="0"/>
              <a:t>.</a:t>
            </a:r>
          </a:p>
          <a:p>
            <a:pPr algn="just" defTabSz="1828800">
              <a:lnSpc>
                <a:spcPct val="100000"/>
              </a:lnSpc>
              <a:spcBef>
                <a:spcPts val="0"/>
              </a:spcBef>
              <a:defRPr sz="3000">
                <a:latin typeface="Times New Roman"/>
                <a:ea typeface="Times New Roman"/>
                <a:cs typeface="Times New Roman"/>
                <a:sym typeface="Times New Roman"/>
              </a:defRPr>
            </a:pPr>
            <a:r>
              <a:rPr dirty="0"/>
              <a:t>	</a:t>
            </a:r>
            <a:r>
              <a:rPr dirty="0" err="1"/>
              <a:t>Выявление</a:t>
            </a:r>
            <a:r>
              <a:rPr dirty="0"/>
              <a:t> </a:t>
            </a:r>
            <a:r>
              <a:rPr dirty="0" err="1"/>
              <a:t>факта</a:t>
            </a:r>
            <a:r>
              <a:rPr dirty="0"/>
              <a:t> </a:t>
            </a:r>
            <a:r>
              <a:rPr dirty="0" err="1"/>
              <a:t>предоставления</a:t>
            </a:r>
            <a:r>
              <a:rPr dirty="0"/>
              <a:t> ООО «___» </a:t>
            </a:r>
            <a:r>
              <a:rPr dirty="0" err="1"/>
              <a:t>недостоверной</a:t>
            </a:r>
            <a:r>
              <a:rPr dirty="0"/>
              <a:t> </a:t>
            </a:r>
            <a:r>
              <a:rPr dirty="0" err="1"/>
              <a:t>информации</a:t>
            </a:r>
            <a:r>
              <a:rPr dirty="0"/>
              <a:t> о </a:t>
            </a:r>
            <a:r>
              <a:rPr dirty="0" err="1"/>
              <a:t>своем</a:t>
            </a:r>
            <a:r>
              <a:rPr dirty="0"/>
              <a:t> </a:t>
            </a:r>
            <a:r>
              <a:rPr dirty="0" err="1"/>
              <a:t>соответствии</a:t>
            </a:r>
            <a:r>
              <a:rPr dirty="0"/>
              <a:t> </a:t>
            </a:r>
            <a:r>
              <a:rPr b="1" dirty="0" err="1"/>
              <a:t>порождает</a:t>
            </a:r>
            <a:r>
              <a:rPr b="1" dirty="0"/>
              <a:t> </a:t>
            </a:r>
            <a:r>
              <a:rPr b="1" dirty="0" err="1"/>
              <a:t>обязанность</a:t>
            </a:r>
            <a:r>
              <a:rPr b="1" dirty="0"/>
              <a:t> </a:t>
            </a:r>
            <a:r>
              <a:rPr dirty="0" err="1"/>
              <a:t>Заказчика</a:t>
            </a:r>
            <a:r>
              <a:rPr dirty="0"/>
              <a:t> в </a:t>
            </a:r>
            <a:r>
              <a:rPr dirty="0" err="1"/>
              <a:t>силу</a:t>
            </a:r>
            <a:r>
              <a:rPr dirty="0"/>
              <a:t> </a:t>
            </a:r>
            <a:r>
              <a:rPr dirty="0" err="1"/>
              <a:t>требований</a:t>
            </a:r>
            <a:r>
              <a:rPr dirty="0"/>
              <a:t>, </a:t>
            </a:r>
            <a:r>
              <a:rPr dirty="0" err="1"/>
              <a:t>установленных</a:t>
            </a:r>
            <a:r>
              <a:rPr dirty="0"/>
              <a:t> </a:t>
            </a:r>
            <a:r>
              <a:rPr dirty="0" err="1"/>
              <a:t>подпунктом</a:t>
            </a:r>
            <a:r>
              <a:rPr dirty="0"/>
              <a:t> «б» </a:t>
            </a:r>
            <a:r>
              <a:rPr dirty="0" err="1"/>
              <a:t>пункта</a:t>
            </a:r>
            <a:r>
              <a:rPr dirty="0"/>
              <a:t> 1 </a:t>
            </a:r>
            <a:r>
              <a:rPr dirty="0" err="1"/>
              <a:t>части</a:t>
            </a:r>
            <a:r>
              <a:rPr dirty="0"/>
              <a:t> 15 </a:t>
            </a:r>
            <a:r>
              <a:rPr dirty="0" err="1"/>
              <a:t>статьи</a:t>
            </a:r>
            <a:r>
              <a:rPr dirty="0"/>
              <a:t> 95 </a:t>
            </a:r>
            <a:r>
              <a:rPr dirty="0" err="1"/>
              <a:t>Закона</a:t>
            </a:r>
            <a:r>
              <a:rPr dirty="0"/>
              <a:t> о </a:t>
            </a:r>
            <a:r>
              <a:rPr dirty="0" err="1"/>
              <a:t>контрактной</a:t>
            </a:r>
            <a:r>
              <a:rPr dirty="0"/>
              <a:t> </a:t>
            </a:r>
            <a:r>
              <a:rPr dirty="0" err="1"/>
              <a:t>системе</a:t>
            </a:r>
            <a:r>
              <a:rPr dirty="0"/>
              <a:t>, </a:t>
            </a:r>
            <a:r>
              <a:rPr b="1" dirty="0" err="1"/>
              <a:t>принять</a:t>
            </a:r>
            <a:r>
              <a:rPr b="1" dirty="0"/>
              <a:t> </a:t>
            </a:r>
            <a:r>
              <a:rPr b="1" dirty="0" err="1"/>
              <a:t>решение</a:t>
            </a:r>
            <a:r>
              <a:rPr b="1" dirty="0"/>
              <a:t> </a:t>
            </a:r>
            <a:r>
              <a:rPr b="1" dirty="0" err="1"/>
              <a:t>об</a:t>
            </a:r>
            <a:r>
              <a:rPr b="1" dirty="0"/>
              <a:t> </a:t>
            </a:r>
            <a:r>
              <a:rPr b="1" dirty="0" err="1"/>
              <a:t>одностороннем</a:t>
            </a:r>
            <a:r>
              <a:rPr b="1" dirty="0"/>
              <a:t> </a:t>
            </a:r>
            <a:r>
              <a:rPr b="1" dirty="0" err="1"/>
              <a:t>отказе</a:t>
            </a:r>
            <a:r>
              <a:rPr dirty="0"/>
              <a:t> </a:t>
            </a:r>
            <a:r>
              <a:rPr dirty="0" err="1"/>
              <a:t>от</a:t>
            </a:r>
            <a:r>
              <a:rPr dirty="0"/>
              <a:t> </a:t>
            </a:r>
            <a:r>
              <a:rPr dirty="0" err="1"/>
              <a:t>исполнения</a:t>
            </a:r>
            <a:r>
              <a:rPr dirty="0"/>
              <a:t> </a:t>
            </a:r>
            <a:r>
              <a:rPr dirty="0" err="1"/>
              <a:t>Контракта</a:t>
            </a:r>
            <a:r>
              <a:rPr dirty="0"/>
              <a:t> и </a:t>
            </a:r>
            <a:r>
              <a:rPr dirty="0" err="1"/>
              <a:t>приводит</a:t>
            </a:r>
            <a:r>
              <a:rPr dirty="0"/>
              <a:t> к </a:t>
            </a:r>
            <a:r>
              <a:rPr dirty="0" err="1"/>
              <a:t>недостижению</a:t>
            </a:r>
            <a:r>
              <a:rPr dirty="0"/>
              <a:t> </a:t>
            </a:r>
            <a:r>
              <a:rPr dirty="0" err="1"/>
              <a:t>цели</a:t>
            </a:r>
            <a:r>
              <a:rPr dirty="0"/>
              <a:t> </a:t>
            </a:r>
            <a:r>
              <a:rPr dirty="0" err="1"/>
              <a:t>осуществляемой</a:t>
            </a:r>
            <a:r>
              <a:rPr dirty="0"/>
              <a:t> </a:t>
            </a:r>
            <a:r>
              <a:rPr dirty="0" err="1"/>
              <a:t>закупочной</a:t>
            </a:r>
            <a:r>
              <a:rPr dirty="0"/>
              <a:t> </a:t>
            </a:r>
            <a:r>
              <a:rPr dirty="0" err="1"/>
              <a:t>процедуры</a:t>
            </a:r>
            <a:r>
              <a:rPr dirty="0"/>
              <a:t> и </a:t>
            </a:r>
            <a:r>
              <a:rPr dirty="0" err="1"/>
              <a:t>неисполнению</a:t>
            </a:r>
            <a:r>
              <a:rPr dirty="0"/>
              <a:t> </a:t>
            </a:r>
            <a:r>
              <a:rPr dirty="0" err="1"/>
              <a:t>Контракта</a:t>
            </a:r>
            <a:r>
              <a:rPr dirty="0"/>
              <a:t> </a:t>
            </a:r>
            <a:r>
              <a:rPr dirty="0" err="1"/>
              <a:t>по</a:t>
            </a:r>
            <a:r>
              <a:rPr dirty="0"/>
              <a:t> </a:t>
            </a:r>
            <a:r>
              <a:rPr dirty="0" err="1"/>
              <a:t>вине</a:t>
            </a:r>
            <a:r>
              <a:rPr dirty="0"/>
              <a:t> ООО «____».</a:t>
            </a:r>
          </a:p>
          <a:p>
            <a:pPr algn="just" defTabSz="1828800">
              <a:lnSpc>
                <a:spcPct val="100000"/>
              </a:lnSpc>
              <a:spcBef>
                <a:spcPts val="0"/>
              </a:spcBef>
              <a:defRPr sz="3000">
                <a:latin typeface="Times New Roman"/>
                <a:ea typeface="Times New Roman"/>
                <a:cs typeface="Times New Roman"/>
                <a:sym typeface="Times New Roman"/>
              </a:defRPr>
            </a:pPr>
            <a:r>
              <a:rPr dirty="0"/>
              <a:t>	</a:t>
            </a:r>
            <a:r>
              <a:rPr b="1" dirty="0"/>
              <a:t> </a:t>
            </a:r>
            <a:r>
              <a:rPr b="1" dirty="0" err="1"/>
              <a:t>Решение</a:t>
            </a:r>
            <a:r>
              <a:rPr b="1" dirty="0"/>
              <a:t> </a:t>
            </a:r>
            <a:r>
              <a:rPr b="1" dirty="0" err="1"/>
              <a:t>комиссии</a:t>
            </a:r>
            <a:r>
              <a:rPr b="1" dirty="0"/>
              <a:t>: </a:t>
            </a:r>
            <a:r>
              <a:rPr dirty="0" err="1"/>
              <a:t>включить</a:t>
            </a:r>
            <a:r>
              <a:rPr dirty="0"/>
              <a:t> </a:t>
            </a:r>
            <a:r>
              <a:rPr dirty="0" err="1"/>
              <a:t>информацию</a:t>
            </a:r>
            <a:r>
              <a:rPr dirty="0"/>
              <a:t> </a:t>
            </a:r>
            <a:r>
              <a:rPr dirty="0" err="1"/>
              <a:t>об</a:t>
            </a:r>
            <a:r>
              <a:rPr dirty="0"/>
              <a:t> </a:t>
            </a:r>
            <a:r>
              <a:rPr dirty="0" err="1"/>
              <a:t>обществе</a:t>
            </a:r>
            <a:r>
              <a:rPr dirty="0"/>
              <a:t> в </a:t>
            </a:r>
            <a:r>
              <a:rPr dirty="0" err="1"/>
              <a:t>Реестр</a:t>
            </a:r>
            <a:r>
              <a:rPr dirty="0"/>
              <a:t> </a:t>
            </a:r>
            <a:r>
              <a:rPr dirty="0" err="1"/>
              <a:t>сроком</a:t>
            </a:r>
            <a:r>
              <a:rPr dirty="0"/>
              <a:t> </a:t>
            </a:r>
            <a:r>
              <a:rPr dirty="0" err="1"/>
              <a:t>на</a:t>
            </a:r>
            <a:r>
              <a:rPr dirty="0"/>
              <a:t> 2 (</a:t>
            </a:r>
            <a:r>
              <a:rPr dirty="0" err="1"/>
              <a:t>два</a:t>
            </a:r>
            <a:r>
              <a:rPr dirty="0"/>
              <a:t>) </a:t>
            </a:r>
            <a:r>
              <a:rPr dirty="0" err="1"/>
              <a:t>года</a:t>
            </a:r>
            <a:r>
              <a:rPr dirty="0"/>
              <a:t>.</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age 3" descr="preencod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38400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Title&amp;Subtitle" descr="preencod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438400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image 4" descr="preencod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6701" y="0"/>
            <a:ext cx="13957300"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itle"/>
          <p:cNvSpPr>
            <a:spLocks noChangeArrowheads="1"/>
          </p:cNvSpPr>
          <p:nvPr/>
        </p:nvSpPr>
        <p:spPr bwMode="auto">
          <a:xfrm>
            <a:off x="1143000" y="8051800"/>
            <a:ext cx="223774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hangingPunct="1">
              <a:lnSpc>
                <a:spcPts val="17800"/>
              </a:lnSpc>
            </a:pPr>
            <a:r>
              <a:rPr lang="en-US" sz="14000" b="1" dirty="0">
                <a:solidFill>
                  <a:srgbClr val="FFFFFF"/>
                </a:solidFill>
                <a:latin typeface="Myriad Pro Bold" pitchFamily="34" charset="0"/>
                <a:ea typeface="Myriad Pro Bold" pitchFamily="34" charset="0"/>
                <a:cs typeface="Myriad Pro Bold" pitchFamily="34" charset="0"/>
              </a:rPr>
              <a:t>СПАСИБО ЗА ВНИМАНИЕ!</a:t>
            </a:r>
            <a:endParaRPr lang="en-US" sz="1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Рисунок 3" descr="Рисунок 3"/>
          <p:cNvPicPr>
            <a:picLocks noChangeAspect="1"/>
          </p:cNvPicPr>
          <p:nvPr/>
        </p:nvPicPr>
        <p:blipFill>
          <a:blip r:embed="rId2"/>
          <a:stretch>
            <a:fillRect/>
          </a:stretch>
        </p:blipFill>
        <p:spPr>
          <a:xfrm>
            <a:off x="-113750" y="0"/>
            <a:ext cx="11137239" cy="13842842"/>
          </a:xfrm>
          <a:prstGeom prst="rect">
            <a:avLst/>
          </a:prstGeom>
          <a:ln w="12700">
            <a:miter lim="400000"/>
          </a:ln>
        </p:spPr>
      </p:pic>
      <p:sp>
        <p:nvSpPr>
          <p:cNvPr id="227" name="Прямоугольник 2"/>
          <p:cNvSpPr txBox="1"/>
          <p:nvPr/>
        </p:nvSpPr>
        <p:spPr>
          <a:xfrm>
            <a:off x="276231" y="1578560"/>
            <a:ext cx="23525398" cy="116031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r>
              <a:rPr lang="ru-RU" dirty="0"/>
              <a:t>Решение об одностороннем отказе от исполнения контракта в произвольной форме, поскольку нормативными актами она не установлена. В нем необходимо указать:</a:t>
            </a:r>
          </a:p>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r>
              <a:rPr lang="ru-RU" dirty="0"/>
              <a:t>информацию о контракте (реквизиты, стороны, предмет);</a:t>
            </a:r>
          </a:p>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r>
              <a:rPr lang="ru-RU" dirty="0"/>
              <a:t>дату принятия решения;</a:t>
            </a:r>
          </a:p>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r>
              <a:rPr lang="ru-RU" dirty="0"/>
              <a:t>основание для отказа от исполнения контракта;</a:t>
            </a:r>
          </a:p>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r>
              <a:rPr lang="ru-RU" dirty="0"/>
              <a:t>срок, когда решение вступает в силу.</a:t>
            </a:r>
          </a:p>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r>
              <a:rPr lang="ru-RU" dirty="0"/>
              <a:t>Решение заказчика об одностороннем отказе от исполнения контракта, заключенного по результатам электронных процедур, направляется в ЕИС.</a:t>
            </a:r>
          </a:p>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r>
              <a:rPr lang="ru-RU" dirty="0"/>
              <a:t>Решение об отказе от исполнения контракта, заключенного по итогам закупки в неэлектронной форме передается лицу, имеющему право действовать от имени поставщика (подрядчика, исполнителя), лично под расписку или направляется по почте.</a:t>
            </a:r>
          </a:p>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r>
              <a:rPr lang="ru-RU" dirty="0"/>
              <a:t>Дата надлежащего уведомления - дата, указанная в расписке принявшим лицом или дата получения заказчиком подтверждения о вручении поставщику (подрядчику, исполнителю) заказного письма либо дата получения заказчиком информации о его отсутствии по указанному в контракте адресу, информации о возврате письма по истечении срока хранения - в случае направления решения заказным письмом.</a:t>
            </a:r>
          </a:p>
        </p:txBody>
      </p:sp>
      <p:sp>
        <p:nvSpPr>
          <p:cNvPr id="228" name="TextBox 4"/>
          <p:cNvSpPr txBox="1"/>
          <p:nvPr/>
        </p:nvSpPr>
        <p:spPr>
          <a:xfrm>
            <a:off x="564765" y="137254"/>
            <a:ext cx="23254470" cy="689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just">
              <a:lnSpc>
                <a:spcPct val="80000"/>
              </a:lnSpc>
              <a:spcBef>
                <a:spcPts val="0"/>
              </a:spcBef>
              <a:defRPr sz="4100" b="1" spc="-82"/>
            </a:lvl1pPr>
          </a:lstStyle>
          <a:p>
            <a:r>
              <a:rPr lang="ru-RU" dirty="0"/>
              <a:t>Порядок расторжения контракта Заказчиком в одностороннем порядке</a:t>
            </a:r>
            <a:endParaRPr dirty="0"/>
          </a:p>
        </p:txBody>
      </p:sp>
      <p:sp>
        <p:nvSpPr>
          <p:cNvPr id="229" name="Прямая соединительная линия 5"/>
          <p:cNvSpPr/>
          <p:nvPr/>
        </p:nvSpPr>
        <p:spPr>
          <a:xfrm flipV="1">
            <a:off x="276231" y="1266092"/>
            <a:ext cx="23525397" cy="70340"/>
          </a:xfrm>
          <a:prstGeom prst="line">
            <a:avLst/>
          </a:prstGeom>
          <a:ln w="76200">
            <a:solidFill>
              <a:srgbClr val="007E88"/>
            </a:solidFill>
            <a:miter/>
          </a:ln>
        </p:spPr>
        <p:txBody>
          <a:bodyPr tIns="91439" bIns="91439"/>
          <a:lstStyle/>
          <a:p>
            <a:pPr defTabSz="1828800">
              <a:lnSpc>
                <a:spcPct val="100000"/>
              </a:lnSpc>
              <a:spcBef>
                <a:spcPts val="0"/>
              </a:spcBef>
              <a:defRPr sz="3600">
                <a:latin typeface="Calibri"/>
                <a:ea typeface="Calibri"/>
                <a:cs typeface="Calibri"/>
                <a:sym typeface="Calibri"/>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Рисунок 3" descr="Рисунок 3"/>
          <p:cNvPicPr>
            <a:picLocks noChangeAspect="1"/>
          </p:cNvPicPr>
          <p:nvPr/>
        </p:nvPicPr>
        <p:blipFill>
          <a:blip r:embed="rId2"/>
          <a:stretch>
            <a:fillRect/>
          </a:stretch>
        </p:blipFill>
        <p:spPr>
          <a:xfrm>
            <a:off x="-113750" y="0"/>
            <a:ext cx="11137239" cy="13842842"/>
          </a:xfrm>
          <a:prstGeom prst="rect">
            <a:avLst/>
          </a:prstGeom>
          <a:ln w="12700">
            <a:miter lim="400000"/>
          </a:ln>
        </p:spPr>
      </p:pic>
      <p:sp>
        <p:nvSpPr>
          <p:cNvPr id="227" name="Прямоугольник 2"/>
          <p:cNvSpPr txBox="1"/>
          <p:nvPr/>
        </p:nvSpPr>
        <p:spPr>
          <a:xfrm>
            <a:off x="276231" y="1578560"/>
            <a:ext cx="23525398" cy="101566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endParaRPr lang="ru-RU" dirty="0"/>
          </a:p>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endParaRPr lang="ru-RU" dirty="0"/>
          </a:p>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r>
              <a:rPr lang="ru-RU" dirty="0"/>
              <a:t>Законодателем для Подрядчика (Исполнителя, Поставщика) предусмотрен 10-дневный срок для устранения обстоятельств, послуживших основанием для расторжения контракта.</a:t>
            </a:r>
          </a:p>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r>
              <a:rPr lang="ru-RU" dirty="0"/>
              <a:t>Если причины устранены – отмена решения об одностороннем отказе и продолжение исполнения контракта.</a:t>
            </a:r>
          </a:p>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r>
              <a:rPr lang="ru-RU" dirty="0"/>
              <a:t>Если причины не устранены – на 11 день решение вступает в законную силу и контракт считается расторгнутым.</a:t>
            </a:r>
          </a:p>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r>
              <a:rPr lang="ru-RU" dirty="0"/>
              <a:t>Заказчик не позднее двух рабочих дней, следующих за днем вступления в силу решения заказчика об одностороннем отказе от исполнения контракта в связи с неисполнением или ненадлежащим исполнением поставщиком (подрядчиком, исполнителем) обязательств, предусмотренных контрактом, направляет обращение о включении информации о поставщике (подрядчике, исполнителе) в РНП.</a:t>
            </a:r>
          </a:p>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endParaRPr lang="ru-RU" dirty="0"/>
          </a:p>
        </p:txBody>
      </p:sp>
      <p:sp>
        <p:nvSpPr>
          <p:cNvPr id="228" name="TextBox 4"/>
          <p:cNvSpPr txBox="1"/>
          <p:nvPr/>
        </p:nvSpPr>
        <p:spPr>
          <a:xfrm>
            <a:off x="564765" y="137254"/>
            <a:ext cx="23254470" cy="6894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just">
              <a:lnSpc>
                <a:spcPct val="80000"/>
              </a:lnSpc>
              <a:spcBef>
                <a:spcPts val="0"/>
              </a:spcBef>
              <a:defRPr sz="4100" b="1" spc="-82"/>
            </a:lvl1pPr>
          </a:lstStyle>
          <a:p>
            <a:r>
              <a:rPr lang="ru-RU" dirty="0"/>
              <a:t>Порядок расторжения контракта Заказчиком в одностороннем порядке</a:t>
            </a:r>
            <a:endParaRPr dirty="0"/>
          </a:p>
        </p:txBody>
      </p:sp>
      <p:sp>
        <p:nvSpPr>
          <p:cNvPr id="229" name="Прямая соединительная линия 5"/>
          <p:cNvSpPr/>
          <p:nvPr/>
        </p:nvSpPr>
        <p:spPr>
          <a:xfrm flipV="1">
            <a:off x="276231" y="1266092"/>
            <a:ext cx="23525397" cy="70340"/>
          </a:xfrm>
          <a:prstGeom prst="line">
            <a:avLst/>
          </a:prstGeom>
          <a:ln w="76200">
            <a:solidFill>
              <a:srgbClr val="007E88"/>
            </a:solidFill>
            <a:miter/>
          </a:ln>
        </p:spPr>
        <p:txBody>
          <a:bodyPr tIns="91439" bIns="91439"/>
          <a:lstStyle/>
          <a:p>
            <a:pPr defTabSz="1828800">
              <a:lnSpc>
                <a:spcPct val="100000"/>
              </a:lnSpc>
              <a:spcBef>
                <a:spcPts val="0"/>
              </a:spcBef>
              <a:defRPr sz="3600">
                <a:latin typeface="Calibri"/>
                <a:ea typeface="Calibri"/>
                <a:cs typeface="Calibri"/>
                <a:sym typeface="Calibri"/>
              </a:defRPr>
            </a:pPr>
            <a:endParaRPr/>
          </a:p>
        </p:txBody>
      </p:sp>
    </p:spTree>
    <p:extLst>
      <p:ext uri="{BB962C8B-B14F-4D97-AF65-F5344CB8AC3E}">
        <p14:creationId xmlns:p14="http://schemas.microsoft.com/office/powerpoint/2010/main" val="52725148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Рисунок 3" descr="Рисунок 3"/>
          <p:cNvPicPr>
            <a:picLocks noChangeAspect="1"/>
          </p:cNvPicPr>
          <p:nvPr/>
        </p:nvPicPr>
        <p:blipFill>
          <a:blip r:embed="rId2"/>
          <a:stretch>
            <a:fillRect/>
          </a:stretch>
        </p:blipFill>
        <p:spPr>
          <a:xfrm>
            <a:off x="-113750" y="0"/>
            <a:ext cx="11137239" cy="13842842"/>
          </a:xfrm>
          <a:prstGeom prst="rect">
            <a:avLst/>
          </a:prstGeom>
          <a:ln w="12700">
            <a:miter lim="400000"/>
          </a:ln>
        </p:spPr>
      </p:pic>
      <p:sp>
        <p:nvSpPr>
          <p:cNvPr id="227" name="Прямоугольник 2"/>
          <p:cNvSpPr txBox="1"/>
          <p:nvPr/>
        </p:nvSpPr>
        <p:spPr>
          <a:xfrm>
            <a:off x="173863" y="3510450"/>
            <a:ext cx="23627766" cy="97614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r>
              <a:rPr dirty="0"/>
              <a:t>Настоящие Правила устанавливают порядок ведения реестра недобросовестных поставщиков (подрядчиков, исполнителей) (далее - </a:t>
            </a:r>
            <a:r>
              <a:rPr dirty="0" err="1"/>
              <a:t>реестр</a:t>
            </a:r>
            <a:r>
              <a:rPr dirty="0"/>
              <a:t>):</a:t>
            </a:r>
          </a:p>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r>
              <a:rPr dirty="0"/>
              <a:t>порядок направления обращения о включении информации об участнике закупки или о поставщике (подрядчике, исполнителе) в реестр (далее - обращение), </a:t>
            </a:r>
          </a:p>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r>
              <a:rPr dirty="0"/>
              <a:t>требования к </a:t>
            </a:r>
            <a:r>
              <a:rPr dirty="0" err="1"/>
              <a:t>составу</a:t>
            </a:r>
            <a:r>
              <a:rPr dirty="0"/>
              <a:t>, </a:t>
            </a:r>
            <a:r>
              <a:rPr dirty="0" err="1"/>
              <a:t>содержанию</a:t>
            </a:r>
            <a:r>
              <a:rPr dirty="0"/>
              <a:t>, </a:t>
            </a:r>
            <a:r>
              <a:rPr dirty="0" err="1"/>
              <a:t>форме</a:t>
            </a:r>
            <a:r>
              <a:rPr dirty="0"/>
              <a:t> обращения, </a:t>
            </a:r>
          </a:p>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r>
              <a:rPr dirty="0"/>
              <a:t>порядок рассмотрения обращения </a:t>
            </a:r>
            <a:r>
              <a:rPr dirty="0" err="1"/>
              <a:t>федеральным</a:t>
            </a:r>
            <a:r>
              <a:rPr dirty="0"/>
              <a:t> </a:t>
            </a:r>
            <a:r>
              <a:rPr dirty="0" err="1"/>
              <a:t>органом</a:t>
            </a:r>
            <a:r>
              <a:rPr dirty="0"/>
              <a:t> </a:t>
            </a:r>
            <a:r>
              <a:rPr dirty="0" err="1"/>
              <a:t>исполнительной</a:t>
            </a:r>
            <a:r>
              <a:rPr dirty="0"/>
              <a:t> </a:t>
            </a:r>
            <a:r>
              <a:rPr dirty="0" err="1"/>
              <a:t>власти</a:t>
            </a:r>
            <a:r>
              <a:rPr dirty="0"/>
              <a:t>, </a:t>
            </a:r>
            <a:r>
              <a:rPr dirty="0" err="1"/>
              <a:t>уполномоченным</a:t>
            </a:r>
            <a:r>
              <a:rPr dirty="0"/>
              <a:t> на </a:t>
            </a:r>
            <a:r>
              <a:rPr dirty="0" err="1"/>
              <a:t>осуществление</a:t>
            </a:r>
            <a:r>
              <a:rPr dirty="0"/>
              <a:t> </a:t>
            </a:r>
            <a:r>
              <a:rPr dirty="0" err="1"/>
              <a:t>контроля</a:t>
            </a:r>
            <a:r>
              <a:rPr dirty="0"/>
              <a:t> в </a:t>
            </a:r>
            <a:r>
              <a:rPr dirty="0" err="1"/>
              <a:t>сфере</a:t>
            </a:r>
            <a:r>
              <a:rPr dirty="0"/>
              <a:t> </a:t>
            </a:r>
            <a:r>
              <a:rPr dirty="0" err="1"/>
              <a:t>закупок</a:t>
            </a:r>
            <a:r>
              <a:rPr dirty="0"/>
              <a:t>,</a:t>
            </a:r>
          </a:p>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r>
              <a:rPr dirty="0"/>
              <a:t> </a:t>
            </a:r>
            <a:r>
              <a:rPr dirty="0" err="1"/>
              <a:t>основания</a:t>
            </a:r>
            <a:r>
              <a:rPr dirty="0"/>
              <a:t> </a:t>
            </a:r>
            <a:r>
              <a:rPr dirty="0" err="1"/>
              <a:t>для</a:t>
            </a:r>
            <a:r>
              <a:rPr dirty="0"/>
              <a:t> </a:t>
            </a:r>
            <a:r>
              <a:rPr dirty="0" err="1"/>
              <a:t>принятия</a:t>
            </a:r>
            <a:r>
              <a:rPr dirty="0"/>
              <a:t> </a:t>
            </a:r>
            <a:r>
              <a:rPr dirty="0" err="1"/>
              <a:t>решения</a:t>
            </a:r>
            <a:r>
              <a:rPr dirty="0"/>
              <a:t> о </a:t>
            </a:r>
            <a:r>
              <a:rPr dirty="0" err="1"/>
              <a:t>включении</a:t>
            </a:r>
            <a:r>
              <a:rPr dirty="0"/>
              <a:t> </a:t>
            </a:r>
            <a:r>
              <a:rPr dirty="0" err="1"/>
              <a:t>информации</a:t>
            </a:r>
            <a:r>
              <a:rPr dirty="0"/>
              <a:t> </a:t>
            </a:r>
            <a:r>
              <a:rPr dirty="0" err="1"/>
              <a:t>об</a:t>
            </a:r>
            <a:r>
              <a:rPr dirty="0"/>
              <a:t> </a:t>
            </a:r>
            <a:r>
              <a:rPr dirty="0" err="1"/>
              <a:t>участнике</a:t>
            </a:r>
            <a:r>
              <a:rPr dirty="0"/>
              <a:t> </a:t>
            </a:r>
            <a:r>
              <a:rPr dirty="0" err="1"/>
              <a:t>закупки</a:t>
            </a:r>
            <a:r>
              <a:rPr dirty="0"/>
              <a:t>, о </a:t>
            </a:r>
            <a:r>
              <a:rPr dirty="0" err="1"/>
              <a:t>поставщике</a:t>
            </a:r>
            <a:r>
              <a:rPr dirty="0"/>
              <a:t> (</a:t>
            </a:r>
            <a:r>
              <a:rPr dirty="0" err="1"/>
              <a:t>подрядчике</a:t>
            </a:r>
            <a:r>
              <a:rPr dirty="0"/>
              <a:t>, </a:t>
            </a:r>
            <a:r>
              <a:rPr dirty="0" err="1"/>
              <a:t>исполнителе</a:t>
            </a:r>
            <a:r>
              <a:rPr dirty="0"/>
              <a:t>) в </a:t>
            </a:r>
            <a:r>
              <a:rPr dirty="0" err="1"/>
              <a:t>реестр</a:t>
            </a:r>
            <a:r>
              <a:rPr dirty="0"/>
              <a:t> </a:t>
            </a:r>
            <a:r>
              <a:rPr dirty="0" err="1"/>
              <a:t>либо</a:t>
            </a:r>
            <a:r>
              <a:rPr dirty="0"/>
              <a:t> </a:t>
            </a:r>
            <a:r>
              <a:rPr dirty="0" err="1"/>
              <a:t>об</a:t>
            </a:r>
            <a:r>
              <a:rPr dirty="0"/>
              <a:t> </a:t>
            </a:r>
            <a:r>
              <a:rPr dirty="0" err="1"/>
              <a:t>отказе</a:t>
            </a:r>
            <a:r>
              <a:rPr dirty="0"/>
              <a:t> в </a:t>
            </a:r>
            <a:r>
              <a:rPr dirty="0" err="1"/>
              <a:t>таком</a:t>
            </a:r>
            <a:r>
              <a:rPr dirty="0"/>
              <a:t> </a:t>
            </a:r>
            <a:r>
              <a:rPr dirty="0" err="1"/>
              <a:t>включении</a:t>
            </a:r>
            <a:r>
              <a:rPr dirty="0"/>
              <a:t>, </a:t>
            </a:r>
          </a:p>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r>
              <a:rPr dirty="0" err="1"/>
              <a:t>порядок</a:t>
            </a:r>
            <a:r>
              <a:rPr dirty="0"/>
              <a:t> </a:t>
            </a:r>
            <a:r>
              <a:rPr dirty="0" err="1"/>
              <a:t>направления</a:t>
            </a:r>
            <a:r>
              <a:rPr dirty="0"/>
              <a:t> </a:t>
            </a:r>
            <a:r>
              <a:rPr dirty="0" err="1"/>
              <a:t>решения</a:t>
            </a:r>
            <a:r>
              <a:rPr dirty="0"/>
              <a:t> о </a:t>
            </a:r>
            <a:r>
              <a:rPr dirty="0" err="1"/>
              <a:t>включении</a:t>
            </a:r>
            <a:r>
              <a:rPr dirty="0"/>
              <a:t> </a:t>
            </a:r>
            <a:r>
              <a:rPr dirty="0" err="1"/>
              <a:t>информации</a:t>
            </a:r>
            <a:r>
              <a:rPr dirty="0"/>
              <a:t> </a:t>
            </a:r>
            <a:r>
              <a:rPr dirty="0" err="1"/>
              <a:t>об</a:t>
            </a:r>
            <a:r>
              <a:rPr dirty="0"/>
              <a:t> </a:t>
            </a:r>
            <a:r>
              <a:rPr dirty="0" err="1"/>
              <a:t>участнике</a:t>
            </a:r>
            <a:r>
              <a:rPr dirty="0"/>
              <a:t> </a:t>
            </a:r>
            <a:r>
              <a:rPr dirty="0" err="1"/>
              <a:t>закупки</a:t>
            </a:r>
            <a:r>
              <a:rPr dirty="0"/>
              <a:t>, о </a:t>
            </a:r>
            <a:r>
              <a:rPr dirty="0" err="1"/>
              <a:t>поставщике</a:t>
            </a:r>
            <a:r>
              <a:rPr dirty="0"/>
              <a:t> (</a:t>
            </a:r>
            <a:r>
              <a:rPr dirty="0" err="1"/>
              <a:t>подрядчике</a:t>
            </a:r>
            <a:r>
              <a:rPr dirty="0"/>
              <a:t>, </a:t>
            </a:r>
            <a:r>
              <a:rPr dirty="0" err="1"/>
              <a:t>исполнителе</a:t>
            </a:r>
            <a:r>
              <a:rPr dirty="0"/>
              <a:t>) в </a:t>
            </a:r>
            <a:r>
              <a:rPr dirty="0" err="1"/>
              <a:t>реестр</a:t>
            </a:r>
            <a:r>
              <a:rPr dirty="0"/>
              <a:t> </a:t>
            </a:r>
            <a:r>
              <a:rPr dirty="0" err="1"/>
              <a:t>либо</a:t>
            </a:r>
            <a:r>
              <a:rPr dirty="0"/>
              <a:t> </a:t>
            </a:r>
            <a:r>
              <a:rPr dirty="0" err="1"/>
              <a:t>решения</a:t>
            </a:r>
            <a:r>
              <a:rPr dirty="0"/>
              <a:t> </a:t>
            </a:r>
            <a:r>
              <a:rPr dirty="0" err="1"/>
              <a:t>об</a:t>
            </a:r>
            <a:r>
              <a:rPr dirty="0"/>
              <a:t> </a:t>
            </a:r>
            <a:r>
              <a:rPr dirty="0" err="1"/>
              <a:t>отказе</a:t>
            </a:r>
            <a:r>
              <a:rPr dirty="0"/>
              <a:t> в </a:t>
            </a:r>
            <a:r>
              <a:rPr dirty="0" err="1"/>
              <a:t>таком</a:t>
            </a:r>
            <a:r>
              <a:rPr dirty="0"/>
              <a:t> </a:t>
            </a:r>
            <a:r>
              <a:rPr dirty="0" err="1"/>
              <a:t>включении</a:t>
            </a:r>
            <a:r>
              <a:rPr dirty="0"/>
              <a:t>, </a:t>
            </a:r>
          </a:p>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r>
              <a:rPr dirty="0" err="1"/>
              <a:t>порядок</a:t>
            </a:r>
            <a:r>
              <a:rPr dirty="0"/>
              <a:t> </a:t>
            </a:r>
            <a:r>
              <a:rPr dirty="0" err="1"/>
              <a:t>исключения</a:t>
            </a:r>
            <a:r>
              <a:rPr dirty="0"/>
              <a:t> </a:t>
            </a:r>
            <a:r>
              <a:rPr dirty="0" err="1"/>
              <a:t>информации</a:t>
            </a:r>
            <a:r>
              <a:rPr dirty="0"/>
              <a:t>, </a:t>
            </a:r>
            <a:r>
              <a:rPr dirty="0" err="1"/>
              <a:t>предусмотренной</a:t>
            </a:r>
            <a:r>
              <a:rPr dirty="0"/>
              <a:t> </a:t>
            </a:r>
            <a:r>
              <a:rPr dirty="0" err="1"/>
              <a:t>частью</a:t>
            </a:r>
            <a:r>
              <a:rPr dirty="0"/>
              <a:t> 3 </a:t>
            </a:r>
            <a:r>
              <a:rPr dirty="0" err="1"/>
              <a:t>статьи</a:t>
            </a:r>
            <a:r>
              <a:rPr dirty="0"/>
              <a:t> 104 </a:t>
            </a:r>
            <a:r>
              <a:rPr dirty="0" err="1"/>
              <a:t>Закона</a:t>
            </a:r>
            <a:r>
              <a:rPr dirty="0"/>
              <a:t> о </a:t>
            </a:r>
            <a:r>
              <a:rPr dirty="0" err="1"/>
              <a:t>контрактной</a:t>
            </a:r>
            <a:r>
              <a:rPr dirty="0"/>
              <a:t> </a:t>
            </a:r>
            <a:r>
              <a:rPr dirty="0" err="1"/>
              <a:t>системе</a:t>
            </a:r>
            <a:r>
              <a:rPr dirty="0"/>
              <a:t>, </a:t>
            </a:r>
            <a:r>
              <a:rPr dirty="0" err="1"/>
              <a:t>из</a:t>
            </a:r>
            <a:r>
              <a:rPr dirty="0"/>
              <a:t> </a:t>
            </a:r>
            <a:r>
              <a:rPr dirty="0" err="1"/>
              <a:t>реестра</a:t>
            </a:r>
            <a:r>
              <a:rPr dirty="0"/>
              <a:t>.</a:t>
            </a:r>
          </a:p>
        </p:txBody>
      </p:sp>
      <p:sp>
        <p:nvSpPr>
          <p:cNvPr id="228" name="TextBox 4"/>
          <p:cNvSpPr txBox="1"/>
          <p:nvPr/>
        </p:nvSpPr>
        <p:spPr>
          <a:xfrm>
            <a:off x="564765" y="137254"/>
            <a:ext cx="23254470" cy="28468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just">
              <a:lnSpc>
                <a:spcPct val="80000"/>
              </a:lnSpc>
              <a:spcBef>
                <a:spcPts val="0"/>
              </a:spcBef>
              <a:defRPr sz="4100" b="1" spc="-82"/>
            </a:lvl1pPr>
          </a:lstStyle>
          <a:p>
            <a:r>
              <a:t>Постановление Правительства РФ от 30 июня 2021 № 1078 «О порядке ведения реестра недобросовестных поставщиков (подрядчиков, исполнителей), о внесении изменений в некоторые акты Правительства Российской Федерации и признании утратившими силу некоторых актов и отдельных положений некоторых актов Правительства Российской Федерации»</a:t>
            </a:r>
          </a:p>
        </p:txBody>
      </p:sp>
      <p:sp>
        <p:nvSpPr>
          <p:cNvPr id="229" name="Прямая соединительная линия 5"/>
          <p:cNvSpPr/>
          <p:nvPr/>
        </p:nvSpPr>
        <p:spPr>
          <a:xfrm>
            <a:off x="444790" y="2964946"/>
            <a:ext cx="23085912" cy="1"/>
          </a:xfrm>
          <a:prstGeom prst="line">
            <a:avLst/>
          </a:prstGeom>
          <a:ln w="76200">
            <a:solidFill>
              <a:srgbClr val="007E88"/>
            </a:solidFill>
            <a:miter/>
          </a:ln>
        </p:spPr>
        <p:txBody>
          <a:bodyPr tIns="91439" bIns="91439"/>
          <a:lstStyle/>
          <a:p>
            <a:pPr defTabSz="1828800">
              <a:lnSpc>
                <a:spcPct val="100000"/>
              </a:lnSpc>
              <a:spcBef>
                <a:spcPts val="0"/>
              </a:spcBef>
              <a:defRPr sz="3600">
                <a:latin typeface="Calibri"/>
                <a:ea typeface="Calibri"/>
                <a:cs typeface="Calibri"/>
                <a:sym typeface="Calibri"/>
              </a:defRPr>
            </a:pPr>
            <a:endParaRPr/>
          </a:p>
        </p:txBody>
      </p:sp>
    </p:spTree>
    <p:extLst>
      <p:ext uri="{BB962C8B-B14F-4D97-AF65-F5344CB8AC3E}">
        <p14:creationId xmlns:p14="http://schemas.microsoft.com/office/powerpoint/2010/main" val="203877074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Рисунок 16" descr="Рисунок 16"/>
          <p:cNvPicPr>
            <a:picLocks noChangeAspect="1"/>
          </p:cNvPicPr>
          <p:nvPr/>
        </p:nvPicPr>
        <p:blipFill>
          <a:blip r:embed="rId2"/>
          <a:stretch>
            <a:fillRect/>
          </a:stretch>
        </p:blipFill>
        <p:spPr>
          <a:xfrm>
            <a:off x="2" y="0"/>
            <a:ext cx="11137239" cy="13842842"/>
          </a:xfrm>
          <a:prstGeom prst="rect">
            <a:avLst/>
          </a:prstGeom>
          <a:ln w="12700">
            <a:miter lim="400000"/>
          </a:ln>
        </p:spPr>
      </p:pic>
      <p:sp>
        <p:nvSpPr>
          <p:cNvPr id="242" name="Прямая соединительная линия 14"/>
          <p:cNvSpPr/>
          <p:nvPr/>
        </p:nvSpPr>
        <p:spPr>
          <a:xfrm flipV="1">
            <a:off x="312893" y="1974383"/>
            <a:ext cx="23347543" cy="63913"/>
          </a:xfrm>
          <a:prstGeom prst="line">
            <a:avLst/>
          </a:prstGeom>
          <a:ln w="76200">
            <a:solidFill>
              <a:srgbClr val="007E88"/>
            </a:solidFill>
            <a:miter/>
          </a:ln>
        </p:spPr>
        <p:txBody>
          <a:bodyPr tIns="91439" bIns="91439"/>
          <a:lstStyle/>
          <a:p>
            <a:pPr defTabSz="1828800">
              <a:lnSpc>
                <a:spcPct val="100000"/>
              </a:lnSpc>
              <a:spcBef>
                <a:spcPts val="0"/>
              </a:spcBef>
              <a:defRPr sz="3600">
                <a:latin typeface="Calibri"/>
                <a:ea typeface="Calibri"/>
                <a:cs typeface="Calibri"/>
                <a:sym typeface="Calibri"/>
              </a:defRPr>
            </a:pPr>
            <a:endParaRPr/>
          </a:p>
        </p:txBody>
      </p:sp>
      <p:sp>
        <p:nvSpPr>
          <p:cNvPr id="243" name="TextBox 5"/>
          <p:cNvSpPr txBox="1"/>
          <p:nvPr/>
        </p:nvSpPr>
        <p:spPr>
          <a:xfrm>
            <a:off x="880348" y="3671749"/>
            <a:ext cx="10893650" cy="1806075"/>
          </a:xfrm>
          <a:prstGeom prst="rect">
            <a:avLst/>
          </a:prstGeom>
          <a:ln w="12700">
            <a:solidFill>
              <a:srgbClr val="00728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defTabSz="1828800">
              <a:lnSpc>
                <a:spcPct val="100000"/>
              </a:lnSpc>
              <a:spcBef>
                <a:spcPts val="0"/>
              </a:spcBef>
              <a:defRPr sz="2800">
                <a:latin typeface="Times New Roman"/>
                <a:ea typeface="Times New Roman"/>
                <a:cs typeface="Times New Roman"/>
                <a:sym typeface="Times New Roman"/>
              </a:defRPr>
            </a:pPr>
            <a:r>
              <a:t>Не позднее 1 рабочего дня, следующего за днем поступления обращения через ЕИС, ФАС России размещает информацию </a:t>
            </a:r>
            <a:br/>
            <a:r>
              <a:t>о проведении внеплановой проверки в реестре внеплановых проверок в ЕИС</a:t>
            </a:r>
          </a:p>
        </p:txBody>
      </p:sp>
      <p:sp>
        <p:nvSpPr>
          <p:cNvPr id="244" name="TextBox 18"/>
          <p:cNvSpPr txBox="1"/>
          <p:nvPr/>
        </p:nvSpPr>
        <p:spPr>
          <a:xfrm>
            <a:off x="880347" y="6551148"/>
            <a:ext cx="10889972" cy="3431675"/>
          </a:xfrm>
          <a:prstGeom prst="rect">
            <a:avLst/>
          </a:prstGeom>
          <a:ln w="12700">
            <a:solidFill>
              <a:srgbClr val="00728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defTabSz="1828800">
              <a:lnSpc>
                <a:spcPct val="100000"/>
              </a:lnSpc>
              <a:spcBef>
                <a:spcPts val="0"/>
              </a:spcBef>
              <a:defRPr sz="2800">
                <a:latin typeface="Times New Roman"/>
                <a:ea typeface="Times New Roman"/>
                <a:cs typeface="Times New Roman"/>
                <a:sym typeface="Times New Roman"/>
              </a:defRPr>
            </a:pPr>
            <a:r>
              <a:rPr dirty="0"/>
              <a:t>Не позднее 3 часов с момента размещения информации в реестре внеплановых проверок в ЕИС заказчику, участнику закупки, поставщику (подрядчику, исполнителю) </a:t>
            </a:r>
            <a:r>
              <a:rPr u="sng" dirty="0"/>
              <a:t>автоматически направляется </a:t>
            </a:r>
            <a:r>
              <a:rPr u="sng" dirty="0" err="1"/>
              <a:t>уведомление</a:t>
            </a:r>
            <a:r>
              <a:rPr dirty="0"/>
              <a:t>. </a:t>
            </a:r>
          </a:p>
          <a:p>
            <a:pPr algn="ctr" defTabSz="1828800">
              <a:lnSpc>
                <a:spcPct val="100000"/>
              </a:lnSpc>
              <a:spcBef>
                <a:spcPts val="0"/>
              </a:spcBef>
              <a:defRPr sz="2800">
                <a:latin typeface="Times New Roman"/>
                <a:ea typeface="Times New Roman"/>
                <a:cs typeface="Times New Roman"/>
                <a:sym typeface="Times New Roman"/>
              </a:defRPr>
            </a:pPr>
            <a:endParaRPr dirty="0"/>
          </a:p>
          <a:p>
            <a:pPr algn="ctr" defTabSz="1828800">
              <a:lnSpc>
                <a:spcPct val="100000"/>
              </a:lnSpc>
              <a:spcBef>
                <a:spcPts val="0"/>
              </a:spcBef>
              <a:defRPr sz="2800">
                <a:latin typeface="Times New Roman"/>
                <a:ea typeface="Times New Roman"/>
                <a:cs typeface="Times New Roman"/>
                <a:sym typeface="Times New Roman"/>
              </a:defRPr>
            </a:pPr>
            <a:r>
              <a:rPr dirty="0" err="1"/>
              <a:t>Такое</a:t>
            </a:r>
            <a:r>
              <a:rPr dirty="0"/>
              <a:t> </a:t>
            </a:r>
            <a:r>
              <a:rPr dirty="0" err="1"/>
              <a:t>уведомление</a:t>
            </a:r>
            <a:r>
              <a:rPr dirty="0"/>
              <a:t> </a:t>
            </a:r>
            <a:r>
              <a:rPr dirty="0" err="1"/>
              <a:t>считается</a:t>
            </a:r>
            <a:r>
              <a:rPr dirty="0"/>
              <a:t> </a:t>
            </a:r>
            <a:r>
              <a:rPr dirty="0" err="1"/>
              <a:t>надлежащим</a:t>
            </a:r>
            <a:r>
              <a:rPr dirty="0"/>
              <a:t> </a:t>
            </a:r>
            <a:r>
              <a:rPr dirty="0" err="1"/>
              <a:t>уведомлением</a:t>
            </a:r>
            <a:r>
              <a:rPr dirty="0"/>
              <a:t> </a:t>
            </a:r>
            <a:r>
              <a:rPr dirty="0" err="1"/>
              <a:t>сторон</a:t>
            </a:r>
            <a:r>
              <a:rPr dirty="0"/>
              <a:t> </a:t>
            </a:r>
            <a:br>
              <a:rPr dirty="0"/>
            </a:br>
            <a:r>
              <a:rPr dirty="0"/>
              <a:t>о </a:t>
            </a:r>
            <a:r>
              <a:rPr dirty="0" err="1"/>
              <a:t>месте</a:t>
            </a:r>
            <a:r>
              <a:rPr dirty="0"/>
              <a:t>, </a:t>
            </a:r>
            <a:r>
              <a:rPr dirty="0" err="1"/>
              <a:t>дате</a:t>
            </a:r>
            <a:r>
              <a:rPr dirty="0"/>
              <a:t> и </a:t>
            </a:r>
            <a:r>
              <a:rPr dirty="0" err="1"/>
              <a:t>времени</a:t>
            </a:r>
            <a:r>
              <a:rPr dirty="0"/>
              <a:t> рассмотрения </a:t>
            </a:r>
            <a:r>
              <a:rPr dirty="0" err="1"/>
              <a:t>обращения</a:t>
            </a:r>
            <a:r>
              <a:rPr dirty="0"/>
              <a:t> и </a:t>
            </a:r>
            <a:r>
              <a:rPr dirty="0" err="1"/>
              <a:t>проведения</a:t>
            </a:r>
            <a:r>
              <a:rPr dirty="0"/>
              <a:t> </a:t>
            </a:r>
            <a:r>
              <a:rPr dirty="0" err="1"/>
              <a:t>проверок</a:t>
            </a:r>
            <a:endParaRPr dirty="0"/>
          </a:p>
        </p:txBody>
      </p:sp>
      <p:sp>
        <p:nvSpPr>
          <p:cNvPr id="245" name="TextBox 19"/>
          <p:cNvSpPr txBox="1"/>
          <p:nvPr/>
        </p:nvSpPr>
        <p:spPr>
          <a:xfrm>
            <a:off x="2395099" y="2169311"/>
            <a:ext cx="7857651" cy="6355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defTabSz="1828800">
              <a:lnSpc>
                <a:spcPct val="100000"/>
              </a:lnSpc>
              <a:spcBef>
                <a:spcPts val="0"/>
              </a:spcBef>
              <a:defRPr sz="3200" b="1">
                <a:latin typeface="Times New Roman"/>
                <a:ea typeface="Times New Roman"/>
                <a:cs typeface="Times New Roman"/>
                <a:sym typeface="Times New Roman"/>
              </a:defRPr>
            </a:lvl1pPr>
          </a:lstStyle>
          <a:p>
            <a:r>
              <a:t>При направлении обращения через ЕИС</a:t>
            </a:r>
          </a:p>
        </p:txBody>
      </p:sp>
      <p:sp>
        <p:nvSpPr>
          <p:cNvPr id="246" name="TextBox 20"/>
          <p:cNvSpPr txBox="1"/>
          <p:nvPr/>
        </p:nvSpPr>
        <p:spPr>
          <a:xfrm>
            <a:off x="12600082" y="3681162"/>
            <a:ext cx="11224897" cy="615551"/>
          </a:xfrm>
          <a:prstGeom prst="rect">
            <a:avLst/>
          </a:prstGeom>
          <a:ln w="12700">
            <a:solidFill>
              <a:srgbClr val="00728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defTabSz="1828800">
              <a:lnSpc>
                <a:spcPct val="100000"/>
              </a:lnSpc>
              <a:spcBef>
                <a:spcPts val="0"/>
              </a:spcBef>
              <a:defRPr sz="2800">
                <a:latin typeface="Times New Roman"/>
                <a:ea typeface="Times New Roman"/>
                <a:cs typeface="Times New Roman"/>
                <a:sym typeface="Times New Roman"/>
              </a:defRPr>
            </a:lvl1pPr>
          </a:lstStyle>
          <a:p>
            <a:r>
              <a:rPr lang="ru-RU" dirty="0"/>
              <a:t>ТО </a:t>
            </a:r>
            <a:r>
              <a:rPr dirty="0"/>
              <a:t>ФАС России обеспечивает регистрацию поступившего обращения</a:t>
            </a:r>
          </a:p>
        </p:txBody>
      </p:sp>
      <p:sp>
        <p:nvSpPr>
          <p:cNvPr id="247" name="TextBox 21"/>
          <p:cNvSpPr txBox="1"/>
          <p:nvPr/>
        </p:nvSpPr>
        <p:spPr>
          <a:xfrm>
            <a:off x="12650664" y="5304833"/>
            <a:ext cx="11224897" cy="2618875"/>
          </a:xfrm>
          <a:prstGeom prst="rect">
            <a:avLst/>
          </a:prstGeom>
          <a:ln w="12700">
            <a:solidFill>
              <a:srgbClr val="007286"/>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defTabSz="1828800">
              <a:lnSpc>
                <a:spcPct val="100000"/>
              </a:lnSpc>
              <a:spcBef>
                <a:spcPts val="0"/>
              </a:spcBef>
              <a:defRPr sz="2800">
                <a:latin typeface="Times New Roman"/>
                <a:ea typeface="Times New Roman"/>
                <a:cs typeface="Times New Roman"/>
                <a:sym typeface="Times New Roman"/>
              </a:defRPr>
            </a:pPr>
            <a:r>
              <a:t>Не позднее 1 рабочего дня, следующего за днем регистрации обращения, ФАС России направляет заказчику, участнику закупки, поставщику (подрядчику, исполнителю) информацию </a:t>
            </a:r>
            <a:br/>
            <a:r>
              <a:t>о месте, дате и времени рассмотрения обращения и проведения проверок обращения </a:t>
            </a:r>
            <a:r>
              <a:rPr u="sng"/>
              <a:t>по адресам электронной почты, указанным</a:t>
            </a:r>
            <a:br>
              <a:rPr u="sng"/>
            </a:br>
            <a:r>
              <a:rPr u="sng"/>
              <a:t>в контракте, либо посредством Почты России</a:t>
            </a:r>
          </a:p>
        </p:txBody>
      </p:sp>
      <p:sp>
        <p:nvSpPr>
          <p:cNvPr id="248" name="TextBox 22"/>
          <p:cNvSpPr txBox="1"/>
          <p:nvPr/>
        </p:nvSpPr>
        <p:spPr>
          <a:xfrm>
            <a:off x="12745786" y="2009454"/>
            <a:ext cx="10785953" cy="1105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defTabSz="1828800">
              <a:lnSpc>
                <a:spcPct val="100000"/>
              </a:lnSpc>
              <a:spcBef>
                <a:spcPts val="0"/>
              </a:spcBef>
              <a:defRPr sz="3200" b="1">
                <a:latin typeface="Times New Roman"/>
                <a:ea typeface="Times New Roman"/>
                <a:cs typeface="Times New Roman"/>
                <a:sym typeface="Times New Roman"/>
              </a:defRPr>
            </a:pPr>
            <a:r>
              <a:t>При направлении обращения на бумажном носителе </a:t>
            </a:r>
            <a:br/>
            <a:r>
              <a:t>(при проведении закрытого способа закупки)</a:t>
            </a:r>
          </a:p>
        </p:txBody>
      </p:sp>
      <p:cxnSp>
        <p:nvCxnSpPr>
          <p:cNvPr id="249" name="Прямая со стрелкой 4"/>
          <p:cNvCxnSpPr>
            <a:stCxn id="243" idx="0"/>
            <a:endCxn id="244" idx="0"/>
          </p:cNvCxnSpPr>
          <p:nvPr/>
        </p:nvCxnSpPr>
        <p:spPr>
          <a:xfrm flipH="1">
            <a:off x="6325332" y="4574786"/>
            <a:ext cx="1842" cy="3692200"/>
          </a:xfrm>
          <a:prstGeom prst="straightConnector1">
            <a:avLst/>
          </a:prstGeom>
          <a:ln w="12700">
            <a:solidFill>
              <a:srgbClr val="5B9BD5"/>
            </a:solidFill>
            <a:miter/>
            <a:tailEnd type="triangle"/>
          </a:ln>
        </p:spPr>
      </p:cxnSp>
      <p:sp>
        <p:nvSpPr>
          <p:cNvPr id="250" name="Прямая со стрелкой 26"/>
          <p:cNvSpPr/>
          <p:nvPr/>
        </p:nvSpPr>
        <p:spPr>
          <a:xfrm flipH="1">
            <a:off x="18212530" y="4333649"/>
            <a:ext cx="1841" cy="971185"/>
          </a:xfrm>
          <a:prstGeom prst="line">
            <a:avLst/>
          </a:prstGeom>
          <a:ln w="12700">
            <a:solidFill>
              <a:srgbClr val="5B9BD5"/>
            </a:solidFill>
            <a:miter/>
            <a:tailEnd type="triangle"/>
          </a:ln>
        </p:spPr>
        <p:txBody>
          <a:bodyPr tIns="91439" bIns="91439"/>
          <a:lstStyle/>
          <a:p>
            <a:pPr defTabSz="1828800">
              <a:lnSpc>
                <a:spcPct val="100000"/>
              </a:lnSpc>
              <a:spcBef>
                <a:spcPts val="0"/>
              </a:spcBef>
              <a:defRPr sz="3600">
                <a:latin typeface="Calibri"/>
                <a:ea typeface="Calibri"/>
                <a:cs typeface="Calibri"/>
                <a:sym typeface="Calibri"/>
              </a:defRPr>
            </a:pPr>
            <a:endParaRPr/>
          </a:p>
        </p:txBody>
      </p:sp>
      <p:sp>
        <p:nvSpPr>
          <p:cNvPr id="251" name="TextBox 27"/>
          <p:cNvSpPr txBox="1"/>
          <p:nvPr/>
        </p:nvSpPr>
        <p:spPr>
          <a:xfrm>
            <a:off x="971787" y="10545926"/>
            <a:ext cx="22467479" cy="2646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defTabSz="1828800">
              <a:lnSpc>
                <a:spcPct val="100000"/>
              </a:lnSpc>
              <a:spcBef>
                <a:spcPts val="0"/>
              </a:spcBef>
              <a:defRPr sz="3200" b="1">
                <a:latin typeface="Times New Roman"/>
                <a:ea typeface="Times New Roman"/>
                <a:cs typeface="Times New Roman"/>
                <a:sym typeface="Times New Roman"/>
              </a:defRPr>
            </a:pPr>
            <a:r>
              <a:rPr dirty="0" err="1"/>
              <a:t>Дополнительно</a:t>
            </a:r>
            <a:r>
              <a:rPr b="0" dirty="0"/>
              <a:t> </a:t>
            </a:r>
            <a:r>
              <a:rPr lang="ru-RU" b="0" dirty="0"/>
              <a:t>ТО</a:t>
            </a:r>
            <a:r>
              <a:rPr b="0" dirty="0"/>
              <a:t> ФАС России </a:t>
            </a:r>
            <a:r>
              <a:rPr b="0" dirty="0" err="1"/>
              <a:t>направляет</a:t>
            </a:r>
            <a:r>
              <a:rPr b="0" dirty="0"/>
              <a:t> </a:t>
            </a:r>
            <a:r>
              <a:rPr b="0" dirty="0" err="1"/>
              <a:t>письменное</a:t>
            </a:r>
            <a:r>
              <a:rPr b="0" dirty="0"/>
              <a:t> </a:t>
            </a:r>
            <a:r>
              <a:rPr b="0" dirty="0" err="1"/>
              <a:t>уведомление</a:t>
            </a:r>
            <a:r>
              <a:rPr b="0" dirty="0"/>
              <a:t> о </a:t>
            </a:r>
            <a:r>
              <a:rPr b="0" dirty="0" err="1"/>
              <a:t>месте</a:t>
            </a:r>
            <a:r>
              <a:rPr b="0" dirty="0"/>
              <a:t>, </a:t>
            </a:r>
            <a:r>
              <a:rPr b="0" dirty="0" err="1"/>
              <a:t>дате</a:t>
            </a:r>
            <a:r>
              <a:rPr b="0" dirty="0"/>
              <a:t> и </a:t>
            </a:r>
            <a:r>
              <a:rPr b="0" dirty="0" err="1"/>
              <a:t>времени</a:t>
            </a:r>
            <a:r>
              <a:rPr b="0" dirty="0"/>
              <a:t> рассмотрения </a:t>
            </a:r>
            <a:r>
              <a:rPr b="0" dirty="0" err="1"/>
              <a:t>обращения</a:t>
            </a:r>
            <a:r>
              <a:rPr b="0" dirty="0"/>
              <a:t> </a:t>
            </a:r>
            <a:br>
              <a:rPr b="0" dirty="0"/>
            </a:br>
            <a:r>
              <a:rPr b="0" dirty="0"/>
              <a:t>и </a:t>
            </a:r>
            <a:r>
              <a:rPr b="0" dirty="0" err="1"/>
              <a:t>печатную</a:t>
            </a:r>
            <a:r>
              <a:rPr b="0" dirty="0"/>
              <a:t> </a:t>
            </a:r>
            <a:r>
              <a:rPr b="0" dirty="0" err="1"/>
              <a:t>форму</a:t>
            </a:r>
            <a:r>
              <a:rPr b="0" dirty="0"/>
              <a:t> </a:t>
            </a:r>
            <a:r>
              <a:rPr b="0" dirty="0" err="1"/>
              <a:t>обращения</a:t>
            </a:r>
            <a:r>
              <a:rPr b="0" dirty="0"/>
              <a:t> </a:t>
            </a:r>
            <a:r>
              <a:rPr b="0" u="sng" dirty="0"/>
              <a:t>по </a:t>
            </a:r>
            <a:r>
              <a:rPr b="0" u="sng" dirty="0" err="1"/>
              <a:t>адресам</a:t>
            </a:r>
            <a:r>
              <a:rPr b="0" u="sng" dirty="0"/>
              <a:t> </a:t>
            </a:r>
            <a:r>
              <a:rPr b="0" u="sng" dirty="0" err="1"/>
              <a:t>электронной</a:t>
            </a:r>
            <a:r>
              <a:rPr b="0" u="sng" dirty="0"/>
              <a:t> </a:t>
            </a:r>
            <a:r>
              <a:rPr b="0" u="sng" dirty="0" err="1"/>
              <a:t>почты</a:t>
            </a:r>
            <a:r>
              <a:rPr b="0" dirty="0"/>
              <a:t> заказчика, участника закупки, поставщика (</a:t>
            </a:r>
            <a:r>
              <a:rPr b="0" dirty="0" err="1"/>
              <a:t>подрядчика</a:t>
            </a:r>
            <a:r>
              <a:rPr b="0" dirty="0"/>
              <a:t>, </a:t>
            </a:r>
            <a:r>
              <a:rPr b="0" dirty="0" err="1"/>
              <a:t>исполнителя</a:t>
            </a:r>
            <a:r>
              <a:rPr b="0" dirty="0"/>
              <a:t>).</a:t>
            </a:r>
          </a:p>
          <a:p>
            <a:pPr defTabSz="1828800">
              <a:lnSpc>
                <a:spcPct val="100000"/>
              </a:lnSpc>
              <a:spcBef>
                <a:spcPts val="0"/>
              </a:spcBef>
              <a:defRPr sz="3200">
                <a:latin typeface="Times New Roman"/>
                <a:ea typeface="Times New Roman"/>
                <a:cs typeface="Times New Roman"/>
                <a:sym typeface="Times New Roman"/>
              </a:defRPr>
            </a:pPr>
            <a:r>
              <a:rPr dirty="0"/>
              <a:t>При </a:t>
            </a:r>
            <a:r>
              <a:rPr dirty="0" err="1"/>
              <a:t>необходимости</a:t>
            </a:r>
            <a:r>
              <a:rPr dirty="0"/>
              <a:t> в </a:t>
            </a:r>
            <a:r>
              <a:rPr dirty="0" err="1"/>
              <a:t>запросе</a:t>
            </a:r>
            <a:r>
              <a:rPr dirty="0"/>
              <a:t> </a:t>
            </a:r>
            <a:r>
              <a:rPr dirty="0" err="1"/>
              <a:t>дополнительных</a:t>
            </a:r>
            <a:r>
              <a:rPr dirty="0"/>
              <a:t> </a:t>
            </a:r>
            <a:r>
              <a:rPr dirty="0" err="1"/>
              <a:t>документов</a:t>
            </a:r>
            <a:r>
              <a:rPr dirty="0"/>
              <a:t> или </a:t>
            </a:r>
            <a:r>
              <a:rPr dirty="0" err="1"/>
              <a:t>уточнении</a:t>
            </a:r>
            <a:r>
              <a:rPr dirty="0"/>
              <a:t> сведений </a:t>
            </a:r>
            <a:r>
              <a:rPr lang="ru-RU" dirty="0"/>
              <a:t>ТО</a:t>
            </a:r>
            <a:r>
              <a:rPr dirty="0"/>
              <a:t> ФАС России </a:t>
            </a:r>
            <a:r>
              <a:rPr dirty="0" err="1"/>
              <a:t>также</a:t>
            </a:r>
            <a:r>
              <a:rPr dirty="0"/>
              <a:t> </a:t>
            </a:r>
            <a:r>
              <a:rPr dirty="0" err="1"/>
              <a:t>осуществляются</a:t>
            </a:r>
            <a:r>
              <a:rPr dirty="0"/>
              <a:t> </a:t>
            </a:r>
            <a:br>
              <a:rPr dirty="0"/>
            </a:br>
            <a:r>
              <a:rPr u="sng" dirty="0" err="1"/>
              <a:t>телефонные</a:t>
            </a:r>
            <a:r>
              <a:rPr u="sng" dirty="0"/>
              <a:t> </a:t>
            </a:r>
            <a:r>
              <a:rPr u="sng" dirty="0" err="1"/>
              <a:t>звонки</a:t>
            </a:r>
            <a:r>
              <a:rPr dirty="0"/>
              <a:t> </a:t>
            </a:r>
            <a:r>
              <a:rPr dirty="0" err="1"/>
              <a:t>сторонам</a:t>
            </a:r>
            <a:r>
              <a:rPr dirty="0"/>
              <a:t>.</a:t>
            </a:r>
          </a:p>
        </p:txBody>
      </p:sp>
      <p:sp>
        <p:nvSpPr>
          <p:cNvPr id="252" name="TextBox 15"/>
          <p:cNvSpPr txBox="1"/>
          <p:nvPr/>
        </p:nvSpPr>
        <p:spPr>
          <a:xfrm>
            <a:off x="-32331" y="137254"/>
            <a:ext cx="24201121" cy="22524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defTabSz="1828800">
              <a:lnSpc>
                <a:spcPct val="100000"/>
              </a:lnSpc>
              <a:spcBef>
                <a:spcPts val="0"/>
              </a:spcBef>
              <a:defRPr b="1">
                <a:solidFill>
                  <a:srgbClr val="055967"/>
                </a:solidFill>
                <a:effectLst>
                  <a:outerShdw blurRad="38100" dist="38100" dir="2700000" rotWithShape="0">
                    <a:srgbClr val="000000">
                      <a:alpha val="43137"/>
                    </a:srgbClr>
                  </a:outerShdw>
                </a:effectLst>
                <a:latin typeface="Times New Roman"/>
                <a:ea typeface="Times New Roman"/>
                <a:cs typeface="Times New Roman"/>
                <a:sym typeface="Times New Roman"/>
              </a:defRPr>
            </a:lvl1pPr>
          </a:lstStyle>
          <a:p>
            <a:r>
              <a:t>Порядок уведомления сторон о рассмотрении обращения о включении информации в РНП в соответствии с Постановлением № 1078</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Рисунок 3" descr="Рисунок 3"/>
          <p:cNvPicPr>
            <a:picLocks noChangeAspect="1"/>
          </p:cNvPicPr>
          <p:nvPr/>
        </p:nvPicPr>
        <p:blipFill>
          <a:blip r:embed="rId2"/>
          <a:stretch>
            <a:fillRect/>
          </a:stretch>
        </p:blipFill>
        <p:spPr>
          <a:xfrm>
            <a:off x="-113750" y="0"/>
            <a:ext cx="11137239" cy="13842842"/>
          </a:xfrm>
          <a:prstGeom prst="rect">
            <a:avLst/>
          </a:prstGeom>
          <a:ln w="12700">
            <a:miter lim="400000"/>
          </a:ln>
        </p:spPr>
      </p:pic>
      <p:sp>
        <p:nvSpPr>
          <p:cNvPr id="264" name="Прямоугольник 2"/>
          <p:cNvSpPr txBox="1"/>
          <p:nvPr/>
        </p:nvSpPr>
        <p:spPr>
          <a:xfrm>
            <a:off x="173862" y="2356671"/>
            <a:ext cx="23627766" cy="9905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defRPr sz="3700">
                <a:latin typeface="Times New Roman"/>
                <a:ea typeface="Times New Roman"/>
                <a:cs typeface="Times New Roman"/>
                <a:sym typeface="Times New Roman"/>
              </a:defRPr>
            </a:pPr>
            <a:r>
              <a:t>1) полное и сокращенное (при наличии) наименования юридического лица, в том числе иностранного юридического лица (если участником закупки, поставщиком (подрядчиком, исполнителем) является юридическое лицо), аккредитованного филиала или представительства иностранного юридического лица (если от имени иностранного юридического лица выступает аккредитованный филиал или представительство), фамилия, имя, отчество (при наличии) (если участником закупки, поставщиком (подрядчиком, исполнителем) является физическое лицо, в том числе зарегистрированное в качестве индивидуального предпринимателя), идентификационный номер налогоплательщика или для иностранного лица в соответствии с законодательством соответствующего иностранного государства аналог идентификационного номера налогоплательщика;</a:t>
            </a:r>
          </a:p>
          <a:p>
            <a:pPr>
              <a:defRPr sz="3700">
                <a:latin typeface="Times New Roman"/>
                <a:ea typeface="Times New Roman"/>
                <a:cs typeface="Times New Roman"/>
                <a:sym typeface="Times New Roman"/>
              </a:defRPr>
            </a:pPr>
            <a:r>
              <a:t>2) фамилии, имена, отчества (при наличии), идентификационные номера налогоплательщика (аналог идентификационного номера налогоплательщика в соответствии с законодательством соответствующего иностранного государства для иностранного лица) членов коллегиального исполнительного органа, лица, исполняющего функции единоличного исполнительного органа. Если полномочия единоличного исполнительного органа переданы в соответствии с законодательством Российской Федерации другому лицу (управляющему, управляющей организации), в реестр недобросовестных поставщиков также включаются фамилия, имя, отчество (при наличии) управляющего, наименование управляющей организации и идентификационный номер налогоплательщика (аналог идентификационного номера налогоплательщика в соответствии с законодательством соответствующего иностранного государства для иностранного лица);</a:t>
            </a:r>
          </a:p>
          <a:p>
            <a:pPr defTabSz="457200">
              <a:lnSpc>
                <a:spcPct val="100000"/>
              </a:lnSpc>
              <a:spcBef>
                <a:spcPts val="0"/>
              </a:spcBef>
              <a:defRPr sz="1600">
                <a:solidFill>
                  <a:srgbClr val="464C55"/>
                </a:solidFill>
                <a:latin typeface="PT Serif"/>
                <a:ea typeface="PT Serif"/>
                <a:cs typeface="PT Serif"/>
                <a:sym typeface="PT Serif"/>
              </a:defRPr>
            </a:pPr>
            <a:endParaRPr/>
          </a:p>
          <a:p>
            <a:pPr defTabSz="457200">
              <a:lnSpc>
                <a:spcPct val="100000"/>
              </a:lnSpc>
              <a:spcBef>
                <a:spcPts val="0"/>
              </a:spcBef>
              <a:defRPr sz="1600">
                <a:solidFill>
                  <a:srgbClr val="464C55"/>
                </a:solidFill>
                <a:latin typeface="PT Serif"/>
                <a:ea typeface="PT Serif"/>
                <a:cs typeface="PT Serif"/>
                <a:sym typeface="PT Serif"/>
              </a:defRPr>
            </a:pPr>
            <a:endParaRPr/>
          </a:p>
        </p:txBody>
      </p:sp>
      <p:sp>
        <p:nvSpPr>
          <p:cNvPr id="265" name="TextBox 4"/>
          <p:cNvSpPr txBox="1"/>
          <p:nvPr/>
        </p:nvSpPr>
        <p:spPr>
          <a:xfrm>
            <a:off x="-112816" y="-95974"/>
            <a:ext cx="24201121" cy="2365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defTabSz="1828800">
              <a:lnSpc>
                <a:spcPct val="100000"/>
              </a:lnSpc>
              <a:spcBef>
                <a:spcPts val="0"/>
              </a:spcBef>
              <a:defRPr sz="5100" b="1">
                <a:solidFill>
                  <a:srgbClr val="055967"/>
                </a:solidFill>
                <a:effectLst>
                  <a:outerShdw blurRad="38100" dist="38100" dir="2700000" rotWithShape="0">
                    <a:srgbClr val="000000">
                      <a:alpha val="43137"/>
                    </a:srgbClr>
                  </a:outerShdw>
                </a:effectLst>
                <a:latin typeface="Times New Roman"/>
                <a:ea typeface="Times New Roman"/>
                <a:cs typeface="Times New Roman"/>
                <a:sym typeface="Times New Roman"/>
              </a:defRPr>
            </a:pPr>
            <a:r>
              <a:t>В реестр недобросовестных поставщиков включается следующая информация об участниках закупок, поставщиках (подрядчиках, исполнителях), указанных в </a:t>
            </a:r>
            <a:r>
              <a:rPr>
                <a:hlinkClick r:id="rId3"/>
              </a:rPr>
              <a:t>части 2</a:t>
            </a:r>
            <a:r>
              <a:t> статьи 104</a:t>
            </a:r>
          </a:p>
        </p:txBody>
      </p:sp>
      <p:sp>
        <p:nvSpPr>
          <p:cNvPr id="266" name="Прямая соединительная линия 5"/>
          <p:cNvSpPr/>
          <p:nvPr/>
        </p:nvSpPr>
        <p:spPr>
          <a:xfrm>
            <a:off x="444788" y="2331900"/>
            <a:ext cx="23085913" cy="1"/>
          </a:xfrm>
          <a:prstGeom prst="line">
            <a:avLst/>
          </a:prstGeom>
          <a:ln w="76200">
            <a:solidFill>
              <a:srgbClr val="007E88"/>
            </a:solidFill>
            <a:miter/>
          </a:ln>
        </p:spPr>
        <p:txBody>
          <a:bodyPr tIns="91439" bIns="91439"/>
          <a:lstStyle/>
          <a:p>
            <a:pPr defTabSz="1828800">
              <a:lnSpc>
                <a:spcPct val="100000"/>
              </a:lnSpc>
              <a:spcBef>
                <a:spcPts val="0"/>
              </a:spcBef>
              <a:defRPr sz="3600">
                <a:latin typeface="Calibri"/>
                <a:ea typeface="Calibri"/>
                <a:cs typeface="Calibri"/>
                <a:sym typeface="Calibri"/>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Рисунок 3" descr="Рисунок 3"/>
          <p:cNvPicPr>
            <a:picLocks noChangeAspect="1"/>
          </p:cNvPicPr>
          <p:nvPr/>
        </p:nvPicPr>
        <p:blipFill>
          <a:blip r:embed="rId2"/>
          <a:stretch>
            <a:fillRect/>
          </a:stretch>
        </p:blipFill>
        <p:spPr>
          <a:xfrm>
            <a:off x="-113750" y="0"/>
            <a:ext cx="11137239" cy="13842842"/>
          </a:xfrm>
          <a:prstGeom prst="rect">
            <a:avLst/>
          </a:prstGeom>
          <a:ln w="12700">
            <a:miter lim="400000"/>
          </a:ln>
        </p:spPr>
      </p:pic>
      <p:sp>
        <p:nvSpPr>
          <p:cNvPr id="269" name="Прямоугольник 2"/>
          <p:cNvSpPr txBox="1"/>
          <p:nvPr/>
        </p:nvSpPr>
        <p:spPr>
          <a:xfrm>
            <a:off x="173862" y="2356671"/>
            <a:ext cx="23627766" cy="112489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just" defTabSz="825500">
              <a:lnSpc>
                <a:spcPct val="100000"/>
              </a:lnSpc>
              <a:spcBef>
                <a:spcPts val="1800"/>
              </a:spcBef>
              <a:defRPr sz="3900" spc="-39">
                <a:latin typeface="Times New Roman"/>
                <a:ea typeface="Times New Roman"/>
                <a:cs typeface="Times New Roman"/>
                <a:sym typeface="Times New Roman"/>
              </a:defRPr>
            </a:pPr>
            <a:r>
              <a:t>3) наименования, фамилии, имена, отчества (при наличии), идентификационные номера налогоплательщика (аналог идентификационного номера налогоплательщика в соответствии с законодательством соответствующего иностранного государства для иностранного лица), за исключением наименования и идентификационного номера налогоплательщика публично-правового образования:</a:t>
            </a:r>
          </a:p>
          <a:p>
            <a:pPr algn="just" defTabSz="825500">
              <a:lnSpc>
                <a:spcPct val="100000"/>
              </a:lnSpc>
              <a:spcBef>
                <a:spcPts val="1800"/>
              </a:spcBef>
              <a:defRPr sz="3900" spc="-39">
                <a:latin typeface="Times New Roman"/>
                <a:ea typeface="Times New Roman"/>
                <a:cs typeface="Times New Roman"/>
                <a:sym typeface="Times New Roman"/>
              </a:defRPr>
            </a:pPr>
            <a:r>
              <a:t>а) участников (членов) корпоративного юридического лица, способных оказывать влияние на деятельность этого юридического лица - участника закупки, поставщика (подрядчика, исполнителя), указанных в </a:t>
            </a:r>
            <a:r>
              <a:rPr>
                <a:hlinkClick r:id="rId3"/>
              </a:rPr>
              <a:t>части 2</a:t>
            </a:r>
            <a:r>
              <a:t> статьи 104. Под такими участниками (членами) для целей Закона о контрактной системе понимаются лица, которые самостоятельно или совместно со своим аффилированным лицом (лицами) владеют </a:t>
            </a:r>
            <a:r>
              <a:rPr u="sng"/>
              <a:t>более чем двадцатью пятью </a:t>
            </a:r>
            <a:r>
              <a:t>процентами акций (долей, паев) корпоративного юридического лица. Лицо признается аффилированным в соответствии с требованиями антимонопольного законодательства Российской Федерации;</a:t>
            </a:r>
          </a:p>
          <a:p>
            <a:pPr algn="just" defTabSz="825500">
              <a:lnSpc>
                <a:spcPct val="100000"/>
              </a:lnSpc>
              <a:spcBef>
                <a:spcPts val="1800"/>
              </a:spcBef>
              <a:defRPr sz="3900" spc="-39">
                <a:latin typeface="Times New Roman"/>
                <a:ea typeface="Times New Roman"/>
                <a:cs typeface="Times New Roman"/>
                <a:sym typeface="Times New Roman"/>
              </a:defRPr>
            </a:pPr>
            <a:r>
              <a:t>б) учредителей унитарного юридического лица;</a:t>
            </a:r>
          </a:p>
          <a:p>
            <a:pPr algn="just" defTabSz="825500">
              <a:lnSpc>
                <a:spcPct val="100000"/>
              </a:lnSpc>
              <a:spcBef>
                <a:spcPts val="1800"/>
              </a:spcBef>
              <a:defRPr sz="3900" spc="-39">
                <a:latin typeface="Times New Roman"/>
                <a:ea typeface="Times New Roman"/>
                <a:cs typeface="Times New Roman"/>
                <a:sym typeface="Times New Roman"/>
              </a:defRPr>
            </a:pPr>
            <a:r>
              <a:t>4) номер реестровой записи в едином реестре участников закупок (при проведении электронных процедур, закрытых электронных процедур);</a:t>
            </a:r>
          </a:p>
          <a:p>
            <a:pPr algn="just" defTabSz="825500">
              <a:lnSpc>
                <a:spcPct val="100000"/>
              </a:lnSpc>
              <a:spcBef>
                <a:spcPts val="1800"/>
              </a:spcBef>
              <a:defRPr sz="3900" spc="-39">
                <a:latin typeface="Times New Roman"/>
                <a:ea typeface="Times New Roman"/>
                <a:cs typeface="Times New Roman"/>
                <a:sym typeface="Times New Roman"/>
              </a:defRPr>
            </a:pPr>
            <a:r>
              <a:t>5) идентификационный код закупки. Информация, предусмотренная настоящим пунктом, не размещается на официальном сайте;</a:t>
            </a:r>
          </a:p>
          <a:p>
            <a:pPr algn="just" defTabSz="825500">
              <a:lnSpc>
                <a:spcPct val="100000"/>
              </a:lnSpc>
              <a:spcBef>
                <a:spcPts val="1800"/>
              </a:spcBef>
              <a:defRPr sz="3900" spc="-39">
                <a:latin typeface="Times New Roman"/>
                <a:ea typeface="Times New Roman"/>
                <a:cs typeface="Times New Roman"/>
                <a:sym typeface="Times New Roman"/>
              </a:defRPr>
            </a:pPr>
            <a:r>
              <a:t>7) дата внесения указанной информации в реестр недобросовестных поставщиков.</a:t>
            </a:r>
          </a:p>
        </p:txBody>
      </p:sp>
      <p:sp>
        <p:nvSpPr>
          <p:cNvPr id="270" name="TextBox 4"/>
          <p:cNvSpPr txBox="1"/>
          <p:nvPr/>
        </p:nvSpPr>
        <p:spPr>
          <a:xfrm>
            <a:off x="-112816" y="-95974"/>
            <a:ext cx="24201121" cy="23651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algn="ctr" defTabSz="1828800">
              <a:lnSpc>
                <a:spcPct val="100000"/>
              </a:lnSpc>
              <a:spcBef>
                <a:spcPts val="0"/>
              </a:spcBef>
              <a:defRPr sz="5100" b="1">
                <a:solidFill>
                  <a:srgbClr val="055967"/>
                </a:solidFill>
                <a:effectLst>
                  <a:outerShdw blurRad="38100" dist="38100" dir="2700000" rotWithShape="0">
                    <a:srgbClr val="000000">
                      <a:alpha val="43137"/>
                    </a:srgbClr>
                  </a:outerShdw>
                </a:effectLst>
                <a:latin typeface="Times New Roman"/>
                <a:ea typeface="Times New Roman"/>
                <a:cs typeface="Times New Roman"/>
                <a:sym typeface="Times New Roman"/>
              </a:defRPr>
            </a:pPr>
            <a:r>
              <a:t>В реестр недобросовестных поставщиков включается следующая информация об участниках закупок, поставщиках (подрядчиках, исполнителях), указанных в </a:t>
            </a:r>
            <a:r>
              <a:rPr>
                <a:hlinkClick r:id="rId3"/>
              </a:rPr>
              <a:t>части 2</a:t>
            </a:r>
            <a:r>
              <a:t> статьи 104</a:t>
            </a:r>
          </a:p>
        </p:txBody>
      </p:sp>
      <p:sp>
        <p:nvSpPr>
          <p:cNvPr id="271" name="Прямая соединительная линия 5"/>
          <p:cNvSpPr/>
          <p:nvPr/>
        </p:nvSpPr>
        <p:spPr>
          <a:xfrm>
            <a:off x="444788" y="2331900"/>
            <a:ext cx="23085913" cy="1"/>
          </a:xfrm>
          <a:prstGeom prst="line">
            <a:avLst/>
          </a:prstGeom>
          <a:ln w="76200">
            <a:solidFill>
              <a:srgbClr val="007E88"/>
            </a:solidFill>
            <a:miter/>
          </a:ln>
        </p:spPr>
        <p:txBody>
          <a:bodyPr tIns="91439" bIns="91439"/>
          <a:lstStyle/>
          <a:p>
            <a:pPr defTabSz="1828800">
              <a:lnSpc>
                <a:spcPct val="100000"/>
              </a:lnSpc>
              <a:spcBef>
                <a:spcPts val="0"/>
              </a:spcBef>
              <a:defRPr sz="3600">
                <a:latin typeface="Calibri"/>
                <a:ea typeface="Calibri"/>
                <a:cs typeface="Calibri"/>
                <a:sym typeface="Calibri"/>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Рисунок 3" descr="Рисунок 3"/>
          <p:cNvPicPr>
            <a:picLocks noChangeAspect="1"/>
          </p:cNvPicPr>
          <p:nvPr/>
        </p:nvPicPr>
        <p:blipFill>
          <a:blip r:embed="rId2"/>
          <a:stretch>
            <a:fillRect/>
          </a:stretch>
        </p:blipFill>
        <p:spPr>
          <a:xfrm>
            <a:off x="-113750" y="0"/>
            <a:ext cx="11137239" cy="13842842"/>
          </a:xfrm>
          <a:prstGeom prst="rect">
            <a:avLst/>
          </a:prstGeom>
          <a:ln w="12700">
            <a:miter lim="400000"/>
          </a:ln>
        </p:spPr>
      </p:pic>
      <p:sp>
        <p:nvSpPr>
          <p:cNvPr id="216" name="Прямоугольник 2"/>
          <p:cNvSpPr txBox="1"/>
          <p:nvPr/>
        </p:nvSpPr>
        <p:spPr>
          <a:xfrm>
            <a:off x="173863" y="1691361"/>
            <a:ext cx="23627766" cy="9325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endParaRPr lang="ru-RU" dirty="0"/>
          </a:p>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endParaRPr lang="ru-RU" dirty="0"/>
          </a:p>
          <a:p>
            <a:pPr indent="1200543" algn="just" defTabSz="1828800">
              <a:lnSpc>
                <a:spcPct val="100000"/>
              </a:lnSpc>
              <a:spcBef>
                <a:spcPts val="1200"/>
              </a:spcBef>
              <a:tabLst>
                <a:tab pos="1676400" algn="l"/>
              </a:tabLst>
              <a:defRPr sz="4200">
                <a:latin typeface="Times New Roman"/>
                <a:ea typeface="Times New Roman"/>
                <a:cs typeface="Times New Roman"/>
                <a:sym typeface="Times New Roman"/>
              </a:defRPr>
            </a:pPr>
            <a:r>
              <a:rPr dirty="0"/>
              <a:t>В случае, если участником закупки, с которым заключается контракт, не выполнены требования, предусмотренные частями 3, 5 статьи 51 Закона о контрактной системе, а именно:</a:t>
            </a:r>
          </a:p>
          <a:p>
            <a:pPr marL="1733943" indent="-533400" algn="just" defTabSz="1828800">
              <a:lnSpc>
                <a:spcPct val="100000"/>
              </a:lnSpc>
              <a:spcBef>
                <a:spcPts val="1200"/>
              </a:spcBef>
              <a:buSzPct val="123000"/>
              <a:buChar char="•"/>
              <a:tabLst>
                <a:tab pos="1676400" algn="l"/>
              </a:tabLst>
              <a:defRPr sz="4200">
                <a:latin typeface="Times New Roman"/>
                <a:ea typeface="Times New Roman"/>
                <a:cs typeface="Times New Roman"/>
                <a:sym typeface="Times New Roman"/>
              </a:defRPr>
            </a:pPr>
            <a:r>
              <a:rPr dirty="0"/>
              <a:t>Проект контракта в регламентированный срок не подписан </a:t>
            </a:r>
            <a:endParaRPr lang="ru-RU" dirty="0"/>
          </a:p>
          <a:p>
            <a:pPr marL="1200543" algn="just" defTabSz="1828800">
              <a:lnSpc>
                <a:spcPct val="100000"/>
              </a:lnSpc>
              <a:spcBef>
                <a:spcPts val="1200"/>
              </a:spcBef>
              <a:buSzPct val="123000"/>
              <a:tabLst>
                <a:tab pos="1676400" algn="l"/>
              </a:tabLst>
              <a:defRPr sz="4200">
                <a:latin typeface="Times New Roman"/>
                <a:ea typeface="Times New Roman"/>
                <a:cs typeface="Times New Roman"/>
                <a:sym typeface="Times New Roman"/>
              </a:defRPr>
            </a:pPr>
            <a:endParaRPr dirty="0"/>
          </a:p>
          <a:p>
            <a:pPr marL="1733943" indent="-533400" algn="just" defTabSz="1828800">
              <a:lnSpc>
                <a:spcPct val="100000"/>
              </a:lnSpc>
              <a:spcBef>
                <a:spcPts val="1200"/>
              </a:spcBef>
              <a:buSzPct val="123000"/>
              <a:buChar char="•"/>
              <a:tabLst>
                <a:tab pos="1676400" algn="l"/>
              </a:tabLst>
              <a:defRPr sz="4200">
                <a:latin typeface="Times New Roman"/>
                <a:ea typeface="Times New Roman"/>
                <a:cs typeface="Times New Roman"/>
                <a:sym typeface="Times New Roman"/>
              </a:defRPr>
            </a:pPr>
            <a:r>
              <a:rPr dirty="0"/>
              <a:t>Проект контракта подписан с нарушением регламентированной срока подписания </a:t>
            </a:r>
            <a:r>
              <a:rPr dirty="0" err="1"/>
              <a:t>проекта</a:t>
            </a:r>
            <a:r>
              <a:rPr dirty="0"/>
              <a:t> контракта </a:t>
            </a:r>
            <a:endParaRPr lang="ru-RU" dirty="0"/>
          </a:p>
          <a:p>
            <a:pPr marL="1200543" algn="just" defTabSz="1828800">
              <a:lnSpc>
                <a:spcPct val="100000"/>
              </a:lnSpc>
              <a:spcBef>
                <a:spcPts val="1200"/>
              </a:spcBef>
              <a:buSzPct val="123000"/>
              <a:tabLst>
                <a:tab pos="1676400" algn="l"/>
              </a:tabLst>
              <a:defRPr sz="4200">
                <a:latin typeface="Times New Roman"/>
                <a:ea typeface="Times New Roman"/>
                <a:cs typeface="Times New Roman"/>
                <a:sym typeface="Times New Roman"/>
              </a:defRPr>
            </a:pPr>
            <a:endParaRPr dirty="0"/>
          </a:p>
          <a:p>
            <a:pPr marL="1733943" indent="-533400" algn="just" defTabSz="1828800">
              <a:lnSpc>
                <a:spcPct val="100000"/>
              </a:lnSpc>
              <a:spcBef>
                <a:spcPts val="1200"/>
              </a:spcBef>
              <a:buSzPct val="123000"/>
              <a:buChar char="•"/>
              <a:tabLst>
                <a:tab pos="1676400" algn="l"/>
              </a:tabLst>
              <a:defRPr sz="4200">
                <a:latin typeface="Times New Roman"/>
                <a:ea typeface="Times New Roman"/>
                <a:cs typeface="Times New Roman"/>
                <a:sym typeface="Times New Roman"/>
              </a:defRPr>
            </a:pPr>
            <a:r>
              <a:rPr dirty="0"/>
              <a:t>Победителем не представлено обеспечение исполнение контракта </a:t>
            </a:r>
            <a:endParaRPr lang="ru-RU" dirty="0"/>
          </a:p>
          <a:p>
            <a:pPr marL="1200543" algn="just" defTabSz="1828800">
              <a:lnSpc>
                <a:spcPct val="100000"/>
              </a:lnSpc>
              <a:spcBef>
                <a:spcPts val="1200"/>
              </a:spcBef>
              <a:buSzPct val="123000"/>
              <a:tabLst>
                <a:tab pos="1676400" algn="l"/>
              </a:tabLst>
              <a:defRPr sz="4200">
                <a:latin typeface="Times New Roman"/>
                <a:ea typeface="Times New Roman"/>
                <a:cs typeface="Times New Roman"/>
                <a:sym typeface="Times New Roman"/>
              </a:defRPr>
            </a:pPr>
            <a:endParaRPr dirty="0"/>
          </a:p>
          <a:p>
            <a:pPr marL="1733943" indent="-533400" algn="just" defTabSz="1828800">
              <a:lnSpc>
                <a:spcPct val="100000"/>
              </a:lnSpc>
              <a:spcBef>
                <a:spcPts val="1200"/>
              </a:spcBef>
              <a:buSzPct val="123000"/>
              <a:buChar char="•"/>
              <a:tabLst>
                <a:tab pos="1676400" algn="l"/>
              </a:tabLst>
              <a:defRPr sz="4200">
                <a:latin typeface="Times New Roman"/>
                <a:ea typeface="Times New Roman"/>
                <a:cs typeface="Times New Roman"/>
                <a:sym typeface="Times New Roman"/>
              </a:defRPr>
            </a:pPr>
            <a:r>
              <a:rPr dirty="0"/>
              <a:t>Победителем представлено обеспечения исполнения контракта не в полном объеме</a:t>
            </a:r>
          </a:p>
        </p:txBody>
      </p:sp>
      <p:sp>
        <p:nvSpPr>
          <p:cNvPr id="217" name="TextBox 4"/>
          <p:cNvSpPr txBox="1"/>
          <p:nvPr/>
        </p:nvSpPr>
        <p:spPr>
          <a:xfrm>
            <a:off x="564765" y="370481"/>
            <a:ext cx="23254470" cy="802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just">
              <a:lnSpc>
                <a:spcPct val="80000"/>
              </a:lnSpc>
              <a:spcBef>
                <a:spcPts val="0"/>
              </a:spcBef>
              <a:defRPr sz="4100" b="1" spc="-82"/>
            </a:lvl1pPr>
          </a:lstStyle>
          <a:p>
            <a:r>
              <a:t>Признание участника уклонившимся от заключения контракт</a:t>
            </a:r>
          </a:p>
        </p:txBody>
      </p:sp>
      <p:sp>
        <p:nvSpPr>
          <p:cNvPr id="218" name="Прямая соединительная линия 5"/>
          <p:cNvSpPr/>
          <p:nvPr/>
        </p:nvSpPr>
        <p:spPr>
          <a:xfrm>
            <a:off x="444790" y="1432309"/>
            <a:ext cx="23085912" cy="1"/>
          </a:xfrm>
          <a:prstGeom prst="line">
            <a:avLst/>
          </a:prstGeom>
          <a:ln w="76200">
            <a:solidFill>
              <a:srgbClr val="007E88"/>
            </a:solidFill>
            <a:miter/>
          </a:ln>
        </p:spPr>
        <p:txBody>
          <a:bodyPr tIns="91439" bIns="91439"/>
          <a:lstStyle/>
          <a:p>
            <a:pPr defTabSz="1828800">
              <a:lnSpc>
                <a:spcPct val="100000"/>
              </a:lnSpc>
              <a:spcBef>
                <a:spcPts val="0"/>
              </a:spcBef>
              <a:defRPr sz="3600">
                <a:latin typeface="Calibri"/>
                <a:ea typeface="Calibri"/>
                <a:cs typeface="Calibri"/>
                <a:sym typeface="Calibri"/>
              </a:defRPr>
            </a:pPr>
            <a:endParaRP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49</TotalTime>
  <Words>4029</Words>
  <Application>Microsoft Office PowerPoint</Application>
  <PresentationFormat>Произвольный</PresentationFormat>
  <Paragraphs>184</Paragraphs>
  <Slides>23</Slides>
  <Notes>2</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23</vt:i4>
      </vt:variant>
    </vt:vector>
  </HeadingPairs>
  <TitlesOfParts>
    <vt:vector size="35" baseType="lpstr">
      <vt:lpstr>Arial</vt:lpstr>
      <vt:lpstr>Calibri</vt:lpstr>
      <vt:lpstr>Calibri Light</vt:lpstr>
      <vt:lpstr>Helvetica</vt:lpstr>
      <vt:lpstr>Helvetica Neue</vt:lpstr>
      <vt:lpstr>Helvetica Neue Medium</vt:lpstr>
      <vt:lpstr>Myriad Pro</vt:lpstr>
      <vt:lpstr>Myriad Pro Bold</vt:lpstr>
      <vt:lpstr>PT Serif</vt:lpstr>
      <vt:lpstr>Times New Roman</vt:lpstr>
      <vt:lpstr>Times Roman</vt:lpstr>
      <vt:lpstr>21_BasicWhite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Мочульская Дарья Андреевна</dc:creator>
  <cp:lastModifiedBy>Анна Станиславовна Корчагина</cp:lastModifiedBy>
  <cp:revision>21</cp:revision>
  <dcterms:modified xsi:type="dcterms:W3CDTF">2025-04-14T05:46:22Z</dcterms:modified>
</cp:coreProperties>
</file>