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1" r:id="rId1"/>
  </p:sldMasterIdLst>
  <p:notesMasterIdLst>
    <p:notesMasterId r:id="rId15"/>
  </p:notesMasterIdLst>
  <p:sldIdLst>
    <p:sldId id="303" r:id="rId2"/>
    <p:sldId id="305" r:id="rId3"/>
    <p:sldId id="270" r:id="rId4"/>
    <p:sldId id="292" r:id="rId5"/>
    <p:sldId id="311" r:id="rId6"/>
    <p:sldId id="293" r:id="rId7"/>
    <p:sldId id="309" r:id="rId8"/>
    <p:sldId id="300" r:id="rId9"/>
    <p:sldId id="310" r:id="rId10"/>
    <p:sldId id="297" r:id="rId11"/>
    <p:sldId id="295" r:id="rId12"/>
    <p:sldId id="299" r:id="rId13"/>
    <p:sldId id="308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0C1E30"/>
    <a:srgbClr val="1C4772"/>
    <a:srgbClr val="C7D4E3"/>
    <a:srgbClr val="B0C2D7"/>
    <a:srgbClr val="EBEBEB"/>
    <a:srgbClr val="FFC92C"/>
    <a:srgbClr val="455F7E"/>
    <a:srgbClr val="00206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668" autoAdjust="0"/>
  </p:normalViewPr>
  <p:slideViewPr>
    <p:cSldViewPr>
      <p:cViewPr varScale="1">
        <p:scale>
          <a:sx n="110" d="100"/>
          <a:sy n="110" d="100"/>
        </p:scale>
        <p:origin x="19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5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C1E30"/>
              </a:solidFill>
              <a:ln w="1902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C1E30">
                  <a:alpha val="80000"/>
                </a:srgbClr>
              </a:solidFill>
              <a:ln w="1902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2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</c:v>
                </c:pt>
                <c:pt idx="1">
                  <c:v>35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8"/>
        <c:holeSize val="66"/>
      </c:doughnutChart>
      <c:spPr>
        <a:noFill/>
        <a:ln w="2536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6AE6040-A34C-4B3E-A21F-EDF5C1B32C6E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AE7AA0-FE7B-4FAD-9241-33491F616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94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FD28-AA98-4FA8-BBE4-6602A57A7754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56C9F-3295-4313-BDF7-77D7E0DA0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06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3B86-4867-42C4-8EC6-F5DB72FA3902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0679F-DAED-4A53-9EC1-1E57120ADB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47FC4-91E4-4D89-A73F-C7CAFF516366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917C-EB55-44F3-B833-C7806CD907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4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F729-2FAC-4974-BD17-CD202D5C17F0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195B-D6A3-4D23-856E-002D4B559E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75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2C2-763D-4751-9D62-F158D55B4E3F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F97A-8365-4701-A456-C97CA8EEA9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99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341D-82BC-46E2-87E2-EB333A19AEE5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A8338-3EC3-4AA6-8B98-DB0E5ECEBE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27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4EE3-0D37-40B1-8ACC-EB9B22E55691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886AF-2419-4CF7-B163-A7B42B8248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40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E5150-2A78-4856-A0C9-586BAA116268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4B08-5823-4280-997E-00131A8C4D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25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B602B-322E-4558-950C-7E0B504F6ADD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5A5E-FB6E-48AA-A9E6-B0E7AADF78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05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44DD-CD65-41CF-8E14-0F04355288FF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3BBB-9E87-4439-B8BF-BA6837CE15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24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54DF-B335-4BDA-9AC7-8AFA72818DF0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949C-E7D9-49B4-BDC3-A77EFDE19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95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5C05CC06-5504-40F6-A706-958786BC76C0}" type="datetime1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0A4399-4F15-4C32-B481-BB5597E534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188640"/>
            <a:ext cx="4823946" cy="643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34963" y="3070225"/>
            <a:ext cx="10080626" cy="3959225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/>
              <a:t>Проект приказа комитета по организации торгов Самарской области</a:t>
            </a:r>
            <a:endParaRPr lang="ru-RU" altLang="ru-RU" sz="2800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496300" cy="431641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ru-RU" alt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раздел 3.16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дополняется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пунктом 3.16.4 следующего содержания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 algn="ctr">
              <a:buNone/>
              <a:defRPr/>
            </a:pPr>
            <a:endParaRPr lang="ru-RU" sz="2000" dirty="0">
              <a:solidFill>
                <a:srgbClr val="C09200"/>
              </a:solidFill>
            </a:endParaRPr>
          </a:p>
          <a:p>
            <a:pPr marL="0" indent="0" algn="ctr">
              <a:buNone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3.16.4</a:t>
            </a:r>
            <a:r>
              <a:rPr lang="ru-RU" sz="2000" dirty="0">
                <a:solidFill>
                  <a:schemeClr val="bg1"/>
                </a:solidFill>
              </a:rPr>
              <a:t>. Порядок предоставления национального режима и размещения отчета отдельными видами заказчиков устанавливается постановлением Правительства Российской Федерации от 23.12.2024 № 1875 «О мерах по предоставлению национального режима при осуществлении закупок товаров, работ, услуг для обеспечения государственных и муниципальных нужд, закупок товаров, работ, услуг отдельными видами юридических </a:t>
            </a:r>
            <a:r>
              <a:rPr lang="ru-RU" sz="2000" dirty="0" smtClean="0">
                <a:solidFill>
                  <a:schemeClr val="bg1"/>
                </a:solidFill>
              </a:rPr>
              <a:t>лиц»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22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BC9-23A3-4C44-8A1B-F8A11C10CD8E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7950" y="-387424"/>
            <a:ext cx="9359900" cy="2481263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800" dirty="0">
                <a:solidFill>
                  <a:schemeClr val="bg1"/>
                </a:solidFill>
              </a:rPr>
              <a:t>Проект приказа комитета по организации торгов Самарской области</a:t>
            </a:r>
            <a:endParaRPr lang="ru-RU" alt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3. Пункт 24 оснований закупки у </a:t>
            </a:r>
            <a:r>
              <a:rPr lang="ru-RU" sz="2000" dirty="0" err="1" smtClean="0">
                <a:solidFill>
                  <a:srgbClr val="FFC000"/>
                </a:solidFill>
              </a:rPr>
              <a:t>ед.поставщика</a:t>
            </a:r>
            <a:r>
              <a:rPr lang="ru-RU" sz="2000" dirty="0" smtClean="0">
                <a:solidFill>
                  <a:srgbClr val="FFC000"/>
                </a:solidFill>
              </a:rPr>
              <a:t> в новой редакции согласно постановлению </a:t>
            </a:r>
            <a:r>
              <a:rPr lang="ru-RU" sz="2000" dirty="0">
                <a:solidFill>
                  <a:srgbClr val="FFC000"/>
                </a:solidFill>
              </a:rPr>
              <a:t>Конституционного Суда РФ от 23.12.2022 № 57-П</a:t>
            </a:r>
            <a:endParaRPr lang="ru-RU" sz="20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1300" dirty="0" smtClean="0"/>
              <a:t>Заключение </a:t>
            </a:r>
            <a:r>
              <a:rPr lang="ru-RU" sz="1300" dirty="0"/>
              <a:t>договора в случае признания </a:t>
            </a:r>
            <a:r>
              <a:rPr lang="ru-RU" sz="1300" u="sng" dirty="0"/>
              <a:t>несостоявшимися</a:t>
            </a:r>
            <a:r>
              <a:rPr lang="ru-RU" sz="1300" dirty="0"/>
              <a:t> конкурса в электронной форме, аукциона в электронной форме, запроса котировок в электронной форме, запроса предложений в электронной форме по причине: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/>
              <a:t> поступления одной заявки на участие в процедуре закупки, соответствующей требованиям извещения о проведении закупки и документации о закупке (при наличии), либо наличия только одного участника, подавшего заявку, соответствующую требованиям извещения об осуществлении закупки и документации о закупке (при наличии). При этом договор </a:t>
            </a:r>
            <a:r>
              <a:rPr lang="ru-RU" sz="1300" b="1" dirty="0"/>
              <a:t>должен быть </a:t>
            </a:r>
            <a:r>
              <a:rPr lang="ru-RU" sz="1300" dirty="0"/>
              <a:t>заключен с единственным поставщиком (исполнителем, подрядчиком) на условиях, предусмотренных извещением об осуществлении закупки и документацией о закупке (при наличии), по цене, предложенной участником закупки, с которым заключается договор (в случае наличия в заявке участника предложения о цене договора), но не выше начальной (максимальной) цены договора;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/>
              <a:t>отсутствия предложений о цене договора от участников закупки. При этом договор </a:t>
            </a:r>
            <a:r>
              <a:rPr lang="ru-RU" sz="1300" b="1" dirty="0"/>
              <a:t>должен быть </a:t>
            </a:r>
            <a:r>
              <a:rPr lang="ru-RU" sz="1300" dirty="0"/>
              <a:t>заключен с участником закупки, заявка которого поступила ранее других заявок на участие в конкурентной закупке, если такие участники закупки и поданные ими заявки признаны соответствующими требованиям извещения и (или) документации (при наличии) о закупке. Договор заключается на условиях, предусмотренных извещением об осуществлении закупки и документацией о закупке (при наличии), по цене не выше начальной (максимальной) цены договора;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/>
              <a:t>отклонения всех заявок, уклонении участников, с которыми должен быть заключен договор по результатам закупки или по окончании срока подачи заявок не подано ни одной заявки. При этом </a:t>
            </a:r>
            <a:r>
              <a:rPr lang="ru-RU" sz="1300" b="1" dirty="0"/>
              <a:t>договор может быть </a:t>
            </a:r>
            <a:r>
              <a:rPr lang="ru-RU" sz="1300" dirty="0"/>
              <a:t>заключен с единственным поставщиком (исполнителем, подрядчиком) на условиях, предусмотренных извещением об осуществлении закупки, документацией о закупке (при наличии), по цене не выше начальной (максимальной) цены договора</a:t>
            </a:r>
            <a:r>
              <a:rPr lang="ru-RU" sz="1300" dirty="0" smtClean="0"/>
              <a:t>.</a:t>
            </a:r>
            <a:endParaRPr lang="ru-RU" sz="1300" dirty="0"/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EAF355-D640-4E14-9D10-EA5B69E7BE49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99392"/>
            <a:ext cx="9144000" cy="2949575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800" dirty="0">
                <a:solidFill>
                  <a:schemeClr val="bg1"/>
                </a:solidFill>
              </a:rPr>
              <a:t>Проект приказа комитета по организации торгов Самарской области</a:t>
            </a:r>
            <a:endParaRPr lang="ru-RU" altLang="ru-RU" sz="28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409700"/>
            <a:ext cx="8229600" cy="13970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2000" dirty="0">
                <a:solidFill>
                  <a:srgbClr val="FFC92C"/>
                </a:solidFill>
              </a:rPr>
              <a:t>4. Перечень бюджетных учреждений Самарской области, </a:t>
            </a:r>
            <a:br>
              <a:rPr lang="ru-RU" altLang="ru-RU" sz="2000" dirty="0">
                <a:solidFill>
                  <a:srgbClr val="FFC92C"/>
                </a:solidFill>
              </a:rPr>
            </a:br>
            <a:r>
              <a:rPr lang="ru-RU" altLang="ru-RU" sz="2000" dirty="0">
                <a:solidFill>
                  <a:srgbClr val="FFC92C"/>
                </a:solidFill>
              </a:rPr>
              <a:t>автономных учреждений Самарской области, </a:t>
            </a:r>
            <a:br>
              <a:rPr lang="ru-RU" altLang="ru-RU" sz="2000" dirty="0">
                <a:solidFill>
                  <a:srgbClr val="FFC92C"/>
                </a:solidFill>
              </a:rPr>
            </a:br>
            <a:r>
              <a:rPr lang="ru-RU" altLang="ru-RU" sz="2000" dirty="0">
                <a:solidFill>
                  <a:srgbClr val="FFC92C"/>
                </a:solidFill>
              </a:rPr>
              <a:t>государственных унитарных предприятий Самарской области </a:t>
            </a:r>
            <a:r>
              <a:rPr lang="ru-RU" altLang="ru-RU" sz="2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altLang="ru-RU" sz="20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altLang="ru-RU" sz="2000" dirty="0" smtClean="0">
                <a:solidFill>
                  <a:srgbClr val="FFC92C"/>
                </a:solidFill>
              </a:rPr>
              <a:t>изложен в новой редакции:</a:t>
            </a:r>
          </a:p>
        </p:txBody>
      </p:sp>
      <p:sp>
        <p:nvSpPr>
          <p:cNvPr id="1229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58E106-9967-43FE-9D95-89D6E6E2AF9D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455669"/>
              </p:ext>
            </p:extLst>
          </p:nvPr>
        </p:nvGraphicFramePr>
        <p:xfrm>
          <a:off x="457200" y="3068638"/>
          <a:ext cx="331311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5" name="Прямоугольник 7"/>
          <p:cNvSpPr>
            <a:spLocks noChangeArrowheads="1"/>
          </p:cNvSpPr>
          <p:nvPr/>
        </p:nvSpPr>
        <p:spPr bwMode="auto">
          <a:xfrm>
            <a:off x="4356100" y="455612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000">
                <a:solidFill>
                  <a:srgbClr val="455F7E"/>
                </a:solidFill>
                <a:cs typeface="Calibri" panose="020F0502020204030204" pitchFamily="34" charset="0"/>
              </a:rPr>
              <a:t>35</a:t>
            </a:r>
            <a:r>
              <a:rPr lang="ru-RU" altLang="ru-RU" sz="1800">
                <a:solidFill>
                  <a:srgbClr val="455F7E"/>
                </a:solidFill>
                <a:cs typeface="Calibri" panose="020F0502020204030204" pitchFamily="34" charset="0"/>
              </a:rPr>
              <a:t> – автономных учреждений;</a:t>
            </a:r>
          </a:p>
        </p:txBody>
      </p:sp>
      <p:sp>
        <p:nvSpPr>
          <p:cNvPr id="12296" name="Прямоугольник 8"/>
          <p:cNvSpPr>
            <a:spLocks noChangeArrowheads="1"/>
          </p:cNvSpPr>
          <p:nvPr/>
        </p:nvSpPr>
        <p:spPr bwMode="auto">
          <a:xfrm>
            <a:off x="1376363" y="4229100"/>
            <a:ext cx="14734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600" b="1" dirty="0" smtClean="0">
                <a:solidFill>
                  <a:srgbClr val="0C1E30"/>
                </a:solidFill>
                <a:cs typeface="Calibri" panose="020F0502020204030204" pitchFamily="34" charset="0"/>
              </a:rPr>
              <a:t>130</a:t>
            </a:r>
            <a:endParaRPr lang="ru-RU" altLang="ru-RU" sz="6600" b="1" dirty="0">
              <a:solidFill>
                <a:srgbClr val="0C1E30"/>
              </a:solidFill>
              <a:cs typeface="Calibri" panose="020F0502020204030204" pitchFamily="34" charset="0"/>
            </a:endParaRPr>
          </a:p>
        </p:txBody>
      </p:sp>
      <p:sp>
        <p:nvSpPr>
          <p:cNvPr id="12297" name="Прямоугольник 9"/>
          <p:cNvSpPr>
            <a:spLocks noChangeArrowheads="1"/>
          </p:cNvSpPr>
          <p:nvPr/>
        </p:nvSpPr>
        <p:spPr bwMode="auto">
          <a:xfrm>
            <a:off x="4356100" y="3463925"/>
            <a:ext cx="3409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000" dirty="0" smtClean="0">
                <a:solidFill>
                  <a:srgbClr val="0C1E30"/>
                </a:solidFill>
                <a:cs typeface="Calibri" panose="020F0502020204030204" pitchFamily="34" charset="0"/>
              </a:rPr>
              <a:t>94</a:t>
            </a:r>
            <a:r>
              <a:rPr lang="ru-RU" altLang="ru-RU" sz="1800" dirty="0" smtClean="0">
                <a:solidFill>
                  <a:srgbClr val="0C1E30"/>
                </a:solidFill>
                <a:cs typeface="Calibri" panose="020F0502020204030204" pitchFamily="34" charset="0"/>
              </a:rPr>
              <a:t> </a:t>
            </a:r>
            <a:r>
              <a:rPr lang="ru-RU" altLang="ru-RU" sz="1800" dirty="0">
                <a:solidFill>
                  <a:srgbClr val="0C1E30"/>
                </a:solidFill>
                <a:cs typeface="Calibri" panose="020F0502020204030204" pitchFamily="34" charset="0"/>
              </a:rPr>
              <a:t>– бюджетных учреждений;</a:t>
            </a:r>
          </a:p>
        </p:txBody>
      </p:sp>
      <p:sp>
        <p:nvSpPr>
          <p:cNvPr id="12298" name="Прямоугольник 10"/>
          <p:cNvSpPr>
            <a:spLocks noChangeArrowheads="1"/>
          </p:cNvSpPr>
          <p:nvPr/>
        </p:nvSpPr>
        <p:spPr bwMode="auto">
          <a:xfrm>
            <a:off x="4356100" y="5648325"/>
            <a:ext cx="304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000">
                <a:solidFill>
                  <a:srgbClr val="7F7F7F"/>
                </a:solidFill>
                <a:cs typeface="Calibri" panose="020F0502020204030204" pitchFamily="34" charset="0"/>
              </a:rPr>
              <a:t>1</a:t>
            </a:r>
            <a:r>
              <a:rPr lang="ru-RU" altLang="ru-RU" sz="1800">
                <a:solidFill>
                  <a:srgbClr val="7F7F7F"/>
                </a:solidFill>
                <a:cs typeface="Calibri" panose="020F0502020204030204" pitchFamily="34" charset="0"/>
              </a:rPr>
              <a:t> – унитарное предприятие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517775" y="3032125"/>
            <a:ext cx="1762125" cy="865188"/>
          </a:xfrm>
          <a:custGeom>
            <a:avLst/>
            <a:gdLst>
              <a:gd name="connsiteX0" fmla="*/ 0 w 1762125"/>
              <a:gd name="connsiteY0" fmla="*/ 321431 h 865086"/>
              <a:gd name="connsiteX1" fmla="*/ 733425 w 1762125"/>
              <a:gd name="connsiteY1" fmla="*/ 16631 h 865086"/>
              <a:gd name="connsiteX2" fmla="*/ 1504950 w 1762125"/>
              <a:gd name="connsiteY2" fmla="*/ 769106 h 865086"/>
              <a:gd name="connsiteX3" fmla="*/ 1762125 w 1762125"/>
              <a:gd name="connsiteY3" fmla="*/ 854831 h 86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2125" h="865086">
                <a:moveTo>
                  <a:pt x="0" y="321431"/>
                </a:moveTo>
                <a:cubicBezTo>
                  <a:pt x="241300" y="131725"/>
                  <a:pt x="482600" y="-57981"/>
                  <a:pt x="733425" y="16631"/>
                </a:cubicBezTo>
                <a:cubicBezTo>
                  <a:pt x="984250" y="91243"/>
                  <a:pt x="1333500" y="629406"/>
                  <a:pt x="1504950" y="769106"/>
                </a:cubicBezTo>
                <a:cubicBezTo>
                  <a:pt x="1676400" y="908806"/>
                  <a:pt x="1762125" y="854831"/>
                  <a:pt x="1762125" y="854831"/>
                </a:cubicBezTo>
              </a:path>
            </a:pathLst>
          </a:custGeom>
          <a:noFill/>
          <a:ln w="22225" cap="rnd">
            <a:solidFill>
              <a:srgbClr val="002060"/>
            </a:solidFill>
            <a:prstDash val="sysDot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486150" y="4308475"/>
            <a:ext cx="914400" cy="654050"/>
          </a:xfrm>
          <a:custGeom>
            <a:avLst/>
            <a:gdLst>
              <a:gd name="connsiteX0" fmla="*/ 0 w 914400"/>
              <a:gd name="connsiteY0" fmla="*/ 119910 h 653310"/>
              <a:gd name="connsiteX1" fmla="*/ 314325 w 914400"/>
              <a:gd name="connsiteY1" fmla="*/ 24660 h 653310"/>
              <a:gd name="connsiteX2" fmla="*/ 619125 w 914400"/>
              <a:gd name="connsiteY2" fmla="*/ 519960 h 653310"/>
              <a:gd name="connsiteX3" fmla="*/ 914400 w 914400"/>
              <a:gd name="connsiteY3" fmla="*/ 653310 h 65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653310">
                <a:moveTo>
                  <a:pt x="0" y="119910"/>
                </a:moveTo>
                <a:cubicBezTo>
                  <a:pt x="105569" y="38947"/>
                  <a:pt x="211138" y="-42015"/>
                  <a:pt x="314325" y="24660"/>
                </a:cubicBezTo>
                <a:cubicBezTo>
                  <a:pt x="417512" y="91335"/>
                  <a:pt x="519113" y="415185"/>
                  <a:pt x="619125" y="519960"/>
                </a:cubicBezTo>
                <a:cubicBezTo>
                  <a:pt x="719138" y="624735"/>
                  <a:pt x="816769" y="639022"/>
                  <a:pt x="914400" y="653310"/>
                </a:cubicBezTo>
              </a:path>
            </a:pathLst>
          </a:custGeom>
          <a:noFill/>
          <a:ln w="22225" cap="rnd">
            <a:solidFill>
              <a:srgbClr val="455F7E"/>
            </a:solidFill>
            <a:prstDash val="sysDot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095625" y="5819775"/>
            <a:ext cx="1247775" cy="401638"/>
          </a:xfrm>
          <a:custGeom>
            <a:avLst/>
            <a:gdLst>
              <a:gd name="connsiteX0" fmla="*/ 0 w 1247775"/>
              <a:gd name="connsiteY0" fmla="*/ 0 h 400879"/>
              <a:gd name="connsiteX1" fmla="*/ 428625 w 1247775"/>
              <a:gd name="connsiteY1" fmla="*/ 400050 h 400879"/>
              <a:gd name="connsiteX2" fmla="*/ 923925 w 1247775"/>
              <a:gd name="connsiteY2" fmla="*/ 104775 h 400879"/>
              <a:gd name="connsiteX3" fmla="*/ 1247775 w 1247775"/>
              <a:gd name="connsiteY3" fmla="*/ 104775 h 400879"/>
              <a:gd name="connsiteX4" fmla="*/ 1247775 w 1247775"/>
              <a:gd name="connsiteY4" fmla="*/ 104775 h 400879"/>
              <a:gd name="connsiteX5" fmla="*/ 1247775 w 1247775"/>
              <a:gd name="connsiteY5" fmla="*/ 104775 h 40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7775" h="400879">
                <a:moveTo>
                  <a:pt x="0" y="0"/>
                </a:moveTo>
                <a:cubicBezTo>
                  <a:pt x="137319" y="191294"/>
                  <a:pt x="274638" y="382588"/>
                  <a:pt x="428625" y="400050"/>
                </a:cubicBezTo>
                <a:cubicBezTo>
                  <a:pt x="582612" y="417512"/>
                  <a:pt x="787400" y="153987"/>
                  <a:pt x="923925" y="104775"/>
                </a:cubicBezTo>
                <a:cubicBezTo>
                  <a:pt x="1060450" y="55563"/>
                  <a:pt x="1247775" y="104775"/>
                  <a:pt x="1247775" y="104775"/>
                </a:cubicBezTo>
                <a:lnTo>
                  <a:pt x="1247775" y="104775"/>
                </a:lnTo>
                <a:lnTo>
                  <a:pt x="1247775" y="104775"/>
                </a:lnTo>
              </a:path>
            </a:pathLst>
          </a:custGeom>
          <a:noFill/>
          <a:ln w="22225" cap="rnd">
            <a:solidFill>
              <a:srgbClr val="7F7F7F"/>
            </a:solidFill>
            <a:prstDash val="sysDot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6195B-D6A3-4D23-856E-002D4B559EBE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03848" y="2852936"/>
            <a:ext cx="268446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C1E30"/>
                </a:solidFill>
                <a:latin typeface="Montserrat" pitchFamily="2" charset="-52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0788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12"/>
          <a:stretch>
            <a:fillRect/>
          </a:stretch>
        </p:blipFill>
        <p:spPr bwMode="auto">
          <a:xfrm>
            <a:off x="0" y="3247831"/>
            <a:ext cx="91440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377329" y="6208713"/>
            <a:ext cx="51657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>
                <a:solidFill>
                  <a:srgbClr val="0C1E30"/>
                </a:solidFill>
                <a:latin typeface="PT Astra Serif"/>
                <a:ea typeface="PT Astra Serif"/>
                <a:cs typeface="PT Astra Serif"/>
              </a:rPr>
              <a:t>САМАРСКАЯ ОБЛАСТЬ</a:t>
            </a: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 rot="5400000">
            <a:off x="823417" y="5382907"/>
            <a:ext cx="352425" cy="1244600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101" name="Заголовок 1"/>
          <p:cNvSpPr txBox="1">
            <a:spLocks/>
          </p:cNvSpPr>
          <p:nvPr/>
        </p:nvSpPr>
        <p:spPr bwMode="auto">
          <a:xfrm>
            <a:off x="377329" y="5828994"/>
            <a:ext cx="1244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bg1"/>
                </a:solidFill>
                <a:latin typeface="Century Gothic" panose="020B0502020202020204" pitchFamily="34" charset="0"/>
                <a:ea typeface="PT Astra Serif"/>
                <a:cs typeface="PT Astra Serif"/>
              </a:rPr>
              <a:t>05.03.2025</a:t>
            </a:r>
            <a:endParaRPr lang="ru-RU" altLang="ru-RU" sz="1500" dirty="0">
              <a:solidFill>
                <a:schemeClr val="bg1"/>
              </a:solidFill>
              <a:latin typeface="Century Gothic" panose="020B0502020202020204" pitchFamily="34" charset="0"/>
              <a:ea typeface="PT Astra Serif"/>
              <a:cs typeface="PT Astra Serif"/>
            </a:endParaRPr>
          </a:p>
        </p:txBody>
      </p:sp>
      <p:pic>
        <p:nvPicPr>
          <p:cNvPr id="4102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86"/>
          <a:stretch>
            <a:fillRect/>
          </a:stretch>
        </p:blipFill>
        <p:spPr bwMode="auto">
          <a:xfrm>
            <a:off x="0" y="-30163"/>
            <a:ext cx="9144000" cy="189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377329" y="1300163"/>
            <a:ext cx="79390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b="1" dirty="0"/>
              <a:t>ОСОБЕННОСТИ ПРЕДОСТАВЛЕНИЯ НАЦИОНАЛЬНОГО РЕЖИМА ПРИ ОСУЩЕСТВЛЕНИИ ЗАКУПОК ТОВАРОВ, РАБОТ, УСЛУГ ЗАКАЗЧИКАМИ ПО ЗАКОНУ № 223-ФЗ</a:t>
            </a:r>
            <a:endParaRPr lang="ru-RU" altLang="ru-RU" sz="3000" b="1" dirty="0">
              <a:solidFill>
                <a:srgbClr val="002060"/>
              </a:solidFill>
              <a:latin typeface="PT Astra Serif"/>
              <a:ea typeface="PT Astra Serif"/>
              <a:cs typeface="PT Astra Serif"/>
            </a:endParaRP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0" y="1441450"/>
            <a:ext cx="285750" cy="1655763"/>
          </a:xfrm>
          <a:prstGeom prst="rect">
            <a:avLst/>
          </a:prstGeom>
          <a:solidFill>
            <a:srgbClr val="C7D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30333" y="4005064"/>
            <a:ext cx="3505814" cy="247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>
            <a:off x="0" y="0"/>
            <a:ext cx="9144000" cy="5849938"/>
          </a:xfrm>
          <a:custGeom>
            <a:avLst/>
            <a:gdLst>
              <a:gd name="connsiteX0" fmla="*/ 0 w 9144000"/>
              <a:gd name="connsiteY0" fmla="*/ 0 h 5849728"/>
              <a:gd name="connsiteX1" fmla="*/ 9144000 w 9144000"/>
              <a:gd name="connsiteY1" fmla="*/ 0 h 5849728"/>
              <a:gd name="connsiteX2" fmla="*/ 9144000 w 9144000"/>
              <a:gd name="connsiteY2" fmla="*/ 5849728 h 5849728"/>
              <a:gd name="connsiteX3" fmla="*/ 9078773 w 9144000"/>
              <a:gd name="connsiteY3" fmla="*/ 5818908 h 5849728"/>
              <a:gd name="connsiteX4" fmla="*/ 8941068 w 9144000"/>
              <a:gd name="connsiteY4" fmla="*/ 5762247 h 5849728"/>
              <a:gd name="connsiteX5" fmla="*/ 6067278 w 9144000"/>
              <a:gd name="connsiteY5" fmla="*/ 3991580 h 5849728"/>
              <a:gd name="connsiteX6" fmla="*/ 2162988 w 9144000"/>
              <a:gd name="connsiteY6" fmla="*/ 2757918 h 5849728"/>
              <a:gd name="connsiteX7" fmla="*/ 9032 w 9144000"/>
              <a:gd name="connsiteY7" fmla="*/ 2469390 h 5849728"/>
              <a:gd name="connsiteX8" fmla="*/ 0 w 9144000"/>
              <a:gd name="connsiteY8" fmla="*/ 2468080 h 584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849728">
                <a:moveTo>
                  <a:pt x="0" y="0"/>
                </a:moveTo>
                <a:lnTo>
                  <a:pt x="9144000" y="0"/>
                </a:lnTo>
                <a:lnTo>
                  <a:pt x="9144000" y="5849728"/>
                </a:lnTo>
                <a:lnTo>
                  <a:pt x="9078773" y="5818908"/>
                </a:lnTo>
                <a:cubicBezTo>
                  <a:pt x="9033406" y="5798701"/>
                  <a:pt x="8987483" y="5779633"/>
                  <a:pt x="8941068" y="5762247"/>
                </a:cubicBezTo>
                <a:cubicBezTo>
                  <a:pt x="8198430" y="5484069"/>
                  <a:pt x="7196957" y="4492302"/>
                  <a:pt x="6067278" y="3991580"/>
                </a:cubicBezTo>
                <a:cubicBezTo>
                  <a:pt x="4937598" y="3490859"/>
                  <a:pt x="3360400" y="3082056"/>
                  <a:pt x="2162988" y="2757918"/>
                </a:cubicBezTo>
                <a:cubicBezTo>
                  <a:pt x="1489444" y="2575590"/>
                  <a:pt x="672006" y="2554755"/>
                  <a:pt x="9032" y="2469390"/>
                </a:cubicBezTo>
                <a:lnTo>
                  <a:pt x="0" y="2468080"/>
                </a:lnTo>
                <a:close/>
              </a:path>
            </a:pathLst>
          </a:cu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90" y="4167052"/>
            <a:ext cx="2844767" cy="2842615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8448658" lon="19229742" rev="2765580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87" y="3792056"/>
            <a:ext cx="2844767" cy="2842615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8448658" lon="19229742" rev="2765580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430213" y="5089525"/>
            <a:ext cx="6400800" cy="1219200"/>
          </a:xfrm>
        </p:spPr>
        <p:txBody>
          <a:bodyPr rtlCol="0">
            <a:normAutofit fontScale="55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C1E30"/>
                </a:solidFill>
                <a:cs typeface="Times New Roman" pitchFamily="18" charset="0"/>
              </a:rPr>
              <a:t>Колесникова Ирина Александровна</a:t>
            </a:r>
          </a:p>
          <a:p>
            <a:pPr algn="l">
              <a:buFont typeface="Arial" charset="0"/>
              <a:buNone/>
              <a:defRPr/>
            </a:pPr>
            <a:r>
              <a:rPr lang="ru-RU" sz="3800" dirty="0" smtClean="0">
                <a:solidFill>
                  <a:srgbClr val="0C1E30"/>
                </a:solidFill>
                <a:cs typeface="Times New Roman" pitchFamily="18" charset="0"/>
              </a:rPr>
              <a:t>Главный консультант управления правового, кадрового и финансового обеспечения </a:t>
            </a:r>
            <a:br>
              <a:rPr lang="ru-RU" sz="3800" dirty="0" smtClean="0">
                <a:solidFill>
                  <a:srgbClr val="0C1E30"/>
                </a:solidFill>
                <a:cs typeface="Times New Roman" pitchFamily="18" charset="0"/>
              </a:rPr>
            </a:br>
            <a:r>
              <a:rPr lang="ru-RU" sz="3800" dirty="0" err="1" smtClean="0">
                <a:solidFill>
                  <a:srgbClr val="0C1E30"/>
                </a:solidFill>
                <a:cs typeface="Times New Roman" pitchFamily="18" charset="0"/>
              </a:rPr>
              <a:t>Комторга</a:t>
            </a:r>
            <a:r>
              <a:rPr lang="ru-RU" sz="3800" dirty="0" smtClean="0">
                <a:solidFill>
                  <a:srgbClr val="0C1E30"/>
                </a:solidFill>
                <a:cs typeface="Times New Roman" pitchFamily="18" charset="0"/>
              </a:rPr>
              <a:t> </a:t>
            </a:r>
            <a:r>
              <a:rPr lang="ru-RU" sz="3800" dirty="0">
                <a:solidFill>
                  <a:srgbClr val="0C1E30"/>
                </a:solidFill>
                <a:cs typeface="Times New Roman" pitchFamily="18" charset="0"/>
              </a:rPr>
              <a:t>Самарской области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rgbClr val="0C1E30"/>
              </a:solidFill>
              <a:cs typeface="Times New Roman" pitchFamily="18" charset="0"/>
            </a:endParaRPr>
          </a:p>
        </p:txBody>
      </p:sp>
      <p:sp>
        <p:nvSpPr>
          <p:cNvPr id="5126" name="Подзаголовок 13"/>
          <p:cNvSpPr txBox="1">
            <a:spLocks/>
          </p:cNvSpPr>
          <p:nvPr/>
        </p:nvSpPr>
        <p:spPr bwMode="auto">
          <a:xfrm>
            <a:off x="430213" y="6242050"/>
            <a:ext cx="4895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0C1E30"/>
                </a:solidFill>
                <a:cs typeface="Times New Roman" panose="02020603050405020304" pitchFamily="18" charset="0"/>
              </a:rPr>
              <a:t>Самара, </a:t>
            </a:r>
            <a:r>
              <a:rPr lang="ru-RU" altLang="ru-RU" sz="1600" b="1" dirty="0" smtClean="0">
                <a:solidFill>
                  <a:srgbClr val="0C1E30"/>
                </a:solidFill>
                <a:cs typeface="Times New Roman" panose="02020603050405020304" pitchFamily="18" charset="0"/>
              </a:rPr>
              <a:t>05.03.2025</a:t>
            </a:r>
            <a:endParaRPr lang="ru-RU" altLang="ru-RU" sz="1600" b="1" dirty="0">
              <a:solidFill>
                <a:srgbClr val="0C1E3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32" y="3228863"/>
            <a:ext cx="2844767" cy="2842615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8448658" lon="19229742" rev="2765580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99" y="2054516"/>
            <a:ext cx="3456384" cy="3453770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8894375" lon="19842210" rev="2303195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521950"/>
            <a:ext cx="3808864" cy="3805983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9296548" lon="19248128" rev="2752376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389" y="1052736"/>
            <a:ext cx="4323317" cy="4320047"/>
          </a:xfrm>
          <a:prstGeom prst="roundRect">
            <a:avLst>
              <a:gd name="adj" fmla="val 6949"/>
            </a:avLst>
          </a:prstGeom>
          <a:noFill/>
          <a:ln>
            <a:noFill/>
          </a:ln>
          <a:scene3d>
            <a:camera prst="isometricOffAxis1Top">
              <a:rot lat="18845608" lon="19082046" rev="3135377"/>
            </a:camera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Заголовок 12"/>
          <p:cNvSpPr>
            <a:spLocks noGrp="1"/>
          </p:cNvSpPr>
          <p:nvPr>
            <p:ph type="ctrTitle"/>
          </p:nvPr>
        </p:nvSpPr>
        <p:spPr>
          <a:xfrm>
            <a:off x="430213" y="-454025"/>
            <a:ext cx="9037637" cy="2706688"/>
          </a:xfrm>
        </p:spPr>
        <p:txBody>
          <a:bodyPr/>
          <a:lstStyle/>
          <a:p>
            <a:pPr algn="l" eaLnBrk="1" hangingPunct="1"/>
            <a:r>
              <a:rPr lang="ru-RU" altLang="ru-RU" sz="3600" b="1" smtClean="0">
                <a:solidFill>
                  <a:srgbClr val="EBEBEB"/>
                </a:solidFill>
              </a:rPr>
              <a:t>Изменения в Типовое положение </a:t>
            </a:r>
            <a:br>
              <a:rPr lang="ru-RU" altLang="ru-RU" sz="3600" b="1" smtClean="0">
                <a:solidFill>
                  <a:srgbClr val="EBEBEB"/>
                </a:solidFill>
              </a:rPr>
            </a:br>
            <a:r>
              <a:rPr lang="ru-RU" altLang="ru-RU" sz="3600" b="1" smtClean="0">
                <a:solidFill>
                  <a:srgbClr val="EBEBEB"/>
                </a:solidFill>
              </a:rPr>
              <a:t>о закупке товаров, работ, услуг </a:t>
            </a:r>
            <a:br>
              <a:rPr lang="ru-RU" altLang="ru-RU" sz="3600" b="1" smtClean="0">
                <a:solidFill>
                  <a:srgbClr val="EBEBEB"/>
                </a:solidFill>
              </a:rPr>
            </a:br>
            <a:r>
              <a:rPr lang="ru-RU" altLang="ru-RU" sz="3600" b="1" smtClean="0">
                <a:solidFill>
                  <a:srgbClr val="EBEBEB"/>
                </a:solidFill>
              </a:rPr>
              <a:t>заказчиков Самарской области</a:t>
            </a:r>
            <a:endParaRPr lang="ru-RU" altLang="ru-RU" sz="3600" b="1" smtClean="0">
              <a:solidFill>
                <a:srgbClr val="EBEBEB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3850" y="3716338"/>
            <a:ext cx="10080625" cy="3241675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smtClean="0"/>
              <a:t>Изменения в Типовое положение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51387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1600" dirty="0">
                <a:solidFill>
                  <a:srgbClr val="FF0000"/>
                </a:solidFill>
              </a:rPr>
              <a:t>Приказ </a:t>
            </a:r>
            <a:r>
              <a:rPr lang="ru-RU" sz="1600" dirty="0" smtClean="0">
                <a:solidFill>
                  <a:srgbClr val="FF0000"/>
                </a:solidFill>
              </a:rPr>
              <a:t>комитета по организации </a:t>
            </a:r>
            <a:r>
              <a:rPr lang="ru-RU" sz="1600" dirty="0">
                <a:solidFill>
                  <a:srgbClr val="FF0000"/>
                </a:solidFill>
              </a:rPr>
              <a:t>торгов Самарской области 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ru-RU" sz="1600" dirty="0" smtClean="0">
                <a:solidFill>
                  <a:srgbClr val="FF0000"/>
                </a:solidFill>
              </a:rPr>
              <a:t>на согласовании) </a:t>
            </a:r>
            <a:r>
              <a:rPr lang="ru-RU" sz="1600" dirty="0" smtClean="0">
                <a:solidFill>
                  <a:srgbClr val="0C1E30"/>
                </a:solidFill>
              </a:rPr>
              <a:t>«О </a:t>
            </a:r>
            <a:r>
              <a:rPr lang="ru-RU" sz="1600" dirty="0">
                <a:solidFill>
                  <a:srgbClr val="0C1E30"/>
                </a:solidFill>
              </a:rPr>
              <a:t>внесении изменений в приказ Главного управления организации торгов Самарской области от 10.10.2018 </a:t>
            </a:r>
            <a:r>
              <a:rPr lang="ru-RU" sz="1600" dirty="0" smtClean="0">
                <a:solidFill>
                  <a:srgbClr val="0C1E30"/>
                </a:solidFill>
              </a:rPr>
              <a:t>№ </a:t>
            </a:r>
            <a:r>
              <a:rPr lang="ru-RU" sz="1600" dirty="0">
                <a:solidFill>
                  <a:srgbClr val="0C1E30"/>
                </a:solidFill>
              </a:rPr>
              <a:t>172 </a:t>
            </a:r>
            <a:r>
              <a:rPr lang="ru-RU" sz="1600" dirty="0" smtClean="0">
                <a:solidFill>
                  <a:srgbClr val="0C1E30"/>
                </a:solidFill>
              </a:rPr>
              <a:t>«Об </a:t>
            </a:r>
            <a:r>
              <a:rPr lang="ru-RU" sz="1600" dirty="0">
                <a:solidFill>
                  <a:srgbClr val="0C1E30"/>
                </a:solidFill>
              </a:rPr>
              <a:t>утверждении типового положения о закупке товаров, работ, услуг бюджетных учреждений Самарской области, автономных учреждений Самарской области, государственных унитарных предприятий Самарской области и перечня бюджетных учреждений Самарской области, автономных учреждений Самарской области, государственных унитарных предприятий Самарской области, для которых применение типового положения о закупке является обязательным при утверждении ими положения </a:t>
            </a:r>
            <a:r>
              <a:rPr lang="ru-RU" sz="1600" dirty="0" smtClean="0">
                <a:solidFill>
                  <a:srgbClr val="0C1E30"/>
                </a:solidFill>
              </a:rPr>
              <a:t/>
            </a:r>
            <a:br>
              <a:rPr lang="ru-RU" sz="1600" dirty="0" smtClean="0">
                <a:solidFill>
                  <a:srgbClr val="0C1E30"/>
                </a:solidFill>
              </a:rPr>
            </a:br>
            <a:r>
              <a:rPr lang="ru-RU" sz="1600" dirty="0" smtClean="0">
                <a:solidFill>
                  <a:srgbClr val="0C1E30"/>
                </a:solidFill>
              </a:rPr>
              <a:t>о </a:t>
            </a:r>
            <a:r>
              <a:rPr lang="ru-RU" sz="1600" dirty="0">
                <a:solidFill>
                  <a:srgbClr val="0C1E30"/>
                </a:solidFill>
              </a:rPr>
              <a:t>закупке или внесении в него </a:t>
            </a:r>
            <a:r>
              <a:rPr lang="ru-RU" sz="1600" dirty="0" smtClean="0">
                <a:solidFill>
                  <a:srgbClr val="0C1E30"/>
                </a:solidFill>
              </a:rPr>
              <a:t>изменений».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16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Ознакомиться с проектом приказа можно на сайтах</a:t>
            </a:r>
            <a:r>
              <a:rPr lang="ru-RU" sz="1600" dirty="0" smtClean="0">
                <a:solidFill>
                  <a:srgbClr val="FFC92C"/>
                </a:solidFill>
              </a:rPr>
              <a:t>:</a:t>
            </a:r>
            <a:br>
              <a:rPr lang="ru-RU" sz="1600" dirty="0" smtClean="0">
                <a:solidFill>
                  <a:srgbClr val="FFC92C"/>
                </a:solidFill>
              </a:rPr>
            </a:br>
            <a:endParaRPr lang="ru-RU" sz="900" dirty="0" smtClean="0">
              <a:solidFill>
                <a:srgbClr val="FFC92C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ИНТЕРНЕТ-ПОРТАЛ </a:t>
            </a:r>
            <a:r>
              <a:rPr lang="ru-RU" sz="1400" dirty="0">
                <a:solidFill>
                  <a:schemeClr val="bg1"/>
                </a:solidFill>
              </a:rPr>
              <a:t>ДЛЯ ПУБЛИЧНОГО ОБСУЖДЕНИЯ ПРОЕКТОВ И ДЕЙСТВУЮЩИХ НОРМАТИВНЫХ ПРАВОВЫХ АКТОВ ОРГАНОВ ВЛАСТИ САМАРСКОЙ </a:t>
            </a:r>
            <a:r>
              <a:rPr lang="ru-RU" sz="1400" dirty="0" smtClean="0">
                <a:solidFill>
                  <a:schemeClr val="bg1"/>
                </a:solidFill>
              </a:rPr>
              <a:t>ОБЛАСТИ </a:t>
            </a:r>
            <a:r>
              <a:rPr lang="en-US" sz="1400" dirty="0" smtClean="0">
                <a:solidFill>
                  <a:schemeClr val="bg1"/>
                </a:solidFill>
              </a:rPr>
              <a:t>https</a:t>
            </a:r>
            <a:r>
              <a:rPr lang="en-US" sz="1400" dirty="0">
                <a:solidFill>
                  <a:schemeClr val="bg1"/>
                </a:solidFill>
              </a:rPr>
              <a:t>://regulation.samregion.ru/projects#npa=2348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Официальный сайт комитета по организации торгов Самарской области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https://webtorgi.samregion.ru/site/StateProgram/DiscussionProgram?programId=170</a:t>
            </a:r>
            <a:endParaRPr lang="ru-RU" sz="1400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sz="1400" dirty="0"/>
              <a:t> </a:t>
            </a:r>
          </a:p>
          <a:p>
            <a:pPr marL="0" indent="0">
              <a:buFont typeface="Arial" charset="0"/>
              <a:buNone/>
              <a:defRPr/>
            </a:pPr>
            <a:endParaRPr lang="ru-RU" sz="1400" dirty="0"/>
          </a:p>
          <a:p>
            <a:pPr marL="0" indent="0" algn="just">
              <a:buFont typeface="Arial" charset="0"/>
              <a:buNone/>
              <a:defRPr/>
            </a:pPr>
            <a:endParaRPr lang="ru-RU" sz="1800" dirty="0"/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717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5178FE-016A-446A-A858-F7D4E3023929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7950" y="-387424"/>
            <a:ext cx="9359900" cy="2481263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FFC000"/>
                </a:solidFill>
              </a:rPr>
              <a:t>В процессе проведения общественного обсуждения были получены следующие предложения:</a:t>
            </a:r>
            <a:br>
              <a:rPr lang="ru-RU" sz="2800" dirty="0">
                <a:solidFill>
                  <a:srgbClr val="FFC000"/>
                </a:solidFill>
              </a:rPr>
            </a:br>
            <a:endParaRPr lang="ru-RU" altLang="ru-RU" sz="2800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93839"/>
            <a:ext cx="8229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/>
              <a:t>от </a:t>
            </a:r>
            <a:r>
              <a:rPr lang="ru-RU" sz="1600" dirty="0"/>
              <a:t>министерства здравоохранения Самарской области – в части исключения из перечня учреждений, на которых распространяется типовое положение о закупке ГБУЗ СО «</a:t>
            </a:r>
            <a:r>
              <a:rPr lang="ru-RU" sz="1600" dirty="0" err="1"/>
              <a:t>Кошкинская</a:t>
            </a:r>
            <a:r>
              <a:rPr lang="ru-RU" sz="1600" dirty="0"/>
              <a:t> центральная районная больница» на основании приказа министерства от 16.12.2024 № 1572 – </a:t>
            </a:r>
            <a:r>
              <a:rPr lang="ru-RU" sz="1600" i="1" dirty="0"/>
              <a:t>предложение принято</a:t>
            </a:r>
            <a:r>
              <a:rPr lang="ru-RU" sz="16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от министерства социально-демографической и семейной политики Самарской области – в части дополнения пункта 67 Перечня оснований закупки у единственного поставщика (подрядчика, исполнителя) в соответствии с письмом от 26.02.2025 </a:t>
            </a:r>
            <a:r>
              <a:rPr lang="ru-RU" sz="1600" dirty="0" smtClean="0"/>
              <a:t>          исх</a:t>
            </a:r>
            <a:r>
              <a:rPr lang="ru-RU" sz="1600" dirty="0"/>
              <a:t>. </a:t>
            </a:r>
            <a:r>
              <a:rPr lang="ru-RU" sz="1600" dirty="0" smtClean="0"/>
              <a:t>№ </a:t>
            </a:r>
            <a:r>
              <a:rPr lang="ru-RU" sz="1600" dirty="0"/>
              <a:t>МСДСП-01/336 – </a:t>
            </a:r>
            <a:r>
              <a:rPr lang="ru-RU" sz="1600" i="1" dirty="0"/>
              <a:t>предложение принято</a:t>
            </a:r>
            <a:r>
              <a:rPr lang="ru-RU" sz="1600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/>
              <a:t>от ГБУЗ СО «Самарская областная клиническая станция переливания крови» в части исключения абзаца второго пункта 4.3.3.2 Типового положения о закупке в связи с противоречием его действующему постановлению Правительства РФ от 23.12.2024 </a:t>
            </a:r>
            <a:r>
              <a:rPr lang="ru-RU" sz="1600" dirty="0" smtClean="0"/>
              <a:t>     № </a:t>
            </a:r>
            <a:r>
              <a:rPr lang="ru-RU" sz="1600" dirty="0"/>
              <a:t>1875 «О мерах по предоставлению национального режима при осуществлении закупок товаров, работ, услуг для обеспечения государственных и муниципальных нужд, закупок товаров, работ, услуг отдельными видами юридических лиц» – </a:t>
            </a:r>
            <a:r>
              <a:rPr lang="ru-RU" sz="1600" i="1" dirty="0"/>
              <a:t>предложение принято</a:t>
            </a:r>
            <a:r>
              <a:rPr lang="ru-RU" sz="1600" dirty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ru-RU" dirty="0" smtClean="0"/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2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EAF355-D640-4E14-9D10-EA5B69E7BE49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12775" y="-1250950"/>
            <a:ext cx="10080625" cy="3632200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800" dirty="0" smtClean="0">
                <a:solidFill>
                  <a:schemeClr val="bg1">
                    <a:lumMod val="95000"/>
                  </a:schemeClr>
                </a:solidFill>
              </a:rPr>
              <a:t>Проект приказа комитета по организации торгов Самарской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528763"/>
            <a:ext cx="8229600" cy="4756150"/>
          </a:xfrm>
        </p:spPr>
        <p:txBody>
          <a:bodyPr/>
          <a:lstStyle/>
          <a:p>
            <a:pPr marL="457200" indent="-457200" algn="ctr">
              <a:buFont typeface="Arial" charset="0"/>
              <a:buAutoNum type="arabicPeriod"/>
              <a:defRPr/>
            </a:pPr>
            <a:r>
              <a:rPr lang="ru-RU" sz="2000" dirty="0" smtClean="0">
                <a:solidFill>
                  <a:srgbClr val="FFC000"/>
                </a:solidFill>
              </a:rPr>
              <a:t>Вносится новый неконкурентный  способ закупки:</a:t>
            </a:r>
          </a:p>
          <a:p>
            <a:pPr marL="457200" indent="-457200" algn="ctr">
              <a:buFont typeface="Arial" charset="0"/>
              <a:buAutoNum type="arabicPeriod"/>
              <a:defRPr/>
            </a:pPr>
            <a:endParaRPr lang="ru-RU" sz="2000" dirty="0" smtClean="0">
              <a:solidFill>
                <a:srgbClr val="FFC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ru-RU" sz="1600" b="1" dirty="0" smtClean="0"/>
          </a:p>
          <a:p>
            <a:pPr marL="0" indent="0">
              <a:buNone/>
            </a:pPr>
            <a:r>
              <a:rPr lang="ru-RU" sz="2400" dirty="0" smtClean="0"/>
              <a:t>закупка </a:t>
            </a:r>
            <a:r>
              <a:rPr lang="ru-RU" sz="2400" dirty="0"/>
              <a:t>малого объема через электронный магазин, участниками которой являются только субъекты малого и среднего </a:t>
            </a:r>
            <a:r>
              <a:rPr lang="ru-RU" sz="2400" dirty="0" smtClean="0"/>
              <a:t>предпринимательства (СМСП).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Порядок проведения такой закупки устанавливается новыми пунктами </a:t>
            </a:r>
            <a:r>
              <a:rPr lang="ru-RU" sz="2400" dirty="0"/>
              <a:t>3.10.19 – 3.10.26 и регламентом оператора электронной </a:t>
            </a:r>
            <a:r>
              <a:rPr lang="ru-RU" sz="2400" dirty="0" smtClean="0"/>
              <a:t>площадки.</a:t>
            </a:r>
            <a:endParaRPr lang="ru-RU" sz="2400" dirty="0"/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164FDD-367C-4584-B90D-2CECE0897783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34963" y="3070225"/>
            <a:ext cx="10080626" cy="3959225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/>
              <a:t>Проект приказа комитета по организации торгов Самарской области</a:t>
            </a:r>
            <a:endParaRPr lang="ru-RU" altLang="ru-RU" sz="2800" dirty="0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496300" cy="43164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000" b="1" dirty="0" smtClean="0"/>
              <a:t>Закупка </a:t>
            </a:r>
            <a:r>
              <a:rPr lang="ru-RU" sz="2000" b="1" dirty="0"/>
              <a:t>малого объема через электронный магазин, участниками которой являются только </a:t>
            </a:r>
            <a:r>
              <a:rPr lang="ru-RU" sz="2000" b="1" dirty="0" smtClean="0"/>
              <a:t>СМСП </a:t>
            </a:r>
            <a:r>
              <a:rPr lang="ru-RU" sz="2000" dirty="0" smtClean="0"/>
              <a:t>- неконкурентный </a:t>
            </a:r>
            <a:r>
              <a:rPr lang="ru-RU" sz="2000" dirty="0"/>
              <a:t>способ закупки, </a:t>
            </a:r>
            <a:r>
              <a:rPr lang="ru-RU" sz="2000" dirty="0" smtClean="0"/>
              <a:t>проводимый </a:t>
            </a:r>
            <a:r>
              <a:rPr lang="ru-RU" sz="2000" dirty="0"/>
              <a:t>только среди </a:t>
            </a:r>
            <a:r>
              <a:rPr lang="ru-RU" sz="2000" dirty="0" smtClean="0"/>
              <a:t>СМСП на </a:t>
            </a:r>
            <a:r>
              <a:rPr lang="ru-RU" sz="2000" dirty="0"/>
              <a:t>электронной площадке, функционирующей в соответствии с </a:t>
            </a:r>
            <a:r>
              <a:rPr lang="ru-RU" sz="2000" dirty="0" smtClean="0"/>
              <a:t>едиными требованиями</a:t>
            </a:r>
            <a:r>
              <a:rPr lang="ru-RU" sz="2000" dirty="0"/>
              <a:t>, предусмотренными Федеральным законом от 5 апреля 2013 года № 44-ФЗ </a:t>
            </a:r>
            <a:r>
              <a:rPr lang="ru-RU" sz="2000" dirty="0">
                <a:solidFill>
                  <a:schemeClr val="bg1"/>
                </a:solidFill>
              </a:rPr>
              <a:t>«О контрактной системе в сфере закупок товаров, работ, услуг для обеспечения государственных и муниципальных нужд», и дополнительными требованиями, установленными постановлением Правительства Российской Федерации от 08.06.2018 № 657 «Об утверждении дополнительных требований к функционированию электронной площадки для целей осуществления конкурентной закупки с участием субъектов малого и среднего предпринимательства».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000" dirty="0" smtClean="0"/>
              <a:t> </a:t>
            </a:r>
          </a:p>
        </p:txBody>
      </p:sp>
      <p:sp>
        <p:nvSpPr>
          <p:cNvPr id="922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B30BC9-23A3-4C44-8A1B-F8A11C10CD8E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80653" y="1988840"/>
            <a:ext cx="10082213" cy="4679950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>
                <a:solidFill>
                  <a:srgbClr val="FF0000"/>
                </a:solidFill>
              </a:rPr>
              <a:t/>
            </a:r>
            <a:br>
              <a:rPr lang="ru-RU" altLang="ru-RU" sz="2000" dirty="0" smtClean="0">
                <a:solidFill>
                  <a:srgbClr val="FF0000"/>
                </a:solidFill>
              </a:rPr>
            </a:br>
            <a:endParaRPr lang="ru-RU" altLang="ru-RU" sz="2000" dirty="0" smtClean="0"/>
          </a:p>
        </p:txBody>
      </p:sp>
      <p:sp>
        <p:nvSpPr>
          <p:cNvPr id="133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276143-1B10-49C5-A556-789977083082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8025" y="47667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АКТУАЛЬНЫЙ ПЕРЕЧЕНЬ ПЛОЩАДОК НА ОСНОВАНИИ ТИПОВОГО ПОЛОЖЕНИЯ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707746"/>
              </p:ext>
            </p:extLst>
          </p:nvPr>
        </p:nvGraphicFramePr>
        <p:xfrm>
          <a:off x="470594" y="2132856"/>
          <a:ext cx="8493894" cy="4169640"/>
        </p:xfrm>
        <a:graphic>
          <a:graphicData uri="http://schemas.openxmlformats.org/drawingml/2006/table">
            <a:tbl>
              <a:tblPr/>
              <a:tblGrid>
                <a:gridCol w="243647"/>
                <a:gridCol w="4916449"/>
                <a:gridCol w="1609811"/>
                <a:gridCol w="934950"/>
                <a:gridCol w="789037"/>
              </a:tblGrid>
              <a:tr h="51495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</a:t>
                      </a:r>
                      <a:endParaRPr lang="ru-RU" sz="1100" dirty="0">
                        <a:effectLst/>
                      </a:endParaRPr>
                    </a:p>
                  </a:txBody>
                  <a:tcPr marL="855" marR="855" marT="855" marB="855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Адрес</a:t>
                      </a:r>
                      <a:endParaRPr lang="ru-RU" sz="1100">
                        <a:effectLst/>
                      </a:endParaRPr>
                    </a:p>
                  </a:txBody>
                  <a:tcPr marL="59821" marR="59821" marT="41020" marB="410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Интеграция с площадкой</a:t>
                      </a:r>
                      <a:endParaRPr lang="ru-RU" sz="1100" dirty="0">
                        <a:effectLst/>
                      </a:endParaRPr>
                    </a:p>
                  </a:txBody>
                  <a:tcPr marL="59821" marR="59821" marT="41020" marB="4102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Включена в перечень из 1447-р</a:t>
                      </a:r>
                      <a:endParaRPr lang="ru-RU" sz="1100"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«ЕДИНАЯ ЭЛЕКТРОННАЯ ТОРГОВАЯ ПЛОЩАДКА»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http://roseltorg.ru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«РОССИЙСКИЙ АУКЦИОННЫЙ ДОМ»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https://lot-online.ru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«ЭЛЕКТРОННЫЕ ТОРГОВЫЕ СИСТЕМЫ»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http://www.etp-ets.ru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36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«СБЕРБАНК-АВТОМАТИЗИРОВАННАЯ СИСТЕМА ТОРГОВ»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http://www.sberbank-ast.ru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ОБЩЕСТВО С ОГРАНИЧЕННОЙ ОТВЕТСТВЕННОСТЬЮ «РТС-ТЕНДЕР»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http://www.rts-tender.ru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"ТЭК-ТОРГ"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http://www.tektorg.ru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36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ОБЩЕСТВО С ОГРАНИЧЕННОЙ ОТВЕТСТВЕННОСТЬЮ «ЭЛЕКТРОННАЯ ТОРГОВАЯ ПЛОЩАДКА ГПБ»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https://etpgpb.ru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Электронная торговая площадка 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OTC-tender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http://otc-tender.ru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ЭТП «Торги 223»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http://www.torgi223.ru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19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Универсальная электронная торговая площадка ESTP.RU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http://estp.ru/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36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АКЦИОНЕРНОЕ ОБЩЕСТВО "АГЕНТСТВО ПО ГОСУДАРСТВЕННОМУ ЗАКАЗУ РЕСПУБЛИКИ ТАТАРСТАН"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http://etp.zakazrf.ru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821" marR="59821" marT="41020" marB="4102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+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5" marR="855" marT="855" marB="8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8025" y="1131844"/>
            <a:ext cx="7076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https://webtorgi.samregion.ru/site/Show/Category/24?ItemId=349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40568" y="-1816100"/>
            <a:ext cx="10080625" cy="3632200"/>
          </a:xfrm>
          <a:prstGeom prst="rect">
            <a:avLst/>
          </a:prstGeom>
          <a:solidFill>
            <a:srgbClr val="0C1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Bef>
                <a:spcPct val="20000"/>
              </a:spcBef>
            </a:pPr>
            <a:r>
              <a:rPr lang="ru-RU" sz="2800" dirty="0">
                <a:solidFill>
                  <a:schemeClr val="bg1"/>
                </a:solidFill>
              </a:rPr>
              <a:t>Преимуществами электронного магазина </a:t>
            </a:r>
            <a:r>
              <a:rPr lang="ru-RU" sz="2800" dirty="0" smtClean="0">
                <a:solidFill>
                  <a:schemeClr val="bg1"/>
                </a:solidFill>
              </a:rPr>
              <a:t>для поставщиков являются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  <a:endParaRPr lang="ru-RU" altLang="ru-RU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56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расширение географии бизнеса поставщиков и оперативность в </a:t>
            </a:r>
            <a:r>
              <a:rPr lang="ru-RU" sz="1800" dirty="0" smtClean="0"/>
              <a:t>поиске </a:t>
            </a:r>
            <a:r>
              <a:rPr lang="ru-RU" sz="1800" dirty="0"/>
              <a:t>потребителей своей продукции;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скорость проведения закупки (сроки проведения процедуры устанавливаются в положении о закупке, отсутствует мораторий по срокам заключения договора);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автоматическое направление участникам закупки, разместившим предварительные предложения, оператором ЭТП информации о потребностях заказчиков по размещенным позициям;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широкий ценовой диапазон (до 20 </a:t>
            </a:r>
            <a:r>
              <a:rPr lang="ru-RU" sz="1800" dirty="0" err="1"/>
              <a:t>млн.рублей</a:t>
            </a:r>
            <a:r>
              <a:rPr lang="ru-RU" sz="1800" dirty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возможность применения неценовых критериев для определения победителя;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отсутствие обеспечения заявки для участия в процедуре закупки, что не приводит к дополнительным затратам участников закупки;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заключение договора в электронном виде.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164FDD-367C-4584-B90D-2CECE0897783}" type="slidenum">
              <a:rPr lang="ru-RU" altLang="ru-RU" sz="1200" smtClean="0">
                <a:solidFill>
                  <a:srgbClr val="898989"/>
                </a:solidFill>
                <a:latin typeface="Gill Sans MT" panose="020B0502020104020203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5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1146</Words>
  <Application>Microsoft Office PowerPoint</Application>
  <PresentationFormat>Экран (4:3)</PresentationFormat>
  <Paragraphs>138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CYR</vt:lpstr>
      <vt:lpstr>Calibri</vt:lpstr>
      <vt:lpstr>Century Gothic</vt:lpstr>
      <vt:lpstr>Gill Sans MT</vt:lpstr>
      <vt:lpstr>Montserrat</vt:lpstr>
      <vt:lpstr>PT Astra Serif</vt:lpstr>
      <vt:lpstr>Times New Roman</vt:lpstr>
      <vt:lpstr>Wingdings</vt:lpstr>
      <vt:lpstr>Тема Office</vt:lpstr>
      <vt:lpstr>Презентация PowerPoint</vt:lpstr>
      <vt:lpstr>Презентация PowerPoint</vt:lpstr>
      <vt:lpstr>Изменения в Типовое положение  о закупке товаров, работ, услуг  заказчиков Самарской области</vt:lpstr>
      <vt:lpstr>Изменения в Типовое положение</vt:lpstr>
      <vt:lpstr>В процессе проведения общественного обсуждения были получены следующие предложения: </vt:lpstr>
      <vt:lpstr>Проект приказа комитета по организации торгов Самарской области</vt:lpstr>
      <vt:lpstr>Проект приказа комитета по организации торгов Самарской области</vt:lpstr>
      <vt:lpstr> </vt:lpstr>
      <vt:lpstr>Преимуществами электронного магазина для поставщиков являются:</vt:lpstr>
      <vt:lpstr>Проект приказа комитета по организации торгов Самарской области</vt:lpstr>
      <vt:lpstr>Проект приказа комитета по организации торгов Самарской области</vt:lpstr>
      <vt:lpstr>Проект приказа комитета по организации торгов Самарской области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дополнительных требований к Положению о закупках товаров (работ, услуг) ГУП г. Москвы и хозяйственных обществ, в уставном капитале которых доля г. Москвы в совокупности превышает 50%</dc:title>
  <dc:creator>Кулай Евгений Дмитриевич</dc:creator>
  <cp:lastModifiedBy>Половинкин Александр Андреевич</cp:lastModifiedBy>
  <cp:revision>431</cp:revision>
  <cp:lastPrinted>2015-04-06T15:04:45Z</cp:lastPrinted>
  <dcterms:created xsi:type="dcterms:W3CDTF">2014-04-17T05:02:42Z</dcterms:created>
  <dcterms:modified xsi:type="dcterms:W3CDTF">2025-03-05T05:16:20Z</dcterms:modified>
</cp:coreProperties>
</file>