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105"/>
  </p:notesMasterIdLst>
  <p:sldIdLst>
    <p:sldId id="256" r:id="rId2"/>
    <p:sldId id="706" r:id="rId3"/>
    <p:sldId id="707" r:id="rId4"/>
    <p:sldId id="695" r:id="rId5"/>
    <p:sldId id="696" r:id="rId6"/>
    <p:sldId id="697" r:id="rId7"/>
    <p:sldId id="698" r:id="rId8"/>
    <p:sldId id="699" r:id="rId9"/>
    <p:sldId id="701" r:id="rId10"/>
    <p:sldId id="702" r:id="rId11"/>
    <p:sldId id="710" r:id="rId12"/>
    <p:sldId id="708" r:id="rId13"/>
    <p:sldId id="709" r:id="rId14"/>
    <p:sldId id="711" r:id="rId15"/>
    <p:sldId id="779" r:id="rId16"/>
    <p:sldId id="836" r:id="rId17"/>
    <p:sldId id="837" r:id="rId18"/>
    <p:sldId id="838" r:id="rId19"/>
    <p:sldId id="839" r:id="rId20"/>
    <p:sldId id="846" r:id="rId21"/>
    <p:sldId id="888" r:id="rId22"/>
    <p:sldId id="896" r:id="rId23"/>
    <p:sldId id="897" r:id="rId24"/>
    <p:sldId id="898" r:id="rId25"/>
    <p:sldId id="899" r:id="rId26"/>
    <p:sldId id="900" r:id="rId27"/>
    <p:sldId id="901" r:id="rId28"/>
    <p:sldId id="847" r:id="rId29"/>
    <p:sldId id="848" r:id="rId30"/>
    <p:sldId id="876" r:id="rId31"/>
    <p:sldId id="877" r:id="rId32"/>
    <p:sldId id="849" r:id="rId33"/>
    <p:sldId id="850" r:id="rId34"/>
    <p:sldId id="878" r:id="rId35"/>
    <p:sldId id="879" r:id="rId36"/>
    <p:sldId id="880" r:id="rId37"/>
    <p:sldId id="881" r:id="rId38"/>
    <p:sldId id="851" r:id="rId39"/>
    <p:sldId id="852" r:id="rId40"/>
    <p:sldId id="853" r:id="rId41"/>
    <p:sldId id="854" r:id="rId42"/>
    <p:sldId id="855" r:id="rId43"/>
    <p:sldId id="856" r:id="rId44"/>
    <p:sldId id="857" r:id="rId45"/>
    <p:sldId id="775" r:id="rId46"/>
    <p:sldId id="776" r:id="rId47"/>
    <p:sldId id="777" r:id="rId48"/>
    <p:sldId id="778" r:id="rId49"/>
    <p:sldId id="780" r:id="rId50"/>
    <p:sldId id="781" r:id="rId51"/>
    <p:sldId id="782" r:id="rId52"/>
    <p:sldId id="783" r:id="rId53"/>
    <p:sldId id="784" r:id="rId54"/>
    <p:sldId id="785" r:id="rId55"/>
    <p:sldId id="786" r:id="rId56"/>
    <p:sldId id="787" r:id="rId57"/>
    <p:sldId id="788" r:id="rId58"/>
    <p:sldId id="789" r:id="rId59"/>
    <p:sldId id="790" r:id="rId60"/>
    <p:sldId id="791" r:id="rId61"/>
    <p:sldId id="792" r:id="rId62"/>
    <p:sldId id="793" r:id="rId63"/>
    <p:sldId id="794" r:id="rId64"/>
    <p:sldId id="795" r:id="rId65"/>
    <p:sldId id="796" r:id="rId66"/>
    <p:sldId id="797" r:id="rId67"/>
    <p:sldId id="798" r:id="rId68"/>
    <p:sldId id="738" r:id="rId69"/>
    <p:sldId id="800" r:id="rId70"/>
    <p:sldId id="801" r:id="rId71"/>
    <p:sldId id="802" r:id="rId72"/>
    <p:sldId id="803" r:id="rId73"/>
    <p:sldId id="804" r:id="rId74"/>
    <p:sldId id="805" r:id="rId75"/>
    <p:sldId id="806" r:id="rId76"/>
    <p:sldId id="807" r:id="rId77"/>
    <p:sldId id="809" r:id="rId78"/>
    <p:sldId id="810" r:id="rId79"/>
    <p:sldId id="811" r:id="rId80"/>
    <p:sldId id="812" r:id="rId81"/>
    <p:sldId id="813" r:id="rId82"/>
    <p:sldId id="814" r:id="rId83"/>
    <p:sldId id="815" r:id="rId84"/>
    <p:sldId id="816" r:id="rId85"/>
    <p:sldId id="817" r:id="rId86"/>
    <p:sldId id="818" r:id="rId87"/>
    <p:sldId id="819" r:id="rId88"/>
    <p:sldId id="820" r:id="rId89"/>
    <p:sldId id="821" r:id="rId90"/>
    <p:sldId id="822" r:id="rId91"/>
    <p:sldId id="823" r:id="rId92"/>
    <p:sldId id="824" r:id="rId93"/>
    <p:sldId id="825" r:id="rId94"/>
    <p:sldId id="826" r:id="rId95"/>
    <p:sldId id="827" r:id="rId96"/>
    <p:sldId id="828" r:id="rId97"/>
    <p:sldId id="829" r:id="rId98"/>
    <p:sldId id="830" r:id="rId99"/>
    <p:sldId id="831" r:id="rId100"/>
    <p:sldId id="832" r:id="rId101"/>
    <p:sldId id="833" r:id="rId102"/>
    <p:sldId id="834" r:id="rId103"/>
    <p:sldId id="694" r:id="rId10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8258BB-5E59-4C96-9D6D-13CCE7A43AED}">
  <a:tblStyle styleId="{7A8258BB-5E59-4C96-9D6D-13CCE7A43A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96" d="100"/>
          <a:sy n="96" d="100"/>
        </p:scale>
        <p:origin x="73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958123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1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0f4d7b453e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0f4d7b453e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53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500"/>
            <a:ext cx="4617000" cy="2004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43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0" name="Google Shape;10;p2"/>
          <p:cNvSpPr txBox="1">
            <a:spLocks noGrp="1"/>
          </p:cNvSpPr>
          <p:nvPr>
            <p:ph type="subTitle" idx="1"/>
          </p:nvPr>
        </p:nvSpPr>
        <p:spPr>
          <a:xfrm>
            <a:off x="713225" y="2733950"/>
            <a:ext cx="22374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anrope"/>
                <a:ea typeface="Manrope"/>
                <a:cs typeface="Manrope"/>
                <a:sym typeface="Manrope"/>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1" name="Google Shape;11;p2"/>
          <p:cNvSpPr>
            <a:spLocks noGrp="1"/>
          </p:cNvSpPr>
          <p:nvPr>
            <p:ph type="pic" idx="2"/>
          </p:nvPr>
        </p:nvSpPr>
        <p:spPr>
          <a:xfrm>
            <a:off x="5654925" y="1312525"/>
            <a:ext cx="2852100" cy="2852100"/>
          </a:xfrm>
          <a:prstGeom prst="ellipse">
            <a:avLst/>
          </a:prstGeom>
          <a:noFill/>
          <a:ln w="76200" cap="flat" cmpd="sng">
            <a:solidFill>
              <a:schemeClr val="lt1"/>
            </a:solidFill>
            <a:prstDash val="solid"/>
            <a:round/>
            <a:headEnd type="none" w="sm" len="sm"/>
            <a:tailEnd type="none" w="sm" len="sm"/>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08"/>
        <p:cNvGrpSpPr/>
        <p:nvPr/>
      </p:nvGrpSpPr>
      <p:grpSpPr>
        <a:xfrm>
          <a:off x="0" y="0"/>
          <a:ext cx="0" cy="0"/>
          <a:chOff x="0" y="0"/>
          <a:chExt cx="0" cy="0"/>
        </a:xfrm>
      </p:grpSpPr>
      <p:grpSp>
        <p:nvGrpSpPr>
          <p:cNvPr id="409" name="Google Shape;409;p25"/>
          <p:cNvGrpSpPr/>
          <p:nvPr/>
        </p:nvGrpSpPr>
        <p:grpSpPr>
          <a:xfrm>
            <a:off x="7267300" y="-374475"/>
            <a:ext cx="2456449" cy="5138686"/>
            <a:chOff x="7267300" y="-374475"/>
            <a:chExt cx="2456449" cy="5138686"/>
          </a:xfrm>
        </p:grpSpPr>
        <p:grpSp>
          <p:nvGrpSpPr>
            <p:cNvPr id="410" name="Google Shape;410;p25"/>
            <p:cNvGrpSpPr/>
            <p:nvPr/>
          </p:nvGrpSpPr>
          <p:grpSpPr>
            <a:xfrm>
              <a:off x="7432804" y="4506461"/>
              <a:ext cx="1309796" cy="257750"/>
              <a:chOff x="-6337521" y="4362225"/>
              <a:chExt cx="1309796" cy="257750"/>
            </a:xfrm>
          </p:grpSpPr>
          <p:sp>
            <p:nvSpPr>
              <p:cNvPr id="411" name="Google Shape;411;p25"/>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5"/>
            <p:cNvGrpSpPr/>
            <p:nvPr/>
          </p:nvGrpSpPr>
          <p:grpSpPr>
            <a:xfrm>
              <a:off x="7267300" y="-374475"/>
              <a:ext cx="2456449" cy="1917411"/>
              <a:chOff x="7267300" y="-366311"/>
              <a:chExt cx="2456449" cy="1917411"/>
            </a:xfrm>
          </p:grpSpPr>
          <p:sp>
            <p:nvSpPr>
              <p:cNvPr id="422" name="Google Shape;422;p25"/>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26"/>
        <p:cNvGrpSpPr/>
        <p:nvPr/>
      </p:nvGrpSpPr>
      <p:grpSpPr>
        <a:xfrm>
          <a:off x="0" y="0"/>
          <a:ext cx="0" cy="0"/>
          <a:chOff x="0" y="0"/>
          <a:chExt cx="0" cy="0"/>
        </a:xfrm>
      </p:grpSpPr>
      <p:grpSp>
        <p:nvGrpSpPr>
          <p:cNvPr id="427" name="Google Shape;427;p26"/>
          <p:cNvGrpSpPr/>
          <p:nvPr/>
        </p:nvGrpSpPr>
        <p:grpSpPr>
          <a:xfrm>
            <a:off x="7267300" y="387525"/>
            <a:ext cx="2456449" cy="5138686"/>
            <a:chOff x="7267300" y="387525"/>
            <a:chExt cx="2456449" cy="5138686"/>
          </a:xfrm>
        </p:grpSpPr>
        <p:grpSp>
          <p:nvGrpSpPr>
            <p:cNvPr id="428" name="Google Shape;428;p26"/>
            <p:cNvGrpSpPr/>
            <p:nvPr/>
          </p:nvGrpSpPr>
          <p:grpSpPr>
            <a:xfrm rot="10800000" flipH="1">
              <a:off x="7432804" y="387525"/>
              <a:ext cx="1309796" cy="257750"/>
              <a:chOff x="-6337521" y="4362225"/>
              <a:chExt cx="1309796" cy="257750"/>
            </a:xfrm>
          </p:grpSpPr>
          <p:sp>
            <p:nvSpPr>
              <p:cNvPr id="429" name="Google Shape;429;p26"/>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6"/>
            <p:cNvGrpSpPr/>
            <p:nvPr/>
          </p:nvGrpSpPr>
          <p:grpSpPr>
            <a:xfrm rot="10800000" flipH="1">
              <a:off x="7267300" y="3608800"/>
              <a:ext cx="2456449" cy="1917411"/>
              <a:chOff x="7267300" y="-366311"/>
              <a:chExt cx="2456449" cy="1917411"/>
            </a:xfrm>
          </p:grpSpPr>
          <p:sp>
            <p:nvSpPr>
              <p:cNvPr id="440" name="Google Shape;440;p26"/>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78"/>
        <p:cNvGrpSpPr/>
        <p:nvPr/>
      </p:nvGrpSpPr>
      <p:grpSpPr>
        <a:xfrm>
          <a:off x="0" y="0"/>
          <a:ext cx="0" cy="0"/>
          <a:chOff x="0" y="0"/>
          <a:chExt cx="0" cy="0"/>
        </a:xfrm>
      </p:grpSpPr>
      <p:sp>
        <p:nvSpPr>
          <p:cNvPr id="379" name="Google Shape;379;p23"/>
          <p:cNvSpPr txBox="1">
            <a:spLocks noGrp="1"/>
          </p:cNvSpPr>
          <p:nvPr>
            <p:ph type="title"/>
          </p:nvPr>
        </p:nvSpPr>
        <p:spPr>
          <a:xfrm>
            <a:off x="720000" y="1476950"/>
            <a:ext cx="3045900" cy="706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80" name="Google Shape;380;p23"/>
          <p:cNvSpPr txBox="1">
            <a:spLocks noGrp="1"/>
          </p:cNvSpPr>
          <p:nvPr>
            <p:ph type="subTitle" idx="1"/>
          </p:nvPr>
        </p:nvSpPr>
        <p:spPr>
          <a:xfrm>
            <a:off x="720000" y="2183225"/>
            <a:ext cx="3045900" cy="121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1" name="Google Shape;381;p23"/>
          <p:cNvGrpSpPr/>
          <p:nvPr/>
        </p:nvGrpSpPr>
        <p:grpSpPr>
          <a:xfrm rot="10800000" flipH="1">
            <a:off x="5173104" y="269054"/>
            <a:ext cx="1309796" cy="257750"/>
            <a:chOff x="-6337521" y="4362225"/>
            <a:chExt cx="1309796" cy="257750"/>
          </a:xfrm>
        </p:grpSpPr>
        <p:sp>
          <p:nvSpPr>
            <p:cNvPr id="382" name="Google Shape;382;p23"/>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559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0" name="Google Shape;160;p13"/>
          <p:cNvSpPr txBox="1">
            <a:spLocks noGrp="1"/>
          </p:cNvSpPr>
          <p:nvPr>
            <p:ph type="subTitle" idx="1"/>
          </p:nvPr>
        </p:nvSpPr>
        <p:spPr>
          <a:xfrm>
            <a:off x="1578601" y="2296975"/>
            <a:ext cx="230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13"/>
          <p:cNvSpPr txBox="1">
            <a:spLocks noGrp="1"/>
          </p:cNvSpPr>
          <p:nvPr>
            <p:ph type="subTitle" idx="2"/>
          </p:nvPr>
        </p:nvSpPr>
        <p:spPr>
          <a:xfrm>
            <a:off x="1578601" y="3954230"/>
            <a:ext cx="230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13"/>
          <p:cNvSpPr txBox="1">
            <a:spLocks noGrp="1"/>
          </p:cNvSpPr>
          <p:nvPr>
            <p:ph type="subTitle" idx="3"/>
          </p:nvPr>
        </p:nvSpPr>
        <p:spPr>
          <a:xfrm>
            <a:off x="5534500" y="3954200"/>
            <a:ext cx="230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3"/>
          <p:cNvSpPr txBox="1">
            <a:spLocks noGrp="1"/>
          </p:cNvSpPr>
          <p:nvPr>
            <p:ph type="subTitle" idx="4"/>
          </p:nvPr>
        </p:nvSpPr>
        <p:spPr>
          <a:xfrm>
            <a:off x="5534500" y="2296975"/>
            <a:ext cx="230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13"/>
          <p:cNvSpPr txBox="1">
            <a:spLocks noGrp="1"/>
          </p:cNvSpPr>
          <p:nvPr>
            <p:ph type="title" idx="5" hasCustomPrompt="1"/>
          </p:nvPr>
        </p:nvSpPr>
        <p:spPr>
          <a:xfrm>
            <a:off x="796200" y="1633675"/>
            <a:ext cx="707400" cy="12360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0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65" name="Google Shape;165;p13"/>
          <p:cNvSpPr txBox="1">
            <a:spLocks noGrp="1"/>
          </p:cNvSpPr>
          <p:nvPr>
            <p:ph type="title" idx="6" hasCustomPrompt="1"/>
          </p:nvPr>
        </p:nvSpPr>
        <p:spPr>
          <a:xfrm>
            <a:off x="4750950" y="3290775"/>
            <a:ext cx="707400" cy="1236000"/>
          </a:xfrm>
          <a:prstGeom prst="rect">
            <a:avLst/>
          </a:prstGeom>
          <a:solidFill>
            <a:schemeClr val="lt2"/>
          </a:solidFill>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66" name="Google Shape;166;p13"/>
          <p:cNvSpPr txBox="1">
            <a:spLocks noGrp="1"/>
          </p:cNvSpPr>
          <p:nvPr>
            <p:ph type="title" idx="7" hasCustomPrompt="1"/>
          </p:nvPr>
        </p:nvSpPr>
        <p:spPr>
          <a:xfrm>
            <a:off x="796200" y="3290900"/>
            <a:ext cx="707400" cy="1236000"/>
          </a:xfrm>
          <a:prstGeom prst="rect">
            <a:avLst/>
          </a:prstGeom>
          <a:solidFill>
            <a:schemeClr val="lt2"/>
          </a:solidFill>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67" name="Google Shape;167;p13"/>
          <p:cNvSpPr txBox="1">
            <a:spLocks noGrp="1"/>
          </p:cNvSpPr>
          <p:nvPr>
            <p:ph type="title" idx="8" hasCustomPrompt="1"/>
          </p:nvPr>
        </p:nvSpPr>
        <p:spPr>
          <a:xfrm>
            <a:off x="4750950" y="1633575"/>
            <a:ext cx="707400" cy="1236000"/>
          </a:xfrm>
          <a:prstGeom prst="rect">
            <a:avLst/>
          </a:prstGeom>
          <a:solidFill>
            <a:schemeClr val="lt2"/>
          </a:solidFill>
        </p:spPr>
        <p:txBody>
          <a:bodyPr spcFirstLastPara="1" wrap="square" lIns="91425" tIns="91425" rIns="91425" bIns="91425" anchor="ctr" anchorCtr="0">
            <a:noAutofit/>
          </a:bodyPr>
          <a:lstStyle>
            <a:lvl1pPr lvl="0" algn="r" rtl="0">
              <a:spcBef>
                <a:spcPts val="0"/>
              </a:spcBef>
              <a:spcAft>
                <a:spcPts val="0"/>
              </a:spcAft>
              <a:buClr>
                <a:schemeClr val="lt1"/>
              </a:buClr>
              <a:buSzPts val="3000"/>
              <a:buNone/>
              <a:defRPr sz="30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68" name="Google Shape;168;p13"/>
          <p:cNvSpPr txBox="1">
            <a:spLocks noGrp="1"/>
          </p:cNvSpPr>
          <p:nvPr>
            <p:ph type="subTitle" idx="9"/>
          </p:nvPr>
        </p:nvSpPr>
        <p:spPr>
          <a:xfrm>
            <a:off x="1578600" y="1633675"/>
            <a:ext cx="2309700" cy="73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latin typeface="Archivo"/>
                <a:ea typeface="Archivo"/>
                <a:cs typeface="Archivo"/>
                <a:sym typeface="Archiv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9" name="Google Shape;169;p13"/>
          <p:cNvSpPr txBox="1">
            <a:spLocks noGrp="1"/>
          </p:cNvSpPr>
          <p:nvPr>
            <p:ph type="subTitle" idx="13"/>
          </p:nvPr>
        </p:nvSpPr>
        <p:spPr>
          <a:xfrm>
            <a:off x="1578600" y="3290939"/>
            <a:ext cx="2309700" cy="73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latin typeface="Archivo"/>
                <a:ea typeface="Archivo"/>
                <a:cs typeface="Archivo"/>
                <a:sym typeface="Archiv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70" name="Google Shape;170;p13"/>
          <p:cNvSpPr txBox="1">
            <a:spLocks noGrp="1"/>
          </p:cNvSpPr>
          <p:nvPr>
            <p:ph type="subTitle" idx="14"/>
          </p:nvPr>
        </p:nvSpPr>
        <p:spPr>
          <a:xfrm>
            <a:off x="5534500" y="3290901"/>
            <a:ext cx="2309700" cy="73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latin typeface="Archivo"/>
                <a:ea typeface="Archivo"/>
                <a:cs typeface="Archivo"/>
                <a:sym typeface="Archiv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71" name="Google Shape;171;p13"/>
          <p:cNvSpPr txBox="1">
            <a:spLocks noGrp="1"/>
          </p:cNvSpPr>
          <p:nvPr>
            <p:ph type="subTitle" idx="15"/>
          </p:nvPr>
        </p:nvSpPr>
        <p:spPr>
          <a:xfrm>
            <a:off x="5534500" y="1633675"/>
            <a:ext cx="2309700" cy="73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DM Sans"/>
              <a:buNone/>
              <a:defRPr sz="2000" b="1">
                <a:latin typeface="Archivo"/>
                <a:ea typeface="Archivo"/>
                <a:cs typeface="Archivo"/>
                <a:sym typeface="Archivo"/>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72" name="Google Shape;172;p13"/>
          <p:cNvGrpSpPr/>
          <p:nvPr/>
        </p:nvGrpSpPr>
        <p:grpSpPr>
          <a:xfrm>
            <a:off x="7527475" y="-437123"/>
            <a:ext cx="2304049" cy="2076084"/>
            <a:chOff x="7527475" y="-437123"/>
            <a:chExt cx="2304049" cy="2076084"/>
          </a:xfrm>
        </p:grpSpPr>
        <p:sp>
          <p:nvSpPr>
            <p:cNvPr id="173" name="Google Shape;173;p13"/>
            <p:cNvSpPr/>
            <p:nvPr/>
          </p:nvSpPr>
          <p:spPr>
            <a:xfrm rot="-5400000" flipH="1">
              <a:off x="7653475" y="-5815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3"/>
            <p:cNvGrpSpPr/>
            <p:nvPr/>
          </p:nvGrpSpPr>
          <p:grpSpPr>
            <a:xfrm>
              <a:off x="7527475" y="-190576"/>
              <a:ext cx="2304049" cy="1829537"/>
              <a:chOff x="7267300" y="-366311"/>
              <a:chExt cx="2304049" cy="1829537"/>
            </a:xfrm>
          </p:grpSpPr>
          <p:sp>
            <p:nvSpPr>
              <p:cNvPr id="175" name="Google Shape;175;p13"/>
              <p:cNvSpPr/>
              <p:nvPr/>
            </p:nvSpPr>
            <p:spPr>
              <a:xfrm rot="2699366" flipH="1">
                <a:off x="8496503" y="4900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3"/>
            <p:cNvSpPr/>
            <p:nvPr/>
          </p:nvSpPr>
          <p:spPr>
            <a:xfrm rot="2700000">
              <a:off x="7775558" y="-183425"/>
              <a:ext cx="770464" cy="12770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07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fld id="{B4C71EC6-210F-42DE-9C53-41977AD35B3D}" type="datetimeFigureOut">
              <a:rPr lang="ru-RU" smtClean="0"/>
              <a:t>20.02.2025</a:t>
            </a:fld>
            <a:endParaRPr lang="ru-RU"/>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Номер слайда 3"/>
          <p:cNvSpPr>
            <a:spLocks noGrp="1"/>
          </p:cNvSpPr>
          <p:nvPr>
            <p:ph type="sldNum" sz="quarter" idx="12"/>
          </p:nvPr>
        </p:nvSpPr>
        <p:spPr>
          <a:xfrm>
            <a:off x="6553200" y="4767263"/>
            <a:ext cx="2133600" cy="273844"/>
          </a:xfrm>
          <a:prstGeom prst="rect">
            <a:avLst/>
          </a:prstGeo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09668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1" r:id="rId2"/>
    <p:sldLayoutId id="2147483672" r:id="rId3"/>
    <p:sldLayoutId id="2147483676" r:id="rId4"/>
    <p:sldLayoutId id="2147483679" r:id="rId5"/>
    <p:sldLayoutId id="214748368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sp.gov.ru/goods/#/" TargetMode="External"/><Relationship Id="rId2" Type="http://schemas.openxmlformats.org/officeDocument/2006/relationships/hyperlink" Target="https://gisp.gov.ru/pp719v2/pub/prod/"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hyperlink" Target="https://reestr.digital.gov.r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Users\ceb\Pictures\&#1082;&#1072;&#1088;&#1090;&#1080;&#1085;&#1082;&#1080;\1\&#1055;&#1088;&#1086;&#1076;&#1091;&#1082;&#1090;&#1099;\&#1082;&#1077;&#1088;&#1074;&#1072;.jpg"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0"/>
          <p:cNvSpPr/>
          <p:nvPr/>
        </p:nvSpPr>
        <p:spPr>
          <a:xfrm flipH="1">
            <a:off x="4714200" y="783325"/>
            <a:ext cx="4429800" cy="4367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55" name="Google Shape;455;p30"/>
          <p:cNvSpPr/>
          <p:nvPr/>
        </p:nvSpPr>
        <p:spPr>
          <a:xfrm rot="-2700000">
            <a:off x="7675121" y="1303413"/>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56" name="Google Shape;456;p30"/>
          <p:cNvSpPr txBox="1">
            <a:spLocks noGrp="1"/>
          </p:cNvSpPr>
          <p:nvPr>
            <p:ph type="ctrTitle"/>
          </p:nvPr>
        </p:nvSpPr>
        <p:spPr>
          <a:xfrm>
            <a:off x="494071" y="539500"/>
            <a:ext cx="4231341" cy="2004000"/>
          </a:xfrm>
          <a:prstGeom prst="rect">
            <a:avLst/>
          </a:prstGeom>
        </p:spPr>
        <p:txBody>
          <a:bodyPr spcFirstLastPara="1" wrap="square" lIns="91425" tIns="91425" rIns="91425" bIns="91425" anchor="ctr" anchorCtr="0">
            <a:noAutofit/>
          </a:bodyPr>
          <a:lstStyle/>
          <a:p>
            <a:pPr lvl="0"/>
            <a:r>
              <a:rPr lang="ru-RU" sz="2400" b="1" dirty="0">
                <a:latin typeface="+mn-lt"/>
                <a:ea typeface="Archivo"/>
                <a:cs typeface="Archivo"/>
                <a:sym typeface="Archivo"/>
              </a:rPr>
              <a:t>ПРЕДОСТАВЛЕНИЕ </a:t>
            </a:r>
            <a:br>
              <a:rPr lang="ru-RU" sz="2400" b="1" dirty="0">
                <a:latin typeface="+mn-lt"/>
                <a:ea typeface="Archivo"/>
                <a:cs typeface="Archivo"/>
                <a:sym typeface="Archivo"/>
              </a:rPr>
            </a:br>
            <a:r>
              <a:rPr lang="ru-RU" sz="2400" b="1" dirty="0">
                <a:latin typeface="+mn-lt"/>
                <a:ea typeface="Archivo"/>
                <a:cs typeface="Archivo"/>
                <a:sym typeface="Archivo"/>
              </a:rPr>
              <a:t>НАЦИОНАЛЬНОГО РЕЖИМА В 2025 ГОДУ</a:t>
            </a:r>
          </a:p>
        </p:txBody>
      </p:sp>
      <p:sp>
        <p:nvSpPr>
          <p:cNvPr id="457" name="Google Shape;457;p30"/>
          <p:cNvSpPr txBox="1">
            <a:spLocks noGrp="1"/>
          </p:cNvSpPr>
          <p:nvPr>
            <p:ph type="subTitle" idx="1"/>
          </p:nvPr>
        </p:nvSpPr>
        <p:spPr>
          <a:xfrm>
            <a:off x="485211" y="2825468"/>
            <a:ext cx="4585378" cy="1735135"/>
          </a:xfrm>
          <a:prstGeom prst="rect">
            <a:avLst/>
          </a:prstGeom>
        </p:spPr>
        <p:txBody>
          <a:bodyPr spcFirstLastPara="1" wrap="square" lIns="91425" tIns="91425" rIns="91425" bIns="91425" anchor="ctr" anchorCtr="0">
            <a:noAutofit/>
          </a:bodyPr>
          <a:lstStyle/>
          <a:p>
            <a:pPr marL="0" indent="0" algn="r">
              <a:lnSpc>
                <a:spcPct val="100000"/>
              </a:lnSpc>
            </a:pPr>
            <a:r>
              <a:rPr lang="ru-RU" sz="1400" dirty="0"/>
              <a:t>Нефедьева Юлия Павловна</a:t>
            </a:r>
          </a:p>
          <a:p>
            <a:pPr marL="0" indent="0" algn="r">
              <a:lnSpc>
                <a:spcPct val="100000"/>
              </a:lnSpc>
            </a:pPr>
            <a:r>
              <a:rPr lang="ru-RU" sz="1400" dirty="0"/>
              <a:t>АНО ИДПО «Госзаказ»</a:t>
            </a:r>
          </a:p>
        </p:txBody>
      </p:sp>
      <p:sp>
        <p:nvSpPr>
          <p:cNvPr id="458" name="Google Shape;458;p30"/>
          <p:cNvSpPr/>
          <p:nvPr/>
        </p:nvSpPr>
        <p:spPr>
          <a:xfrm rot="-2699590">
            <a:off x="4984509" y="3275203"/>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59" name="Google Shape;459;p30"/>
          <p:cNvSpPr/>
          <p:nvPr/>
        </p:nvSpPr>
        <p:spPr>
          <a:xfrm rot="-2699590">
            <a:off x="7108289" y="20926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0" name="Google Shape;460;p30"/>
          <p:cNvSpPr/>
          <p:nvPr/>
        </p:nvSpPr>
        <p:spPr>
          <a:xfrm rot="-2699590">
            <a:off x="6792716" y="12430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1" name="Google Shape;461;p30"/>
          <p:cNvSpPr/>
          <p:nvPr/>
        </p:nvSpPr>
        <p:spPr>
          <a:xfrm rot="-2699590">
            <a:off x="5127485" y="38494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462" name="Google Shape;462;p30"/>
          <p:cNvGrpSpPr/>
          <p:nvPr/>
        </p:nvGrpSpPr>
        <p:grpSpPr>
          <a:xfrm>
            <a:off x="2669704" y="4362225"/>
            <a:ext cx="1309796" cy="257750"/>
            <a:chOff x="-6337521" y="4362225"/>
            <a:chExt cx="1309796" cy="257750"/>
          </a:xfrm>
        </p:grpSpPr>
        <p:sp>
          <p:nvSpPr>
            <p:cNvPr id="463" name="Google Shape;463;p30"/>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4" name="Google Shape;464;p30"/>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5" name="Google Shape;465;p30"/>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6" name="Google Shape;466;p30"/>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7" name="Google Shape;467;p30"/>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8" name="Google Shape;468;p30"/>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69" name="Google Shape;469;p30"/>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70" name="Google Shape;470;p30"/>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71" name="Google Shape;471;p30"/>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72" name="Google Shape;472;p30"/>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pic>
        <p:nvPicPr>
          <p:cNvPr id="473" name="Google Shape;473;p30"/>
          <p:cNvPicPr preferRelativeResize="0">
            <a:picLocks noGrp="1"/>
          </p:cNvPicPr>
          <p:nvPr>
            <p:ph type="pic" idx="2"/>
          </p:nvPr>
        </p:nvPicPr>
        <p:blipFill>
          <a:blip r:embed="rId3" cstate="screen">
            <a:extLst>
              <a:ext uri="{BEBA8EAE-BF5A-486C-A8C5-ECC9F3942E4B}">
                <a14:imgProps xmlns:a14="http://schemas.microsoft.com/office/drawing/2010/main">
                  <a14:imgLayer r:embed="rId4">
                    <a14:imgEffect>
                      <a14:brightnessContrast bright="-42000" contrast="27000"/>
                    </a14:imgEffect>
                  </a14:imgLayer>
                </a14:imgProps>
              </a:ext>
              <a:ext uri="{28A0092B-C50C-407E-A947-70E740481C1C}">
                <a14:useLocalDpi xmlns:a14="http://schemas.microsoft.com/office/drawing/2010/main"/>
              </a:ext>
            </a:extLst>
          </a:blip>
          <a:srcRect/>
          <a:stretch/>
        </p:blipFill>
        <p:spPr>
          <a:xfrm>
            <a:off x="5654925" y="1312525"/>
            <a:ext cx="2852100" cy="2852100"/>
          </a:xfrm>
          <a:prstGeom prst="ellipse">
            <a:avLst/>
          </a:prstGeom>
        </p:spPr>
      </p:pic>
      <p:sp>
        <p:nvSpPr>
          <p:cNvPr id="474" name="Google Shape;474;p30"/>
          <p:cNvSpPr/>
          <p:nvPr/>
        </p:nvSpPr>
        <p:spPr>
          <a:xfrm rot="-2700000">
            <a:off x="5941284" y="4227394"/>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475" name="Google Shape;475;p30"/>
          <p:cNvSpPr/>
          <p:nvPr/>
        </p:nvSpPr>
        <p:spPr>
          <a:xfrm>
            <a:off x="4643689" y="2814981"/>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pic>
        <p:nvPicPr>
          <p:cNvPr id="5" name="Рисунок 4">
            <a:extLst>
              <a:ext uri="{FF2B5EF4-FFF2-40B4-BE49-F238E27FC236}">
                <a16:creationId xmlns:a16="http://schemas.microsoft.com/office/drawing/2014/main" id="{82F5D1C2-C002-4F79-AD2D-8A483B9F8F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0737" y="1681471"/>
            <a:ext cx="3065112" cy="1944408"/>
          </a:xfrm>
          <a:prstGeom prst="rect">
            <a:avLst/>
          </a:prstGeom>
        </p:spPr>
      </p:pic>
      <p:pic>
        <p:nvPicPr>
          <p:cNvPr id="3" name="Рисунок 2">
            <a:extLst>
              <a:ext uri="{FF2B5EF4-FFF2-40B4-BE49-F238E27FC236}">
                <a16:creationId xmlns:a16="http://schemas.microsoft.com/office/drawing/2014/main" id="{8BE784FF-ABA7-466F-BE0D-EC8294E2E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66588" y="847947"/>
            <a:ext cx="1140062" cy="11400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62299" y="1157287"/>
            <a:ext cx="5591175" cy="2677656"/>
          </a:xfrm>
          <a:prstGeom prst="rect">
            <a:avLst/>
          </a:prstGeom>
        </p:spPr>
        <p:txBody>
          <a:bodyPr wrap="square">
            <a:spAutoFit/>
          </a:bodyPr>
          <a:lstStyle/>
          <a:p>
            <a:pPr algn="ctr"/>
            <a:endParaRPr lang="ru-RU" b="1" dirty="0">
              <a:solidFill>
                <a:srgbClr val="002060"/>
              </a:solidFill>
            </a:endParaRPr>
          </a:p>
          <a:p>
            <a:pPr algn="ctr"/>
            <a:r>
              <a:rPr lang="ru-RU" b="1" dirty="0">
                <a:solidFill>
                  <a:srgbClr val="002060"/>
                </a:solidFill>
              </a:rPr>
              <a:t>Минимальная доля закупок российской продукции</a:t>
            </a:r>
          </a:p>
          <a:p>
            <a:endParaRPr lang="ru-RU" dirty="0">
              <a:solidFill>
                <a:srgbClr val="002060"/>
              </a:solidFill>
            </a:endParaRPr>
          </a:p>
          <a:p>
            <a:r>
              <a:rPr lang="ru-RU" dirty="0">
                <a:solidFill>
                  <a:srgbClr val="002060"/>
                </a:solidFill>
              </a:rPr>
              <a:t>Минимальную долю закупок отечественных товаров обязаны соблюдать только некоторые заказчики по закону № 223-ФЗ, преимущественно хозяйственные общества. Исключение составляют компании, включённые в сводный реестр организаций ОПК.</a:t>
            </a:r>
          </a:p>
          <a:p>
            <a:endParaRPr lang="ru-RU" dirty="0">
              <a:solidFill>
                <a:srgbClr val="002060"/>
              </a:solidFill>
            </a:endParaRPr>
          </a:p>
          <a:p>
            <a:r>
              <a:rPr lang="ru-RU" dirty="0">
                <a:solidFill>
                  <a:srgbClr val="002060"/>
                </a:solidFill>
              </a:rPr>
              <a:t>Товары с минимальной долей закупок указаны в перечне № 3 ПП РФ №1875.</a:t>
            </a:r>
          </a:p>
          <a:p>
            <a:r>
              <a:rPr lang="ru-RU" dirty="0">
                <a:solidFill>
                  <a:srgbClr val="002060"/>
                </a:solidFill>
              </a:rPr>
              <a:t>.</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6" y="1157287"/>
            <a:ext cx="2195513" cy="2693018"/>
          </a:xfrm>
          <a:prstGeom prst="rect">
            <a:avLst/>
          </a:prstGeom>
        </p:spPr>
      </p:pic>
    </p:spTree>
    <p:extLst>
      <p:ext uri="{BB962C8B-B14F-4D97-AF65-F5344CB8AC3E}">
        <p14:creationId xmlns:p14="http://schemas.microsoft.com/office/powerpoint/2010/main" val="17165676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195487"/>
            <a:ext cx="1224135" cy="1350681"/>
          </a:xfrm>
          <a:prstGeom prst="rect">
            <a:avLst/>
          </a:prstGeom>
        </p:spPr>
      </p:pic>
      <p:sp>
        <p:nvSpPr>
          <p:cNvPr id="3" name="Прямоугольник 2"/>
          <p:cNvSpPr/>
          <p:nvPr/>
        </p:nvSpPr>
        <p:spPr>
          <a:xfrm>
            <a:off x="2051720" y="444670"/>
            <a:ext cx="5640851" cy="523220"/>
          </a:xfrm>
          <a:prstGeom prst="rect">
            <a:avLst/>
          </a:prstGeom>
          <a:ln>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исключение действует только  при запрете, а при ограничении  или преимуществе можно писать в </a:t>
            </a:r>
            <a:r>
              <a:rPr lang="ru-RU" dirty="0" err="1">
                <a:solidFill>
                  <a:srgbClr val="002060"/>
                </a:solidFill>
              </a:rPr>
              <a:t>минпромторг</a:t>
            </a:r>
            <a:r>
              <a:rPr lang="ru-RU" dirty="0">
                <a:solidFill>
                  <a:srgbClr val="002060"/>
                </a:solidFill>
              </a:rPr>
              <a:t>?</a:t>
            </a:r>
          </a:p>
        </p:txBody>
      </p:sp>
      <p:sp>
        <p:nvSpPr>
          <p:cNvPr id="4" name="Стрелка вниз 3"/>
          <p:cNvSpPr/>
          <p:nvPr/>
        </p:nvSpPr>
        <p:spPr>
          <a:xfrm>
            <a:off x="4355976" y="1275606"/>
            <a:ext cx="432048" cy="216024"/>
          </a:xfrm>
          <a:prstGeom prst="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sz="1600"/>
          </a:p>
        </p:txBody>
      </p:sp>
      <p:sp>
        <p:nvSpPr>
          <p:cNvPr id="5" name="Прямоугольник 4"/>
          <p:cNvSpPr/>
          <p:nvPr/>
        </p:nvSpPr>
        <p:spPr>
          <a:xfrm>
            <a:off x="225972" y="1546168"/>
            <a:ext cx="8406555" cy="1384995"/>
          </a:xfrm>
          <a:prstGeom prst="rect">
            <a:avLst/>
          </a:prstGeom>
          <a:ln>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Приказ </a:t>
            </a:r>
            <a:r>
              <a:rPr lang="ru-RU" dirty="0" err="1">
                <a:solidFill>
                  <a:srgbClr val="002060"/>
                </a:solidFill>
              </a:rPr>
              <a:t>Минпромторга</a:t>
            </a:r>
            <a:r>
              <a:rPr lang="ru-RU" dirty="0">
                <a:solidFill>
                  <a:srgbClr val="002060"/>
                </a:solidFill>
              </a:rPr>
              <a:t> от 09.01.2025 №7 "Об утверждении порядка выдачи </a:t>
            </a:r>
            <a:r>
              <a:rPr lang="ru-RU" dirty="0" err="1">
                <a:solidFill>
                  <a:srgbClr val="002060"/>
                </a:solidFill>
              </a:rPr>
              <a:t>Минпромторг</a:t>
            </a:r>
            <a:r>
              <a:rPr lang="ru-RU" dirty="0">
                <a:solidFill>
                  <a:srgbClr val="002060"/>
                </a:solidFill>
              </a:rPr>
              <a:t> РФ разрешения на закупку происходящего из иностранного государства товара, являющегося промышленной продукцией, предусмотренного </a:t>
            </a:r>
            <a:r>
              <a:rPr lang="ru-RU" dirty="0" err="1">
                <a:solidFill>
                  <a:srgbClr val="002060"/>
                </a:solidFill>
              </a:rPr>
              <a:t>пп</a:t>
            </a:r>
            <a:r>
              <a:rPr lang="ru-RU" dirty="0">
                <a:solidFill>
                  <a:srgbClr val="002060"/>
                </a:solidFill>
              </a:rPr>
              <a:t>. "а" п. 5 постановления Правительства РФ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a:t>
            </a:r>
          </a:p>
        </p:txBody>
      </p:sp>
      <p:sp>
        <p:nvSpPr>
          <p:cNvPr id="6" name="Прямоугольник 5"/>
          <p:cNvSpPr/>
          <p:nvPr/>
        </p:nvSpPr>
        <p:spPr>
          <a:xfrm>
            <a:off x="251521" y="3406880"/>
            <a:ext cx="5917050" cy="738664"/>
          </a:xfrm>
          <a:prstGeom prst="rect">
            <a:avLst/>
          </a:prstGeom>
          <a:ln>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rgbClr val="0070C0"/>
                </a:solidFill>
              </a:rPr>
              <a:t>5. Запрет, </a:t>
            </a:r>
            <a:r>
              <a:rPr lang="ru-RU" dirty="0">
                <a:solidFill>
                  <a:srgbClr val="002060"/>
                </a:solidFill>
              </a:rPr>
              <a:t>предусмотренный п. 1, </a:t>
            </a:r>
            <a:r>
              <a:rPr lang="ru-RU" dirty="0" err="1">
                <a:solidFill>
                  <a:srgbClr val="002060"/>
                </a:solidFill>
              </a:rPr>
              <a:t>пп</a:t>
            </a:r>
            <a:r>
              <a:rPr lang="ru-RU" dirty="0">
                <a:solidFill>
                  <a:srgbClr val="002060"/>
                </a:solidFill>
              </a:rPr>
              <a:t>. "ж" п. 4 настоящего постановления, </a:t>
            </a:r>
            <a:r>
              <a:rPr lang="ru-RU" b="1" dirty="0">
                <a:solidFill>
                  <a:srgbClr val="002060"/>
                </a:solidFill>
              </a:rPr>
              <a:t>может не применяться заказчиками при наступлении одного из следующих случаев:</a:t>
            </a:r>
          </a:p>
        </p:txBody>
      </p:sp>
      <p:sp>
        <p:nvSpPr>
          <p:cNvPr id="7" name="Стрелка вниз 6"/>
          <p:cNvSpPr/>
          <p:nvPr/>
        </p:nvSpPr>
        <p:spPr>
          <a:xfrm>
            <a:off x="4436279" y="3075920"/>
            <a:ext cx="386854" cy="216024"/>
          </a:xfrm>
          <a:prstGeom prst="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sz="1600"/>
          </a:p>
        </p:txBody>
      </p:sp>
      <p:sp>
        <p:nvSpPr>
          <p:cNvPr id="8" name="Стрелка вниз 7"/>
          <p:cNvSpPr/>
          <p:nvPr/>
        </p:nvSpPr>
        <p:spPr>
          <a:xfrm>
            <a:off x="4436279" y="4195095"/>
            <a:ext cx="386854" cy="216024"/>
          </a:xfrm>
          <a:prstGeom prst="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sz="1600"/>
          </a:p>
        </p:txBody>
      </p:sp>
    </p:spTree>
    <p:extLst>
      <p:ext uri="{BB962C8B-B14F-4D97-AF65-F5344CB8AC3E}">
        <p14:creationId xmlns:p14="http://schemas.microsoft.com/office/powerpoint/2010/main" val="23540467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90481"/>
            <a:ext cx="8418286"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rgbClr val="002060"/>
                </a:solidFill>
              </a:rPr>
              <a:t>Постановление Правительства РФ от 23.122025 №1875 </a:t>
            </a:r>
          </a:p>
          <a:p>
            <a:r>
              <a:rPr lang="ru-RU" dirty="0">
                <a:solidFill>
                  <a:srgbClr val="002060"/>
                </a:solidFill>
              </a:rPr>
              <a:t>6. </a:t>
            </a:r>
            <a:r>
              <a:rPr lang="ru-RU" b="1" dirty="0">
                <a:solidFill>
                  <a:srgbClr val="002060"/>
                </a:solidFill>
              </a:rPr>
              <a:t>Ограничение, </a:t>
            </a:r>
            <a:r>
              <a:rPr lang="ru-RU" dirty="0">
                <a:solidFill>
                  <a:srgbClr val="002060"/>
                </a:solidFill>
              </a:rPr>
              <a:t>предусмотренное пунктом 1 настоящего постановления, </a:t>
            </a:r>
            <a:r>
              <a:rPr lang="ru-RU" b="1" dirty="0">
                <a:solidFill>
                  <a:srgbClr val="002060"/>
                </a:solidFill>
              </a:rPr>
              <a:t>может не применяться заказчиками при осуществлении закупок:</a:t>
            </a:r>
          </a:p>
          <a:p>
            <a:endParaRPr lang="ru-RU" dirty="0">
              <a:solidFill>
                <a:srgbClr val="002060"/>
              </a:solidFill>
            </a:endParaRPr>
          </a:p>
          <a:p>
            <a:r>
              <a:rPr lang="ru-RU" dirty="0">
                <a:solidFill>
                  <a:srgbClr val="002060"/>
                </a:solidFill>
              </a:rPr>
              <a:t>а) </a:t>
            </a:r>
            <a:r>
              <a:rPr lang="ru-RU" b="1" dirty="0">
                <a:solidFill>
                  <a:srgbClr val="002060"/>
                </a:solidFill>
              </a:rPr>
              <a:t>товара определенного товарного знака ввиду его несовместимости с товарами, на которых размещаются другие товарные знаки, и необходимости обеспечения взаимодействия закупаемого товара с товарами, используемыми заказчиком, за исключением случаев осуществления закупок товара, указанного в позиции 371 (</a:t>
            </a:r>
            <a:r>
              <a:rPr lang="ru-RU" dirty="0">
                <a:solidFill>
                  <a:srgbClr val="002060"/>
                </a:solidFill>
              </a:rPr>
              <a:t>Тест-полоски для определения содержания глюкозы в крови) </a:t>
            </a:r>
            <a:r>
              <a:rPr lang="ru-RU" b="1" dirty="0">
                <a:solidFill>
                  <a:srgbClr val="002060"/>
                </a:solidFill>
              </a:rPr>
              <a:t>приложения N 2 к настоящему постановлению;</a:t>
            </a:r>
          </a:p>
        </p:txBody>
      </p:sp>
    </p:spTree>
    <p:extLst>
      <p:ext uri="{BB962C8B-B14F-4D97-AF65-F5344CB8AC3E}">
        <p14:creationId xmlns:p14="http://schemas.microsoft.com/office/powerpoint/2010/main" val="23540467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292" y="789445"/>
            <a:ext cx="8326423"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solidFill>
                  <a:srgbClr val="002060"/>
                </a:solidFill>
              </a:rPr>
              <a:t>б</a:t>
            </a:r>
            <a:r>
              <a:rPr lang="ru-RU" b="1" dirty="0">
                <a:solidFill>
                  <a:srgbClr val="002060"/>
                </a:solidFill>
              </a:rPr>
              <a:t>) товара из числа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r>
              <a:rPr lang="ru-RU" dirty="0">
                <a:solidFill>
                  <a:srgbClr val="002060"/>
                </a:solidFill>
              </a:rPr>
              <a:t> </a:t>
            </a:r>
            <a:r>
              <a:rPr lang="ru-RU" b="1" dirty="0">
                <a:solidFill>
                  <a:srgbClr val="0070C0"/>
                </a:solidFill>
              </a:rPr>
              <a:t>Положения настоящего подпункта не применяются при осуществлении закупок товаров, указанных в приложении N 2 к настоящему постановлению и являющихся расходными материалами, комплектующими, принадлежностями к медицинским изделиям</a:t>
            </a:r>
            <a:r>
              <a:rPr lang="ru-RU" b="1" dirty="0">
                <a:solidFill>
                  <a:srgbClr val="002060"/>
                </a:solidFill>
              </a:rPr>
              <a:t>;</a:t>
            </a:r>
          </a:p>
          <a:p>
            <a:endParaRPr lang="ru-RU" dirty="0">
              <a:solidFill>
                <a:srgbClr val="002060"/>
              </a:solidFill>
            </a:endParaRPr>
          </a:p>
          <a:p>
            <a:r>
              <a:rPr lang="ru-RU" dirty="0">
                <a:solidFill>
                  <a:srgbClr val="002060"/>
                </a:solidFill>
              </a:rPr>
              <a:t>в) товаров, указанных в позициях 100 и 101 приложения N 2 к настоящему постановлению, в целях обеспечения нужд спорта высших достижений;</a:t>
            </a:r>
          </a:p>
          <a:p>
            <a:endParaRPr lang="ru-RU" dirty="0">
              <a:solidFill>
                <a:srgbClr val="002060"/>
              </a:solidFill>
            </a:endParaRPr>
          </a:p>
          <a:p>
            <a:r>
              <a:rPr lang="ru-RU" dirty="0">
                <a:solidFill>
                  <a:srgbClr val="002060"/>
                </a:solidFill>
              </a:rPr>
              <a:t>г) товара из числа запасных частей и деталей к используемому оружию спортивному огнестрельному с нарезным стволом, происходящему из иностранного государства.</a:t>
            </a:r>
          </a:p>
        </p:txBody>
      </p:sp>
    </p:spTree>
    <p:extLst>
      <p:ext uri="{BB962C8B-B14F-4D97-AF65-F5344CB8AC3E}">
        <p14:creationId xmlns:p14="http://schemas.microsoft.com/office/powerpoint/2010/main" val="23540467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49"/>
          <p:cNvSpPr/>
          <p:nvPr/>
        </p:nvSpPr>
        <p:spPr>
          <a:xfrm rot="-2700000">
            <a:off x="7653984" y="1739087"/>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49"/>
          <p:cNvGrpSpPr/>
          <p:nvPr/>
        </p:nvGrpSpPr>
        <p:grpSpPr>
          <a:xfrm>
            <a:off x="4281834" y="-94101"/>
            <a:ext cx="5490816" cy="5475238"/>
            <a:chOff x="4262784" y="-94101"/>
            <a:chExt cx="5490816" cy="5475238"/>
          </a:xfrm>
        </p:grpSpPr>
        <p:sp>
          <p:nvSpPr>
            <p:cNvPr id="931" name="Google Shape;931;p49"/>
            <p:cNvSpPr/>
            <p:nvPr/>
          </p:nvSpPr>
          <p:spPr>
            <a:xfrm flipH="1">
              <a:off x="4589100" y="-94101"/>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rot="-2699590">
              <a:off x="7795135" y="769228"/>
              <a:ext cx="1780000" cy="477721"/>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5177089" y="2617224"/>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rot="-2700000">
              <a:off x="5882759" y="4798887"/>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rot="-2699590">
              <a:off x="4117684" y="4473046"/>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7" name="Google Shape;937;p49"/>
          <p:cNvSpPr txBox="1">
            <a:spLocks noGrp="1"/>
          </p:cNvSpPr>
          <p:nvPr>
            <p:ph type="subTitle" idx="1"/>
          </p:nvPr>
        </p:nvSpPr>
        <p:spPr>
          <a:xfrm>
            <a:off x="347300" y="3356955"/>
            <a:ext cx="4250100" cy="121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1600" dirty="0"/>
              <a:t>Подписка на </a:t>
            </a:r>
            <a:r>
              <a:rPr lang="ru-RU" sz="1600" dirty="0" err="1">
                <a:solidFill>
                  <a:srgbClr val="29A0D9"/>
                </a:solidFill>
              </a:rPr>
              <a:t>Телеграм</a:t>
            </a:r>
            <a:r>
              <a:rPr lang="ru-RU" sz="1600" dirty="0"/>
              <a:t> канал позволит Вам быть в курсе самых свежих новостей Госзаказа, а также повысить свой уровень знаний в сфере </a:t>
            </a:r>
            <a:r>
              <a:rPr lang="ru-RU" sz="1600" dirty="0" err="1"/>
              <a:t>госзакупок</a:t>
            </a:r>
            <a:r>
              <a:rPr lang="ru-RU" sz="1600" dirty="0"/>
              <a:t>.</a:t>
            </a:r>
          </a:p>
        </p:txBody>
      </p:sp>
      <p:grpSp>
        <p:nvGrpSpPr>
          <p:cNvPr id="945" name="Google Shape;945;p49"/>
          <p:cNvGrpSpPr/>
          <p:nvPr/>
        </p:nvGrpSpPr>
        <p:grpSpPr>
          <a:xfrm>
            <a:off x="6097923" y="1985975"/>
            <a:ext cx="2957177" cy="2981211"/>
            <a:chOff x="5186401" y="494525"/>
            <a:chExt cx="1834973" cy="3724678"/>
          </a:xfrm>
        </p:grpSpPr>
        <p:sp>
          <p:nvSpPr>
            <p:cNvPr id="946" name="Google Shape;946;p49"/>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9"/>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Рисунок 21">
            <a:extLst>
              <a:ext uri="{FF2B5EF4-FFF2-40B4-BE49-F238E27FC236}">
                <a16:creationId xmlns:a16="http://schemas.microsoft.com/office/drawing/2014/main" id="{B1CB42B4-5652-42C3-A7D9-1210AC39E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89" y="80878"/>
            <a:ext cx="902788" cy="572700"/>
          </a:xfrm>
          <a:prstGeom prst="rect">
            <a:avLst/>
          </a:prstGeom>
        </p:spPr>
      </p:pic>
      <p:sp>
        <p:nvSpPr>
          <p:cNvPr id="23" name="Прямоугольник 22">
            <a:extLst>
              <a:ext uri="{FF2B5EF4-FFF2-40B4-BE49-F238E27FC236}">
                <a16:creationId xmlns:a16="http://schemas.microsoft.com/office/drawing/2014/main" id="{27D95245-C561-4383-AFFE-92F0DA247A2D}"/>
              </a:ext>
            </a:extLst>
          </p:cNvPr>
          <p:cNvSpPr/>
          <p:nvPr/>
        </p:nvSpPr>
        <p:spPr>
          <a:xfrm>
            <a:off x="345079" y="1601712"/>
            <a:ext cx="10264023" cy="1569658"/>
          </a:xfrm>
          <a:prstGeom prst="rect">
            <a:avLst/>
          </a:prstGeom>
        </p:spPr>
        <p:txBody>
          <a:bodyPr wrap="square" lIns="91439" tIns="45719" rIns="91439" bIns="45719">
            <a:spAutoFit/>
          </a:bodyPr>
          <a:lstStyle/>
          <a:p>
            <a:pPr defTabSz="914354"/>
            <a:r>
              <a:rPr lang="ru-RU" sz="4800" b="1" dirty="0">
                <a:solidFill>
                  <a:srgbClr val="29A0D9"/>
                </a:solidFill>
                <a:latin typeface="Calibri"/>
                <a:ea typeface="Open Sans" panose="020B0606030504020204" pitchFamily="34" charset="0"/>
                <a:cs typeface="Open Sans" panose="020B0606030504020204" pitchFamily="34" charset="0"/>
              </a:rPr>
              <a:t>Подписывайтесь на </a:t>
            </a:r>
          </a:p>
          <a:p>
            <a:pPr defTabSz="914354"/>
            <a:r>
              <a:rPr lang="en-US" sz="4800" b="1" dirty="0">
                <a:solidFill>
                  <a:srgbClr val="29A0D9"/>
                </a:solidFill>
                <a:latin typeface="Calibri"/>
                <a:ea typeface="Open Sans" panose="020B0606030504020204" pitchFamily="34" charset="0"/>
                <a:cs typeface="Open Sans" panose="020B0606030504020204" pitchFamily="34" charset="0"/>
              </a:rPr>
              <a:t>Telegram </a:t>
            </a:r>
            <a:r>
              <a:rPr lang="ru-RU" sz="4800" b="1" dirty="0">
                <a:solidFill>
                  <a:srgbClr val="29A0D9"/>
                </a:solidFill>
                <a:latin typeface="Calibri"/>
                <a:ea typeface="Open Sans" panose="020B0606030504020204" pitchFamily="34" charset="0"/>
                <a:cs typeface="Open Sans" panose="020B0606030504020204" pitchFamily="34" charset="0"/>
              </a:rPr>
              <a:t>канал</a:t>
            </a:r>
            <a:r>
              <a:rPr lang="en-US" sz="4800" b="1" dirty="0">
                <a:solidFill>
                  <a:srgbClr val="29A0D9"/>
                </a:solidFill>
                <a:latin typeface="Calibri"/>
                <a:ea typeface="Open Sans" panose="020B0606030504020204" pitchFamily="34" charset="0"/>
                <a:cs typeface="Open Sans" panose="020B0606030504020204" pitchFamily="34" charset="0"/>
              </a:rPr>
              <a:t>!</a:t>
            </a:r>
            <a:endParaRPr lang="ru-RU" sz="3600" b="1" dirty="0">
              <a:solidFill>
                <a:srgbClr val="29A0D9"/>
              </a:solidFill>
              <a:latin typeface="Calibri"/>
              <a:ea typeface="Open Sans" panose="020B0606030504020204" pitchFamily="34" charset="0"/>
              <a:cs typeface="Open Sans" panose="020B0606030504020204" pitchFamily="34" charset="0"/>
            </a:endParaRPr>
          </a:p>
        </p:txBody>
      </p:sp>
      <p:pic>
        <p:nvPicPr>
          <p:cNvPr id="25" name="Рисунок 24">
            <a:extLst>
              <a:ext uri="{FF2B5EF4-FFF2-40B4-BE49-F238E27FC236}">
                <a16:creationId xmlns:a16="http://schemas.microsoft.com/office/drawing/2014/main" id="{1C9C6882-1608-4305-80AB-7DB1554064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4872" y="2111003"/>
            <a:ext cx="2761255" cy="2761255"/>
          </a:xfrm>
          <a:prstGeom prst="rect">
            <a:avLst/>
          </a:prstGeom>
        </p:spPr>
      </p:pic>
      <p:pic>
        <p:nvPicPr>
          <p:cNvPr id="26" name="Picture 2">
            <a:extLst>
              <a:ext uri="{FF2B5EF4-FFF2-40B4-BE49-F238E27FC236}">
                <a16:creationId xmlns:a16="http://schemas.microsoft.com/office/drawing/2014/main" id="{BB5DE948-9549-4035-B332-201A3586CD3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4696" y="2317333"/>
            <a:ext cx="1000076" cy="10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5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250" y="694313"/>
            <a:ext cx="7886914" cy="3108543"/>
          </a:xfrm>
          <a:prstGeom prst="rect">
            <a:avLst/>
          </a:prstGeom>
        </p:spPr>
        <p:txBody>
          <a:bodyPr wrap="square">
            <a:spAutoFit/>
          </a:bodyPr>
          <a:lstStyle/>
          <a:p>
            <a:pPr algn="ctr"/>
            <a:r>
              <a:rPr lang="ru-RU" b="1" dirty="0">
                <a:solidFill>
                  <a:srgbClr val="002060"/>
                </a:solidFill>
              </a:rPr>
              <a:t>Применение мер (запрет, ограничение, преимущество)</a:t>
            </a:r>
          </a:p>
          <a:p>
            <a:pPr algn="ctr"/>
            <a:endParaRPr lang="ru-RU" b="1" dirty="0">
              <a:solidFill>
                <a:srgbClr val="002060"/>
              </a:solidFill>
            </a:endParaRPr>
          </a:p>
          <a:p>
            <a:pPr algn="ctr"/>
            <a:endParaRPr lang="ru-RU" b="1" dirty="0">
              <a:solidFill>
                <a:srgbClr val="002060"/>
              </a:solidFill>
            </a:endParaRPr>
          </a:p>
          <a:p>
            <a:r>
              <a:rPr lang="ru-RU" dirty="0">
                <a:solidFill>
                  <a:srgbClr val="002060"/>
                </a:solidFill>
              </a:rPr>
              <a:t>Запрет применяется при проведении всех способов определения поставщика (подрядчика, исполнителя), в том числе при закупке у единственного поставщика (подрядчика, исполнителя). </a:t>
            </a:r>
          </a:p>
          <a:p>
            <a:endParaRPr lang="ru-RU" dirty="0">
              <a:solidFill>
                <a:srgbClr val="002060"/>
              </a:solidFill>
            </a:endParaRPr>
          </a:p>
          <a:p>
            <a:r>
              <a:rPr lang="ru-RU" dirty="0">
                <a:solidFill>
                  <a:srgbClr val="002060"/>
                </a:solidFill>
              </a:rPr>
              <a:t>Ограничение, преимущество применяются исключительно при проведении конкурентных способов определения поставщика (подрядчика, исполнителя) и при осуществлении закупки по части 12 статьи 93 Закона №44-ФЗ. </a:t>
            </a:r>
          </a:p>
          <a:p>
            <a:endParaRPr lang="ru-RU" dirty="0">
              <a:solidFill>
                <a:srgbClr val="002060"/>
              </a:solidFill>
            </a:endParaRPr>
          </a:p>
          <a:p>
            <a:r>
              <a:rPr lang="ru-RU" dirty="0">
                <a:solidFill>
                  <a:srgbClr val="002060"/>
                </a:solidFill>
              </a:rPr>
              <a:t>Преимущество применяется в случаях, когда товар, включённый в объект закупки, не указан в перечнях №1 и №2 или объект закупки одновременно включает как товар, указанный в перечнях №1 и №2, так и товар, не указанный в таких перечнях.</a:t>
            </a:r>
          </a:p>
        </p:txBody>
      </p:sp>
    </p:spTree>
    <p:extLst>
      <p:ext uri="{BB962C8B-B14F-4D97-AF65-F5344CB8AC3E}">
        <p14:creationId xmlns:p14="http://schemas.microsoft.com/office/powerpoint/2010/main" val="242985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550" y="661422"/>
            <a:ext cx="8324850" cy="3108543"/>
          </a:xfrm>
          <a:prstGeom prst="rect">
            <a:avLst/>
          </a:prstGeom>
        </p:spPr>
        <p:txBody>
          <a:bodyPr wrap="square">
            <a:spAutoFit/>
          </a:bodyPr>
          <a:lstStyle/>
          <a:p>
            <a:endParaRPr lang="ru-RU" dirty="0"/>
          </a:p>
          <a:p>
            <a:r>
              <a:rPr lang="ru-RU" dirty="0">
                <a:solidFill>
                  <a:srgbClr val="002060"/>
                </a:solidFill>
              </a:rPr>
              <a:t>Позиции перечней, в отношении которых установлен запрет, ограничение или минимальная обязательная доля закупок российских товаров, применяются, если в объект закупки включены товар, работа, услуга, для которых </a:t>
            </a:r>
            <a:r>
              <a:rPr lang="ru-RU" b="1" dirty="0">
                <a:solidFill>
                  <a:srgbClr val="002060"/>
                </a:solidFill>
              </a:rPr>
              <a:t>одновременно </a:t>
            </a:r>
            <a:r>
              <a:rPr lang="ru-RU" dirty="0">
                <a:solidFill>
                  <a:srgbClr val="002060"/>
                </a:solidFill>
              </a:rPr>
              <a:t>соблюдаются следующие условия (</a:t>
            </a:r>
            <a:r>
              <a:rPr lang="ru-RU" dirty="0" err="1">
                <a:solidFill>
                  <a:srgbClr val="002060"/>
                </a:solidFill>
              </a:rPr>
              <a:t>пп</a:t>
            </a:r>
            <a:r>
              <a:rPr lang="ru-RU" dirty="0">
                <a:solidFill>
                  <a:srgbClr val="002060"/>
                </a:solidFill>
              </a:rPr>
              <a:t>. "д" п. 4 Постановления N 1875):</a:t>
            </a:r>
          </a:p>
          <a:p>
            <a:r>
              <a:rPr lang="ru-RU" dirty="0">
                <a:solidFill>
                  <a:srgbClr val="002060"/>
                </a:solidFill>
              </a:rPr>
              <a:t>• их наименования указаны в графе "Наименование товара, работы, услуги" или графе "Наименование товара" соответственно;</a:t>
            </a:r>
          </a:p>
          <a:p>
            <a:r>
              <a:rPr lang="ru-RU" dirty="0">
                <a:solidFill>
                  <a:srgbClr val="002060"/>
                </a:solidFill>
              </a:rPr>
              <a:t>• они включены в код ОКПД2, указанный в соответствующих графах.</a:t>
            </a:r>
          </a:p>
          <a:p>
            <a:endParaRPr lang="ru-RU" dirty="0">
              <a:solidFill>
                <a:srgbClr val="002060"/>
              </a:solidFill>
            </a:endParaRPr>
          </a:p>
          <a:p>
            <a:r>
              <a:rPr lang="ru-RU" dirty="0">
                <a:solidFill>
                  <a:srgbClr val="002060"/>
                </a:solidFill>
              </a:rPr>
              <a:t>При этом если в объект закупки включено </a:t>
            </a:r>
            <a:r>
              <a:rPr lang="ru-RU" b="1" dirty="0">
                <a:solidFill>
                  <a:srgbClr val="002060"/>
                </a:solidFill>
              </a:rPr>
              <a:t>медицинское изделие, </a:t>
            </a:r>
            <a:r>
              <a:rPr lang="ru-RU" dirty="0">
                <a:solidFill>
                  <a:srgbClr val="002060"/>
                </a:solidFill>
              </a:rPr>
              <a:t>соответствующая позиция применяется, </a:t>
            </a:r>
            <a:r>
              <a:rPr lang="ru-RU" b="1" dirty="0">
                <a:solidFill>
                  <a:srgbClr val="002060"/>
                </a:solidFill>
              </a:rPr>
              <a:t>если</a:t>
            </a:r>
            <a:r>
              <a:rPr lang="ru-RU" dirty="0">
                <a:solidFill>
                  <a:srgbClr val="002060"/>
                </a:solidFill>
              </a:rPr>
              <a:t> закупаемое медицинское изделие также относится к указанному в графе "Наименование товара, работы, услуги" или графе "Наименование товара" коду вида медицинского изделия в соответствии с номенклатурной классификацией медицинских изделий, утвержденной Минздрава РФ.</a:t>
            </a:r>
          </a:p>
        </p:txBody>
      </p:sp>
    </p:spTree>
    <p:extLst>
      <p:ext uri="{BB962C8B-B14F-4D97-AF65-F5344CB8AC3E}">
        <p14:creationId xmlns:p14="http://schemas.microsoft.com/office/powerpoint/2010/main" val="70591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9" y="1497479"/>
            <a:ext cx="5819776" cy="1815882"/>
          </a:xfrm>
          <a:prstGeom prst="rect">
            <a:avLst/>
          </a:prstGeom>
        </p:spPr>
        <p:txBody>
          <a:bodyPr wrap="square">
            <a:spAutoFit/>
          </a:bodyPr>
          <a:lstStyle/>
          <a:p>
            <a:r>
              <a:rPr lang="ru-RU" dirty="0">
                <a:solidFill>
                  <a:srgbClr val="002060"/>
                </a:solidFill>
              </a:rPr>
              <a:t>Когда в рамках 44-ФЗ закупается товар, в отношении которого установлены запрет, ограничение или преимущество, при описании объекта закупки указываются характеристики товара российского происхождения. </a:t>
            </a:r>
          </a:p>
          <a:p>
            <a:endParaRPr lang="ru-RU" dirty="0">
              <a:solidFill>
                <a:srgbClr val="002060"/>
              </a:solidFill>
            </a:endParaRPr>
          </a:p>
          <a:p>
            <a:r>
              <a:rPr lang="ru-RU" dirty="0">
                <a:solidFill>
                  <a:srgbClr val="002060"/>
                </a:solidFill>
              </a:rPr>
              <a:t>Это правило применяется и к товару, который поставляется при выполнении закупаемой работы, оказании закупаемой услуги (ч. 1.1 ст. 33 Закона N 44-ФЗ).</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39" y="1602939"/>
            <a:ext cx="1850978" cy="1604962"/>
          </a:xfrm>
          <a:prstGeom prst="rect">
            <a:avLst/>
          </a:prstGeom>
          <a:noFill/>
          <a:ln w="9525">
            <a:solidFill>
              <a:schemeClr val="tx1"/>
            </a:solidFill>
            <a:miter lim="800000"/>
            <a:headEnd/>
            <a:tailEnd/>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28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9" y="1465838"/>
            <a:ext cx="5819776" cy="1815882"/>
          </a:xfrm>
          <a:prstGeom prst="rect">
            <a:avLst/>
          </a:prstGeom>
        </p:spPr>
        <p:txBody>
          <a:bodyPr wrap="square">
            <a:spAutoFit/>
          </a:bodyPr>
          <a:lstStyle/>
          <a:p>
            <a:r>
              <a:rPr lang="ru-RU" dirty="0">
                <a:solidFill>
                  <a:srgbClr val="002060"/>
                </a:solidFill>
              </a:rPr>
              <a:t>По общему правилу заказчик вправе включать в один объект закупки товары (работы, услуги) независимо от того, установлены ли в отношении них меры в рамках национального режима или нет </a:t>
            </a:r>
            <a:r>
              <a:rPr lang="ru-RU" b="1" dirty="0">
                <a:solidFill>
                  <a:srgbClr val="002060"/>
                </a:solidFill>
              </a:rPr>
              <a:t>(есть исключения). </a:t>
            </a:r>
          </a:p>
          <a:p>
            <a:endParaRPr lang="ru-RU" b="1" dirty="0">
              <a:solidFill>
                <a:srgbClr val="002060"/>
              </a:solidFill>
            </a:endParaRPr>
          </a:p>
          <a:p>
            <a:r>
              <a:rPr lang="ru-RU" dirty="0">
                <a:solidFill>
                  <a:srgbClr val="002060"/>
                </a:solidFill>
              </a:rPr>
              <a:t>Запрет, ограничение или преимущество будут применяться соответственно к тем товарам, работам и услугам, в отношении которых установлены (</a:t>
            </a:r>
            <a:r>
              <a:rPr lang="ru-RU" dirty="0" err="1">
                <a:solidFill>
                  <a:srgbClr val="002060"/>
                </a:solidFill>
              </a:rPr>
              <a:t>пп</a:t>
            </a:r>
            <a:r>
              <a:rPr lang="ru-RU" dirty="0">
                <a:solidFill>
                  <a:srgbClr val="002060"/>
                </a:solidFill>
              </a:rPr>
              <a:t>. "в" п. 4 Постановления N 1875).</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35" y="849779"/>
            <a:ext cx="2247900" cy="3048000"/>
          </a:xfrm>
          <a:prstGeom prst="rect">
            <a:avLst/>
          </a:prstGeom>
        </p:spPr>
      </p:pic>
    </p:spTree>
    <p:extLst>
      <p:ext uri="{BB962C8B-B14F-4D97-AF65-F5344CB8AC3E}">
        <p14:creationId xmlns:p14="http://schemas.microsoft.com/office/powerpoint/2010/main" val="67051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28" y="532621"/>
            <a:ext cx="8795658" cy="3539430"/>
          </a:xfrm>
          <a:prstGeom prst="rect">
            <a:avLst/>
          </a:prstGeom>
        </p:spPr>
        <p:txBody>
          <a:bodyPr wrap="square">
            <a:spAutoFit/>
          </a:bodyPr>
          <a:lstStyle/>
          <a:p>
            <a:r>
              <a:rPr lang="ru-RU" dirty="0">
                <a:solidFill>
                  <a:srgbClr val="002060"/>
                </a:solidFill>
              </a:rPr>
              <a:t> </a:t>
            </a:r>
            <a:r>
              <a:rPr lang="ru-RU" b="1" dirty="0">
                <a:solidFill>
                  <a:srgbClr val="002060"/>
                </a:solidFill>
              </a:rPr>
              <a:t>Документы и сведения,  подтверждающие страну происхождения товара</a:t>
            </a:r>
          </a:p>
          <a:p>
            <a:endParaRPr lang="ru-RU" dirty="0">
              <a:solidFill>
                <a:srgbClr val="002060"/>
              </a:solidFill>
            </a:endParaRPr>
          </a:p>
          <a:p>
            <a:r>
              <a:rPr lang="ru-RU" dirty="0">
                <a:solidFill>
                  <a:srgbClr val="002060"/>
                </a:solidFill>
              </a:rPr>
              <a:t>Подтверждением страны происхождения товара по общему правилу является ее указание в заявке участника закупки согласно ОКСМ (</a:t>
            </a:r>
            <a:r>
              <a:rPr lang="ru-RU" dirty="0" err="1">
                <a:solidFill>
                  <a:srgbClr val="002060"/>
                </a:solidFill>
              </a:rPr>
              <a:t>пп</a:t>
            </a:r>
            <a:r>
              <a:rPr lang="ru-RU" dirty="0">
                <a:solidFill>
                  <a:srgbClr val="002060"/>
                </a:solidFill>
              </a:rPr>
              <a:t>. "з" п. 3 Постановления N 1875), а так же приложение соответствующих информации и документов  (номер реестровой записи и количество баллов по ПП РФ 719).</a:t>
            </a:r>
          </a:p>
          <a:p>
            <a:endParaRPr lang="ru-RU" dirty="0">
              <a:solidFill>
                <a:srgbClr val="002060"/>
              </a:solidFill>
            </a:endParaRPr>
          </a:p>
          <a:p>
            <a:r>
              <a:rPr lang="ru-RU" dirty="0">
                <a:solidFill>
                  <a:srgbClr val="002060"/>
                </a:solidFill>
              </a:rPr>
              <a:t>Для отдельных категорий промышленной продукции, ПО, медицинских изделий и лекарственных препаратов установлены особые правила подтверждения страны происхождения товаров, например:</a:t>
            </a:r>
          </a:p>
          <a:p>
            <a:r>
              <a:rPr lang="ru-RU" dirty="0">
                <a:solidFill>
                  <a:srgbClr val="002060"/>
                </a:solidFill>
              </a:rPr>
              <a:t>для большинства категорий промышленной продукции подтверждением является номер реестровой записи из реестра российской промышленной продукции или реестра евразийской промышленной продукции (для товаров из стран ЕАЭС, кроме РФ) (</a:t>
            </a:r>
            <a:r>
              <a:rPr lang="ru-RU" dirty="0" err="1">
                <a:solidFill>
                  <a:srgbClr val="002060"/>
                </a:solidFill>
              </a:rPr>
              <a:t>пп</a:t>
            </a:r>
            <a:r>
              <a:rPr lang="ru-RU" dirty="0">
                <a:solidFill>
                  <a:srgbClr val="002060"/>
                </a:solidFill>
              </a:rPr>
              <a:t>. "а", "б" п. 3 Постановления N 1875);</a:t>
            </a:r>
          </a:p>
          <a:p>
            <a:r>
              <a:rPr lang="ru-RU" dirty="0">
                <a:solidFill>
                  <a:srgbClr val="002060"/>
                </a:solidFill>
              </a:rPr>
              <a:t>для ПО подтверждением выступает номер реестровой записи из реестра российского ПО или реестра евразийского ПО (для товаров из стран ЕАЭС, кроме РФ). Если к ПО установлены Дополнительные требования в праве РФ или ЕАЭС, реестровая запись должна содержать сведения о соответствии ПО таковым (</a:t>
            </a:r>
            <a:r>
              <a:rPr lang="ru-RU" dirty="0" err="1">
                <a:solidFill>
                  <a:srgbClr val="002060"/>
                </a:solidFill>
              </a:rPr>
              <a:t>пп</a:t>
            </a:r>
            <a:r>
              <a:rPr lang="ru-RU" dirty="0">
                <a:solidFill>
                  <a:srgbClr val="002060"/>
                </a:solidFill>
              </a:rPr>
              <a:t>. "г" - "ж" п. 3 Постановления N 1875).</a:t>
            </a:r>
          </a:p>
        </p:txBody>
      </p:sp>
    </p:spTree>
    <p:extLst>
      <p:ext uri="{BB962C8B-B14F-4D97-AF65-F5344CB8AC3E}">
        <p14:creationId xmlns:p14="http://schemas.microsoft.com/office/powerpoint/2010/main" val="180517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848629"/>
            <a:ext cx="5688632" cy="3416320"/>
          </a:xfrm>
          <a:prstGeom prst="rect">
            <a:avLst/>
          </a:prstGeom>
        </p:spPr>
        <p:txBody>
          <a:bodyPr wrap="square">
            <a:spAutoFit/>
          </a:bodyPr>
          <a:lstStyle/>
          <a:p>
            <a:r>
              <a:rPr lang="ru-RU" b="1" dirty="0">
                <a:solidFill>
                  <a:srgbClr val="FF0000"/>
                </a:solidFill>
              </a:rPr>
              <a:t>До 31 августа 2025 </a:t>
            </a:r>
            <a:r>
              <a:rPr lang="ru-RU" dirty="0">
                <a:solidFill>
                  <a:srgbClr val="002060"/>
                </a:solidFill>
              </a:rPr>
              <a:t>г. включительно страну происхождения </a:t>
            </a:r>
            <a:r>
              <a:rPr lang="ru-RU" dirty="0" err="1">
                <a:solidFill>
                  <a:srgbClr val="002060"/>
                </a:solidFill>
              </a:rPr>
              <a:t>медизделий</a:t>
            </a:r>
            <a:r>
              <a:rPr lang="ru-RU" dirty="0">
                <a:solidFill>
                  <a:srgbClr val="002060"/>
                </a:solidFill>
              </a:rPr>
              <a:t> и лекарственных препаратов можно подтвердить:</a:t>
            </a:r>
          </a:p>
          <a:p>
            <a:pPr marL="285750" indent="-285750">
              <a:buFont typeface="Arial" panose="020B0604020202020204" pitchFamily="34" charset="0"/>
              <a:buChar char="•"/>
            </a:pPr>
            <a:r>
              <a:rPr lang="ru-RU" dirty="0">
                <a:solidFill>
                  <a:srgbClr val="002060"/>
                </a:solidFill>
              </a:rPr>
              <a:t>для </a:t>
            </a:r>
            <a:r>
              <a:rPr lang="ru-RU" dirty="0" err="1">
                <a:solidFill>
                  <a:srgbClr val="002060"/>
                </a:solidFill>
              </a:rPr>
              <a:t>медизделий</a:t>
            </a:r>
            <a:r>
              <a:rPr lang="ru-RU" dirty="0">
                <a:solidFill>
                  <a:srgbClr val="002060"/>
                </a:solidFill>
              </a:rPr>
              <a:t> из позиций 400 - 432 Перечня N 2 - совокупностью информации и документов, приведенных в </a:t>
            </a:r>
            <a:r>
              <a:rPr lang="ru-RU" dirty="0" err="1">
                <a:solidFill>
                  <a:srgbClr val="002060"/>
                </a:solidFill>
              </a:rPr>
              <a:t>пп</a:t>
            </a:r>
            <a:r>
              <a:rPr lang="ru-RU" dirty="0">
                <a:solidFill>
                  <a:srgbClr val="002060"/>
                </a:solidFill>
              </a:rPr>
              <a:t>. "г" п. 10 Постановления N 1875;</a:t>
            </a:r>
          </a:p>
          <a:p>
            <a:pPr marL="285750" indent="-285750">
              <a:buFont typeface="Arial" panose="020B0604020202020204" pitchFamily="34" charset="0"/>
              <a:buChar char="•"/>
            </a:pPr>
            <a:r>
              <a:rPr lang="ru-RU" dirty="0">
                <a:solidFill>
                  <a:srgbClr val="002060"/>
                </a:solidFill>
              </a:rPr>
              <a:t>для </a:t>
            </a:r>
            <a:r>
              <a:rPr lang="ru-RU" dirty="0" err="1">
                <a:solidFill>
                  <a:srgbClr val="002060"/>
                </a:solidFill>
              </a:rPr>
              <a:t>медизделий</a:t>
            </a:r>
            <a:r>
              <a:rPr lang="ru-RU" dirty="0">
                <a:solidFill>
                  <a:srgbClr val="002060"/>
                </a:solidFill>
              </a:rPr>
              <a:t> из позиций 362 - 399 Перечня N 2 и лекарственных препаратов - сведениями из реестров промышленной продукции РФ или ЕАЭС или сертификатом, который выдает уполномоченный орган (организация) соответствующей страны - члена ЕАЭС.</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388"/>
            <a:ext cx="2939841" cy="2287712"/>
          </a:xfrm>
          <a:prstGeom prst="rect">
            <a:avLst/>
          </a:prstGeom>
        </p:spPr>
      </p:pic>
    </p:spTree>
    <p:extLst>
      <p:ext uri="{BB962C8B-B14F-4D97-AF65-F5344CB8AC3E}">
        <p14:creationId xmlns:p14="http://schemas.microsoft.com/office/powerpoint/2010/main" val="92038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544101"/>
            <a:ext cx="6912768" cy="3108543"/>
          </a:xfrm>
          <a:prstGeom prst="rect">
            <a:avLst/>
          </a:prstGeom>
        </p:spPr>
        <p:txBody>
          <a:bodyPr wrap="square">
            <a:spAutoFit/>
          </a:bodyPr>
          <a:lstStyle/>
          <a:p>
            <a:r>
              <a:rPr lang="ru-RU" b="1" dirty="0">
                <a:solidFill>
                  <a:srgbClr val="002060"/>
                </a:solidFill>
              </a:rPr>
              <a:t>Для лекарственных препаратов из стран ЕАЭС (кроме РФ) </a:t>
            </a:r>
          </a:p>
          <a:p>
            <a:r>
              <a:rPr lang="ru-RU" dirty="0">
                <a:solidFill>
                  <a:srgbClr val="002060"/>
                </a:solidFill>
              </a:rPr>
              <a:t>описанный порядок подтверждения страны происхождения товара </a:t>
            </a:r>
          </a:p>
          <a:p>
            <a:r>
              <a:rPr lang="ru-RU" dirty="0">
                <a:solidFill>
                  <a:srgbClr val="002060"/>
                </a:solidFill>
              </a:rPr>
              <a:t>действует, </a:t>
            </a:r>
            <a:r>
              <a:rPr lang="ru-RU" b="1" dirty="0">
                <a:solidFill>
                  <a:srgbClr val="002060"/>
                </a:solidFill>
              </a:rPr>
              <a:t>пока не внесены изменения в право ЕАЭС </a:t>
            </a:r>
            <a:r>
              <a:rPr lang="ru-RU" dirty="0">
                <a:solidFill>
                  <a:srgbClr val="002060"/>
                </a:solidFill>
              </a:rPr>
              <a:t>(</a:t>
            </a:r>
            <a:r>
              <a:rPr lang="ru-RU" dirty="0" err="1">
                <a:solidFill>
                  <a:srgbClr val="002060"/>
                </a:solidFill>
              </a:rPr>
              <a:t>пп</a:t>
            </a:r>
            <a:r>
              <a:rPr lang="ru-RU" dirty="0">
                <a:solidFill>
                  <a:srgbClr val="002060"/>
                </a:solidFill>
              </a:rPr>
              <a:t>. "д" п. 10 Постановления N 1875).</a:t>
            </a:r>
          </a:p>
          <a:p>
            <a:endParaRPr lang="ru-RU" dirty="0">
              <a:solidFill>
                <a:srgbClr val="002060"/>
              </a:solidFill>
            </a:endParaRPr>
          </a:p>
          <a:p>
            <a:r>
              <a:rPr lang="ru-RU" dirty="0">
                <a:solidFill>
                  <a:srgbClr val="002060"/>
                </a:solidFill>
              </a:rPr>
              <a:t>Для подтверждения осуществления всех стадий производства лекарственного препарата на территориях стран - членов ЕАЭС в целях </a:t>
            </a:r>
            <a:r>
              <a:rPr lang="ru-RU" dirty="0" err="1">
                <a:solidFill>
                  <a:srgbClr val="002060"/>
                </a:solidFill>
              </a:rPr>
              <a:t>пп</a:t>
            </a:r>
            <a:r>
              <a:rPr lang="ru-RU" dirty="0">
                <a:solidFill>
                  <a:srgbClr val="002060"/>
                </a:solidFill>
              </a:rPr>
              <a:t>. "у" п. 4 Постановления N 1875 помимо основных, подтверждающих страну происхождения документов нужно </a:t>
            </a:r>
            <a:r>
              <a:rPr lang="ru-RU" b="1" dirty="0">
                <a:solidFill>
                  <a:srgbClr val="002060"/>
                </a:solidFill>
              </a:rPr>
              <a:t>предоставить документ со сведениями о стадиях технологического процесса производства лекарственного средства для медицинского применения, осуществляемых на территории ЕАЭС, выданный </a:t>
            </a:r>
            <a:r>
              <a:rPr lang="ru-RU" b="1" dirty="0" err="1">
                <a:solidFill>
                  <a:srgbClr val="002060"/>
                </a:solidFill>
              </a:rPr>
              <a:t>Минпромторгом</a:t>
            </a:r>
            <a:r>
              <a:rPr lang="ru-RU" b="1" dirty="0">
                <a:solidFill>
                  <a:srgbClr val="002060"/>
                </a:solidFill>
              </a:rPr>
              <a:t> России в установленном порядке </a:t>
            </a:r>
            <a:r>
              <a:rPr lang="ru-RU" dirty="0">
                <a:solidFill>
                  <a:srgbClr val="002060"/>
                </a:solidFill>
              </a:rPr>
              <a:t>(</a:t>
            </a:r>
            <a:r>
              <a:rPr lang="ru-RU" dirty="0" err="1">
                <a:solidFill>
                  <a:srgbClr val="002060"/>
                </a:solidFill>
              </a:rPr>
              <a:t>пп</a:t>
            </a:r>
            <a:r>
              <a:rPr lang="ru-RU" dirty="0">
                <a:solidFill>
                  <a:srgbClr val="002060"/>
                </a:solidFill>
              </a:rPr>
              <a:t>. "в" п. 3 Постановления N 1875).</a:t>
            </a:r>
          </a:p>
          <a:p>
            <a:r>
              <a:rPr lang="ru-RU" dirty="0">
                <a:solidFill>
                  <a:srgbClr val="002060"/>
                </a:solidFill>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85644"/>
            <a:ext cx="1714500" cy="2667000"/>
          </a:xfrm>
          <a:prstGeom prst="rect">
            <a:avLst/>
          </a:prstGeom>
        </p:spPr>
      </p:pic>
    </p:spTree>
    <p:extLst>
      <p:ext uri="{BB962C8B-B14F-4D97-AF65-F5344CB8AC3E}">
        <p14:creationId xmlns:p14="http://schemas.microsoft.com/office/powerpoint/2010/main" val="354162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199" y="906077"/>
            <a:ext cx="7540171" cy="2839239"/>
          </a:xfrm>
          <a:prstGeom prst="rect">
            <a:avLst/>
          </a:prstGeom>
        </p:spPr>
        <p:txBody>
          <a:bodyPr wrap="square">
            <a:spAutoFit/>
          </a:bodyPr>
          <a:lstStyle/>
          <a:p>
            <a:pPr algn="ctr"/>
            <a:r>
              <a:rPr lang="ru-RU" dirty="0">
                <a:solidFill>
                  <a:srgbClr val="002060"/>
                </a:solidFill>
              </a:rPr>
              <a:t>  </a:t>
            </a:r>
            <a:r>
              <a:rPr lang="ru-RU" b="1" dirty="0">
                <a:solidFill>
                  <a:srgbClr val="002060"/>
                </a:solidFill>
              </a:rPr>
              <a:t>ПРИМЕНЕНИЕ ЗАПРЕТА НА ЗАКУПКУ ТОВАРОВ, РАБОТ, УСЛУГ </a:t>
            </a:r>
          </a:p>
          <a:p>
            <a:pPr algn="ctr"/>
            <a:r>
              <a:rPr lang="ru-RU" b="1" dirty="0">
                <a:solidFill>
                  <a:srgbClr val="002060"/>
                </a:solidFill>
              </a:rPr>
              <a:t>ИНОСТРАННОГО ПРОИСХОЖДЕНИЯ</a:t>
            </a:r>
          </a:p>
          <a:p>
            <a:endParaRPr lang="ru-RU" sz="1050" b="1" dirty="0">
              <a:solidFill>
                <a:srgbClr val="002060"/>
              </a:solidFill>
            </a:endParaRPr>
          </a:p>
          <a:p>
            <a:r>
              <a:rPr lang="ru-RU" dirty="0">
                <a:solidFill>
                  <a:srgbClr val="002060"/>
                </a:solidFill>
              </a:rPr>
              <a:t>Запрет применяется с учетом следующих правил:</a:t>
            </a:r>
          </a:p>
          <a:p>
            <a:pPr marL="285750" indent="-285750">
              <a:buFont typeface="Arial" panose="020B0604020202020204" pitchFamily="34" charset="0"/>
              <a:buChar char="•"/>
            </a:pPr>
            <a:r>
              <a:rPr lang="ru-RU" b="1" dirty="0">
                <a:solidFill>
                  <a:srgbClr val="002060"/>
                </a:solidFill>
              </a:rPr>
              <a:t>Заявка отклоняется </a:t>
            </a:r>
            <a:r>
              <a:rPr lang="ru-RU" dirty="0">
                <a:solidFill>
                  <a:srgbClr val="002060"/>
                </a:solidFill>
              </a:rPr>
              <a:t>, если она содержит предложение поставить иностранный товар (при закупке работ и услуг - если ее подало иностранное лицо) (</a:t>
            </a:r>
            <a:r>
              <a:rPr lang="ru-RU" dirty="0" err="1">
                <a:solidFill>
                  <a:srgbClr val="002060"/>
                </a:solidFill>
              </a:rPr>
              <a:t>пп</a:t>
            </a:r>
            <a:r>
              <a:rPr lang="ru-RU" dirty="0">
                <a:solidFill>
                  <a:srgbClr val="002060"/>
                </a:solidFill>
              </a:rPr>
              <a:t>. "а" п. 1 ч. 4, </a:t>
            </a:r>
            <a:r>
              <a:rPr lang="ru-RU" dirty="0" err="1">
                <a:solidFill>
                  <a:srgbClr val="002060"/>
                </a:solidFill>
              </a:rPr>
              <a:t>пп</a:t>
            </a:r>
            <a:r>
              <a:rPr lang="ru-RU" dirty="0">
                <a:solidFill>
                  <a:srgbClr val="002060"/>
                </a:solidFill>
              </a:rPr>
              <a:t>. "а" п. 1 ч. 5 ст. 14 Закона N 44-ФЗ);</a:t>
            </a:r>
          </a:p>
          <a:p>
            <a:pPr marL="285750" indent="-285750">
              <a:buFont typeface="Arial" panose="020B0604020202020204" pitchFamily="34" charset="0"/>
              <a:buChar char="•"/>
            </a:pPr>
            <a:r>
              <a:rPr lang="ru-RU" dirty="0">
                <a:solidFill>
                  <a:srgbClr val="002060"/>
                </a:solidFill>
              </a:rPr>
              <a:t>Не заключается контракт с единственным поставщиком на поставку товара иностранного происхождения, а также с единственным подрядчиком (исполнителем), который является иностранным лицом (</a:t>
            </a:r>
            <a:r>
              <a:rPr lang="ru-RU" dirty="0" err="1">
                <a:solidFill>
                  <a:srgbClr val="002060"/>
                </a:solidFill>
              </a:rPr>
              <a:t>пп</a:t>
            </a:r>
            <a:r>
              <a:rPr lang="ru-RU" dirty="0">
                <a:solidFill>
                  <a:srgbClr val="002060"/>
                </a:solidFill>
              </a:rPr>
              <a:t>. "б" п. 1 ч. 4, </a:t>
            </a:r>
            <a:r>
              <a:rPr lang="ru-RU" dirty="0" err="1">
                <a:solidFill>
                  <a:srgbClr val="002060"/>
                </a:solidFill>
              </a:rPr>
              <a:t>пп</a:t>
            </a:r>
            <a:r>
              <a:rPr lang="ru-RU" dirty="0">
                <a:solidFill>
                  <a:srgbClr val="002060"/>
                </a:solidFill>
              </a:rPr>
              <a:t>. "б" п. 1 ч. 5 ст. 14 Закона N 44-ФЗ);</a:t>
            </a:r>
          </a:p>
          <a:p>
            <a:pPr marL="285750" indent="-285750">
              <a:buFont typeface="Arial" panose="020B0604020202020204" pitchFamily="34" charset="0"/>
              <a:buChar char="•"/>
            </a:pPr>
            <a:r>
              <a:rPr lang="ru-RU" dirty="0">
                <a:solidFill>
                  <a:srgbClr val="002060"/>
                </a:solidFill>
              </a:rPr>
              <a:t>при исполнении контракта на поставку товара не заменяйте его иностранным товаром, закупка которого запрещена (</a:t>
            </a:r>
            <a:r>
              <a:rPr lang="ru-RU" dirty="0" err="1">
                <a:solidFill>
                  <a:srgbClr val="002060"/>
                </a:solidFill>
              </a:rPr>
              <a:t>пп</a:t>
            </a:r>
            <a:r>
              <a:rPr lang="ru-RU" dirty="0">
                <a:solidFill>
                  <a:srgbClr val="002060"/>
                </a:solidFill>
              </a:rPr>
              <a:t>. "в" п. 1 ч. 4 ст. 14 Закона N 44-ФЗ).</a:t>
            </a:r>
          </a:p>
        </p:txBody>
      </p:sp>
    </p:spTree>
    <p:extLst>
      <p:ext uri="{BB962C8B-B14F-4D97-AF65-F5344CB8AC3E}">
        <p14:creationId xmlns:p14="http://schemas.microsoft.com/office/powerpoint/2010/main" val="264524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483" y="864935"/>
            <a:ext cx="8147407" cy="2893100"/>
          </a:xfrm>
          <a:prstGeom prst="rect">
            <a:avLst/>
          </a:prstGeom>
        </p:spPr>
        <p:txBody>
          <a:bodyPr wrap="square">
            <a:spAutoFit/>
          </a:bodyPr>
          <a:lstStyle/>
          <a:p>
            <a:r>
              <a:rPr lang="ru-RU" dirty="0">
                <a:solidFill>
                  <a:srgbClr val="002060"/>
                </a:solidFill>
              </a:rPr>
              <a:t>Заказчик  вправе не применять запрет, когда, в частности (п. 5 Постановления N 1875):</a:t>
            </a:r>
          </a:p>
          <a:p>
            <a:pPr marL="285750" indent="-285750">
              <a:buFont typeface="Arial" panose="020B0604020202020204" pitchFamily="34" charset="0"/>
              <a:buChar char="•"/>
            </a:pPr>
            <a:r>
              <a:rPr lang="ru-RU" dirty="0">
                <a:solidFill>
                  <a:srgbClr val="002060"/>
                </a:solidFill>
              </a:rPr>
              <a:t>закупается промышленная продукция, которая не производится в РФ. Это подтверждается разрешением на закупку товара иностранного происхождения. Его выдает </a:t>
            </a:r>
            <a:r>
              <a:rPr lang="ru-RU" dirty="0" err="1">
                <a:solidFill>
                  <a:srgbClr val="002060"/>
                </a:solidFill>
              </a:rPr>
              <a:t>Минпромторг</a:t>
            </a:r>
            <a:r>
              <a:rPr lang="ru-RU" dirty="0">
                <a:solidFill>
                  <a:srgbClr val="002060"/>
                </a:solidFill>
              </a:rPr>
              <a:t> России по обращению до начала осуществления закупки.</a:t>
            </a:r>
          </a:p>
          <a:p>
            <a:r>
              <a:rPr lang="ru-RU" dirty="0">
                <a:solidFill>
                  <a:srgbClr val="002060"/>
                </a:solidFill>
              </a:rPr>
              <a:t>При описании объекта закупки приводятся те же характеристики, которые указывались при обращении за разрешением;</a:t>
            </a:r>
          </a:p>
          <a:p>
            <a:pPr marL="285750" indent="-285750">
              <a:buFont typeface="Arial" panose="020B0604020202020204" pitchFamily="34" charset="0"/>
              <a:buChar char="•"/>
            </a:pPr>
            <a:r>
              <a:rPr lang="ru-RU" dirty="0">
                <a:solidFill>
                  <a:srgbClr val="002060"/>
                </a:solidFill>
              </a:rPr>
              <a:t>Закупается промышленная продукция (кроме отдельных позиций) на сумму менее 1 млн руб. и цена каждой единицы товара не превышает 300 тыс. руб.;</a:t>
            </a:r>
          </a:p>
          <a:p>
            <a:pPr marL="285750" indent="-285750">
              <a:buFont typeface="Arial" panose="020B0604020202020204" pitchFamily="34" charset="0"/>
              <a:buChar char="•"/>
            </a:pPr>
            <a:r>
              <a:rPr lang="ru-RU" dirty="0">
                <a:solidFill>
                  <a:srgbClr val="002060"/>
                </a:solidFill>
              </a:rPr>
              <a:t>закупается иностранное ПО, поскольку товара того же класса нет в реестре российского ПО и реестре евразийского ПО или товар того же класса из реестра по своим характеристикам не соответствует ПО, которое планируете закупить;</a:t>
            </a:r>
          </a:p>
          <a:p>
            <a:pPr marL="285750" indent="-285750">
              <a:buFont typeface="Arial" panose="020B0604020202020204" pitchFamily="34" charset="0"/>
              <a:buChar char="•"/>
            </a:pPr>
            <a:r>
              <a:rPr lang="ru-RU" dirty="0">
                <a:solidFill>
                  <a:srgbClr val="002060"/>
                </a:solidFill>
              </a:rPr>
              <a:t>осуществляется закупка в особых ситуациях, например в целях оказания неотложной медпомощи, из-за аварии или обстоятельств непреодолимой силы.</a:t>
            </a:r>
          </a:p>
        </p:txBody>
      </p:sp>
    </p:spTree>
    <p:extLst>
      <p:ext uri="{BB962C8B-B14F-4D97-AF65-F5344CB8AC3E}">
        <p14:creationId xmlns:p14="http://schemas.microsoft.com/office/powerpoint/2010/main" val="321860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5824" y="796826"/>
            <a:ext cx="7153276" cy="3108543"/>
          </a:xfrm>
          <a:prstGeom prst="rect">
            <a:avLst/>
          </a:prstGeom>
        </p:spPr>
        <p:txBody>
          <a:bodyPr wrap="square">
            <a:spAutoFit/>
          </a:bodyPr>
          <a:lstStyle/>
          <a:p>
            <a:r>
              <a:rPr lang="ru-RU" dirty="0">
                <a:solidFill>
                  <a:srgbClr val="002060"/>
                </a:solidFill>
              </a:rPr>
              <a:t>На протяжении многих лет разные государства применяют при осуществлении закупок для обеспечения государственных нужд преференции для своих национальных товаров, работ, услуг. </a:t>
            </a:r>
          </a:p>
          <a:p>
            <a:endParaRPr lang="ru-RU" dirty="0">
              <a:solidFill>
                <a:srgbClr val="002060"/>
              </a:solidFill>
            </a:endParaRPr>
          </a:p>
          <a:p>
            <a:r>
              <a:rPr lang="ru-RU" dirty="0">
                <a:solidFill>
                  <a:srgbClr val="002060"/>
                </a:solidFill>
              </a:rPr>
              <a:t>В рамках действия российского национального режима иностранные товары, работы и услуги, соответственно выполняемые и оказываемые иностранными лицами, допускаются к закупкам на равных условиях с российскими, если это установлено международными договорами. </a:t>
            </a:r>
          </a:p>
          <a:p>
            <a:endParaRPr lang="ru-RU" dirty="0">
              <a:solidFill>
                <a:srgbClr val="002060"/>
              </a:solidFill>
            </a:endParaRPr>
          </a:p>
          <a:p>
            <a:r>
              <a:rPr lang="ru-RU" dirty="0">
                <a:solidFill>
                  <a:srgbClr val="002060"/>
                </a:solidFill>
              </a:rPr>
              <a:t>Это значит, что одинаковые правила должны применяться ко всем участникам, кроме случаев, указанных в Генеральном соглашении по тарифам и торговле, которое является приложением к </a:t>
            </a:r>
            <a:r>
              <a:rPr lang="ru-RU" dirty="0" err="1">
                <a:solidFill>
                  <a:srgbClr val="002060"/>
                </a:solidFill>
              </a:rPr>
              <a:t>Марракешскому</a:t>
            </a:r>
            <a:r>
              <a:rPr lang="ru-RU" dirty="0">
                <a:solidFill>
                  <a:srgbClr val="002060"/>
                </a:solidFill>
              </a:rPr>
              <a:t> соглашению об учреждении ВТО от 15 апреля 1994 года (далее – Соглашение ВТО) и Договоре о Евразийском экономическом союзе от 29 мая 2014 года (далее – Договор ЕАЭС).</a:t>
            </a:r>
          </a:p>
        </p:txBody>
      </p:sp>
    </p:spTree>
    <p:extLst>
      <p:ext uri="{BB962C8B-B14F-4D97-AF65-F5344CB8AC3E}">
        <p14:creationId xmlns:p14="http://schemas.microsoft.com/office/powerpoint/2010/main" val="409586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950" y="772154"/>
            <a:ext cx="7941923" cy="3108543"/>
          </a:xfrm>
          <a:prstGeom prst="rect">
            <a:avLst/>
          </a:prstGeom>
        </p:spPr>
        <p:txBody>
          <a:bodyPr wrap="square">
            <a:spAutoFit/>
          </a:bodyPr>
          <a:lstStyle/>
          <a:p>
            <a:r>
              <a:rPr lang="ru-RU" dirty="0">
                <a:solidFill>
                  <a:srgbClr val="002060"/>
                </a:solidFill>
              </a:rPr>
              <a:t>Запрещено закупать ПО, произведенное за рубежом. Исключение составляют страны ЕАЭС. ПО из таких стран приравнивается к российскому (п. 1, </a:t>
            </a:r>
            <a:r>
              <a:rPr lang="ru-RU" dirty="0" err="1">
                <a:solidFill>
                  <a:srgbClr val="002060"/>
                </a:solidFill>
              </a:rPr>
              <a:t>пп</a:t>
            </a:r>
            <a:r>
              <a:rPr lang="ru-RU" dirty="0">
                <a:solidFill>
                  <a:srgbClr val="002060"/>
                </a:solidFill>
              </a:rPr>
              <a:t>. "а" п. 4 Постановления N 1875).</a:t>
            </a:r>
          </a:p>
          <a:p>
            <a:endParaRPr lang="ru-RU" dirty="0">
              <a:solidFill>
                <a:srgbClr val="002060"/>
              </a:solidFill>
            </a:endParaRPr>
          </a:p>
          <a:p>
            <a:r>
              <a:rPr lang="ru-RU" dirty="0">
                <a:solidFill>
                  <a:srgbClr val="002060"/>
                </a:solidFill>
              </a:rPr>
              <a:t>Под запрет подпадают закупки (</a:t>
            </a:r>
            <a:r>
              <a:rPr lang="ru-RU" dirty="0" err="1">
                <a:solidFill>
                  <a:srgbClr val="002060"/>
                </a:solidFill>
              </a:rPr>
              <a:t>пп</a:t>
            </a:r>
            <a:r>
              <a:rPr lang="ru-RU" dirty="0">
                <a:solidFill>
                  <a:srgbClr val="002060"/>
                </a:solidFill>
              </a:rPr>
              <a:t>. "о", "с" п. 4 Постановления N 1875):</a:t>
            </a:r>
          </a:p>
          <a:p>
            <a:pPr marL="285750" indent="-285750">
              <a:buFont typeface="Arial" panose="020B0604020202020204" pitchFamily="34" charset="0"/>
              <a:buChar char="•"/>
            </a:pPr>
            <a:r>
              <a:rPr lang="ru-RU" dirty="0">
                <a:solidFill>
                  <a:srgbClr val="002060"/>
                </a:solidFill>
              </a:rPr>
              <a:t>ПО, исключительных прав на него и прав использования (в том числе закупаемых вместе с другими товарами (работами, услугами));</a:t>
            </a:r>
          </a:p>
          <a:p>
            <a:pPr marL="285750" indent="-285750">
              <a:buFont typeface="Arial" panose="020B0604020202020204" pitchFamily="34" charset="0"/>
              <a:buChar char="•"/>
            </a:pPr>
            <a:r>
              <a:rPr lang="ru-RU" dirty="0">
                <a:solidFill>
                  <a:srgbClr val="002060"/>
                </a:solidFill>
              </a:rPr>
              <a:t>поставки и техобслуживания ПК и подобной техники, на которые в результате исполнения контракта необходимо установить ПО;</a:t>
            </a:r>
          </a:p>
          <a:p>
            <a:pPr marL="285750" indent="-285750">
              <a:buFont typeface="Arial" panose="020B0604020202020204" pitchFamily="34" charset="0"/>
              <a:buChar char="•"/>
            </a:pPr>
            <a:r>
              <a:rPr lang="ru-RU" dirty="0">
                <a:solidFill>
                  <a:srgbClr val="002060"/>
                </a:solidFill>
              </a:rPr>
              <a:t>разработки, модификации, модернизации, сопровождения, техподдержки, обновления ПО, если заказчик получит права использовать ПО или расширится ранее предоставленный объем прав.</a:t>
            </a:r>
          </a:p>
          <a:p>
            <a:pPr marL="285750" indent="-285750">
              <a:buFont typeface="Arial" panose="020B0604020202020204" pitchFamily="34" charset="0"/>
              <a:buChar char="•"/>
            </a:pPr>
            <a:r>
              <a:rPr lang="ru-RU" dirty="0">
                <a:solidFill>
                  <a:srgbClr val="002060"/>
                </a:solidFill>
              </a:rPr>
              <a:t>Запрет не применяется, когда сведения о закупке или о самом ПО составляют </a:t>
            </a:r>
            <a:r>
              <a:rPr lang="ru-RU" dirty="0" err="1">
                <a:solidFill>
                  <a:srgbClr val="002060"/>
                </a:solidFill>
              </a:rPr>
              <a:t>гостайну</a:t>
            </a:r>
            <a:r>
              <a:rPr lang="ru-RU" dirty="0">
                <a:solidFill>
                  <a:srgbClr val="002060"/>
                </a:solidFill>
              </a:rPr>
              <a:t> (</a:t>
            </a:r>
            <a:r>
              <a:rPr lang="ru-RU" dirty="0" err="1">
                <a:solidFill>
                  <a:srgbClr val="002060"/>
                </a:solidFill>
              </a:rPr>
              <a:t>пп</a:t>
            </a:r>
            <a:r>
              <a:rPr lang="ru-RU" dirty="0">
                <a:solidFill>
                  <a:srgbClr val="002060"/>
                </a:solidFill>
              </a:rPr>
              <a:t>. "о" п. 4 Постановления N 1875).</a:t>
            </a:r>
          </a:p>
          <a:p>
            <a:r>
              <a:rPr lang="ru-RU" dirty="0">
                <a:solidFill>
                  <a:srgbClr val="002060"/>
                </a:solidFill>
              </a:rPr>
              <a:t>  </a:t>
            </a:r>
          </a:p>
        </p:txBody>
      </p:sp>
    </p:spTree>
    <p:extLst>
      <p:ext uri="{BB962C8B-B14F-4D97-AF65-F5344CB8AC3E}">
        <p14:creationId xmlns:p14="http://schemas.microsoft.com/office/powerpoint/2010/main" val="355802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595" y="478870"/>
            <a:ext cx="8198777" cy="2462213"/>
          </a:xfrm>
          <a:prstGeom prst="rect">
            <a:avLst/>
          </a:prstGeom>
        </p:spPr>
        <p:txBody>
          <a:bodyPr wrap="square">
            <a:spAutoFit/>
          </a:bodyPr>
          <a:lstStyle/>
          <a:p>
            <a:r>
              <a:rPr lang="ru-RU" b="1" dirty="0">
                <a:solidFill>
                  <a:srgbClr val="002060"/>
                </a:solidFill>
              </a:rPr>
              <a:t>Для поиска товаров российского происхождения необходимо воспользоваться:</a:t>
            </a:r>
          </a:p>
          <a:p>
            <a:r>
              <a:rPr lang="ru-RU" dirty="0">
                <a:solidFill>
                  <a:srgbClr val="002060"/>
                </a:solidFill>
              </a:rPr>
              <a:t> Реестр российской промышленной продукции (ПП РФ 719 от 17.07.2015) -</a:t>
            </a:r>
          </a:p>
          <a:p>
            <a:r>
              <a:rPr lang="ru-RU" dirty="0">
                <a:solidFill>
                  <a:srgbClr val="002060"/>
                </a:solidFill>
                <a:hlinkClick r:id="rId2"/>
              </a:rPr>
              <a:t>https://gisp.gov.ru/pp719v2/pub/prod/</a:t>
            </a:r>
            <a:endParaRPr lang="ru-RU" dirty="0">
              <a:solidFill>
                <a:srgbClr val="002060"/>
              </a:solidFill>
            </a:endParaRPr>
          </a:p>
          <a:p>
            <a:endParaRPr lang="ru-RU" dirty="0">
              <a:solidFill>
                <a:srgbClr val="002060"/>
              </a:solidFill>
            </a:endParaRPr>
          </a:p>
          <a:p>
            <a:r>
              <a:rPr lang="ru-RU" dirty="0">
                <a:solidFill>
                  <a:srgbClr val="002060"/>
                </a:solidFill>
              </a:rPr>
              <a:t> Евразийский реестр промышленных товаров государств - членов Евразийского</a:t>
            </a:r>
          </a:p>
          <a:p>
            <a:r>
              <a:rPr lang="ru-RU" dirty="0">
                <a:solidFill>
                  <a:srgbClr val="002060"/>
                </a:solidFill>
              </a:rPr>
              <a:t>экономического союза - https://goszakupki.eaeunion.org/erpt/ru/registers/products</a:t>
            </a:r>
          </a:p>
          <a:p>
            <a:r>
              <a:rPr lang="ru-RU" dirty="0">
                <a:solidFill>
                  <a:srgbClr val="002060"/>
                </a:solidFill>
              </a:rPr>
              <a:t> Каталог продукции ГИСП - </a:t>
            </a:r>
            <a:r>
              <a:rPr lang="ru-RU" dirty="0">
                <a:solidFill>
                  <a:srgbClr val="002060"/>
                </a:solidFill>
                <a:hlinkClick r:id="rId3"/>
              </a:rPr>
              <a:t>https://gisp.gov.ru/goods/#/</a:t>
            </a:r>
            <a:endParaRPr lang="ru-RU" dirty="0">
              <a:solidFill>
                <a:srgbClr val="002060"/>
              </a:solidFill>
            </a:endParaRPr>
          </a:p>
          <a:p>
            <a:endParaRPr lang="ru-RU" dirty="0">
              <a:solidFill>
                <a:srgbClr val="002060"/>
              </a:solidFill>
            </a:endParaRPr>
          </a:p>
          <a:p>
            <a:r>
              <a:rPr lang="ru-RU" dirty="0">
                <a:solidFill>
                  <a:srgbClr val="002060"/>
                </a:solidFill>
              </a:rPr>
              <a:t> Реестры программного обеспечения российский и евразийский </a:t>
            </a:r>
            <a:r>
              <a:rPr lang="ru-RU" dirty="0">
                <a:solidFill>
                  <a:srgbClr val="002060"/>
                </a:solidFill>
                <a:hlinkClick r:id="rId4"/>
              </a:rPr>
              <a:t>–</a:t>
            </a:r>
            <a:r>
              <a:rPr lang="ru-RU" dirty="0">
                <a:solidFill>
                  <a:srgbClr val="002060"/>
                </a:solidFill>
              </a:rPr>
              <a:t> </a:t>
            </a:r>
          </a:p>
          <a:p>
            <a:r>
              <a:rPr lang="ru-RU" dirty="0">
                <a:solidFill>
                  <a:srgbClr val="002060"/>
                </a:solidFill>
                <a:hlinkClick r:id="rId4"/>
              </a:rPr>
              <a:t>https://reestr.digital.gov.ru/</a:t>
            </a:r>
            <a:endParaRPr lang="ru-RU" dirty="0">
              <a:solidFill>
                <a:srgbClr val="002060"/>
              </a:solidFill>
            </a:endParaRPr>
          </a:p>
          <a:p>
            <a:endParaRPr lang="ru-RU" dirty="0">
              <a:solidFill>
                <a:srgbClr val="002060"/>
              </a:solidFill>
            </a:endParaRPr>
          </a:p>
        </p:txBody>
      </p:sp>
      <p:sp>
        <p:nvSpPr>
          <p:cNvPr id="3" name="Прямоугольник 2"/>
          <p:cNvSpPr/>
          <p:nvPr/>
        </p:nvSpPr>
        <p:spPr>
          <a:xfrm>
            <a:off x="3210673" y="3214579"/>
            <a:ext cx="4572000" cy="738664"/>
          </a:xfrm>
          <a:prstGeom prst="rect">
            <a:avLst/>
          </a:prstGeom>
        </p:spPr>
        <p:txBody>
          <a:bodyPr>
            <a:spAutoFit/>
          </a:bodyPr>
          <a:lstStyle/>
          <a:p>
            <a:r>
              <a:rPr lang="ru-RU" dirty="0">
                <a:solidFill>
                  <a:srgbClr val="002060"/>
                </a:solidFill>
              </a:rPr>
              <a:t>Рекомендуется с учетом требований </a:t>
            </a:r>
            <a:r>
              <a:rPr lang="ru-RU" dirty="0" err="1">
                <a:solidFill>
                  <a:srgbClr val="002060"/>
                </a:solidFill>
              </a:rPr>
              <a:t>пп</a:t>
            </a:r>
            <a:r>
              <a:rPr lang="ru-RU" dirty="0">
                <a:solidFill>
                  <a:srgbClr val="002060"/>
                </a:solidFill>
              </a:rPr>
              <a:t>. а, б, г,</a:t>
            </a:r>
          </a:p>
          <a:p>
            <a:r>
              <a:rPr lang="ru-RU" dirty="0">
                <a:solidFill>
                  <a:srgbClr val="002060"/>
                </a:solidFill>
              </a:rPr>
              <a:t>д, е, ж, и п.1 ПП 1875 в части подтверждения</a:t>
            </a:r>
          </a:p>
          <a:p>
            <a:r>
              <a:rPr lang="ru-RU" dirty="0">
                <a:solidFill>
                  <a:srgbClr val="002060"/>
                </a:solidFill>
              </a:rPr>
              <a:t>страны происхождения</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939" y="2889151"/>
            <a:ext cx="1850978" cy="1604962"/>
          </a:xfrm>
          <a:prstGeom prst="rect">
            <a:avLst/>
          </a:prstGeom>
          <a:noFill/>
          <a:ln w="9525">
            <a:solidFill>
              <a:schemeClr val="tx1"/>
            </a:solidFill>
            <a:miter lim="800000"/>
            <a:headEnd/>
            <a:tailEnd/>
          </a:ln>
          <a:effectLst>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6522" y="1959564"/>
            <a:ext cx="2983915" cy="70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67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143" y="389313"/>
            <a:ext cx="8853714" cy="4185761"/>
          </a:xfrm>
          <a:prstGeom prst="rect">
            <a:avLst/>
          </a:prstGeom>
        </p:spPr>
        <p:txBody>
          <a:bodyPr wrap="square">
            <a:spAutoFit/>
          </a:bodyPr>
          <a:lstStyle/>
          <a:p>
            <a:r>
              <a:rPr lang="ru-RU" dirty="0">
                <a:solidFill>
                  <a:srgbClr val="002060"/>
                </a:solidFill>
              </a:rPr>
              <a:t>В составе заявки в соответствии п. 5 ч.1 ст. 43 44-ФЗ требуются информация и</a:t>
            </a:r>
          </a:p>
          <a:p>
            <a:r>
              <a:rPr lang="ru-RU" dirty="0">
                <a:solidFill>
                  <a:srgbClr val="002060"/>
                </a:solidFill>
              </a:rPr>
              <a:t>документы, определенные в соответствии с п. 2 ч. 2 ст. 14 Федерального закона</a:t>
            </a:r>
          </a:p>
          <a:p>
            <a:r>
              <a:rPr lang="ru-RU" dirty="0">
                <a:solidFill>
                  <a:srgbClr val="002060"/>
                </a:solidFill>
              </a:rPr>
              <a:t>44-ФЗ (в случае, если в извещении об осуществлении закупки, документации о закупке (если</a:t>
            </a:r>
          </a:p>
          <a:p>
            <a:r>
              <a:rPr lang="ru-RU" dirty="0">
                <a:solidFill>
                  <a:srgbClr val="002060"/>
                </a:solidFill>
              </a:rPr>
              <a:t>Федеральным законом 44-ФЗ предусмотрена документация о закупке) установлены</a:t>
            </a:r>
          </a:p>
          <a:p>
            <a:r>
              <a:rPr lang="ru-RU" dirty="0">
                <a:solidFill>
                  <a:srgbClr val="002060"/>
                </a:solidFill>
              </a:rPr>
              <a:t>предусмотренные указанной статьей запрет, ограничение, преимущество). В случае отсутствия</a:t>
            </a:r>
          </a:p>
          <a:p>
            <a:r>
              <a:rPr lang="ru-RU" dirty="0">
                <a:solidFill>
                  <a:srgbClr val="002060"/>
                </a:solidFill>
              </a:rPr>
              <a:t>таких информации и документов в заявке на участие в закупке такая заявка приравнивается к</a:t>
            </a:r>
          </a:p>
          <a:p>
            <a:r>
              <a:rPr lang="ru-RU" dirty="0">
                <a:solidFill>
                  <a:srgbClr val="002060"/>
                </a:solidFill>
              </a:rPr>
              <a:t>заявке, в которой содержится предложение о поставке товаров, происходящих из</a:t>
            </a:r>
          </a:p>
          <a:p>
            <a:r>
              <a:rPr lang="ru-RU" dirty="0">
                <a:solidFill>
                  <a:srgbClr val="002060"/>
                </a:solidFill>
              </a:rPr>
              <a:t>иностранного государства, работ, услуг, соответственно выполняемых, оказываемых</a:t>
            </a:r>
          </a:p>
          <a:p>
            <a:r>
              <a:rPr lang="ru-RU" dirty="0">
                <a:solidFill>
                  <a:srgbClr val="002060"/>
                </a:solidFill>
              </a:rPr>
              <a:t>иностранными лицами.</a:t>
            </a:r>
          </a:p>
          <a:p>
            <a:endParaRPr lang="ru-RU" dirty="0">
              <a:solidFill>
                <a:srgbClr val="002060"/>
              </a:solidFill>
            </a:endParaRPr>
          </a:p>
          <a:p>
            <a:r>
              <a:rPr lang="ru-RU" dirty="0">
                <a:solidFill>
                  <a:srgbClr val="002060"/>
                </a:solidFill>
              </a:rPr>
              <a:t>В соответствии с п.3 ПП РФ № 1875 от 23.12.2024 при установлении запрета информацией и</a:t>
            </a:r>
          </a:p>
          <a:p>
            <a:r>
              <a:rPr lang="ru-RU" dirty="0">
                <a:solidFill>
                  <a:srgbClr val="002060"/>
                </a:solidFill>
              </a:rPr>
              <a:t>документами, подтверждающими страну происхождения товара, являются:</a:t>
            </a:r>
          </a:p>
          <a:p>
            <a:pPr marL="285750" indent="-285750">
              <a:buFont typeface="Wingdings" panose="05000000000000000000" pitchFamily="2" charset="2"/>
              <a:buChar char="Ø"/>
            </a:pPr>
            <a:r>
              <a:rPr lang="ru-RU" dirty="0">
                <a:solidFill>
                  <a:srgbClr val="002060"/>
                </a:solidFill>
              </a:rPr>
              <a:t>номер реестровой записи из реестра российской промышленной продукции/номер реестровой записи из евразийского реестра промышленных товаров государств - членов Евразийского экономического союза, содержащей в том числе:</a:t>
            </a:r>
          </a:p>
          <a:p>
            <a:pPr marL="285750" indent="-285750">
              <a:buFont typeface="Arial" panose="020B0604020202020204" pitchFamily="34" charset="0"/>
              <a:buChar char="•"/>
            </a:pPr>
            <a:r>
              <a:rPr lang="ru-RU" dirty="0">
                <a:solidFill>
                  <a:srgbClr val="002060"/>
                </a:solidFill>
              </a:rPr>
              <a:t>информацию о совокупном количестве баллов (если предусмотрено)</a:t>
            </a:r>
          </a:p>
          <a:p>
            <a:pPr marL="285750" indent="-285750">
              <a:buFont typeface="Arial" panose="020B0604020202020204" pitchFamily="34" charset="0"/>
              <a:buChar char="•"/>
            </a:pPr>
            <a:r>
              <a:rPr lang="ru-RU" dirty="0">
                <a:solidFill>
                  <a:srgbClr val="002060"/>
                </a:solidFill>
              </a:rPr>
              <a:t>информацию об уровне радиоэлектронной (если предусмотрено);</a:t>
            </a:r>
          </a:p>
          <a:p>
            <a:pPr marL="285750" indent="-285750">
              <a:buFont typeface="Wingdings" panose="05000000000000000000" pitchFamily="2" charset="2"/>
              <a:buChar char="Ø"/>
            </a:pPr>
            <a:r>
              <a:rPr lang="ru-RU" dirty="0">
                <a:solidFill>
                  <a:srgbClr val="002060"/>
                </a:solidFill>
              </a:rPr>
              <a:t>порядковый номер реестровой записи из реестра российского ПО/реестра евразийского ПО, информацию о соответствии ПО дополнительным требованиям (если предусмотрено)</a:t>
            </a:r>
          </a:p>
        </p:txBody>
      </p:sp>
    </p:spTree>
    <p:extLst>
      <p:ext uri="{BB962C8B-B14F-4D97-AF65-F5344CB8AC3E}">
        <p14:creationId xmlns:p14="http://schemas.microsoft.com/office/powerpoint/2010/main" val="2030198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485" y="228475"/>
            <a:ext cx="7351486" cy="523220"/>
          </a:xfrm>
          <a:prstGeom prst="rect">
            <a:avLst/>
          </a:prstGeom>
        </p:spPr>
        <p:txBody>
          <a:bodyPr wrap="square">
            <a:spAutoFit/>
          </a:bodyPr>
          <a:lstStyle/>
          <a:p>
            <a:r>
              <a:rPr lang="ru-RU" b="1" dirty="0">
                <a:solidFill>
                  <a:srgbClr val="002060"/>
                </a:solidFill>
              </a:rPr>
              <a:t>При рассмотрении заявок участников информация о подтверждении страны происхождения отражается в структурированной части заявки.</a:t>
            </a:r>
          </a:p>
        </p:txBody>
      </p:sp>
      <p:sp>
        <p:nvSpPr>
          <p:cNvPr id="3" name="Прямоугольник 2"/>
          <p:cNvSpPr/>
          <p:nvPr/>
        </p:nvSpPr>
        <p:spPr>
          <a:xfrm>
            <a:off x="246742" y="1125200"/>
            <a:ext cx="8186058" cy="1600438"/>
          </a:xfrm>
          <a:prstGeom prst="rect">
            <a:avLst/>
          </a:prstGeom>
        </p:spPr>
        <p:txBody>
          <a:bodyPr wrap="square">
            <a:spAutoFit/>
          </a:bodyPr>
          <a:lstStyle/>
          <a:p>
            <a:r>
              <a:rPr lang="ru-RU" b="1" dirty="0">
                <a:solidFill>
                  <a:srgbClr val="002060"/>
                </a:solidFill>
              </a:rPr>
              <a:t>6. </a:t>
            </a:r>
            <a:r>
              <a:rPr lang="ru-RU" dirty="0">
                <a:solidFill>
                  <a:srgbClr val="002060"/>
                </a:solidFill>
              </a:rPr>
              <a:t>При рассмотрении заявок участников заявка на участие в закупке, содержащая</a:t>
            </a:r>
          </a:p>
          <a:p>
            <a:r>
              <a:rPr lang="ru-RU" dirty="0">
                <a:solidFill>
                  <a:srgbClr val="002060"/>
                </a:solidFill>
              </a:rPr>
              <a:t>предложение о поставке товара, происходящего из иностранного государства, подлежит отклонению в соответствии с Федеральным законом 44-ФЗ (пункт 4 части 12 статьи 48);</a:t>
            </a:r>
          </a:p>
          <a:p>
            <a:endParaRPr lang="ru-RU" dirty="0">
              <a:solidFill>
                <a:srgbClr val="002060"/>
              </a:solidFill>
            </a:endParaRPr>
          </a:p>
          <a:p>
            <a:r>
              <a:rPr lang="ru-RU" i="1" dirty="0">
                <a:solidFill>
                  <a:srgbClr val="002060"/>
                </a:solidFill>
              </a:rPr>
              <a:t>При этом в соответствии с требованиями подп. д п.5 ч.6 ст.43 44-ФЗ оператор ЭТП</a:t>
            </a:r>
          </a:p>
          <a:p>
            <a:r>
              <a:rPr lang="ru-RU" i="1" dirty="0">
                <a:solidFill>
                  <a:srgbClr val="002060"/>
                </a:solidFill>
              </a:rPr>
              <a:t>осуществляет возврат заявки в случае указания иностранного государства в качестве</a:t>
            </a:r>
          </a:p>
          <a:p>
            <a:r>
              <a:rPr lang="ru-RU" i="1" dirty="0">
                <a:solidFill>
                  <a:srgbClr val="002060"/>
                </a:solidFill>
              </a:rPr>
              <a:t>страны происхождении товара при установленном запрете в извещении.</a:t>
            </a:r>
          </a:p>
        </p:txBody>
      </p:sp>
    </p:spTree>
    <p:extLst>
      <p:ext uri="{BB962C8B-B14F-4D97-AF65-F5344CB8AC3E}">
        <p14:creationId xmlns:p14="http://schemas.microsoft.com/office/powerpoint/2010/main" val="242116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99" y="206949"/>
            <a:ext cx="8919030" cy="2031325"/>
          </a:xfrm>
          <a:prstGeom prst="rect">
            <a:avLst/>
          </a:prstGeom>
        </p:spPr>
        <p:txBody>
          <a:bodyPr wrap="square">
            <a:spAutoFit/>
          </a:bodyPr>
          <a:lstStyle/>
          <a:p>
            <a:pPr algn="ctr"/>
            <a:r>
              <a:rPr lang="ru-RU" b="1" dirty="0">
                <a:solidFill>
                  <a:srgbClr val="002060"/>
                </a:solidFill>
              </a:rPr>
              <a:t>Пример </a:t>
            </a:r>
          </a:p>
          <a:p>
            <a:r>
              <a:rPr lang="ru-RU" dirty="0">
                <a:solidFill>
                  <a:srgbClr val="002060"/>
                </a:solidFill>
              </a:rPr>
              <a:t>Необходимо закупить товар: </a:t>
            </a:r>
            <a:r>
              <a:rPr lang="ru-RU" b="1" dirty="0">
                <a:solidFill>
                  <a:srgbClr val="002060"/>
                </a:solidFill>
              </a:rPr>
              <a:t>Легковой автомобиль, </a:t>
            </a:r>
            <a:r>
              <a:rPr lang="ru-RU" dirty="0">
                <a:solidFill>
                  <a:srgbClr val="002060"/>
                </a:solidFill>
              </a:rPr>
              <a:t>ОКПД2 29.10.21.000 — Средства</a:t>
            </a:r>
          </a:p>
          <a:p>
            <a:r>
              <a:rPr lang="ru-RU" dirty="0">
                <a:solidFill>
                  <a:srgbClr val="002060"/>
                </a:solidFill>
              </a:rPr>
              <a:t>транспортные с двигателем с искровым зажиганием, с рабочим объемом цилиндров не более</a:t>
            </a:r>
          </a:p>
          <a:p>
            <a:r>
              <a:rPr lang="ru-RU" dirty="0">
                <a:solidFill>
                  <a:srgbClr val="002060"/>
                </a:solidFill>
              </a:rPr>
              <a:t>1500 см3, новые.</a:t>
            </a:r>
          </a:p>
          <a:p>
            <a:r>
              <a:rPr lang="ru-RU" dirty="0">
                <a:solidFill>
                  <a:srgbClr val="002060"/>
                </a:solidFill>
              </a:rPr>
              <a:t>В соответствии с ПП 1875 установлен запрет, в составе заявки в части подтверждения страны</a:t>
            </a:r>
          </a:p>
          <a:p>
            <a:r>
              <a:rPr lang="ru-RU" dirty="0">
                <a:solidFill>
                  <a:srgbClr val="002060"/>
                </a:solidFill>
              </a:rPr>
              <a:t>происхождения требуется указать реестровый номер из реестра российской промышленной продукции/ евразийского реестра промышленных товаров, а также информацию о совокупном количестве баллов (в соответствии с ПП РФ 719/Правилами №105).</a:t>
            </a:r>
          </a:p>
          <a:p>
            <a:r>
              <a:rPr lang="ru-RU" dirty="0">
                <a:solidFill>
                  <a:srgbClr val="002060"/>
                </a:solidFill>
              </a:rPr>
              <a:t>В итоге подано три заявки на участие в закупке</a:t>
            </a:r>
          </a:p>
        </p:txBody>
      </p:sp>
      <p:sp>
        <p:nvSpPr>
          <p:cNvPr id="3" name="Прямоугольник 2"/>
          <p:cNvSpPr/>
          <p:nvPr/>
        </p:nvSpPr>
        <p:spPr>
          <a:xfrm>
            <a:off x="239485" y="2238274"/>
            <a:ext cx="2024744"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1.</a:t>
            </a:r>
          </a:p>
          <a:p>
            <a:pPr algn="ctr"/>
            <a:r>
              <a:rPr lang="ru-RU" dirty="0">
                <a:solidFill>
                  <a:srgbClr val="002060"/>
                </a:solidFill>
              </a:rPr>
              <a:t>Страна Россия,</a:t>
            </a:r>
          </a:p>
          <a:p>
            <a:pPr algn="ctr"/>
            <a:r>
              <a:rPr lang="ru-RU" dirty="0">
                <a:solidFill>
                  <a:srgbClr val="002060"/>
                </a:solidFill>
              </a:rPr>
              <a:t>реестровый номер</a:t>
            </a:r>
          </a:p>
          <a:p>
            <a:pPr algn="ctr"/>
            <a:r>
              <a:rPr lang="ru-RU" dirty="0">
                <a:solidFill>
                  <a:srgbClr val="002060"/>
                </a:solidFill>
              </a:rPr>
              <a:t>указан, баллы 2685</a:t>
            </a:r>
          </a:p>
        </p:txBody>
      </p:sp>
      <p:sp>
        <p:nvSpPr>
          <p:cNvPr id="4" name="Прямоугольник 3"/>
          <p:cNvSpPr/>
          <p:nvPr/>
        </p:nvSpPr>
        <p:spPr>
          <a:xfrm>
            <a:off x="3113314" y="2238274"/>
            <a:ext cx="22860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Заявка 2.</a:t>
            </a:r>
          </a:p>
          <a:p>
            <a:pPr algn="ctr"/>
            <a:r>
              <a:rPr lang="ru-RU" dirty="0">
                <a:solidFill>
                  <a:srgbClr val="002060"/>
                </a:solidFill>
              </a:rPr>
              <a:t>Страна Россия,</a:t>
            </a:r>
          </a:p>
          <a:p>
            <a:pPr algn="ctr"/>
            <a:r>
              <a:rPr lang="ru-RU" dirty="0">
                <a:solidFill>
                  <a:srgbClr val="002060"/>
                </a:solidFill>
              </a:rPr>
              <a:t>реестровый номер</a:t>
            </a:r>
          </a:p>
          <a:p>
            <a:pPr algn="ctr"/>
            <a:r>
              <a:rPr lang="ru-RU" dirty="0">
                <a:solidFill>
                  <a:srgbClr val="002060"/>
                </a:solidFill>
              </a:rPr>
              <a:t>указан, баллы 3500</a:t>
            </a:r>
          </a:p>
        </p:txBody>
      </p:sp>
      <p:sp>
        <p:nvSpPr>
          <p:cNvPr id="5" name="Прямоугольник 4"/>
          <p:cNvSpPr/>
          <p:nvPr/>
        </p:nvSpPr>
        <p:spPr>
          <a:xfrm>
            <a:off x="6016171" y="2238274"/>
            <a:ext cx="2416629"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3.</a:t>
            </a:r>
          </a:p>
          <a:p>
            <a:pPr algn="ctr"/>
            <a:r>
              <a:rPr lang="ru-RU" dirty="0">
                <a:solidFill>
                  <a:srgbClr val="002060"/>
                </a:solidFill>
              </a:rPr>
              <a:t>Страна Китай, реестровый</a:t>
            </a:r>
          </a:p>
          <a:p>
            <a:pPr algn="ctr"/>
            <a:r>
              <a:rPr lang="ru-RU" dirty="0">
                <a:solidFill>
                  <a:srgbClr val="002060"/>
                </a:solidFill>
              </a:rPr>
              <a:t>номер не указан, баллы</a:t>
            </a:r>
          </a:p>
          <a:p>
            <a:pPr algn="ctr"/>
            <a:r>
              <a:rPr lang="ru-RU" dirty="0">
                <a:solidFill>
                  <a:srgbClr val="002060"/>
                </a:solidFill>
              </a:rPr>
              <a:t>не указан</a:t>
            </a:r>
          </a:p>
        </p:txBody>
      </p:sp>
      <p:sp>
        <p:nvSpPr>
          <p:cNvPr id="6" name="Прямоугольник 5"/>
          <p:cNvSpPr/>
          <p:nvPr/>
        </p:nvSpPr>
        <p:spPr>
          <a:xfrm>
            <a:off x="239486" y="3653847"/>
            <a:ext cx="2024744"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Заявка 4.</a:t>
            </a:r>
          </a:p>
          <a:p>
            <a:pPr algn="ctr"/>
            <a:r>
              <a:rPr lang="ru-RU" dirty="0">
                <a:solidFill>
                  <a:srgbClr val="002060"/>
                </a:solidFill>
              </a:rPr>
              <a:t>Страна Россия, реестровый номер</a:t>
            </a:r>
          </a:p>
          <a:p>
            <a:pPr algn="ctr"/>
            <a:r>
              <a:rPr lang="ru-RU" dirty="0">
                <a:solidFill>
                  <a:srgbClr val="002060"/>
                </a:solidFill>
              </a:rPr>
              <a:t>указан, баллы отсутствуют</a:t>
            </a:r>
          </a:p>
        </p:txBody>
      </p:sp>
      <p:sp>
        <p:nvSpPr>
          <p:cNvPr id="7" name="Стрелка вниз 6"/>
          <p:cNvSpPr/>
          <p:nvPr/>
        </p:nvSpPr>
        <p:spPr>
          <a:xfrm>
            <a:off x="6955970" y="3252765"/>
            <a:ext cx="537029" cy="595848"/>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8" name="Прямоугольник 7"/>
          <p:cNvSpPr/>
          <p:nvPr/>
        </p:nvSpPr>
        <p:spPr>
          <a:xfrm>
            <a:off x="6016171" y="3908998"/>
            <a:ext cx="2416629" cy="914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b="1" dirty="0">
                <a:solidFill>
                  <a:schemeClr val="bg1"/>
                </a:solidFill>
              </a:rPr>
              <a:t>ОТКЛОНЕНА ОПЕРАТОРОМ </a:t>
            </a:r>
          </a:p>
        </p:txBody>
      </p:sp>
      <p:sp>
        <p:nvSpPr>
          <p:cNvPr id="9" name="Стрелка вниз 6">
            <a:extLst>
              <a:ext uri="{FF2B5EF4-FFF2-40B4-BE49-F238E27FC236}">
                <a16:creationId xmlns:a16="http://schemas.microsoft.com/office/drawing/2014/main" id="{F35B49EA-BAF1-4A47-AADC-445D5C9A73E9}"/>
              </a:ext>
            </a:extLst>
          </p:cNvPr>
          <p:cNvSpPr/>
          <p:nvPr/>
        </p:nvSpPr>
        <p:spPr>
          <a:xfrm rot="16200000">
            <a:off x="3841224" y="2510298"/>
            <a:ext cx="537029" cy="3580046"/>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cxnSp>
        <p:nvCxnSpPr>
          <p:cNvPr id="13" name="Соединительная линия уступом 12"/>
          <p:cNvCxnSpPr>
            <a:stCxn id="3" idx="3"/>
          </p:cNvCxnSpPr>
          <p:nvPr/>
        </p:nvCxnSpPr>
        <p:spPr>
          <a:xfrm>
            <a:off x="2264229" y="2715328"/>
            <a:ext cx="3135085" cy="1133285"/>
          </a:xfrm>
          <a:prstGeom prst="bentConnector3">
            <a:avLst>
              <a:gd name="adj1" fmla="val 14417"/>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9929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03177"/>
            <a:ext cx="9144000" cy="3970318"/>
          </a:xfrm>
          <a:prstGeom prst="rect">
            <a:avLst/>
          </a:prstGeom>
        </p:spPr>
        <p:txBody>
          <a:bodyPr wrap="square">
            <a:spAutoFit/>
          </a:bodyPr>
          <a:lstStyle/>
          <a:p>
            <a:r>
              <a:rPr lang="ru-RU" b="1" dirty="0">
                <a:solidFill>
                  <a:srgbClr val="0070C0"/>
                </a:solidFill>
              </a:rPr>
              <a:t>Для целей осуществления закупок </a:t>
            </a:r>
            <a:r>
              <a:rPr lang="ru-RU" dirty="0">
                <a:solidFill>
                  <a:srgbClr val="002060"/>
                </a:solidFill>
              </a:rPr>
              <a:t>продукции автомобилестроения и (или) оказания услуг с</a:t>
            </a:r>
          </a:p>
          <a:p>
            <a:r>
              <a:rPr lang="ru-RU" dirty="0">
                <a:solidFill>
                  <a:srgbClr val="002060"/>
                </a:solidFill>
              </a:rPr>
              <a:t>использованием продукции автомобилестроения для обеспечения государственных и</a:t>
            </a:r>
          </a:p>
          <a:p>
            <a:r>
              <a:rPr lang="ru-RU" dirty="0">
                <a:solidFill>
                  <a:srgbClr val="002060"/>
                </a:solidFill>
              </a:rPr>
              <a:t>муниципальных нужд в рамках Федерального закона "О контрактной системе в сфере закупок</a:t>
            </a:r>
          </a:p>
          <a:p>
            <a:r>
              <a:rPr lang="ru-RU" dirty="0">
                <a:solidFill>
                  <a:srgbClr val="002060"/>
                </a:solidFill>
              </a:rPr>
              <a:t>товаров, работ, услуг для обеспечения государственных и муниципальных нужд" при производстве</a:t>
            </a:r>
          </a:p>
          <a:p>
            <a:r>
              <a:rPr lang="ru-RU" dirty="0">
                <a:solidFill>
                  <a:srgbClr val="002060"/>
                </a:solidFill>
              </a:rPr>
              <a:t>каждой единицы продукции автомобилестроения должны выполняться операции (условия),</a:t>
            </a:r>
          </a:p>
          <a:p>
            <a:r>
              <a:rPr lang="ru-RU" dirty="0">
                <a:solidFill>
                  <a:srgbClr val="002060"/>
                </a:solidFill>
              </a:rPr>
              <a:t>которые в соответствии с требованиями, указанными в разделе II настоящего приложения,</a:t>
            </a:r>
          </a:p>
          <a:p>
            <a:r>
              <a:rPr lang="ru-RU" dirty="0">
                <a:solidFill>
                  <a:srgbClr val="002060"/>
                </a:solidFill>
              </a:rPr>
              <a:t>оцениваются совокупным количеством </a:t>
            </a:r>
            <a:r>
              <a:rPr lang="ru-RU" b="1" dirty="0">
                <a:solidFill>
                  <a:srgbClr val="0070C0"/>
                </a:solidFill>
              </a:rPr>
              <a:t>баллов (с 1 января 2023 г. не менее 3200 баллов, с 1</a:t>
            </a:r>
          </a:p>
          <a:p>
            <a:r>
              <a:rPr lang="ru-RU" b="1" dirty="0">
                <a:solidFill>
                  <a:srgbClr val="0070C0"/>
                </a:solidFill>
              </a:rPr>
              <a:t>января 2027 г. не менее 3500 баллов, с 1 января 2028 г. не менее 3700 баллов (для автомобилей</a:t>
            </a:r>
          </a:p>
          <a:p>
            <a:r>
              <a:rPr lang="ru-RU" b="1" dirty="0">
                <a:solidFill>
                  <a:srgbClr val="0070C0"/>
                </a:solidFill>
              </a:rPr>
              <a:t>легковых, легких коммерческих автомобилей),…, </a:t>
            </a:r>
            <a:r>
              <a:rPr lang="ru-RU" dirty="0">
                <a:solidFill>
                  <a:srgbClr val="002060"/>
                </a:solidFill>
              </a:rPr>
              <a:t>с 1 января 2023 г. не менее 3200 баллов, с 1</a:t>
            </a:r>
          </a:p>
          <a:p>
            <a:r>
              <a:rPr lang="ru-RU" dirty="0">
                <a:solidFill>
                  <a:srgbClr val="002060"/>
                </a:solidFill>
              </a:rPr>
              <a:t>января 2027 г. не менее 3500 баллов, с 1 января 2029 г. не менее 3700 баллов (для автомобилей</a:t>
            </a:r>
          </a:p>
          <a:p>
            <a:r>
              <a:rPr lang="ru-RU" dirty="0">
                <a:solidFill>
                  <a:srgbClr val="002060"/>
                </a:solidFill>
              </a:rPr>
              <a:t>грузовых), с 1 января 2023 г. не менее 2000 баллов, с 1 января 2027 г. не менее 2300 баллов (для</a:t>
            </a:r>
          </a:p>
          <a:p>
            <a:r>
              <a:rPr lang="ru-RU" dirty="0">
                <a:solidFill>
                  <a:srgbClr val="002060"/>
                </a:solidFill>
              </a:rPr>
              <a:t>автомобилей грузовых, приводимых в движение исключительно электрическим двигателем и</a:t>
            </a:r>
          </a:p>
          <a:p>
            <a:r>
              <a:rPr lang="ru-RU" dirty="0">
                <a:solidFill>
                  <a:srgbClr val="002060"/>
                </a:solidFill>
              </a:rPr>
              <a:t>тяговой батареей, заряжаемой исключительно от внешнего источника электроэнергии), …. </a:t>
            </a:r>
            <a:r>
              <a:rPr lang="ru-RU" b="1" dirty="0">
                <a:solidFill>
                  <a:srgbClr val="002060"/>
                </a:solidFill>
              </a:rPr>
              <a:t>Условием</a:t>
            </a:r>
          </a:p>
          <a:p>
            <a:r>
              <a:rPr lang="ru-RU" b="1" dirty="0">
                <a:solidFill>
                  <a:srgbClr val="002060"/>
                </a:solidFill>
              </a:rPr>
              <a:t>подтверждения соответствия указанному требованию является наличие реестровой записи</a:t>
            </a:r>
          </a:p>
          <a:p>
            <a:r>
              <a:rPr lang="ru-RU" b="1" dirty="0">
                <a:solidFill>
                  <a:srgbClr val="002060"/>
                </a:solidFill>
              </a:rPr>
              <a:t>реестра российской промышленной продукции,</a:t>
            </a:r>
            <a:r>
              <a:rPr lang="ru-RU" dirty="0">
                <a:solidFill>
                  <a:srgbClr val="002060"/>
                </a:solidFill>
              </a:rPr>
              <a:t> размещаемого в государственной информационной</a:t>
            </a:r>
          </a:p>
          <a:p>
            <a:r>
              <a:rPr lang="ru-RU" dirty="0">
                <a:solidFill>
                  <a:srgbClr val="002060"/>
                </a:solidFill>
              </a:rPr>
              <a:t>системе промышленности в соответствии со статьей 17.1 Федерального закона "О промышленной</a:t>
            </a:r>
          </a:p>
          <a:p>
            <a:r>
              <a:rPr lang="ru-RU" dirty="0">
                <a:solidFill>
                  <a:srgbClr val="002060"/>
                </a:solidFill>
              </a:rPr>
              <a:t>политике в Российской Федерации", сформированной в соответствии с ПП РФ от 17.07.2015 N719,</a:t>
            </a:r>
          </a:p>
          <a:p>
            <a:r>
              <a:rPr lang="ru-RU" b="1" dirty="0">
                <a:solidFill>
                  <a:srgbClr val="002060"/>
                </a:solidFill>
              </a:rPr>
              <a:t>действующей на дату подписания государственного контракта.</a:t>
            </a:r>
          </a:p>
        </p:txBody>
      </p:sp>
      <p:sp>
        <p:nvSpPr>
          <p:cNvPr id="3" name="Прямоугольник 2"/>
          <p:cNvSpPr/>
          <p:nvPr/>
        </p:nvSpPr>
        <p:spPr>
          <a:xfrm>
            <a:off x="21771" y="79957"/>
            <a:ext cx="4572000" cy="523220"/>
          </a:xfrm>
          <a:prstGeom prst="rect">
            <a:avLst/>
          </a:prstGeom>
        </p:spPr>
        <p:txBody>
          <a:bodyPr>
            <a:spAutoFit/>
          </a:bodyPr>
          <a:lstStyle/>
          <a:p>
            <a:r>
              <a:rPr lang="ru-RU" b="1" dirty="0">
                <a:solidFill>
                  <a:srgbClr val="002060"/>
                </a:solidFill>
              </a:rPr>
              <a:t>ПП РФ от 17.07.2015 N719</a:t>
            </a:r>
          </a:p>
          <a:p>
            <a:r>
              <a:rPr lang="ru-RU" b="1" dirty="0">
                <a:solidFill>
                  <a:srgbClr val="002060"/>
                </a:solidFill>
              </a:rPr>
              <a:t>Примечания, пункт 5</a:t>
            </a:r>
          </a:p>
        </p:txBody>
      </p:sp>
    </p:spTree>
    <p:extLst>
      <p:ext uri="{BB962C8B-B14F-4D97-AF65-F5344CB8AC3E}">
        <p14:creationId xmlns:p14="http://schemas.microsoft.com/office/powerpoint/2010/main" val="3955455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33688"/>
            <a:ext cx="7685314" cy="1169551"/>
          </a:xfrm>
          <a:prstGeom prst="rect">
            <a:avLst/>
          </a:prstGeom>
        </p:spPr>
        <p:txBody>
          <a:bodyPr wrap="square">
            <a:spAutoFit/>
          </a:bodyPr>
          <a:lstStyle/>
          <a:p>
            <a:r>
              <a:rPr lang="ru-RU" dirty="0">
                <a:solidFill>
                  <a:srgbClr val="002060"/>
                </a:solidFill>
              </a:rPr>
              <a:t>Таким образом,</a:t>
            </a:r>
          </a:p>
          <a:p>
            <a:r>
              <a:rPr lang="ru-RU" dirty="0">
                <a:solidFill>
                  <a:srgbClr val="002060"/>
                </a:solidFill>
              </a:rPr>
              <a:t>- при проверке информации о количестве баллов делаем вывод о несоответствии Заявки 1, так как количество баллов меньше установленного ПП РФ 719 </a:t>
            </a:r>
          </a:p>
          <a:p>
            <a:r>
              <a:rPr lang="ru-RU" dirty="0">
                <a:solidFill>
                  <a:srgbClr val="002060"/>
                </a:solidFill>
              </a:rPr>
              <a:t>- Заявка 4 подлежит отклонению в связи с тем, что не предоставлена информация о количестве баллов, которые установлены ПП РФ 719 для целей осуществления закупок</a:t>
            </a:r>
          </a:p>
        </p:txBody>
      </p:sp>
      <p:sp>
        <p:nvSpPr>
          <p:cNvPr id="3" name="Прямоугольник 2"/>
          <p:cNvSpPr/>
          <p:nvPr/>
        </p:nvSpPr>
        <p:spPr>
          <a:xfrm>
            <a:off x="1711294" y="1604634"/>
            <a:ext cx="2024744"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1.</a:t>
            </a:r>
          </a:p>
          <a:p>
            <a:pPr algn="ctr"/>
            <a:r>
              <a:rPr lang="ru-RU" dirty="0">
                <a:solidFill>
                  <a:srgbClr val="002060"/>
                </a:solidFill>
              </a:rPr>
              <a:t>Страна Россия,</a:t>
            </a:r>
          </a:p>
          <a:p>
            <a:pPr algn="ctr"/>
            <a:r>
              <a:rPr lang="ru-RU" dirty="0">
                <a:solidFill>
                  <a:srgbClr val="002060"/>
                </a:solidFill>
              </a:rPr>
              <a:t>реестровый номер</a:t>
            </a:r>
          </a:p>
          <a:p>
            <a:pPr algn="ctr"/>
            <a:r>
              <a:rPr lang="ru-RU" dirty="0">
                <a:solidFill>
                  <a:srgbClr val="002060"/>
                </a:solidFill>
              </a:rPr>
              <a:t>указан, баллы 2685</a:t>
            </a:r>
          </a:p>
        </p:txBody>
      </p:sp>
      <p:sp>
        <p:nvSpPr>
          <p:cNvPr id="6" name="Прямоугольник 5"/>
          <p:cNvSpPr/>
          <p:nvPr/>
        </p:nvSpPr>
        <p:spPr>
          <a:xfrm>
            <a:off x="5011852" y="1604634"/>
            <a:ext cx="22860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2.</a:t>
            </a:r>
          </a:p>
          <a:p>
            <a:pPr algn="ctr"/>
            <a:r>
              <a:rPr lang="ru-RU" dirty="0">
                <a:solidFill>
                  <a:srgbClr val="002060"/>
                </a:solidFill>
              </a:rPr>
              <a:t>Страна Россия,</a:t>
            </a:r>
          </a:p>
          <a:p>
            <a:pPr algn="ctr"/>
            <a:r>
              <a:rPr lang="ru-RU" dirty="0">
                <a:solidFill>
                  <a:srgbClr val="002060"/>
                </a:solidFill>
              </a:rPr>
              <a:t>реестровый номер</a:t>
            </a:r>
          </a:p>
          <a:p>
            <a:pPr algn="ctr"/>
            <a:r>
              <a:rPr lang="ru-RU" dirty="0">
                <a:solidFill>
                  <a:srgbClr val="002060"/>
                </a:solidFill>
              </a:rPr>
              <a:t>указан, баллы 3500</a:t>
            </a:r>
          </a:p>
        </p:txBody>
      </p:sp>
      <p:sp>
        <p:nvSpPr>
          <p:cNvPr id="7" name="Прямоугольник 6"/>
          <p:cNvSpPr/>
          <p:nvPr/>
        </p:nvSpPr>
        <p:spPr>
          <a:xfrm>
            <a:off x="1680577" y="3101598"/>
            <a:ext cx="2024744"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ru-RU" b="1" dirty="0"/>
              <a:t>Отклоняем на основании</a:t>
            </a:r>
          </a:p>
          <a:p>
            <a:pPr algn="ctr"/>
            <a:r>
              <a:rPr lang="ru-RU" b="1" dirty="0"/>
              <a:t>п.4 ч.12 ст.48 44-ФЗ</a:t>
            </a:r>
          </a:p>
        </p:txBody>
      </p:sp>
      <p:sp>
        <p:nvSpPr>
          <p:cNvPr id="9" name="Прямоугольник 8"/>
          <p:cNvSpPr/>
          <p:nvPr/>
        </p:nvSpPr>
        <p:spPr>
          <a:xfrm>
            <a:off x="5011852" y="3161530"/>
            <a:ext cx="2293257" cy="73866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b="1" dirty="0"/>
              <a:t>Необходимо проверить</a:t>
            </a:r>
          </a:p>
          <a:p>
            <a:pPr algn="ctr"/>
            <a:r>
              <a:rPr lang="ru-RU" b="1" dirty="0"/>
              <a:t>срок действия</a:t>
            </a:r>
          </a:p>
          <a:p>
            <a:pPr algn="ctr"/>
            <a:r>
              <a:rPr lang="ru-RU" b="1" dirty="0"/>
              <a:t>реестровой записи!!!</a:t>
            </a:r>
          </a:p>
        </p:txBody>
      </p:sp>
      <p:sp>
        <p:nvSpPr>
          <p:cNvPr id="10" name="Стрелка вниз 9"/>
          <p:cNvSpPr/>
          <p:nvPr/>
        </p:nvSpPr>
        <p:spPr>
          <a:xfrm>
            <a:off x="2491437" y="2584760"/>
            <a:ext cx="464457" cy="44582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Стрелка вниз 11"/>
          <p:cNvSpPr/>
          <p:nvPr/>
        </p:nvSpPr>
        <p:spPr>
          <a:xfrm>
            <a:off x="5922623" y="2637224"/>
            <a:ext cx="464457" cy="44582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3" name="Прямоугольник 12"/>
          <p:cNvSpPr/>
          <p:nvPr/>
        </p:nvSpPr>
        <p:spPr>
          <a:xfrm>
            <a:off x="272144" y="4145155"/>
            <a:ext cx="6607627" cy="738664"/>
          </a:xfrm>
          <a:prstGeom prst="rect">
            <a:avLst/>
          </a:prstGeom>
        </p:spPr>
        <p:txBody>
          <a:bodyPr wrap="square">
            <a:spAutoFit/>
          </a:bodyPr>
          <a:lstStyle/>
          <a:p>
            <a:r>
              <a:rPr lang="ru-RU" b="1" dirty="0">
                <a:solidFill>
                  <a:srgbClr val="002060"/>
                </a:solidFill>
              </a:rPr>
              <a:t>Также Заявка 2 подлежит рассмотрению на соответствие требованиям извещения (это можно выполнять как до принятия решения в отношении исполнения запрета так и после)</a:t>
            </a:r>
          </a:p>
        </p:txBody>
      </p:sp>
    </p:spTree>
    <p:extLst>
      <p:ext uri="{BB962C8B-B14F-4D97-AF65-F5344CB8AC3E}">
        <p14:creationId xmlns:p14="http://schemas.microsoft.com/office/powerpoint/2010/main" val="3064531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7829" y="802034"/>
            <a:ext cx="5740400" cy="3323987"/>
          </a:xfrm>
          <a:prstGeom prst="rect">
            <a:avLst/>
          </a:prstGeom>
        </p:spPr>
        <p:txBody>
          <a:bodyPr wrap="square">
            <a:spAutoFit/>
          </a:bodyPr>
          <a:lstStyle/>
          <a:p>
            <a:r>
              <a:rPr lang="ru-RU" dirty="0">
                <a:solidFill>
                  <a:srgbClr val="002060"/>
                </a:solidFill>
              </a:rPr>
              <a:t>В случае если закупается РАБОТА ИЛИ УСЛУГА, которая </a:t>
            </a:r>
          </a:p>
          <a:p>
            <a:r>
              <a:rPr lang="ru-RU" dirty="0">
                <a:solidFill>
                  <a:srgbClr val="002060"/>
                </a:solidFill>
              </a:rPr>
              <a:t>входит в перечень Приложения 1 и в извещении устанавливается запрет, то участник закупки в форме заявки не указывает страну происхождения работы/услуги. При подаче заявки происходит проверка страны организации Участника.</a:t>
            </a:r>
          </a:p>
          <a:p>
            <a:endParaRPr lang="ru-RU" dirty="0">
              <a:solidFill>
                <a:srgbClr val="002060"/>
              </a:solidFill>
            </a:endParaRPr>
          </a:p>
          <a:p>
            <a:endParaRPr lang="ru-RU" dirty="0">
              <a:solidFill>
                <a:srgbClr val="002060"/>
              </a:solidFill>
            </a:endParaRPr>
          </a:p>
          <a:p>
            <a:r>
              <a:rPr lang="ru-RU" dirty="0">
                <a:solidFill>
                  <a:srgbClr val="002060"/>
                </a:solidFill>
              </a:rPr>
              <a:t>147. Аудиторские услуги 		69.20.1</a:t>
            </a:r>
          </a:p>
          <a:p>
            <a:r>
              <a:rPr lang="ru-RU" dirty="0">
                <a:solidFill>
                  <a:srgbClr val="002060"/>
                </a:solidFill>
              </a:rPr>
              <a:t>148. Услуги по финансовым консультациям 66.19.91</a:t>
            </a:r>
          </a:p>
          <a:p>
            <a:r>
              <a:rPr lang="ru-RU" dirty="0">
                <a:solidFill>
                  <a:srgbClr val="002060"/>
                </a:solidFill>
              </a:rPr>
              <a:t>149. Услуги в области бухгалтерского учета 69.20.2</a:t>
            </a:r>
          </a:p>
          <a:p>
            <a:r>
              <a:rPr lang="ru-RU" dirty="0">
                <a:solidFill>
                  <a:srgbClr val="002060"/>
                </a:solidFill>
              </a:rPr>
              <a:t>150. Услуги в области налогового </a:t>
            </a:r>
          </a:p>
          <a:p>
            <a:r>
              <a:rPr lang="ru-RU" dirty="0">
                <a:solidFill>
                  <a:srgbClr val="002060"/>
                </a:solidFill>
              </a:rPr>
              <a:t>консультирования 			69.20.3</a:t>
            </a:r>
          </a:p>
          <a:p>
            <a:r>
              <a:rPr lang="ru-RU" dirty="0">
                <a:solidFill>
                  <a:srgbClr val="002060"/>
                </a:solidFill>
              </a:rPr>
              <a:t>151. Услуги консультативные по вопросам</a:t>
            </a:r>
          </a:p>
          <a:p>
            <a:r>
              <a:rPr lang="ru-RU" dirty="0">
                <a:solidFill>
                  <a:srgbClr val="002060"/>
                </a:solidFill>
              </a:rPr>
              <a:t>финансового управления (кроме вопросов</a:t>
            </a:r>
          </a:p>
          <a:p>
            <a:r>
              <a:rPr lang="ru-RU" dirty="0">
                <a:solidFill>
                  <a:srgbClr val="002060"/>
                </a:solidFill>
              </a:rPr>
              <a:t>корпоративного налогообложения) 	70.22.12</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8482"/>
            <a:ext cx="3195184" cy="2199114"/>
          </a:xfrm>
          <a:prstGeom prst="rect">
            <a:avLst/>
          </a:prstGeom>
        </p:spPr>
      </p:pic>
    </p:spTree>
    <p:extLst>
      <p:ext uri="{BB962C8B-B14F-4D97-AF65-F5344CB8AC3E}">
        <p14:creationId xmlns:p14="http://schemas.microsoft.com/office/powerpoint/2010/main" val="139008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757" y="739199"/>
            <a:ext cx="8393986" cy="3062377"/>
          </a:xfrm>
          <a:prstGeom prst="rect">
            <a:avLst/>
          </a:prstGeom>
        </p:spPr>
        <p:txBody>
          <a:bodyPr wrap="square">
            <a:spAutoFit/>
          </a:bodyPr>
          <a:lstStyle/>
          <a:p>
            <a:pPr algn="ctr"/>
            <a:r>
              <a:rPr lang="ru-RU" b="1" dirty="0">
                <a:solidFill>
                  <a:srgbClr val="002060"/>
                </a:solidFill>
              </a:rPr>
              <a:t>ПРИМЕНЕНИЕ ОГРАНИЧЕНИЙ НА ЗАКУПКУ ТОВАРОВ ИНОСТРАННОГО ПРОИСХОЖДЕНИЯ</a:t>
            </a:r>
          </a:p>
          <a:p>
            <a:pPr algn="ctr"/>
            <a:endParaRPr lang="ru-RU" sz="1100" b="1" dirty="0">
              <a:solidFill>
                <a:srgbClr val="002060"/>
              </a:solidFill>
            </a:endParaRPr>
          </a:p>
          <a:p>
            <a:r>
              <a:rPr lang="ru-RU" dirty="0">
                <a:solidFill>
                  <a:srgbClr val="002060"/>
                </a:solidFill>
              </a:rPr>
              <a:t>По Закону N 44-ФЗ установлено </a:t>
            </a:r>
            <a:r>
              <a:rPr lang="ru-RU" b="1" dirty="0">
                <a:solidFill>
                  <a:srgbClr val="002060"/>
                </a:solidFill>
              </a:rPr>
              <a:t>ограничение </a:t>
            </a:r>
            <a:r>
              <a:rPr lang="ru-RU" dirty="0">
                <a:solidFill>
                  <a:srgbClr val="002060"/>
                </a:solidFill>
              </a:rPr>
              <a:t>на закупку отдельных товаров иностранного происхождения (в том числе поставляемых при выполнении закупаемых работ, оказании закупаемых услуг). Такие товары, работы, услуги отражены в Перечне №2.</a:t>
            </a:r>
          </a:p>
          <a:p>
            <a:r>
              <a:rPr lang="ru-RU" dirty="0">
                <a:solidFill>
                  <a:srgbClr val="002060"/>
                </a:solidFill>
              </a:rPr>
              <a:t>Когда рассматриваются заявки на участие в закупке, применяется механизм </a:t>
            </a:r>
            <a:r>
              <a:rPr lang="ru-RU" b="1" dirty="0">
                <a:solidFill>
                  <a:srgbClr val="002060"/>
                </a:solidFill>
              </a:rPr>
              <a:t>"второй лишний".</a:t>
            </a:r>
            <a:r>
              <a:rPr lang="ru-RU" dirty="0">
                <a:solidFill>
                  <a:srgbClr val="002060"/>
                </a:solidFill>
              </a:rPr>
              <a:t> Он означает, что нужно отклонить все заявки, которые содержат предложение о поставке товара иностранного происхождения, если одновременно соблюдаются следующие условия (</a:t>
            </a:r>
            <a:r>
              <a:rPr lang="ru-RU" dirty="0" err="1">
                <a:solidFill>
                  <a:srgbClr val="002060"/>
                </a:solidFill>
              </a:rPr>
              <a:t>пп</a:t>
            </a:r>
            <a:r>
              <a:rPr lang="ru-RU" dirty="0">
                <a:solidFill>
                  <a:srgbClr val="002060"/>
                </a:solidFill>
              </a:rPr>
              <a:t>. "а" п. 2 ч. 4 ст. 14 Закона N 44-ФЗ):</a:t>
            </a:r>
          </a:p>
          <a:p>
            <a:pPr marL="285750" indent="-285750">
              <a:buFont typeface="Arial" panose="020B0604020202020204" pitchFamily="34" charset="0"/>
              <a:buChar char="•"/>
            </a:pPr>
            <a:r>
              <a:rPr lang="ru-RU" dirty="0">
                <a:solidFill>
                  <a:srgbClr val="002060"/>
                </a:solidFill>
              </a:rPr>
              <a:t>подана хотя бы одна заявка с предложением поставить российский товар;</a:t>
            </a:r>
          </a:p>
          <a:p>
            <a:pPr marL="285750" indent="-285750">
              <a:buFont typeface="Arial" panose="020B0604020202020204" pitchFamily="34" charset="0"/>
              <a:buChar char="•"/>
            </a:pPr>
            <a:r>
              <a:rPr lang="ru-RU" dirty="0">
                <a:solidFill>
                  <a:srgbClr val="002060"/>
                </a:solidFill>
              </a:rPr>
              <a:t>такая заявка соответствует требованиям извещения (документации) о закупке.</a:t>
            </a:r>
          </a:p>
          <a:p>
            <a:r>
              <a:rPr lang="ru-RU" dirty="0">
                <a:solidFill>
                  <a:srgbClr val="002060"/>
                </a:solidFill>
              </a:rPr>
              <a:t>Если по уже заключенному контракту поставляется российский товар, нельзя заменить его иностранным, в отношении которого установлено ограничение </a:t>
            </a:r>
          </a:p>
          <a:p>
            <a:r>
              <a:rPr lang="ru-RU" dirty="0">
                <a:solidFill>
                  <a:srgbClr val="002060"/>
                </a:solidFill>
              </a:rPr>
              <a:t>(</a:t>
            </a:r>
            <a:r>
              <a:rPr lang="ru-RU" dirty="0" err="1">
                <a:solidFill>
                  <a:srgbClr val="002060"/>
                </a:solidFill>
              </a:rPr>
              <a:t>пп</a:t>
            </a:r>
            <a:r>
              <a:rPr lang="ru-RU" dirty="0">
                <a:solidFill>
                  <a:srgbClr val="002060"/>
                </a:solidFill>
              </a:rPr>
              <a:t>. "б" п. 2 ч. 4 ст. 14 Закона N 44-ФЗ).</a:t>
            </a:r>
          </a:p>
        </p:txBody>
      </p:sp>
    </p:spTree>
    <p:extLst>
      <p:ext uri="{BB962C8B-B14F-4D97-AF65-F5344CB8AC3E}">
        <p14:creationId xmlns:p14="http://schemas.microsoft.com/office/powerpoint/2010/main" val="1408908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0062" y="1341840"/>
            <a:ext cx="5688632" cy="1815882"/>
          </a:xfrm>
          <a:prstGeom prst="rect">
            <a:avLst/>
          </a:prstGeom>
        </p:spPr>
        <p:txBody>
          <a:bodyPr wrap="square">
            <a:spAutoFit/>
          </a:bodyPr>
          <a:lstStyle/>
          <a:p>
            <a:r>
              <a:rPr lang="ru-RU" dirty="0">
                <a:solidFill>
                  <a:srgbClr val="002060"/>
                </a:solidFill>
              </a:rPr>
              <a:t>Заказчик </a:t>
            </a:r>
            <a:r>
              <a:rPr lang="ru-RU" b="1" dirty="0">
                <a:solidFill>
                  <a:srgbClr val="002060"/>
                </a:solidFill>
              </a:rPr>
              <a:t>вправе </a:t>
            </a:r>
            <a:r>
              <a:rPr lang="ru-RU" dirty="0">
                <a:solidFill>
                  <a:srgbClr val="002060"/>
                </a:solidFill>
              </a:rPr>
              <a:t>не применять ограничение, если закупается, в частности (п. 6 Постановления N 1875):</a:t>
            </a:r>
          </a:p>
          <a:p>
            <a:pPr marL="285750" indent="-285750">
              <a:buFont typeface="Arial" panose="020B0604020202020204" pitchFamily="34" charset="0"/>
              <a:buChar char="•"/>
            </a:pPr>
            <a:r>
              <a:rPr lang="ru-RU" dirty="0">
                <a:solidFill>
                  <a:srgbClr val="002060"/>
                </a:solidFill>
              </a:rPr>
              <a:t>продукция определенного товарного знака, необходимая, чтобы обеспечить взаимодействие с товарами, которые заказчик уже использует (есть исключения);</a:t>
            </a:r>
          </a:p>
          <a:p>
            <a:pPr marL="285750" indent="-285750">
              <a:buFont typeface="Arial" panose="020B0604020202020204" pitchFamily="34" charset="0"/>
              <a:buChar char="•"/>
            </a:pPr>
            <a:r>
              <a:rPr lang="ru-RU" dirty="0">
                <a:solidFill>
                  <a:srgbClr val="002060"/>
                </a:solidFill>
              </a:rPr>
              <a:t>запчасти и расходные материалы к машинам и оборудованию</a:t>
            </a:r>
            <a:r>
              <a:rPr lang="ru-RU" b="1" dirty="0">
                <a:solidFill>
                  <a:srgbClr val="002060"/>
                </a:solidFill>
              </a:rPr>
              <a:t> (кроме медицинских изделий), </a:t>
            </a:r>
            <a:r>
              <a:rPr lang="ru-RU" dirty="0">
                <a:solidFill>
                  <a:srgbClr val="002060"/>
                </a:solidFill>
              </a:rPr>
              <a:t>которые требуются согласно их технической документации.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9" y="991710"/>
            <a:ext cx="1881821" cy="2516143"/>
          </a:xfrm>
          <a:prstGeom prst="rect">
            <a:avLst/>
          </a:prstGeom>
        </p:spPr>
      </p:pic>
    </p:spTree>
    <p:extLst>
      <p:ext uri="{BB962C8B-B14F-4D97-AF65-F5344CB8AC3E}">
        <p14:creationId xmlns:p14="http://schemas.microsoft.com/office/powerpoint/2010/main" val="149409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14778" y="1554940"/>
            <a:ext cx="5610225" cy="1384995"/>
          </a:xfrm>
          <a:prstGeom prst="rect">
            <a:avLst/>
          </a:prstGeom>
        </p:spPr>
        <p:txBody>
          <a:bodyPr wrap="square">
            <a:spAutoFit/>
          </a:bodyPr>
          <a:lstStyle/>
          <a:p>
            <a:r>
              <a:rPr lang="ru-RU" dirty="0">
                <a:solidFill>
                  <a:srgbClr val="002060"/>
                </a:solidFill>
              </a:rPr>
              <a:t>Нормативные документы, регулирующие национальный режим, объединяет “принцип взаимности стран”. </a:t>
            </a:r>
          </a:p>
          <a:p>
            <a:endParaRPr lang="ru-RU" dirty="0">
              <a:solidFill>
                <a:srgbClr val="002060"/>
              </a:solidFill>
            </a:endParaRPr>
          </a:p>
          <a:p>
            <a:r>
              <a:rPr lang="ru-RU" dirty="0">
                <a:solidFill>
                  <a:srgbClr val="002060"/>
                </a:solidFill>
              </a:rPr>
              <a:t>Это значит, что во всех нормативных актах к российским товарам, работам и услугам приравнивается такая же продукция из стран ЕАЭС.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68" y="842501"/>
            <a:ext cx="2257425" cy="2809875"/>
          </a:xfrm>
          <a:prstGeom prst="rect">
            <a:avLst/>
          </a:prstGeom>
        </p:spPr>
      </p:pic>
    </p:spTree>
    <p:extLst>
      <p:ext uri="{BB962C8B-B14F-4D97-AF65-F5344CB8AC3E}">
        <p14:creationId xmlns:p14="http://schemas.microsoft.com/office/powerpoint/2010/main" val="308208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481" y="200524"/>
            <a:ext cx="8080626" cy="2031325"/>
          </a:xfrm>
          <a:prstGeom prst="rect">
            <a:avLst/>
          </a:prstGeom>
        </p:spPr>
        <p:txBody>
          <a:bodyPr wrap="square">
            <a:spAutoFit/>
          </a:bodyPr>
          <a:lstStyle/>
          <a:p>
            <a:pPr algn="ctr"/>
            <a:r>
              <a:rPr lang="ru-RU" b="1" dirty="0">
                <a:solidFill>
                  <a:srgbClr val="002060"/>
                </a:solidFill>
              </a:rPr>
              <a:t>Пример</a:t>
            </a:r>
            <a:r>
              <a:rPr lang="ru-RU" dirty="0">
                <a:solidFill>
                  <a:srgbClr val="002060"/>
                </a:solidFill>
              </a:rPr>
              <a:t> </a:t>
            </a:r>
          </a:p>
          <a:p>
            <a:pPr algn="ctr"/>
            <a:endParaRPr lang="ru-RU" dirty="0">
              <a:solidFill>
                <a:srgbClr val="002060"/>
              </a:solidFill>
            </a:endParaRPr>
          </a:p>
          <a:p>
            <a:r>
              <a:rPr lang="ru-RU" dirty="0">
                <a:solidFill>
                  <a:srgbClr val="002060"/>
                </a:solidFill>
              </a:rPr>
              <a:t>Необходимо закупить товар: Стол для переговоров (заседаний)</a:t>
            </a:r>
          </a:p>
          <a:p>
            <a:r>
              <a:rPr lang="ru-RU" dirty="0">
                <a:solidFill>
                  <a:srgbClr val="002060"/>
                </a:solidFill>
              </a:rPr>
              <a:t>ОКПД 2: 31.01.12.110 — Столы письменные деревянные для офисов, административных помещений.</a:t>
            </a:r>
          </a:p>
          <a:p>
            <a:r>
              <a:rPr lang="ru-RU" dirty="0">
                <a:solidFill>
                  <a:srgbClr val="002060"/>
                </a:solidFill>
              </a:rPr>
              <a:t>В соответствии с ПП 1875 установлено ограничение, в составе заявки в части подтверждения страны происхождения требуется указать реестровый номер из реестра российской промышленной продукции/ евразийского реестра промышленных товаров. </a:t>
            </a:r>
          </a:p>
          <a:p>
            <a:r>
              <a:rPr lang="ru-RU" dirty="0">
                <a:solidFill>
                  <a:srgbClr val="002060"/>
                </a:solidFill>
              </a:rPr>
              <a:t>Поданы три заявки на участие в закупке:</a:t>
            </a:r>
          </a:p>
        </p:txBody>
      </p:sp>
      <p:sp>
        <p:nvSpPr>
          <p:cNvPr id="3" name="Прямоугольник 2"/>
          <p:cNvSpPr/>
          <p:nvPr/>
        </p:nvSpPr>
        <p:spPr>
          <a:xfrm>
            <a:off x="205481" y="2409497"/>
            <a:ext cx="22860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1.</a:t>
            </a:r>
          </a:p>
          <a:p>
            <a:pPr algn="ctr"/>
            <a:r>
              <a:rPr lang="ru-RU" dirty="0">
                <a:solidFill>
                  <a:srgbClr val="002060"/>
                </a:solidFill>
              </a:rPr>
              <a:t>Страна Россия,</a:t>
            </a:r>
          </a:p>
          <a:p>
            <a:pPr algn="ctr"/>
            <a:r>
              <a:rPr lang="ru-RU" dirty="0">
                <a:solidFill>
                  <a:srgbClr val="002060"/>
                </a:solidFill>
              </a:rPr>
              <a:t>реестровый номер указан</a:t>
            </a:r>
          </a:p>
        </p:txBody>
      </p:sp>
      <p:sp>
        <p:nvSpPr>
          <p:cNvPr id="4" name="Прямоугольник 3"/>
          <p:cNvSpPr/>
          <p:nvPr/>
        </p:nvSpPr>
        <p:spPr>
          <a:xfrm>
            <a:off x="2871627" y="2409497"/>
            <a:ext cx="22860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Заявка 2.</a:t>
            </a:r>
          </a:p>
          <a:p>
            <a:pPr algn="ctr"/>
            <a:r>
              <a:rPr lang="ru-RU" dirty="0">
                <a:solidFill>
                  <a:srgbClr val="002060"/>
                </a:solidFill>
              </a:rPr>
              <a:t>Страна Россия,</a:t>
            </a:r>
          </a:p>
          <a:p>
            <a:pPr algn="ctr"/>
            <a:r>
              <a:rPr lang="ru-RU" dirty="0">
                <a:solidFill>
                  <a:srgbClr val="002060"/>
                </a:solidFill>
              </a:rPr>
              <a:t>реестровый номер</a:t>
            </a:r>
          </a:p>
          <a:p>
            <a:pPr algn="ctr"/>
            <a:r>
              <a:rPr lang="ru-RU" dirty="0">
                <a:solidFill>
                  <a:srgbClr val="002060"/>
                </a:solidFill>
              </a:rPr>
              <a:t>отсутствует</a:t>
            </a:r>
          </a:p>
        </p:txBody>
      </p:sp>
      <p:sp>
        <p:nvSpPr>
          <p:cNvPr id="5" name="Прямоугольник 4"/>
          <p:cNvSpPr/>
          <p:nvPr/>
        </p:nvSpPr>
        <p:spPr>
          <a:xfrm>
            <a:off x="5666197" y="2409497"/>
            <a:ext cx="22860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3.</a:t>
            </a:r>
          </a:p>
          <a:p>
            <a:pPr algn="ctr"/>
            <a:r>
              <a:rPr lang="ru-RU" dirty="0">
                <a:solidFill>
                  <a:srgbClr val="002060"/>
                </a:solidFill>
              </a:rPr>
              <a:t>Страна Китай,</a:t>
            </a:r>
          </a:p>
          <a:p>
            <a:pPr algn="ctr"/>
            <a:r>
              <a:rPr lang="ru-RU" dirty="0">
                <a:solidFill>
                  <a:srgbClr val="002060"/>
                </a:solidFill>
              </a:rPr>
              <a:t>реестровый номер </a:t>
            </a:r>
          </a:p>
          <a:p>
            <a:pPr algn="ctr"/>
            <a:r>
              <a:rPr lang="ru-RU" dirty="0">
                <a:solidFill>
                  <a:srgbClr val="002060"/>
                </a:solidFill>
              </a:rPr>
              <a:t>не указан</a:t>
            </a:r>
          </a:p>
        </p:txBody>
      </p:sp>
    </p:spTree>
    <p:extLst>
      <p:ext uri="{BB962C8B-B14F-4D97-AF65-F5344CB8AC3E}">
        <p14:creationId xmlns:p14="http://schemas.microsoft.com/office/powerpoint/2010/main" val="218412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168" y="133902"/>
            <a:ext cx="7618287" cy="1815882"/>
          </a:xfrm>
          <a:prstGeom prst="rect">
            <a:avLst/>
          </a:prstGeom>
        </p:spPr>
        <p:txBody>
          <a:bodyPr wrap="square">
            <a:spAutoFit/>
          </a:bodyPr>
          <a:lstStyle/>
          <a:p>
            <a:r>
              <a:rPr lang="ru-RU" dirty="0">
                <a:solidFill>
                  <a:srgbClr val="002060"/>
                </a:solidFill>
              </a:rPr>
              <a:t>Таким образом, в соответствии с установленными правилами</a:t>
            </a:r>
          </a:p>
          <a:p>
            <a:r>
              <a:rPr lang="ru-RU" dirty="0">
                <a:solidFill>
                  <a:srgbClr val="002060"/>
                </a:solidFill>
              </a:rPr>
              <a:t>1) Необходимо рассмотреть все заявки на соответствие требованиям извещения об</a:t>
            </a:r>
          </a:p>
          <a:p>
            <a:r>
              <a:rPr lang="ru-RU" dirty="0">
                <a:solidFill>
                  <a:srgbClr val="002060"/>
                </a:solidFill>
              </a:rPr>
              <a:t>осуществлении закупки. Допустим, в нашем примере все заявки соответствуют.</a:t>
            </a:r>
          </a:p>
          <a:p>
            <a:endParaRPr lang="ru-RU" dirty="0">
              <a:solidFill>
                <a:srgbClr val="002060"/>
              </a:solidFill>
            </a:endParaRPr>
          </a:p>
          <a:p>
            <a:r>
              <a:rPr lang="ru-RU" dirty="0">
                <a:solidFill>
                  <a:srgbClr val="002060"/>
                </a:solidFill>
              </a:rPr>
              <a:t>2) Так как есть заявка с предложением «отечественного» товара (Заявка 1), Заявка 2 и Заявка 3 подлежат отклонению.</a:t>
            </a:r>
          </a:p>
          <a:p>
            <a:r>
              <a:rPr lang="ru-RU" dirty="0">
                <a:solidFill>
                  <a:srgbClr val="002060"/>
                </a:solidFill>
              </a:rPr>
              <a:t>Заявка 2 подлежит отклонению в связи с тем, что не предоставлен номер реестровой записи из реестра российской промышленной продукции (п.5 ч.1 ст.43 44-ФЗ)</a:t>
            </a:r>
          </a:p>
        </p:txBody>
      </p:sp>
      <p:sp>
        <p:nvSpPr>
          <p:cNvPr id="3" name="Прямоугольник 2"/>
          <p:cNvSpPr/>
          <p:nvPr/>
        </p:nvSpPr>
        <p:spPr>
          <a:xfrm>
            <a:off x="205481" y="2080724"/>
            <a:ext cx="22860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1.</a:t>
            </a:r>
          </a:p>
          <a:p>
            <a:pPr algn="ctr"/>
            <a:r>
              <a:rPr lang="ru-RU" dirty="0">
                <a:solidFill>
                  <a:srgbClr val="002060"/>
                </a:solidFill>
              </a:rPr>
              <a:t>Страна Россия,</a:t>
            </a:r>
          </a:p>
          <a:p>
            <a:pPr algn="ctr"/>
            <a:r>
              <a:rPr lang="ru-RU" dirty="0">
                <a:solidFill>
                  <a:srgbClr val="002060"/>
                </a:solidFill>
              </a:rPr>
              <a:t>реестровый номер указан</a:t>
            </a:r>
          </a:p>
        </p:txBody>
      </p:sp>
      <p:sp>
        <p:nvSpPr>
          <p:cNvPr id="4" name="Прямоугольник 3"/>
          <p:cNvSpPr/>
          <p:nvPr/>
        </p:nvSpPr>
        <p:spPr>
          <a:xfrm>
            <a:off x="2871627" y="2080724"/>
            <a:ext cx="22860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Заявка 2.</a:t>
            </a:r>
          </a:p>
          <a:p>
            <a:pPr algn="ctr"/>
            <a:r>
              <a:rPr lang="ru-RU" dirty="0">
                <a:solidFill>
                  <a:srgbClr val="002060"/>
                </a:solidFill>
              </a:rPr>
              <a:t>Страна Россия,</a:t>
            </a:r>
          </a:p>
          <a:p>
            <a:pPr algn="ctr"/>
            <a:r>
              <a:rPr lang="ru-RU" dirty="0">
                <a:solidFill>
                  <a:srgbClr val="002060"/>
                </a:solidFill>
              </a:rPr>
              <a:t>реестровый номер</a:t>
            </a:r>
          </a:p>
          <a:p>
            <a:pPr algn="ctr"/>
            <a:r>
              <a:rPr lang="ru-RU" dirty="0">
                <a:solidFill>
                  <a:srgbClr val="002060"/>
                </a:solidFill>
              </a:rPr>
              <a:t>отсутствует</a:t>
            </a:r>
          </a:p>
        </p:txBody>
      </p:sp>
      <p:sp>
        <p:nvSpPr>
          <p:cNvPr id="5" name="Прямоугольник 4"/>
          <p:cNvSpPr/>
          <p:nvPr/>
        </p:nvSpPr>
        <p:spPr>
          <a:xfrm>
            <a:off x="5666197" y="2080724"/>
            <a:ext cx="22860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3.</a:t>
            </a:r>
          </a:p>
          <a:p>
            <a:pPr algn="ctr"/>
            <a:r>
              <a:rPr lang="ru-RU" dirty="0">
                <a:solidFill>
                  <a:srgbClr val="002060"/>
                </a:solidFill>
              </a:rPr>
              <a:t>Страна Китай,</a:t>
            </a:r>
          </a:p>
          <a:p>
            <a:pPr algn="ctr"/>
            <a:r>
              <a:rPr lang="ru-RU" dirty="0">
                <a:solidFill>
                  <a:srgbClr val="002060"/>
                </a:solidFill>
              </a:rPr>
              <a:t>реестровый номер </a:t>
            </a:r>
          </a:p>
          <a:p>
            <a:pPr algn="ctr"/>
            <a:r>
              <a:rPr lang="ru-RU" dirty="0">
                <a:solidFill>
                  <a:srgbClr val="002060"/>
                </a:solidFill>
              </a:rPr>
              <a:t>не указан</a:t>
            </a:r>
          </a:p>
        </p:txBody>
      </p:sp>
      <p:sp>
        <p:nvSpPr>
          <p:cNvPr id="6" name="Прямоугольник 5"/>
          <p:cNvSpPr/>
          <p:nvPr/>
        </p:nvSpPr>
        <p:spPr>
          <a:xfrm>
            <a:off x="231168" y="3466453"/>
            <a:ext cx="2260313"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Необходимо проверить</a:t>
            </a:r>
          </a:p>
          <a:p>
            <a:pPr algn="ctr"/>
            <a:r>
              <a:rPr lang="ru-RU" dirty="0">
                <a:solidFill>
                  <a:srgbClr val="002060"/>
                </a:solidFill>
              </a:rPr>
              <a:t>срок действия</a:t>
            </a:r>
          </a:p>
          <a:p>
            <a:pPr algn="ctr"/>
            <a:r>
              <a:rPr lang="ru-RU" dirty="0">
                <a:solidFill>
                  <a:srgbClr val="002060"/>
                </a:solidFill>
              </a:rPr>
              <a:t>реестровой записи!!!</a:t>
            </a:r>
          </a:p>
        </p:txBody>
      </p:sp>
      <p:sp>
        <p:nvSpPr>
          <p:cNvPr id="7" name="Прямоугольник 6"/>
          <p:cNvSpPr/>
          <p:nvPr/>
        </p:nvSpPr>
        <p:spPr>
          <a:xfrm>
            <a:off x="2871627" y="3466453"/>
            <a:ext cx="2286000" cy="73866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endParaRPr lang="ru-RU" dirty="0">
              <a:solidFill>
                <a:srgbClr val="002060"/>
              </a:solidFill>
            </a:endParaRPr>
          </a:p>
          <a:p>
            <a:pPr algn="ctr"/>
            <a:r>
              <a:rPr lang="ru-RU" dirty="0">
                <a:solidFill>
                  <a:srgbClr val="002060"/>
                </a:solidFill>
              </a:rPr>
              <a:t>Отклоняем на основании</a:t>
            </a:r>
          </a:p>
          <a:p>
            <a:pPr algn="ctr"/>
            <a:r>
              <a:rPr lang="ru-RU" dirty="0">
                <a:solidFill>
                  <a:srgbClr val="002060"/>
                </a:solidFill>
              </a:rPr>
              <a:t>п.4 ч.12 ст.48 44-ФЗ</a:t>
            </a:r>
          </a:p>
        </p:txBody>
      </p:sp>
      <p:sp>
        <p:nvSpPr>
          <p:cNvPr id="8" name="Прямоугольник 7"/>
          <p:cNvSpPr/>
          <p:nvPr/>
        </p:nvSpPr>
        <p:spPr>
          <a:xfrm>
            <a:off x="5666197" y="3489351"/>
            <a:ext cx="2286000" cy="73866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endParaRPr lang="ru-RU" dirty="0">
              <a:solidFill>
                <a:srgbClr val="002060"/>
              </a:solidFill>
            </a:endParaRPr>
          </a:p>
          <a:p>
            <a:pPr algn="ctr"/>
            <a:r>
              <a:rPr lang="ru-RU" dirty="0">
                <a:solidFill>
                  <a:srgbClr val="002060"/>
                </a:solidFill>
              </a:rPr>
              <a:t>Отклоняем на основании</a:t>
            </a:r>
          </a:p>
          <a:p>
            <a:pPr algn="ctr"/>
            <a:r>
              <a:rPr lang="ru-RU" dirty="0">
                <a:solidFill>
                  <a:srgbClr val="002060"/>
                </a:solidFill>
              </a:rPr>
              <a:t>п.4 ч.12 ст.48 44-ФЗ</a:t>
            </a:r>
          </a:p>
        </p:txBody>
      </p:sp>
      <p:sp>
        <p:nvSpPr>
          <p:cNvPr id="9" name="Стрелка вниз 8"/>
          <p:cNvSpPr/>
          <p:nvPr/>
        </p:nvSpPr>
        <p:spPr>
          <a:xfrm>
            <a:off x="1202076" y="3034831"/>
            <a:ext cx="380144" cy="431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619125" y="3072065"/>
            <a:ext cx="380144" cy="431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824555" y="3057729"/>
            <a:ext cx="380144" cy="431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4554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757" y="752188"/>
            <a:ext cx="8691937" cy="3477875"/>
          </a:xfrm>
          <a:prstGeom prst="rect">
            <a:avLst/>
          </a:prstGeom>
        </p:spPr>
        <p:txBody>
          <a:bodyPr wrap="square">
            <a:spAutoFit/>
          </a:bodyPr>
          <a:lstStyle/>
          <a:p>
            <a:pPr algn="ctr"/>
            <a:r>
              <a:rPr lang="ru-RU" b="1" dirty="0">
                <a:solidFill>
                  <a:srgbClr val="002060"/>
                </a:solidFill>
              </a:rPr>
              <a:t>Применение преимущества для товаров российского происхождения</a:t>
            </a:r>
          </a:p>
          <a:p>
            <a:pPr algn="ctr"/>
            <a:endParaRPr lang="ru-RU" sz="1200" b="1" dirty="0">
              <a:solidFill>
                <a:srgbClr val="002060"/>
              </a:solidFill>
            </a:endParaRPr>
          </a:p>
          <a:p>
            <a:r>
              <a:rPr lang="ru-RU" dirty="0">
                <a:solidFill>
                  <a:srgbClr val="002060"/>
                </a:solidFill>
              </a:rPr>
              <a:t>Преимущество действует для всех товаров российского происхождения (в том числе поставляемых при выполнении закупаемых работ, оказании закупаемых услуг), если в отношении их закупок нет запрета или ограничения. </a:t>
            </a:r>
          </a:p>
          <a:p>
            <a:endParaRPr lang="ru-RU" sz="1200" dirty="0">
              <a:solidFill>
                <a:srgbClr val="002060"/>
              </a:solidFill>
            </a:endParaRPr>
          </a:p>
          <a:p>
            <a:r>
              <a:rPr lang="ru-RU" dirty="0">
                <a:solidFill>
                  <a:srgbClr val="002060"/>
                </a:solidFill>
              </a:rPr>
              <a:t>Необходимо учитывать следующее:</a:t>
            </a:r>
          </a:p>
          <a:p>
            <a:pPr marL="285750" indent="-285750">
              <a:buFont typeface="Arial" panose="020B0604020202020204" pitchFamily="34" charset="0"/>
              <a:buChar char="•"/>
            </a:pPr>
            <a:r>
              <a:rPr lang="ru-RU" dirty="0">
                <a:solidFill>
                  <a:srgbClr val="002060"/>
                </a:solidFill>
              </a:rPr>
              <a:t>при присвоении заявкам порядковых номеров ценовое предложение снижается на 15% или увеличивается на 15% (в случае подачи предложения о размере платы за заключение договора), если участник предлагает товар только российского происхождения (</a:t>
            </a:r>
            <a:r>
              <a:rPr lang="ru-RU" dirty="0" err="1">
                <a:solidFill>
                  <a:srgbClr val="002060"/>
                </a:solidFill>
              </a:rPr>
              <a:t>пп</a:t>
            </a:r>
            <a:r>
              <a:rPr lang="ru-RU" dirty="0">
                <a:solidFill>
                  <a:srgbClr val="002060"/>
                </a:solidFill>
              </a:rPr>
              <a:t>. "а" п. 3 ч. 4 ст. 14 Закона N 44-ФЗ).</a:t>
            </a:r>
          </a:p>
          <a:p>
            <a:r>
              <a:rPr lang="ru-RU" b="1" dirty="0">
                <a:solidFill>
                  <a:srgbClr val="002060"/>
                </a:solidFill>
              </a:rPr>
              <a:t>Контракт с таким участником заключается по цене без учета снижения либо увеличения его ценового предложения </a:t>
            </a:r>
            <a:r>
              <a:rPr lang="ru-RU" dirty="0">
                <a:solidFill>
                  <a:srgbClr val="002060"/>
                </a:solidFill>
              </a:rPr>
              <a:t>(</a:t>
            </a:r>
            <a:r>
              <a:rPr lang="ru-RU" dirty="0" err="1">
                <a:solidFill>
                  <a:srgbClr val="002060"/>
                </a:solidFill>
              </a:rPr>
              <a:t>пп</a:t>
            </a:r>
            <a:r>
              <a:rPr lang="ru-RU" dirty="0">
                <a:solidFill>
                  <a:srgbClr val="002060"/>
                </a:solidFill>
              </a:rPr>
              <a:t>. "б" п. 3 ч. 4 ст. 14 Закона N 44-ФЗ);</a:t>
            </a:r>
          </a:p>
          <a:p>
            <a:pPr marL="285750" indent="-285750">
              <a:buFont typeface="Arial" panose="020B0604020202020204" pitchFamily="34" charset="0"/>
              <a:buChar char="•"/>
            </a:pPr>
            <a:r>
              <a:rPr lang="ru-RU" dirty="0">
                <a:solidFill>
                  <a:srgbClr val="002060"/>
                </a:solidFill>
              </a:rPr>
              <a:t>если договор предусматривает поставку товара российского происхождения,</a:t>
            </a:r>
            <a:r>
              <a:rPr lang="ru-RU" b="1" dirty="0">
                <a:solidFill>
                  <a:srgbClr val="002060"/>
                </a:solidFill>
              </a:rPr>
              <a:t> не допускается его замена на товар иностранного происхождения.</a:t>
            </a:r>
          </a:p>
          <a:p>
            <a:endParaRPr lang="ru-RU" b="1" dirty="0">
              <a:solidFill>
                <a:srgbClr val="002060"/>
              </a:solidFill>
            </a:endParaRPr>
          </a:p>
        </p:txBody>
      </p:sp>
    </p:spTree>
    <p:extLst>
      <p:ext uri="{BB962C8B-B14F-4D97-AF65-F5344CB8AC3E}">
        <p14:creationId xmlns:p14="http://schemas.microsoft.com/office/powerpoint/2010/main" val="4127573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5263" y="846019"/>
            <a:ext cx="5688632" cy="2677656"/>
          </a:xfrm>
          <a:prstGeom prst="rect">
            <a:avLst/>
          </a:prstGeom>
        </p:spPr>
        <p:txBody>
          <a:bodyPr wrap="square">
            <a:spAutoFit/>
          </a:bodyPr>
          <a:lstStyle/>
          <a:p>
            <a:endParaRPr lang="ru-RU" dirty="0">
              <a:solidFill>
                <a:srgbClr val="002060"/>
              </a:solidFill>
            </a:endParaRPr>
          </a:p>
          <a:p>
            <a:r>
              <a:rPr lang="ru-RU" b="1" dirty="0">
                <a:solidFill>
                  <a:srgbClr val="002060"/>
                </a:solidFill>
              </a:rPr>
              <a:t>Преимущество предоставляется, только если среди допущенных заявок есть хотя бы одна с предложением поставить товар иностранного происхождения. </a:t>
            </a:r>
          </a:p>
          <a:p>
            <a:endParaRPr lang="ru-RU" dirty="0">
              <a:solidFill>
                <a:srgbClr val="002060"/>
              </a:solidFill>
            </a:endParaRPr>
          </a:p>
          <a:p>
            <a:r>
              <a:rPr lang="ru-RU" dirty="0">
                <a:solidFill>
                  <a:srgbClr val="002060"/>
                </a:solidFill>
              </a:rPr>
              <a:t>Мера применяется в отношении всех товаров, являющихся объектом закупки - как в отношении которых преимущество установлено, так и в отношении товаров, закупки которых находятся под запретом или ограничением (</a:t>
            </a:r>
            <a:r>
              <a:rPr lang="ru-RU" dirty="0" err="1">
                <a:solidFill>
                  <a:srgbClr val="002060"/>
                </a:solidFill>
              </a:rPr>
              <a:t>пп</a:t>
            </a:r>
            <a:r>
              <a:rPr lang="ru-RU" dirty="0">
                <a:solidFill>
                  <a:srgbClr val="002060"/>
                </a:solidFill>
              </a:rPr>
              <a:t>. "б", "в" п. 4 Постановления N 1875).</a:t>
            </a:r>
          </a:p>
          <a:p>
            <a:r>
              <a:rPr lang="ru-RU" sz="1200" dirty="0">
                <a:solidFill>
                  <a:srgbClr val="002060"/>
                </a:solidFill>
              </a:rPr>
              <a:t> </a:t>
            </a:r>
          </a:p>
          <a:p>
            <a:r>
              <a:rPr lang="ru-RU" sz="1200" dirty="0">
                <a:solidFill>
                  <a:srgbClr val="002060"/>
                </a:solidFill>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86735"/>
            <a:ext cx="2828932" cy="2110819"/>
          </a:xfrm>
          <a:prstGeom prst="rect">
            <a:avLst/>
          </a:prstGeom>
        </p:spPr>
      </p:pic>
    </p:spTree>
    <p:extLst>
      <p:ext uri="{BB962C8B-B14F-4D97-AF65-F5344CB8AC3E}">
        <p14:creationId xmlns:p14="http://schemas.microsoft.com/office/powerpoint/2010/main" val="22017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879" y="133902"/>
            <a:ext cx="7792948" cy="2031325"/>
          </a:xfrm>
          <a:prstGeom prst="rect">
            <a:avLst/>
          </a:prstGeom>
        </p:spPr>
        <p:txBody>
          <a:bodyPr wrap="square">
            <a:spAutoFit/>
          </a:bodyPr>
          <a:lstStyle/>
          <a:p>
            <a:pPr algn="ctr"/>
            <a:r>
              <a:rPr lang="ru-RU" b="1" dirty="0">
                <a:solidFill>
                  <a:srgbClr val="002060"/>
                </a:solidFill>
              </a:rPr>
              <a:t>Пример</a:t>
            </a:r>
            <a:r>
              <a:rPr lang="ru-RU" dirty="0">
                <a:solidFill>
                  <a:srgbClr val="002060"/>
                </a:solidFill>
              </a:rPr>
              <a:t> </a:t>
            </a:r>
          </a:p>
          <a:p>
            <a:r>
              <a:rPr lang="ru-RU" dirty="0">
                <a:solidFill>
                  <a:srgbClr val="002060"/>
                </a:solidFill>
              </a:rPr>
              <a:t>Необходимо закупить товары:</a:t>
            </a:r>
          </a:p>
          <a:p>
            <a:r>
              <a:rPr lang="ru-RU" b="1" dirty="0">
                <a:solidFill>
                  <a:srgbClr val="002060"/>
                </a:solidFill>
              </a:rPr>
              <a:t>Картофель</a:t>
            </a:r>
            <a:r>
              <a:rPr lang="ru-RU" dirty="0">
                <a:solidFill>
                  <a:srgbClr val="002060"/>
                </a:solidFill>
              </a:rPr>
              <a:t> (ОКПД2 01.13.51.120 Картофель столовый поздний); </a:t>
            </a:r>
            <a:r>
              <a:rPr lang="ru-RU" b="1" dirty="0">
                <a:solidFill>
                  <a:srgbClr val="002060"/>
                </a:solidFill>
              </a:rPr>
              <a:t>Морковь </a:t>
            </a:r>
            <a:r>
              <a:rPr lang="ru-RU" dirty="0">
                <a:solidFill>
                  <a:srgbClr val="002060"/>
                </a:solidFill>
              </a:rPr>
              <a:t>(ОКПД2 01.13.41.110 Морковь столовая); </a:t>
            </a:r>
            <a:r>
              <a:rPr lang="ru-RU" b="1" dirty="0">
                <a:solidFill>
                  <a:srgbClr val="002060"/>
                </a:solidFill>
              </a:rPr>
              <a:t>Свекла</a:t>
            </a:r>
            <a:r>
              <a:rPr lang="ru-RU" dirty="0">
                <a:solidFill>
                  <a:srgbClr val="002060"/>
                </a:solidFill>
              </a:rPr>
              <a:t> (ОКПД2 01.13.49.110 Свекла столовая).</a:t>
            </a:r>
          </a:p>
          <a:p>
            <a:r>
              <a:rPr lang="ru-RU" dirty="0">
                <a:solidFill>
                  <a:srgbClr val="002060"/>
                </a:solidFill>
              </a:rPr>
              <a:t>Планируется проведение электронного аукциона. НМЦК = 500 000 руб.</a:t>
            </a:r>
          </a:p>
          <a:p>
            <a:r>
              <a:rPr lang="ru-RU" dirty="0">
                <a:solidFill>
                  <a:srgbClr val="002060"/>
                </a:solidFill>
              </a:rPr>
              <a:t>Данные товары не попадают в перечни Приложения 1 и Приложения 2 ПП РФ 1875, следовательно устанавливается преимущество. В составе заявки требуется указание наименования страны происхождения товара.</a:t>
            </a:r>
          </a:p>
          <a:p>
            <a:r>
              <a:rPr lang="ru-RU" dirty="0">
                <a:solidFill>
                  <a:srgbClr val="002060"/>
                </a:solidFill>
              </a:rPr>
              <a:t>Подано три заявки:</a:t>
            </a:r>
          </a:p>
        </p:txBody>
      </p:sp>
      <p:sp>
        <p:nvSpPr>
          <p:cNvPr id="3" name="Прямоугольник 2"/>
          <p:cNvSpPr/>
          <p:nvPr/>
        </p:nvSpPr>
        <p:spPr>
          <a:xfrm>
            <a:off x="113016" y="2385510"/>
            <a:ext cx="1993186"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Заявка 1.</a:t>
            </a:r>
          </a:p>
          <a:p>
            <a:pPr algn="ctr"/>
            <a:r>
              <a:rPr lang="ru-RU" dirty="0">
                <a:solidFill>
                  <a:srgbClr val="002060"/>
                </a:solidFill>
              </a:rPr>
              <a:t>Картофель – Россия</a:t>
            </a:r>
          </a:p>
          <a:p>
            <a:pPr algn="ctr"/>
            <a:r>
              <a:rPr lang="ru-RU" dirty="0">
                <a:solidFill>
                  <a:srgbClr val="002060"/>
                </a:solidFill>
              </a:rPr>
              <a:t>Морковь – Китай</a:t>
            </a:r>
          </a:p>
          <a:p>
            <a:pPr algn="ctr"/>
            <a:r>
              <a:rPr lang="ru-RU" dirty="0">
                <a:solidFill>
                  <a:srgbClr val="002060"/>
                </a:solidFill>
              </a:rPr>
              <a:t>Свекла - Беларусь</a:t>
            </a:r>
          </a:p>
        </p:txBody>
      </p:sp>
      <p:sp>
        <p:nvSpPr>
          <p:cNvPr id="4" name="Прямоугольник 3"/>
          <p:cNvSpPr/>
          <p:nvPr/>
        </p:nvSpPr>
        <p:spPr>
          <a:xfrm>
            <a:off x="2982074" y="2385510"/>
            <a:ext cx="1908425"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2.</a:t>
            </a:r>
          </a:p>
          <a:p>
            <a:pPr algn="ctr"/>
            <a:r>
              <a:rPr lang="ru-RU" dirty="0">
                <a:solidFill>
                  <a:srgbClr val="002060"/>
                </a:solidFill>
              </a:rPr>
              <a:t>Картофель – Россия</a:t>
            </a:r>
          </a:p>
          <a:p>
            <a:pPr algn="ctr"/>
            <a:r>
              <a:rPr lang="ru-RU" dirty="0">
                <a:solidFill>
                  <a:srgbClr val="002060"/>
                </a:solidFill>
              </a:rPr>
              <a:t>Морковь – Россия</a:t>
            </a:r>
          </a:p>
          <a:p>
            <a:pPr algn="ctr"/>
            <a:r>
              <a:rPr lang="ru-RU" dirty="0">
                <a:solidFill>
                  <a:srgbClr val="002060"/>
                </a:solidFill>
              </a:rPr>
              <a:t>Свекла - Беларусь</a:t>
            </a:r>
          </a:p>
        </p:txBody>
      </p:sp>
      <p:sp>
        <p:nvSpPr>
          <p:cNvPr id="5" name="Прямоугольник 4"/>
          <p:cNvSpPr/>
          <p:nvPr/>
        </p:nvSpPr>
        <p:spPr>
          <a:xfrm>
            <a:off x="5650788" y="2385510"/>
            <a:ext cx="2174775"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Заявка 3.</a:t>
            </a:r>
          </a:p>
          <a:p>
            <a:pPr algn="ctr"/>
            <a:r>
              <a:rPr lang="ru-RU" dirty="0">
                <a:solidFill>
                  <a:srgbClr val="002060"/>
                </a:solidFill>
              </a:rPr>
              <a:t>Картофель – Россия</a:t>
            </a:r>
          </a:p>
          <a:p>
            <a:pPr algn="ctr"/>
            <a:r>
              <a:rPr lang="ru-RU" dirty="0">
                <a:solidFill>
                  <a:srgbClr val="002060"/>
                </a:solidFill>
              </a:rPr>
              <a:t>Морковь – Китай</a:t>
            </a:r>
          </a:p>
          <a:p>
            <a:pPr algn="ctr"/>
            <a:r>
              <a:rPr lang="ru-RU" dirty="0">
                <a:solidFill>
                  <a:srgbClr val="002060"/>
                </a:solidFill>
              </a:rPr>
              <a:t>Свекла - Китай</a:t>
            </a:r>
          </a:p>
        </p:txBody>
      </p:sp>
      <p:sp>
        <p:nvSpPr>
          <p:cNvPr id="6" name="Прямоугольник 5"/>
          <p:cNvSpPr/>
          <p:nvPr/>
        </p:nvSpPr>
        <p:spPr>
          <a:xfrm>
            <a:off x="118153" y="3585704"/>
            <a:ext cx="1988049"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с</a:t>
            </a:r>
          </a:p>
          <a:p>
            <a:pPr algn="ctr"/>
            <a:r>
              <a:rPr lang="ru-RU" dirty="0">
                <a:solidFill>
                  <a:srgbClr val="002060"/>
                </a:solidFill>
              </a:rPr>
              <a:t>предложением</a:t>
            </a:r>
          </a:p>
          <a:p>
            <a:pPr algn="ctr"/>
            <a:r>
              <a:rPr lang="ru-RU" dirty="0">
                <a:solidFill>
                  <a:srgbClr val="002060"/>
                </a:solidFill>
              </a:rPr>
              <a:t>«иностранных»</a:t>
            </a:r>
          </a:p>
          <a:p>
            <a:pPr algn="ctr"/>
            <a:r>
              <a:rPr lang="ru-RU" dirty="0">
                <a:solidFill>
                  <a:srgbClr val="002060"/>
                </a:solidFill>
              </a:rPr>
              <a:t>товаров</a:t>
            </a:r>
          </a:p>
        </p:txBody>
      </p:sp>
      <p:sp>
        <p:nvSpPr>
          <p:cNvPr id="7" name="Прямоугольник 6"/>
          <p:cNvSpPr/>
          <p:nvPr/>
        </p:nvSpPr>
        <p:spPr>
          <a:xfrm>
            <a:off x="2982073" y="3585704"/>
            <a:ext cx="1908425"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dirty="0">
                <a:solidFill>
                  <a:srgbClr val="002060"/>
                </a:solidFill>
              </a:rPr>
              <a:t>Заявка с</a:t>
            </a:r>
          </a:p>
          <a:p>
            <a:pPr algn="ctr"/>
            <a:r>
              <a:rPr lang="ru-RU" dirty="0">
                <a:solidFill>
                  <a:srgbClr val="002060"/>
                </a:solidFill>
              </a:rPr>
              <a:t>предложением</a:t>
            </a:r>
          </a:p>
          <a:p>
            <a:pPr algn="ctr"/>
            <a:r>
              <a:rPr lang="ru-RU" dirty="0">
                <a:solidFill>
                  <a:srgbClr val="002060"/>
                </a:solidFill>
              </a:rPr>
              <a:t>«отечественных»</a:t>
            </a:r>
          </a:p>
          <a:p>
            <a:pPr algn="ctr"/>
            <a:r>
              <a:rPr lang="ru-RU" dirty="0">
                <a:solidFill>
                  <a:srgbClr val="002060"/>
                </a:solidFill>
              </a:rPr>
              <a:t>товаров</a:t>
            </a:r>
          </a:p>
        </p:txBody>
      </p:sp>
      <p:sp>
        <p:nvSpPr>
          <p:cNvPr id="8" name="Прямоугольник 7"/>
          <p:cNvSpPr/>
          <p:nvPr/>
        </p:nvSpPr>
        <p:spPr>
          <a:xfrm>
            <a:off x="5650788" y="3585704"/>
            <a:ext cx="2174775"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dirty="0">
                <a:solidFill>
                  <a:srgbClr val="002060"/>
                </a:solidFill>
              </a:rPr>
              <a:t>Заявка с</a:t>
            </a:r>
          </a:p>
          <a:p>
            <a:pPr algn="ctr"/>
            <a:r>
              <a:rPr lang="ru-RU" dirty="0">
                <a:solidFill>
                  <a:srgbClr val="002060"/>
                </a:solidFill>
              </a:rPr>
              <a:t>предложением</a:t>
            </a:r>
          </a:p>
          <a:p>
            <a:pPr algn="ctr"/>
            <a:r>
              <a:rPr lang="ru-RU" dirty="0">
                <a:solidFill>
                  <a:srgbClr val="002060"/>
                </a:solidFill>
              </a:rPr>
              <a:t>«иностранных»</a:t>
            </a:r>
          </a:p>
          <a:p>
            <a:pPr algn="ctr"/>
            <a:r>
              <a:rPr lang="ru-RU" dirty="0">
                <a:solidFill>
                  <a:srgbClr val="002060"/>
                </a:solidFill>
              </a:rPr>
              <a:t>товаров</a:t>
            </a:r>
          </a:p>
        </p:txBody>
      </p:sp>
      <p:sp>
        <p:nvSpPr>
          <p:cNvPr id="9" name="Стрелка вниз 8"/>
          <p:cNvSpPr/>
          <p:nvPr/>
        </p:nvSpPr>
        <p:spPr>
          <a:xfrm>
            <a:off x="967563" y="3339617"/>
            <a:ext cx="318977" cy="2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578686" y="3339616"/>
            <a:ext cx="318977" cy="2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776797" y="3339615"/>
            <a:ext cx="318977" cy="246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6982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4714" y="623022"/>
            <a:ext cx="5722705" cy="3539430"/>
          </a:xfrm>
          <a:prstGeom prst="rect">
            <a:avLst/>
          </a:prstGeom>
        </p:spPr>
        <p:txBody>
          <a:bodyPr wrap="square">
            <a:spAutoFit/>
          </a:bodyPr>
          <a:lstStyle/>
          <a:p>
            <a:r>
              <a:rPr lang="ru-RU" dirty="0">
                <a:solidFill>
                  <a:srgbClr val="002060"/>
                </a:solidFill>
              </a:rPr>
              <a:t>Таким образом, соблюдается условие о предоставлении преимущества заявкам с предложением «отечественных» товаров (о том что среди заявок присутствует как минимум одна заявка с предложением хотя бы одного «иностранного» товара). </a:t>
            </a:r>
          </a:p>
          <a:p>
            <a:endParaRPr lang="ru-RU" dirty="0">
              <a:solidFill>
                <a:srgbClr val="002060"/>
              </a:solidFill>
            </a:endParaRPr>
          </a:p>
          <a:p>
            <a:r>
              <a:rPr lang="ru-RU" dirty="0">
                <a:solidFill>
                  <a:srgbClr val="002060"/>
                </a:solidFill>
              </a:rPr>
              <a:t>В нашем случае есть Заявка 1, в которой одна позиция «иностранная» и Заявка 3, в которой две позиции «иностранные», значит Заявке 2, содержащей предложение о всех трех позициях «отечественных», предоставляется преимущество.</a:t>
            </a:r>
          </a:p>
          <a:p>
            <a:endParaRPr lang="ru-RU" dirty="0">
              <a:solidFill>
                <a:srgbClr val="002060"/>
              </a:solidFill>
            </a:endParaRPr>
          </a:p>
          <a:p>
            <a:r>
              <a:rPr lang="ru-RU" dirty="0">
                <a:solidFill>
                  <a:srgbClr val="002060"/>
                </a:solidFill>
              </a:rPr>
              <a:t>Предположим, по результатам аукциона получены следующие ценовые предложения: Заявка 1 - цена1 = 450 000 руб., Заявка 2 – цена2 = 480 000 руб., Заявка 3 – цена3 = 460 000 руб. </a:t>
            </a:r>
          </a:p>
          <a:p>
            <a:endParaRPr lang="ru-RU" dirty="0">
              <a:solidFill>
                <a:srgbClr val="002060"/>
              </a:solidFill>
            </a:endParaRPr>
          </a:p>
          <a:p>
            <a:r>
              <a:rPr lang="ru-RU" dirty="0">
                <a:solidFill>
                  <a:srgbClr val="002060"/>
                </a:solidFill>
              </a:rPr>
              <a:t>Все заявки по результатам рассмотрения признаны соответствующими требованиям извещения.</a:t>
            </a:r>
          </a:p>
        </p:txBody>
      </p:sp>
      <p:pic>
        <p:nvPicPr>
          <p:cNvPr id="4" name="Рисунок 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62979" y="1099228"/>
            <a:ext cx="2628900" cy="2266950"/>
          </a:xfrm>
          <a:prstGeom prst="rect">
            <a:avLst/>
          </a:prstGeom>
        </p:spPr>
      </p:pic>
    </p:spTree>
    <p:extLst>
      <p:ext uri="{BB962C8B-B14F-4D97-AF65-F5344CB8AC3E}">
        <p14:creationId xmlns:p14="http://schemas.microsoft.com/office/powerpoint/2010/main" val="4107532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3649" y="121744"/>
            <a:ext cx="6303195" cy="307777"/>
          </a:xfrm>
          <a:prstGeom prst="rect">
            <a:avLst/>
          </a:prstGeom>
        </p:spPr>
        <p:txBody>
          <a:bodyPr wrap="square">
            <a:spAutoFit/>
          </a:bodyPr>
          <a:lstStyle/>
          <a:p>
            <a:pPr algn="ctr"/>
            <a:r>
              <a:rPr lang="ru-RU" b="1" dirty="0">
                <a:solidFill>
                  <a:srgbClr val="002060"/>
                </a:solidFill>
              </a:rPr>
              <a:t>Действия заказчика при присвоении порядковых номеров заявкам:</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66"/>
            <a:ext cx="9144000" cy="433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838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18207" y="1540833"/>
            <a:ext cx="5573730" cy="1600438"/>
          </a:xfrm>
          <a:prstGeom prst="rect">
            <a:avLst/>
          </a:prstGeom>
        </p:spPr>
        <p:txBody>
          <a:bodyPr wrap="square">
            <a:spAutoFit/>
          </a:bodyPr>
          <a:lstStyle/>
          <a:p>
            <a:r>
              <a:rPr lang="ru-RU" dirty="0">
                <a:solidFill>
                  <a:srgbClr val="002060"/>
                </a:solidFill>
              </a:rPr>
              <a:t>Аналогичные действия по применению преимущества (понижающего коэффициента 15% в отношении ценового предложения на этапе присвоения порядковых номеров заявкам) для заявок с предложением «отечественных»</a:t>
            </a:r>
          </a:p>
          <a:p>
            <a:r>
              <a:rPr lang="ru-RU" dirty="0">
                <a:solidFill>
                  <a:srgbClr val="002060"/>
                </a:solidFill>
              </a:rPr>
              <a:t>товаров выполняются для всех конкурентных способов закупки (электронный аукцион, электронный конкурс, электронный запрос котировок)</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03" y="1222624"/>
            <a:ext cx="2831278" cy="2054403"/>
          </a:xfrm>
          <a:prstGeom prst="rect">
            <a:avLst/>
          </a:prstGeom>
        </p:spPr>
      </p:pic>
    </p:spTree>
    <p:extLst>
      <p:ext uri="{BB962C8B-B14F-4D97-AF65-F5344CB8AC3E}">
        <p14:creationId xmlns:p14="http://schemas.microsoft.com/office/powerpoint/2010/main" val="3314588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8481" y="391382"/>
            <a:ext cx="5573730" cy="3539430"/>
          </a:xfrm>
          <a:prstGeom prst="rect">
            <a:avLst/>
          </a:prstGeom>
        </p:spPr>
        <p:txBody>
          <a:bodyPr wrap="square">
            <a:spAutoFit/>
          </a:bodyPr>
          <a:lstStyle/>
          <a:p>
            <a:r>
              <a:rPr lang="ru-RU" dirty="0">
                <a:solidFill>
                  <a:srgbClr val="002060"/>
                </a:solidFill>
              </a:rPr>
              <a:t>В настоящий момент ни 44-ФЗ ни подзаконные НПА в части применения/неприменения национального режима не устанавливают запрета на включение в один объект закупки</a:t>
            </a:r>
          </a:p>
          <a:p>
            <a:r>
              <a:rPr lang="ru-RU" dirty="0">
                <a:solidFill>
                  <a:srgbClr val="002060"/>
                </a:solidFill>
              </a:rPr>
              <a:t>товаров, работ, услуг попадающих под различные меры, установленные ст.14 44-ФЗ и ПП РФ 1875, за исключением случаем, указанных подпунктом Г пункта 4 ПП РФ 1875.</a:t>
            </a:r>
          </a:p>
          <a:p>
            <a:endParaRPr lang="ru-RU" dirty="0">
              <a:solidFill>
                <a:srgbClr val="002060"/>
              </a:solidFill>
            </a:endParaRPr>
          </a:p>
          <a:p>
            <a:r>
              <a:rPr lang="ru-RU" dirty="0">
                <a:solidFill>
                  <a:srgbClr val="002060"/>
                </a:solidFill>
              </a:rPr>
              <a:t>Таким образом, заказчик имеет право на осуществление закупки товаров, работ, услуг с различными мерами по предоставлению национального режима (далее будем</a:t>
            </a:r>
          </a:p>
          <a:p>
            <a:r>
              <a:rPr lang="ru-RU" dirty="0">
                <a:solidFill>
                  <a:srgbClr val="002060"/>
                </a:solidFill>
              </a:rPr>
              <a:t>называть это «смешанный» объект закупки).</a:t>
            </a:r>
          </a:p>
          <a:p>
            <a:endParaRPr lang="ru-RU" dirty="0">
              <a:solidFill>
                <a:srgbClr val="002060"/>
              </a:solidFill>
            </a:endParaRPr>
          </a:p>
          <a:p>
            <a:r>
              <a:rPr lang="ru-RU" dirty="0">
                <a:solidFill>
                  <a:srgbClr val="002060"/>
                </a:solidFill>
              </a:rPr>
              <a:t>В данном случае это не обязанность, а право заказчика! </a:t>
            </a:r>
          </a:p>
          <a:p>
            <a:r>
              <a:rPr lang="ru-RU" dirty="0">
                <a:solidFill>
                  <a:srgbClr val="002060"/>
                </a:solidFill>
              </a:rPr>
              <a:t>Также, при формировании объекта закупки (лота) следует учитывать требования статьи 33 44-ФЗ и антимонопольного законодательства РФ.</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951" y="1369673"/>
            <a:ext cx="2517169" cy="1794882"/>
          </a:xfrm>
          <a:prstGeom prst="rect">
            <a:avLst/>
          </a:prstGeom>
        </p:spPr>
      </p:pic>
    </p:spTree>
    <p:extLst>
      <p:ext uri="{BB962C8B-B14F-4D97-AF65-F5344CB8AC3E}">
        <p14:creationId xmlns:p14="http://schemas.microsoft.com/office/powerpoint/2010/main" val="296160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07932" y="365854"/>
            <a:ext cx="5522359" cy="3539430"/>
          </a:xfrm>
          <a:prstGeom prst="rect">
            <a:avLst/>
          </a:prstGeom>
        </p:spPr>
        <p:txBody>
          <a:bodyPr wrap="square">
            <a:spAutoFit/>
          </a:bodyPr>
          <a:lstStyle/>
          <a:p>
            <a:r>
              <a:rPr lang="ru-RU" dirty="0">
                <a:solidFill>
                  <a:srgbClr val="002060"/>
                </a:solidFill>
              </a:rPr>
              <a:t>В случае принятия решения о проведении закупки со «смешанным» объектом необходимо учитывать требования ПП РФ 1875 в части информации и документов, подтверждающих страну происхождения (для различных мер это различный набор информации и документов).</a:t>
            </a:r>
          </a:p>
          <a:p>
            <a:endParaRPr lang="ru-RU" dirty="0">
              <a:solidFill>
                <a:srgbClr val="002060"/>
              </a:solidFill>
            </a:endParaRPr>
          </a:p>
          <a:p>
            <a:r>
              <a:rPr lang="ru-RU" dirty="0">
                <a:solidFill>
                  <a:srgbClr val="002060"/>
                </a:solidFill>
              </a:rPr>
              <a:t>Так, для запретов и ограничений подтверждение страны происхождения – это указание реестрового номера (из реестра российской промышленной продукции, из евразийского реестра промышленных товаров), в том числе совокупное количество баллов (если установлено НПА), уровень радиоэлектронной</a:t>
            </a:r>
          </a:p>
          <a:p>
            <a:r>
              <a:rPr lang="ru-RU" dirty="0">
                <a:solidFill>
                  <a:srgbClr val="002060"/>
                </a:solidFill>
              </a:rPr>
              <a:t>продукции (если установлено НПА).</a:t>
            </a:r>
          </a:p>
          <a:p>
            <a:endParaRPr lang="ru-RU" dirty="0">
              <a:solidFill>
                <a:srgbClr val="002060"/>
              </a:solidFill>
            </a:endParaRPr>
          </a:p>
          <a:p>
            <a:r>
              <a:rPr lang="ru-RU" dirty="0">
                <a:solidFill>
                  <a:srgbClr val="002060"/>
                </a:solidFill>
              </a:rPr>
              <a:t>Для предоставления преимущества товарам российского происхождения – это указание наименования страны происхождения.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924" y="1081408"/>
            <a:ext cx="1533525" cy="2466975"/>
          </a:xfrm>
          <a:prstGeom prst="rect">
            <a:avLst/>
          </a:prstGeom>
        </p:spPr>
      </p:pic>
    </p:spTree>
    <p:extLst>
      <p:ext uri="{BB962C8B-B14F-4D97-AF65-F5344CB8AC3E}">
        <p14:creationId xmlns:p14="http://schemas.microsoft.com/office/powerpoint/2010/main" val="103096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7" name="Рисунок 46">
            <a:extLst>
              <a:ext uri="{FF2B5EF4-FFF2-40B4-BE49-F238E27FC236}">
                <a16:creationId xmlns:a16="http://schemas.microsoft.com/office/drawing/2014/main" id="{D5D4A969-E019-4627-B635-763ACCDBF6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89" y="80878"/>
            <a:ext cx="902788" cy="572700"/>
          </a:xfrm>
          <a:prstGeom prst="rect">
            <a:avLst/>
          </a:prstGeom>
        </p:spPr>
      </p:pic>
      <p:sp>
        <p:nvSpPr>
          <p:cNvPr id="3" name="Прямоугольник 2"/>
          <p:cNvSpPr/>
          <p:nvPr/>
        </p:nvSpPr>
        <p:spPr>
          <a:xfrm>
            <a:off x="3124682" y="901625"/>
            <a:ext cx="6000094" cy="2462213"/>
          </a:xfrm>
          <a:prstGeom prst="rect">
            <a:avLst/>
          </a:prstGeom>
        </p:spPr>
        <p:txBody>
          <a:bodyPr wrap="square">
            <a:spAutoFit/>
          </a:bodyPr>
          <a:lstStyle/>
          <a:p>
            <a:r>
              <a:rPr lang="ru-RU" dirty="0">
                <a:solidFill>
                  <a:srgbClr val="002060"/>
                </a:solidFill>
              </a:rPr>
              <a:t>С 1 января 2025 года введен единый порядок предоставления национального режима для закупок по законам № 44-ФЗ и № 223-ФЗ. </a:t>
            </a:r>
          </a:p>
          <a:p>
            <a:endParaRPr lang="ru-RU" dirty="0">
              <a:solidFill>
                <a:srgbClr val="002060"/>
              </a:solidFill>
            </a:endParaRPr>
          </a:p>
          <a:p>
            <a:r>
              <a:rPr lang="ru-RU" dirty="0">
                <a:solidFill>
                  <a:srgbClr val="002060"/>
                </a:solidFill>
              </a:rPr>
              <a:t>Постановлением Правительства РФ № 1875 от 23.12.2024 утверждены перечни товаров, работ и услуг иностранного происхождения, для которых устанавливаются </a:t>
            </a:r>
            <a:r>
              <a:rPr lang="ru-RU" b="1" dirty="0">
                <a:solidFill>
                  <a:srgbClr val="002060"/>
                </a:solidFill>
              </a:rPr>
              <a:t>запреты, ограничения или преимущества для отечественной продукции. </a:t>
            </a:r>
          </a:p>
          <a:p>
            <a:endParaRPr lang="ru-RU" dirty="0">
              <a:solidFill>
                <a:srgbClr val="002060"/>
              </a:solidFill>
            </a:endParaRPr>
          </a:p>
          <a:p>
            <a:r>
              <a:rPr lang="ru-RU" dirty="0">
                <a:solidFill>
                  <a:srgbClr val="002060"/>
                </a:solidFill>
              </a:rPr>
              <a:t>Для некоторых заказчиков по закону №223-ФЗ предоставление </a:t>
            </a:r>
            <a:r>
              <a:rPr lang="ru-RU" dirty="0" err="1">
                <a:solidFill>
                  <a:srgbClr val="002060"/>
                </a:solidFill>
              </a:rPr>
              <a:t>нацрежима</a:t>
            </a:r>
            <a:r>
              <a:rPr lang="ru-RU" dirty="0">
                <a:solidFill>
                  <a:srgbClr val="002060"/>
                </a:solidFill>
              </a:rPr>
              <a:t> не вводится, зато остается актуальной</a:t>
            </a:r>
            <a:r>
              <a:rPr lang="ru-RU" b="1" dirty="0">
                <a:solidFill>
                  <a:srgbClr val="002060"/>
                </a:solidFill>
              </a:rPr>
              <a:t> обязательная минимальная доля закупок российских товаров. </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059582"/>
            <a:ext cx="2964394" cy="2304256"/>
          </a:xfrm>
          <a:prstGeom prst="rect">
            <a:avLst/>
          </a:prstGeom>
        </p:spPr>
      </p:pic>
      <p:sp>
        <p:nvSpPr>
          <p:cNvPr id="2" name="Прямоугольник 1"/>
          <p:cNvSpPr/>
          <p:nvPr/>
        </p:nvSpPr>
        <p:spPr>
          <a:xfrm>
            <a:off x="3144561" y="3462515"/>
            <a:ext cx="5752859" cy="954107"/>
          </a:xfrm>
          <a:prstGeom prst="rect">
            <a:avLst/>
          </a:prstGeom>
        </p:spPr>
        <p:txBody>
          <a:bodyPr wrap="square">
            <a:spAutoFit/>
          </a:bodyPr>
          <a:lstStyle/>
          <a:p>
            <a:r>
              <a:rPr lang="ru-RU" dirty="0">
                <a:solidFill>
                  <a:srgbClr val="002060"/>
                </a:solidFill>
              </a:rPr>
              <a:t>Перечисленные меры распространяются также на товары, которые </a:t>
            </a:r>
            <a:r>
              <a:rPr lang="ru-RU" b="1" dirty="0">
                <a:solidFill>
                  <a:srgbClr val="002060"/>
                </a:solidFill>
              </a:rPr>
              <a:t>поставляются при выполнении закупаемых работ (оказании закупаемых услуг), и на товары - предметы лизинга </a:t>
            </a:r>
            <a:r>
              <a:rPr lang="ru-RU" dirty="0">
                <a:solidFill>
                  <a:srgbClr val="002060"/>
                </a:solidFill>
              </a:rPr>
              <a:t>(п. 1, </a:t>
            </a:r>
            <a:r>
              <a:rPr lang="ru-RU" dirty="0" err="1">
                <a:solidFill>
                  <a:srgbClr val="002060"/>
                </a:solidFill>
              </a:rPr>
              <a:t>пп</a:t>
            </a:r>
            <a:r>
              <a:rPr lang="ru-RU" dirty="0">
                <a:solidFill>
                  <a:srgbClr val="002060"/>
                </a:solidFill>
              </a:rPr>
              <a:t>. "з" п. 4 Постановления N 1875).</a:t>
            </a:r>
          </a:p>
        </p:txBody>
      </p:sp>
    </p:spTree>
    <p:extLst>
      <p:ext uri="{BB962C8B-B14F-4D97-AF65-F5344CB8AC3E}">
        <p14:creationId xmlns:p14="http://schemas.microsoft.com/office/powerpoint/2010/main" val="2395724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511" y="0"/>
            <a:ext cx="8521331" cy="2462213"/>
          </a:xfrm>
          <a:prstGeom prst="rect">
            <a:avLst/>
          </a:prstGeom>
        </p:spPr>
        <p:txBody>
          <a:bodyPr wrap="square">
            <a:spAutoFit/>
          </a:bodyPr>
          <a:lstStyle/>
          <a:p>
            <a:pPr algn="ctr"/>
            <a:r>
              <a:rPr lang="ru-RU" sz="1200" b="1" dirty="0">
                <a:solidFill>
                  <a:srgbClr val="002060"/>
                </a:solidFill>
              </a:rPr>
              <a:t>Пример </a:t>
            </a:r>
          </a:p>
          <a:p>
            <a:r>
              <a:rPr lang="ru-RU" sz="1200" dirty="0">
                <a:solidFill>
                  <a:srgbClr val="002060"/>
                </a:solidFill>
              </a:rPr>
              <a:t>Необходимо закупить товары: проводим электронный аукцион. НМЦК = 1 870 000 руб.</a:t>
            </a:r>
          </a:p>
          <a:p>
            <a:endParaRPr lang="ru-RU" sz="1000" dirty="0">
              <a:solidFill>
                <a:srgbClr val="002060"/>
              </a:solidFill>
            </a:endParaRPr>
          </a:p>
          <a:p>
            <a:r>
              <a:rPr lang="ru-RU" sz="1200" dirty="0">
                <a:solidFill>
                  <a:srgbClr val="002060"/>
                </a:solidFill>
              </a:rPr>
              <a:t>Бумага белая для офисной техники ОКПД2: 17.12.14.110, в количестве 5 000 пачек (попадает в Приложение 1 </a:t>
            </a:r>
          </a:p>
          <a:p>
            <a:r>
              <a:rPr lang="ru-RU" sz="1200" dirty="0">
                <a:solidFill>
                  <a:srgbClr val="002060"/>
                </a:solidFill>
              </a:rPr>
              <a:t>ПП РФ 1875 –</a:t>
            </a:r>
            <a:r>
              <a:rPr lang="ru-RU" sz="1200" b="1" dirty="0">
                <a:solidFill>
                  <a:srgbClr val="002060"/>
                </a:solidFill>
              </a:rPr>
              <a:t> запрет</a:t>
            </a:r>
            <a:r>
              <a:rPr lang="ru-RU" sz="1200" dirty="0">
                <a:solidFill>
                  <a:srgbClr val="002060"/>
                </a:solidFill>
              </a:rPr>
              <a:t>);</a:t>
            </a:r>
          </a:p>
          <a:p>
            <a:endParaRPr lang="ru-RU" sz="1000" dirty="0">
              <a:solidFill>
                <a:srgbClr val="002060"/>
              </a:solidFill>
            </a:endParaRPr>
          </a:p>
          <a:p>
            <a:r>
              <a:rPr lang="ru-RU" sz="1200" dirty="0">
                <a:solidFill>
                  <a:srgbClr val="002060"/>
                </a:solidFill>
              </a:rPr>
              <a:t>Папки регистраторы картонные ОКПД2: 17.23.13.193, в количестве 100 шт. (попадает в приложение 2 ПП РФ 1875 – </a:t>
            </a:r>
            <a:r>
              <a:rPr lang="ru-RU" sz="1200" b="1" dirty="0">
                <a:solidFill>
                  <a:srgbClr val="002060"/>
                </a:solidFill>
              </a:rPr>
              <a:t>ограничение</a:t>
            </a:r>
            <a:r>
              <a:rPr lang="ru-RU" sz="1200" dirty="0">
                <a:solidFill>
                  <a:srgbClr val="002060"/>
                </a:solidFill>
              </a:rPr>
              <a:t>);</a:t>
            </a:r>
          </a:p>
          <a:p>
            <a:endParaRPr lang="ru-RU" sz="1000" dirty="0">
              <a:solidFill>
                <a:srgbClr val="002060"/>
              </a:solidFill>
            </a:endParaRPr>
          </a:p>
          <a:p>
            <a:r>
              <a:rPr lang="ru-RU" sz="1200" dirty="0">
                <a:solidFill>
                  <a:srgbClr val="002060"/>
                </a:solidFill>
              </a:rPr>
              <a:t>Конверты бумажные ОКПД2: 17.23.12.110, в количестве 10 000 шт. (не попадает в Приложение 1 и Приложение 2 ПП РФ 1875 – предоставляется преимущество).</a:t>
            </a:r>
          </a:p>
          <a:p>
            <a:endParaRPr lang="ru-RU" sz="1000" dirty="0">
              <a:solidFill>
                <a:srgbClr val="002060"/>
              </a:solidFill>
            </a:endParaRPr>
          </a:p>
          <a:p>
            <a:r>
              <a:rPr lang="ru-RU" sz="1200" b="1" dirty="0">
                <a:solidFill>
                  <a:srgbClr val="002060"/>
                </a:solidFill>
              </a:rPr>
              <a:t>Поданы четыре заявки на участие в закупке:</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1" y="2342520"/>
            <a:ext cx="9095489" cy="280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637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290" y="312953"/>
            <a:ext cx="8661114" cy="3970318"/>
          </a:xfrm>
          <a:prstGeom prst="rect">
            <a:avLst/>
          </a:prstGeom>
        </p:spPr>
        <p:txBody>
          <a:bodyPr wrap="square">
            <a:spAutoFit/>
          </a:bodyPr>
          <a:lstStyle/>
          <a:p>
            <a:r>
              <a:rPr lang="ru-RU" b="1" dirty="0">
                <a:solidFill>
                  <a:srgbClr val="002060"/>
                </a:solidFill>
              </a:rPr>
              <a:t>Действия заказчика:</a:t>
            </a:r>
          </a:p>
          <a:p>
            <a:r>
              <a:rPr lang="ru-RU" b="1" dirty="0">
                <a:solidFill>
                  <a:srgbClr val="002060"/>
                </a:solidFill>
              </a:rPr>
              <a:t>1) </a:t>
            </a:r>
            <a:r>
              <a:rPr lang="ru-RU" dirty="0">
                <a:solidFill>
                  <a:srgbClr val="002060"/>
                </a:solidFill>
              </a:rPr>
              <a:t>Рассмотреть заявки на соответствие требованиям извещения. </a:t>
            </a:r>
            <a:r>
              <a:rPr lang="ru-RU" b="1" dirty="0">
                <a:solidFill>
                  <a:srgbClr val="002060"/>
                </a:solidFill>
              </a:rPr>
              <a:t>Предположим все заявки соответствуют. </a:t>
            </a:r>
          </a:p>
          <a:p>
            <a:r>
              <a:rPr lang="ru-RU" b="1" dirty="0">
                <a:solidFill>
                  <a:srgbClr val="002060"/>
                </a:solidFill>
              </a:rPr>
              <a:t>2) </a:t>
            </a:r>
            <a:r>
              <a:rPr lang="ru-RU" dirty="0">
                <a:solidFill>
                  <a:srgbClr val="002060"/>
                </a:solidFill>
              </a:rPr>
              <a:t>Для товаров с установленным </a:t>
            </a:r>
            <a:r>
              <a:rPr lang="ru-RU" b="1" dirty="0">
                <a:solidFill>
                  <a:srgbClr val="0070C0"/>
                </a:solidFill>
              </a:rPr>
              <a:t>запретом</a:t>
            </a:r>
            <a:r>
              <a:rPr lang="ru-RU" dirty="0">
                <a:solidFill>
                  <a:srgbClr val="002060"/>
                </a:solidFill>
              </a:rPr>
              <a:t> – </a:t>
            </a:r>
            <a:r>
              <a:rPr lang="ru-RU" b="1" dirty="0">
                <a:solidFill>
                  <a:srgbClr val="002060"/>
                </a:solidFill>
              </a:rPr>
              <a:t>проверить реестровые номера. </a:t>
            </a:r>
            <a:r>
              <a:rPr lang="ru-RU" dirty="0">
                <a:solidFill>
                  <a:srgbClr val="002060"/>
                </a:solidFill>
              </a:rPr>
              <a:t>Так как для бумаги ПП РФ 719 не установлено требование о совокупном количестве баллов, значит необходимо только проверить </a:t>
            </a:r>
            <a:r>
              <a:rPr lang="ru-RU" b="1" dirty="0">
                <a:solidFill>
                  <a:srgbClr val="002060"/>
                </a:solidFill>
              </a:rPr>
              <a:t>срок действия реестровой записи. </a:t>
            </a:r>
            <a:r>
              <a:rPr lang="ru-RU" dirty="0">
                <a:solidFill>
                  <a:srgbClr val="002060"/>
                </a:solidFill>
              </a:rPr>
              <a:t>Предположим Заявка 4 содержат информацию о реестровом номере с недействующей записью (срок действия до 15.04.2023). Таким образом, Заявка 4 подлежит отклонению, так как страна происхождения не подтверждена и товар признается «иностранным» (п.5 ч.1 ст.43 44-ФЗ), при установленном запрете, заявка содержащая предложение об «иностранном» товаре подлежит отклонению (подп. А п.1 ч.4 ст.14 44-ФЗ). </a:t>
            </a:r>
            <a:r>
              <a:rPr lang="ru-RU" b="1" dirty="0">
                <a:solidFill>
                  <a:srgbClr val="0070C0"/>
                </a:solidFill>
              </a:rPr>
              <a:t>Осталось три заявки.</a:t>
            </a:r>
          </a:p>
          <a:p>
            <a:r>
              <a:rPr lang="ru-RU" b="1" dirty="0">
                <a:solidFill>
                  <a:srgbClr val="002060"/>
                </a:solidFill>
              </a:rPr>
              <a:t>3) </a:t>
            </a:r>
            <a:r>
              <a:rPr lang="ru-RU" dirty="0">
                <a:solidFill>
                  <a:srgbClr val="002060"/>
                </a:solidFill>
              </a:rPr>
              <a:t>Для товаров с установленным </a:t>
            </a:r>
            <a:r>
              <a:rPr lang="ru-RU" b="1" dirty="0">
                <a:solidFill>
                  <a:srgbClr val="0070C0"/>
                </a:solidFill>
              </a:rPr>
              <a:t>ограничением</a:t>
            </a:r>
            <a:r>
              <a:rPr lang="ru-RU" dirty="0">
                <a:solidFill>
                  <a:srgbClr val="002060"/>
                </a:solidFill>
              </a:rPr>
              <a:t> - </a:t>
            </a:r>
            <a:r>
              <a:rPr lang="ru-RU" b="1" dirty="0">
                <a:solidFill>
                  <a:srgbClr val="002060"/>
                </a:solidFill>
              </a:rPr>
              <a:t>проверить реестровые номера. </a:t>
            </a:r>
            <a:r>
              <a:rPr lang="ru-RU" dirty="0">
                <a:solidFill>
                  <a:srgbClr val="002060"/>
                </a:solidFill>
              </a:rPr>
              <a:t>Так как для папок из бумаги и картона ПП РФ 719 не установлено требование о совокупном количестве баллов, значит необходимо только проверить </a:t>
            </a:r>
            <a:r>
              <a:rPr lang="ru-RU" b="1" dirty="0">
                <a:solidFill>
                  <a:srgbClr val="002060"/>
                </a:solidFill>
              </a:rPr>
              <a:t>срок действия реестровой записи. </a:t>
            </a:r>
            <a:r>
              <a:rPr lang="ru-RU" dirty="0">
                <a:solidFill>
                  <a:srgbClr val="002060"/>
                </a:solidFill>
              </a:rPr>
              <a:t>В нашем примере Заявка 1 и Заявка 2 содержат информацию о реестровых номерах, предположим указанные реестровые номера с действующими записями. В Заявке 3 в отношении товара Папка указана страна происхождения Россия, но реестровый номер </a:t>
            </a:r>
            <a:r>
              <a:rPr lang="ru-RU" b="1" dirty="0">
                <a:solidFill>
                  <a:srgbClr val="002060"/>
                </a:solidFill>
              </a:rPr>
              <a:t>отсутствует, </a:t>
            </a:r>
            <a:r>
              <a:rPr lang="ru-RU" dirty="0">
                <a:solidFill>
                  <a:srgbClr val="002060"/>
                </a:solidFill>
              </a:rPr>
              <a:t>следовательно товар признается «иностранным» (п.5 ч.1 ст.43 44-ФЗ). В итоге Заявка 3 подлежит отклонению, так как срабатывает правило </a:t>
            </a:r>
            <a:r>
              <a:rPr lang="ru-RU" b="1" dirty="0">
                <a:solidFill>
                  <a:srgbClr val="002060"/>
                </a:solidFill>
              </a:rPr>
              <a:t>«второй лишний» </a:t>
            </a:r>
            <a:r>
              <a:rPr lang="ru-RU" dirty="0">
                <a:solidFill>
                  <a:srgbClr val="002060"/>
                </a:solidFill>
              </a:rPr>
              <a:t>(подп. А п.2 ч.4 ст.14 44-ФЗ). </a:t>
            </a:r>
            <a:r>
              <a:rPr lang="ru-RU" b="1" dirty="0">
                <a:solidFill>
                  <a:srgbClr val="0070C0"/>
                </a:solidFill>
              </a:rPr>
              <a:t>Осталось две заявки.</a:t>
            </a:r>
          </a:p>
        </p:txBody>
      </p:sp>
    </p:spTree>
    <p:extLst>
      <p:ext uri="{BB962C8B-B14F-4D97-AF65-F5344CB8AC3E}">
        <p14:creationId xmlns:p14="http://schemas.microsoft.com/office/powerpoint/2010/main" val="748196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493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 y="155704"/>
            <a:ext cx="9017000" cy="2246769"/>
          </a:xfrm>
          <a:prstGeom prst="rect">
            <a:avLst/>
          </a:prstGeom>
        </p:spPr>
        <p:txBody>
          <a:bodyPr wrap="square">
            <a:spAutoFit/>
          </a:bodyPr>
          <a:lstStyle/>
          <a:p>
            <a:r>
              <a:rPr lang="ru-RU" dirty="0">
                <a:solidFill>
                  <a:srgbClr val="002060"/>
                </a:solidFill>
              </a:rPr>
              <a:t>Действия заказчика:</a:t>
            </a:r>
          </a:p>
          <a:p>
            <a:r>
              <a:rPr lang="ru-RU" b="1" dirty="0">
                <a:solidFill>
                  <a:srgbClr val="002060"/>
                </a:solidFill>
              </a:rPr>
              <a:t>4) </a:t>
            </a:r>
            <a:r>
              <a:rPr lang="ru-RU" dirty="0">
                <a:solidFill>
                  <a:srgbClr val="002060"/>
                </a:solidFill>
              </a:rPr>
              <a:t>Для </a:t>
            </a:r>
            <a:r>
              <a:rPr lang="ru-RU" b="1" dirty="0">
                <a:solidFill>
                  <a:srgbClr val="002060"/>
                </a:solidFill>
              </a:rPr>
              <a:t>оставшихся двух заявок </a:t>
            </a:r>
            <a:r>
              <a:rPr lang="ru-RU" dirty="0">
                <a:solidFill>
                  <a:srgbClr val="002060"/>
                </a:solidFill>
              </a:rPr>
              <a:t>необходимо принять решение о предоставлении </a:t>
            </a:r>
          </a:p>
          <a:p>
            <a:r>
              <a:rPr lang="ru-RU" dirty="0">
                <a:solidFill>
                  <a:srgbClr val="002060"/>
                </a:solidFill>
              </a:rPr>
              <a:t>преимущества. Так как в Заявке 1 в отношении товара, на который установлено </a:t>
            </a:r>
          </a:p>
          <a:p>
            <a:r>
              <a:rPr lang="ru-RU" dirty="0">
                <a:solidFill>
                  <a:srgbClr val="002060"/>
                </a:solidFill>
              </a:rPr>
              <a:t>преимущество (Конверт), предложена страна происхождения Россия, и также два других </a:t>
            </a:r>
          </a:p>
          <a:p>
            <a:r>
              <a:rPr lang="ru-RU" dirty="0">
                <a:solidFill>
                  <a:srgbClr val="002060"/>
                </a:solidFill>
              </a:rPr>
              <a:t>товара в Заявке 1 «отечественные» – это мы проверяли на этапе проверки соблюдения запрета и ограничения, следовательно </a:t>
            </a:r>
            <a:r>
              <a:rPr lang="ru-RU" b="1" dirty="0">
                <a:solidFill>
                  <a:srgbClr val="002060"/>
                </a:solidFill>
              </a:rPr>
              <a:t>заявка содержит предложение только «отечественных» товаров. </a:t>
            </a:r>
          </a:p>
          <a:p>
            <a:r>
              <a:rPr lang="ru-RU" dirty="0">
                <a:solidFill>
                  <a:srgbClr val="002060"/>
                </a:solidFill>
              </a:rPr>
              <a:t>При этом Заявка 2 в отношении товара Конверт </a:t>
            </a:r>
            <a:r>
              <a:rPr lang="ru-RU" b="1" dirty="0">
                <a:solidFill>
                  <a:srgbClr val="002060"/>
                </a:solidFill>
              </a:rPr>
              <a:t>содержит предложение «иностранного» товара </a:t>
            </a:r>
            <a:r>
              <a:rPr lang="ru-RU" dirty="0">
                <a:solidFill>
                  <a:srgbClr val="002060"/>
                </a:solidFill>
              </a:rPr>
              <a:t>и соответственно </a:t>
            </a:r>
            <a:r>
              <a:rPr lang="ru-RU" b="1" dirty="0">
                <a:solidFill>
                  <a:srgbClr val="002060"/>
                </a:solidFill>
              </a:rPr>
              <a:t>вся заявка признается «иностранной». </a:t>
            </a:r>
          </a:p>
          <a:p>
            <a:r>
              <a:rPr lang="ru-RU" dirty="0">
                <a:solidFill>
                  <a:srgbClr val="002060"/>
                </a:solidFill>
              </a:rPr>
              <a:t>Значит соблюдаются условия подпункта Б пункта 4 ПП РФ 1875 о предоставлении преимущества. </a:t>
            </a:r>
          </a:p>
          <a:p>
            <a:r>
              <a:rPr lang="ru-RU" dirty="0">
                <a:solidFill>
                  <a:srgbClr val="002060"/>
                </a:solidFill>
              </a:rPr>
              <a:t>Заявке 1 предоставляется преимущество на этапе присвоения порядковых номеров.</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32" y="2402473"/>
            <a:ext cx="8375735" cy="260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068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58175"/>
            <a:ext cx="7581900" cy="738664"/>
          </a:xfrm>
          <a:prstGeom prst="rect">
            <a:avLst/>
          </a:prstGeom>
        </p:spPr>
        <p:txBody>
          <a:bodyPr wrap="square">
            <a:spAutoFit/>
          </a:bodyPr>
          <a:lstStyle/>
          <a:p>
            <a:r>
              <a:rPr lang="ru-RU" dirty="0">
                <a:solidFill>
                  <a:srgbClr val="002060"/>
                </a:solidFill>
              </a:rPr>
              <a:t>Действия заказчика:</a:t>
            </a:r>
          </a:p>
          <a:p>
            <a:r>
              <a:rPr lang="ru-RU" dirty="0">
                <a:solidFill>
                  <a:srgbClr val="002060"/>
                </a:solidFill>
              </a:rPr>
              <a:t>5) Предположим по результатам электронного аукциона участниками предложены цены:</a:t>
            </a:r>
          </a:p>
          <a:p>
            <a:r>
              <a:rPr lang="ru-RU" dirty="0">
                <a:solidFill>
                  <a:srgbClr val="002060"/>
                </a:solidFill>
              </a:rPr>
              <a:t>Заявка 1 – ЦК = 1 500 000 руб., Заявка 2 – ЦК = 1 400 000 руб.</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957289"/>
            <a:ext cx="8559800" cy="414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065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1968" y="492810"/>
            <a:ext cx="7272808" cy="1477328"/>
          </a:xfrm>
          <a:prstGeom prst="rect">
            <a:avLst/>
          </a:prstGeom>
          <a:ln w="1270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Если товары не вошли в перечень ограничений и запретов, начинают работать преимущества? Соответственно, под описание объекта закупки обязательно должен подходить товар российского производства? Т.е. абсолютно все товары должны иметь такое ООЗ чтобы подходил российский аналог?</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24" y="632758"/>
            <a:ext cx="1151618" cy="1477328"/>
          </a:xfrm>
          <a:prstGeom prst="rect">
            <a:avLst/>
          </a:prstGeom>
        </p:spPr>
      </p:pic>
      <p:sp>
        <p:nvSpPr>
          <p:cNvPr id="4" name="Стрелка вниз 3"/>
          <p:cNvSpPr/>
          <p:nvPr/>
        </p:nvSpPr>
        <p:spPr>
          <a:xfrm>
            <a:off x="4044256" y="2509034"/>
            <a:ext cx="756084" cy="504056"/>
          </a:xfrm>
          <a:prstGeom prst="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5" name="Прямоугольник 4"/>
          <p:cNvSpPr/>
          <p:nvPr/>
        </p:nvSpPr>
        <p:spPr>
          <a:xfrm>
            <a:off x="132136" y="3013090"/>
            <a:ext cx="7632848" cy="1754326"/>
          </a:xfrm>
          <a:prstGeom prst="rect">
            <a:avLst/>
          </a:prstGeom>
          <a:ln w="12700">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rgbClr val="002060"/>
                </a:solidFill>
              </a:rPr>
              <a:t>Ст. 33 Правила описания объекта закупки</a:t>
            </a:r>
            <a:endParaRPr lang="en-US" b="1" dirty="0">
              <a:solidFill>
                <a:srgbClr val="002060"/>
              </a:solidFill>
            </a:endParaRPr>
          </a:p>
          <a:p>
            <a:r>
              <a:rPr lang="ru-RU" dirty="0">
                <a:solidFill>
                  <a:srgbClr val="002060"/>
                </a:solidFill>
              </a:rPr>
              <a:t>1.1. При описании являющегося объектом закупки </a:t>
            </a:r>
            <a:r>
              <a:rPr lang="ru-RU" b="1" dirty="0">
                <a:solidFill>
                  <a:srgbClr val="002060"/>
                </a:solidFill>
              </a:rPr>
              <a:t>товара</a:t>
            </a:r>
            <a:r>
              <a:rPr lang="ru-RU" dirty="0">
                <a:solidFill>
                  <a:srgbClr val="002060"/>
                </a:solidFill>
              </a:rPr>
              <a:t> (</a:t>
            </a:r>
            <a:r>
              <a:rPr lang="ru-RU" b="1" dirty="0">
                <a:solidFill>
                  <a:srgbClr val="002060"/>
                </a:solidFill>
              </a:rPr>
              <a:t>в том числе поставляемого при выполнении закупаемой работы, оказании закупаемой услуги</a:t>
            </a:r>
            <a:r>
              <a:rPr lang="ru-RU" dirty="0">
                <a:solidFill>
                  <a:srgbClr val="002060"/>
                </a:solidFill>
              </a:rPr>
              <a:t>), в отношении которого установлены предусмотренные п.1 ч. 2 ст. 14 44-ФЗ </a:t>
            </a:r>
            <a:r>
              <a:rPr lang="ru-RU" b="1" dirty="0">
                <a:solidFill>
                  <a:srgbClr val="002060"/>
                </a:solidFill>
              </a:rPr>
              <a:t>запрет, ограничение или преимущество,</a:t>
            </a:r>
            <a:r>
              <a:rPr lang="ru-RU" dirty="0">
                <a:solidFill>
                  <a:srgbClr val="002060"/>
                </a:solidFill>
              </a:rPr>
              <a:t> указываются </a:t>
            </a:r>
            <a:r>
              <a:rPr lang="ru-RU" b="1" dirty="0">
                <a:solidFill>
                  <a:srgbClr val="0070C0"/>
                </a:solidFill>
              </a:rPr>
              <a:t>характеристики товара российского происхождения.</a:t>
            </a:r>
          </a:p>
        </p:txBody>
      </p:sp>
      <p:sp>
        <p:nvSpPr>
          <p:cNvPr id="6" name="Прямоугольник 5"/>
          <p:cNvSpPr/>
          <p:nvPr/>
        </p:nvSpPr>
        <p:spPr>
          <a:xfrm>
            <a:off x="1451968" y="2110086"/>
            <a:ext cx="7272808" cy="369332"/>
          </a:xfrm>
          <a:prstGeom prst="rect">
            <a:avLst/>
          </a:prstGeom>
          <a:ln w="952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ООЗ по ч.12 ст.93 тоже должно быть под российского производителя?</a:t>
            </a:r>
          </a:p>
        </p:txBody>
      </p:sp>
    </p:spTree>
    <p:extLst>
      <p:ext uri="{BB962C8B-B14F-4D97-AF65-F5344CB8AC3E}">
        <p14:creationId xmlns:p14="http://schemas.microsoft.com/office/powerpoint/2010/main" val="147241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5486"/>
            <a:ext cx="6962775" cy="468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313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15" y="647549"/>
            <a:ext cx="8784976" cy="3970318"/>
          </a:xfrm>
          <a:prstGeom prst="rect">
            <a:avLst/>
          </a:prstGeom>
        </p:spPr>
        <p:txBody>
          <a:bodyPr wrap="square">
            <a:spAutoFit/>
          </a:bodyPr>
          <a:lstStyle/>
          <a:p>
            <a:r>
              <a:rPr lang="ru-RU" b="1" dirty="0">
                <a:solidFill>
                  <a:srgbClr val="002060"/>
                </a:solidFill>
              </a:rPr>
              <a:t>10. Об описании товара, который является объектом осуществляемой</a:t>
            </a:r>
          </a:p>
          <a:p>
            <a:r>
              <a:rPr lang="ru-RU" b="1" dirty="0">
                <a:solidFill>
                  <a:srgbClr val="002060"/>
                </a:solidFill>
              </a:rPr>
              <a:t>в соответствии с Законом № 44-ФЗ закупки и в отношении которого</a:t>
            </a:r>
          </a:p>
          <a:p>
            <a:r>
              <a:rPr lang="ru-RU" b="1" dirty="0">
                <a:solidFill>
                  <a:srgbClr val="002060"/>
                </a:solidFill>
              </a:rPr>
              <a:t>Постановлением № 1875 установлены "защитные" меры.</a:t>
            </a:r>
          </a:p>
          <a:p>
            <a:endParaRPr lang="ru-RU" b="1" dirty="0">
              <a:solidFill>
                <a:srgbClr val="002060"/>
              </a:solidFill>
            </a:endParaRPr>
          </a:p>
          <a:p>
            <a:r>
              <a:rPr lang="ru-RU" dirty="0">
                <a:solidFill>
                  <a:srgbClr val="002060"/>
                </a:solidFill>
              </a:rPr>
              <a:t>10.1.Ч.1.1 ст.33 Закона № 44-ФЗ установлено, что </a:t>
            </a:r>
            <a:r>
              <a:rPr lang="ru-RU" b="1" dirty="0">
                <a:solidFill>
                  <a:srgbClr val="002060"/>
                </a:solidFill>
              </a:rPr>
              <a:t>при описании являющегося объектом закупки товара</a:t>
            </a:r>
            <a:r>
              <a:rPr lang="ru-RU" dirty="0">
                <a:solidFill>
                  <a:srgbClr val="002060"/>
                </a:solidFill>
              </a:rPr>
              <a:t> (в том числе поставляемого при выполнении</a:t>
            </a:r>
          </a:p>
          <a:p>
            <a:r>
              <a:rPr lang="ru-RU" dirty="0">
                <a:solidFill>
                  <a:srgbClr val="002060"/>
                </a:solidFill>
              </a:rPr>
              <a:t>закупаемой работы, оказании закупаемой услуги), </a:t>
            </a:r>
            <a:r>
              <a:rPr lang="ru-RU" b="1" dirty="0">
                <a:solidFill>
                  <a:srgbClr val="002060"/>
                </a:solidFill>
              </a:rPr>
              <a:t>в отношении которого</a:t>
            </a:r>
          </a:p>
          <a:p>
            <a:r>
              <a:rPr lang="ru-RU" b="1" dirty="0">
                <a:solidFill>
                  <a:srgbClr val="002060"/>
                </a:solidFill>
              </a:rPr>
              <a:t>установлены запрет, ограничение или преимущество</a:t>
            </a:r>
            <a:r>
              <a:rPr lang="ru-RU" dirty="0">
                <a:solidFill>
                  <a:srgbClr val="002060"/>
                </a:solidFill>
              </a:rPr>
              <a:t>,</a:t>
            </a:r>
            <a:r>
              <a:rPr lang="ru-RU" b="1" dirty="0">
                <a:solidFill>
                  <a:srgbClr val="002060"/>
                </a:solidFill>
              </a:rPr>
              <a:t> указываются характеристики</a:t>
            </a:r>
          </a:p>
          <a:p>
            <a:r>
              <a:rPr lang="ru-RU" b="1" dirty="0">
                <a:solidFill>
                  <a:srgbClr val="002060"/>
                </a:solidFill>
              </a:rPr>
              <a:t>товара российского происхождения.</a:t>
            </a:r>
          </a:p>
          <a:p>
            <a:r>
              <a:rPr lang="ru-RU" dirty="0">
                <a:solidFill>
                  <a:srgbClr val="002060"/>
                </a:solidFill>
              </a:rPr>
              <a:t>Постановление № 1875 содержит </a:t>
            </a:r>
            <a:r>
              <a:rPr lang="ru-RU" b="1" dirty="0">
                <a:solidFill>
                  <a:srgbClr val="002060"/>
                </a:solidFill>
              </a:rPr>
              <a:t>случаи, при которых установленные им "защитные" меры не применяются. </a:t>
            </a:r>
          </a:p>
          <a:p>
            <a:r>
              <a:rPr lang="ru-RU" b="1" dirty="0">
                <a:solidFill>
                  <a:srgbClr val="0070C0"/>
                </a:solidFill>
              </a:rPr>
              <a:t>Вместе с тем применение установленной Постановлением № 1875 "защитной" меры условием применения ч. 1.1 ст. 33 Закона № 44-ФЗ не является.</a:t>
            </a:r>
          </a:p>
          <a:p>
            <a:endParaRPr lang="ru-RU" b="1" dirty="0">
              <a:solidFill>
                <a:srgbClr val="0070C0"/>
              </a:solidFill>
            </a:endParaRPr>
          </a:p>
        </p:txBody>
      </p:sp>
      <p:sp>
        <p:nvSpPr>
          <p:cNvPr id="3" name="Прямоугольник 2"/>
          <p:cNvSpPr/>
          <p:nvPr/>
        </p:nvSpPr>
        <p:spPr>
          <a:xfrm>
            <a:off x="154112" y="3850838"/>
            <a:ext cx="881037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solidFill>
                  <a:srgbClr val="002060"/>
                </a:solidFill>
              </a:rPr>
              <a:t>Таким образом, </a:t>
            </a:r>
            <a:r>
              <a:rPr lang="ru-RU" b="1" dirty="0">
                <a:solidFill>
                  <a:srgbClr val="0070C0"/>
                </a:solidFill>
              </a:rPr>
              <a:t>положения ч. 1.1 ст. 33 Закона № 44-ФЗ применяются</a:t>
            </a:r>
          </a:p>
          <a:p>
            <a:r>
              <a:rPr lang="ru-RU" b="1" dirty="0">
                <a:solidFill>
                  <a:srgbClr val="002060"/>
                </a:solidFill>
              </a:rPr>
              <a:t>при описании товара, в отношении которого Постановлением № 1875 установлены</a:t>
            </a:r>
          </a:p>
          <a:p>
            <a:r>
              <a:rPr lang="ru-RU" b="1" dirty="0">
                <a:solidFill>
                  <a:srgbClr val="002060"/>
                </a:solidFill>
              </a:rPr>
              <a:t>"защитные" меры, </a:t>
            </a:r>
            <a:r>
              <a:rPr lang="ru-RU" b="1" dirty="0">
                <a:solidFill>
                  <a:srgbClr val="0070C0"/>
                </a:solidFill>
              </a:rPr>
              <a:t>вне зависимости от применения либо неприменения</a:t>
            </a:r>
          </a:p>
          <a:p>
            <a:r>
              <a:rPr lang="ru-RU" b="1" dirty="0">
                <a:solidFill>
                  <a:srgbClr val="002060"/>
                </a:solidFill>
              </a:rPr>
              <a:t>соответствующей "защитной" меры при осуществлении закупки такого товара.</a:t>
            </a:r>
          </a:p>
        </p:txBody>
      </p:sp>
    </p:spTree>
    <p:extLst>
      <p:ext uri="{BB962C8B-B14F-4D97-AF65-F5344CB8AC3E}">
        <p14:creationId xmlns:p14="http://schemas.microsoft.com/office/powerpoint/2010/main" val="3534833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15" y="619185"/>
            <a:ext cx="8784976" cy="3108543"/>
          </a:xfrm>
          <a:prstGeom prst="rect">
            <a:avLst/>
          </a:prstGeom>
        </p:spPr>
        <p:txBody>
          <a:bodyPr wrap="square">
            <a:spAutoFit/>
          </a:bodyPr>
          <a:lstStyle/>
          <a:p>
            <a:r>
              <a:rPr lang="ru-RU" dirty="0">
                <a:solidFill>
                  <a:srgbClr val="002060"/>
                </a:solidFill>
              </a:rPr>
              <a:t>10.2.Перечни № 1 и № 2 подготовлены по результатам межведомственной</a:t>
            </a:r>
          </a:p>
          <a:p>
            <a:r>
              <a:rPr lang="ru-RU" dirty="0">
                <a:solidFill>
                  <a:srgbClr val="002060"/>
                </a:solidFill>
              </a:rPr>
              <a:t>проработки с учетом информации </a:t>
            </a:r>
            <a:r>
              <a:rPr lang="ru-RU" dirty="0" err="1">
                <a:solidFill>
                  <a:srgbClr val="002060"/>
                </a:solidFill>
              </a:rPr>
              <a:t>Минпромторга</a:t>
            </a:r>
            <a:r>
              <a:rPr lang="ru-RU" dirty="0">
                <a:solidFill>
                  <a:srgbClr val="002060"/>
                </a:solidFill>
              </a:rPr>
              <a:t> России о наличии на территории РФ производства указанных в перечнях № 1 и № 2 товаров из числа промышленной продукции.</a:t>
            </a:r>
          </a:p>
          <a:p>
            <a:r>
              <a:rPr lang="ru-RU" b="1" dirty="0">
                <a:solidFill>
                  <a:srgbClr val="002060"/>
                </a:solidFill>
              </a:rPr>
              <a:t>Следует при этом отметить, что </a:t>
            </a:r>
            <a:r>
              <a:rPr lang="ru-RU" b="1" dirty="0">
                <a:solidFill>
                  <a:srgbClr val="0070C0"/>
                </a:solidFill>
              </a:rPr>
              <a:t>не исключена вероятность </a:t>
            </a:r>
            <a:r>
              <a:rPr lang="ru-RU" b="1" dirty="0">
                <a:solidFill>
                  <a:srgbClr val="002060"/>
                </a:solidFill>
              </a:rPr>
              <a:t>возникновения ситуации, </a:t>
            </a:r>
            <a:r>
              <a:rPr lang="ru-RU" b="1" dirty="0">
                <a:solidFill>
                  <a:srgbClr val="0070C0"/>
                </a:solidFill>
              </a:rPr>
              <a:t>при которой производство определенного товара </a:t>
            </a:r>
            <a:r>
              <a:rPr lang="ru-RU" b="1" dirty="0">
                <a:solidFill>
                  <a:srgbClr val="002060"/>
                </a:solidFill>
              </a:rPr>
              <a:t>из числа промышленной продукции </a:t>
            </a:r>
            <a:r>
              <a:rPr lang="ru-RU" b="1" dirty="0">
                <a:solidFill>
                  <a:srgbClr val="0070C0"/>
                </a:solidFill>
              </a:rPr>
              <a:t>на территории РФ отсутствует или прекращено</a:t>
            </a:r>
            <a:r>
              <a:rPr lang="ru-RU" b="1" dirty="0">
                <a:solidFill>
                  <a:srgbClr val="002060"/>
                </a:solidFill>
              </a:rPr>
              <a:t>, в том числе товара, в отношении которого Постановлением № 1875 установлено преимущество.</a:t>
            </a:r>
          </a:p>
          <a:p>
            <a:r>
              <a:rPr lang="ru-RU" b="1" dirty="0">
                <a:solidFill>
                  <a:srgbClr val="002060"/>
                </a:solidFill>
              </a:rPr>
              <a:t>Указание в описании объекта закупки характеристик товара российского</a:t>
            </a:r>
          </a:p>
          <a:p>
            <a:r>
              <a:rPr lang="ru-RU" b="1" dirty="0">
                <a:solidFill>
                  <a:srgbClr val="002060"/>
                </a:solidFill>
              </a:rPr>
              <a:t>происхождения в случае, если производство такого товара на территории РФ отсутствует, </a:t>
            </a:r>
            <a:r>
              <a:rPr lang="ru-RU" b="1" dirty="0">
                <a:solidFill>
                  <a:srgbClr val="0070C0"/>
                </a:solidFill>
              </a:rPr>
              <a:t>является невозможным</a:t>
            </a:r>
            <a:r>
              <a:rPr lang="ru-RU" b="1" dirty="0">
                <a:solidFill>
                  <a:srgbClr val="002060"/>
                </a:solidFill>
              </a:rPr>
              <a:t>, в связи с чем в этом случае характеристики товара российского происхождения в описании объекта закупки </a:t>
            </a:r>
            <a:r>
              <a:rPr lang="ru-RU" b="1" dirty="0">
                <a:solidFill>
                  <a:srgbClr val="0070C0"/>
                </a:solidFill>
              </a:rPr>
              <a:t>не указываются.</a:t>
            </a:r>
          </a:p>
          <a:p>
            <a:r>
              <a:rPr lang="ru-RU" dirty="0">
                <a:solidFill>
                  <a:srgbClr val="002060"/>
                </a:solidFill>
              </a:rPr>
              <a:t>При этом представляется </a:t>
            </a:r>
            <a:r>
              <a:rPr lang="ru-RU" b="1" dirty="0">
                <a:solidFill>
                  <a:srgbClr val="002060"/>
                </a:solidFill>
              </a:rPr>
              <a:t>целесообразным </a:t>
            </a:r>
            <a:r>
              <a:rPr lang="ru-RU" dirty="0">
                <a:solidFill>
                  <a:srgbClr val="002060"/>
                </a:solidFill>
              </a:rPr>
              <a:t>заказчику в описании объекта закупки </a:t>
            </a:r>
            <a:r>
              <a:rPr lang="ru-RU" b="1" dirty="0">
                <a:solidFill>
                  <a:srgbClr val="002060"/>
                </a:solidFill>
              </a:rPr>
              <a:t>самостоятельно декларировать невозможность указать характеристики товара российского происхождения по причине отсутствия производства такого товара на территории РФ.</a:t>
            </a:r>
          </a:p>
        </p:txBody>
      </p:sp>
    </p:spTree>
    <p:extLst>
      <p:ext uri="{BB962C8B-B14F-4D97-AF65-F5344CB8AC3E}">
        <p14:creationId xmlns:p14="http://schemas.microsoft.com/office/powerpoint/2010/main" val="2652818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1668438"/>
            <a:ext cx="1368152" cy="1368152"/>
          </a:xfrm>
          <a:prstGeom prst="rect">
            <a:avLst/>
          </a:prstGeom>
        </p:spPr>
      </p:pic>
      <p:sp>
        <p:nvSpPr>
          <p:cNvPr id="3" name="Прямоугольник 2"/>
          <p:cNvSpPr/>
          <p:nvPr/>
        </p:nvSpPr>
        <p:spPr>
          <a:xfrm>
            <a:off x="179512" y="2455719"/>
            <a:ext cx="756084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solidFill>
                  <a:srgbClr val="002060"/>
                </a:solidFill>
              </a:rPr>
              <a:t>товары, указанные в позициях 17 (Пробирки вакуумные для взятия образцов крови), 139 – 141 (Аппараты искусственной вентиляции легких, Мебель медицинская, Изделия медицинские, в том числе хирургические, прочие)  </a:t>
            </a:r>
            <a:r>
              <a:rPr lang="ru-RU" b="1" dirty="0">
                <a:solidFill>
                  <a:srgbClr val="002060"/>
                </a:solidFill>
              </a:rPr>
              <a:t>приложения N 1 </a:t>
            </a:r>
            <a:r>
              <a:rPr lang="ru-RU" dirty="0">
                <a:solidFill>
                  <a:srgbClr val="002060"/>
                </a:solidFill>
              </a:rPr>
              <a:t>к настоящему постановлению, 179 (Мебель медицинская), 189 (Коляски инвалидные), 320 (Дефибрилляторы), </a:t>
            </a:r>
            <a:r>
              <a:rPr lang="ru-RU" b="1" dirty="0">
                <a:solidFill>
                  <a:srgbClr val="002060"/>
                </a:solidFill>
              </a:rPr>
              <a:t>362 - 432 приложения N 2 </a:t>
            </a:r>
            <a:r>
              <a:rPr lang="ru-RU" dirty="0">
                <a:solidFill>
                  <a:srgbClr val="002060"/>
                </a:solidFill>
              </a:rPr>
              <a:t>к настоящему постановлению, и товары, не указанные в таких позициях;</a:t>
            </a:r>
          </a:p>
        </p:txBody>
      </p:sp>
      <p:sp>
        <p:nvSpPr>
          <p:cNvPr id="4" name="Прямоугольник 3"/>
          <p:cNvSpPr/>
          <p:nvPr/>
        </p:nvSpPr>
        <p:spPr>
          <a:xfrm>
            <a:off x="179512" y="424394"/>
            <a:ext cx="756084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rgbClr val="002060"/>
                </a:solidFill>
              </a:rPr>
              <a:t>ОСОБЕННОСТИ ОПИСАНИЯ ОБЪЕКТА ЗАКУПКИ</a:t>
            </a:r>
          </a:p>
          <a:p>
            <a:br>
              <a:rPr lang="ru-RU" dirty="0">
                <a:solidFill>
                  <a:srgbClr val="002060"/>
                </a:solidFill>
              </a:rPr>
            </a:br>
            <a:r>
              <a:rPr lang="ru-RU" dirty="0">
                <a:solidFill>
                  <a:srgbClr val="002060"/>
                </a:solidFill>
              </a:rPr>
              <a:t>г) при осуществлении закупок в соответствии </a:t>
            </a:r>
            <a:r>
              <a:rPr lang="ru-RU" b="1" dirty="0">
                <a:solidFill>
                  <a:srgbClr val="002060"/>
                </a:solidFill>
              </a:rPr>
              <a:t>с 44-ФЗ и 223-ФЗ, </a:t>
            </a:r>
            <a:r>
              <a:rPr lang="ru-RU" dirty="0">
                <a:solidFill>
                  <a:srgbClr val="002060"/>
                </a:solidFill>
              </a:rPr>
              <a:t>за исключением закупок у единственного поставщика (подрядчика, исполнителя) и закупок у единственного поставщика (исполнителя, подрядчика) соответственно, </a:t>
            </a:r>
            <a:r>
              <a:rPr lang="ru-RU" b="1" dirty="0">
                <a:solidFill>
                  <a:srgbClr val="002060"/>
                </a:solidFill>
              </a:rPr>
              <a:t>не могут быть включены в предмет одного контракта (одного лота), одного договора (одного лота):</a:t>
            </a:r>
          </a:p>
        </p:txBody>
      </p:sp>
    </p:spTree>
    <p:extLst>
      <p:ext uri="{BB962C8B-B14F-4D97-AF65-F5344CB8AC3E}">
        <p14:creationId xmlns:p14="http://schemas.microsoft.com/office/powerpoint/2010/main" val="26015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0AD4ED30-1589-0DFD-B454-30A00150C1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89" y="80878"/>
            <a:ext cx="902788" cy="572700"/>
          </a:xfrm>
          <a:prstGeom prst="rect">
            <a:avLst/>
          </a:prstGeom>
        </p:spPr>
      </p:pic>
      <p:sp>
        <p:nvSpPr>
          <p:cNvPr id="2" name="Прямоугольник 1"/>
          <p:cNvSpPr/>
          <p:nvPr/>
        </p:nvSpPr>
        <p:spPr>
          <a:xfrm>
            <a:off x="3118205" y="653578"/>
            <a:ext cx="5838826" cy="3724096"/>
          </a:xfrm>
          <a:prstGeom prst="rect">
            <a:avLst/>
          </a:prstGeom>
        </p:spPr>
        <p:txBody>
          <a:bodyPr wrap="square">
            <a:spAutoFit/>
          </a:bodyPr>
          <a:lstStyle/>
          <a:p>
            <a:pPr algn="ctr"/>
            <a:r>
              <a:rPr lang="ru-RU" b="1" dirty="0">
                <a:solidFill>
                  <a:srgbClr val="002060"/>
                </a:solidFill>
              </a:rPr>
              <a:t>Запрет на закупку импортных товаров</a:t>
            </a:r>
          </a:p>
          <a:p>
            <a:pPr algn="ctr"/>
            <a:endParaRPr lang="ru-RU" b="1" dirty="0">
              <a:solidFill>
                <a:srgbClr val="002060"/>
              </a:solidFill>
            </a:endParaRPr>
          </a:p>
          <a:p>
            <a:r>
              <a:rPr lang="ru-RU" dirty="0">
                <a:solidFill>
                  <a:srgbClr val="002060"/>
                </a:solidFill>
              </a:rPr>
              <a:t>Перечень № 1 ПП РФ 1875 включает товары и услуги, для которых закупка запрещена. </a:t>
            </a:r>
          </a:p>
          <a:p>
            <a:endParaRPr lang="ru-RU" sz="1100" dirty="0">
              <a:solidFill>
                <a:srgbClr val="002060"/>
              </a:solidFill>
            </a:endParaRPr>
          </a:p>
          <a:p>
            <a:r>
              <a:rPr lang="ru-RU" dirty="0">
                <a:solidFill>
                  <a:srgbClr val="002060"/>
                </a:solidFill>
              </a:rPr>
              <a:t>В него вошли:</a:t>
            </a:r>
          </a:p>
          <a:p>
            <a:pPr marL="285750" indent="-285750">
              <a:buFont typeface="Arial" panose="020B0604020202020204" pitchFamily="34" charset="0"/>
              <a:buChar char="•"/>
            </a:pPr>
            <a:r>
              <a:rPr lang="ru-RU" dirty="0">
                <a:solidFill>
                  <a:srgbClr val="002060"/>
                </a:solidFill>
              </a:rPr>
              <a:t>большая часть импортных промышленных товаров, доступ которых ранее ограничивался законом № 44-ФЗ по Постановлению Правительства РФ № 616 от 30.04.2020;</a:t>
            </a:r>
          </a:p>
          <a:p>
            <a:pPr marL="285750" indent="-285750">
              <a:buFont typeface="Arial" panose="020B0604020202020204" pitchFamily="34" charset="0"/>
              <a:buChar char="•"/>
            </a:pPr>
            <a:r>
              <a:rPr lang="ru-RU" dirty="0">
                <a:solidFill>
                  <a:srgbClr val="002060"/>
                </a:solidFill>
              </a:rPr>
              <a:t>программное обеспечение;</a:t>
            </a:r>
          </a:p>
          <a:p>
            <a:pPr marL="285750" indent="-285750">
              <a:buFont typeface="Arial" panose="020B0604020202020204" pitchFamily="34" charset="0"/>
              <a:buChar char="•"/>
            </a:pPr>
            <a:r>
              <a:rPr lang="ru-RU" dirty="0">
                <a:solidFill>
                  <a:srgbClr val="002060"/>
                </a:solidFill>
              </a:rPr>
              <a:t>базы данных;</a:t>
            </a:r>
          </a:p>
          <a:p>
            <a:pPr marL="285750" indent="-285750">
              <a:buFont typeface="Arial" panose="020B0604020202020204" pitchFamily="34" charset="0"/>
              <a:buChar char="•"/>
            </a:pPr>
            <a:r>
              <a:rPr lang="ru-RU" dirty="0">
                <a:solidFill>
                  <a:srgbClr val="002060"/>
                </a:solidFill>
              </a:rPr>
              <a:t>аудиторские, бухгалтерские и налоговые услуги.</a:t>
            </a:r>
          </a:p>
          <a:p>
            <a:pPr marL="285750" indent="-285750">
              <a:buFont typeface="Arial" panose="020B0604020202020204" pitchFamily="34" charset="0"/>
              <a:buChar char="•"/>
            </a:pPr>
            <a:endParaRPr lang="ru-RU" sz="1050" dirty="0">
              <a:solidFill>
                <a:srgbClr val="002060"/>
              </a:solidFill>
            </a:endParaRPr>
          </a:p>
          <a:p>
            <a:r>
              <a:rPr lang="ru-RU" dirty="0">
                <a:solidFill>
                  <a:srgbClr val="002060"/>
                </a:solidFill>
              </a:rPr>
              <a:t>Для подтверждения происхождения товара из перечня потребуется номер записи в одном из следующих реестров: российской промышленной продукции, евразийской продукции на сервисах ГИСП, российского или евразийского ПО в реестре </a:t>
            </a:r>
            <a:r>
              <a:rPr lang="ru-RU" dirty="0" err="1">
                <a:solidFill>
                  <a:srgbClr val="002060"/>
                </a:solidFill>
              </a:rPr>
              <a:t>Минцифры</a:t>
            </a:r>
            <a:r>
              <a:rPr lang="ru-RU" dirty="0">
                <a:solidFill>
                  <a:srgbClr val="002060"/>
                </a:solidFill>
              </a:rPr>
              <a:t>.</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05" y="1218098"/>
            <a:ext cx="2321719" cy="3095625"/>
          </a:xfrm>
          <a:prstGeom prst="rect">
            <a:avLst/>
          </a:prstGeom>
        </p:spPr>
      </p:pic>
    </p:spTree>
    <p:extLst>
      <p:ext uri="{BB962C8B-B14F-4D97-AF65-F5344CB8AC3E}">
        <p14:creationId xmlns:p14="http://schemas.microsoft.com/office/powerpoint/2010/main" val="789349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066" y="760708"/>
            <a:ext cx="5521841" cy="3802145"/>
          </a:xfrm>
          <a:prstGeom prst="rect">
            <a:avLst/>
          </a:prstGeom>
        </p:spPr>
      </p:pic>
      <p:sp>
        <p:nvSpPr>
          <p:cNvPr id="3" name="Прямоугольник 2"/>
          <p:cNvSpPr/>
          <p:nvPr/>
        </p:nvSpPr>
        <p:spPr>
          <a:xfrm>
            <a:off x="103264" y="4016894"/>
            <a:ext cx="712164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a:solidFill>
                  <a:srgbClr val="002060"/>
                </a:solidFill>
              </a:rPr>
              <a:t>По ООЗ на иностранную продукцию, утвержденном письмом </a:t>
            </a:r>
            <a:r>
              <a:rPr lang="ru-RU" dirty="0" err="1">
                <a:solidFill>
                  <a:srgbClr val="002060"/>
                </a:solidFill>
              </a:rPr>
              <a:t>Минпромторга</a:t>
            </a:r>
            <a:r>
              <a:rPr lang="ru-RU" dirty="0">
                <a:solidFill>
                  <a:srgbClr val="002060"/>
                </a:solidFill>
              </a:rPr>
              <a:t>, - не будет ли запросов по нарушению ФЗ-135 (о защите конкуренции)?</a:t>
            </a:r>
          </a:p>
        </p:txBody>
      </p:sp>
      <p:sp>
        <p:nvSpPr>
          <p:cNvPr id="4" name="Прямоугольник 3"/>
          <p:cNvSpPr/>
          <p:nvPr/>
        </p:nvSpPr>
        <p:spPr>
          <a:xfrm>
            <a:off x="58888" y="188685"/>
            <a:ext cx="7166019"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a:solidFill>
                  <a:srgbClr val="002060"/>
                </a:solidFill>
              </a:rPr>
              <a:t>Т.е. при ограничении и преимуществе ООЗ может не соответствовать РФ? Только иностранный. В таком случае можно без обоснования описывать товар под который не подойдет РФ?</a:t>
            </a:r>
          </a:p>
        </p:txBody>
      </p:sp>
    </p:spTree>
    <p:extLst>
      <p:ext uri="{BB962C8B-B14F-4D97-AF65-F5344CB8AC3E}">
        <p14:creationId xmlns:p14="http://schemas.microsoft.com/office/powerpoint/2010/main" val="3823786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1495" y="137096"/>
            <a:ext cx="5204881" cy="9541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002060"/>
                </a:solidFill>
              </a:rPr>
              <a:t>[</a:t>
            </a:r>
            <a:r>
              <a:rPr lang="ru-RU" dirty="0">
                <a:solidFill>
                  <a:srgbClr val="002060"/>
                </a:solidFill>
              </a:rPr>
              <a:t>При формировании НМЦК</a:t>
            </a:r>
            <a:r>
              <a:rPr lang="en-US" dirty="0">
                <a:solidFill>
                  <a:srgbClr val="002060"/>
                </a:solidFill>
              </a:rPr>
              <a:t>] </a:t>
            </a:r>
            <a:r>
              <a:rPr lang="ru-RU" dirty="0">
                <a:solidFill>
                  <a:srgbClr val="002060"/>
                </a:solidFill>
              </a:rPr>
              <a:t>Одна цена должна быть с российским товаром или все три КП?</a:t>
            </a:r>
          </a:p>
          <a:p>
            <a:r>
              <a:rPr lang="ru-RU" dirty="0">
                <a:solidFill>
                  <a:srgbClr val="002060"/>
                </a:solidFill>
              </a:rPr>
              <a:t>Как формировать НМЦК если технические характеристики не соответствуют российским производителям? </a:t>
            </a:r>
          </a:p>
        </p:txBody>
      </p:sp>
      <p:sp>
        <p:nvSpPr>
          <p:cNvPr id="3" name="Стрелка вниз 2"/>
          <p:cNvSpPr/>
          <p:nvPr/>
        </p:nvSpPr>
        <p:spPr>
          <a:xfrm>
            <a:off x="4317852" y="1359233"/>
            <a:ext cx="756084" cy="504056"/>
          </a:xfrm>
          <a:prstGeom prst="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4" name="Прямоугольник 3"/>
          <p:cNvSpPr/>
          <p:nvPr/>
        </p:nvSpPr>
        <p:spPr>
          <a:xfrm>
            <a:off x="175296" y="1923678"/>
            <a:ext cx="8789192" cy="246221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ru-RU" b="1" dirty="0">
                <a:solidFill>
                  <a:srgbClr val="002060"/>
                </a:solidFill>
              </a:rPr>
              <a:t>Статья 22. НМЦК, цена контракта, заключаемого с единственным поставщиком (подрядчиком, исполнителем), начальная сумма цен единиц товара, работы, услуги</a:t>
            </a:r>
          </a:p>
          <a:p>
            <a:pPr algn="ctr"/>
            <a:endParaRPr lang="ru-RU" sz="1050" b="1" dirty="0">
              <a:solidFill>
                <a:srgbClr val="002060"/>
              </a:solidFill>
            </a:endParaRPr>
          </a:p>
          <a:p>
            <a:r>
              <a:rPr lang="ru-RU" dirty="0">
                <a:solidFill>
                  <a:srgbClr val="002060"/>
                </a:solidFill>
              </a:rPr>
              <a:t>25. Для целей осуществления закупок товаров, работ, услуг, в отношении которых установлены предусмотренные п. 1 ч.2 ст.14 44-ФЗ запрет, ограничение или преимущество, Правительство РФ устанавливает </a:t>
            </a:r>
            <a:r>
              <a:rPr lang="ru-RU" b="1" dirty="0">
                <a:solidFill>
                  <a:srgbClr val="002060"/>
                </a:solidFill>
              </a:rPr>
              <a:t>особенности определения НМЦК, </a:t>
            </a:r>
            <a:r>
              <a:rPr lang="ru-RU" dirty="0">
                <a:solidFill>
                  <a:srgbClr val="002060"/>
                </a:solidFill>
              </a:rPr>
              <a:t>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на основе функциональных, технических и качественных характеристик, эксплуатационных характеристик </a:t>
            </a:r>
            <a:r>
              <a:rPr lang="ru-RU" b="1" dirty="0">
                <a:solidFill>
                  <a:srgbClr val="002060"/>
                </a:solidFill>
              </a:rPr>
              <a:t>товаров российского происхождения, работ, услуг, соответственно выполняемых, оказываемых российскими лицами.</a:t>
            </a:r>
            <a:endParaRPr lang="ru-RU" b="1" dirty="0">
              <a:solidFill>
                <a:srgbClr val="0070C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96" y="137096"/>
            <a:ext cx="2064283" cy="1356316"/>
          </a:xfrm>
          <a:prstGeom prst="rect">
            <a:avLst/>
          </a:prstGeom>
        </p:spPr>
      </p:pic>
    </p:spTree>
    <p:extLst>
      <p:ext uri="{BB962C8B-B14F-4D97-AF65-F5344CB8AC3E}">
        <p14:creationId xmlns:p14="http://schemas.microsoft.com/office/powerpoint/2010/main" val="18668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5180" y="828523"/>
            <a:ext cx="5850408" cy="28931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в) особенности определения НМЦК,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для осуществления закупки, объект закупки которой включает товары, указанные в приложении N 1 к настоящему постановлению и (или) приложении N 2 к настоящему постановлению:</a:t>
            </a:r>
          </a:p>
          <a:p>
            <a:endParaRPr lang="ru-RU" dirty="0">
              <a:solidFill>
                <a:srgbClr val="002060"/>
              </a:solidFill>
            </a:endParaRPr>
          </a:p>
          <a:p>
            <a:pPr marL="285750" indent="-285750">
              <a:buFont typeface="Wingdings" panose="05000000000000000000" pitchFamily="2" charset="2"/>
              <a:buChar char="q"/>
            </a:pPr>
            <a:r>
              <a:rPr lang="ru-RU" dirty="0">
                <a:solidFill>
                  <a:srgbClr val="002060"/>
                </a:solidFill>
              </a:rPr>
              <a:t>при определении идентичности и однородности товаров в соответствии с ч. 13 и 14 ст. 22 44-ФЗ </a:t>
            </a:r>
            <a:r>
              <a:rPr lang="ru-RU" b="1" dirty="0">
                <a:solidFill>
                  <a:srgbClr val="002060"/>
                </a:solidFill>
              </a:rPr>
              <a:t>подлежат учету исключительно товары, происходящие из государств - членов Евразийского экономического союза;</a:t>
            </a:r>
            <a:endParaRPr lang="ru-RU" sz="1200"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21308"/>
            <a:ext cx="1828800" cy="2752725"/>
          </a:xfrm>
          <a:prstGeom prst="rect">
            <a:avLst/>
          </a:prstGeom>
        </p:spPr>
      </p:pic>
    </p:spTree>
    <p:extLst>
      <p:ext uri="{BB962C8B-B14F-4D97-AF65-F5344CB8AC3E}">
        <p14:creationId xmlns:p14="http://schemas.microsoft.com/office/powerpoint/2010/main" val="1242517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29" y="834678"/>
            <a:ext cx="8928992" cy="24622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q"/>
            </a:pPr>
            <a:r>
              <a:rPr lang="ru-RU" dirty="0">
                <a:solidFill>
                  <a:srgbClr val="002060"/>
                </a:solidFill>
              </a:rPr>
              <a:t>при применении </a:t>
            </a:r>
            <a:r>
              <a:rPr lang="ru-RU" b="1" dirty="0">
                <a:solidFill>
                  <a:srgbClr val="002060"/>
                </a:solidFill>
              </a:rPr>
              <a:t>метода сопоставимых рыночных цен (анализа рынка) </a:t>
            </a:r>
            <a:r>
              <a:rPr lang="ru-RU" dirty="0">
                <a:solidFill>
                  <a:srgbClr val="002060"/>
                </a:solidFill>
              </a:rPr>
              <a:t>заказчик </a:t>
            </a:r>
            <a:r>
              <a:rPr lang="ru-RU" b="1" dirty="0">
                <a:solidFill>
                  <a:srgbClr val="002060"/>
                </a:solidFill>
              </a:rPr>
              <a:t>направляет </a:t>
            </a:r>
            <a:r>
              <a:rPr lang="ru-RU" dirty="0">
                <a:solidFill>
                  <a:srgbClr val="002060"/>
                </a:solidFill>
              </a:rPr>
              <a:t>предусмотренный ч. 5 ст. 22 44-ФЗ </a:t>
            </a:r>
            <a:r>
              <a:rPr lang="ru-RU" b="1" dirty="0">
                <a:solidFill>
                  <a:srgbClr val="002060"/>
                </a:solidFill>
              </a:rPr>
              <a:t>запрос о предоставлении информации о цене товаров</a:t>
            </a:r>
            <a:r>
              <a:rPr lang="ru-RU" dirty="0">
                <a:solidFill>
                  <a:srgbClr val="002060"/>
                </a:solidFill>
              </a:rPr>
              <a:t>, указанных в позициях 1 - 145 приложения N 1 к настоящему постановлению, позициях 1 - 432 приложения N 2 к настоящему постановлению, </a:t>
            </a:r>
            <a:r>
              <a:rPr lang="ru-RU" b="1" dirty="0">
                <a:solidFill>
                  <a:srgbClr val="002060"/>
                </a:solidFill>
              </a:rPr>
              <a:t>субъектам деятельности в сфере промышленности, информация о которых включена в ГИСП. Если в этой системе содержится информация менее чем о 3 субъектах</a:t>
            </a:r>
            <a:r>
              <a:rPr lang="ru-RU" dirty="0">
                <a:solidFill>
                  <a:srgbClr val="002060"/>
                </a:solidFill>
              </a:rPr>
              <a:t> деятельности в сфере промышленности, осуществляющих производство включенного в объект закупки товара из числа указанных товаров, </a:t>
            </a:r>
            <a:r>
              <a:rPr lang="ru-RU" b="1" dirty="0">
                <a:solidFill>
                  <a:srgbClr val="002060"/>
                </a:solidFill>
              </a:rPr>
              <a:t>заказчик также направляет такой запрос поставщикам, которые осуществляют поставку происходящих из государств - членов ЕАЭС товаров, идентичных товарам, планируемым к закупкам (при их отсутствии - однородных товаров), и информация о которых и о поставленных ими товарах содержится в ЕИС в реестре контрактов, заключенных заказчиками;</a:t>
            </a:r>
          </a:p>
        </p:txBody>
      </p:sp>
    </p:spTree>
    <p:extLst>
      <p:ext uri="{BB962C8B-B14F-4D97-AF65-F5344CB8AC3E}">
        <p14:creationId xmlns:p14="http://schemas.microsoft.com/office/powerpoint/2010/main" val="2094220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9480" y="567268"/>
            <a:ext cx="5904656" cy="2462213"/>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ru-RU" dirty="0">
                <a:solidFill>
                  <a:srgbClr val="002060"/>
                </a:solidFill>
              </a:rPr>
              <a:t>г) особенности, предусмотренные подпунктом "в" настоящего пункта</a:t>
            </a:r>
            <a:r>
              <a:rPr lang="ru-RU" b="1" dirty="0">
                <a:solidFill>
                  <a:srgbClr val="002060"/>
                </a:solidFill>
              </a:rPr>
              <a:t>, не применяются</a:t>
            </a:r>
            <a:r>
              <a:rPr lang="ru-RU" dirty="0">
                <a:solidFill>
                  <a:srgbClr val="002060"/>
                </a:solidFill>
              </a:rPr>
              <a:t> при наступлении </a:t>
            </a:r>
            <a:r>
              <a:rPr lang="ru-RU" b="1" dirty="0">
                <a:solidFill>
                  <a:srgbClr val="002060"/>
                </a:solidFill>
              </a:rPr>
              <a:t>одного из следующих случаев:</a:t>
            </a:r>
          </a:p>
          <a:p>
            <a:endParaRPr lang="ru-RU" dirty="0">
              <a:solidFill>
                <a:srgbClr val="002060"/>
              </a:solidFill>
            </a:endParaRPr>
          </a:p>
          <a:p>
            <a:pPr marL="285750" indent="-285750">
              <a:buFont typeface="Wingdings" panose="05000000000000000000" pitchFamily="2" charset="2"/>
              <a:buChar char="v"/>
            </a:pPr>
            <a:r>
              <a:rPr lang="ru-RU" dirty="0">
                <a:solidFill>
                  <a:srgbClr val="002060"/>
                </a:solidFill>
              </a:rPr>
              <a:t>осуществляется закупка товара, включенного в объект закупки (предмет закупки), в отношении которого уполномоченным Правительством РФ в соответствии с ч. 22 ст.22 44-ФЗ ФОИВ, </a:t>
            </a:r>
            <a:r>
              <a:rPr lang="ru-RU" dirty="0" err="1">
                <a:solidFill>
                  <a:srgbClr val="002060"/>
                </a:solidFill>
              </a:rPr>
              <a:t>Госкорпорациями</a:t>
            </a:r>
            <a:r>
              <a:rPr lang="ru-RU" dirty="0">
                <a:solidFill>
                  <a:srgbClr val="002060"/>
                </a:solidFill>
              </a:rPr>
              <a:t> "</a:t>
            </a:r>
            <a:r>
              <a:rPr lang="ru-RU" dirty="0" err="1">
                <a:solidFill>
                  <a:srgbClr val="002060"/>
                </a:solidFill>
              </a:rPr>
              <a:t>Росатом</a:t>
            </a:r>
            <a:r>
              <a:rPr lang="ru-RU" dirty="0">
                <a:solidFill>
                  <a:srgbClr val="002060"/>
                </a:solidFill>
              </a:rPr>
              <a:t>" и "</a:t>
            </a:r>
            <a:r>
              <a:rPr lang="ru-RU" dirty="0" err="1">
                <a:solidFill>
                  <a:srgbClr val="002060"/>
                </a:solidFill>
              </a:rPr>
              <a:t>Роскосмос</a:t>
            </a:r>
            <a:r>
              <a:rPr lang="ru-RU" dirty="0">
                <a:solidFill>
                  <a:srgbClr val="002060"/>
                </a:solidFill>
              </a:rPr>
              <a:t>" установлен порядок определения НМЦК, цены контракта, заключаемого с единственным поставщиком (подрядчиком, исполнителем), начальной цены единицы товара;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771550"/>
            <a:ext cx="1704975" cy="2638425"/>
          </a:xfrm>
          <a:prstGeom prst="rect">
            <a:avLst/>
          </a:prstGeom>
          <a:noFill/>
          <a:ln>
            <a:noFill/>
          </a:ln>
        </p:spPr>
      </p:pic>
      <p:sp>
        <p:nvSpPr>
          <p:cNvPr id="4" name="Прямоугольник 3"/>
          <p:cNvSpPr/>
          <p:nvPr/>
        </p:nvSpPr>
        <p:spPr>
          <a:xfrm>
            <a:off x="3139480" y="3282022"/>
            <a:ext cx="4608512" cy="52322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a:solidFill>
                  <a:srgbClr val="002060"/>
                </a:solidFill>
              </a:rPr>
              <a:t>Приказ Министерства здравоохранения РФ</a:t>
            </a:r>
          </a:p>
          <a:p>
            <a:r>
              <a:rPr lang="ru-RU" b="1" dirty="0">
                <a:solidFill>
                  <a:srgbClr val="002060"/>
                </a:solidFill>
              </a:rPr>
              <a:t>от 15 мая 2020 г. N 450н</a:t>
            </a:r>
          </a:p>
        </p:txBody>
      </p:sp>
    </p:spTree>
    <p:extLst>
      <p:ext uri="{BB962C8B-B14F-4D97-AF65-F5344CB8AC3E}">
        <p14:creationId xmlns:p14="http://schemas.microsoft.com/office/powerpoint/2010/main" val="1050729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5" y="1196702"/>
            <a:ext cx="1571625" cy="2543175"/>
          </a:xfrm>
          <a:prstGeom prst="rect">
            <a:avLst/>
          </a:prstGeom>
        </p:spPr>
      </p:pic>
      <p:sp>
        <p:nvSpPr>
          <p:cNvPr id="3" name="Прямоугольник 2"/>
          <p:cNvSpPr/>
          <p:nvPr/>
        </p:nvSpPr>
        <p:spPr>
          <a:xfrm>
            <a:off x="210940" y="159966"/>
            <a:ext cx="7169372" cy="32624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anose="05000000000000000000" pitchFamily="2" charset="2"/>
              <a:buChar char="v"/>
            </a:pPr>
            <a:r>
              <a:rPr lang="ru-RU" dirty="0">
                <a:solidFill>
                  <a:srgbClr val="002060"/>
                </a:solidFill>
              </a:rPr>
              <a:t>если при осуществлении закупки товара заказчиком в случаях, предусмотренных п. 5 настоящего постановления, не применяется запрет, предусмотренный пунктом 1 настоящего постановления;</a:t>
            </a:r>
          </a:p>
          <a:p>
            <a:endParaRPr lang="ru-RU" sz="1200" dirty="0">
              <a:solidFill>
                <a:srgbClr val="002060"/>
              </a:solidFill>
            </a:endParaRPr>
          </a:p>
          <a:p>
            <a:pPr marL="285750" indent="-285750">
              <a:buFont typeface="Wingdings" panose="05000000000000000000" pitchFamily="2" charset="2"/>
              <a:buChar char="v"/>
            </a:pPr>
            <a:r>
              <a:rPr lang="ru-RU" dirty="0">
                <a:solidFill>
                  <a:srgbClr val="002060"/>
                </a:solidFill>
              </a:rPr>
              <a:t>осуществляется </a:t>
            </a:r>
            <a:r>
              <a:rPr lang="ru-RU" b="1" dirty="0">
                <a:solidFill>
                  <a:srgbClr val="002060"/>
                </a:solidFill>
              </a:rPr>
              <a:t>закупка товара в количестве одной штуки </a:t>
            </a:r>
            <a:r>
              <a:rPr lang="ru-RU" dirty="0">
                <a:solidFill>
                  <a:srgbClr val="002060"/>
                </a:solidFill>
              </a:rPr>
              <a:t>и НМЦК (НМЦД) или </a:t>
            </a:r>
            <a:r>
              <a:rPr lang="ru-RU" b="1" dirty="0">
                <a:solidFill>
                  <a:srgbClr val="002060"/>
                </a:solidFill>
              </a:rPr>
              <a:t>цена </a:t>
            </a:r>
            <a:r>
              <a:rPr lang="ru-RU" dirty="0">
                <a:solidFill>
                  <a:srgbClr val="002060"/>
                </a:solidFill>
              </a:rPr>
              <a:t>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b="1" dirty="0">
                <a:solidFill>
                  <a:srgbClr val="002060"/>
                </a:solidFill>
              </a:rPr>
              <a:t>не превышает 5 тыс. рублей;</a:t>
            </a:r>
          </a:p>
          <a:p>
            <a:endParaRPr lang="ru-RU" sz="1200" dirty="0">
              <a:solidFill>
                <a:srgbClr val="002060"/>
              </a:solidFill>
            </a:endParaRPr>
          </a:p>
          <a:p>
            <a:pPr marL="285750" indent="-285750">
              <a:buFont typeface="Wingdings" panose="05000000000000000000" pitchFamily="2" charset="2"/>
              <a:buChar char="v"/>
            </a:pPr>
            <a:r>
              <a:rPr lang="ru-RU" dirty="0">
                <a:solidFill>
                  <a:srgbClr val="002060"/>
                </a:solidFill>
              </a:rPr>
              <a:t>осуществляется </a:t>
            </a:r>
            <a:r>
              <a:rPr lang="ru-RU" b="1" dirty="0">
                <a:solidFill>
                  <a:srgbClr val="002060"/>
                </a:solidFill>
              </a:rPr>
              <a:t>закупка товаров</a:t>
            </a:r>
            <a:r>
              <a:rPr lang="ru-RU" dirty="0">
                <a:solidFill>
                  <a:srgbClr val="002060"/>
                </a:solidFill>
              </a:rPr>
              <a:t>, при которой </a:t>
            </a:r>
            <a:r>
              <a:rPr lang="ru-RU" b="1" dirty="0">
                <a:solidFill>
                  <a:srgbClr val="002060"/>
                </a:solidFill>
              </a:rPr>
              <a:t>НМЦК (НМЦД</a:t>
            </a:r>
            <a:r>
              <a:rPr lang="ru-RU" dirty="0">
                <a:solidFill>
                  <a:srgbClr val="002060"/>
                </a:solidFill>
              </a:rPr>
              <a:t>)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b="1" dirty="0">
                <a:solidFill>
                  <a:srgbClr val="002060"/>
                </a:solidFill>
              </a:rPr>
              <a:t>не превышает 1 млн. рублей </a:t>
            </a:r>
            <a:r>
              <a:rPr lang="ru-RU" dirty="0">
                <a:solidFill>
                  <a:srgbClr val="002060"/>
                </a:solidFill>
              </a:rPr>
              <a:t>и </a:t>
            </a:r>
            <a:r>
              <a:rPr lang="ru-RU" b="1" dirty="0">
                <a:solidFill>
                  <a:srgbClr val="002060"/>
                </a:solidFill>
              </a:rPr>
              <a:t>при этом ни одна из использованных при определении таких цен цена единицы товара не превышает 5 тыс. рублей.</a:t>
            </a:r>
          </a:p>
        </p:txBody>
      </p:sp>
    </p:spTree>
    <p:extLst>
      <p:ext uri="{BB962C8B-B14F-4D97-AF65-F5344CB8AC3E}">
        <p14:creationId xmlns:p14="http://schemas.microsoft.com/office/powerpoint/2010/main" val="4055912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5486"/>
            <a:ext cx="6962775" cy="468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515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351" y="674458"/>
            <a:ext cx="8856984" cy="3108543"/>
          </a:xfrm>
          <a:prstGeom prst="rect">
            <a:avLst/>
          </a:prstGeom>
        </p:spPr>
        <p:txBody>
          <a:bodyPr wrap="square">
            <a:spAutoFit/>
          </a:bodyPr>
          <a:lstStyle/>
          <a:p>
            <a:r>
              <a:rPr lang="ru-RU" b="1" dirty="0">
                <a:solidFill>
                  <a:srgbClr val="002060"/>
                </a:solidFill>
              </a:rPr>
              <a:t>11. Об установленных Постановлением № 1875 особенностях определения в соответствии с Законом № 44-ФЗ НМЦК,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a:t>
            </a:r>
          </a:p>
          <a:p>
            <a:endParaRPr lang="ru-RU" b="1" dirty="0">
              <a:solidFill>
                <a:srgbClr val="002060"/>
              </a:solidFill>
            </a:endParaRPr>
          </a:p>
          <a:p>
            <a:r>
              <a:rPr lang="ru-RU" dirty="0">
                <a:solidFill>
                  <a:srgbClr val="002060"/>
                </a:solidFill>
              </a:rPr>
              <a:t>11.1.Установленные подпунктом "в" п. 7 Постановления № 1875</a:t>
            </a:r>
          </a:p>
          <a:p>
            <a:r>
              <a:rPr lang="ru-RU" dirty="0">
                <a:solidFill>
                  <a:srgbClr val="002060"/>
                </a:solidFill>
              </a:rPr>
              <a:t>особенности определения НМЦК,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(далее - особенности определения цен)</a:t>
            </a:r>
          </a:p>
          <a:p>
            <a:r>
              <a:rPr lang="ru-RU" dirty="0">
                <a:solidFill>
                  <a:srgbClr val="002060"/>
                </a:solidFill>
              </a:rPr>
              <a:t>основаны на аналогичных положениях п.3 постановления Правительства РФ от 3 декабря 2020 г. № 2014 "О минимальной обязательной доле закупок российских товаров и ее достижении заказчиком", в настоящее время утратившего силу.</a:t>
            </a:r>
          </a:p>
        </p:txBody>
      </p:sp>
    </p:spTree>
    <p:extLst>
      <p:ext uri="{BB962C8B-B14F-4D97-AF65-F5344CB8AC3E}">
        <p14:creationId xmlns:p14="http://schemas.microsoft.com/office/powerpoint/2010/main" val="1050308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008" y="1024158"/>
            <a:ext cx="8948488" cy="2646878"/>
          </a:xfrm>
          <a:prstGeom prst="rect">
            <a:avLst/>
          </a:prstGeom>
        </p:spPr>
        <p:txBody>
          <a:bodyPr wrap="square">
            <a:spAutoFit/>
          </a:bodyPr>
          <a:lstStyle/>
          <a:p>
            <a:r>
              <a:rPr lang="ru-RU" dirty="0">
                <a:solidFill>
                  <a:srgbClr val="002060"/>
                </a:solidFill>
              </a:rPr>
              <a:t>Особенности определения цен установлены исключительно в отношении товаров, указанных в перечнях № 1 и № 2, в связи с чем такие особенности не применяются в отношении товаров, не указанных в перечнях № 1 и № 2, в отношении работ, услуг.</a:t>
            </a:r>
          </a:p>
          <a:p>
            <a:r>
              <a:rPr lang="ru-RU" dirty="0">
                <a:solidFill>
                  <a:srgbClr val="002060"/>
                </a:solidFill>
              </a:rPr>
              <a:t>Соответственно, если в объекте одной закупки объединены товар, указанный в перечнях № 1 и № 2, товар, не указанный в таких перечнях, работы, услуги, то особенности определения цен применяются только в части товара, указанного в перечнях № 1 и № 2.</a:t>
            </a:r>
          </a:p>
          <a:p>
            <a:endParaRPr lang="ru-RU" sz="1200" dirty="0">
              <a:solidFill>
                <a:srgbClr val="002060"/>
              </a:solidFill>
            </a:endParaRPr>
          </a:p>
          <a:p>
            <a:r>
              <a:rPr lang="ru-RU" dirty="0">
                <a:solidFill>
                  <a:srgbClr val="002060"/>
                </a:solidFill>
              </a:rPr>
              <a:t>11.2.Особенности определения цен применяются вне зависимости от способа определения поставщика (подрядчика, исполнителя), в связи с чем применяются как при проведении конкурентного способа определения поставщика (подрядчика, исполнителя), так и при осуществлении закупки у единственного поставщика (подрядчика, исполнителя), в том числе в случаях, предусмотренных п. 4 и 5 ч. 1 ст.93 44-ФЗ.</a:t>
            </a:r>
          </a:p>
        </p:txBody>
      </p:sp>
    </p:spTree>
    <p:extLst>
      <p:ext uri="{BB962C8B-B14F-4D97-AF65-F5344CB8AC3E}">
        <p14:creationId xmlns:p14="http://schemas.microsoft.com/office/powerpoint/2010/main" val="413141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416" y="588730"/>
            <a:ext cx="8948488" cy="3077766"/>
          </a:xfrm>
          <a:prstGeom prst="rect">
            <a:avLst/>
          </a:prstGeom>
        </p:spPr>
        <p:txBody>
          <a:bodyPr wrap="square">
            <a:spAutoFit/>
          </a:bodyPr>
          <a:lstStyle/>
          <a:p>
            <a:r>
              <a:rPr lang="ru-RU" dirty="0">
                <a:solidFill>
                  <a:srgbClr val="002060"/>
                </a:solidFill>
              </a:rPr>
              <a:t>Дополнительно следует отметить, что предусмотренное вторым предложением  Ч. 4 </a:t>
            </a:r>
          </a:p>
          <a:p>
            <a:r>
              <a:rPr lang="ru-RU" dirty="0">
                <a:solidFill>
                  <a:srgbClr val="002060"/>
                </a:solidFill>
              </a:rPr>
              <a:t>ст. 93 Закона № 44-ФЗ </a:t>
            </a:r>
            <a:r>
              <a:rPr lang="ru-RU" b="1" dirty="0">
                <a:solidFill>
                  <a:srgbClr val="002060"/>
                </a:solidFill>
              </a:rPr>
              <a:t>отсутствие необходимости обоснования  цены контракта, </a:t>
            </a:r>
            <a:r>
              <a:rPr lang="ru-RU" dirty="0">
                <a:solidFill>
                  <a:srgbClr val="002060"/>
                </a:solidFill>
              </a:rPr>
              <a:t>заключаемого в отдельных случаях с единственным поставщиком (подрядчиком, исполнителем), не исключает необходимость определения такой цены в соответствии с Законом № 44-ФЗ и, соответственно, с учетом установленных особенностей определения цен.</a:t>
            </a:r>
          </a:p>
          <a:p>
            <a:endParaRPr lang="ru-RU" sz="1200" dirty="0">
              <a:solidFill>
                <a:srgbClr val="002060"/>
              </a:solidFill>
            </a:endParaRPr>
          </a:p>
          <a:p>
            <a:r>
              <a:rPr lang="ru-RU" dirty="0">
                <a:solidFill>
                  <a:srgbClr val="002060"/>
                </a:solidFill>
              </a:rPr>
              <a:t>11.3.</a:t>
            </a:r>
            <a:r>
              <a:rPr lang="ru-RU" b="1" dirty="0">
                <a:solidFill>
                  <a:srgbClr val="002060"/>
                </a:solidFill>
              </a:rPr>
              <a:t>Метод сопоставимых рыночных цен (анализа рынка) </a:t>
            </a:r>
            <a:r>
              <a:rPr lang="ru-RU" dirty="0">
                <a:solidFill>
                  <a:srgbClr val="002060"/>
                </a:solidFill>
              </a:rPr>
              <a:t>заключается</a:t>
            </a:r>
          </a:p>
          <a:p>
            <a:r>
              <a:rPr lang="ru-RU" dirty="0">
                <a:solidFill>
                  <a:srgbClr val="002060"/>
                </a:solidFill>
              </a:rPr>
              <a:t>в установлении НМЦК, цены контракта, заключаемого с единственным поставщиком (подрядчиком, исполнителем), на основании информации о рыночных ценах идентичных товаров, работ, услуг, планируемых к закупкам, или при их отсутствии однородных товаров, работ, услуг.</a:t>
            </a:r>
          </a:p>
          <a:p>
            <a:r>
              <a:rPr lang="ru-RU" dirty="0">
                <a:solidFill>
                  <a:srgbClr val="002060"/>
                </a:solidFill>
              </a:rPr>
              <a:t>Особенностями определения цен установлено, что при определении идентичности и однородности товаров подлежат учету исключительно товары, происходящие </a:t>
            </a:r>
          </a:p>
          <a:p>
            <a:r>
              <a:rPr lang="ru-RU" dirty="0">
                <a:solidFill>
                  <a:srgbClr val="002060"/>
                </a:solidFill>
              </a:rPr>
              <a:t>из государств - членов ЕАЭС (абзац второй подпункта "в" пункта 7</a:t>
            </a:r>
          </a:p>
          <a:p>
            <a:r>
              <a:rPr lang="ru-RU" dirty="0">
                <a:solidFill>
                  <a:srgbClr val="002060"/>
                </a:solidFill>
              </a:rPr>
              <a:t>Постановления № 1875).</a:t>
            </a:r>
          </a:p>
        </p:txBody>
      </p:sp>
    </p:spTree>
    <p:extLst>
      <p:ext uri="{BB962C8B-B14F-4D97-AF65-F5344CB8AC3E}">
        <p14:creationId xmlns:p14="http://schemas.microsoft.com/office/powerpoint/2010/main" val="3595301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928BF3EA-65AD-B40B-122C-DC6556F174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89" y="80878"/>
            <a:ext cx="902788" cy="572700"/>
          </a:xfrm>
          <a:prstGeom prst="rect">
            <a:avLst/>
          </a:prstGeom>
        </p:spPr>
      </p:pic>
      <p:sp>
        <p:nvSpPr>
          <p:cNvPr id="2" name="Прямоугольная выноска 15">
            <a:extLst>
              <a:ext uri="{FF2B5EF4-FFF2-40B4-BE49-F238E27FC236}">
                <a16:creationId xmlns:a16="http://schemas.microsoft.com/office/drawing/2014/main" id="{CDA832A4-E50F-11AD-553D-C24ABBC58B78}"/>
              </a:ext>
            </a:extLst>
          </p:cNvPr>
          <p:cNvSpPr/>
          <p:nvPr/>
        </p:nvSpPr>
        <p:spPr>
          <a:xfrm>
            <a:off x="118984" y="671739"/>
            <a:ext cx="8796415" cy="3923817"/>
          </a:xfrm>
          <a:prstGeom prst="wedgeRectCallout">
            <a:avLst>
              <a:gd name="adj1" fmla="val -50129"/>
              <a:gd name="adj2" fmla="val -42210"/>
            </a:avLst>
          </a:prstGeom>
          <a:ln w="19050">
            <a:noFill/>
          </a:ln>
        </p:spPr>
        <p:style>
          <a:lnRef idx="2">
            <a:schemeClr val="accent1"/>
          </a:lnRef>
          <a:fillRef idx="1">
            <a:schemeClr val="lt1"/>
          </a:fillRef>
          <a:effectRef idx="0">
            <a:schemeClr val="accent1"/>
          </a:effectRef>
          <a:fontRef idx="minor">
            <a:schemeClr val="dk1"/>
          </a:fontRef>
        </p:style>
        <p:txBody>
          <a:bodyPr lIns="45703" tIns="22852" rIns="45703" bIns="22852" anchor="ctr"/>
          <a:lstStyle/>
          <a:p>
            <a:pPr indent="446088" algn="ctr">
              <a:defRPr/>
            </a:pPr>
            <a:r>
              <a:rPr lang="ru-RU" b="1" dirty="0">
                <a:solidFill>
                  <a:srgbClr val="002060"/>
                </a:solidFill>
                <a:latin typeface="Arial" panose="020B0604020202020204" pitchFamily="34" charset="0"/>
                <a:cs typeface="Arial" panose="020B0604020202020204" pitchFamily="34" charset="0"/>
              </a:rPr>
              <a:t>Ограничение на закупку импортных товаров</a:t>
            </a:r>
          </a:p>
          <a:p>
            <a:pPr indent="446088" algn="ctr">
              <a:defRPr/>
            </a:pPr>
            <a:endParaRPr lang="ru-RU" sz="1100" b="1" dirty="0">
              <a:solidFill>
                <a:srgbClr val="002060"/>
              </a:solidFill>
              <a:latin typeface="Arial" panose="020B0604020202020204" pitchFamily="34" charset="0"/>
              <a:cs typeface="Arial" panose="020B0604020202020204" pitchFamily="34" charset="0"/>
            </a:endParaRPr>
          </a:p>
          <a:p>
            <a:pPr>
              <a:defRPr/>
            </a:pPr>
            <a:r>
              <a:rPr lang="ru-RU" dirty="0">
                <a:solidFill>
                  <a:srgbClr val="002060"/>
                </a:solidFill>
                <a:latin typeface="Arial" panose="020B0604020202020204" pitchFamily="34" charset="0"/>
                <a:cs typeface="Arial" panose="020B0604020202020204" pitchFamily="34" charset="0"/>
              </a:rPr>
              <a:t>Перечень № 2 охватывает продукцию, на которую вводятся ограничения:</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промышленные товары;</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радиоэлектроника;</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продовольственные товары;</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медицинские изделия;</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лекарства из списка ЖНВЛП.</a:t>
            </a:r>
          </a:p>
          <a:p>
            <a:pPr indent="446088" algn="just">
              <a:defRPr/>
            </a:pPr>
            <a:endParaRPr lang="ru-RU" sz="1100" dirty="0">
              <a:solidFill>
                <a:srgbClr val="002060"/>
              </a:solidFill>
              <a:latin typeface="Arial" panose="020B0604020202020204" pitchFamily="34" charset="0"/>
              <a:cs typeface="Arial" panose="020B0604020202020204" pitchFamily="34" charset="0"/>
            </a:endParaRPr>
          </a:p>
          <a:p>
            <a:pPr algn="just">
              <a:defRPr/>
            </a:pPr>
            <a:r>
              <a:rPr lang="ru-RU" dirty="0">
                <a:solidFill>
                  <a:srgbClr val="002060"/>
                </a:solidFill>
                <a:latin typeface="Arial" panose="020B0604020202020204" pitchFamily="34" charset="0"/>
                <a:cs typeface="Arial" panose="020B0604020202020204" pitchFamily="34" charset="0"/>
              </a:rPr>
              <a:t>Подтверждением происхождения товара (кроме продовольственных) также является номер записи в реестрах российской или евразийской продукции.</a:t>
            </a:r>
          </a:p>
          <a:p>
            <a:pPr indent="446088" algn="just">
              <a:defRPr/>
            </a:pPr>
            <a:endParaRPr lang="ru-RU" sz="1100" dirty="0">
              <a:solidFill>
                <a:srgbClr val="002060"/>
              </a:solidFill>
              <a:latin typeface="Arial" panose="020B0604020202020204" pitchFamily="34" charset="0"/>
              <a:cs typeface="Arial" panose="020B0604020202020204" pitchFamily="34" charset="0"/>
            </a:endParaRPr>
          </a:p>
          <a:p>
            <a:pPr algn="just">
              <a:defRPr/>
            </a:pPr>
            <a:r>
              <a:rPr lang="ru-RU" dirty="0">
                <a:solidFill>
                  <a:srgbClr val="002060"/>
                </a:solidFill>
                <a:latin typeface="Arial" panose="020B0604020202020204" pitchFamily="34" charset="0"/>
                <a:cs typeface="Arial" panose="020B0604020202020204" pitchFamily="34" charset="0"/>
              </a:rPr>
              <a:t>Особые требования установлены для </a:t>
            </a:r>
            <a:r>
              <a:rPr lang="ru-RU" dirty="0" err="1">
                <a:solidFill>
                  <a:srgbClr val="002060"/>
                </a:solidFill>
                <a:latin typeface="Arial" panose="020B0604020202020204" pitchFamily="34" charset="0"/>
                <a:cs typeface="Arial" panose="020B0604020202020204" pitchFamily="34" charset="0"/>
              </a:rPr>
              <a:t>медизделий</a:t>
            </a:r>
            <a:r>
              <a:rPr lang="ru-RU" dirty="0">
                <a:solidFill>
                  <a:srgbClr val="002060"/>
                </a:solidFill>
                <a:latin typeface="Arial" panose="020B0604020202020204" pitchFamily="34" charset="0"/>
                <a:cs typeface="Arial" panose="020B0604020202020204" pitchFamily="34" charset="0"/>
              </a:rPr>
              <a:t> из перечня № 2, закупки которых будут объявлены до 31 августа 2025 года. </a:t>
            </a:r>
          </a:p>
          <a:p>
            <a:pPr algn="just">
              <a:defRPr/>
            </a:pPr>
            <a:r>
              <a:rPr lang="ru-RU" dirty="0">
                <a:solidFill>
                  <a:srgbClr val="002060"/>
                </a:solidFill>
                <a:latin typeface="Arial" panose="020B0604020202020204" pitchFamily="34" charset="0"/>
                <a:cs typeface="Arial" panose="020B0604020202020204" pitchFamily="34" charset="0"/>
              </a:rPr>
              <a:t>Для подтверждения происхождения от поставщиков потребуется предоставить:</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сертификат СТ-1;</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акт экспертизы ТПП РФ или аналогичный документ из ЕАЭС;</a:t>
            </a:r>
          </a:p>
          <a:p>
            <a:pPr marL="285750" indent="-285750" algn="just">
              <a:buFont typeface="Arial" panose="020B0604020202020204" pitchFamily="34" charset="0"/>
              <a:buChar char="•"/>
              <a:defRPr/>
            </a:pPr>
            <a:r>
              <a:rPr lang="ru-RU" dirty="0">
                <a:solidFill>
                  <a:srgbClr val="002060"/>
                </a:solidFill>
                <a:latin typeface="Arial" panose="020B0604020202020204" pitchFamily="34" charset="0"/>
                <a:cs typeface="Arial" panose="020B0604020202020204" pitchFamily="34" charset="0"/>
              </a:rPr>
              <a:t>данные документа о соответствии производства требованиям ГОСТ ISO 13485-2017.</a:t>
            </a:r>
          </a:p>
        </p:txBody>
      </p:sp>
    </p:spTree>
    <p:extLst>
      <p:ext uri="{BB962C8B-B14F-4D97-AF65-F5344CB8AC3E}">
        <p14:creationId xmlns:p14="http://schemas.microsoft.com/office/powerpoint/2010/main" val="164596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902" y="879015"/>
            <a:ext cx="8948488" cy="2462213"/>
          </a:xfrm>
          <a:prstGeom prst="rect">
            <a:avLst/>
          </a:prstGeom>
        </p:spPr>
        <p:txBody>
          <a:bodyPr wrap="square">
            <a:spAutoFit/>
          </a:bodyPr>
          <a:lstStyle/>
          <a:p>
            <a:r>
              <a:rPr lang="ru-RU" dirty="0">
                <a:solidFill>
                  <a:srgbClr val="002060"/>
                </a:solidFill>
              </a:rPr>
              <a:t>Несмотря на то, что перечни № 1 и № 2 подготовлены на основе информации о наличии на территории РФ производства указанного в них товара, не исключена вероятность возникновения ситуации, при которой производство как идентичного товара, так и однородного товара на территории государств-членов ЕАЭС отсутствует или прекращено.</a:t>
            </a:r>
          </a:p>
          <a:p>
            <a:r>
              <a:rPr lang="ru-RU" dirty="0">
                <a:solidFill>
                  <a:srgbClr val="002060"/>
                </a:solidFill>
              </a:rPr>
              <a:t>В указанной ситуации соблюдение требований абзаца второго подпункта "в" пункта 7 Постановления № 1875 является невозможным, что в свою очередь влечет невозможность применения метода сопоставимых рыночных цен (анализа рынка),</a:t>
            </a:r>
          </a:p>
          <a:p>
            <a:r>
              <a:rPr lang="ru-RU" dirty="0">
                <a:solidFill>
                  <a:srgbClr val="002060"/>
                </a:solidFill>
              </a:rPr>
              <a:t>поскольку с учетом положений ч. 2 ст.22 Закона № 44-ФЗ условием  применения такого метода является наличие информации о рыночных ценах идентичных товаров или при их отсутствии однородных товаров, которые в силу установленных особенностей определения цен должны быть исключительно товарами, происходящими из государств - членов ЕАЭС.</a:t>
            </a:r>
          </a:p>
        </p:txBody>
      </p:sp>
    </p:spTree>
    <p:extLst>
      <p:ext uri="{BB962C8B-B14F-4D97-AF65-F5344CB8AC3E}">
        <p14:creationId xmlns:p14="http://schemas.microsoft.com/office/powerpoint/2010/main" val="57866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416" y="690329"/>
            <a:ext cx="8948488" cy="3108543"/>
          </a:xfrm>
          <a:prstGeom prst="rect">
            <a:avLst/>
          </a:prstGeom>
        </p:spPr>
        <p:txBody>
          <a:bodyPr wrap="square">
            <a:spAutoFit/>
          </a:bodyPr>
          <a:lstStyle/>
          <a:p>
            <a:r>
              <a:rPr lang="ru-RU" dirty="0">
                <a:solidFill>
                  <a:srgbClr val="002060"/>
                </a:solidFill>
              </a:rPr>
              <a:t>Согласно ч.12 ст. 22 Закона № 44-ФЗ в случае невозможности применения методов, указанных </a:t>
            </a:r>
          </a:p>
          <a:p>
            <a:r>
              <a:rPr lang="ru-RU" dirty="0">
                <a:solidFill>
                  <a:srgbClr val="002060"/>
                </a:solidFill>
              </a:rPr>
              <a:t>в части 1 указанной статьи, заказчик вправе применить иные методы. В этом случае в обоснование НМЦК, цены контракта, заключаемого с единственным поставщиком (подрядчиком, исполнителем), заказчик обязан включить обоснование</a:t>
            </a:r>
          </a:p>
          <a:p>
            <a:r>
              <a:rPr lang="ru-RU" dirty="0">
                <a:solidFill>
                  <a:srgbClr val="002060"/>
                </a:solidFill>
              </a:rPr>
              <a:t>невозможности применения указанных методов.</a:t>
            </a:r>
          </a:p>
          <a:p>
            <a:r>
              <a:rPr lang="ru-RU" dirty="0">
                <a:solidFill>
                  <a:srgbClr val="002060"/>
                </a:solidFill>
              </a:rPr>
              <a:t>Таким образом, в случае отсутствия на территории государств - членов ЕАЭС</a:t>
            </a:r>
          </a:p>
          <a:p>
            <a:r>
              <a:rPr lang="ru-RU" dirty="0">
                <a:solidFill>
                  <a:srgbClr val="002060"/>
                </a:solidFill>
              </a:rPr>
              <a:t>производства как идентичного товара, так и однородного товара, заказчик:</a:t>
            </a:r>
          </a:p>
          <a:p>
            <a:pPr marL="285750" indent="-285750">
              <a:buFont typeface="Arial" panose="020B0604020202020204" pitchFamily="34" charset="0"/>
              <a:buChar char="•"/>
            </a:pPr>
            <a:r>
              <a:rPr lang="ru-RU" dirty="0">
                <a:solidFill>
                  <a:srgbClr val="002060"/>
                </a:solidFill>
              </a:rPr>
              <a:t>не применяет с учетом положений ч. 2 ст. 22 Закона № 44-ФЗ метод сопоставимых рыночных цен (анализа рынка) по причине невозможности соблюдения требования абзаца второго подпункта "в" пункта 7 Постановления № 1875 в связи с отсутствием указанного производства;</a:t>
            </a:r>
          </a:p>
          <a:p>
            <a:pPr marL="285750" indent="-285750">
              <a:buFont typeface="Arial" panose="020B0604020202020204" pitchFamily="34" charset="0"/>
              <a:buChar char="•"/>
            </a:pPr>
            <a:r>
              <a:rPr lang="ru-RU" dirty="0">
                <a:solidFill>
                  <a:srgbClr val="002060"/>
                </a:solidFill>
              </a:rPr>
              <a:t>включает в обоснование НМЦК, цены контракта, заключаемого с единственным поставщиком (подрядчиком, исполнителем), обоснование невозможности применения метода сопоставимых рыночных цен (анализа рынка);</a:t>
            </a:r>
          </a:p>
          <a:p>
            <a:pPr marL="285750" indent="-285750">
              <a:buFont typeface="Arial" panose="020B0604020202020204" pitchFamily="34" charset="0"/>
              <a:buChar char="•"/>
            </a:pPr>
            <a:r>
              <a:rPr lang="ru-RU" dirty="0">
                <a:solidFill>
                  <a:srgbClr val="002060"/>
                </a:solidFill>
              </a:rPr>
              <a:t>применяет иной метод.</a:t>
            </a:r>
          </a:p>
        </p:txBody>
      </p:sp>
    </p:spTree>
    <p:extLst>
      <p:ext uri="{BB962C8B-B14F-4D97-AF65-F5344CB8AC3E}">
        <p14:creationId xmlns:p14="http://schemas.microsoft.com/office/powerpoint/2010/main" val="2354046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6780" y="919921"/>
            <a:ext cx="5904656" cy="2031325"/>
          </a:xfrm>
          <a:prstGeom prst="rect">
            <a:avLst/>
          </a:prstGeom>
        </p:spPr>
        <p:txBody>
          <a:bodyPr wrap="square">
            <a:spAutoFit/>
          </a:bodyPr>
          <a:lstStyle/>
          <a:p>
            <a:r>
              <a:rPr lang="ru-RU" dirty="0">
                <a:solidFill>
                  <a:srgbClr val="002060"/>
                </a:solidFill>
              </a:rPr>
              <a:t>При этом при применении иного метода представляется целесообразным определять НЦМК, цену контракта, заключаемого с единственным поставщиком (подрядчиком, исполнителем), начальную цену единицы товара, в том числе товаров, поставляемых при выполнении закупаемых работ, оказании закупаемых услуг, начальную цену единицы работы, услуги аналогично методу сопоставимых рыночных цен (анализа рынка), </a:t>
            </a:r>
            <a:r>
              <a:rPr lang="ru-RU" b="1" dirty="0">
                <a:solidFill>
                  <a:srgbClr val="002060"/>
                </a:solidFill>
              </a:rPr>
              <a:t>но с учетом товаров, происходящих из иных иностранных государств, помимо государств - членов ЕАЭС.</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9" y="685026"/>
            <a:ext cx="2569603" cy="3024336"/>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000" y="861239"/>
            <a:ext cx="8948488" cy="2893100"/>
          </a:xfrm>
          <a:prstGeom prst="rect">
            <a:avLst/>
          </a:prstGeom>
        </p:spPr>
        <p:txBody>
          <a:bodyPr wrap="square">
            <a:spAutoFit/>
          </a:bodyPr>
          <a:lstStyle/>
          <a:p>
            <a:r>
              <a:rPr lang="ru-RU" dirty="0">
                <a:solidFill>
                  <a:srgbClr val="002060"/>
                </a:solidFill>
              </a:rPr>
              <a:t>11.4.Заказчик определяет и обосновывает НМЦК, цену контракта, заключаемого с единственным поставщиком (подрядчиком, исполнителем), начальную цену единицы товара, в том числе товаров, поставляемых при выполнении закупаемых работ, оказании закупаемых услуг, начальную цену единицы работы, услуги в соответствии с положениями ст. 22 Закона № 44-ФЗ и с учетом установленных особенностей определения цен.</a:t>
            </a:r>
          </a:p>
          <a:p>
            <a:r>
              <a:rPr lang="ru-RU" dirty="0">
                <a:solidFill>
                  <a:srgbClr val="002060"/>
                </a:solidFill>
              </a:rPr>
              <a:t>При применении особенностей определения цен не исключена вероятность возникновения ситуации, при которой заказчиком не получена информация о цене товаров, указанных в позициях 1 - 145 перечня № 1, позициях 1 – 432 перечня № 2, по запросу у субъектов деятельности в сфере промышленности, и (или) у поставщиков, которые осуществляют поставку происходящих из государств - членов ЕАЭС товаров, идентичных товарам, планируемым к закупкам (при их отсутствии - однородных товаров), и информация о которых и о поставленных ими товарах содержится в ЕИС в сфере закупок в реестре контрактов, заключенных заказчиками (абзац третий </a:t>
            </a:r>
          </a:p>
          <a:p>
            <a:r>
              <a:rPr lang="ru-RU" dirty="0">
                <a:solidFill>
                  <a:srgbClr val="002060"/>
                </a:solidFill>
              </a:rPr>
              <a:t>подпункта "в" пункта 7 Постановления № 1875).</a:t>
            </a:r>
          </a:p>
        </p:txBody>
      </p:sp>
    </p:spTree>
    <p:extLst>
      <p:ext uri="{BB962C8B-B14F-4D97-AF65-F5344CB8AC3E}">
        <p14:creationId xmlns:p14="http://schemas.microsoft.com/office/powerpoint/2010/main" val="2354046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472615"/>
            <a:ext cx="5904656" cy="3270126"/>
          </a:xfrm>
          <a:prstGeom prst="rect">
            <a:avLst/>
          </a:prstGeom>
        </p:spPr>
        <p:txBody>
          <a:bodyPr wrap="square">
            <a:spAutoFit/>
          </a:bodyPr>
          <a:lstStyle/>
          <a:p>
            <a:r>
              <a:rPr lang="ru-RU" dirty="0">
                <a:solidFill>
                  <a:srgbClr val="002060"/>
                </a:solidFill>
              </a:rPr>
              <a:t>Согласно положениям ч.5 ст. 22 Закона № 44-ФЗ </a:t>
            </a:r>
          </a:p>
          <a:p>
            <a:r>
              <a:rPr lang="ru-RU" dirty="0">
                <a:solidFill>
                  <a:srgbClr val="002060"/>
                </a:solidFill>
              </a:rPr>
              <a:t>указанная </a:t>
            </a:r>
            <a:r>
              <a:rPr lang="ru-RU" b="1" dirty="0">
                <a:solidFill>
                  <a:srgbClr val="002060"/>
                </a:solidFill>
              </a:rPr>
              <a:t>информация, получаемая по запросу заказчика у поставщиков </a:t>
            </a:r>
            <a:r>
              <a:rPr lang="ru-RU" dirty="0">
                <a:solidFill>
                  <a:srgbClr val="002060"/>
                </a:solidFill>
              </a:rPr>
              <a:t>(подрядчиков, исполнителей):</a:t>
            </a:r>
          </a:p>
          <a:p>
            <a:pPr marL="285750" indent="-285750">
              <a:buFont typeface="Arial" panose="020B0604020202020204" pitchFamily="34" charset="0"/>
              <a:buChar char="•"/>
            </a:pPr>
            <a:r>
              <a:rPr lang="ru-RU" b="1" dirty="0">
                <a:solidFill>
                  <a:srgbClr val="002060"/>
                </a:solidFill>
              </a:rPr>
              <a:t>является одним из трех видов информации</a:t>
            </a:r>
            <a:r>
              <a:rPr lang="ru-RU" dirty="0">
                <a:solidFill>
                  <a:srgbClr val="002060"/>
                </a:solidFill>
              </a:rPr>
              <a:t>, которая может использоваться заказчиком при применении метода сопоставимых рыночных цен (анализа рынка);</a:t>
            </a:r>
          </a:p>
          <a:p>
            <a:pPr marL="285750" indent="-285750">
              <a:buFont typeface="Arial" panose="020B0604020202020204" pitchFamily="34" charset="0"/>
              <a:buChar char="•"/>
            </a:pPr>
            <a:r>
              <a:rPr lang="ru-RU" dirty="0">
                <a:solidFill>
                  <a:srgbClr val="002060"/>
                </a:solidFill>
              </a:rPr>
              <a:t>используется </a:t>
            </a:r>
            <a:r>
              <a:rPr lang="ru-RU" b="1" dirty="0">
                <a:solidFill>
                  <a:srgbClr val="002060"/>
                </a:solidFill>
              </a:rPr>
              <a:t>в случае ее получения </a:t>
            </a:r>
            <a:r>
              <a:rPr lang="ru-RU" dirty="0">
                <a:solidFill>
                  <a:srgbClr val="002060"/>
                </a:solidFill>
              </a:rPr>
              <a:t>заказчиком.</a:t>
            </a:r>
          </a:p>
          <a:p>
            <a:pPr marL="285750" indent="-285750">
              <a:buFont typeface="Arial" panose="020B0604020202020204" pitchFamily="34" charset="0"/>
              <a:buChar char="•"/>
            </a:pPr>
            <a:endParaRPr lang="ru-RU" sz="1050" dirty="0">
              <a:solidFill>
                <a:srgbClr val="002060"/>
              </a:solidFill>
            </a:endParaRPr>
          </a:p>
          <a:p>
            <a:r>
              <a:rPr lang="ru-RU" b="1" dirty="0">
                <a:solidFill>
                  <a:srgbClr val="002060"/>
                </a:solidFill>
              </a:rPr>
              <a:t>В этой связи в случае неполучения заказчиком информации</a:t>
            </a:r>
            <a:r>
              <a:rPr lang="ru-RU" dirty="0">
                <a:solidFill>
                  <a:srgbClr val="002060"/>
                </a:solidFill>
              </a:rPr>
              <a:t>, предусмотренной абзацем третьим подпункта "в" пункта 7 Постановления № 1875, </a:t>
            </a:r>
            <a:r>
              <a:rPr lang="ru-RU" b="1" dirty="0">
                <a:solidFill>
                  <a:srgbClr val="002060"/>
                </a:solidFill>
              </a:rPr>
              <a:t>заказчик</a:t>
            </a:r>
            <a:r>
              <a:rPr lang="ru-RU" dirty="0">
                <a:solidFill>
                  <a:srgbClr val="002060"/>
                </a:solidFill>
              </a:rPr>
              <a:t> применяет метод сопоставимых рыночных цен (анализа рынка) в соответствии с положениями Ст. 22 Закона № 44-ФЗ без учета такой информации и </a:t>
            </a:r>
            <a:r>
              <a:rPr lang="ru-RU" b="1" dirty="0">
                <a:solidFill>
                  <a:srgbClr val="002060"/>
                </a:solidFill>
              </a:rPr>
              <a:t>использует иную </a:t>
            </a:r>
            <a:r>
              <a:rPr lang="ru-RU" dirty="0">
                <a:solidFill>
                  <a:srgbClr val="002060"/>
                </a:solidFill>
              </a:rPr>
              <a:t>предусмотренную ч.5 ст. 22 Закона № 44-ФЗ </a:t>
            </a:r>
            <a:r>
              <a:rPr lang="ru-RU" b="1" dirty="0">
                <a:solidFill>
                  <a:srgbClr val="002060"/>
                </a:solidFill>
              </a:rPr>
              <a:t>информацию о ценах.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7434"/>
            <a:ext cx="2880317" cy="2094396"/>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04" y="39688"/>
            <a:ext cx="9036496" cy="4001095"/>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ru-RU" dirty="0">
                <a:solidFill>
                  <a:srgbClr val="002060"/>
                </a:solidFill>
              </a:rPr>
              <a:t>11.5.Случаи, при которых особенности цен </a:t>
            </a:r>
            <a:r>
              <a:rPr lang="ru-RU" b="1" dirty="0">
                <a:solidFill>
                  <a:srgbClr val="002060"/>
                </a:solidFill>
              </a:rPr>
              <a:t>не применяются, </a:t>
            </a:r>
            <a:r>
              <a:rPr lang="ru-RU" dirty="0">
                <a:solidFill>
                  <a:srgbClr val="002060"/>
                </a:solidFill>
              </a:rPr>
              <a:t>установлены</a:t>
            </a:r>
          </a:p>
          <a:p>
            <a:r>
              <a:rPr lang="ru-RU" dirty="0">
                <a:solidFill>
                  <a:srgbClr val="002060"/>
                </a:solidFill>
              </a:rPr>
              <a:t>подпунктом "г" пункта 7 Постановления № 1875. </a:t>
            </a:r>
          </a:p>
          <a:p>
            <a:endParaRPr lang="ru-RU" sz="1600" dirty="0">
              <a:solidFill>
                <a:srgbClr val="002060"/>
              </a:solidFill>
            </a:endParaRPr>
          </a:p>
          <a:p>
            <a:r>
              <a:rPr lang="ru-RU" dirty="0">
                <a:solidFill>
                  <a:srgbClr val="002060"/>
                </a:solidFill>
              </a:rPr>
              <a:t>Согласно абзацу второму указанного подпункта особенности определения цен не применяются при осуществлении закупки товара, в отношении которого в соответствии с ч. 22 ст. 22 Закона № 44-ФЗ установлен порядок определения НМЦК, цены контракта,</a:t>
            </a:r>
          </a:p>
          <a:p>
            <a:r>
              <a:rPr lang="ru-RU" dirty="0">
                <a:solidFill>
                  <a:srgbClr val="002060"/>
                </a:solidFill>
              </a:rPr>
              <a:t>заключаемого с единственным поставщиком (подрядчиком, исполнителем),</a:t>
            </a:r>
          </a:p>
          <a:p>
            <a:r>
              <a:rPr lang="ru-RU" dirty="0">
                <a:solidFill>
                  <a:srgbClr val="002060"/>
                </a:solidFill>
              </a:rPr>
              <a:t>начальной цены единицы товара, работы, услуги.</a:t>
            </a:r>
          </a:p>
          <a:p>
            <a:r>
              <a:rPr lang="ru-RU" dirty="0">
                <a:solidFill>
                  <a:srgbClr val="002060"/>
                </a:solidFill>
              </a:rPr>
              <a:t>Например, особенности определения цен не применяются в отношении:</a:t>
            </a:r>
          </a:p>
          <a:p>
            <a:pPr marL="285750" indent="-285750">
              <a:buFont typeface="Arial" panose="020B0604020202020204" pitchFamily="34" charset="0"/>
              <a:buChar char="•"/>
            </a:pPr>
            <a:r>
              <a:rPr lang="ru-RU" dirty="0">
                <a:solidFill>
                  <a:srgbClr val="002060"/>
                </a:solidFill>
              </a:rPr>
              <a:t>лекарственных препаратов, в отношении которых установлен порядок</a:t>
            </a:r>
          </a:p>
          <a:p>
            <a:r>
              <a:rPr lang="ru-RU" dirty="0">
                <a:solidFill>
                  <a:srgbClr val="002060"/>
                </a:solidFill>
              </a:rPr>
              <a:t>определения НМЦК,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лекарственных препаратов для медицинского применения, (приказ Минздрава России от 19 декабря 2019 г. № 1064н);</a:t>
            </a:r>
          </a:p>
          <a:p>
            <a:pPr marL="285750" indent="-285750">
              <a:buFont typeface="Arial" panose="020B0604020202020204" pitchFamily="34" charset="0"/>
              <a:buChar char="•"/>
            </a:pPr>
            <a:r>
              <a:rPr lang="ru-RU" dirty="0">
                <a:solidFill>
                  <a:srgbClr val="002060"/>
                </a:solidFill>
              </a:rPr>
              <a:t>медицинских изделий, в отношении которых установлен порядок определения</a:t>
            </a:r>
          </a:p>
          <a:p>
            <a:r>
              <a:rPr lang="ru-RU" dirty="0">
                <a:solidFill>
                  <a:srgbClr val="002060"/>
                </a:solidFill>
              </a:rPr>
              <a:t>НМЦК,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медицинских изделий,  (приказ Минздрава России от 15 мая 2020 г. № 450н)</a:t>
            </a:r>
          </a:p>
        </p:txBody>
      </p:sp>
    </p:spTree>
    <p:extLst>
      <p:ext uri="{BB962C8B-B14F-4D97-AF65-F5344CB8AC3E}">
        <p14:creationId xmlns:p14="http://schemas.microsoft.com/office/powerpoint/2010/main" val="2354046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323"/>
            <a:ext cx="1475655" cy="1475655"/>
          </a:xfrm>
          <a:prstGeom prst="rect">
            <a:avLst/>
          </a:prstGeom>
        </p:spPr>
      </p:pic>
      <p:sp>
        <p:nvSpPr>
          <p:cNvPr id="3" name="Прямоугольник 2"/>
          <p:cNvSpPr/>
          <p:nvPr/>
        </p:nvSpPr>
        <p:spPr>
          <a:xfrm>
            <a:off x="1947168" y="123478"/>
            <a:ext cx="5672832" cy="738664"/>
          </a:xfrm>
          <a:prstGeom prst="rect">
            <a:avLst/>
          </a:prstGeom>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Если товар включен в запреты и ограничения, его нельзя закупать у единственного </a:t>
            </a:r>
            <a:r>
              <a:rPr lang="en-US" dirty="0">
                <a:solidFill>
                  <a:srgbClr val="002060"/>
                </a:solidFill>
              </a:rPr>
              <a:t>[</a:t>
            </a:r>
            <a:r>
              <a:rPr lang="ru-RU" dirty="0">
                <a:solidFill>
                  <a:srgbClr val="002060"/>
                </a:solidFill>
              </a:rPr>
              <a:t>поставщика</a:t>
            </a:r>
            <a:r>
              <a:rPr lang="en-US" dirty="0">
                <a:solidFill>
                  <a:srgbClr val="002060"/>
                </a:solidFill>
              </a:rPr>
              <a:t>] </a:t>
            </a:r>
            <a:r>
              <a:rPr lang="ru-RU" dirty="0">
                <a:solidFill>
                  <a:srgbClr val="002060"/>
                </a:solidFill>
              </a:rPr>
              <a:t>с иностранной страной? А если в ограничения?</a:t>
            </a:r>
          </a:p>
        </p:txBody>
      </p:sp>
      <p:sp>
        <p:nvSpPr>
          <p:cNvPr id="4" name="Прямоугольник 3"/>
          <p:cNvSpPr/>
          <p:nvPr/>
        </p:nvSpPr>
        <p:spPr>
          <a:xfrm>
            <a:off x="118344" y="1510978"/>
            <a:ext cx="8784976" cy="2408352"/>
          </a:xfrm>
          <a:prstGeom prst="rect">
            <a:avLst/>
          </a:prstGeom>
          <a:ln w="9525">
            <a:solidFill>
              <a:srgbClr val="002060"/>
            </a:solidFill>
          </a:ln>
          <a:effectLst>
            <a:outerShdw blurRad="190500" dist="228600" dir="2700000" algn="ctr">
              <a:srgbClr val="000000">
                <a:alpha val="3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solidFill>
                  <a:srgbClr val="002060"/>
                </a:solidFill>
              </a:rPr>
              <a:t>Статья 14. Предоставление национального режима при осуществлении закупок</a:t>
            </a:r>
          </a:p>
          <a:p>
            <a:endParaRPr lang="ru-RU" sz="1050" dirty="0">
              <a:solidFill>
                <a:srgbClr val="002060"/>
              </a:solidFill>
            </a:endParaRPr>
          </a:p>
          <a:p>
            <a:r>
              <a:rPr lang="ru-RU" dirty="0">
                <a:solidFill>
                  <a:srgbClr val="002060"/>
                </a:solidFill>
              </a:rPr>
              <a:t>4. При осуществлении закупки товара:</a:t>
            </a:r>
          </a:p>
          <a:p>
            <a:r>
              <a:rPr lang="ru-RU" dirty="0">
                <a:solidFill>
                  <a:srgbClr val="002060"/>
                </a:solidFill>
              </a:rPr>
              <a:t>1) если Правительством РФ установлен предусмотренный подпунктом "а" п.1 ч. 2 ст. 14 </a:t>
            </a:r>
            <a:r>
              <a:rPr lang="ru-RU" b="1" dirty="0">
                <a:solidFill>
                  <a:srgbClr val="002060"/>
                </a:solidFill>
              </a:rPr>
              <a:t>запрет </a:t>
            </a:r>
            <a:r>
              <a:rPr lang="ru-RU" dirty="0">
                <a:solidFill>
                  <a:srgbClr val="002060"/>
                </a:solidFill>
              </a:rPr>
              <a:t>закупок товара:</a:t>
            </a:r>
          </a:p>
          <a:p>
            <a:r>
              <a:rPr lang="ru-RU" dirty="0">
                <a:solidFill>
                  <a:srgbClr val="002060"/>
                </a:solidFill>
              </a:rPr>
              <a:t>а) </a:t>
            </a:r>
            <a:r>
              <a:rPr lang="ru-RU" b="1" dirty="0">
                <a:solidFill>
                  <a:srgbClr val="002060"/>
                </a:solidFill>
              </a:rPr>
              <a:t>заявка </a:t>
            </a:r>
            <a:r>
              <a:rPr lang="ru-RU" dirty="0">
                <a:solidFill>
                  <a:srgbClr val="002060"/>
                </a:solidFill>
              </a:rPr>
              <a:t>на участие в закупке, содержащая предложение о поставке такого товара, происходящего из иностранного государства, </a:t>
            </a:r>
            <a:r>
              <a:rPr lang="ru-RU" b="1" dirty="0">
                <a:solidFill>
                  <a:srgbClr val="002060"/>
                </a:solidFill>
              </a:rPr>
              <a:t>подлежит отклонению </a:t>
            </a:r>
            <a:r>
              <a:rPr lang="ru-RU" dirty="0">
                <a:solidFill>
                  <a:srgbClr val="002060"/>
                </a:solidFill>
              </a:rPr>
              <a:t>в соответствии с 44-ФЗ; </a:t>
            </a:r>
          </a:p>
          <a:p>
            <a:r>
              <a:rPr lang="ru-RU" dirty="0">
                <a:solidFill>
                  <a:srgbClr val="002060"/>
                </a:solidFill>
              </a:rPr>
              <a:t>б) </a:t>
            </a:r>
            <a:r>
              <a:rPr lang="ru-RU" b="1" dirty="0">
                <a:solidFill>
                  <a:srgbClr val="0070C0"/>
                </a:solidFill>
              </a:rPr>
              <a:t>заключение контракта на поставку такого товара, происходящего из иностранного государства, с единственным поставщиком не допускается;</a:t>
            </a:r>
          </a:p>
          <a:p>
            <a:r>
              <a:rPr lang="ru-RU" dirty="0">
                <a:solidFill>
                  <a:srgbClr val="002060"/>
                </a:solidFill>
              </a:rPr>
              <a:t>в) при исполнении контракта </a:t>
            </a:r>
            <a:r>
              <a:rPr lang="ru-RU" b="1" dirty="0">
                <a:solidFill>
                  <a:srgbClr val="002060"/>
                </a:solidFill>
              </a:rPr>
              <a:t>замена такого товара на происходящий из иностранного государства товар, в отношении которого установлен данный запрет, не допускается;</a:t>
            </a:r>
          </a:p>
        </p:txBody>
      </p:sp>
      <p:sp>
        <p:nvSpPr>
          <p:cNvPr id="5" name="Стрелка вниз 4"/>
          <p:cNvSpPr/>
          <p:nvPr/>
        </p:nvSpPr>
        <p:spPr>
          <a:xfrm>
            <a:off x="4241800" y="988747"/>
            <a:ext cx="576064" cy="542801"/>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54046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24" y="195486"/>
            <a:ext cx="7425304" cy="3323987"/>
          </a:xfrm>
          <a:prstGeom prst="rect">
            <a:avLst/>
          </a:prstGeom>
          <a:ln>
            <a:solidFill>
              <a:srgbClr val="002060"/>
            </a:solidFill>
          </a:ln>
          <a:effectLst>
            <a:outerShdw blurRad="190500" dist="228600" dir="2700000" algn="ctr">
              <a:srgbClr val="000000">
                <a:alpha val="3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a:solidFill>
                  <a:srgbClr val="002060"/>
                </a:solidFill>
              </a:rPr>
              <a:t>2) если Правительством РФ установлено предусмотренное подпунктом "б" п. 1 ч. 2 настоящей статьи </a:t>
            </a:r>
            <a:r>
              <a:rPr lang="ru-RU" b="1" dirty="0">
                <a:solidFill>
                  <a:srgbClr val="002060"/>
                </a:solidFill>
              </a:rPr>
              <a:t>ограничение закупок товара:</a:t>
            </a:r>
          </a:p>
          <a:p>
            <a:endParaRPr lang="ru-RU" dirty="0">
              <a:solidFill>
                <a:srgbClr val="002060"/>
              </a:solidFill>
            </a:endParaRPr>
          </a:p>
          <a:p>
            <a:r>
              <a:rPr lang="ru-RU" dirty="0">
                <a:solidFill>
                  <a:srgbClr val="002060"/>
                </a:solidFill>
              </a:rPr>
              <a:t>а) </a:t>
            </a:r>
            <a:r>
              <a:rPr lang="ru-RU" b="1" dirty="0">
                <a:solidFill>
                  <a:srgbClr val="002060"/>
                </a:solidFill>
              </a:rPr>
              <a:t>все заявки на участие в закупке, содержащие предложения о поставке такого товара, происходящего из иностранного государства, подлежат отклонению </a:t>
            </a:r>
            <a:r>
              <a:rPr lang="ru-RU" dirty="0">
                <a:solidFill>
                  <a:srgbClr val="002060"/>
                </a:solidFill>
              </a:rPr>
              <a:t>в соответствии с 44-ФЗ, </a:t>
            </a:r>
            <a:r>
              <a:rPr lang="ru-RU" b="1" dirty="0">
                <a:solidFill>
                  <a:srgbClr val="002060"/>
                </a:solidFill>
              </a:rPr>
              <a:t>если</a:t>
            </a:r>
            <a:r>
              <a:rPr lang="ru-RU" dirty="0">
                <a:solidFill>
                  <a:srgbClr val="002060"/>
                </a:solidFill>
              </a:rPr>
              <a:t> на участие в закупке </a:t>
            </a:r>
            <a:r>
              <a:rPr lang="ru-RU" b="1" dirty="0">
                <a:solidFill>
                  <a:srgbClr val="002060"/>
                </a:solidFill>
              </a:rPr>
              <a:t>подана</a:t>
            </a:r>
            <a:r>
              <a:rPr lang="ru-RU" dirty="0">
                <a:solidFill>
                  <a:srgbClr val="002060"/>
                </a:solidFill>
              </a:rPr>
              <a:t> и </a:t>
            </a:r>
            <a:r>
              <a:rPr lang="ru-RU" b="1" dirty="0">
                <a:solidFill>
                  <a:srgbClr val="002060"/>
                </a:solidFill>
              </a:rPr>
              <a:t>по результатам рассмотрения признана соответствующей </a:t>
            </a:r>
            <a:r>
              <a:rPr lang="ru-RU" dirty="0">
                <a:solidFill>
                  <a:srgbClr val="002060"/>
                </a:solidFill>
              </a:rPr>
              <a:t>требованиям извещения об осуществлении закупки, документации о закупке (если 44-ФЗ предусмотрена документация о закупке) </a:t>
            </a:r>
            <a:r>
              <a:rPr lang="ru-RU" b="1" dirty="0">
                <a:solidFill>
                  <a:srgbClr val="002060"/>
                </a:solidFill>
              </a:rPr>
              <a:t>заявка, содержащая предложение о поставке такого товара российского происхождения;</a:t>
            </a:r>
          </a:p>
          <a:p>
            <a:endParaRPr lang="ru-RU" dirty="0">
              <a:solidFill>
                <a:srgbClr val="002060"/>
              </a:solidFill>
            </a:endParaRPr>
          </a:p>
          <a:p>
            <a:r>
              <a:rPr lang="ru-RU" dirty="0">
                <a:solidFill>
                  <a:srgbClr val="002060"/>
                </a:solidFill>
              </a:rPr>
              <a:t>б) при исполнении контракта </a:t>
            </a:r>
            <a:r>
              <a:rPr lang="ru-RU" b="1" dirty="0">
                <a:solidFill>
                  <a:srgbClr val="002060"/>
                </a:solidFill>
              </a:rPr>
              <a:t>замена товара на происходящий из иностранного государства товар,</a:t>
            </a:r>
            <a:r>
              <a:rPr lang="ru-RU" dirty="0">
                <a:solidFill>
                  <a:srgbClr val="002060"/>
                </a:solidFill>
              </a:rPr>
              <a:t> в отношении которого установлено данное ограничение, </a:t>
            </a:r>
            <a:r>
              <a:rPr lang="ru-RU" b="1" dirty="0">
                <a:solidFill>
                  <a:srgbClr val="002060"/>
                </a:solidFill>
              </a:rPr>
              <a:t>если контракт предусматривает поставку товара российского происхождения, </a:t>
            </a:r>
            <a:r>
              <a:rPr lang="ru-RU" b="1" dirty="0">
                <a:solidFill>
                  <a:srgbClr val="0070C0"/>
                </a:solidFill>
              </a:rPr>
              <a:t>не допускается;</a:t>
            </a:r>
          </a:p>
        </p:txBody>
      </p:sp>
    </p:spTree>
    <p:extLst>
      <p:ext uri="{BB962C8B-B14F-4D97-AF65-F5344CB8AC3E}">
        <p14:creationId xmlns:p14="http://schemas.microsoft.com/office/powerpoint/2010/main" val="2354046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3754874"/>
          </a:xfrm>
          <a:prstGeom prst="rect">
            <a:avLst/>
          </a:prstGeom>
          <a:ln>
            <a:noFill/>
          </a:ln>
          <a:effectLst>
            <a:outerShdw blurRad="190500" dist="228600" dir="2700000" algn="ctr">
              <a:srgbClr val="000000">
                <a:alpha val="3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a:solidFill>
                  <a:srgbClr val="002060"/>
                </a:solidFill>
              </a:rPr>
              <a:t>3) если Правительством РФ установлено предусмотренное подпунктом "в" п.1 ч. 2 ст. 14 </a:t>
            </a:r>
            <a:r>
              <a:rPr lang="ru-RU" b="1" dirty="0">
                <a:solidFill>
                  <a:srgbClr val="002060"/>
                </a:solidFill>
              </a:rPr>
              <a:t>преимущество в отношении товара российского происхождения:</a:t>
            </a:r>
          </a:p>
          <a:p>
            <a:r>
              <a:rPr lang="ru-RU" dirty="0">
                <a:solidFill>
                  <a:srgbClr val="002060"/>
                </a:solidFill>
              </a:rPr>
              <a:t>а) </a:t>
            </a:r>
            <a:r>
              <a:rPr lang="ru-RU" b="1" dirty="0">
                <a:solidFill>
                  <a:srgbClr val="002060"/>
                </a:solidFill>
              </a:rPr>
              <a:t>при присвоении порядкового номера </a:t>
            </a:r>
            <a:r>
              <a:rPr lang="ru-RU" dirty="0">
                <a:solidFill>
                  <a:srgbClr val="002060"/>
                </a:solidFill>
              </a:rPr>
              <a:t>заявке на участие в закупке, </a:t>
            </a:r>
            <a:r>
              <a:rPr lang="ru-RU" b="1" dirty="0">
                <a:solidFill>
                  <a:srgbClr val="002060"/>
                </a:solidFill>
              </a:rPr>
              <a:t>содержащей предложение о поставке товара только российского происхождения,</a:t>
            </a:r>
            <a:r>
              <a:rPr lang="ru-RU" dirty="0">
                <a:solidFill>
                  <a:srgbClr val="002060"/>
                </a:solidFill>
              </a:rPr>
              <a:t> </a:t>
            </a:r>
            <a:r>
              <a:rPr lang="ru-RU" b="1" dirty="0">
                <a:solidFill>
                  <a:srgbClr val="0070C0"/>
                </a:solidFill>
              </a:rPr>
              <a:t>осуществляется снижение на 15% ценового предложения этого участника закупки</a:t>
            </a:r>
            <a:r>
              <a:rPr lang="ru-RU" b="1" dirty="0">
                <a:solidFill>
                  <a:srgbClr val="002060"/>
                </a:solidFill>
              </a:rPr>
              <a:t> </a:t>
            </a:r>
            <a:r>
              <a:rPr lang="ru-RU" dirty="0">
                <a:solidFill>
                  <a:srgbClr val="002060"/>
                </a:solidFill>
              </a:rPr>
              <a:t>либо увеличение на 15% ценового предложения этого участника закупки в случае подачи им предложения о размере платы, подлежащей внесению за заключение контракта. </a:t>
            </a:r>
            <a:r>
              <a:rPr lang="ru-RU" b="1" dirty="0">
                <a:solidFill>
                  <a:srgbClr val="0070C0"/>
                </a:solidFill>
              </a:rPr>
              <a:t>При присвоении в соответствии с </a:t>
            </a:r>
            <a:r>
              <a:rPr lang="ru-RU" b="1" dirty="0" err="1">
                <a:solidFill>
                  <a:srgbClr val="0070C0"/>
                </a:solidFill>
              </a:rPr>
              <a:t>пп</a:t>
            </a:r>
            <a:r>
              <a:rPr lang="ru-RU" b="1" dirty="0">
                <a:solidFill>
                  <a:srgbClr val="0070C0"/>
                </a:solidFill>
              </a:rPr>
              <a:t>."б" п. 6 ч.12 ст.93 44-ФЗ порядкового номера заявке на участие в закупке, содержащей предложение о поставке товара только российского происхождения, осуществляется снижение на 15% цены за единицу товара, предложенной участником закупки, подавшим такую заявку;</a:t>
            </a:r>
          </a:p>
          <a:p>
            <a:r>
              <a:rPr lang="ru-RU" dirty="0">
                <a:solidFill>
                  <a:srgbClr val="002060"/>
                </a:solidFill>
              </a:rPr>
              <a:t>б) </a:t>
            </a:r>
            <a:r>
              <a:rPr lang="ru-RU" b="1" dirty="0">
                <a:solidFill>
                  <a:srgbClr val="002060"/>
                </a:solidFill>
              </a:rPr>
              <a:t>в случае заключения контракта с участником закупки, указанным в подпункте "а" </a:t>
            </a:r>
            <a:r>
              <a:rPr lang="ru-RU" dirty="0">
                <a:solidFill>
                  <a:srgbClr val="002060"/>
                </a:solidFill>
              </a:rPr>
              <a:t>настоящего пункта</a:t>
            </a:r>
            <a:r>
              <a:rPr lang="ru-RU" b="1" dirty="0">
                <a:solidFill>
                  <a:srgbClr val="002060"/>
                </a:solidFill>
              </a:rPr>
              <a:t>, контракт заключается без учета </a:t>
            </a:r>
            <a:r>
              <a:rPr lang="ru-RU" dirty="0">
                <a:solidFill>
                  <a:srgbClr val="002060"/>
                </a:solidFill>
              </a:rPr>
              <a:t>осуществленных в соответствии с подпунктом "а" настоящего пункта </a:t>
            </a:r>
            <a:r>
              <a:rPr lang="ru-RU" b="1" dirty="0">
                <a:solidFill>
                  <a:srgbClr val="002060"/>
                </a:solidFill>
              </a:rPr>
              <a:t>снижения ценового предложения</a:t>
            </a:r>
            <a:r>
              <a:rPr lang="ru-RU" dirty="0">
                <a:solidFill>
                  <a:srgbClr val="002060"/>
                </a:solidFill>
              </a:rPr>
              <a:t>, цены за единицу товара либо увеличения ценового предложения;</a:t>
            </a:r>
          </a:p>
          <a:p>
            <a:r>
              <a:rPr lang="ru-RU" dirty="0">
                <a:solidFill>
                  <a:srgbClr val="002060"/>
                </a:solidFill>
              </a:rPr>
              <a:t>в) при исполнении контракта </a:t>
            </a:r>
            <a:r>
              <a:rPr lang="ru-RU" b="1" dirty="0">
                <a:solidFill>
                  <a:srgbClr val="002060"/>
                </a:solidFill>
              </a:rPr>
              <a:t>допускается замена товара </a:t>
            </a:r>
            <a:r>
              <a:rPr lang="ru-RU" dirty="0">
                <a:solidFill>
                  <a:srgbClr val="002060"/>
                </a:solidFill>
              </a:rPr>
              <a:t>(с учетом особенностей, предусмотренных ч. 7 ст.95 44-ФЗ) </a:t>
            </a:r>
            <a:r>
              <a:rPr lang="ru-RU" b="1" dirty="0">
                <a:solidFill>
                  <a:srgbClr val="002060"/>
                </a:solidFill>
              </a:rPr>
              <a:t>исключительно на товар российского происхождения, </a:t>
            </a:r>
            <a:r>
              <a:rPr lang="ru-RU" b="1" dirty="0">
                <a:solidFill>
                  <a:srgbClr val="0070C0"/>
                </a:solidFill>
              </a:rPr>
              <a:t>если контракт предусматривает поставку товара российского происхождения.</a:t>
            </a:r>
            <a:endParaRPr lang="ru-RU" sz="2000" b="1" dirty="0">
              <a:solidFill>
                <a:srgbClr val="0070C0"/>
              </a:solidFill>
            </a:endParaRPr>
          </a:p>
        </p:txBody>
      </p:sp>
    </p:spTree>
    <p:extLst>
      <p:ext uri="{BB962C8B-B14F-4D97-AF65-F5344CB8AC3E}">
        <p14:creationId xmlns:p14="http://schemas.microsoft.com/office/powerpoint/2010/main" val="3566832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072904" y="2243777"/>
            <a:ext cx="5328592" cy="523220"/>
          </a:xfrm>
          <a:prstGeom prst="rect">
            <a:avLst/>
          </a:prstGeom>
          <a:ln w="12700">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Если товар попал под преимущества, можно менять иностранную страну на иностранную?</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37508"/>
            <a:ext cx="2305050" cy="1752600"/>
          </a:xfrm>
          <a:prstGeom prst="rect">
            <a:avLst/>
          </a:prstGeom>
        </p:spPr>
      </p:pic>
      <p:sp>
        <p:nvSpPr>
          <p:cNvPr id="8" name="Стрелка вниз 7"/>
          <p:cNvSpPr/>
          <p:nvPr/>
        </p:nvSpPr>
        <p:spPr>
          <a:xfrm rot="10800000">
            <a:off x="4949924" y="669456"/>
            <a:ext cx="1008112" cy="936104"/>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35404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одержимое 2">
            <a:extLst>
              <a:ext uri="{FF2B5EF4-FFF2-40B4-BE49-F238E27FC236}">
                <a16:creationId xmlns:a16="http://schemas.microsoft.com/office/drawing/2014/main" id="{90B4EDF1-6756-9E9E-9A00-FFF51F5D800E}"/>
              </a:ext>
            </a:extLst>
          </p:cNvPr>
          <p:cNvSpPr txBox="1">
            <a:spLocks/>
          </p:cNvSpPr>
          <p:nvPr/>
        </p:nvSpPr>
        <p:spPr>
          <a:xfrm>
            <a:off x="401136" y="342672"/>
            <a:ext cx="7805316" cy="20270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fontAlgn="base"/>
            <a:endParaRPr lang="ru-RU" sz="1800" dirty="0">
              <a:solidFill>
                <a:schemeClr val="tx1"/>
              </a:solidFill>
              <a:latin typeface="Arial" panose="020B0604020202020204" pitchFamily="34" charset="0"/>
              <a:ea typeface="+mn-ea"/>
              <a:cs typeface="Arial" panose="020B0604020202020204" pitchFamily="34" charset="0"/>
            </a:endParaRPr>
          </a:p>
        </p:txBody>
      </p:sp>
      <p:sp>
        <p:nvSpPr>
          <p:cNvPr id="2" name="Прямоугольник 1"/>
          <p:cNvSpPr/>
          <p:nvPr/>
        </p:nvSpPr>
        <p:spPr>
          <a:xfrm>
            <a:off x="3105149" y="1322856"/>
            <a:ext cx="5857875" cy="1815882"/>
          </a:xfrm>
          <a:prstGeom prst="rect">
            <a:avLst/>
          </a:prstGeom>
        </p:spPr>
        <p:txBody>
          <a:bodyPr wrap="square">
            <a:spAutoFit/>
          </a:bodyPr>
          <a:lstStyle/>
          <a:p>
            <a:pPr algn="ctr"/>
            <a:r>
              <a:rPr lang="ru-RU" b="1" dirty="0">
                <a:solidFill>
                  <a:srgbClr val="002060"/>
                </a:solidFill>
              </a:rPr>
              <a:t>Преимущества для отечественной продукции</a:t>
            </a:r>
          </a:p>
          <a:p>
            <a:endParaRPr lang="ru-RU" dirty="0">
              <a:solidFill>
                <a:srgbClr val="002060"/>
              </a:solidFill>
            </a:endParaRPr>
          </a:p>
          <a:p>
            <a:r>
              <a:rPr lang="ru-RU" dirty="0">
                <a:solidFill>
                  <a:srgbClr val="002060"/>
                </a:solidFill>
              </a:rPr>
              <a:t>Преимущество предоставляется заявкам, содержащим только отечественные товары, при соблюдении следующих условий:</a:t>
            </a:r>
          </a:p>
          <a:p>
            <a:pPr marL="285750" indent="-285750">
              <a:buFont typeface="Arial" panose="020B0604020202020204" pitchFamily="34" charset="0"/>
              <a:buChar char="•"/>
            </a:pPr>
            <a:endParaRPr lang="ru-RU" dirty="0">
              <a:solidFill>
                <a:srgbClr val="002060"/>
              </a:solidFill>
            </a:endParaRPr>
          </a:p>
          <a:p>
            <a:pPr marL="285750" indent="-285750">
              <a:buFont typeface="Arial" panose="020B0604020202020204" pitchFamily="34" charset="0"/>
              <a:buChar char="•"/>
            </a:pPr>
            <a:r>
              <a:rPr lang="ru-RU" dirty="0">
                <a:solidFill>
                  <a:srgbClr val="002060"/>
                </a:solidFill>
              </a:rPr>
              <a:t>предмет закупки включает хотя бы один товар, не входящий в перечни № 1 и № 2;</a:t>
            </a:r>
          </a:p>
          <a:p>
            <a:pPr marL="285750" indent="-285750">
              <a:buFont typeface="Arial" panose="020B0604020202020204" pitchFamily="34" charset="0"/>
              <a:buChar char="•"/>
            </a:pPr>
            <a:r>
              <a:rPr lang="ru-RU" dirty="0">
                <a:solidFill>
                  <a:srgbClr val="002060"/>
                </a:solidFill>
              </a:rPr>
              <a:t>есть заявка с предложением хотя бы одного импортного товара.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11" y="1127618"/>
            <a:ext cx="2962961" cy="2072782"/>
          </a:xfrm>
          <a:prstGeom prst="rect">
            <a:avLst/>
          </a:prstGeom>
        </p:spPr>
      </p:pic>
    </p:spTree>
    <p:extLst>
      <p:ext uri="{BB962C8B-B14F-4D97-AF65-F5344CB8AC3E}">
        <p14:creationId xmlns:p14="http://schemas.microsoft.com/office/powerpoint/2010/main" val="837898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903"/>
            <a:ext cx="2145828" cy="199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4" y="246960"/>
            <a:ext cx="5006730" cy="830997"/>
          </a:xfrm>
          <a:prstGeom prst="rect">
            <a:avLst/>
          </a:prstGeom>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endParaRPr lang="ru-RU" sz="1600" dirty="0">
              <a:solidFill>
                <a:srgbClr val="002060"/>
              </a:solidFill>
            </a:endParaRPr>
          </a:p>
          <a:p>
            <a:r>
              <a:rPr lang="ru-RU" sz="1600" dirty="0">
                <a:solidFill>
                  <a:srgbClr val="002060"/>
                </a:solidFill>
              </a:rPr>
              <a:t>Минимальная доля только для 223? Для 44 нет?</a:t>
            </a:r>
          </a:p>
          <a:p>
            <a:endParaRPr lang="ru-RU" sz="1600" dirty="0">
              <a:solidFill>
                <a:srgbClr val="002060"/>
              </a:solidFill>
            </a:endParaRPr>
          </a:p>
        </p:txBody>
      </p:sp>
      <p:sp>
        <p:nvSpPr>
          <p:cNvPr id="3" name="Стрелка вниз 2"/>
          <p:cNvSpPr/>
          <p:nvPr/>
        </p:nvSpPr>
        <p:spPr>
          <a:xfrm>
            <a:off x="4355976" y="1208114"/>
            <a:ext cx="504056" cy="59515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4" name="Прямоугольник 3"/>
          <p:cNvSpPr/>
          <p:nvPr/>
        </p:nvSpPr>
        <p:spPr>
          <a:xfrm>
            <a:off x="60958" y="2096512"/>
            <a:ext cx="9094092"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solidFill>
                  <a:srgbClr val="002060"/>
                </a:solidFill>
              </a:rPr>
              <a:t>44-ФЗ. Ст. 14 . Предоставление национального режима при осуществлении закупок</a:t>
            </a:r>
          </a:p>
          <a:p>
            <a:r>
              <a:rPr lang="ru-RU" dirty="0">
                <a:solidFill>
                  <a:srgbClr val="002060"/>
                </a:solidFill>
              </a:rPr>
              <a:t>2. Правительство Российской Федерации:</a:t>
            </a:r>
          </a:p>
          <a:p>
            <a:r>
              <a:rPr lang="ru-RU" dirty="0">
                <a:solidFill>
                  <a:srgbClr val="002060"/>
                </a:solidFill>
              </a:rPr>
              <a:t>1) вправе с учетом положений ч. 3 настоящей статьи принимать меры, устанавливающие:</a:t>
            </a:r>
          </a:p>
          <a:p>
            <a:r>
              <a:rPr lang="ru-RU" dirty="0">
                <a:solidFill>
                  <a:srgbClr val="002060"/>
                </a:solidFill>
              </a:rPr>
              <a:t>а) </a:t>
            </a:r>
            <a:r>
              <a:rPr lang="ru-RU" b="1" dirty="0">
                <a:solidFill>
                  <a:srgbClr val="002060"/>
                </a:solidFill>
              </a:rPr>
              <a:t>запрет</a:t>
            </a:r>
            <a:r>
              <a:rPr lang="ru-RU" dirty="0">
                <a:solidFill>
                  <a:srgbClr val="002060"/>
                </a:solidFill>
              </a:rPr>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a:t>
            </a:r>
          </a:p>
          <a:p>
            <a:r>
              <a:rPr lang="ru-RU" dirty="0">
                <a:solidFill>
                  <a:srgbClr val="002060"/>
                </a:solidFill>
              </a:rPr>
              <a:t>б) </a:t>
            </a:r>
            <a:r>
              <a:rPr lang="ru-RU" b="1" dirty="0">
                <a:solidFill>
                  <a:srgbClr val="002060"/>
                </a:solidFill>
              </a:rPr>
              <a:t>ограничение </a:t>
            </a:r>
            <a:r>
              <a:rPr lang="ru-RU" dirty="0">
                <a:solidFill>
                  <a:srgbClr val="002060"/>
                </a:solidFill>
              </a:rPr>
              <a:t>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a:t>
            </a:r>
          </a:p>
          <a:p>
            <a:r>
              <a:rPr lang="ru-RU" dirty="0">
                <a:solidFill>
                  <a:srgbClr val="002060"/>
                </a:solidFill>
              </a:rPr>
              <a:t>в) </a:t>
            </a:r>
            <a:r>
              <a:rPr lang="ru-RU" b="1" dirty="0">
                <a:solidFill>
                  <a:srgbClr val="002060"/>
                </a:solidFill>
              </a:rPr>
              <a:t>преимущество</a:t>
            </a:r>
            <a:r>
              <a:rPr lang="ru-RU" dirty="0">
                <a:solidFill>
                  <a:srgbClr val="002060"/>
                </a:solidFill>
              </a:rPr>
              <a:t> в отношении товаров российского происхождения (в том числе поставляемых при выполнении закупаемых работ, оказании закупаемых услуг), работ, услуг, соответственно выполняемых, оказываемых российскими лицами;</a:t>
            </a:r>
          </a:p>
        </p:txBody>
      </p:sp>
    </p:spTree>
    <p:extLst>
      <p:ext uri="{BB962C8B-B14F-4D97-AF65-F5344CB8AC3E}">
        <p14:creationId xmlns:p14="http://schemas.microsoft.com/office/powerpoint/2010/main" val="23540467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775494"/>
            <a:ext cx="8856984" cy="289310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b="1" dirty="0">
                <a:solidFill>
                  <a:srgbClr val="002060"/>
                </a:solidFill>
              </a:rPr>
              <a:t>Статья 3.1-4. Предоставление национального режима при осуществлении закупок (223-ФЗ)</a:t>
            </a:r>
          </a:p>
          <a:p>
            <a:r>
              <a:rPr lang="ru-RU" dirty="0">
                <a:solidFill>
                  <a:srgbClr val="002060"/>
                </a:solidFill>
              </a:rPr>
              <a:t>2. Правительство Российской Федерации:</a:t>
            </a:r>
          </a:p>
          <a:p>
            <a:r>
              <a:rPr lang="ru-RU" dirty="0">
                <a:solidFill>
                  <a:srgbClr val="002060"/>
                </a:solidFill>
              </a:rPr>
              <a:t>1) вправе с учетом положений ч.3 настоящей статьи принимать меры, устанавливающие:</a:t>
            </a:r>
          </a:p>
          <a:p>
            <a:r>
              <a:rPr lang="ru-RU" dirty="0">
                <a:solidFill>
                  <a:srgbClr val="002060"/>
                </a:solidFill>
              </a:rPr>
              <a:t>а)</a:t>
            </a:r>
            <a:r>
              <a:rPr lang="ru-RU" b="1" dirty="0">
                <a:solidFill>
                  <a:srgbClr val="002060"/>
                </a:solidFill>
              </a:rPr>
              <a:t> запрет </a:t>
            </a:r>
            <a:r>
              <a:rPr lang="ru-RU" dirty="0">
                <a:solidFill>
                  <a:srgbClr val="002060"/>
                </a:solidFill>
              </a:rPr>
              <a:t>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a:t>
            </a:r>
          </a:p>
          <a:p>
            <a:r>
              <a:rPr lang="ru-RU" dirty="0">
                <a:solidFill>
                  <a:srgbClr val="002060"/>
                </a:solidFill>
              </a:rPr>
              <a:t>б) </a:t>
            </a:r>
            <a:r>
              <a:rPr lang="ru-RU" b="1" dirty="0">
                <a:solidFill>
                  <a:srgbClr val="002060"/>
                </a:solidFill>
              </a:rPr>
              <a:t>ограничение</a:t>
            </a:r>
            <a:r>
              <a:rPr lang="ru-RU" dirty="0">
                <a:solidFill>
                  <a:srgbClr val="002060"/>
                </a:solidFill>
              </a:rPr>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 </a:t>
            </a:r>
            <a:r>
              <a:rPr lang="ru-RU" b="1" dirty="0">
                <a:solidFill>
                  <a:srgbClr val="0070C0"/>
                </a:solidFill>
              </a:rPr>
              <a:t>в том числе минимальную обязательную долю закупок товаров российского происхождения;</a:t>
            </a:r>
          </a:p>
          <a:p>
            <a:r>
              <a:rPr lang="ru-RU" dirty="0">
                <a:solidFill>
                  <a:srgbClr val="002060"/>
                </a:solidFill>
              </a:rPr>
              <a:t>в) </a:t>
            </a:r>
            <a:r>
              <a:rPr lang="ru-RU" b="1" dirty="0">
                <a:solidFill>
                  <a:srgbClr val="002060"/>
                </a:solidFill>
              </a:rPr>
              <a:t>преимущество</a:t>
            </a:r>
            <a:r>
              <a:rPr lang="ru-RU" dirty="0">
                <a:solidFill>
                  <a:srgbClr val="002060"/>
                </a:solidFill>
              </a:rPr>
              <a:t> в отношении товаров российского происхождения (в том числе поставляемых при выполнении закупаемых работ, оказании закупаемых услуг), работ, услуг, соответственно выполняемых, оказываемых российскими лицами;</a:t>
            </a:r>
          </a:p>
        </p:txBody>
      </p:sp>
    </p:spTree>
    <p:extLst>
      <p:ext uri="{BB962C8B-B14F-4D97-AF65-F5344CB8AC3E}">
        <p14:creationId xmlns:p14="http://schemas.microsoft.com/office/powerpoint/2010/main" val="2354046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171" y="251874"/>
            <a:ext cx="8229600" cy="3539430"/>
          </a:xfrm>
          <a:prstGeom prst="rect">
            <a:avLst/>
          </a:prstGeom>
        </p:spPr>
        <p:txBody>
          <a:bodyPr wrap="square">
            <a:spAutoFit/>
          </a:bodyPr>
          <a:lstStyle/>
          <a:p>
            <a:pPr algn="ctr"/>
            <a:r>
              <a:rPr lang="ru-RU" b="1" dirty="0">
                <a:solidFill>
                  <a:srgbClr val="002060"/>
                </a:solidFill>
              </a:rPr>
              <a:t>Постановление Правительства РФ от 23 декабря 2024 г. N 1875</a:t>
            </a:r>
          </a:p>
          <a:p>
            <a:endParaRPr lang="ru-RU" dirty="0">
              <a:solidFill>
                <a:srgbClr val="002060"/>
              </a:solidFill>
            </a:endParaRPr>
          </a:p>
          <a:p>
            <a:r>
              <a:rPr lang="ru-RU" dirty="0">
                <a:solidFill>
                  <a:srgbClr val="002060"/>
                </a:solidFill>
              </a:rPr>
              <a:t>1. Установить при осуществлении закупок в соответствии </a:t>
            </a:r>
            <a:r>
              <a:rPr lang="ru-RU" b="1" dirty="0">
                <a:solidFill>
                  <a:srgbClr val="002060"/>
                </a:solidFill>
              </a:rPr>
              <a:t>с Федеральным законом "О контрактной системе в сфере закупок товаров, работ, услуг для обеспечения государственных и муниципальных нужд"</a:t>
            </a:r>
            <a:r>
              <a:rPr lang="ru-RU" dirty="0">
                <a:solidFill>
                  <a:srgbClr val="002060"/>
                </a:solidFill>
              </a:rPr>
              <a:t> и закупок в соответствии с </a:t>
            </a:r>
            <a:r>
              <a:rPr lang="ru-RU" b="1" dirty="0">
                <a:solidFill>
                  <a:srgbClr val="002060"/>
                </a:solidFill>
              </a:rPr>
              <a:t>Федеральным законом "О закупках товаров, работ, услуг отдельными видами юридических лиц":</a:t>
            </a:r>
          </a:p>
          <a:p>
            <a:endParaRPr lang="ru-RU" dirty="0">
              <a:solidFill>
                <a:srgbClr val="002060"/>
              </a:solidFill>
            </a:endParaRPr>
          </a:p>
          <a:p>
            <a:pPr marL="285750" indent="-285750">
              <a:buFont typeface="Arial" panose="020B0604020202020204" pitchFamily="34" charset="0"/>
              <a:buChar char="•"/>
            </a:pPr>
            <a:r>
              <a:rPr lang="ru-RU" b="1" dirty="0">
                <a:solidFill>
                  <a:srgbClr val="002060"/>
                </a:solidFill>
              </a:rPr>
              <a:t>запрет</a:t>
            </a:r>
            <a:r>
              <a:rPr lang="ru-RU" dirty="0">
                <a:solidFill>
                  <a:srgbClr val="002060"/>
                </a:solidFill>
              </a:rPr>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гражданами, иностранными юридическими лицами (далее - иностранные лица), по перечню согласно приложению N 1, а также закупок в рамках государственного оборонного заказа для выполнения мероприятий государственных программ РФ, государственной программы вооружения, иных мероприятий в рамках государственного оборонного заказа товаров, происходящих из иностранных государств, работ, услуг, соответственно выполняемых, оказываемых иностранными лицами;</a:t>
            </a:r>
          </a:p>
        </p:txBody>
      </p:sp>
    </p:spTree>
    <p:extLst>
      <p:ext uri="{BB962C8B-B14F-4D97-AF65-F5344CB8AC3E}">
        <p14:creationId xmlns:p14="http://schemas.microsoft.com/office/powerpoint/2010/main" val="2354046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18581"/>
            <a:ext cx="8432800" cy="3323987"/>
          </a:xfrm>
          <a:prstGeom prst="rect">
            <a:avLst/>
          </a:prstGeom>
        </p:spPr>
        <p:txBody>
          <a:bodyPr wrap="square">
            <a:spAutoFit/>
          </a:bodyPr>
          <a:lstStyle/>
          <a:p>
            <a:pPr marL="285750" indent="-285750">
              <a:buFont typeface="Arial" panose="020B0604020202020204" pitchFamily="34" charset="0"/>
              <a:buChar char="•"/>
            </a:pPr>
            <a:r>
              <a:rPr lang="ru-RU" b="1" dirty="0">
                <a:solidFill>
                  <a:srgbClr val="002060"/>
                </a:solidFill>
              </a:rPr>
              <a:t>ограничение</a:t>
            </a:r>
            <a:r>
              <a:rPr lang="ru-RU" dirty="0">
                <a:solidFill>
                  <a:srgbClr val="002060"/>
                </a:solidFill>
              </a:rPr>
              <a:t> закупок товаров (в том числе поставляемых при выполнении закупаемых работ, оказании закупаемых услуг), происходящих из иностранных государств, работ, услуг, соответственно выполняемых, оказываемых иностранными лицами, по перечню согласно приложению N 2;</a:t>
            </a:r>
          </a:p>
          <a:p>
            <a:endParaRPr lang="ru-RU" dirty="0">
              <a:solidFill>
                <a:srgbClr val="002060"/>
              </a:solidFill>
            </a:endParaRPr>
          </a:p>
          <a:p>
            <a:pPr marL="285750" indent="-285750">
              <a:buFont typeface="Arial" panose="020B0604020202020204" pitchFamily="34" charset="0"/>
              <a:buChar char="•"/>
            </a:pPr>
            <a:r>
              <a:rPr lang="ru-RU" b="1" dirty="0">
                <a:solidFill>
                  <a:srgbClr val="002060"/>
                </a:solidFill>
              </a:rPr>
              <a:t>преимущество</a:t>
            </a:r>
            <a:r>
              <a:rPr lang="ru-RU" dirty="0">
                <a:solidFill>
                  <a:srgbClr val="002060"/>
                </a:solidFill>
              </a:rPr>
              <a:t> в отношении товаров российского происхождения (в том числе поставляемых при выполнении закупаемых работ, оказании закупаемых услуг).</a:t>
            </a:r>
          </a:p>
          <a:p>
            <a:endParaRPr lang="ru-RU" dirty="0">
              <a:solidFill>
                <a:srgbClr val="002060"/>
              </a:solidFill>
            </a:endParaRPr>
          </a:p>
          <a:p>
            <a:r>
              <a:rPr lang="ru-RU" dirty="0">
                <a:solidFill>
                  <a:srgbClr val="002060"/>
                </a:solidFill>
              </a:rPr>
              <a:t>2. Установить </a:t>
            </a:r>
            <a:r>
              <a:rPr lang="ru-RU" b="1" dirty="0">
                <a:solidFill>
                  <a:srgbClr val="002060"/>
                </a:solidFill>
              </a:rPr>
              <a:t>минимальную обязательную долю закупок товаров российского происхождения </a:t>
            </a:r>
            <a:r>
              <a:rPr lang="ru-RU" dirty="0">
                <a:solidFill>
                  <a:srgbClr val="002060"/>
                </a:solidFill>
              </a:rPr>
              <a:t>по перечню согласно приложению N 3 </a:t>
            </a:r>
            <a:r>
              <a:rPr lang="ru-RU" b="1" dirty="0">
                <a:solidFill>
                  <a:srgbClr val="002060"/>
                </a:solidFill>
              </a:rPr>
              <a:t>при осуществлении </a:t>
            </a:r>
            <a:r>
              <a:rPr lang="ru-RU" dirty="0">
                <a:solidFill>
                  <a:srgbClr val="002060"/>
                </a:solidFill>
              </a:rPr>
              <a:t>с учетом положений подпункта "л" пункта 4</a:t>
            </a:r>
            <a:r>
              <a:rPr lang="ru-RU" b="1" dirty="0">
                <a:solidFill>
                  <a:srgbClr val="002060"/>
                </a:solidFill>
              </a:rPr>
              <a:t> </a:t>
            </a:r>
            <a:r>
              <a:rPr lang="ru-RU" dirty="0">
                <a:solidFill>
                  <a:srgbClr val="002060"/>
                </a:solidFill>
              </a:rPr>
              <a:t>настоящего постановления </a:t>
            </a:r>
            <a:r>
              <a:rPr lang="ru-RU" b="1" dirty="0">
                <a:solidFill>
                  <a:srgbClr val="002060"/>
                </a:solidFill>
              </a:rPr>
              <a:t>закупок в соответствии с Федеральным законом "О закупках товаров, работ, услуг отдельными видами юридических лиц", </a:t>
            </a:r>
            <a:r>
              <a:rPr lang="ru-RU" dirty="0">
                <a:solidFill>
                  <a:srgbClr val="002060"/>
                </a:solidFill>
              </a:rPr>
              <a:t>определенную в процентном отношении к объему закупок соответствующих товаров (в том числе товаров, поставляемых при выполнении закупаемых работ, оказании закупаемых услуг), осуществленных заказчиком в отчетном году.</a:t>
            </a:r>
          </a:p>
        </p:txBody>
      </p:sp>
    </p:spTree>
    <p:extLst>
      <p:ext uri="{BB962C8B-B14F-4D97-AF65-F5344CB8AC3E}">
        <p14:creationId xmlns:p14="http://schemas.microsoft.com/office/powerpoint/2010/main" val="2354046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5486"/>
            <a:ext cx="6962775" cy="468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467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3478"/>
            <a:ext cx="7817296" cy="523220"/>
          </a:xfrm>
          <a:prstGeom prst="rect">
            <a:avLst/>
          </a:prstGeom>
        </p:spPr>
        <p:txBody>
          <a:bodyPr wrap="square">
            <a:spAutoFit/>
          </a:bodyPr>
          <a:lstStyle/>
          <a:p>
            <a:r>
              <a:rPr lang="ru-RU" dirty="0">
                <a:solidFill>
                  <a:srgbClr val="002060"/>
                </a:solidFill>
              </a:rPr>
              <a:t>Применение "защитных" мер хозяйственными обществами, являющимися заказчиками в соответствии с Законом № 223-ФЗ, может быть представлено в следующем виде:</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4" y="920172"/>
            <a:ext cx="7202016" cy="408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46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39502"/>
            <a:ext cx="5353946" cy="523220"/>
          </a:xfrm>
          <a:prstGeom prst="rect">
            <a:avLst/>
          </a:prstGeom>
          <a:ln>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Не применяются только запреты или/и ограничения и преимущества?</a:t>
            </a:r>
          </a:p>
        </p:txBody>
      </p:sp>
      <p:sp>
        <p:nvSpPr>
          <p:cNvPr id="3" name="Прямоугольник 2"/>
          <p:cNvSpPr/>
          <p:nvPr/>
        </p:nvSpPr>
        <p:spPr>
          <a:xfrm>
            <a:off x="1314128" y="1707654"/>
            <a:ext cx="6372200" cy="646331"/>
          </a:xfrm>
          <a:prstGeom prst="rect">
            <a:avLst/>
          </a:prstGeom>
        </p:spPr>
        <p:txBody>
          <a:bodyPr wrap="square">
            <a:spAutoFit/>
          </a:bodyPr>
          <a:lstStyle/>
          <a:p>
            <a:pPr algn="ctr"/>
            <a:r>
              <a:rPr lang="ru-RU" b="1" dirty="0">
                <a:solidFill>
                  <a:srgbClr val="002060"/>
                </a:solidFill>
              </a:rPr>
              <a:t>ИСКЛЮЧЕНИЯ ИЗ ТРЕБОВАНИЙ О ПРЕДОСТАВЛЕНИИ НАЦИОНАЛЬНОГО РЕЖИМА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95486"/>
            <a:ext cx="1261120" cy="1279309"/>
          </a:xfrm>
          <a:prstGeom prst="rect">
            <a:avLst/>
          </a:prstGeom>
        </p:spPr>
      </p:pic>
      <p:sp>
        <p:nvSpPr>
          <p:cNvPr id="5" name="Стрелка вниз 4"/>
          <p:cNvSpPr/>
          <p:nvPr/>
        </p:nvSpPr>
        <p:spPr>
          <a:xfrm>
            <a:off x="4250184" y="1131590"/>
            <a:ext cx="504056" cy="504056"/>
          </a:xfrm>
          <a:prstGeom prst="down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ru-RU"/>
          </a:p>
        </p:txBody>
      </p:sp>
      <p:sp>
        <p:nvSpPr>
          <p:cNvPr id="6" name="Прямоугольник 5"/>
          <p:cNvSpPr/>
          <p:nvPr/>
        </p:nvSpPr>
        <p:spPr>
          <a:xfrm>
            <a:off x="126058" y="2499742"/>
            <a:ext cx="874834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solidFill>
                  <a:srgbClr val="002060"/>
                </a:solidFill>
              </a:rPr>
              <a:t>Статья 14. Предоставление национального режима при осуществлении закупок</a:t>
            </a:r>
          </a:p>
          <a:p>
            <a:r>
              <a:rPr lang="ru-RU" dirty="0">
                <a:solidFill>
                  <a:srgbClr val="002060"/>
                </a:solidFill>
              </a:rPr>
              <a:t>9. Положения настоящей статьи не применяются при осуществлении закупок товаров, работ, услуг органами внешней разведки РФ и органами ФСБ для обеспечения безопасности государства, при осуществлении закупок товаров, работ, услуг органами государственной охраны для реализации мер по осуществлению государственной охраны, при осуществлении закупок товаров, работ, услуг войсками национальной гвардии РФ для выполнения задач по участию войск национальной гвардии  РФ в борьбе с терроризмом и экстремизмом, а также для выполнения по решению Президента РФ задач по обеспечению безопасности высших должностных лиц субъектов  РФ (руководителей высших исполнительных органов субъектов РФ) и иных лиц.</a:t>
            </a:r>
          </a:p>
        </p:txBody>
      </p:sp>
    </p:spTree>
    <p:extLst>
      <p:ext uri="{BB962C8B-B14F-4D97-AF65-F5344CB8AC3E}">
        <p14:creationId xmlns:p14="http://schemas.microsoft.com/office/powerpoint/2010/main" val="2354046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08000"/>
            <a:ext cx="8500031" cy="332398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b="1" dirty="0">
                <a:solidFill>
                  <a:srgbClr val="002060"/>
                </a:solidFill>
              </a:rPr>
              <a:t>Постановление Правительства РФ от 23 декабря 2024 г. N 1875</a:t>
            </a:r>
          </a:p>
          <a:p>
            <a:r>
              <a:rPr lang="ru-RU" dirty="0">
                <a:solidFill>
                  <a:srgbClr val="002060"/>
                </a:solidFill>
              </a:rPr>
              <a:t>4. Установить, что:</a:t>
            </a:r>
          </a:p>
          <a:p>
            <a:r>
              <a:rPr lang="ru-RU" b="1" dirty="0">
                <a:solidFill>
                  <a:srgbClr val="002060"/>
                </a:solidFill>
              </a:rPr>
              <a:t>д) позиции приложения N 1 </a:t>
            </a:r>
            <a:r>
              <a:rPr lang="ru-RU" dirty="0">
                <a:solidFill>
                  <a:srgbClr val="002060"/>
                </a:solidFill>
              </a:rPr>
              <a:t>к настоящему постановлению </a:t>
            </a:r>
            <a:r>
              <a:rPr lang="ru-RU" b="1" dirty="0">
                <a:solidFill>
                  <a:srgbClr val="002060"/>
                </a:solidFill>
              </a:rPr>
              <a:t>и приложения N 2 </a:t>
            </a:r>
            <a:r>
              <a:rPr lang="ru-RU" dirty="0">
                <a:solidFill>
                  <a:srgbClr val="002060"/>
                </a:solidFill>
              </a:rPr>
              <a:t>к настоящему постановлению </a:t>
            </a:r>
            <a:r>
              <a:rPr lang="ru-RU" b="1" dirty="0">
                <a:solidFill>
                  <a:srgbClr val="002060"/>
                </a:solidFill>
              </a:rPr>
              <a:t>применяются</a:t>
            </a:r>
            <a:r>
              <a:rPr lang="ru-RU" dirty="0">
                <a:solidFill>
                  <a:srgbClr val="002060"/>
                </a:solidFill>
              </a:rPr>
              <a:t>, </a:t>
            </a:r>
            <a:r>
              <a:rPr lang="ru-RU" b="1" dirty="0">
                <a:solidFill>
                  <a:srgbClr val="002060"/>
                </a:solidFill>
              </a:rPr>
              <a:t>если в объект закупки включены товар, работа, услуга, наименования которых указаны в графе "Наименование товара, работы, услуги" и которые включены в код</a:t>
            </a:r>
            <a:r>
              <a:rPr lang="ru-RU" dirty="0">
                <a:solidFill>
                  <a:srgbClr val="002060"/>
                </a:solidFill>
              </a:rPr>
              <a:t>, указанный в графе "Код товара, работы, услуги </a:t>
            </a:r>
            <a:r>
              <a:rPr lang="ru-RU" b="1" dirty="0">
                <a:solidFill>
                  <a:srgbClr val="002060"/>
                </a:solidFill>
              </a:rPr>
              <a:t>по Общероссийскому классификатору продукции по видам экономической деятельности </a:t>
            </a:r>
            <a:r>
              <a:rPr lang="ru-RU" dirty="0">
                <a:solidFill>
                  <a:srgbClr val="002060"/>
                </a:solidFill>
              </a:rPr>
              <a:t>ОК 034-2014 (КПЕС 2008)", или если в объект закупки включен товар, наименование которого указано в графе "Наименование товара" и который включен в код, указанный в графе "Код товара по Общероссийскому классификатору продукции по видам экономической деятельности ОК 034-2014 (КПЕС 2008)". </a:t>
            </a:r>
            <a:r>
              <a:rPr lang="ru-RU" b="1" dirty="0">
                <a:solidFill>
                  <a:srgbClr val="002060"/>
                </a:solidFill>
              </a:rPr>
              <a:t>При этом если в объект закупки включено медицинское изделие, соответствующая позиция применяется, если закупаемое медицинское изделие также относится к указанному в графе "Наименование товара, работы, услуги" или графе "Наименование товара" коду вида медицинского изделия в соответствии с номенклатурной классификацией медицинских изделий, утвержденной Министерством здравоохранения РФ</a:t>
            </a:r>
          </a:p>
        </p:txBody>
      </p:sp>
    </p:spTree>
    <p:extLst>
      <p:ext uri="{BB962C8B-B14F-4D97-AF65-F5344CB8AC3E}">
        <p14:creationId xmlns:p14="http://schemas.microsoft.com/office/powerpoint/2010/main" val="23540467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804523"/>
            <a:ext cx="525187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a:solidFill>
                  <a:srgbClr val="002060"/>
                </a:solidFill>
              </a:rPr>
              <a:t>Постановление Правительства РФ от 23 декабря 2024 г. N 1875</a:t>
            </a:r>
          </a:p>
          <a:p>
            <a:r>
              <a:rPr lang="ru-RU" dirty="0">
                <a:solidFill>
                  <a:srgbClr val="002060"/>
                </a:solidFill>
              </a:rPr>
              <a:t>4. Установить, что:</a:t>
            </a:r>
          </a:p>
          <a:p>
            <a:r>
              <a:rPr lang="ru-RU" dirty="0">
                <a:solidFill>
                  <a:srgbClr val="002060"/>
                </a:solidFill>
              </a:rPr>
              <a:t>и) предусмотренные п. 1 настоящего постановления </a:t>
            </a:r>
            <a:r>
              <a:rPr lang="ru-RU" b="1" dirty="0">
                <a:solidFill>
                  <a:srgbClr val="002060"/>
                </a:solidFill>
              </a:rPr>
              <a:t>запрет, ограничение, преимущество </a:t>
            </a:r>
            <a:r>
              <a:rPr lang="ru-RU" b="1" dirty="0">
                <a:solidFill>
                  <a:srgbClr val="0070C0"/>
                </a:solidFill>
              </a:rPr>
              <a:t>не применяются при осуществлении закупки, при которой заключается контракт (договор) со встречными инвестиционными обязательствами, предусматривающий поставку товара, произведенного исключительно на создаваемом, модернизируемом, осваиваемом в соответствии с таким контрактом (договором) производстве;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016"/>
            <a:ext cx="3076518" cy="2225814"/>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785988"/>
            <a:ext cx="5416259"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a:solidFill>
                  <a:srgbClr val="002060"/>
                </a:solidFill>
              </a:rPr>
              <a:t>Постановление Правительства РФ </a:t>
            </a:r>
          </a:p>
          <a:p>
            <a:pPr algn="ctr"/>
            <a:r>
              <a:rPr lang="ru-RU" b="1" dirty="0">
                <a:solidFill>
                  <a:srgbClr val="002060"/>
                </a:solidFill>
              </a:rPr>
              <a:t>от 23 декабря 2024 г. N 1875</a:t>
            </a:r>
          </a:p>
          <a:p>
            <a:r>
              <a:rPr lang="ru-RU" dirty="0">
                <a:solidFill>
                  <a:srgbClr val="002060"/>
                </a:solidFill>
              </a:rPr>
              <a:t>4. Установить, что:</a:t>
            </a:r>
          </a:p>
          <a:p>
            <a:r>
              <a:rPr lang="ru-RU" dirty="0">
                <a:solidFill>
                  <a:srgbClr val="002060"/>
                </a:solidFill>
              </a:rPr>
              <a:t>к) предусмотренные п.1 настоящего постановления </a:t>
            </a:r>
            <a:r>
              <a:rPr lang="ru-RU" b="1" dirty="0">
                <a:solidFill>
                  <a:srgbClr val="002060"/>
                </a:solidFill>
              </a:rPr>
              <a:t>запрет, ограничение, преимущество </a:t>
            </a:r>
            <a:r>
              <a:rPr lang="ru-RU" b="1" dirty="0">
                <a:solidFill>
                  <a:srgbClr val="0070C0"/>
                </a:solidFill>
              </a:rPr>
              <a:t>не применяются </a:t>
            </a:r>
            <a:r>
              <a:rPr lang="ru-RU" b="1" dirty="0">
                <a:solidFill>
                  <a:srgbClr val="002060"/>
                </a:solidFill>
              </a:rPr>
              <a:t>при осуществлении в соответствии с Федеральным законом "О закупках товаров, работ, услуг отдельными видами юридических лиц" </a:t>
            </a:r>
            <a:r>
              <a:rPr lang="ru-RU" b="1" dirty="0">
                <a:solidFill>
                  <a:srgbClr val="0070C0"/>
                </a:solidFill>
              </a:rPr>
              <a:t>заказчиками, являющимися аптечными организациями, закупок лекарственных препаратов и медицинских изделий в целях розничной торговли такими лекарственными препаратами и медицинскими изделиями;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70" y="901774"/>
            <a:ext cx="2803276" cy="2446084"/>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49883" y="816070"/>
            <a:ext cx="5706441" cy="3108543"/>
          </a:xfrm>
          <a:prstGeom prst="rect">
            <a:avLst/>
          </a:prstGeom>
        </p:spPr>
        <p:txBody>
          <a:bodyPr wrap="square">
            <a:spAutoFit/>
          </a:bodyPr>
          <a:lstStyle/>
          <a:p>
            <a:pPr marL="285750" indent="-285750">
              <a:buFont typeface="Arial" panose="020B0604020202020204" pitchFamily="34" charset="0"/>
              <a:buChar char="•"/>
            </a:pPr>
            <a:endParaRPr lang="ru-RU" dirty="0">
              <a:solidFill>
                <a:srgbClr val="002060"/>
              </a:solidFill>
            </a:endParaRPr>
          </a:p>
          <a:p>
            <a:pPr algn="ctr"/>
            <a:r>
              <a:rPr lang="ru-RU" b="1" dirty="0">
                <a:solidFill>
                  <a:srgbClr val="002060"/>
                </a:solidFill>
              </a:rPr>
              <a:t>Исключения из применения запретов, ограничений и преимуществ</a:t>
            </a:r>
          </a:p>
          <a:p>
            <a:pPr algn="ctr"/>
            <a:endParaRPr lang="ru-RU" b="1" dirty="0">
              <a:solidFill>
                <a:srgbClr val="002060"/>
              </a:solidFill>
            </a:endParaRPr>
          </a:p>
          <a:p>
            <a:r>
              <a:rPr lang="ru-RU" dirty="0">
                <a:solidFill>
                  <a:srgbClr val="002060"/>
                </a:solidFill>
              </a:rPr>
              <a:t>Исключения из применения запретов и ограничений частично соответствуют нормам уже отмененных постановлений № 616 и № 617. Новым основанием для исключения станет закупка предметов лизинга из-за рубежа при определённых условиях.</a:t>
            </a:r>
          </a:p>
          <a:p>
            <a:endParaRPr lang="ru-RU" dirty="0">
              <a:solidFill>
                <a:srgbClr val="002060"/>
              </a:solidFill>
            </a:endParaRPr>
          </a:p>
          <a:p>
            <a:r>
              <a:rPr lang="ru-RU" dirty="0">
                <a:solidFill>
                  <a:srgbClr val="002060"/>
                </a:solidFill>
              </a:rPr>
              <a:t>Запреты и ограничения также не применяются в ряде случаев, например, для аптечных организаций, закупающих лекарства и медицинские изделия для розничной торговли в рамках закона № 223-ФЗ.</a:t>
            </a:r>
          </a:p>
          <a:p>
            <a:endParaRPr lang="ru-RU" dirty="0">
              <a:solidFill>
                <a:srgbClr val="00206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3" y="1178197"/>
            <a:ext cx="2114125" cy="2822466"/>
          </a:xfrm>
          <a:prstGeom prst="rect">
            <a:avLst/>
          </a:prstGeom>
        </p:spPr>
      </p:pic>
    </p:spTree>
    <p:extLst>
      <p:ext uri="{BB962C8B-B14F-4D97-AF65-F5344CB8AC3E}">
        <p14:creationId xmlns:p14="http://schemas.microsoft.com/office/powerpoint/2010/main" val="25810287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85051" y="1208669"/>
            <a:ext cx="5308936"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a:solidFill>
                  <a:srgbClr val="002060"/>
                </a:solidFill>
              </a:rPr>
              <a:t>Постановление Правительства РФ от 23 декабря 2024 г. N 1875</a:t>
            </a:r>
          </a:p>
          <a:p>
            <a:r>
              <a:rPr lang="ru-RU" dirty="0">
                <a:solidFill>
                  <a:srgbClr val="002060"/>
                </a:solidFill>
              </a:rPr>
              <a:t>4. Установить, что:</a:t>
            </a:r>
          </a:p>
          <a:p>
            <a:r>
              <a:rPr lang="ru-RU" dirty="0">
                <a:solidFill>
                  <a:srgbClr val="002060"/>
                </a:solidFill>
              </a:rPr>
              <a:t>п) предусмотренное пунктом 1 настоящего постановления </a:t>
            </a:r>
            <a:r>
              <a:rPr lang="ru-RU" b="1" dirty="0">
                <a:solidFill>
                  <a:srgbClr val="002060"/>
                </a:solidFill>
              </a:rPr>
              <a:t>ограничение закупок товаров, указанных в позициях 362 - 432 приложения N </a:t>
            </a:r>
            <a:r>
              <a:rPr lang="ru-RU" dirty="0">
                <a:solidFill>
                  <a:srgbClr val="002060"/>
                </a:solidFill>
              </a:rPr>
              <a:t>2 к настоящему постановлению,</a:t>
            </a:r>
            <a:r>
              <a:rPr lang="ru-RU" b="1" dirty="0">
                <a:solidFill>
                  <a:srgbClr val="002060"/>
                </a:solidFill>
              </a:rPr>
              <a:t> применяется при осуществлении закупок товаров, </a:t>
            </a:r>
            <a:r>
              <a:rPr lang="ru-RU" b="1" dirty="0">
                <a:solidFill>
                  <a:srgbClr val="0070C0"/>
                </a:solidFill>
              </a:rPr>
              <a:t>являющихся медицинскими изделиями;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92" y="1281743"/>
            <a:ext cx="1952625" cy="2162175"/>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3407" y="977329"/>
            <a:ext cx="5812308" cy="246221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rgbClr val="0070C0"/>
                </a:solidFill>
              </a:rPr>
              <a:t>До 31 августа 2025 г. </a:t>
            </a:r>
            <a:r>
              <a:rPr lang="ru-RU" dirty="0">
                <a:solidFill>
                  <a:srgbClr val="002060"/>
                </a:solidFill>
              </a:rPr>
              <a:t>включительно страну происхождения </a:t>
            </a:r>
            <a:r>
              <a:rPr lang="ru-RU" dirty="0" err="1">
                <a:solidFill>
                  <a:srgbClr val="002060"/>
                </a:solidFill>
              </a:rPr>
              <a:t>медизделий</a:t>
            </a:r>
            <a:r>
              <a:rPr lang="ru-RU" dirty="0">
                <a:solidFill>
                  <a:srgbClr val="002060"/>
                </a:solidFill>
              </a:rPr>
              <a:t> и лекарственных </a:t>
            </a:r>
          </a:p>
          <a:p>
            <a:r>
              <a:rPr lang="ru-RU" dirty="0">
                <a:solidFill>
                  <a:srgbClr val="002060"/>
                </a:solidFill>
              </a:rPr>
              <a:t>препаратов можно подтвердить:</a:t>
            </a:r>
          </a:p>
          <a:p>
            <a:r>
              <a:rPr lang="ru-RU" dirty="0">
                <a:solidFill>
                  <a:srgbClr val="002060"/>
                </a:solidFill>
              </a:rPr>
              <a:t>• для </a:t>
            </a:r>
            <a:r>
              <a:rPr lang="ru-RU" dirty="0" err="1">
                <a:solidFill>
                  <a:srgbClr val="002060"/>
                </a:solidFill>
              </a:rPr>
              <a:t>медизделий</a:t>
            </a:r>
            <a:r>
              <a:rPr lang="ru-RU" dirty="0">
                <a:solidFill>
                  <a:srgbClr val="002060"/>
                </a:solidFill>
              </a:rPr>
              <a:t> </a:t>
            </a:r>
            <a:r>
              <a:rPr lang="ru-RU" b="1" dirty="0">
                <a:solidFill>
                  <a:srgbClr val="002060"/>
                </a:solidFill>
              </a:rPr>
              <a:t>из позиций 362 - 399 </a:t>
            </a:r>
            <a:r>
              <a:rPr lang="ru-RU" dirty="0">
                <a:solidFill>
                  <a:srgbClr val="002060"/>
                </a:solidFill>
              </a:rPr>
              <a:t>Перечня N 2 и лекарственных препаратов - </a:t>
            </a:r>
            <a:r>
              <a:rPr lang="ru-RU" b="1" dirty="0">
                <a:solidFill>
                  <a:srgbClr val="002060"/>
                </a:solidFill>
              </a:rPr>
              <a:t>сведениями из реестров промышленной продукции РФ или ЕАЭС или сертификатом, который выдает уполномоченный орган (организация) соответствующей страны - члена ЕАЭС</a:t>
            </a:r>
            <a:r>
              <a:rPr lang="ru-RU" dirty="0">
                <a:solidFill>
                  <a:srgbClr val="002060"/>
                </a:solidFill>
              </a:rPr>
              <a:t>;</a:t>
            </a:r>
          </a:p>
          <a:p>
            <a:r>
              <a:rPr lang="ru-RU" dirty="0">
                <a:solidFill>
                  <a:srgbClr val="002060"/>
                </a:solidFill>
              </a:rPr>
              <a:t>• для </a:t>
            </a:r>
            <a:r>
              <a:rPr lang="ru-RU" dirty="0" err="1">
                <a:solidFill>
                  <a:srgbClr val="002060"/>
                </a:solidFill>
              </a:rPr>
              <a:t>медизделий</a:t>
            </a:r>
            <a:r>
              <a:rPr lang="ru-RU" dirty="0">
                <a:solidFill>
                  <a:srgbClr val="002060"/>
                </a:solidFill>
              </a:rPr>
              <a:t> </a:t>
            </a:r>
            <a:r>
              <a:rPr lang="ru-RU" b="1" dirty="0">
                <a:solidFill>
                  <a:srgbClr val="002060"/>
                </a:solidFill>
              </a:rPr>
              <a:t>из позиций 400 - 432 </a:t>
            </a:r>
            <a:r>
              <a:rPr lang="ru-RU" dirty="0">
                <a:solidFill>
                  <a:srgbClr val="002060"/>
                </a:solidFill>
              </a:rPr>
              <a:t>Перечня N 2 - </a:t>
            </a:r>
            <a:r>
              <a:rPr lang="ru-RU" b="1" dirty="0">
                <a:solidFill>
                  <a:srgbClr val="002060"/>
                </a:solidFill>
              </a:rPr>
              <a:t>совокупностью информации и документов, приведенных в </a:t>
            </a:r>
            <a:r>
              <a:rPr lang="ru-RU" b="1" dirty="0" err="1">
                <a:solidFill>
                  <a:srgbClr val="002060"/>
                </a:solidFill>
              </a:rPr>
              <a:t>пп</a:t>
            </a:r>
            <a:r>
              <a:rPr lang="ru-RU" b="1" dirty="0">
                <a:solidFill>
                  <a:srgbClr val="002060"/>
                </a:solidFill>
              </a:rPr>
              <a:t>. "г" п. 10 Постановления N 1875;</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08" y="779686"/>
            <a:ext cx="1600200" cy="2857500"/>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225" y="1554194"/>
            <a:ext cx="2009775" cy="2276475"/>
          </a:xfrm>
          <a:prstGeom prst="rect">
            <a:avLst/>
          </a:prstGeom>
        </p:spPr>
      </p:pic>
      <p:sp>
        <p:nvSpPr>
          <p:cNvPr id="3" name="Прямоугольник 2"/>
          <p:cNvSpPr/>
          <p:nvPr/>
        </p:nvSpPr>
        <p:spPr>
          <a:xfrm>
            <a:off x="60896" y="126108"/>
            <a:ext cx="7308304"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solidFill>
                  <a:srgbClr val="002060"/>
                </a:solidFill>
              </a:rPr>
              <a:t>П. 10 Постановления Правительства РФ от 23.12.2024 №1875</a:t>
            </a:r>
          </a:p>
          <a:p>
            <a:r>
              <a:rPr lang="ru-RU" dirty="0">
                <a:solidFill>
                  <a:srgbClr val="002060"/>
                </a:solidFill>
              </a:rPr>
              <a:t>г) при осуществлении закупок товаров, указанных в позициях 400 - 432 приложения N 2 к настоящему постановлению, извещения об осуществлении которых размещены в ЕИС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по 31 августа 2025 г. включительно, информацией и документами, подтверждающими происхождение таких товаров из государств - членов ЕАЭС, в том числе из РФ, являются следующие информация и документы в совокупности:</a:t>
            </a:r>
          </a:p>
          <a:p>
            <a:endParaRPr lang="ru-RU" dirty="0">
              <a:solidFill>
                <a:srgbClr val="002060"/>
              </a:solidFill>
            </a:endParaRPr>
          </a:p>
          <a:p>
            <a:pPr marL="285750" indent="-285750">
              <a:buFont typeface="Arial" panose="020B0604020202020204" pitchFamily="34" charset="0"/>
              <a:buChar char="•"/>
            </a:pPr>
            <a:r>
              <a:rPr lang="ru-RU" dirty="0">
                <a:solidFill>
                  <a:srgbClr val="002060"/>
                </a:solidFill>
              </a:rPr>
              <a:t>сертификат о происхождении товара, выданный уполномоченным органом (организацией) государства - члена ЕАЭС по форме, установленной Правилами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p:txBody>
      </p:sp>
    </p:spTree>
    <p:extLst>
      <p:ext uri="{BB962C8B-B14F-4D97-AF65-F5344CB8AC3E}">
        <p14:creationId xmlns:p14="http://schemas.microsoft.com/office/powerpoint/2010/main" val="23540467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5486"/>
            <a:ext cx="7056784"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ru-RU" sz="1600" dirty="0">
                <a:solidFill>
                  <a:srgbClr val="002060"/>
                </a:solidFill>
              </a:rPr>
              <a:t>акт экспертизы ТПП РФ или аналогичный документ, выданный уполномоченным органом (организацией) государства - члена ЕАЭС, содержащий информацию о рассчитанной в соответствии с подпунктом "в" пункта 2.4 Правил определения страны происхождения товаров доле стоимости используемых для производства одной единицы медицинского изделия иностранных материалов (сырья) в цене конечной продукции, величина которой не превышает предельные значения согласно приложению N 4;</a:t>
            </a:r>
          </a:p>
          <a:p>
            <a:endParaRPr lang="ru-RU" sz="1600" dirty="0">
              <a:solidFill>
                <a:srgbClr val="002060"/>
              </a:solidFill>
            </a:endParaRPr>
          </a:p>
          <a:p>
            <a:pPr marL="285750" indent="-285750">
              <a:buFont typeface="Arial" panose="020B0604020202020204" pitchFamily="34" charset="0"/>
              <a:buChar char="•"/>
            </a:pPr>
            <a:r>
              <a:rPr lang="ru-RU" sz="1600" dirty="0">
                <a:solidFill>
                  <a:srgbClr val="002060"/>
                </a:solidFill>
              </a:rPr>
              <a:t>реквизиты (дата и номер) документа, подтверждающего соответствие производства медицинских изделий требованиям ГОСТ ISO 13485-2017 "Межгосударственный стандарт. Изделия медицинские. Системы менеджмента качества. Требования для целей регулирования";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19" y="1059582"/>
            <a:ext cx="1247775" cy="2066925"/>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115" y="126742"/>
            <a:ext cx="8877892" cy="3970318"/>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rgbClr val="0070C0"/>
                </a:solidFill>
              </a:rPr>
              <a:t>5. Запрет, </a:t>
            </a:r>
            <a:r>
              <a:rPr lang="ru-RU" dirty="0">
                <a:solidFill>
                  <a:srgbClr val="002060"/>
                </a:solidFill>
              </a:rPr>
              <a:t>предусмотренный пунктом 1, подпунктом "ж" пункта 4 настоящего </a:t>
            </a:r>
          </a:p>
          <a:p>
            <a:r>
              <a:rPr lang="ru-RU" dirty="0">
                <a:solidFill>
                  <a:srgbClr val="002060"/>
                </a:solidFill>
              </a:rPr>
              <a:t>постановления, </a:t>
            </a:r>
            <a:r>
              <a:rPr lang="ru-RU" b="1" dirty="0">
                <a:solidFill>
                  <a:srgbClr val="0070C0"/>
                </a:solidFill>
              </a:rPr>
              <a:t>может не применяться </a:t>
            </a:r>
            <a:r>
              <a:rPr lang="ru-RU" b="1" dirty="0">
                <a:solidFill>
                  <a:srgbClr val="002060"/>
                </a:solidFill>
              </a:rPr>
              <a:t>заказчиками при наступлении одного </a:t>
            </a:r>
          </a:p>
          <a:p>
            <a:r>
              <a:rPr lang="ru-RU" b="1" dirty="0">
                <a:solidFill>
                  <a:srgbClr val="002060"/>
                </a:solidFill>
              </a:rPr>
              <a:t>из следующих случаев:</a:t>
            </a:r>
          </a:p>
          <a:p>
            <a:endParaRPr lang="ru-RU" dirty="0">
              <a:solidFill>
                <a:srgbClr val="002060"/>
              </a:solidFill>
            </a:endParaRPr>
          </a:p>
          <a:p>
            <a:r>
              <a:rPr lang="ru-RU" dirty="0">
                <a:solidFill>
                  <a:srgbClr val="002060"/>
                </a:solidFill>
              </a:rPr>
              <a:t>а) </a:t>
            </a:r>
            <a:r>
              <a:rPr lang="ru-RU" b="1" dirty="0">
                <a:solidFill>
                  <a:srgbClr val="002060"/>
                </a:solidFill>
              </a:rPr>
              <a:t>отсутствие на территории РФ производства товара, являющегося объектом закупки </a:t>
            </a:r>
            <a:r>
              <a:rPr lang="ru-RU" dirty="0">
                <a:solidFill>
                  <a:srgbClr val="002060"/>
                </a:solidFill>
              </a:rPr>
              <a:t>(предметом закупки) </a:t>
            </a:r>
            <a:r>
              <a:rPr lang="ru-RU" b="1" dirty="0">
                <a:solidFill>
                  <a:srgbClr val="002060"/>
                </a:solidFill>
              </a:rPr>
              <a:t>и указанного в позициях 1 - 145 </a:t>
            </a:r>
            <a:r>
              <a:rPr lang="ru-RU" dirty="0">
                <a:solidFill>
                  <a:srgbClr val="002060"/>
                </a:solidFill>
              </a:rPr>
              <a:t>приложения N 1 к настоящему постановлению, </a:t>
            </a:r>
            <a:r>
              <a:rPr lang="ru-RU" b="1" dirty="0">
                <a:solidFill>
                  <a:srgbClr val="002060"/>
                </a:solidFill>
              </a:rPr>
              <a:t>которое подтверждается разрешением на закупку происходящего из иностранного государства товара, являющегося промышленной продукцией, которое выдается в порядке, установленном </a:t>
            </a:r>
            <a:r>
              <a:rPr lang="ru-RU" b="1" dirty="0" err="1">
                <a:solidFill>
                  <a:srgbClr val="002060"/>
                </a:solidFill>
              </a:rPr>
              <a:t>Минпромторгом</a:t>
            </a:r>
            <a:r>
              <a:rPr lang="ru-RU" b="1" dirty="0">
                <a:solidFill>
                  <a:srgbClr val="002060"/>
                </a:solidFill>
              </a:rPr>
              <a:t>, заказчику до начала осуществления закупки по его обращению, </a:t>
            </a:r>
            <a:r>
              <a:rPr lang="ru-RU" dirty="0">
                <a:solidFill>
                  <a:srgbClr val="002060"/>
                </a:solidFill>
              </a:rPr>
              <a:t>содержащему в том числе </a:t>
            </a:r>
            <a:r>
              <a:rPr lang="ru-RU" b="1" dirty="0">
                <a:solidFill>
                  <a:srgbClr val="002060"/>
                </a:solidFill>
              </a:rPr>
              <a:t>указание на характеристики такого товара</a:t>
            </a:r>
            <a:r>
              <a:rPr lang="ru-RU" dirty="0">
                <a:solidFill>
                  <a:srgbClr val="002060"/>
                </a:solidFill>
              </a:rPr>
              <a:t>, потребность в котором имеется у заказчика. При этом</a:t>
            </a:r>
            <a:r>
              <a:rPr lang="ru-RU" b="1" dirty="0">
                <a:solidFill>
                  <a:srgbClr val="002060"/>
                </a:solidFill>
              </a:rPr>
              <a:t> </a:t>
            </a:r>
            <a:r>
              <a:rPr lang="ru-RU" b="1" dirty="0">
                <a:solidFill>
                  <a:srgbClr val="0070C0"/>
                </a:solidFill>
              </a:rPr>
              <a:t>в случае осуществления закупки в соответствии с 44-ФЗ  </a:t>
            </a:r>
            <a:r>
              <a:rPr lang="ru-RU" b="1" dirty="0">
                <a:solidFill>
                  <a:srgbClr val="002060"/>
                </a:solidFill>
              </a:rPr>
              <a:t>характеристики указываются в соответствии с КТРУ </a:t>
            </a:r>
            <a:r>
              <a:rPr lang="ru-RU" dirty="0">
                <a:solidFill>
                  <a:srgbClr val="002060"/>
                </a:solidFill>
              </a:rPr>
              <a:t>(включая при необходимости дополнительные потребительские свойства, в том числе функциональные, технические, качественные, эксплуатационные характеристики товара, работы, услуги, за исключением случаев, предусмотренных п.5 Правил использования КТРУ), за исключением случаев отсутствия в таком каталоге позиции, соответствующей потребностям заказчика, или отсутствия характеристик товара в позиции каталога, при которых </a:t>
            </a:r>
          </a:p>
          <a:p>
            <a:r>
              <a:rPr lang="ru-RU" dirty="0">
                <a:solidFill>
                  <a:srgbClr val="002060"/>
                </a:solidFill>
              </a:rPr>
              <a:t>характеристики товара, потребность в котором имеется у заказчика, </a:t>
            </a:r>
          </a:p>
          <a:p>
            <a:r>
              <a:rPr lang="ru-RU" dirty="0">
                <a:solidFill>
                  <a:srgbClr val="002060"/>
                </a:solidFill>
              </a:rPr>
              <a:t>указываются в обращении в соответствии с положениями ст. 33 44-ФЗ;</a:t>
            </a:r>
          </a:p>
        </p:txBody>
      </p:sp>
    </p:spTree>
    <p:extLst>
      <p:ext uri="{BB962C8B-B14F-4D97-AF65-F5344CB8AC3E}">
        <p14:creationId xmlns:p14="http://schemas.microsoft.com/office/powerpoint/2010/main" val="2354046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0693"/>
            <a:ext cx="8964488" cy="2677656"/>
          </a:xfrm>
          <a:prstGeom prst="rect">
            <a:avLst/>
          </a:prstGeom>
        </p:spPr>
        <p:txBody>
          <a:bodyPr wrap="square">
            <a:spAutoFit/>
          </a:bodyPr>
          <a:lstStyle/>
          <a:p>
            <a:r>
              <a:rPr lang="ru-RU" dirty="0">
                <a:solidFill>
                  <a:srgbClr val="002060"/>
                </a:solidFill>
              </a:rPr>
              <a:t>б) отсутствие на территории РФ производства товара, закупаемого в рамках ГОЗ </a:t>
            </a:r>
          </a:p>
          <a:p>
            <a:r>
              <a:rPr lang="ru-RU" dirty="0">
                <a:solidFill>
                  <a:srgbClr val="002060"/>
                </a:solidFill>
              </a:rPr>
              <a:t>для выполнения мероприятий государственных программ РФ, государственной </a:t>
            </a:r>
          </a:p>
          <a:p>
            <a:r>
              <a:rPr lang="ru-RU" dirty="0">
                <a:solidFill>
                  <a:srgbClr val="002060"/>
                </a:solidFill>
              </a:rPr>
              <a:t>программы вооружения, иных мероприятий в рамках ГОЗ, не относящегося к товарам, указанным в позициях 1 - 145 приложения N 1 к настоящему постановлению, отсутствие российских граждан, российских юридических лиц, осуществляющих выполнение, оказание закупаемых работ, услуг, которые декларируются заказчиком самостоятельно в извещении об осуществлении закупки, приглашении принять участие в определении поставщика (подрядчика, исполнителя), документации о закупке;</a:t>
            </a:r>
          </a:p>
          <a:p>
            <a:endParaRPr lang="ru-RU" dirty="0">
              <a:solidFill>
                <a:srgbClr val="002060"/>
              </a:solidFill>
            </a:endParaRPr>
          </a:p>
          <a:p>
            <a:r>
              <a:rPr lang="ru-RU" dirty="0">
                <a:solidFill>
                  <a:srgbClr val="002060"/>
                </a:solidFill>
              </a:rPr>
              <a:t>в) осуществляется закупка указанного в позициях 1 - 145 приложения N 1 к настоящему постановлению товара </a:t>
            </a:r>
            <a:r>
              <a:rPr lang="ru-RU" b="1" dirty="0">
                <a:solidFill>
                  <a:srgbClr val="002060"/>
                </a:solidFill>
              </a:rPr>
              <a:t>в целях исполнения контракта (договора), предусматривающего с учетом разрешения, полученного в соответствии с подпунктом "а" настоящего пункта, поставку такого товара, происходящего из иностранного государства;</a:t>
            </a:r>
          </a:p>
        </p:txBody>
      </p:sp>
    </p:spTree>
    <p:extLst>
      <p:ext uri="{BB962C8B-B14F-4D97-AF65-F5344CB8AC3E}">
        <p14:creationId xmlns:p14="http://schemas.microsoft.com/office/powerpoint/2010/main" val="23540467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141" y="300629"/>
            <a:ext cx="8937376" cy="3662541"/>
          </a:xfrm>
          <a:prstGeom prst="rect">
            <a:avLst/>
          </a:prstGeom>
        </p:spPr>
        <p:txBody>
          <a:bodyPr wrap="square">
            <a:spAutoFit/>
          </a:bodyPr>
          <a:lstStyle/>
          <a:p>
            <a:r>
              <a:rPr lang="ru-RU" dirty="0">
                <a:solidFill>
                  <a:srgbClr val="002060"/>
                </a:solidFill>
              </a:rPr>
              <a:t>г) в соответствии с Федеральным законом "О закупках товаров, работ, услуг </a:t>
            </a:r>
          </a:p>
          <a:p>
            <a:r>
              <a:rPr lang="ru-RU" dirty="0">
                <a:solidFill>
                  <a:srgbClr val="002060"/>
                </a:solidFill>
              </a:rPr>
              <a:t>отдельными видами юридических лиц" осуществляется закупка товара за пределами </a:t>
            </a:r>
          </a:p>
          <a:p>
            <a:r>
              <a:rPr lang="ru-RU" dirty="0">
                <a:solidFill>
                  <a:srgbClr val="002060"/>
                </a:solidFill>
              </a:rPr>
              <a:t>РФ с учетом согласований, предусмотренных п. 2 ч.7 ст.3.1, ч.4 ст.3.1-1 223-ФЗ;</a:t>
            </a:r>
          </a:p>
          <a:p>
            <a:endParaRPr lang="ru-RU" dirty="0">
              <a:solidFill>
                <a:srgbClr val="002060"/>
              </a:solidFill>
            </a:endParaRPr>
          </a:p>
          <a:p>
            <a:r>
              <a:rPr lang="ru-RU" dirty="0">
                <a:solidFill>
                  <a:srgbClr val="002060"/>
                </a:solidFill>
              </a:rPr>
              <a:t>П. 2 ч. 7 ст. 3.1) </a:t>
            </a:r>
            <a:r>
              <a:rPr lang="ru-RU" b="1" dirty="0">
                <a:solidFill>
                  <a:srgbClr val="002060"/>
                </a:solidFill>
              </a:rPr>
              <a:t>отдельные виды продукции машиностроения, </a:t>
            </a:r>
            <a:r>
              <a:rPr lang="ru-RU" dirty="0">
                <a:solidFill>
                  <a:srgbClr val="002060"/>
                </a:solidFill>
              </a:rPr>
              <a:t>которая включается в перечни в соответствии с п. 2 ч. 6 ст. 3.1 и закупки которой и (или) закупки, предметом которых являются выполнение работ, оказание услуг, аренда (включая фрахтование, финансовую аренду), условиями которых предусмотрено использование этой продукции, не могут быть осуществлены юридическими лицами, указанными в ч. 1 настоящей статьи, за пределами территории РФ без согласования возможности осуществления таких закупок с координационным органом Правительства РФ.</a:t>
            </a:r>
          </a:p>
          <a:p>
            <a:endParaRPr lang="ru-RU" dirty="0">
              <a:solidFill>
                <a:srgbClr val="002060"/>
              </a:solidFill>
            </a:endParaRPr>
          </a:p>
          <a:p>
            <a:r>
              <a:rPr lang="ru-RU" dirty="0">
                <a:solidFill>
                  <a:srgbClr val="002060"/>
                </a:solidFill>
              </a:rPr>
              <a:t>ч.4 ст.3.1-1) Порядок согласования заказчиками, … закупок, предметом которых являются выполнение работ, оказание услуг, аренда (включая фрахтование, финансовую аренду), условиями которых предусмотрено использование этих товаров, с координационным органом Правительства РФ по согласованию закупок заказчиков определяется Правительством РФ. </a:t>
            </a:r>
            <a:r>
              <a:rPr lang="ru-RU" sz="1600" b="1" dirty="0">
                <a:solidFill>
                  <a:srgbClr val="002060"/>
                </a:solidFill>
              </a:rPr>
              <a:t>(Постановление Правительства РФ от 27.08.2018 N 1000)</a:t>
            </a:r>
          </a:p>
        </p:txBody>
      </p:sp>
    </p:spTree>
    <p:extLst>
      <p:ext uri="{BB962C8B-B14F-4D97-AF65-F5344CB8AC3E}">
        <p14:creationId xmlns:p14="http://schemas.microsoft.com/office/powerpoint/2010/main" val="2354046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1020454"/>
            <a:ext cx="5760640" cy="2031325"/>
          </a:xfrm>
          <a:prstGeom prst="rect">
            <a:avLst/>
          </a:prstGeom>
        </p:spPr>
        <p:txBody>
          <a:bodyPr wrap="square">
            <a:spAutoFit/>
          </a:bodyPr>
          <a:lstStyle/>
          <a:p>
            <a:r>
              <a:rPr lang="ru-RU" dirty="0">
                <a:solidFill>
                  <a:srgbClr val="002060"/>
                </a:solidFill>
              </a:rPr>
              <a:t>д) </a:t>
            </a:r>
            <a:r>
              <a:rPr lang="ru-RU" b="1" dirty="0">
                <a:solidFill>
                  <a:srgbClr val="002060"/>
                </a:solidFill>
              </a:rPr>
              <a:t>лизингодателем осуществляется закупка </a:t>
            </a:r>
          </a:p>
          <a:p>
            <a:r>
              <a:rPr lang="ru-RU" b="1" dirty="0">
                <a:solidFill>
                  <a:srgbClr val="002060"/>
                </a:solidFill>
              </a:rPr>
              <a:t>предмета лизинга, </a:t>
            </a:r>
            <a:r>
              <a:rPr lang="ru-RU" dirty="0">
                <a:solidFill>
                  <a:srgbClr val="002060"/>
                </a:solidFill>
              </a:rPr>
              <a:t>происходящего из иностранного государства, если такой предмет лизинга определен в соответствии с договором лизинга лизингополучателем, который не является заказчиком в соответствии с 44-ФЗ и 223-ФЗ, либо лизингополучателем, который относится к числу таких заказчиков и при осуществлении закупки </a:t>
            </a:r>
            <a:r>
              <a:rPr lang="ru-RU" b="1" dirty="0">
                <a:solidFill>
                  <a:srgbClr val="002060"/>
                </a:solidFill>
              </a:rPr>
              <a:t>которым может в случаях, предусмотренных настоящим постановлением, не применяться такой запрет;</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47" y="1020454"/>
            <a:ext cx="2846861" cy="178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467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3478"/>
            <a:ext cx="9144000" cy="4031873"/>
          </a:xfrm>
          <a:prstGeom prst="rect">
            <a:avLst/>
          </a:prstGeom>
        </p:spPr>
        <p:txBody>
          <a:bodyPr wrap="square">
            <a:spAutoFit/>
          </a:bodyPr>
          <a:lstStyle/>
          <a:p>
            <a:r>
              <a:rPr lang="ru-RU" dirty="0">
                <a:solidFill>
                  <a:srgbClr val="002060"/>
                </a:solidFill>
              </a:rPr>
              <a:t>е) при осуществлении закупки ПО, указанного в позиции 146 приложения N 1, </a:t>
            </a:r>
          </a:p>
          <a:p>
            <a:r>
              <a:rPr lang="ru-RU" dirty="0">
                <a:solidFill>
                  <a:srgbClr val="002060"/>
                </a:solidFill>
              </a:rPr>
              <a:t>отсутствие в реестре российского программного обеспечения и реестре </a:t>
            </a:r>
          </a:p>
          <a:p>
            <a:r>
              <a:rPr lang="ru-RU" dirty="0">
                <a:solidFill>
                  <a:srgbClr val="002060"/>
                </a:solidFill>
              </a:rPr>
              <a:t>евразийского ПО по состоянию на день, предшествующий дню размещения в ЕИС  извещения об осуществлении закупки, направления приглашения принять участие в определении поставщика (подрядчика, исполнителя), заключения контракта (договора) с единственным поставщиком </a:t>
            </a:r>
          </a:p>
          <a:p>
            <a:r>
              <a:rPr lang="ru-RU" dirty="0">
                <a:solidFill>
                  <a:srgbClr val="002060"/>
                </a:solidFill>
              </a:rPr>
              <a:t>(подрядчиком, исполнителем), сведений о ПО, соответствующем тому же классу ПО, что и ПО, являющееся объектом закупки (предметом закупки). В этом случае в описание объекта закупки (предмета закупки) включается </a:t>
            </a:r>
            <a:r>
              <a:rPr lang="ru-RU" b="1" dirty="0">
                <a:solidFill>
                  <a:srgbClr val="002060"/>
                </a:solidFill>
              </a:rPr>
              <a:t>обоснование неприменения запрета</a:t>
            </a:r>
            <a:r>
              <a:rPr lang="ru-RU" dirty="0">
                <a:solidFill>
                  <a:srgbClr val="002060"/>
                </a:solidFill>
              </a:rPr>
              <a:t>, предусмотренного пунктом 1 настоящего постановления, содержащее:</a:t>
            </a:r>
          </a:p>
          <a:p>
            <a:pPr marL="285750" indent="-285750">
              <a:buFont typeface="Arial" panose="020B0604020202020204" pitchFamily="34" charset="0"/>
              <a:buChar char="•"/>
            </a:pPr>
            <a:r>
              <a:rPr lang="ru-RU" dirty="0">
                <a:solidFill>
                  <a:srgbClr val="002060"/>
                </a:solidFill>
              </a:rPr>
              <a:t>указание на настоящий подпункт;</a:t>
            </a:r>
          </a:p>
          <a:p>
            <a:pPr marL="285750" indent="-285750">
              <a:buFont typeface="Arial" panose="020B0604020202020204" pitchFamily="34" charset="0"/>
              <a:buChar char="•"/>
            </a:pPr>
            <a:r>
              <a:rPr lang="ru-RU" dirty="0">
                <a:solidFill>
                  <a:srgbClr val="002060"/>
                </a:solidFill>
              </a:rPr>
              <a:t>класс (классы) ПО, которому (которым) должно соответствовать ПО, являющееся объектом закупки (предметом закупки);</a:t>
            </a:r>
          </a:p>
          <a:p>
            <a:pPr marL="285750" indent="-285750">
              <a:buFont typeface="Arial" panose="020B0604020202020204" pitchFamily="34" charset="0"/>
              <a:buChar char="•"/>
            </a:pPr>
            <a:r>
              <a:rPr lang="ru-RU" dirty="0">
                <a:solidFill>
                  <a:srgbClr val="002060"/>
                </a:solidFill>
              </a:rPr>
              <a:t>требования к функциональным, техническим и эксплуатационным характеристикам ПО, являющегося объектом закупки (предметом закупки), с указанием класса </a:t>
            </a:r>
          </a:p>
          <a:p>
            <a:pPr indent="266700"/>
            <a:r>
              <a:rPr lang="ru-RU" dirty="0">
                <a:solidFill>
                  <a:srgbClr val="002060"/>
                </a:solidFill>
              </a:rPr>
              <a:t>(классов), которому (которым) должно соответствовать такое ОП;</a:t>
            </a:r>
          </a:p>
          <a:p>
            <a:pPr indent="266700"/>
            <a:endParaRPr lang="ru-RU" sz="1200" dirty="0">
              <a:solidFill>
                <a:srgbClr val="002060"/>
              </a:solidFill>
            </a:endParaRPr>
          </a:p>
          <a:p>
            <a:r>
              <a:rPr lang="ru-RU" dirty="0">
                <a:solidFill>
                  <a:srgbClr val="002060"/>
                </a:solidFill>
              </a:rPr>
              <a:t>ж) при осуществлении закупки ПО, указанного в позиции 146 приложения </a:t>
            </a:r>
          </a:p>
          <a:p>
            <a:r>
              <a:rPr lang="ru-RU" dirty="0">
                <a:solidFill>
                  <a:srgbClr val="002060"/>
                </a:solidFill>
              </a:rPr>
              <a:t>N 1 к настоящему постановлению, …</a:t>
            </a:r>
          </a:p>
        </p:txBody>
      </p:sp>
    </p:spTree>
    <p:extLst>
      <p:ext uri="{BB962C8B-B14F-4D97-AF65-F5344CB8AC3E}">
        <p14:creationId xmlns:p14="http://schemas.microsoft.com/office/powerpoint/2010/main" val="2354046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5486"/>
            <a:ext cx="8892480" cy="923330"/>
          </a:xfrm>
          <a:prstGeom prst="rect">
            <a:avLst/>
          </a:prstGeom>
        </p:spPr>
        <p:txBody>
          <a:bodyPr wrap="square">
            <a:spAutoFit/>
          </a:bodyPr>
          <a:lstStyle/>
          <a:p>
            <a:endParaRPr lang="ru-RU" dirty="0">
              <a:solidFill>
                <a:srgbClr val="002060"/>
              </a:solidFill>
            </a:endParaRPr>
          </a:p>
          <a:p>
            <a:endParaRPr lang="ru-RU" dirty="0">
              <a:solidFill>
                <a:srgbClr val="002060"/>
              </a:solidFill>
            </a:endParaRPr>
          </a:p>
          <a:p>
            <a:endParaRPr lang="ru-RU" dirty="0">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8592429"/>
              </p:ext>
            </p:extLst>
          </p:nvPr>
        </p:nvGraphicFramePr>
        <p:xfrm>
          <a:off x="179512" y="2715766"/>
          <a:ext cx="8856984" cy="2270760"/>
        </p:xfrm>
        <a:graphic>
          <a:graphicData uri="http://schemas.openxmlformats.org/drawingml/2006/table">
            <a:tbl>
              <a:tblPr firstRow="1" bandRow="1">
                <a:tableStyleId>{5C22544A-7EE6-4342-B048-85BDC9FD1C3A}</a:tableStyleId>
              </a:tblPr>
              <a:tblGrid>
                <a:gridCol w="454425">
                  <a:extLst>
                    <a:ext uri="{9D8B030D-6E8A-4147-A177-3AD203B41FA5}">
                      <a16:colId xmlns:a16="http://schemas.microsoft.com/office/drawing/2014/main" val="20000"/>
                    </a:ext>
                  </a:extLst>
                </a:gridCol>
                <a:gridCol w="6890391">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70840">
                <a:tc>
                  <a:txBody>
                    <a:bodyPr/>
                    <a:lstStyle/>
                    <a:p>
                      <a:pPr algn="ctr"/>
                      <a:r>
                        <a:rPr lang="ru-RU" dirty="0">
                          <a:solidFill>
                            <a:srgbClr val="002060"/>
                          </a:solidFill>
                        </a:rPr>
                        <a:t>№</a:t>
                      </a:r>
                    </a:p>
                  </a:txBody>
                  <a:tcPr/>
                </a:tc>
                <a:tc>
                  <a:txBody>
                    <a:bodyPr/>
                    <a:lstStyle/>
                    <a:p>
                      <a:pPr algn="ctr"/>
                      <a:r>
                        <a:rPr lang="ru-RU" dirty="0">
                          <a:solidFill>
                            <a:srgbClr val="002060"/>
                          </a:solidFill>
                        </a:rPr>
                        <a:t>Наименование</a:t>
                      </a:r>
                    </a:p>
                  </a:txBody>
                  <a:tcPr/>
                </a:tc>
                <a:tc>
                  <a:txBody>
                    <a:bodyPr/>
                    <a:lstStyle/>
                    <a:p>
                      <a:pPr algn="ctr"/>
                      <a:r>
                        <a:rPr lang="ru-RU" dirty="0">
                          <a:solidFill>
                            <a:srgbClr val="002060"/>
                          </a:solidFill>
                        </a:rPr>
                        <a:t>ОКПД2</a:t>
                      </a:r>
                    </a:p>
                  </a:txBody>
                  <a:tcPr/>
                </a:tc>
                <a:extLst>
                  <a:ext uri="{0D108BD9-81ED-4DB2-BD59-A6C34878D82A}">
                    <a16:rowId xmlns:a16="http://schemas.microsoft.com/office/drawing/2014/main" val="10000"/>
                  </a:ext>
                </a:extLst>
              </a:tr>
              <a:tr h="997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17</a:t>
                      </a:r>
                    </a:p>
                  </a:txBody>
                  <a:tcPr/>
                </a:tc>
                <a:tc>
                  <a:txBody>
                    <a:bodyPr/>
                    <a:lstStyle/>
                    <a:p>
                      <a:r>
                        <a:rPr lang="ru-RU" sz="1400" dirty="0">
                          <a:solidFill>
                            <a:srgbClr val="002060"/>
                          </a:solidFill>
                        </a:rPr>
                        <a:t>Пробирки вакуумные для взятия образцов крови ИВД, соответствующие кодам 293370, 293400, 293420, 293480, 293500, 293540, 293570, 293630, 293640, 293660, 293700, 293760, 293780, 334330 вида медицинского изделия в соответствии с номенклатурной классификацией медицинских изделий, утвержденной Минздравом</a:t>
                      </a:r>
                    </a:p>
                  </a:txBody>
                  <a:tcPr/>
                </a:tc>
                <a:tc>
                  <a:txBody>
                    <a:bodyPr/>
                    <a:lstStyle/>
                    <a:p>
                      <a:r>
                        <a:rPr lang="ru-RU" sz="1400" dirty="0">
                          <a:solidFill>
                            <a:srgbClr val="002060"/>
                          </a:solidFill>
                        </a:rPr>
                        <a:t>22.29.29.190, 32.50.13.190</a:t>
                      </a:r>
                    </a:p>
                    <a:p>
                      <a:r>
                        <a:rPr lang="ru-RU" sz="1400" dirty="0">
                          <a:solidFill>
                            <a:srgbClr val="002060"/>
                          </a:solidFill>
                        </a:rPr>
                        <a:t>32.50.50.181, 32.50.50.190</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27</a:t>
                      </a:r>
                      <a:endParaRPr lang="ru-RU" sz="1400" b="1" dirty="0">
                        <a:solidFill>
                          <a:srgbClr val="002060"/>
                        </a:solidFill>
                      </a:endParaRPr>
                    </a:p>
                  </a:txBody>
                  <a:tcPr/>
                </a:tc>
                <a:tc>
                  <a:txBody>
                    <a:bodyPr/>
                    <a:lstStyle/>
                    <a:p>
                      <a:r>
                        <a:rPr lang="ru-RU" sz="1400" dirty="0">
                          <a:solidFill>
                            <a:srgbClr val="002060"/>
                          </a:solidFill>
                        </a:rPr>
                        <a:t>Устройства числового программного управления 141, 144 и 146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26.20.40.150</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35</a:t>
                      </a:r>
                    </a:p>
                  </a:txBody>
                  <a:tcPr/>
                </a:tc>
                <a:tc>
                  <a:txBody>
                    <a:bodyPr/>
                    <a:lstStyle/>
                    <a:p>
                      <a:r>
                        <a:rPr lang="ru-RU" sz="1400" dirty="0">
                          <a:solidFill>
                            <a:srgbClr val="002060"/>
                          </a:solidFill>
                        </a:rPr>
                        <a:t>Подшипники шариковые или роликовые</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28.15.10</a:t>
                      </a:r>
                    </a:p>
                  </a:txBody>
                  <a:tcPr/>
                </a:tc>
                <a:extLst>
                  <a:ext uri="{0D108BD9-81ED-4DB2-BD59-A6C34878D82A}">
                    <a16:rowId xmlns:a16="http://schemas.microsoft.com/office/drawing/2014/main" val="10003"/>
                  </a:ext>
                </a:extLst>
              </a:tr>
            </a:tbl>
          </a:graphicData>
        </a:graphic>
      </p:graphicFrame>
      <p:sp>
        <p:nvSpPr>
          <p:cNvPr id="4" name="Прямоугольник 3"/>
          <p:cNvSpPr/>
          <p:nvPr/>
        </p:nvSpPr>
        <p:spPr>
          <a:xfrm>
            <a:off x="179512" y="704702"/>
            <a:ext cx="8712968" cy="1384995"/>
          </a:xfrm>
          <a:prstGeom prst="rect">
            <a:avLst/>
          </a:prstGeom>
        </p:spPr>
        <p:txBody>
          <a:bodyPr wrap="square">
            <a:spAutoFit/>
          </a:bodyPr>
          <a:lstStyle/>
          <a:p>
            <a:r>
              <a:rPr lang="ru-RU" dirty="0">
                <a:solidFill>
                  <a:srgbClr val="002060"/>
                </a:solidFill>
              </a:rPr>
              <a:t>з) осуществляется закупка товара, не относящегося к товарам и ПО, указанным в </a:t>
            </a:r>
            <a:r>
              <a:rPr lang="ru-RU" b="1" dirty="0">
                <a:solidFill>
                  <a:srgbClr val="002060"/>
                </a:solidFill>
              </a:rPr>
              <a:t>позициях 17, </a:t>
            </a:r>
          </a:p>
          <a:p>
            <a:r>
              <a:rPr lang="ru-RU" b="1" dirty="0">
                <a:solidFill>
                  <a:srgbClr val="002060"/>
                </a:solidFill>
              </a:rPr>
              <a:t>27, 35, 53, 140, 141, 144 и 146 </a:t>
            </a:r>
            <a:r>
              <a:rPr lang="ru-RU" dirty="0">
                <a:solidFill>
                  <a:srgbClr val="002060"/>
                </a:solidFill>
              </a:rPr>
              <a:t>приложения N 1 к настоящему постановлению, </a:t>
            </a:r>
            <a:r>
              <a:rPr lang="ru-RU" b="1" dirty="0">
                <a:solidFill>
                  <a:srgbClr val="002060"/>
                </a:solidFill>
              </a:rPr>
              <a:t>в количестве одной штуки</a:t>
            </a:r>
            <a:r>
              <a:rPr lang="ru-RU" dirty="0">
                <a:solidFill>
                  <a:srgbClr val="002060"/>
                </a:solidFill>
              </a:rPr>
              <a:t> и НМЦК (НМЦД)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p>
          <a:p>
            <a:r>
              <a:rPr lang="ru-RU" b="1" dirty="0">
                <a:solidFill>
                  <a:srgbClr val="002060"/>
                </a:solidFill>
              </a:rPr>
              <a:t>не превышает 300 тыс. рублей;</a:t>
            </a:r>
          </a:p>
        </p:txBody>
      </p:sp>
    </p:spTree>
    <p:extLst>
      <p:ext uri="{BB962C8B-B14F-4D97-AF65-F5344CB8AC3E}">
        <p14:creationId xmlns:p14="http://schemas.microsoft.com/office/powerpoint/2010/main" val="235404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62299" y="1368534"/>
            <a:ext cx="5591175" cy="1600438"/>
          </a:xfrm>
          <a:prstGeom prst="rect">
            <a:avLst/>
          </a:prstGeom>
        </p:spPr>
        <p:txBody>
          <a:bodyPr wrap="square">
            <a:spAutoFit/>
          </a:bodyPr>
          <a:lstStyle/>
          <a:p>
            <a:pPr algn="ctr"/>
            <a:r>
              <a:rPr lang="ru-RU" b="1" dirty="0">
                <a:solidFill>
                  <a:srgbClr val="002060"/>
                </a:solidFill>
              </a:rPr>
              <a:t>Формирование лотов</a:t>
            </a:r>
          </a:p>
          <a:p>
            <a:pPr algn="ctr"/>
            <a:endParaRPr lang="ru-RU" b="1" dirty="0">
              <a:solidFill>
                <a:srgbClr val="002060"/>
              </a:solidFill>
            </a:endParaRPr>
          </a:p>
          <a:p>
            <a:r>
              <a:rPr lang="ru-RU" dirty="0">
                <a:solidFill>
                  <a:srgbClr val="002060"/>
                </a:solidFill>
              </a:rPr>
              <a:t>Заказчики могут объединять в один лот товары из перечней № 1 и № 2, а также продукцию, не включённую в эти списки. </a:t>
            </a:r>
          </a:p>
          <a:p>
            <a:endParaRPr lang="ru-RU" dirty="0">
              <a:solidFill>
                <a:srgbClr val="002060"/>
              </a:solidFill>
            </a:endParaRPr>
          </a:p>
          <a:p>
            <a:r>
              <a:rPr lang="ru-RU" dirty="0">
                <a:solidFill>
                  <a:srgbClr val="002060"/>
                </a:solidFill>
              </a:rPr>
              <a:t>На каждую группу товаров распространяются соответствующие запреты, ограничения и преимущества.</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101953"/>
            <a:ext cx="2362200" cy="2362200"/>
          </a:xfrm>
          <a:prstGeom prst="rect">
            <a:avLst/>
          </a:prstGeom>
        </p:spPr>
      </p:pic>
    </p:spTree>
    <p:extLst>
      <p:ext uri="{BB962C8B-B14F-4D97-AF65-F5344CB8AC3E}">
        <p14:creationId xmlns:p14="http://schemas.microsoft.com/office/powerpoint/2010/main" val="861564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25527665"/>
              </p:ext>
            </p:extLst>
          </p:nvPr>
        </p:nvGraphicFramePr>
        <p:xfrm>
          <a:off x="135406" y="195486"/>
          <a:ext cx="8740870" cy="4616648"/>
        </p:xfrm>
        <a:graphic>
          <a:graphicData uri="http://schemas.openxmlformats.org/drawingml/2006/table">
            <a:tbl>
              <a:tblPr firstRow="1" bandRow="1">
                <a:tableStyleId>{5C22544A-7EE6-4342-B048-85BDC9FD1C3A}</a:tableStyleId>
              </a:tblPr>
              <a:tblGrid>
                <a:gridCol w="558636">
                  <a:extLst>
                    <a:ext uri="{9D8B030D-6E8A-4147-A177-3AD203B41FA5}">
                      <a16:colId xmlns:a16="http://schemas.microsoft.com/office/drawing/2014/main" val="20000"/>
                    </a:ext>
                  </a:extLst>
                </a:gridCol>
                <a:gridCol w="6689890">
                  <a:extLst>
                    <a:ext uri="{9D8B030D-6E8A-4147-A177-3AD203B41FA5}">
                      <a16:colId xmlns:a16="http://schemas.microsoft.com/office/drawing/2014/main" val="20001"/>
                    </a:ext>
                  </a:extLst>
                </a:gridCol>
                <a:gridCol w="1492344">
                  <a:extLst>
                    <a:ext uri="{9D8B030D-6E8A-4147-A177-3AD203B41FA5}">
                      <a16:colId xmlns:a16="http://schemas.microsoft.com/office/drawing/2014/main" val="20002"/>
                    </a:ext>
                  </a:extLst>
                </a:gridCol>
              </a:tblGrid>
              <a:tr h="370840">
                <a:tc>
                  <a:txBody>
                    <a:bodyPr/>
                    <a:lstStyle/>
                    <a:p>
                      <a:pPr algn="ctr"/>
                      <a:r>
                        <a:rPr lang="ru-RU" dirty="0">
                          <a:solidFill>
                            <a:srgbClr val="002060"/>
                          </a:solidFill>
                        </a:rPr>
                        <a:t>№</a:t>
                      </a:r>
                    </a:p>
                  </a:txBody>
                  <a:tcPr/>
                </a:tc>
                <a:tc>
                  <a:txBody>
                    <a:bodyPr/>
                    <a:lstStyle/>
                    <a:p>
                      <a:pPr algn="ctr"/>
                      <a:r>
                        <a:rPr lang="ru-RU" dirty="0">
                          <a:solidFill>
                            <a:srgbClr val="002060"/>
                          </a:solidFill>
                        </a:rPr>
                        <a:t>Наименование</a:t>
                      </a:r>
                    </a:p>
                  </a:txBody>
                  <a:tcPr/>
                </a:tc>
                <a:tc>
                  <a:txBody>
                    <a:bodyPr/>
                    <a:lstStyle/>
                    <a:p>
                      <a:pPr algn="ctr"/>
                      <a:r>
                        <a:rPr lang="ru-RU" dirty="0">
                          <a:solidFill>
                            <a:srgbClr val="002060"/>
                          </a:solidFill>
                        </a:rPr>
                        <a:t>ОКПД2</a:t>
                      </a:r>
                    </a:p>
                  </a:txBody>
                  <a:tcPr/>
                </a:tc>
                <a:extLst>
                  <a:ext uri="{0D108BD9-81ED-4DB2-BD59-A6C34878D82A}">
                    <a16:rowId xmlns:a16="http://schemas.microsoft.com/office/drawing/2014/main" val="10000"/>
                  </a:ext>
                </a:extLst>
              </a:tr>
              <a:tr h="49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53</a:t>
                      </a:r>
                    </a:p>
                  </a:txBody>
                  <a:tcPr/>
                </a:tc>
                <a:tc>
                  <a:txBody>
                    <a:bodyPr/>
                    <a:lstStyle/>
                    <a:p>
                      <a:r>
                        <a:rPr lang="ru-RU" sz="1400" dirty="0">
                          <a:solidFill>
                            <a:srgbClr val="002060"/>
                          </a:solidFill>
                        </a:rPr>
                        <a:t>Инструменты ручные электрические; инструменты ручные прочие с механизированным приводом</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28.24.1</a:t>
                      </a:r>
                    </a:p>
                  </a:txBody>
                  <a:tcPr/>
                </a:tc>
                <a:extLst>
                  <a:ext uri="{0D108BD9-81ED-4DB2-BD59-A6C34878D82A}">
                    <a16:rowId xmlns:a16="http://schemas.microsoft.com/office/drawing/2014/main" val="10001"/>
                  </a:ext>
                </a:extLst>
              </a:tr>
              <a:tr h="637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140</a:t>
                      </a:r>
                    </a:p>
                  </a:txBody>
                  <a:tcPr/>
                </a:tc>
                <a:tc>
                  <a:txBody>
                    <a:bodyPr/>
                    <a:lstStyle/>
                    <a:p>
                      <a:r>
                        <a:rPr lang="ru-RU" sz="1400" dirty="0">
                          <a:solidFill>
                            <a:srgbClr val="002060"/>
                          </a:solidFill>
                        </a:rPr>
                        <a:t>Мебель медицинская в части: кровати больничной механической (код 120210 вида МИ в соответствии с номенклатурной классификацией); кровати больничной стандартной с электроприводом</a:t>
                      </a:r>
                      <a:r>
                        <a:rPr lang="ru-RU" sz="1400" baseline="0" dirty="0">
                          <a:solidFill>
                            <a:srgbClr val="002060"/>
                          </a:solidFill>
                        </a:rPr>
                        <a:t> (</a:t>
                      </a:r>
                      <a:r>
                        <a:rPr lang="ru-RU" sz="1400" dirty="0">
                          <a:solidFill>
                            <a:srgbClr val="002060"/>
                          </a:solidFill>
                        </a:rPr>
                        <a:t>код 136210 вида МИ в соответствии с номенклатурной классификацией); стеллажа для палаты пациента (код 156900 вида МИ в соответствии с номенклатурной классификацией); шкафа вытяжного (код 181470 вида МИ в соответствии с номенклатурной классификацией); ширмы прикроватной</a:t>
                      </a:r>
                      <a:r>
                        <a:rPr lang="ru-RU" sz="1400" baseline="0" dirty="0">
                          <a:solidFill>
                            <a:srgbClr val="002060"/>
                          </a:solidFill>
                        </a:rPr>
                        <a:t> (</a:t>
                      </a:r>
                      <a:r>
                        <a:rPr lang="ru-RU" sz="1400" dirty="0">
                          <a:solidFill>
                            <a:srgbClr val="002060"/>
                          </a:solidFill>
                        </a:rPr>
                        <a:t>код 184200 вида МИ в соответствии с номенклатурной классификацией); стеллажа общего назначения</a:t>
                      </a:r>
                      <a:r>
                        <a:rPr lang="ru-RU" sz="1400" baseline="0" dirty="0">
                          <a:solidFill>
                            <a:srgbClr val="002060"/>
                          </a:solidFill>
                        </a:rPr>
                        <a:t> (</a:t>
                      </a:r>
                      <a:r>
                        <a:rPr lang="ru-RU" sz="1400" dirty="0">
                          <a:solidFill>
                            <a:srgbClr val="002060"/>
                          </a:solidFill>
                        </a:rPr>
                        <a:t>код 260470 вида МИ в соответствии с номенклатурной классификацией); шкафа для сушки и хранения эндоскопов (код 271740 вида МИ в соответствии с номенклатурной классификацией)</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32.50.30.119</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32.50.30.111</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32.50.30.110</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32.50.50</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32.50.50.190</a:t>
                      </a:r>
                    </a:p>
                  </a:txBody>
                  <a:tcPr/>
                </a:tc>
                <a:extLst>
                  <a:ext uri="{0D108BD9-81ED-4DB2-BD59-A6C34878D82A}">
                    <a16:rowId xmlns:a16="http://schemas.microsoft.com/office/drawing/2014/main" val="10002"/>
                  </a:ext>
                </a:extLst>
              </a:tr>
              <a:tr h="558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141</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solidFill>
                          <a:srgbClr val="002060"/>
                        </a:solidFill>
                      </a:endParaRPr>
                    </a:p>
                  </a:txBody>
                  <a:tcPr/>
                </a:tc>
                <a:tc>
                  <a:txBody>
                    <a:bodyPr/>
                    <a:lstStyle/>
                    <a:p>
                      <a:r>
                        <a:rPr lang="ru-RU" sz="1400" dirty="0">
                          <a:solidFill>
                            <a:srgbClr val="002060"/>
                          </a:solidFill>
                        </a:rPr>
                        <a:t>Изделия медицинские, в том числе хирургические, прочие, не включенные в другие группировки (только в отношении медицинских масок)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32.50.50.190</a:t>
                      </a:r>
                    </a:p>
                  </a:txBody>
                  <a:tcPr/>
                </a:tc>
                <a:extLst>
                  <a:ext uri="{0D108BD9-81ED-4DB2-BD59-A6C34878D82A}">
                    <a16:rowId xmlns:a16="http://schemas.microsoft.com/office/drawing/2014/main" val="10003"/>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144</a:t>
                      </a:r>
                    </a:p>
                  </a:txBody>
                  <a:tcPr/>
                </a:tc>
                <a:tc>
                  <a:txBody>
                    <a:bodyPr/>
                    <a:lstStyle/>
                    <a:p>
                      <a:r>
                        <a:rPr lang="ru-RU" sz="1400" dirty="0">
                          <a:solidFill>
                            <a:srgbClr val="002060"/>
                          </a:solidFill>
                        </a:rPr>
                        <a:t>Средства защиты головы и лица (только в отношении медицинских масок)</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32.99.11.160</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146</a:t>
                      </a:r>
                    </a:p>
                  </a:txBody>
                  <a:tcPr/>
                </a:tc>
                <a:tc>
                  <a:txBody>
                    <a:bodyPr/>
                    <a:lstStyle/>
                    <a:p>
                      <a:r>
                        <a:rPr lang="ru-RU" sz="1400" dirty="0">
                          <a:solidFill>
                            <a:srgbClr val="002060"/>
                          </a:solidFill>
                        </a:rPr>
                        <a:t>Программа для электронной вычислительной машины и (или) базы данных</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002060"/>
                          </a:solidFill>
                        </a:rPr>
                        <a:t>58.29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40467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398123"/>
            <a:ext cx="8964488" cy="2893100"/>
          </a:xfrm>
          <a:prstGeom prst="rect">
            <a:avLst/>
          </a:prstGeom>
        </p:spPr>
        <p:txBody>
          <a:bodyPr wrap="square">
            <a:spAutoFit/>
          </a:bodyPr>
          <a:lstStyle/>
          <a:p>
            <a:r>
              <a:rPr lang="ru-RU" dirty="0">
                <a:solidFill>
                  <a:srgbClr val="002060"/>
                </a:solidFill>
              </a:rPr>
              <a:t>и) осуществляется закупка товаров, не относящихся к товарам и ПО, </a:t>
            </a:r>
          </a:p>
          <a:p>
            <a:r>
              <a:rPr lang="ru-RU" dirty="0">
                <a:solidFill>
                  <a:srgbClr val="002060"/>
                </a:solidFill>
              </a:rPr>
              <a:t>указанным в </a:t>
            </a:r>
            <a:r>
              <a:rPr lang="ru-RU" b="1" dirty="0">
                <a:solidFill>
                  <a:srgbClr val="002060"/>
                </a:solidFill>
              </a:rPr>
              <a:t>позициях 17, 27, 35, 53, 140, 141, 144 и 146 </a:t>
            </a:r>
            <a:r>
              <a:rPr lang="ru-RU" dirty="0">
                <a:solidFill>
                  <a:srgbClr val="002060"/>
                </a:solidFill>
              </a:rPr>
              <a:t>приложения N 1 </a:t>
            </a:r>
          </a:p>
          <a:p>
            <a:r>
              <a:rPr lang="ru-RU" dirty="0">
                <a:solidFill>
                  <a:srgbClr val="002060"/>
                </a:solidFill>
              </a:rPr>
              <a:t>к настоящему постановлению, при которой НМЦК (НМЦД)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b="1" dirty="0">
                <a:solidFill>
                  <a:srgbClr val="002060"/>
                </a:solidFill>
              </a:rPr>
              <a:t>не превышает 1 млн. рублей и при этом ни одна из использованных при определении таких цен цена единицы товара не превышает 300 тыс. рублей;</a:t>
            </a:r>
          </a:p>
          <a:p>
            <a:endParaRPr lang="ru-RU" b="1" dirty="0">
              <a:solidFill>
                <a:srgbClr val="002060"/>
              </a:solidFill>
            </a:endParaRPr>
          </a:p>
          <a:p>
            <a:r>
              <a:rPr lang="ru-RU" dirty="0">
                <a:solidFill>
                  <a:srgbClr val="002060"/>
                </a:solidFill>
              </a:rPr>
              <a:t>к) осуществляется закупка товаров, указанных </a:t>
            </a:r>
            <a:r>
              <a:rPr lang="ru-RU" b="1" dirty="0">
                <a:solidFill>
                  <a:srgbClr val="002060"/>
                </a:solidFill>
              </a:rPr>
              <a:t>в позиции 35 </a:t>
            </a:r>
            <a:r>
              <a:rPr lang="ru-RU" dirty="0">
                <a:solidFill>
                  <a:srgbClr val="002060"/>
                </a:solidFill>
              </a:rPr>
              <a:t>приложения N 1 к настоящему постановлению, </a:t>
            </a:r>
            <a:r>
              <a:rPr lang="ru-RU" b="1" dirty="0">
                <a:solidFill>
                  <a:srgbClr val="002060"/>
                </a:solidFill>
              </a:rPr>
              <a:t>в количестве одной штуки </a:t>
            </a:r>
            <a:r>
              <a:rPr lang="ru-RU" dirty="0">
                <a:solidFill>
                  <a:srgbClr val="002060"/>
                </a:solidFill>
              </a:rPr>
              <a:t>и НМЦК (НМЦД)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b="1" dirty="0">
                <a:solidFill>
                  <a:srgbClr val="002060"/>
                </a:solidFill>
              </a:rPr>
              <a:t>не превышает 3 тыс. рублей;</a:t>
            </a:r>
          </a:p>
          <a:p>
            <a:endParaRPr lang="ru-RU" b="1" dirty="0">
              <a:solidFill>
                <a:srgbClr val="002060"/>
              </a:solidFill>
            </a:endParaRPr>
          </a:p>
        </p:txBody>
      </p:sp>
    </p:spTree>
    <p:extLst>
      <p:ext uri="{BB962C8B-B14F-4D97-AF65-F5344CB8AC3E}">
        <p14:creationId xmlns:p14="http://schemas.microsoft.com/office/powerpoint/2010/main" val="2354046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1" y="775494"/>
            <a:ext cx="8964488" cy="2677656"/>
          </a:xfrm>
          <a:prstGeom prst="rect">
            <a:avLst/>
          </a:prstGeom>
        </p:spPr>
        <p:txBody>
          <a:bodyPr wrap="square">
            <a:spAutoFit/>
          </a:bodyPr>
          <a:lstStyle/>
          <a:p>
            <a:r>
              <a:rPr lang="ru-RU" dirty="0">
                <a:solidFill>
                  <a:srgbClr val="002060"/>
                </a:solidFill>
              </a:rPr>
              <a:t>л) осуществляется закупка товаров, указанных </a:t>
            </a:r>
            <a:r>
              <a:rPr lang="ru-RU" b="1" dirty="0">
                <a:solidFill>
                  <a:srgbClr val="002060"/>
                </a:solidFill>
              </a:rPr>
              <a:t>в позиции 35 </a:t>
            </a:r>
            <a:r>
              <a:rPr lang="ru-RU" dirty="0">
                <a:solidFill>
                  <a:srgbClr val="002060"/>
                </a:solidFill>
              </a:rPr>
              <a:t>приложения N 1 к настоящему постановлению, при которой НМЦК (НМЦД)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b="1" dirty="0">
                <a:solidFill>
                  <a:srgbClr val="002060"/>
                </a:solidFill>
              </a:rPr>
              <a:t>не превышает 30 тыс. рублей и при этом ни одна из использованных при определении таких цен цена единицы товара не превышает 3 тыс. рублей;</a:t>
            </a:r>
          </a:p>
          <a:p>
            <a:endParaRPr lang="ru-RU" dirty="0">
              <a:solidFill>
                <a:srgbClr val="002060"/>
              </a:solidFill>
            </a:endParaRPr>
          </a:p>
          <a:p>
            <a:r>
              <a:rPr lang="ru-RU" dirty="0">
                <a:solidFill>
                  <a:srgbClr val="002060"/>
                </a:solidFill>
              </a:rPr>
              <a:t>м) осуществляется закупка товара, не относящегося к товарам, указанным в позициях 23, 24 (инструмент), 44 – 47 (краны, машины, погрузчики), 71 – 77 (машины, погрузчики экскаваторы, самосвалы), 79 – 88 (строительная техника, пекарное оборудование), 95 - 118 (</a:t>
            </a:r>
            <a:r>
              <a:rPr lang="ru-RU" dirty="0" err="1">
                <a:solidFill>
                  <a:srgbClr val="002060"/>
                </a:solidFill>
              </a:rPr>
              <a:t>спецавтотехника</a:t>
            </a:r>
            <a:r>
              <a:rPr lang="ru-RU" dirty="0">
                <a:solidFill>
                  <a:srgbClr val="002060"/>
                </a:solidFill>
              </a:rPr>
              <a:t>) приложения N 1 к настоящему постановлению, определенного товарного знака ввиду его несовместимости с товарами, на которых размещаются другие товарные знаки, и необходимости обеспечения взаимодействия закупаемого товара с товарами, используемыми заказчиком;</a:t>
            </a:r>
          </a:p>
        </p:txBody>
      </p:sp>
    </p:spTree>
    <p:extLst>
      <p:ext uri="{BB962C8B-B14F-4D97-AF65-F5344CB8AC3E}">
        <p14:creationId xmlns:p14="http://schemas.microsoft.com/office/powerpoint/2010/main" val="23540467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1109323"/>
            <a:ext cx="5832648" cy="2246769"/>
          </a:xfrm>
          <a:prstGeom prst="rect">
            <a:avLst/>
          </a:prstGeom>
        </p:spPr>
        <p:txBody>
          <a:bodyPr wrap="square">
            <a:spAutoFit/>
          </a:bodyPr>
          <a:lstStyle/>
          <a:p>
            <a:r>
              <a:rPr lang="ru-RU" dirty="0">
                <a:solidFill>
                  <a:srgbClr val="002060"/>
                </a:solidFill>
              </a:rPr>
              <a:t>н) осуществляется закупка в целях оказания медицинской помощи в неотложной или экстренной форме либо вследствие аварии, обстоятельств непреодолимой силы, для предупреждения (при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 и (или) ликвидации чрезвычайной ситуации, в целях проведения специальной военной операции, мобилизационной подготовки, мобилизации, осуществления деятельности на территории, на которой введено военное положение;</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 y="1359817"/>
            <a:ext cx="3190876"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46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64179"/>
            <a:ext cx="8964488" cy="2246769"/>
          </a:xfrm>
          <a:prstGeom prst="rect">
            <a:avLst/>
          </a:prstGeom>
        </p:spPr>
        <p:txBody>
          <a:bodyPr wrap="square">
            <a:spAutoFit/>
          </a:bodyPr>
          <a:lstStyle/>
          <a:p>
            <a:r>
              <a:rPr lang="ru-RU" dirty="0">
                <a:solidFill>
                  <a:srgbClr val="002060"/>
                </a:solidFill>
              </a:rPr>
              <a:t>о) ФСО РФ, службой внешней разведки РФ, органами внешней разведки Министерства обороны РФ, МВД РФ, Федеральной службой войск национальной гвардии РФ и подведомственными им организациями осуществляется закупка товаров, не относящихся к товарам, указанным в позициях 1 – 7 (ткани, одежда, обувь), 63 – 73 (станки, строительная техника), 92 - 94 (техника, включая </a:t>
            </a:r>
            <a:r>
              <a:rPr lang="ru-RU" b="1" dirty="0">
                <a:solidFill>
                  <a:srgbClr val="002060"/>
                </a:solidFill>
              </a:rPr>
              <a:t>легковые автомобили) </a:t>
            </a:r>
            <a:r>
              <a:rPr lang="ru-RU" dirty="0">
                <a:solidFill>
                  <a:srgbClr val="002060"/>
                </a:solidFill>
              </a:rPr>
              <a:t>и 99 (автомобили </a:t>
            </a:r>
            <a:r>
              <a:rPr lang="ru-RU" dirty="0" err="1">
                <a:solidFill>
                  <a:srgbClr val="002060"/>
                </a:solidFill>
              </a:rPr>
              <a:t>поэарные</a:t>
            </a:r>
            <a:r>
              <a:rPr lang="ru-RU" dirty="0">
                <a:solidFill>
                  <a:srgbClr val="002060"/>
                </a:solidFill>
              </a:rPr>
              <a:t>) приложения N 1 к настоящему постановлению. При этом запрет может также не применяться указанными ФОИВ и подведомственными им организациями, если осуществляется закупка товара, указанного в позициях 63 - 67 приложения N 1 к настоящему постановлению, </a:t>
            </a:r>
            <a:r>
              <a:rPr lang="ru-RU" b="1" dirty="0">
                <a:solidFill>
                  <a:srgbClr val="002060"/>
                </a:solidFill>
              </a:rPr>
              <a:t>в количестве одной штуки </a:t>
            </a:r>
            <a:r>
              <a:rPr lang="ru-RU" dirty="0">
                <a:solidFill>
                  <a:srgbClr val="002060"/>
                </a:solidFill>
              </a:rPr>
              <a:t>и НМЦК (НМЦД)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b="1" dirty="0">
                <a:solidFill>
                  <a:srgbClr val="002060"/>
                </a:solidFill>
              </a:rPr>
              <a:t>не превышает 2 млн. рублей;</a:t>
            </a:r>
          </a:p>
        </p:txBody>
      </p:sp>
    </p:spTree>
    <p:extLst>
      <p:ext uri="{BB962C8B-B14F-4D97-AF65-F5344CB8AC3E}">
        <p14:creationId xmlns:p14="http://schemas.microsoft.com/office/powerpoint/2010/main" val="23540467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114" y="504738"/>
            <a:ext cx="8737600" cy="3323987"/>
          </a:xfrm>
          <a:prstGeom prst="rect">
            <a:avLst/>
          </a:prstGeom>
        </p:spPr>
        <p:txBody>
          <a:bodyPr wrap="square">
            <a:spAutoFit/>
          </a:bodyPr>
          <a:lstStyle/>
          <a:p>
            <a:r>
              <a:rPr lang="ru-RU" dirty="0">
                <a:solidFill>
                  <a:srgbClr val="002060"/>
                </a:solidFill>
              </a:rPr>
              <a:t>п) </a:t>
            </a:r>
            <a:r>
              <a:rPr lang="ru-RU" b="1" dirty="0">
                <a:solidFill>
                  <a:srgbClr val="002060"/>
                </a:solidFill>
              </a:rPr>
              <a:t>ФСО РФ </a:t>
            </a:r>
            <a:r>
              <a:rPr lang="ru-RU" dirty="0">
                <a:solidFill>
                  <a:srgbClr val="002060"/>
                </a:solidFill>
              </a:rPr>
              <a:t>осуществляется закупка </a:t>
            </a:r>
            <a:r>
              <a:rPr lang="ru-RU" b="1" dirty="0">
                <a:solidFill>
                  <a:srgbClr val="002060"/>
                </a:solidFill>
              </a:rPr>
              <a:t>в целях реализации мер по осуществлению </a:t>
            </a:r>
          </a:p>
          <a:p>
            <a:r>
              <a:rPr lang="ru-RU" b="1" dirty="0">
                <a:solidFill>
                  <a:srgbClr val="002060"/>
                </a:solidFill>
              </a:rPr>
              <a:t>государственной охраны;</a:t>
            </a:r>
          </a:p>
          <a:p>
            <a:r>
              <a:rPr lang="ru-RU" dirty="0">
                <a:solidFill>
                  <a:srgbClr val="002060"/>
                </a:solidFill>
              </a:rPr>
              <a:t>р) </a:t>
            </a:r>
            <a:r>
              <a:rPr lang="ru-RU" b="1" dirty="0">
                <a:solidFill>
                  <a:srgbClr val="002060"/>
                </a:solidFill>
              </a:rPr>
              <a:t>МВД РФ </a:t>
            </a:r>
            <a:r>
              <a:rPr lang="ru-RU" dirty="0">
                <a:solidFill>
                  <a:srgbClr val="002060"/>
                </a:solidFill>
              </a:rPr>
              <a:t>осуществляется закупка </a:t>
            </a:r>
            <a:r>
              <a:rPr lang="ru-RU" b="1" dirty="0">
                <a:solidFill>
                  <a:srgbClr val="002060"/>
                </a:solidFill>
              </a:rPr>
              <a:t>транспортных средств для обеспечения безопасности объектов государственной охраны</a:t>
            </a:r>
            <a:r>
              <a:rPr lang="ru-RU" dirty="0">
                <a:solidFill>
                  <a:srgbClr val="002060"/>
                </a:solidFill>
              </a:rPr>
              <a:t> и проведения оперативно-поисковых мероприятий;</a:t>
            </a:r>
          </a:p>
          <a:p>
            <a:r>
              <a:rPr lang="ru-RU" dirty="0">
                <a:solidFill>
                  <a:srgbClr val="002060"/>
                </a:solidFill>
              </a:rPr>
              <a:t>с) </a:t>
            </a:r>
            <a:r>
              <a:rPr lang="ru-RU" b="1" dirty="0">
                <a:solidFill>
                  <a:srgbClr val="002060"/>
                </a:solidFill>
              </a:rPr>
              <a:t>ФСИН</a:t>
            </a:r>
            <a:r>
              <a:rPr lang="ru-RU" dirty="0">
                <a:solidFill>
                  <a:srgbClr val="002060"/>
                </a:solidFill>
              </a:rPr>
              <a:t> осуществляется </a:t>
            </a:r>
            <a:r>
              <a:rPr lang="ru-RU" b="1" dirty="0">
                <a:solidFill>
                  <a:srgbClr val="002060"/>
                </a:solidFill>
              </a:rPr>
              <a:t>закупка транспортных средств для проведения оперативно-</a:t>
            </a:r>
            <a:r>
              <a:rPr lang="ru-RU" b="1" dirty="0" err="1">
                <a:solidFill>
                  <a:srgbClr val="002060"/>
                </a:solidFill>
              </a:rPr>
              <a:t>разыскных</a:t>
            </a:r>
            <a:r>
              <a:rPr lang="ru-RU" b="1" dirty="0">
                <a:solidFill>
                  <a:srgbClr val="002060"/>
                </a:solidFill>
              </a:rPr>
              <a:t> мероприятий;</a:t>
            </a:r>
          </a:p>
          <a:p>
            <a:r>
              <a:rPr lang="ru-RU" dirty="0">
                <a:solidFill>
                  <a:srgbClr val="002060"/>
                </a:solidFill>
              </a:rPr>
              <a:t>т) </a:t>
            </a:r>
            <a:r>
              <a:rPr lang="ru-RU" b="1" dirty="0">
                <a:solidFill>
                  <a:srgbClr val="002060"/>
                </a:solidFill>
              </a:rPr>
              <a:t>Главным управлением специальных программ Президента РФ </a:t>
            </a:r>
            <a:r>
              <a:rPr lang="ru-RU" dirty="0">
                <a:solidFill>
                  <a:srgbClr val="002060"/>
                </a:solidFill>
              </a:rPr>
              <a:t>и подведомственными ему организациями осуществляется закупка товаров, не относящихся к товарам, указанным в позициях 1 - 7, 63 - 73 и 99 приложения N 1 к настоящему постановлению. При этом запрет может также не применяться Главным управлением специальных программ Президента РФ и подведомственными ему организациями, если осуществляется закупка товара, указанного в позициях 63 - 67 приложения N 1 к настоящему постановлению, в количестве одной штуки и НМЦК (НМЦД) или цена контракта, заключаемого с единственным поставщиком (цена, заключаемого с единственным поставщиком (исполнителем, подрядчиком) договора), не превышает 2 млн. рублей;</a:t>
            </a:r>
          </a:p>
          <a:p>
            <a:r>
              <a:rPr lang="ru-RU" dirty="0">
                <a:solidFill>
                  <a:srgbClr val="002060"/>
                </a:solidFill>
              </a:rPr>
              <a:t>.</a:t>
            </a:r>
          </a:p>
        </p:txBody>
      </p:sp>
    </p:spTree>
    <p:extLst>
      <p:ext uri="{BB962C8B-B14F-4D97-AF65-F5344CB8AC3E}">
        <p14:creationId xmlns:p14="http://schemas.microsoft.com/office/powerpoint/2010/main" val="23540467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109" y="847543"/>
            <a:ext cx="6012160" cy="2893100"/>
          </a:xfrm>
          <a:prstGeom prst="rect">
            <a:avLst/>
          </a:prstGeom>
        </p:spPr>
        <p:txBody>
          <a:bodyPr wrap="square">
            <a:spAutoFit/>
          </a:bodyPr>
          <a:lstStyle/>
          <a:p>
            <a:r>
              <a:rPr lang="ru-RU" dirty="0">
                <a:solidFill>
                  <a:srgbClr val="002060"/>
                </a:solidFill>
              </a:rPr>
              <a:t>у) Управлением делами Президента РФ и подведомственными </a:t>
            </a:r>
          </a:p>
          <a:p>
            <a:r>
              <a:rPr lang="ru-RU" dirty="0">
                <a:solidFill>
                  <a:srgbClr val="002060"/>
                </a:solidFill>
              </a:rPr>
              <a:t>ему организациями осуществляется закупка товаров, </a:t>
            </a:r>
            <a:r>
              <a:rPr lang="ru-RU" b="1" dirty="0">
                <a:solidFill>
                  <a:srgbClr val="002060"/>
                </a:solidFill>
              </a:rPr>
              <a:t>не относящихся к товарам, указанным в позициях 3 - 7, 63 - 73, 92 - 94 и 99 </a:t>
            </a:r>
            <a:r>
              <a:rPr lang="ru-RU" dirty="0">
                <a:solidFill>
                  <a:srgbClr val="002060"/>
                </a:solidFill>
              </a:rPr>
              <a:t>приложения N 1 к настоящему постановлению. При этом </a:t>
            </a:r>
            <a:r>
              <a:rPr lang="ru-RU" b="1" dirty="0">
                <a:solidFill>
                  <a:srgbClr val="002060"/>
                </a:solidFill>
              </a:rPr>
              <a:t>запрет может также не применяться</a:t>
            </a:r>
            <a:r>
              <a:rPr lang="ru-RU" dirty="0">
                <a:solidFill>
                  <a:srgbClr val="002060"/>
                </a:solidFill>
              </a:rPr>
              <a:t> Управлением делами Президента РФ и подведомственными ему организациями, </a:t>
            </a:r>
            <a:r>
              <a:rPr lang="ru-RU" b="1" dirty="0">
                <a:solidFill>
                  <a:srgbClr val="002060"/>
                </a:solidFill>
              </a:rPr>
              <a:t>если осуществляется закупка товара, указанного в позициях 63 - 67</a:t>
            </a:r>
            <a:r>
              <a:rPr lang="ru-RU" dirty="0">
                <a:solidFill>
                  <a:srgbClr val="002060"/>
                </a:solidFill>
              </a:rPr>
              <a:t> (станки) приложения N 1 к настоящему постановлению</a:t>
            </a:r>
            <a:r>
              <a:rPr lang="ru-RU" b="1" dirty="0">
                <a:solidFill>
                  <a:srgbClr val="002060"/>
                </a:solidFill>
              </a:rPr>
              <a:t>, в количестве одной штуки и НМЦК (НМЦД)</a:t>
            </a:r>
            <a:r>
              <a:rPr lang="ru-RU" dirty="0">
                <a:solidFill>
                  <a:srgbClr val="002060"/>
                </a:solidFill>
              </a:rPr>
              <a:t>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b="1" dirty="0">
                <a:solidFill>
                  <a:srgbClr val="002060"/>
                </a:solidFill>
              </a:rPr>
              <a:t>не превышает 2 млн. рублей.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28" y="1479133"/>
            <a:ext cx="2847976"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467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708" y="1851670"/>
            <a:ext cx="887789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rgbClr val="0070C0"/>
                </a:solidFill>
              </a:rPr>
              <a:t>5. Запрет, </a:t>
            </a:r>
            <a:r>
              <a:rPr lang="ru-RU" dirty="0">
                <a:solidFill>
                  <a:srgbClr val="002060"/>
                </a:solidFill>
              </a:rPr>
              <a:t>предусмотренный пунктом 1, подпунктом "ж" пункта 4 настоящего постановления, </a:t>
            </a:r>
            <a:r>
              <a:rPr lang="ru-RU" b="1" dirty="0">
                <a:solidFill>
                  <a:srgbClr val="002060"/>
                </a:solidFill>
              </a:rPr>
              <a:t>может не применяться заказчиками при наступлении одного из следующих случаев:</a:t>
            </a:r>
          </a:p>
          <a:p>
            <a:endParaRPr lang="ru-RU" dirty="0">
              <a:solidFill>
                <a:srgbClr val="002060"/>
              </a:solidFill>
            </a:endParaRPr>
          </a:p>
          <a:p>
            <a:r>
              <a:rPr lang="ru-RU" dirty="0">
                <a:solidFill>
                  <a:srgbClr val="002060"/>
                </a:solidFill>
              </a:rPr>
              <a:t>а) </a:t>
            </a:r>
            <a:r>
              <a:rPr lang="ru-RU" b="1" dirty="0">
                <a:solidFill>
                  <a:srgbClr val="002060"/>
                </a:solidFill>
              </a:rPr>
              <a:t>отсутствие на территории РФ производства товара, являющегося объектом закупки </a:t>
            </a:r>
            <a:r>
              <a:rPr lang="ru-RU" dirty="0">
                <a:solidFill>
                  <a:srgbClr val="002060"/>
                </a:solidFill>
              </a:rPr>
              <a:t>(предметом закупки) </a:t>
            </a:r>
            <a:r>
              <a:rPr lang="ru-RU" b="1" dirty="0">
                <a:solidFill>
                  <a:srgbClr val="002060"/>
                </a:solidFill>
              </a:rPr>
              <a:t>и указанного в позициях 1 - 145 </a:t>
            </a:r>
            <a:r>
              <a:rPr lang="ru-RU" dirty="0">
                <a:solidFill>
                  <a:srgbClr val="002060"/>
                </a:solidFill>
              </a:rPr>
              <a:t>приложения N 1 к настоящему постановлению, </a:t>
            </a:r>
            <a:r>
              <a:rPr lang="ru-RU" b="1" dirty="0">
                <a:solidFill>
                  <a:srgbClr val="0070C0"/>
                </a:solidFill>
              </a:rPr>
              <a:t>которое подтверждается разрешением на закупку происходящего из иностранного государства товара, </a:t>
            </a:r>
            <a:r>
              <a:rPr lang="ru-RU" b="1" dirty="0">
                <a:solidFill>
                  <a:srgbClr val="002060"/>
                </a:solidFill>
              </a:rPr>
              <a:t>являющегося промышленной продукцией, </a:t>
            </a:r>
            <a:r>
              <a:rPr lang="ru-RU" b="1" dirty="0">
                <a:solidFill>
                  <a:srgbClr val="0070C0"/>
                </a:solidFill>
              </a:rPr>
              <a:t>которое выдается</a:t>
            </a:r>
            <a:r>
              <a:rPr lang="ru-RU" b="1" dirty="0">
                <a:solidFill>
                  <a:srgbClr val="002060"/>
                </a:solidFill>
              </a:rPr>
              <a:t> в порядке, установленном </a:t>
            </a:r>
            <a:r>
              <a:rPr lang="ru-RU" b="1" dirty="0" err="1">
                <a:solidFill>
                  <a:srgbClr val="002060"/>
                </a:solidFill>
              </a:rPr>
              <a:t>Минпромторгом</a:t>
            </a:r>
            <a:r>
              <a:rPr lang="ru-RU" b="1" dirty="0">
                <a:solidFill>
                  <a:srgbClr val="002060"/>
                </a:solidFill>
              </a:rPr>
              <a:t>, </a:t>
            </a:r>
            <a:r>
              <a:rPr lang="ru-RU" b="1" dirty="0">
                <a:solidFill>
                  <a:srgbClr val="0070C0"/>
                </a:solidFill>
              </a:rPr>
              <a:t>заказчику до начала осуществления закупки по его обращению,</a:t>
            </a:r>
            <a:r>
              <a:rPr lang="ru-RU" b="1" dirty="0">
                <a:solidFill>
                  <a:srgbClr val="002060"/>
                </a:solidFill>
              </a:rPr>
              <a:t> </a:t>
            </a:r>
            <a:r>
              <a:rPr lang="ru-RU" dirty="0">
                <a:solidFill>
                  <a:srgbClr val="002060"/>
                </a:solidFill>
              </a:rPr>
              <a:t>… (Приказ </a:t>
            </a:r>
            <a:r>
              <a:rPr lang="ru-RU" dirty="0" err="1">
                <a:solidFill>
                  <a:srgbClr val="002060"/>
                </a:solidFill>
              </a:rPr>
              <a:t>Минпромторга</a:t>
            </a:r>
            <a:r>
              <a:rPr lang="ru-RU" dirty="0">
                <a:solidFill>
                  <a:srgbClr val="002060"/>
                </a:solidFill>
              </a:rPr>
              <a:t> от 09.01.2025 №7)</a:t>
            </a:r>
          </a:p>
        </p:txBody>
      </p:sp>
      <p:sp>
        <p:nvSpPr>
          <p:cNvPr id="3" name="Прямоугольник 2"/>
          <p:cNvSpPr/>
          <p:nvPr/>
        </p:nvSpPr>
        <p:spPr>
          <a:xfrm>
            <a:off x="1763688" y="195486"/>
            <a:ext cx="5682141" cy="954107"/>
          </a:xfrm>
          <a:prstGeom prst="rect">
            <a:avLst/>
          </a:prstGeom>
          <a:ln>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a:solidFill>
                  <a:srgbClr val="002060"/>
                </a:solidFill>
              </a:rPr>
              <a:t>Заказчику можно осуществлять закупку только после получения ответа от </a:t>
            </a:r>
            <a:r>
              <a:rPr lang="ru-RU" dirty="0" err="1">
                <a:solidFill>
                  <a:srgbClr val="002060"/>
                </a:solidFill>
              </a:rPr>
              <a:t>Минпромторга</a:t>
            </a:r>
            <a:r>
              <a:rPr lang="ru-RU" dirty="0">
                <a:solidFill>
                  <a:srgbClr val="002060"/>
                </a:solidFill>
              </a:rPr>
              <a:t>? На каждую закупку нужно новое письмо или можно использовать старое, если за год ничего не изменится?</a:t>
            </a:r>
          </a:p>
        </p:txBody>
      </p:sp>
      <p:sp>
        <p:nvSpPr>
          <p:cNvPr id="4" name="Стрелка вниз 3"/>
          <p:cNvSpPr/>
          <p:nvPr/>
        </p:nvSpPr>
        <p:spPr>
          <a:xfrm>
            <a:off x="4139952" y="1275606"/>
            <a:ext cx="576064" cy="432048"/>
          </a:xfrm>
          <a:prstGeom prst="down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32" y="86570"/>
            <a:ext cx="1512168" cy="1512168"/>
          </a:xfrm>
          <a:prstGeom prst="rect">
            <a:avLst/>
          </a:prstGeom>
        </p:spPr>
      </p:pic>
    </p:spTree>
    <p:extLst>
      <p:ext uri="{BB962C8B-B14F-4D97-AF65-F5344CB8AC3E}">
        <p14:creationId xmlns:p14="http://schemas.microsoft.com/office/powerpoint/2010/main" val="2354046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txBox="1">
            <a:spLocks/>
          </p:cNvSpPr>
          <p:nvPr/>
        </p:nvSpPr>
        <p:spPr>
          <a:xfrm>
            <a:off x="6553200" y="4767263"/>
            <a:ext cx="2133600"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19B0651-EE4F-4900-A07F-96A6BFA9D0F0}" type="slidenum">
              <a:rPr lang="ru-RU" smtClean="0"/>
              <a:pPr/>
              <a:t>98</a:t>
            </a:fld>
            <a:endParaRPr lang="ru-RU"/>
          </a:p>
        </p:txBody>
      </p:sp>
      <p:sp>
        <p:nvSpPr>
          <p:cNvPr id="3" name="TextBox 2"/>
          <p:cNvSpPr txBox="1"/>
          <p:nvPr/>
        </p:nvSpPr>
        <p:spPr>
          <a:xfrm>
            <a:off x="3534313" y="4155926"/>
            <a:ext cx="1211278" cy="430887"/>
          </a:xfrm>
          <a:prstGeom prst="rect">
            <a:avLst/>
          </a:prstGeom>
          <a:noFill/>
        </p:spPr>
        <p:txBody>
          <a:bodyPr wrap="square" rtlCol="0">
            <a:spAutoFit/>
          </a:bodyPr>
          <a:lstStyle/>
          <a:p>
            <a:r>
              <a:rPr lang="ru-RU" sz="1100" b="1" dirty="0">
                <a:solidFill>
                  <a:srgbClr val="002060"/>
                </a:solidFill>
              </a:rPr>
              <a:t>Подтверждает возможность</a:t>
            </a:r>
          </a:p>
        </p:txBody>
      </p:sp>
      <p:grpSp>
        <p:nvGrpSpPr>
          <p:cNvPr id="4" name="Группа 3"/>
          <p:cNvGrpSpPr/>
          <p:nvPr/>
        </p:nvGrpSpPr>
        <p:grpSpPr>
          <a:xfrm>
            <a:off x="35496" y="94948"/>
            <a:ext cx="9073009" cy="4420348"/>
            <a:chOff x="35496" y="123478"/>
            <a:chExt cx="9073009" cy="4420348"/>
          </a:xfrm>
        </p:grpSpPr>
        <p:sp>
          <p:nvSpPr>
            <p:cNvPr id="5" name="Загнутый угол 4"/>
            <p:cNvSpPr/>
            <p:nvPr/>
          </p:nvSpPr>
          <p:spPr>
            <a:xfrm>
              <a:off x="1407560" y="3611091"/>
              <a:ext cx="2126754" cy="895031"/>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200" dirty="0">
                  <a:solidFill>
                    <a:srgbClr val="002060"/>
                  </a:solidFill>
                </a:rPr>
                <a:t>В течение </a:t>
              </a:r>
              <a:r>
                <a:rPr lang="ru-RU" sz="1200" b="1" dirty="0">
                  <a:solidFill>
                    <a:srgbClr val="002060"/>
                  </a:solidFill>
                </a:rPr>
                <a:t>5 </a:t>
              </a:r>
              <a:r>
                <a:rPr lang="ru-RU" sz="1200" b="1" dirty="0" err="1">
                  <a:solidFill>
                    <a:srgbClr val="002060"/>
                  </a:solidFill>
                </a:rPr>
                <a:t>р.д</a:t>
              </a:r>
              <a:r>
                <a:rPr lang="ru-RU" sz="1200" b="1" dirty="0">
                  <a:solidFill>
                    <a:srgbClr val="002060"/>
                  </a:solidFill>
                </a:rPr>
                <a:t>. </a:t>
              </a:r>
              <a:r>
                <a:rPr lang="ru-RU" sz="1200" dirty="0">
                  <a:solidFill>
                    <a:srgbClr val="002060"/>
                  </a:solidFill>
                </a:rPr>
                <a:t>направляют уведомление об отказе с указанием аналогичного товара </a:t>
              </a:r>
            </a:p>
          </p:txBody>
        </p:sp>
        <p:sp>
          <p:nvSpPr>
            <p:cNvPr id="6" name="Прямоугольник 5"/>
            <p:cNvSpPr/>
            <p:nvPr/>
          </p:nvSpPr>
          <p:spPr>
            <a:xfrm>
              <a:off x="7776356" y="3795684"/>
              <a:ext cx="828092" cy="74814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7" name="TextBox 6"/>
            <p:cNvSpPr txBox="1"/>
            <p:nvPr/>
          </p:nvSpPr>
          <p:spPr>
            <a:xfrm>
              <a:off x="251520" y="123478"/>
              <a:ext cx="5760640" cy="369332"/>
            </a:xfrm>
            <a:prstGeom prst="rect">
              <a:avLst/>
            </a:prstGeom>
            <a:noFill/>
          </p:spPr>
          <p:txBody>
            <a:bodyPr wrap="square" rtlCol="0">
              <a:spAutoFit/>
            </a:bodyPr>
            <a:lstStyle/>
            <a:p>
              <a:r>
                <a:rPr lang="ru-RU" b="1" dirty="0">
                  <a:solidFill>
                    <a:srgbClr val="002060"/>
                  </a:solidFill>
                </a:rPr>
                <a:t>Порядок выдачи разрешения</a:t>
              </a:r>
            </a:p>
          </p:txBody>
        </p:sp>
        <p:sp>
          <p:nvSpPr>
            <p:cNvPr id="8" name="Прямоугольник 7"/>
            <p:cNvSpPr/>
            <p:nvPr/>
          </p:nvSpPr>
          <p:spPr>
            <a:xfrm>
              <a:off x="143508" y="492810"/>
              <a:ext cx="3719575" cy="27990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1200" dirty="0">
                  <a:solidFill>
                    <a:srgbClr val="002060"/>
                  </a:solidFill>
                </a:rPr>
                <a:t>1. </a:t>
              </a:r>
              <a:r>
                <a:rPr lang="ru-RU" dirty="0">
                  <a:solidFill>
                    <a:srgbClr val="002060"/>
                  </a:solidFill>
                </a:rPr>
                <a:t>Заявка подается через ГИСП (в личном кабинете) и подписывается ЭП руководителя, в заявке указывается:</a:t>
              </a:r>
            </a:p>
            <a:p>
              <a:pPr marL="174625" indent="-174625">
                <a:buFontTx/>
                <a:buChar char="-"/>
                <a:tabLst>
                  <a:tab pos="174625" algn="l"/>
                </a:tabLst>
              </a:pPr>
              <a:r>
                <a:rPr lang="ru-RU" dirty="0">
                  <a:solidFill>
                    <a:srgbClr val="002060"/>
                  </a:solidFill>
                </a:rPr>
                <a:t>информация о заявителе</a:t>
              </a:r>
            </a:p>
            <a:p>
              <a:pPr marL="174625" indent="-174625">
                <a:buFontTx/>
                <a:buChar char="-"/>
                <a:tabLst>
                  <a:tab pos="174625" algn="l"/>
                </a:tabLst>
              </a:pPr>
              <a:r>
                <a:rPr lang="ru-RU" dirty="0">
                  <a:solidFill>
                    <a:srgbClr val="002060"/>
                  </a:solidFill>
                </a:rPr>
                <a:t>информация о товаре (наименование, код ОКПД2, ТН ВЭД ЕАЭС)</a:t>
              </a:r>
            </a:p>
            <a:p>
              <a:pPr marL="174625" indent="-174625">
                <a:buFontTx/>
                <a:buChar char="-"/>
                <a:tabLst>
                  <a:tab pos="174625" algn="l"/>
                </a:tabLst>
              </a:pPr>
              <a:r>
                <a:rPr lang="ru-RU" dirty="0">
                  <a:solidFill>
                    <a:srgbClr val="002060"/>
                  </a:solidFill>
                </a:rPr>
                <a:t>сведения о технических характеристиках (по 44-ФЗ – по КТРУ), стоимости единицы товара</a:t>
              </a:r>
            </a:p>
            <a:p>
              <a:pPr marL="174625" indent="-174625">
                <a:buFontTx/>
                <a:buChar char="-"/>
                <a:tabLst>
                  <a:tab pos="174625" algn="l"/>
                </a:tabLst>
              </a:pPr>
              <a:r>
                <a:rPr lang="ru-RU" dirty="0" err="1">
                  <a:solidFill>
                    <a:srgbClr val="002060"/>
                  </a:solidFill>
                </a:rPr>
                <a:t>Инвестпроект</a:t>
              </a:r>
              <a:r>
                <a:rPr lang="ru-RU" dirty="0">
                  <a:solidFill>
                    <a:srgbClr val="002060"/>
                  </a:solidFill>
                </a:rPr>
                <a:t>, нацпроект, программа (при наличии)</a:t>
              </a:r>
            </a:p>
            <a:p>
              <a:pPr marL="174625" indent="-174625">
                <a:buFontTx/>
                <a:buChar char="-"/>
                <a:tabLst>
                  <a:tab pos="174625" algn="l"/>
                </a:tabLst>
              </a:pPr>
              <a:r>
                <a:rPr lang="ru-RU" dirty="0">
                  <a:solidFill>
                    <a:srgbClr val="002060"/>
                  </a:solidFill>
                </a:rPr>
                <a:t>планируемый срок проведения закупки</a:t>
              </a:r>
            </a:p>
          </p:txBody>
        </p:sp>
        <p:sp>
          <p:nvSpPr>
            <p:cNvPr id="9" name="Выноска со стрелкой вверх 8"/>
            <p:cNvSpPr/>
            <p:nvPr/>
          </p:nvSpPr>
          <p:spPr>
            <a:xfrm>
              <a:off x="35496" y="3291830"/>
              <a:ext cx="1296144" cy="1008112"/>
            </a:xfrm>
            <a:prstGeom prst="upArrowCallout">
              <a:avLst>
                <a:gd name="adj1" fmla="val 25000"/>
                <a:gd name="adj2" fmla="val 28591"/>
                <a:gd name="adj3" fmla="val 15663"/>
                <a:gd name="adj4" fmla="val 764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02060"/>
                  </a:solidFill>
                </a:rPr>
                <a:t>заполняются отдельно на каждый товар</a:t>
              </a:r>
            </a:p>
          </p:txBody>
        </p:sp>
        <p:sp>
          <p:nvSpPr>
            <p:cNvPr id="10" name="Прямоугольник 9"/>
            <p:cNvSpPr/>
            <p:nvPr/>
          </p:nvSpPr>
          <p:spPr>
            <a:xfrm>
              <a:off x="4327554" y="123478"/>
              <a:ext cx="2197224" cy="9676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solidFill>
                    <a:srgbClr val="002060"/>
                  </a:solidFill>
                </a:rPr>
                <a:t>2. Ответственный департамент проверяет заявку (</a:t>
              </a:r>
              <a:r>
                <a:rPr lang="ru-RU" b="1" dirty="0">
                  <a:solidFill>
                    <a:srgbClr val="002060"/>
                  </a:solidFill>
                </a:rPr>
                <a:t>5 </a:t>
              </a:r>
              <a:r>
                <a:rPr lang="ru-RU" b="1" dirty="0" err="1">
                  <a:solidFill>
                    <a:srgbClr val="002060"/>
                  </a:solidFill>
                </a:rPr>
                <a:t>р.д</a:t>
              </a:r>
              <a:r>
                <a:rPr lang="ru-RU" b="1" dirty="0">
                  <a:solidFill>
                    <a:srgbClr val="002060"/>
                  </a:solidFill>
                </a:rPr>
                <a:t>.) </a:t>
              </a:r>
              <a:endParaRPr lang="ru-RU" dirty="0">
                <a:solidFill>
                  <a:srgbClr val="002060"/>
                </a:solidFill>
              </a:endParaRPr>
            </a:p>
          </p:txBody>
        </p:sp>
        <p:sp>
          <p:nvSpPr>
            <p:cNvPr id="11" name="Стрелка вправо 10"/>
            <p:cNvSpPr/>
            <p:nvPr/>
          </p:nvSpPr>
          <p:spPr>
            <a:xfrm>
              <a:off x="3887534" y="758642"/>
              <a:ext cx="46844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6588224" y="758642"/>
              <a:ext cx="432048" cy="36004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7020273" y="123479"/>
              <a:ext cx="2088232" cy="9952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a:solidFill>
                    <a:srgbClr val="002060"/>
                  </a:solidFill>
                </a:rPr>
                <a:t>При отклонении заявки она направляется </a:t>
              </a:r>
            </a:p>
            <a:p>
              <a:pPr algn="ctr"/>
              <a:r>
                <a:rPr lang="ru-RU" sz="1200" dirty="0">
                  <a:solidFill>
                    <a:srgbClr val="002060"/>
                  </a:solidFill>
                </a:rPr>
                <a:t>(</a:t>
              </a:r>
              <a:r>
                <a:rPr lang="ru-RU" sz="1200" b="1" dirty="0">
                  <a:solidFill>
                    <a:srgbClr val="002060"/>
                  </a:solidFill>
                </a:rPr>
                <a:t>1 </a:t>
              </a:r>
              <a:r>
                <a:rPr lang="ru-RU" sz="1200" b="1" dirty="0" err="1">
                  <a:solidFill>
                    <a:srgbClr val="002060"/>
                  </a:solidFill>
                </a:rPr>
                <a:t>р.д</a:t>
              </a:r>
              <a:r>
                <a:rPr lang="ru-RU" sz="1200" b="1" dirty="0">
                  <a:solidFill>
                    <a:srgbClr val="002060"/>
                  </a:solidFill>
                </a:rPr>
                <a:t>.) </a:t>
              </a:r>
              <a:r>
                <a:rPr lang="ru-RU" sz="1200" dirty="0">
                  <a:solidFill>
                    <a:srgbClr val="002060"/>
                  </a:solidFill>
                </a:rPr>
                <a:t>заявителю на доработку (</a:t>
              </a:r>
              <a:r>
                <a:rPr lang="ru-RU" sz="1200" b="1" dirty="0">
                  <a:solidFill>
                    <a:srgbClr val="002060"/>
                  </a:solidFill>
                </a:rPr>
                <a:t>15 </a:t>
              </a:r>
              <a:r>
                <a:rPr lang="ru-RU" sz="1200" b="1" dirty="0" err="1">
                  <a:solidFill>
                    <a:srgbClr val="002060"/>
                  </a:solidFill>
                </a:rPr>
                <a:t>р.д</a:t>
              </a:r>
              <a:r>
                <a:rPr lang="ru-RU" sz="1200" b="1" dirty="0">
                  <a:solidFill>
                    <a:srgbClr val="002060"/>
                  </a:solidFill>
                </a:rPr>
                <a:t>.)</a:t>
              </a:r>
            </a:p>
          </p:txBody>
        </p:sp>
        <p:sp>
          <p:nvSpPr>
            <p:cNvPr id="14" name="Скругленный прямоугольник 13"/>
            <p:cNvSpPr/>
            <p:nvPr/>
          </p:nvSpPr>
          <p:spPr>
            <a:xfrm>
              <a:off x="4355975" y="1419622"/>
              <a:ext cx="4650375" cy="76748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solidFill>
                    <a:srgbClr val="002060"/>
                  </a:solidFill>
                </a:rPr>
                <a:t>3. Ответственный департамент сравнивает заявленный товар с продукцией в реестре (</a:t>
              </a:r>
              <a:r>
                <a:rPr lang="ru-RU" b="1" dirty="0">
                  <a:solidFill>
                    <a:srgbClr val="002060"/>
                  </a:solidFill>
                </a:rPr>
                <a:t>1 </a:t>
              </a:r>
              <a:r>
                <a:rPr lang="ru-RU" b="1" dirty="0" err="1">
                  <a:solidFill>
                    <a:srgbClr val="002060"/>
                  </a:solidFill>
                </a:rPr>
                <a:t>р.д</a:t>
              </a:r>
              <a:r>
                <a:rPr lang="ru-RU" b="1" dirty="0">
                  <a:solidFill>
                    <a:srgbClr val="002060"/>
                  </a:solidFill>
                </a:rPr>
                <a:t>. )</a:t>
              </a:r>
              <a:endParaRPr lang="ru-RU" dirty="0">
                <a:solidFill>
                  <a:srgbClr val="002060"/>
                </a:solidFill>
              </a:endParaRPr>
            </a:p>
          </p:txBody>
        </p:sp>
        <p:sp>
          <p:nvSpPr>
            <p:cNvPr id="15" name="Стрелка вниз 14"/>
            <p:cNvSpPr/>
            <p:nvPr/>
          </p:nvSpPr>
          <p:spPr>
            <a:xfrm>
              <a:off x="6012160" y="1131590"/>
              <a:ext cx="360040" cy="36004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16" name="Стрелка вниз 15"/>
            <p:cNvSpPr/>
            <p:nvPr/>
          </p:nvSpPr>
          <p:spPr>
            <a:xfrm>
              <a:off x="4644008" y="2191428"/>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950478" y="2193686"/>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948264" y="2580134"/>
              <a:ext cx="2160240" cy="10717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a:solidFill>
                    <a:srgbClr val="002060"/>
                  </a:solidFill>
                </a:rPr>
                <a:t>Если не выявлено аналогичного товара, то в течение </a:t>
              </a:r>
              <a:r>
                <a:rPr lang="ru-RU" sz="1200" b="1" dirty="0">
                  <a:solidFill>
                    <a:srgbClr val="002060"/>
                  </a:solidFill>
                </a:rPr>
                <a:t>5 </a:t>
              </a:r>
              <a:r>
                <a:rPr lang="ru-RU" sz="1200" b="1" dirty="0" err="1">
                  <a:solidFill>
                    <a:srgbClr val="002060"/>
                  </a:solidFill>
                </a:rPr>
                <a:t>р.д</a:t>
              </a:r>
              <a:r>
                <a:rPr lang="ru-RU" sz="1200" b="1" dirty="0">
                  <a:solidFill>
                    <a:srgbClr val="002060"/>
                  </a:solidFill>
                </a:rPr>
                <a:t>. </a:t>
              </a:r>
              <a:r>
                <a:rPr lang="ru-RU" sz="1200" dirty="0">
                  <a:solidFill>
                    <a:srgbClr val="002060"/>
                  </a:solidFill>
                </a:rPr>
                <a:t>направляют разрешение</a:t>
              </a:r>
            </a:p>
          </p:txBody>
        </p:sp>
        <p:sp>
          <p:nvSpPr>
            <p:cNvPr id="19" name="Скругленный прямоугольник 18"/>
            <p:cNvSpPr/>
            <p:nvPr/>
          </p:nvSpPr>
          <p:spPr>
            <a:xfrm>
              <a:off x="4345296" y="2571750"/>
              <a:ext cx="2458952" cy="10717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200" dirty="0">
                  <a:solidFill>
                    <a:srgbClr val="002060"/>
                  </a:solidFill>
                </a:rPr>
                <a:t>Если выявлены аналоги, то в течение </a:t>
              </a:r>
              <a:r>
                <a:rPr lang="ru-RU" sz="1200" b="1" dirty="0">
                  <a:solidFill>
                    <a:srgbClr val="002060"/>
                  </a:solidFill>
                </a:rPr>
                <a:t>1 </a:t>
              </a:r>
              <a:r>
                <a:rPr lang="ru-RU" sz="1200" b="1" dirty="0" err="1">
                  <a:solidFill>
                    <a:srgbClr val="002060"/>
                  </a:solidFill>
                </a:rPr>
                <a:t>р.д</a:t>
              </a:r>
              <a:r>
                <a:rPr lang="ru-RU" sz="1200" b="1" dirty="0">
                  <a:solidFill>
                    <a:srgbClr val="002060"/>
                  </a:solidFill>
                </a:rPr>
                <a:t>. </a:t>
              </a:r>
              <a:r>
                <a:rPr lang="ru-RU" sz="1200" dirty="0">
                  <a:solidFill>
                    <a:srgbClr val="002060"/>
                  </a:solidFill>
                </a:rPr>
                <a:t>направляют запрос производителям о возможности производства</a:t>
              </a:r>
            </a:p>
          </p:txBody>
        </p:sp>
        <p:sp>
          <p:nvSpPr>
            <p:cNvPr id="20" name="Прямоугольник 19"/>
            <p:cNvSpPr/>
            <p:nvPr/>
          </p:nvSpPr>
          <p:spPr>
            <a:xfrm>
              <a:off x="4722136" y="3862790"/>
              <a:ext cx="1872208" cy="643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solidFill>
                    <a:srgbClr val="002060"/>
                  </a:solidFill>
                </a:rPr>
                <a:t>Производитель в течение </a:t>
              </a:r>
              <a:r>
                <a:rPr lang="ru-RU" b="1" dirty="0">
                  <a:solidFill>
                    <a:srgbClr val="002060"/>
                  </a:solidFill>
                </a:rPr>
                <a:t>5 </a:t>
              </a:r>
              <a:r>
                <a:rPr lang="ru-RU" b="1" dirty="0" err="1">
                  <a:solidFill>
                    <a:srgbClr val="002060"/>
                  </a:solidFill>
                </a:rPr>
                <a:t>р.д</a:t>
              </a:r>
              <a:r>
                <a:rPr lang="ru-RU" b="1" dirty="0">
                  <a:solidFill>
                    <a:srgbClr val="002060"/>
                  </a:solidFill>
                </a:rPr>
                <a:t>.</a:t>
              </a:r>
              <a:endParaRPr lang="ru-RU" sz="1400" b="1" dirty="0">
                <a:solidFill>
                  <a:srgbClr val="002060"/>
                </a:solidFill>
              </a:endParaRPr>
            </a:p>
          </p:txBody>
        </p:sp>
        <p:sp>
          <p:nvSpPr>
            <p:cNvPr id="21" name="Стрелка вниз 20"/>
            <p:cNvSpPr/>
            <p:nvPr/>
          </p:nvSpPr>
          <p:spPr>
            <a:xfrm>
              <a:off x="5478220" y="3629390"/>
              <a:ext cx="360040" cy="217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углом вверх 21"/>
            <p:cNvSpPr/>
            <p:nvPr/>
          </p:nvSpPr>
          <p:spPr>
            <a:xfrm>
              <a:off x="7811091" y="3675848"/>
              <a:ext cx="324036" cy="28646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углом вверх 22"/>
            <p:cNvSpPr/>
            <p:nvPr/>
          </p:nvSpPr>
          <p:spPr>
            <a:xfrm>
              <a:off x="8064389" y="3651871"/>
              <a:ext cx="900099" cy="76490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6569207" y="3769293"/>
              <a:ext cx="1241884" cy="276999"/>
            </a:xfrm>
            <a:prstGeom prst="rect">
              <a:avLst/>
            </a:prstGeom>
            <a:noFill/>
          </p:spPr>
          <p:txBody>
            <a:bodyPr wrap="square" rtlCol="0">
              <a:spAutoFit/>
            </a:bodyPr>
            <a:lstStyle/>
            <a:p>
              <a:r>
                <a:rPr lang="ru-RU" sz="1200" b="1" dirty="0">
                  <a:solidFill>
                    <a:srgbClr val="002060"/>
                  </a:solidFill>
                </a:rPr>
                <a:t>Не отвечает</a:t>
              </a:r>
            </a:p>
          </p:txBody>
        </p:sp>
        <p:sp>
          <p:nvSpPr>
            <p:cNvPr id="25" name="TextBox 24"/>
            <p:cNvSpPr txBox="1"/>
            <p:nvPr/>
          </p:nvSpPr>
          <p:spPr>
            <a:xfrm>
              <a:off x="6581155" y="4082161"/>
              <a:ext cx="1553971" cy="461665"/>
            </a:xfrm>
            <a:prstGeom prst="rect">
              <a:avLst/>
            </a:prstGeom>
            <a:noFill/>
          </p:spPr>
          <p:txBody>
            <a:bodyPr wrap="square" rtlCol="0">
              <a:spAutoFit/>
            </a:bodyPr>
            <a:lstStyle/>
            <a:p>
              <a:r>
                <a:rPr lang="ru-RU" sz="1200" b="1" dirty="0">
                  <a:solidFill>
                    <a:srgbClr val="002060"/>
                  </a:solidFill>
                </a:rPr>
                <a:t>Не подтверждает возможность</a:t>
              </a:r>
            </a:p>
          </p:txBody>
        </p:sp>
        <p:sp>
          <p:nvSpPr>
            <p:cNvPr id="26" name="Стрелка влево 25"/>
            <p:cNvSpPr/>
            <p:nvPr/>
          </p:nvSpPr>
          <p:spPr>
            <a:xfrm>
              <a:off x="3597308" y="3941392"/>
              <a:ext cx="1079340" cy="209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7" name="TextBox 26"/>
          <p:cNvSpPr txBox="1"/>
          <p:nvPr/>
        </p:nvSpPr>
        <p:spPr>
          <a:xfrm>
            <a:off x="35496" y="4630365"/>
            <a:ext cx="4104456" cy="430887"/>
          </a:xfrm>
          <a:prstGeom prst="rect">
            <a:avLst/>
          </a:prstGeom>
          <a:solidFill>
            <a:schemeClr val="bg1"/>
          </a:solidFill>
          <a:ln>
            <a:solidFill>
              <a:srgbClr val="C00000"/>
            </a:solidFill>
          </a:ln>
        </p:spPr>
        <p:txBody>
          <a:bodyPr wrap="square" rtlCol="0">
            <a:spAutoFit/>
          </a:bodyPr>
          <a:lstStyle/>
          <a:p>
            <a:r>
              <a:rPr lang="ru-RU" sz="1100" dirty="0">
                <a:solidFill>
                  <a:srgbClr val="002060"/>
                </a:solidFill>
              </a:rPr>
              <a:t>Разрешение </a:t>
            </a:r>
            <a:r>
              <a:rPr lang="ru-RU" sz="1100" b="1" dirty="0">
                <a:solidFill>
                  <a:srgbClr val="002060"/>
                </a:solidFill>
              </a:rPr>
              <a:t>действительно в течение 18 месяцев </a:t>
            </a:r>
            <a:r>
              <a:rPr lang="ru-RU" sz="1100" dirty="0">
                <a:solidFill>
                  <a:srgbClr val="002060"/>
                </a:solidFill>
              </a:rPr>
              <a:t>со дня его выдачи и распространяется только </a:t>
            </a:r>
            <a:r>
              <a:rPr lang="ru-RU" sz="1100" b="1" dirty="0">
                <a:solidFill>
                  <a:srgbClr val="002060"/>
                </a:solidFill>
              </a:rPr>
              <a:t>на одну закупку</a:t>
            </a:r>
            <a:r>
              <a:rPr lang="ru-RU" sz="1100" dirty="0">
                <a:solidFill>
                  <a:srgbClr val="002060"/>
                </a:solidFill>
              </a:rPr>
              <a:t>.</a:t>
            </a:r>
          </a:p>
        </p:txBody>
      </p:sp>
      <p:sp>
        <p:nvSpPr>
          <p:cNvPr id="28" name="TextBox 27"/>
          <p:cNvSpPr txBox="1"/>
          <p:nvPr/>
        </p:nvSpPr>
        <p:spPr>
          <a:xfrm>
            <a:off x="4243806" y="4630365"/>
            <a:ext cx="4762545" cy="461665"/>
          </a:xfrm>
          <a:prstGeom prst="rect">
            <a:avLst/>
          </a:prstGeom>
          <a:solidFill>
            <a:schemeClr val="bg1"/>
          </a:solidFill>
          <a:ln>
            <a:solidFill>
              <a:srgbClr val="C00000"/>
            </a:solidFill>
          </a:ln>
        </p:spPr>
        <p:txBody>
          <a:bodyPr wrap="square" rtlCol="0">
            <a:spAutoFit/>
          </a:bodyPr>
          <a:lstStyle/>
          <a:p>
            <a:r>
              <a:rPr lang="ru-RU" sz="1200" dirty="0">
                <a:solidFill>
                  <a:srgbClr val="002060"/>
                </a:solidFill>
              </a:rPr>
              <a:t>заявитель в ЛК ГИСП размещает информацию о результатах закупки в течение 10 рабочих дней после заключения контракта</a:t>
            </a:r>
          </a:p>
        </p:txBody>
      </p:sp>
    </p:spTree>
    <p:extLst>
      <p:ext uri="{BB962C8B-B14F-4D97-AF65-F5344CB8AC3E}">
        <p14:creationId xmlns:p14="http://schemas.microsoft.com/office/powerpoint/2010/main" val="23540467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7108"/>
            <a:ext cx="2020498" cy="2020498"/>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040" y="1269516"/>
            <a:ext cx="7022098" cy="1283965"/>
          </a:xfrm>
          <a:prstGeom prst="rect">
            <a:avLst/>
          </a:prstGeom>
          <a:ln>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040" y="3032189"/>
            <a:ext cx="7022098" cy="705417"/>
          </a:xfrm>
          <a:prstGeom prst="rect">
            <a:avLst/>
          </a:prstGeom>
          <a:ln>
            <a:solidFill>
              <a:srgbClr val="002060"/>
            </a:solid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54046744"/>
      </p:ext>
    </p:extLst>
  </p:cSld>
  <p:clrMapOvr>
    <a:masterClrMapping/>
  </p:clrMapOvr>
</p:sld>
</file>

<file path=ppt/theme/theme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4000</TotalTime>
  <Words>11389</Words>
  <Application>Microsoft Office PowerPoint</Application>
  <PresentationFormat>Экран (16:9)</PresentationFormat>
  <Paragraphs>679</Paragraphs>
  <Slides>103</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103</vt:i4>
      </vt:variant>
    </vt:vector>
  </HeadingPairs>
  <TitlesOfParts>
    <vt:vector size="111" baseType="lpstr">
      <vt:lpstr>Archivo</vt:lpstr>
      <vt:lpstr>Archivo Black</vt:lpstr>
      <vt:lpstr>Arial</vt:lpstr>
      <vt:lpstr>Calibri</vt:lpstr>
      <vt:lpstr>DM Sans</vt:lpstr>
      <vt:lpstr>Manrope</vt:lpstr>
      <vt:lpstr>Wingdings</vt:lpstr>
      <vt:lpstr>Business Administration School Center by Slidesgo</vt:lpstr>
      <vt:lpstr>ПРЕДОСТАВЛЕНИЕ  НАЦИОНАЛЬНОГО РЕЖИМА В 2025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Administration School Center</dc:title>
  <dc:creator>Саберова Марина Шамильевна</dc:creator>
  <cp:lastModifiedBy>user</cp:lastModifiedBy>
  <cp:revision>80</cp:revision>
  <dcterms:modified xsi:type="dcterms:W3CDTF">2025-02-20T05:32:30Z</dcterms:modified>
</cp:coreProperties>
</file>