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91" r:id="rId2"/>
    <p:sldId id="298" r:id="rId3"/>
    <p:sldId id="294" r:id="rId4"/>
    <p:sldId id="296" r:id="rId5"/>
    <p:sldId id="297" r:id="rId6"/>
    <p:sldId id="293" r:id="rId7"/>
    <p:sldId id="281" r:id="rId8"/>
    <p:sldId id="278" r:id="rId9"/>
    <p:sldId id="283" r:id="rId10"/>
    <p:sldId id="279" r:id="rId11"/>
    <p:sldId id="287" r:id="rId12"/>
    <p:sldId id="289" r:id="rId13"/>
    <p:sldId id="290" r:id="rId14"/>
    <p:sldId id="282" r:id="rId15"/>
    <p:sldId id="299" r:id="rId16"/>
    <p:sldId id="29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D2353"/>
    <a:srgbClr val="FFCC00"/>
    <a:srgbClr val="FF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93" autoAdjust="0"/>
    <p:restoredTop sz="98966" autoAdjust="0"/>
  </p:normalViewPr>
  <p:slideViewPr>
    <p:cSldViewPr>
      <p:cViewPr>
        <p:scale>
          <a:sx n="95" d="100"/>
          <a:sy n="95" d="100"/>
        </p:scale>
        <p:origin x="-36" y="-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0" y="48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658FF0-DD0A-4236-B802-7861EBF985B3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714C09-878F-40C5-8D0A-6A07DABA0A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919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14C09-878F-40C5-8D0A-6A07DABA0AF0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00266" y="642918"/>
            <a:ext cx="6643734" cy="1255711"/>
          </a:xfrm>
          <a:noFill/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УПРАВЛЕНИЕ</a:t>
            </a:r>
            <a:r>
              <a:rPr lang="ru-RU" sz="2800" dirty="0" smtClean="0">
                <a:solidFill>
                  <a:srgbClr val="FCD2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ФЕДЕРАЛЬНОЙ СЛУЖБЫ ИСПОЛНЕНИЯ НАКАЗАНИЙ </a:t>
            </a:r>
            <a:br>
              <a:rPr lang="ru-RU" sz="2800" dirty="0" smtClean="0">
                <a:solidFill>
                  <a:srgbClr val="FCD2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FCD2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САМАРСКОЙ ОБЛАСТИ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42910" y="2928934"/>
            <a:ext cx="7929618" cy="13271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dirty="0" smtClean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dirty="0" smtClean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baseline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Производственный потенциал  </a:t>
            </a:r>
            <a:br>
              <a:rPr kumimoji="0" lang="ru-RU" sz="3200" b="0" i="0" u="none" strike="noStrike" kern="1200" cap="none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исправительных учреждений УФСИН России по </a:t>
            </a:r>
            <a:r>
              <a:rPr kumimoji="0" lang="ru-RU" sz="3200" b="0" i="0" u="none" strike="noStrike" kern="1200" cap="none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Самарской области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baseline="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2357430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 descr="герб уис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42852"/>
            <a:ext cx="2214578" cy="2214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00108"/>
            <a:ext cx="91440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214414" y="214290"/>
            <a:ext cx="72152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Швейное производство </a:t>
            </a:r>
            <a:endParaRPr lang="ru-RU" sz="36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F:\Каталог выпускаемой продукции\Швейная продукция\Постельные принадлежности, подушки\1063290-1-800Wx800HphotoAid-removed-background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857232"/>
            <a:ext cx="178595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dolgov.d.v\Downloads\614888778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42974" y="3429000"/>
            <a:ext cx="2928958" cy="3000396"/>
          </a:xfrm>
          <a:prstGeom prst="rect">
            <a:avLst/>
          </a:prstGeom>
          <a:noFill/>
        </p:spPr>
      </p:pic>
      <p:pic>
        <p:nvPicPr>
          <p:cNvPr id="1030" name="Picture 6" descr="C:\Users\dolgov.d.v\Downloads\5212825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3357562"/>
            <a:ext cx="3071834" cy="3000396"/>
          </a:xfrm>
          <a:prstGeom prst="rect">
            <a:avLst/>
          </a:prstGeom>
          <a:noFill/>
        </p:spPr>
      </p:pic>
      <p:pic>
        <p:nvPicPr>
          <p:cNvPr id="1031" name="Picture 7" descr="C:\Users\dolgov.d.v\Downloads\Remove-bg.ai_170808768996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60" y="1071546"/>
            <a:ext cx="1726318" cy="1785950"/>
          </a:xfrm>
          <a:prstGeom prst="rect">
            <a:avLst/>
          </a:prstGeom>
          <a:noFill/>
        </p:spPr>
      </p:pic>
      <p:pic>
        <p:nvPicPr>
          <p:cNvPr id="1032" name="Picture 8" descr="C:\Users\dolgov.d.v\Downloads\Remove-bg.ai_170808773362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4810" y="1500174"/>
            <a:ext cx="2714644" cy="1377682"/>
          </a:xfrm>
          <a:prstGeom prst="rect">
            <a:avLst/>
          </a:prstGeom>
          <a:noFill/>
        </p:spPr>
      </p:pic>
      <p:pic>
        <p:nvPicPr>
          <p:cNvPr id="1033" name="Picture 9" descr="C:\Users\dolgov.d.v\Downloads\Remove-bg.ai_170808777860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2264" y="1142984"/>
            <a:ext cx="2768777" cy="1857388"/>
          </a:xfrm>
          <a:prstGeom prst="rect">
            <a:avLst/>
          </a:prstGeom>
          <a:noFill/>
        </p:spPr>
      </p:pic>
      <p:pic>
        <p:nvPicPr>
          <p:cNvPr id="1034" name="Picture 10" descr="C:\Users\dolgov.d.v\Downloads\Remove-bg.ai_1708087826781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71934" y="3286124"/>
            <a:ext cx="2964646" cy="3067052"/>
          </a:xfrm>
          <a:prstGeom prst="rect">
            <a:avLst/>
          </a:prstGeom>
          <a:noFill/>
        </p:spPr>
      </p:pic>
      <p:pic>
        <p:nvPicPr>
          <p:cNvPr id="1035" name="Picture 11" descr="C:\Users\dolgov.d.v\Downloads\Remove-bg.ai_1708087898483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28728" y="3286124"/>
            <a:ext cx="1843100" cy="321471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0" y="3000372"/>
            <a:ext cx="22695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Вафельные полотенца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14480" y="6519446"/>
            <a:ext cx="33575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Специальная рабочая одежда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000496" y="3000372"/>
            <a:ext cx="33575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Постельные принадлежности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143636" y="6519446"/>
            <a:ext cx="33575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Сигнальные жилеты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E:\Каталог выпускаемой продукции\Швейная продукция\Специальная рабочая одежда\Remove-bg.ai_1709032963292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66580" y="4071942"/>
            <a:ext cx="2777420" cy="2143140"/>
          </a:xfrm>
          <a:prstGeom prst="rect">
            <a:avLst/>
          </a:prstGeom>
          <a:noFill/>
        </p:spPr>
      </p:pic>
      <p:pic>
        <p:nvPicPr>
          <p:cNvPr id="19" name="Рисунок 18" descr="герб уис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42910" y="142852"/>
            <a:ext cx="1019210" cy="1019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    Форменное обмундирование</a:t>
            </a:r>
            <a:endParaRPr lang="ru-RU" dirty="0">
              <a:solidFill>
                <a:srgbClr val="FFCC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герб уис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2852"/>
            <a:ext cx="1339841" cy="1339841"/>
          </a:xfr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0" y="1357298"/>
            <a:ext cx="9144000" cy="15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 descr="форменное обмундирование-fotor-bg-remover-202408170253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1500174"/>
            <a:ext cx="1562100" cy="4691062"/>
          </a:xfrm>
          <a:prstGeom prst="rect">
            <a:avLst/>
          </a:prstGeom>
        </p:spPr>
      </p:pic>
      <p:pic>
        <p:nvPicPr>
          <p:cNvPr id="11" name="Рисунок 10" descr="костюм зимний мужской маскирующей расцветки для сотрудников ФСИН России-fotor-bg-remover-202408170233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488" y="1000108"/>
            <a:ext cx="3224224" cy="5667398"/>
          </a:xfrm>
          <a:prstGeom prst="rect">
            <a:avLst/>
          </a:prstGeom>
        </p:spPr>
      </p:pic>
      <p:pic>
        <p:nvPicPr>
          <p:cNvPr id="12" name="Рисунок 11" descr="костюм пш мужской-fotor-bg-remover-20240817029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1670" y="1643050"/>
            <a:ext cx="1562100" cy="4572032"/>
          </a:xfrm>
          <a:prstGeom prst="rect">
            <a:avLst/>
          </a:prstGeom>
        </p:spPr>
      </p:pic>
      <p:pic>
        <p:nvPicPr>
          <p:cNvPr id="13" name="Рисунок 12" descr="DSCF2473-fotor-bg-remover-202408170223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6248" y="714356"/>
            <a:ext cx="4214842" cy="5929354"/>
          </a:xfrm>
          <a:prstGeom prst="rect">
            <a:avLst/>
          </a:prstGeom>
        </p:spPr>
      </p:pic>
      <p:pic>
        <p:nvPicPr>
          <p:cNvPr id="14" name="Рисунок 13" descr="пункт2-fotor-bg-remover-2024081702355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0958" y="1571612"/>
            <a:ext cx="1357322" cy="454818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      Швейная продукция для нужд СВО</a:t>
            </a:r>
            <a:endParaRPr lang="ru-RU" sz="3600" dirty="0">
              <a:solidFill>
                <a:srgbClr val="FFCC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герб уис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68403" cy="1268403"/>
          </a:xfr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0" y="1214422"/>
            <a:ext cx="9144000" cy="1588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 descr="баул армейский-fotor-bg-remover-202408171455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500174"/>
            <a:ext cx="1241152" cy="1738308"/>
          </a:xfrm>
          <a:prstGeom prst="rect">
            <a:avLst/>
          </a:prstGeom>
        </p:spPr>
      </p:pic>
      <p:pic>
        <p:nvPicPr>
          <p:cNvPr id="2050" name="Picture 2" descr="E:\Фотографии продукции\тактический рюкзак-fotor-bg-remover-202408171474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1214423"/>
            <a:ext cx="1512910" cy="2071702"/>
          </a:xfrm>
          <a:prstGeom prst="rect">
            <a:avLst/>
          </a:prstGeom>
          <a:noFill/>
        </p:spPr>
      </p:pic>
      <p:pic>
        <p:nvPicPr>
          <p:cNvPr id="2051" name="Picture 3" descr="E:\Фотографии продукции\костюм бтк-fotor-bg-remover-20240817147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42908" y="3286124"/>
            <a:ext cx="2251472" cy="3001963"/>
          </a:xfrm>
          <a:prstGeom prst="rect">
            <a:avLst/>
          </a:prstGeom>
          <a:noFill/>
        </p:spPr>
      </p:pic>
      <p:pic>
        <p:nvPicPr>
          <p:cNvPr id="2052" name="Picture 4" descr="E:\Фотографии продукции\Костюм БТК 2-fotor-bg-remover-202408171464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43042" y="3286124"/>
            <a:ext cx="2357454" cy="3110098"/>
          </a:xfrm>
          <a:prstGeom prst="rect">
            <a:avLst/>
          </a:prstGeom>
          <a:noFill/>
        </p:spPr>
      </p:pic>
      <p:pic>
        <p:nvPicPr>
          <p:cNvPr id="2053" name="Picture 5" descr="E:\Фотографии продукции\кепка-fotor-bg-remover-2024081714620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9388" y="1357298"/>
            <a:ext cx="2143140" cy="2143140"/>
          </a:xfrm>
          <a:prstGeom prst="rect">
            <a:avLst/>
          </a:prstGeom>
          <a:noFill/>
        </p:spPr>
      </p:pic>
      <p:pic>
        <p:nvPicPr>
          <p:cNvPr id="2054" name="Picture 6" descr="E:\Фотографии продукции\2023-03-22_11-29-40-fotor-bg-remover-2024081714535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57620" y="1428736"/>
            <a:ext cx="1743075" cy="4929222"/>
          </a:xfrm>
          <a:prstGeom prst="rect">
            <a:avLst/>
          </a:prstGeom>
          <a:noFill/>
        </p:spPr>
      </p:pic>
      <p:pic>
        <p:nvPicPr>
          <p:cNvPr id="2055" name="Picture 7" descr="E:\новый буклет\носилки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72198" y="3786190"/>
            <a:ext cx="2786082" cy="2500329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214282" y="3071810"/>
            <a:ext cx="178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Баул армейский</a:t>
            </a:r>
            <a:endPara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71670" y="3071810"/>
            <a:ext cx="1571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Тактический рюкзак</a:t>
            </a:r>
            <a:endPara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00826" y="3071810"/>
            <a:ext cx="2000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Кепка</a:t>
            </a:r>
            <a:endPara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15074" y="6357958"/>
            <a:ext cx="2357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Носилки</a:t>
            </a:r>
            <a:endPara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5720" y="6357958"/>
            <a:ext cx="178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Костюм БТК летний</a:t>
            </a:r>
            <a:endPara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85918" y="6357958"/>
            <a:ext cx="22145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Костюм БТК зимний</a:t>
            </a:r>
            <a:endPara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71934" y="6357958"/>
            <a:ext cx="18573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Костюм БТК </a:t>
            </a:r>
            <a:endPara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     Изготовление сувенирной продукции</a:t>
            </a:r>
            <a:endParaRPr lang="ru-RU" sz="3600" dirty="0">
              <a:solidFill>
                <a:srgbClr val="FFCC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герб уис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4290"/>
            <a:ext cx="1233476" cy="1233476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1285860"/>
            <a:ext cx="9144000" cy="1588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E:\Фотографии продукции\DSCN2502-fotor-bg-remover-2024081511544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3643314"/>
            <a:ext cx="2071701" cy="2762268"/>
          </a:xfrm>
          <a:prstGeom prst="rect">
            <a:avLst/>
          </a:prstGeom>
          <a:noFill/>
        </p:spPr>
      </p:pic>
      <p:pic>
        <p:nvPicPr>
          <p:cNvPr id="1028" name="Picture 4" descr="E:\Фотографии продукции\DSCN2503-fotor-bg-remover-2024081511554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4000504"/>
            <a:ext cx="2949600" cy="22122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928794" y="6215082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Шашки, нарды и шахмат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E:\Фотографии продукции\image-15-08-24-09-58-5-fotor-bg-remover-2024081511311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1802" y="1071546"/>
            <a:ext cx="2277671" cy="3036894"/>
          </a:xfrm>
          <a:prstGeom prst="rect">
            <a:avLst/>
          </a:prstGeom>
          <a:noFill/>
        </p:spPr>
      </p:pic>
      <p:pic>
        <p:nvPicPr>
          <p:cNvPr id="1031" name="Picture 7" descr="E:\Фотографии продукции\IMG_00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26274" y="1710728"/>
            <a:ext cx="2546254" cy="1718272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500034" y="3500438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Настенные часы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71802" y="3429000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Шевроны с вышивкой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72132" y="3429000"/>
            <a:ext cx="34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Шкатулки 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 descr="E:\Фотографии продукции\image-20-08-24-02-20-fotor-bg-remover-2024081722188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20" y="428604"/>
            <a:ext cx="2071702" cy="4503700"/>
          </a:xfrm>
          <a:prstGeom prst="rect">
            <a:avLst/>
          </a:prstGeom>
          <a:noFill/>
        </p:spPr>
      </p:pic>
      <p:pic>
        <p:nvPicPr>
          <p:cNvPr id="1033" name="Picture 9" descr="E:\Фотографии продукции\image-20-08-24-02-20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3929066"/>
            <a:ext cx="2571768" cy="2071702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6215074" y="6215082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Подарочные ящики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214414" y="142852"/>
            <a:ext cx="79295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Производство круп и муки</a:t>
            </a:r>
            <a:endParaRPr lang="ru-RU" sz="32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dolgov.d.v\Downloads\Remove-bg.ai_170808870545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714356"/>
            <a:ext cx="2857520" cy="2010847"/>
          </a:xfrm>
          <a:prstGeom prst="rect">
            <a:avLst/>
          </a:prstGeom>
          <a:noFill/>
        </p:spPr>
      </p:pic>
      <p:pic>
        <p:nvPicPr>
          <p:cNvPr id="2053" name="Picture 5" descr="F:\Каталог выпускаемой продукции\Продукты питания\shutterstock_608390606-tHcAGTNjZK-transforme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4762480"/>
            <a:ext cx="2643206" cy="1761036"/>
          </a:xfrm>
          <a:prstGeom prst="rect">
            <a:avLst/>
          </a:prstGeom>
          <a:noFill/>
        </p:spPr>
      </p:pic>
      <p:pic>
        <p:nvPicPr>
          <p:cNvPr id="2056" name="Picture 8" descr="C:\Users\dolgov.d.v\Downloads\Remove-bg.ai_170808907992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3143248"/>
            <a:ext cx="1785950" cy="1643074"/>
          </a:xfrm>
          <a:prstGeom prst="rect">
            <a:avLst/>
          </a:prstGeom>
          <a:noFill/>
        </p:spPr>
      </p:pic>
      <p:pic>
        <p:nvPicPr>
          <p:cNvPr id="2059" name="Picture 11" descr="C:\Users\dolgov.d.v\Downloads\Remove-bg.ai_170808951913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65076" y="857232"/>
            <a:ext cx="2678924" cy="1785950"/>
          </a:xfrm>
          <a:prstGeom prst="rect">
            <a:avLst/>
          </a:prstGeom>
          <a:noFill/>
        </p:spPr>
      </p:pic>
      <p:pic>
        <p:nvPicPr>
          <p:cNvPr id="2050" name="Picture 2" descr="C:\Users\dolgov.d.v\Downloads\Remove-bg.ai_170859837172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214422"/>
            <a:ext cx="2571736" cy="428628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2581840" y="2928934"/>
            <a:ext cx="19901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Крупа пшеничная 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072198" y="4643446"/>
            <a:ext cx="14755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Крупа пшено 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286644" y="2928934"/>
            <a:ext cx="17377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Крупа гороховая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dolgov.d.v\Downloads\Remove-bg.ai_170903360579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3306" y="3214686"/>
            <a:ext cx="1520134" cy="1428760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3500430" y="4572008"/>
            <a:ext cx="17266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Крупа перловая 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C:\Users\dolgov.d.v\Downloads\Remove-bg.ai_1709034267138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86314" y="785794"/>
            <a:ext cx="2286016" cy="2273194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5072066" y="2928934"/>
            <a:ext cx="15797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Крупа ячневая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785918" y="6519446"/>
            <a:ext cx="25607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Мука пшеничная </a:t>
            </a:r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сорта 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C:\Users\dolgov.d.v\Downloads\Remove-bg.ai_1709034863336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00892" y="4786322"/>
            <a:ext cx="1785950" cy="1785950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7143768" y="6519446"/>
            <a:ext cx="14965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Мука ржаная 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C:\Users\dolgov.d.v\Downloads\Remove-bg.ai_1709038443296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5072074"/>
            <a:ext cx="1643074" cy="1480393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4429124" y="6519446"/>
            <a:ext cx="26409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Мука пшеничная </a:t>
            </a:r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сорта 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Рисунок 22" descr="герб уис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04888" y="0"/>
            <a:ext cx="928670" cy="928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285852" y="1"/>
            <a:ext cx="75986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Преимущества и положительные стороны сотрудничества с УФСИН России по Самарской области</a:t>
            </a: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79512" y="0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642918"/>
            <a:ext cx="7632848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ru-RU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200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2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C:\Users\Admin\Downloads\Gerb_22-removebg-previ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48" y="1500174"/>
            <a:ext cx="1080120" cy="1295669"/>
          </a:xfrm>
          <a:prstGeom prst="rect">
            <a:avLst/>
          </a:prstGeom>
          <a:noFill/>
        </p:spPr>
      </p:pic>
      <p:pic>
        <p:nvPicPr>
          <p:cNvPr id="1031" name="Picture 7" descr="C:\Users\Admin\Downloads\898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8148" y="3143248"/>
            <a:ext cx="1150988" cy="1214446"/>
          </a:xfrm>
          <a:prstGeom prst="rect">
            <a:avLst/>
          </a:prstGeom>
          <a:noFill/>
        </p:spPr>
      </p:pic>
      <p:pic>
        <p:nvPicPr>
          <p:cNvPr id="1033" name="Picture 9" descr="C:\Users\Admin\Downloads\11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43834" y="5000636"/>
            <a:ext cx="1300116" cy="1300116"/>
          </a:xfrm>
          <a:prstGeom prst="rect">
            <a:avLst/>
          </a:prstGeom>
          <a:noFill/>
        </p:spPr>
      </p:pic>
      <p:pic>
        <p:nvPicPr>
          <p:cNvPr id="1026" name="Picture 2" descr="C:\Users\User\Downloads\7958538_391347905.pdf-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714544" y="714356"/>
            <a:ext cx="3929090" cy="2946818"/>
          </a:xfrm>
          <a:prstGeom prst="rect">
            <a:avLst/>
          </a:prstGeom>
          <a:noFill/>
        </p:spPr>
      </p:pic>
      <p:pic>
        <p:nvPicPr>
          <p:cNvPr id="1027" name="Picture 3" descr="C:\Users\User\Downloads\7958538_391347905.pdf-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2000296" y="2928934"/>
            <a:ext cx="4357718" cy="3268288"/>
          </a:xfrm>
          <a:prstGeom prst="rect">
            <a:avLst/>
          </a:prstGeom>
          <a:noFill/>
        </p:spPr>
      </p:pic>
      <p:cxnSp>
        <p:nvCxnSpPr>
          <p:cNvPr id="15" name="Прямая со стрелкой 14"/>
          <p:cNvCxnSpPr/>
          <p:nvPr/>
        </p:nvCxnSpPr>
        <p:spPr>
          <a:xfrm>
            <a:off x="1857356" y="2214554"/>
            <a:ext cx="642942" cy="158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500298" y="1643050"/>
            <a:ext cx="2428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Заработная плата в среднем у 1 слесаря механосборочных работ от 70 000 рублей </a:t>
            </a:r>
            <a:endParaRPr lang="ru-RU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857752" y="2143116"/>
            <a:ext cx="571504" cy="158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572132" y="1571612"/>
            <a:ext cx="2357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Объем</a:t>
            </a:r>
            <a:r>
              <a:rPr lang="en-US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выпуска  соответствует норме выработки 1 рабочего</a:t>
            </a:r>
            <a:endParaRPr lang="ru-RU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2" name="Прямая со стрелкой 31"/>
          <p:cNvCxnSpPr/>
          <p:nvPr/>
        </p:nvCxnSpPr>
        <p:spPr>
          <a:xfrm>
            <a:off x="1857356" y="4643446"/>
            <a:ext cx="642942" cy="158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2286000" y="3714752"/>
            <a:ext cx="30003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Мы предлагаем устроить за эти 70 000 рублей </a:t>
            </a:r>
          </a:p>
          <a:p>
            <a:pPr algn="ctr"/>
            <a:r>
              <a:rPr lang="ru-RU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слесарей</a:t>
            </a:r>
          </a:p>
          <a:p>
            <a:pPr algn="ctr"/>
            <a:r>
              <a:rPr lang="ru-RU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механосборочных работ</a:t>
            </a:r>
          </a:p>
          <a:p>
            <a:pPr algn="ctr"/>
            <a:endParaRPr lang="ru-RU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4" name="Прямая со стрелкой 33"/>
          <p:cNvCxnSpPr/>
          <p:nvPr/>
        </p:nvCxnSpPr>
        <p:spPr>
          <a:xfrm>
            <a:off x="5214942" y="4714884"/>
            <a:ext cx="571504" cy="158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5786446" y="3786190"/>
            <a:ext cx="21431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Объем</a:t>
            </a:r>
            <a:r>
              <a:rPr lang="en-US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выпуска  будет соответствовать норме выработки </a:t>
            </a:r>
            <a:r>
              <a:rPr lang="ru-RU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рабочих</a:t>
            </a:r>
            <a:endParaRPr lang="ru-RU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214414" y="142852"/>
            <a:ext cx="7598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Контакты</a:t>
            </a:r>
            <a:br>
              <a:rPr lang="ru-RU" sz="3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УФСИН России по Самарской области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57158" y="857232"/>
            <a:ext cx="5500726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endParaRPr lang="ru-RU" sz="2400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defRPr/>
            </a:pPr>
            <a:endParaRPr lang="ru-RU" sz="2400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defRPr/>
            </a:pPr>
            <a:endParaRPr lang="ru-RU" sz="2400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УФСИН России по Самарской области,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443099, г. Самара, ул. Куйбышева, 42.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Начальник отдела  трудовой адаптации осужденных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Долганова Надежда Владимировна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тел. 339-38-84</a:t>
            </a:r>
          </a:p>
          <a:p>
            <a:pPr algn="ctr">
              <a:lnSpc>
                <a:spcPct val="90000"/>
              </a:lnSpc>
              <a:defRPr/>
            </a:pPr>
            <a:endParaRPr lang="ru-RU" sz="2400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Группа маркетинга: тел. 339-38-89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Электронная почта: </a:t>
            </a:r>
            <a:r>
              <a:rPr lang="en-US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market@63.fsin.gov.ru</a:t>
            </a:r>
            <a:endParaRPr lang="ru-RU" sz="2400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6" name="Рисунок 5" descr="герб уис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0"/>
            <a:ext cx="1143008" cy="11430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00232" y="1571612"/>
            <a:ext cx="5214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3" name="Рисунок 12" descr="attachment(1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86446" y="1500174"/>
            <a:ext cx="3036768" cy="47148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428728" y="3357562"/>
            <a:ext cx="6643734" cy="898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dirty="0" smtClean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dirty="0" smtClean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baseline="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14546" y="357166"/>
            <a:ext cx="65722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УФСИН России по Самарской области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Пункты дислокации учреждений  УИС Самарской области</a:t>
            </a:r>
            <a:endParaRPr lang="ru-RU" sz="20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dolgov.d.v\Downloads\joLPB2EsuB9skRJQv1ViqT9z-removebg-previ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736"/>
            <a:ext cx="5857884" cy="5429264"/>
          </a:xfrm>
          <a:prstGeom prst="rect">
            <a:avLst/>
          </a:prstGeom>
          <a:noFill/>
        </p:spPr>
      </p:pic>
      <p:pic>
        <p:nvPicPr>
          <p:cNvPr id="2052" name="Picture 4" descr="C:\Users\dolgov.d.v\Downloads\герб-removebg-previ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42900"/>
            <a:ext cx="2214578" cy="1714512"/>
          </a:xfrm>
          <a:prstGeom prst="rect">
            <a:avLst/>
          </a:prstGeom>
          <a:noFill/>
        </p:spPr>
      </p:pic>
      <p:sp>
        <p:nvSpPr>
          <p:cNvPr id="11" name="Овал 10"/>
          <p:cNvSpPr/>
          <p:nvPr/>
        </p:nvSpPr>
        <p:spPr>
          <a:xfrm>
            <a:off x="2786050" y="4143380"/>
            <a:ext cx="142876" cy="14287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flipH="1">
            <a:off x="2500298" y="3857628"/>
            <a:ext cx="71438" cy="714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858016" y="4786322"/>
            <a:ext cx="1714500" cy="50006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Спиридоновка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(ИК-26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215074" y="1571612"/>
            <a:ext cx="2786063" cy="857250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г. Самара ( КП-27; </a:t>
            </a:r>
            <a:b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п. Кряж ИК-5, ИК-15; </a:t>
            </a:r>
            <a:b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п. Управленческий ИК-6; </a:t>
            </a:r>
            <a:b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с.Рождествено ИК-28) 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715140" y="2786058"/>
            <a:ext cx="2000250" cy="50006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г. Тольятти </a:t>
            </a:r>
            <a:b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(ИК-16, ИК-29, КП-1)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000892" y="5857892"/>
            <a:ext cx="1428750" cy="50006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п. Волжский </a:t>
            </a:r>
            <a:b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(ИК-10)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786578" y="3786190"/>
            <a:ext cx="1857375" cy="50006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г. Новокуйбышевск (ИК-3)</a:t>
            </a:r>
          </a:p>
        </p:txBody>
      </p:sp>
      <p:sp>
        <p:nvSpPr>
          <p:cNvPr id="30" name="Блок-схема: узел 29"/>
          <p:cNvSpPr/>
          <p:nvPr/>
        </p:nvSpPr>
        <p:spPr>
          <a:xfrm flipV="1">
            <a:off x="2071670" y="3714752"/>
            <a:ext cx="71438" cy="71438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Овал 30"/>
          <p:cNvSpPr/>
          <p:nvPr/>
        </p:nvSpPr>
        <p:spPr>
          <a:xfrm flipV="1">
            <a:off x="3131840" y="4293096"/>
            <a:ext cx="72008" cy="7200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0" y="1357298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Овал 33"/>
          <p:cNvSpPr/>
          <p:nvPr/>
        </p:nvSpPr>
        <p:spPr>
          <a:xfrm flipV="1">
            <a:off x="2483768" y="4437111"/>
            <a:ext cx="72008" cy="7200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6" name="Shape 35"/>
          <p:cNvCxnSpPr>
            <a:stCxn id="11" idx="0"/>
            <a:endCxn id="26" idx="1"/>
          </p:cNvCxnSpPr>
          <p:nvPr/>
        </p:nvCxnSpPr>
        <p:spPr>
          <a:xfrm rot="5400000" flipH="1" flipV="1">
            <a:off x="3464710" y="1393016"/>
            <a:ext cx="2143143" cy="3357586"/>
          </a:xfrm>
          <a:prstGeom prst="bentConnector2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hape 37"/>
          <p:cNvCxnSpPr>
            <a:stCxn id="31" idx="7"/>
            <a:endCxn id="25" idx="1"/>
          </p:cNvCxnSpPr>
          <p:nvPr/>
        </p:nvCxnSpPr>
        <p:spPr>
          <a:xfrm rot="16200000" flipH="1">
            <a:off x="4684762" y="2863099"/>
            <a:ext cx="681794" cy="3664713"/>
          </a:xfrm>
          <a:prstGeom prst="bentConnector2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Соединительная линия уступом 42"/>
          <p:cNvCxnSpPr>
            <a:stCxn id="17" idx="6"/>
            <a:endCxn id="28" idx="1"/>
          </p:cNvCxnSpPr>
          <p:nvPr/>
        </p:nvCxnSpPr>
        <p:spPr>
          <a:xfrm rot="10800000" flipH="1" flipV="1">
            <a:off x="2500298" y="3893346"/>
            <a:ext cx="4500594" cy="2214577"/>
          </a:xfrm>
          <a:prstGeom prst="bentConnector3">
            <a:avLst>
              <a:gd name="adj1" fmla="val -5079"/>
            </a:avLst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hape 49"/>
          <p:cNvCxnSpPr>
            <a:stCxn id="30" idx="3"/>
            <a:endCxn id="27" idx="1"/>
          </p:cNvCxnSpPr>
          <p:nvPr/>
        </p:nvCxnSpPr>
        <p:spPr>
          <a:xfrm rot="5400000" flipH="1" flipV="1">
            <a:off x="4054074" y="1064148"/>
            <a:ext cx="689125" cy="4633008"/>
          </a:xfrm>
          <a:prstGeom prst="bentConnector2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hape 67"/>
          <p:cNvCxnSpPr>
            <a:stCxn id="34" idx="5"/>
          </p:cNvCxnSpPr>
          <p:nvPr/>
        </p:nvCxnSpPr>
        <p:spPr>
          <a:xfrm rot="5400000" flipH="1" flipV="1">
            <a:off x="4477122" y="2122315"/>
            <a:ext cx="393450" cy="4257233"/>
          </a:xfrm>
          <a:prstGeom prst="bentConnector2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857232"/>
            <a:ext cx="7686700" cy="5268931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исправительных учреждениях УФСИН России по Самарской области имеются </a:t>
            </a:r>
            <a:r>
              <a:rPr lang="ru-RU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свободные производственные площади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размещения оборудования предприятий различных сфер деятельности: 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ФКУ ИК-3 – 520,4 м</a:t>
            </a:r>
            <a:r>
              <a:rPr lang="ru-RU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(г. Новокуйбышевск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ФКУ ИК-5 – 6 984,7 м</a:t>
            </a:r>
            <a:r>
              <a:rPr lang="ru-RU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(п. Кряж);</a:t>
            </a:r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ФКУ ИК-6 – 2 942,7 м</a:t>
            </a:r>
            <a:r>
              <a:rPr lang="ru-RU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(г. Самара);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ФКУ ИК-10 – 9 560,0 м</a:t>
            </a:r>
            <a:r>
              <a:rPr lang="ru-RU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(п. Волжский); 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ФКУ ИК-16 – 8 279,9 м</a:t>
            </a:r>
            <a:r>
              <a:rPr lang="ru-RU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(г. Тольятти);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ФКУ ИК-26 – 610,0 м</a:t>
            </a:r>
            <a:r>
              <a:rPr lang="ru-RU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(с.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Спиридоновка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endParaRPr lang="ru-RU" dirty="0"/>
          </a:p>
        </p:txBody>
      </p:sp>
      <p:pic>
        <p:nvPicPr>
          <p:cNvPr id="4" name="Рисунок 3" descr="герб уис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42852"/>
            <a:ext cx="1019210" cy="101921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1000100" y="0"/>
            <a:ext cx="8143900" cy="1928802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spcBef>
                <a:spcPts val="0"/>
              </a:spcBef>
              <a:buNone/>
            </a:pPr>
            <a:endParaRPr lang="ru-RU" sz="104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0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Предлагаем Вам рассмотреть возможность взаимодействия Вашего предприятия </a:t>
            </a:r>
            <a:br>
              <a:rPr lang="ru-RU" sz="10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0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 исправительными учреждениями УФСИН России </a:t>
            </a:r>
            <a:br>
              <a:rPr lang="ru-RU" sz="10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0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по Самарской области </a:t>
            </a:r>
            <a:endParaRPr lang="ru-RU" sz="8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80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8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80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Для организации производственного процесса необходимо:</a:t>
            </a:r>
          </a:p>
          <a:p>
            <a:pPr marL="0" indent="0">
              <a:lnSpc>
                <a:spcPct val="120000"/>
              </a:lnSpc>
              <a:buNone/>
            </a:pPr>
            <a:endParaRPr lang="ru-RU" sz="7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1538" y="2357430"/>
            <a:ext cx="7429552" cy="121444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D235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rgbClr val="0D2353"/>
                </a:solidFill>
                <a:latin typeface="Times New Roman" pitchFamily="18" charset="0"/>
                <a:cs typeface="Times New Roman" pitchFamily="18" charset="0"/>
              </a:rPr>
              <a:t>заключить договор между Вашим предприятием и исправительным учреждением на оказание услуг по производству;</a:t>
            </a:r>
          </a:p>
          <a:p>
            <a:pPr algn="ctr"/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71538" y="3714752"/>
            <a:ext cx="7429552" cy="13573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D235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rgbClr val="0D2353"/>
                </a:solidFill>
                <a:latin typeface="Times New Roman" pitchFamily="18" charset="0"/>
                <a:cs typeface="Times New Roman" pitchFamily="18" charset="0"/>
              </a:rPr>
              <a:t>разместить производственное оборудование Вашего предприятия на имеющихся свободных производственных площадях исправительных учреждений;</a:t>
            </a:r>
          </a:p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1538" y="5286388"/>
            <a:ext cx="7429552" cy="142876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D235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rgbClr val="0D2353"/>
                </a:solidFill>
                <a:latin typeface="Times New Roman" pitchFamily="18" charset="0"/>
                <a:cs typeface="Times New Roman" pitchFamily="18" charset="0"/>
              </a:rPr>
              <a:t>учреждения обеспечат трудоустройство необходимого количества осужденных для выполнения работ. Оплата труда в соответствии с действующим законодательством не ниже МРОТ </a:t>
            </a:r>
            <a:br>
              <a:rPr lang="ru-RU" dirty="0" smtClean="0">
                <a:solidFill>
                  <a:srgbClr val="0D235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D2353"/>
                </a:solidFill>
                <a:latin typeface="Times New Roman" pitchFamily="18" charset="0"/>
                <a:cs typeface="Times New Roman" pitchFamily="18" charset="0"/>
              </a:rPr>
              <a:t>(на </a:t>
            </a:r>
            <a:r>
              <a:rPr lang="ru-RU" dirty="0" smtClean="0">
                <a:solidFill>
                  <a:srgbClr val="0D2353"/>
                </a:solidFill>
                <a:latin typeface="Times New Roman" pitchFamily="18" charset="0"/>
                <a:cs typeface="Times New Roman" pitchFamily="18" charset="0"/>
              </a:rPr>
              <a:t>01.01.2025 – 22 440 </a:t>
            </a:r>
            <a:r>
              <a:rPr lang="ru-RU" dirty="0" smtClean="0">
                <a:solidFill>
                  <a:srgbClr val="0D2353"/>
                </a:solidFill>
                <a:latin typeface="Times New Roman" pitchFamily="18" charset="0"/>
                <a:cs typeface="Times New Roman" pitchFamily="18" charset="0"/>
              </a:rPr>
              <a:t>руб.) при выполнении установленной нормы выработки.</a:t>
            </a:r>
          </a:p>
          <a:p>
            <a:pPr algn="ctr"/>
            <a:endParaRPr lang="ru-RU" dirty="0"/>
          </a:p>
        </p:txBody>
      </p:sp>
      <p:pic>
        <p:nvPicPr>
          <p:cNvPr id="9" name="Рисунок 8" descr="герб уис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0"/>
            <a:ext cx="1019210" cy="101921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357166"/>
            <a:ext cx="8358214" cy="185736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Предлагаем Вам рассмотреть возможность взаимодействия Вашего предприятия </a:t>
            </a:r>
            <a:br>
              <a:rPr lang="ru-RU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 исправительными учреждениями УФСИН России по Самарской области </a:t>
            </a:r>
            <a:r>
              <a:rPr lang="en-US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285992"/>
            <a:ext cx="8358246" cy="4286280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8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Преимущества сотрудничества с учреждениями УФСИН: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обеспечение трудоустройства необходимого количества работников;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отсутствие арендной платы (оплата трудовых ресурсов + ТЭР);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допуск технолога для повышения навыков осужденных,</a:t>
            </a:r>
            <a:b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 также постоянного контроля качества за производством;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постоянный видеоконтроль за производственным процессом.</a:t>
            </a:r>
          </a:p>
          <a:p>
            <a:endParaRPr lang="ru-RU" dirty="0"/>
          </a:p>
        </p:txBody>
      </p:sp>
      <p:pic>
        <p:nvPicPr>
          <p:cNvPr id="4" name="Рисунок 3" descr="герб уис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0"/>
            <a:ext cx="1019210" cy="10192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74638"/>
            <a:ext cx="7329510" cy="1654164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Многопрофильное производство УФСИН представлено широким ассортиментом продукции</a:t>
            </a:r>
            <a:endParaRPr lang="ru-RU" sz="3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00240"/>
            <a:ext cx="8229600" cy="4643470"/>
          </a:xfrm>
        </p:spPr>
        <p:txBody>
          <a:bodyPr>
            <a:normAutofit fontScale="40000" lnSpcReduction="20000"/>
          </a:bodyPr>
          <a:lstStyle/>
          <a:p>
            <a:endParaRPr lang="ru-RU" sz="4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изделия металлообработки (кованные и сварные изделия различной сложности, металлические ограждения и металлоконструкции, остановочные павильоны, малые архитектурные формы, двери </a:t>
            </a:r>
            <a:br>
              <a:rPr lang="ru-RU" sz="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ворота металлические, контейнеры для сбора бытовых отходов);</a:t>
            </a:r>
          </a:p>
          <a:p>
            <a:pPr algn="just"/>
            <a:r>
              <a:rPr lang="ru-RU" sz="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защитные охранные сооружения, армированная колючая лента;</a:t>
            </a:r>
          </a:p>
          <a:p>
            <a:pPr algn="just"/>
            <a:r>
              <a:rPr lang="ru-RU" sz="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строительные материалы (фундаментальные и строительные блоки различной конфигурации, бордюрный камень, тротуарная плитка, </a:t>
            </a:r>
            <a:br>
              <a:rPr lang="ru-RU" sz="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том числе фигурная и цветная);</a:t>
            </a:r>
          </a:p>
          <a:p>
            <a:pPr algn="just"/>
            <a:r>
              <a:rPr lang="ru-RU" sz="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полный цикл деревообработки (сушка, распиловка, </a:t>
            </a:r>
            <a:r>
              <a:rPr lang="ru-RU" sz="5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оцилиндровка</a:t>
            </a:r>
            <a:r>
              <a:rPr lang="ru-RU" sz="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древесины, различные столярные изделия);</a:t>
            </a:r>
          </a:p>
          <a:p>
            <a:pPr algn="just"/>
            <a:r>
              <a:rPr lang="ru-RU" sz="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производство офисной и специальной мебели;</a:t>
            </a:r>
          </a:p>
          <a:p>
            <a:pPr algn="just"/>
            <a:r>
              <a:rPr lang="ru-RU" sz="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швейные изделия (специальная и рабочая одежда, форменное обмундирование), постельные принадлежности;</a:t>
            </a:r>
          </a:p>
          <a:p>
            <a:pPr algn="just"/>
            <a:r>
              <a:rPr lang="ru-RU" sz="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моющие и чистящие средства, хозяйственное мыло;</a:t>
            </a:r>
          </a:p>
          <a:p>
            <a:pPr algn="just"/>
            <a:r>
              <a:rPr lang="ru-RU" sz="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мука  крупы в ассортименте;</a:t>
            </a:r>
          </a:p>
          <a:p>
            <a:endParaRPr lang="ru-RU" dirty="0"/>
          </a:p>
        </p:txBody>
      </p:sp>
      <p:pic>
        <p:nvPicPr>
          <p:cNvPr id="4" name="Рисунок 3" descr="герб уис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42852"/>
            <a:ext cx="1019210" cy="101921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928670"/>
            <a:ext cx="91440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071538" y="214290"/>
            <a:ext cx="80724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Производство строительных материалов </a:t>
            </a:r>
            <a:endParaRPr lang="ru-RU" sz="32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Диск ф\Работа\Бурлакова\Анализы и материалы к совещаниям\фото к коллегии\Строительные изделия\пеноблок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000108"/>
            <a:ext cx="3143272" cy="25003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428596" y="3500438"/>
            <a:ext cx="385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Универсальные строительные блоки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628" y="3500438"/>
            <a:ext cx="3571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Декоративные блоки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3" descr="C:\Users\dolgov.d.v\Downloads\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929066"/>
            <a:ext cx="3143272" cy="25003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1643042" y="6519446"/>
            <a:ext cx="12888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ЖБИ блоки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8" descr="плитка тратуарна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214942" y="3929066"/>
            <a:ext cx="3143272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5072066" y="6519446"/>
            <a:ext cx="3571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Тротуарная плитка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герб уис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0"/>
            <a:ext cx="1019210" cy="1019210"/>
          </a:xfrm>
          <a:prstGeom prst="rect">
            <a:avLst/>
          </a:prstGeom>
        </p:spPr>
      </p:pic>
      <p:pic>
        <p:nvPicPr>
          <p:cNvPr id="20" name="Рисунок 19" descr="декор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14942" y="1000108"/>
            <a:ext cx="3143272" cy="2500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714356"/>
            <a:ext cx="91440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57158" y="0"/>
            <a:ext cx="92155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Металлообрабатывающее производство </a:t>
            </a:r>
            <a:endParaRPr lang="ru-RU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dolgov.d.v\Desktop\Подготовка к совещанию\фотографии выполненых работ\image-31-07-23-02-52-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85794"/>
            <a:ext cx="2357454" cy="26056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0" name="Picture 4" descr="C:\Users\dolgov.d.v\Desktop\Подготовка к совещанию\фотографии выполненых работ\image-31-07-23-02-52-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785794"/>
            <a:ext cx="2357454" cy="2571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-214346" y="3357562"/>
            <a:ext cx="32147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Контейнер для раздельного</a:t>
            </a:r>
            <a:br>
              <a:rPr lang="ru-RU" sz="1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сбора мусора</a:t>
            </a:r>
            <a:endParaRPr lang="ru-RU" sz="1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357554" y="3429000"/>
            <a:ext cx="20528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Контейнер для ТКО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3" descr="C:\Users\dolgov.d.v\Downloads\10d25c0a8c3a071015cdc9f0bcbbd9cd.png"/>
          <p:cNvPicPr>
            <a:picLocks noChangeAspect="1" noChangeArrowheads="1"/>
          </p:cNvPicPr>
          <p:nvPr/>
        </p:nvPicPr>
        <p:blipFill>
          <a:blip r:embed="rId4" cstate="print"/>
          <a:srcRect l="16406" r="16406" b="2083"/>
          <a:stretch>
            <a:fillRect/>
          </a:stretch>
        </p:blipFill>
        <p:spPr bwMode="auto">
          <a:xfrm>
            <a:off x="6143636" y="785794"/>
            <a:ext cx="2500330" cy="2571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6429388" y="3357562"/>
            <a:ext cx="20977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Контейнер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сбора ПЭТ тары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14282" y="6519446"/>
            <a:ext cx="24029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Бункер металлический 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 descr="C:\Users\DOLGOV~1.V\AppData\Local\Temp\Rar$DR33.072\IMG-fabb494eb5cc2177987f1941a625bbb6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3929066"/>
            <a:ext cx="2428892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2500298" y="6500834"/>
            <a:ext cx="321471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Остановочные павильоны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dolgov.d.v\Downloads\ein-metallzaun-e163490806989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3929066"/>
            <a:ext cx="2571768" cy="2571768"/>
          </a:xfrm>
          <a:prstGeom prst="rect">
            <a:avLst/>
          </a:prstGeom>
          <a:noFill/>
        </p:spPr>
      </p:pic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5429256" y="6519446"/>
            <a:ext cx="35718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Металлические ограждения</a:t>
            </a:r>
          </a:p>
        </p:txBody>
      </p:sp>
      <p:pic>
        <p:nvPicPr>
          <p:cNvPr id="2" name="Picture 2" descr="C:\Users\dolgov.d.v\Downloads\img_7238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3929066"/>
            <a:ext cx="2357454" cy="2571768"/>
          </a:xfrm>
          <a:prstGeom prst="rect">
            <a:avLst/>
          </a:prstGeom>
          <a:noFill/>
        </p:spPr>
      </p:pic>
      <p:pic>
        <p:nvPicPr>
          <p:cNvPr id="18" name="Рисунок 17" descr="герб уис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2844" y="0"/>
            <a:ext cx="804920" cy="804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00108"/>
            <a:ext cx="91440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14348" y="214290"/>
            <a:ext cx="86439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Деревообрабатывающее производство</a:t>
            </a:r>
            <a:endParaRPr lang="ru-RU" sz="36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072198" y="6519446"/>
            <a:ext cx="33575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Поддоны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714612" y="3714752"/>
            <a:ext cx="33575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Производство офисной мебели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dolgov.d.v\Downloads\Remove-bg.ai_170840894935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1071546"/>
            <a:ext cx="4214810" cy="2357454"/>
          </a:xfrm>
          <a:prstGeom prst="rect">
            <a:avLst/>
          </a:prstGeom>
          <a:noFill/>
        </p:spPr>
      </p:pic>
      <p:pic>
        <p:nvPicPr>
          <p:cNvPr id="2052" name="Picture 4" descr="C:\Users\dolgov.d.v\Downloads\Remove-bg.ai_170843756014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286256"/>
            <a:ext cx="2624156" cy="2071702"/>
          </a:xfrm>
          <a:prstGeom prst="rect">
            <a:avLst/>
          </a:prstGeom>
          <a:noFill/>
        </p:spPr>
      </p:pic>
      <p:pic>
        <p:nvPicPr>
          <p:cNvPr id="2058" name="Picture 10" descr="C:\Users\dolgov.d.v\Downloads\Remove-bg.ai_170843870155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4143380"/>
            <a:ext cx="3643338" cy="2574388"/>
          </a:xfrm>
          <a:prstGeom prst="rect">
            <a:avLst/>
          </a:prstGeom>
          <a:noFill/>
        </p:spPr>
      </p:pic>
      <p:sp>
        <p:nvSpPr>
          <p:cNvPr id="29" name="Прямоугольник 28"/>
          <p:cNvSpPr/>
          <p:nvPr/>
        </p:nvSpPr>
        <p:spPr>
          <a:xfrm>
            <a:off x="0" y="6519446"/>
            <a:ext cx="33575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Доски обрезные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00364" y="6519446"/>
            <a:ext cx="33575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Тара ящичная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 descr="герб уис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142852"/>
            <a:ext cx="1019210" cy="1019210"/>
          </a:xfrm>
          <a:prstGeom prst="rect">
            <a:avLst/>
          </a:prstGeom>
        </p:spPr>
      </p:pic>
      <p:pic>
        <p:nvPicPr>
          <p:cNvPr id="19" name="Рисунок 18" descr="тара ящечная-fotor-bg-remover-202408151313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3240" y="4143380"/>
            <a:ext cx="3238506" cy="2428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3">
      <a:dk1>
        <a:srgbClr val="002060"/>
      </a:dk1>
      <a:lt1>
        <a:sysClr val="window" lastClr="FFFFFF"/>
      </a:lt1>
      <a:dk2>
        <a:srgbClr val="17365D"/>
      </a:dk2>
      <a:lt2>
        <a:srgbClr val="EEECE1"/>
      </a:lt2>
      <a:accent1>
        <a:srgbClr val="95B3D7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33048</TotalTime>
  <Words>391</Words>
  <Application>Microsoft Office PowerPoint</Application>
  <PresentationFormat>Экран (4:3)</PresentationFormat>
  <Paragraphs>128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УПРАВЛЕНИЕ ФЕДЕРАЛЬНОЙ СЛУЖБЫ ИСПОЛНЕНИЯ НАКАЗАНИЙ  ПО САМАРСКОЙ ОБЛАСТИ</vt:lpstr>
      <vt:lpstr>Слайд 2</vt:lpstr>
      <vt:lpstr>Слайд 3</vt:lpstr>
      <vt:lpstr>Слайд 4</vt:lpstr>
      <vt:lpstr>Предлагаем Вам рассмотреть возможность взаимодействия Вашего предприятия  с исправительными учреждениями УФСИН России по Самарской области  </vt:lpstr>
      <vt:lpstr>Многопрофильное производство УФСИН представлено широким ассортиментом продукции</vt:lpstr>
      <vt:lpstr>Слайд 7</vt:lpstr>
      <vt:lpstr>Слайд 8</vt:lpstr>
      <vt:lpstr>Слайд 9</vt:lpstr>
      <vt:lpstr>Слайд 10</vt:lpstr>
      <vt:lpstr>    Форменное обмундирование</vt:lpstr>
      <vt:lpstr>      Швейная продукция для нужд СВО</vt:lpstr>
      <vt:lpstr>     Изготовление сувенирной продукции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УПРАВЛЕНИЕ ФЕДЕРАЛЬНОЙ СЛУЖБЫ ИСПОЛНЕНИЯ НАКАЗАНИЙ  ПО САМАРСКОЙ ОБЛАСТИ</dc:title>
  <dc:creator>Долгов Денис Викторович</dc:creator>
  <cp:lastModifiedBy>Юфимов Олег Владиморович</cp:lastModifiedBy>
  <cp:revision>691</cp:revision>
  <dcterms:created xsi:type="dcterms:W3CDTF">2022-03-11T09:10:07Z</dcterms:created>
  <dcterms:modified xsi:type="dcterms:W3CDTF">2025-02-19T07:05:56Z</dcterms:modified>
</cp:coreProperties>
</file>