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9" r:id="rId5"/>
    <p:sldId id="260" r:id="rId6"/>
    <p:sldId id="261" r:id="rId7"/>
    <p:sldId id="271" r:id="rId8"/>
    <p:sldId id="272" r:id="rId9"/>
    <p:sldId id="273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110" d="100"/>
          <a:sy n="110" d="100"/>
        </p:scale>
        <p:origin x="16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84F6A-B4C9-4312-BFA1-01DAF22E54C6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8E11-33DF-42D6-84C3-592FBDE2673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84F6A-B4C9-4312-BFA1-01DAF22E54C6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8E11-33DF-42D6-84C3-592FBDE267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84F6A-B4C9-4312-BFA1-01DAF22E54C6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8E11-33DF-42D6-84C3-592FBDE267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84F6A-B4C9-4312-BFA1-01DAF22E54C6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8E11-33DF-42D6-84C3-592FBDE267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84F6A-B4C9-4312-BFA1-01DAF22E54C6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8E11-33DF-42D6-84C3-592FBDE267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84F6A-B4C9-4312-BFA1-01DAF22E54C6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8E11-33DF-42D6-84C3-592FBDE267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84F6A-B4C9-4312-BFA1-01DAF22E54C6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8E11-33DF-42D6-84C3-592FBDE2673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84F6A-B4C9-4312-BFA1-01DAF22E54C6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8E11-33DF-42D6-84C3-592FBDE267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84F6A-B4C9-4312-BFA1-01DAF22E54C6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8E11-33DF-42D6-84C3-592FBDE267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84F6A-B4C9-4312-BFA1-01DAF22E54C6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8E11-33DF-42D6-84C3-592FBDE267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84F6A-B4C9-4312-BFA1-01DAF22E54C6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8E11-33DF-42D6-84C3-592FBDE2673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D84F6A-B4C9-4312-BFA1-01DAF22E54C6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CFE8E11-33DF-42D6-84C3-592FBDE2673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88224" y="5805264"/>
            <a:ext cx="2394789" cy="70546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Акопян А.П.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288032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82880" indent="0">
              <a:buNone/>
            </a:pPr>
            <a:r>
              <a:rPr lang="ru-RU" sz="3200" b="0" dirty="0" smtClean="0">
                <a:solidFill>
                  <a:srgbClr val="90C226"/>
                </a:solidFill>
                <a:effectLst/>
                <a:ea typeface="+mn-ea"/>
                <a:cs typeface="+mn-cs"/>
              </a:rPr>
              <a:t>Централизованные закупки работ по строительству, </a:t>
            </a:r>
            <a:r>
              <a:rPr lang="ru-RU" sz="3200" b="0" dirty="0">
                <a:solidFill>
                  <a:srgbClr val="90C226"/>
                </a:solidFill>
                <a:effectLst/>
                <a:ea typeface="+mn-ea"/>
                <a:cs typeface="+mn-cs"/>
              </a:rPr>
              <a:t>реконструкции, </a:t>
            </a:r>
            <a:r>
              <a:rPr lang="ru-RU" sz="3200" b="0" dirty="0" smtClean="0">
                <a:solidFill>
                  <a:srgbClr val="90C226"/>
                </a:solidFill>
                <a:effectLst/>
                <a:ea typeface="+mn-ea"/>
                <a:cs typeface="+mn-cs"/>
              </a:rPr>
              <a:t>капитальному ремонту, ремонту </a:t>
            </a:r>
            <a:r>
              <a:rPr lang="ru-RU" sz="3200" b="0" dirty="0">
                <a:solidFill>
                  <a:srgbClr val="90C226"/>
                </a:solidFill>
                <a:effectLst/>
                <a:ea typeface="+mn-ea"/>
                <a:cs typeface="+mn-cs"/>
              </a:rPr>
              <a:t>автомобильных дорог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19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784976" cy="1656184"/>
          </a:xfrm>
        </p:spPr>
        <p:txBody>
          <a:bodyPr/>
          <a:lstStyle/>
          <a:p>
            <a:pPr marL="0" indent="0" algn="l">
              <a:buNone/>
            </a:pPr>
            <a:r>
              <a:rPr lang="ru-RU" sz="4000" dirty="0"/>
              <a:t>СРО на ПИР (проектирование + изыскания)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988840"/>
            <a:ext cx="8784976" cy="424847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>
                <a:solidFill>
                  <a:srgbClr val="FF0000"/>
                </a:solidFill>
              </a:rPr>
              <a:t>ФАС России в письме от 2 </a:t>
            </a:r>
            <a:r>
              <a:rPr lang="ru-RU" dirty="0" smtClean="0">
                <a:solidFill>
                  <a:srgbClr val="FF0000"/>
                </a:solidFill>
              </a:rPr>
              <a:t>августа 2019г. </a:t>
            </a:r>
            <a:r>
              <a:rPr lang="ru-RU" dirty="0">
                <a:solidFill>
                  <a:srgbClr val="FF0000"/>
                </a:solidFill>
              </a:rPr>
              <a:t>№ ДФ/67066/19 </a:t>
            </a:r>
            <a:r>
              <a:rPr lang="ru-RU" dirty="0" smtClean="0">
                <a:solidFill>
                  <a:srgbClr val="FF0000"/>
                </a:solidFill>
              </a:rPr>
              <a:t>               </a:t>
            </a:r>
            <a:r>
              <a:rPr lang="ru-RU" dirty="0" smtClean="0"/>
              <a:t>выразила </a:t>
            </a:r>
            <a:r>
              <a:rPr lang="ru-RU" dirty="0"/>
              <a:t>позицию о том, что при осуществлении закупок</a:t>
            </a:r>
            <a:r>
              <a:rPr lang="ru-RU" dirty="0" smtClean="0"/>
              <a:t>,</a:t>
            </a:r>
            <a:r>
              <a:rPr lang="ru-RU" sz="2400" dirty="0">
                <a:latin typeface="SegoeUI-Semilight"/>
              </a:rPr>
              <a:t> предметом которых является </a:t>
            </a:r>
            <a:r>
              <a:rPr lang="ru-RU" sz="2400" dirty="0">
                <a:solidFill>
                  <a:srgbClr val="FF0000"/>
                </a:solidFill>
                <a:latin typeface="SegoeUI-Semilight"/>
              </a:rPr>
              <a:t>одновременно выполнение</a:t>
            </a:r>
          </a:p>
          <a:p>
            <a:pPr marL="45720" indent="0">
              <a:buNone/>
            </a:pPr>
            <a:r>
              <a:rPr lang="ru-RU" sz="2400" dirty="0">
                <a:solidFill>
                  <a:srgbClr val="FF0000"/>
                </a:solidFill>
                <a:latin typeface="SegoeUI-Semilight"/>
              </a:rPr>
              <a:t>инженерных изысканий и разработка проектной </a:t>
            </a:r>
            <a:r>
              <a:rPr lang="ru-RU" sz="2400" dirty="0" smtClean="0">
                <a:solidFill>
                  <a:srgbClr val="FF0000"/>
                </a:solidFill>
                <a:latin typeface="SegoeUI-Semilight"/>
              </a:rPr>
              <a:t>документации</a:t>
            </a:r>
            <a:r>
              <a:rPr lang="ru-RU" sz="2400" dirty="0">
                <a:latin typeface="SegoeUI-Semilight"/>
              </a:rPr>
              <a:t>, заказчики вправе в документации о </a:t>
            </a:r>
            <a:r>
              <a:rPr lang="ru-RU" sz="2400" dirty="0" smtClean="0">
                <a:latin typeface="SegoeUI-Semilight"/>
              </a:rPr>
              <a:t>закупки установить </a:t>
            </a:r>
            <a:r>
              <a:rPr lang="ru-RU" sz="2400" dirty="0">
                <a:latin typeface="SegoeUI-Semilight"/>
              </a:rPr>
              <a:t>в качестве требования к участникам </a:t>
            </a:r>
            <a:r>
              <a:rPr lang="ru-RU" sz="2400" dirty="0" smtClean="0">
                <a:latin typeface="SegoeUI-Semilight"/>
              </a:rPr>
              <a:t>закупки о </a:t>
            </a:r>
            <a:r>
              <a:rPr lang="ru-RU" sz="2400" dirty="0">
                <a:latin typeface="SegoeUI-Semilight"/>
              </a:rPr>
              <a:t>наличии </a:t>
            </a:r>
            <a:r>
              <a:rPr lang="ru-RU" sz="2400" dirty="0">
                <a:solidFill>
                  <a:srgbClr val="FF0000"/>
                </a:solidFill>
                <a:latin typeface="SegoeUI-Semilight"/>
              </a:rPr>
              <a:t>членства в СРО только в области </a:t>
            </a:r>
            <a:r>
              <a:rPr lang="ru-RU" sz="2400" dirty="0" smtClean="0">
                <a:solidFill>
                  <a:srgbClr val="FF0000"/>
                </a:solidFill>
                <a:latin typeface="SegoeUI-Semilight"/>
              </a:rPr>
              <a:t>архитектурно-строительного </a:t>
            </a:r>
            <a:r>
              <a:rPr lang="ru-RU" sz="2400" dirty="0">
                <a:solidFill>
                  <a:srgbClr val="FF0000"/>
                </a:solidFill>
                <a:latin typeface="SegoeUI-Semilight"/>
              </a:rPr>
              <a:t>проектирования,</a:t>
            </a:r>
            <a:r>
              <a:rPr lang="ru-RU" sz="2400" dirty="0">
                <a:latin typeface="SegoeUI-Semilight"/>
              </a:rPr>
              <a:t> при этом требовать</a:t>
            </a:r>
          </a:p>
          <a:p>
            <a:pPr marL="45720" indent="0">
              <a:buNone/>
            </a:pPr>
            <a:r>
              <a:rPr lang="ru-RU" sz="2400" dirty="0">
                <a:latin typeface="SegoeUI-Semilight"/>
              </a:rPr>
              <a:t>наличие членства в СРО </a:t>
            </a:r>
            <a:r>
              <a:rPr lang="ru-RU" sz="2400" dirty="0">
                <a:solidFill>
                  <a:srgbClr val="FF0000"/>
                </a:solidFill>
                <a:latin typeface="SegoeUI-Semilight"/>
              </a:rPr>
              <a:t>в области инженерных изысканий</a:t>
            </a:r>
          </a:p>
          <a:p>
            <a:pPr marL="45720" indent="0">
              <a:buNone/>
            </a:pPr>
            <a:r>
              <a:rPr lang="ru-RU" sz="2400" dirty="0">
                <a:solidFill>
                  <a:srgbClr val="FF0000"/>
                </a:solidFill>
                <a:latin typeface="SegoeUI-Semilight"/>
              </a:rPr>
              <a:t>недопустимо.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588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920880" cy="1584176"/>
          </a:xfrm>
        </p:spPr>
        <p:txBody>
          <a:bodyPr/>
          <a:lstStyle/>
          <a:p>
            <a:pPr marL="0" indent="0" algn="l">
              <a:buNone/>
            </a:pPr>
            <a:r>
              <a:rPr lang="ru-RU" sz="1800" dirty="0">
                <a:solidFill>
                  <a:srgbClr val="FF0000"/>
                </a:solidFill>
              </a:rPr>
              <a:t>ВИДЫ И ОБЪЕМЫ РАБОТ</a:t>
            </a:r>
            <a:r>
              <a:rPr lang="ru-RU" sz="1800" dirty="0"/>
              <a:t> по строительству, реконструкции ОКС,</a:t>
            </a:r>
            <a:br>
              <a:rPr lang="ru-RU" sz="1800" dirty="0"/>
            </a:br>
            <a:r>
              <a:rPr lang="ru-RU" sz="1800" dirty="0"/>
              <a:t>которые подрядчик обязан выполнить </a:t>
            </a:r>
            <a:r>
              <a:rPr lang="ru-RU" sz="1800" dirty="0">
                <a:solidFill>
                  <a:srgbClr val="FF0000"/>
                </a:solidFill>
              </a:rPr>
              <a:t>самостоятельно без</a:t>
            </a:r>
            <a:br>
              <a:rPr lang="ru-RU" sz="1800" dirty="0">
                <a:solidFill>
                  <a:srgbClr val="FF0000"/>
                </a:solidFill>
              </a:rPr>
            </a:br>
            <a:r>
              <a:rPr lang="ru-RU" sz="1800" dirty="0">
                <a:solidFill>
                  <a:srgbClr val="FF0000"/>
                </a:solidFill>
              </a:rPr>
              <a:t>привлечения других лиц к исполнению своих обязательств </a:t>
            </a:r>
            <a:r>
              <a:rPr lang="ru-RU" sz="1800" dirty="0"/>
              <a:t>по</a:t>
            </a:r>
            <a:br>
              <a:rPr lang="ru-RU" sz="1800" dirty="0"/>
            </a:br>
            <a:r>
              <a:rPr lang="ru-RU" sz="1800" dirty="0"/>
              <a:t>государственному и (или) муниципальному контрактам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700808"/>
            <a:ext cx="8712968" cy="460851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2400" b="1" dirty="0">
                <a:latin typeface="TimesNewRomanPS-BoldMT"/>
              </a:rPr>
              <a:t>ПП РФ от 15.05.2017 №570</a:t>
            </a:r>
          </a:p>
          <a:p>
            <a:pPr marL="45720" indent="0">
              <a:buNone/>
            </a:pPr>
            <a:r>
              <a:rPr lang="ru-RU" sz="2400" b="1" dirty="0">
                <a:latin typeface="TimesNewRomanPS-BoldMT"/>
              </a:rPr>
              <a:t>а) </a:t>
            </a:r>
            <a:r>
              <a:rPr lang="ru-RU" sz="2400" dirty="0">
                <a:latin typeface="TimesNewRomanPSMT"/>
              </a:rPr>
              <a:t>возможные виды и объемы работ из числа видов работ, утвержденных постановлением</a:t>
            </a:r>
            <a:r>
              <a:rPr lang="ru-RU" sz="2400" b="1" dirty="0">
                <a:solidFill>
                  <a:srgbClr val="FF0000"/>
                </a:solidFill>
                <a:latin typeface="TimesNewRomanPS-BoldMT"/>
              </a:rPr>
              <a:t>*</a:t>
            </a:r>
            <a:r>
              <a:rPr lang="ru-RU" sz="2400" dirty="0">
                <a:solidFill>
                  <a:srgbClr val="FF0000"/>
                </a:solidFill>
                <a:latin typeface="TimesNewRomanPSMT"/>
              </a:rPr>
              <a:t>, </a:t>
            </a:r>
            <a:r>
              <a:rPr lang="ru-RU" sz="2400" dirty="0" smtClean="0">
                <a:solidFill>
                  <a:srgbClr val="FF0000"/>
                </a:solidFill>
                <a:latin typeface="TimesNewRomanPSMT"/>
              </a:rPr>
              <a:t>подлежат включению </a:t>
            </a:r>
            <a:r>
              <a:rPr lang="ru-RU" sz="2400" dirty="0">
                <a:solidFill>
                  <a:srgbClr val="FF0000"/>
                </a:solidFill>
                <a:latin typeface="TimesNewRomanPSMT"/>
              </a:rPr>
              <a:t>заказчиком в документацию о закупке</a:t>
            </a:r>
            <a:r>
              <a:rPr lang="ru-RU" sz="2400" dirty="0">
                <a:latin typeface="TimesNewRomanPSMT"/>
              </a:rPr>
              <a:t>;</a:t>
            </a:r>
          </a:p>
          <a:p>
            <a:pPr marL="45720" indent="0">
              <a:buNone/>
            </a:pPr>
            <a:r>
              <a:rPr lang="ru-RU" sz="2400" b="1" dirty="0">
                <a:latin typeface="TimesNewRomanPS-BoldMT"/>
              </a:rPr>
              <a:t>б) </a:t>
            </a:r>
            <a:r>
              <a:rPr lang="ru-RU" sz="2400" dirty="0">
                <a:latin typeface="TimesNewRomanPSMT"/>
              </a:rPr>
              <a:t>конкретные виды и объемы работ из числа видов и объемов работ, предусмотренных подп. «а</a:t>
            </a:r>
            <a:r>
              <a:rPr lang="ru-RU" sz="2400" dirty="0" smtClean="0">
                <a:latin typeface="TimesNewRomanPSMT"/>
              </a:rPr>
              <a:t>», определенные </a:t>
            </a:r>
            <a:r>
              <a:rPr lang="ru-RU" sz="2400" dirty="0">
                <a:latin typeface="TimesNewRomanPSMT"/>
              </a:rPr>
              <a:t>по предложению подрядчика, включаются в государственный и (или) </a:t>
            </a:r>
            <a:r>
              <a:rPr lang="ru-RU" sz="2400" dirty="0" smtClean="0">
                <a:latin typeface="TimesNewRomanPSMT"/>
              </a:rPr>
              <a:t>муниципальный контракт </a:t>
            </a:r>
            <a:r>
              <a:rPr lang="ru-RU" sz="2400" dirty="0">
                <a:latin typeface="TimesNewRomanPSMT"/>
              </a:rPr>
              <a:t>и исходя из сметной стоимости этих работ, предусмотренной проектной документацией, </a:t>
            </a:r>
            <a:r>
              <a:rPr lang="ru-RU" sz="2400" dirty="0" smtClean="0">
                <a:latin typeface="TimesNewRomanPSMT"/>
              </a:rPr>
              <a:t>в совокупном </a:t>
            </a:r>
            <a:r>
              <a:rPr lang="ru-RU" sz="2400" dirty="0">
                <a:latin typeface="TimesNewRomanPSMT"/>
              </a:rPr>
              <a:t>стоимостном выражении должны составлять </a:t>
            </a:r>
            <a:r>
              <a:rPr lang="ru-RU" sz="2400" dirty="0">
                <a:solidFill>
                  <a:srgbClr val="FF0000"/>
                </a:solidFill>
                <a:latin typeface="TimesNewRomanPSMT"/>
              </a:rPr>
              <a:t>не менее 25 % цены контракта.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935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992888" cy="1296144"/>
          </a:xfrm>
        </p:spPr>
        <p:txBody>
          <a:bodyPr/>
          <a:lstStyle/>
          <a:p>
            <a:pPr marL="0" indent="0" algn="l">
              <a:buNone/>
            </a:pPr>
            <a:r>
              <a:rPr lang="ru-RU" sz="4000" dirty="0" smtClean="0"/>
              <a:t>Членство СРО при  закупке услуг по </a:t>
            </a:r>
            <a:r>
              <a:rPr lang="ru-RU" sz="4000" dirty="0" err="1" smtClean="0"/>
              <a:t>стройконтролю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628800"/>
            <a:ext cx="8964488" cy="48245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>
                <a:latin typeface="TimesNewRomanPSMT"/>
              </a:rPr>
              <a:t>Согласно п. 2 ст.53 </a:t>
            </a:r>
            <a:r>
              <a:rPr lang="ru-RU" sz="2000" dirty="0" err="1">
                <a:latin typeface="TimesNewRomanPSMT"/>
              </a:rPr>
              <a:t>ГрК</a:t>
            </a:r>
            <a:r>
              <a:rPr lang="ru-RU" sz="2000" dirty="0">
                <a:latin typeface="TimesNewRomanPSMT"/>
              </a:rPr>
              <a:t> «…В случае </a:t>
            </a:r>
            <a:r>
              <a:rPr lang="ru-RU" sz="2000" dirty="0" smtClean="0">
                <a:latin typeface="TimesNewRomanPSMT"/>
              </a:rPr>
              <a:t>осуществления строительства</a:t>
            </a:r>
            <a:r>
              <a:rPr lang="ru-RU" sz="2000" dirty="0">
                <a:latin typeface="TimesNewRomanPSMT"/>
              </a:rPr>
              <a:t>, реконструкции, капитального ремонта </a:t>
            </a:r>
            <a:r>
              <a:rPr lang="ru-RU" sz="2000" dirty="0" smtClean="0">
                <a:latin typeface="TimesNewRomanPSMT"/>
              </a:rPr>
              <a:t>на основании </a:t>
            </a:r>
            <a:r>
              <a:rPr lang="ru-RU" sz="2000" dirty="0">
                <a:latin typeface="TimesNewRomanPSMT"/>
              </a:rPr>
              <a:t>договора строительного подряда строительный</a:t>
            </a:r>
          </a:p>
          <a:p>
            <a:pPr marL="45720" indent="0">
              <a:buNone/>
            </a:pPr>
            <a:r>
              <a:rPr lang="ru-RU" sz="2000" dirty="0">
                <a:latin typeface="TimesNewRomanPSMT"/>
              </a:rPr>
              <a:t>контроль проводится также застройщиком, техническим</a:t>
            </a:r>
          </a:p>
          <a:p>
            <a:pPr marL="45720" indent="0">
              <a:buNone/>
            </a:pPr>
            <a:r>
              <a:rPr lang="ru-RU" sz="2000" dirty="0">
                <a:latin typeface="TimesNewRomanPSMT"/>
              </a:rPr>
              <a:t>заказчиком, лицом, ответственным за эксплуатацию здания,</a:t>
            </a:r>
          </a:p>
          <a:p>
            <a:pPr marL="45720" indent="0">
              <a:buNone/>
            </a:pPr>
            <a:r>
              <a:rPr lang="ru-RU" sz="2000" dirty="0">
                <a:latin typeface="TimesNewRomanPSMT"/>
              </a:rPr>
              <a:t>сооружения, или региональным оператором либо</a:t>
            </a:r>
          </a:p>
          <a:p>
            <a:pPr marL="45720" indent="0">
              <a:buNone/>
            </a:pPr>
            <a:r>
              <a:rPr lang="ru-RU" sz="2000" dirty="0">
                <a:latin typeface="TimesNewRomanPSMT"/>
              </a:rPr>
              <a:t>привлекаемыми ими на основании договора индивидуальным</a:t>
            </a:r>
          </a:p>
          <a:p>
            <a:pPr marL="45720" indent="0">
              <a:buNone/>
            </a:pPr>
            <a:r>
              <a:rPr lang="ru-RU" sz="2000" dirty="0">
                <a:latin typeface="TimesNewRomanPSMT"/>
              </a:rPr>
              <a:t>предпринимателем или юридическим лицом</a:t>
            </a:r>
            <a:r>
              <a:rPr lang="ru-RU" sz="2000" dirty="0" smtClean="0">
                <a:latin typeface="TimesNewRomanPSMT"/>
              </a:rPr>
              <a:t>.»</a:t>
            </a:r>
          </a:p>
          <a:p>
            <a:pPr marL="45720" indent="0">
              <a:buNone/>
            </a:pPr>
            <a:endParaRPr lang="ru-RU" sz="2000" dirty="0">
              <a:latin typeface="TimesNewRomanPSMT"/>
            </a:endParaRPr>
          </a:p>
          <a:p>
            <a:r>
              <a:rPr lang="ru-RU" sz="2000" dirty="0">
                <a:latin typeface="TimesNewRomanPSMT"/>
              </a:rPr>
              <a:t>Ответ Минстроя – ДА, ТРЕБУЕТСЯ,</a:t>
            </a:r>
          </a:p>
          <a:p>
            <a:r>
              <a:rPr lang="ru-RU" sz="2000" dirty="0">
                <a:latin typeface="TimesNewRomanPSMT"/>
              </a:rPr>
              <a:t>см. Письмо Минстроя от 05.09.2017 №31723-7Б/02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85104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548680"/>
            <a:ext cx="8496944" cy="568863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45720" indent="0">
              <a:buNone/>
            </a:pPr>
            <a:r>
              <a:rPr lang="ru-RU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Группы регионального КТРУ:</a:t>
            </a:r>
          </a:p>
          <a:p>
            <a:pPr marL="45720" indent="0">
              <a:buNone/>
            </a:pPr>
            <a:endParaRPr lang="ru-RU" sz="28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ru-RU" dirty="0" smtClean="0"/>
              <a:t>Строительство и реконструкция автомобильных дорог;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Капитальный ремонт автомобильных дорог;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Ремонт автомобильных дорог;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Содержание автомобильных дорог;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Проектно-изыскательские работы;</a:t>
            </a:r>
          </a:p>
          <a:p>
            <a:pPr marL="45720" indent="0">
              <a:buNone/>
            </a:pPr>
            <a:endParaRPr lang="ru-RU" b="1" u="sng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93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68952" cy="11521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ru-RU" sz="1800" dirty="0">
                <a:solidFill>
                  <a:srgbClr val="FF0000"/>
                </a:solidFill>
              </a:rPr>
              <a:t>Классификация работ (Согласно приказу Минтранса РФ от 16 ноября 2012 г. № 402 «Об утверждении Классификации работ по капитальному ремонту, ремонту и содержанию автомобильных дорог»)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556792"/>
            <a:ext cx="8568952" cy="48965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1400" b="1" u="sng" dirty="0" smtClean="0">
                <a:latin typeface=""/>
              </a:rPr>
              <a:t>Капитальный ремонт дорог:</a:t>
            </a:r>
          </a:p>
          <a:p>
            <a:pPr marL="45720" indent="0">
              <a:buNone/>
            </a:pPr>
            <a:r>
              <a:rPr lang="ru-RU" sz="1050" dirty="0" smtClean="0">
                <a:latin typeface=""/>
              </a:rPr>
              <a:t>1</a:t>
            </a:r>
            <a:r>
              <a:rPr lang="ru-RU" sz="1050" dirty="0">
                <a:latin typeface=""/>
              </a:rPr>
              <a:t>) по земляному полотну и системе водоотвода:</a:t>
            </a:r>
          </a:p>
          <a:p>
            <a:pPr marL="45720" indent="0">
              <a:buNone/>
            </a:pPr>
            <a:r>
              <a:rPr lang="ru-RU" sz="1050" dirty="0">
                <a:latin typeface=""/>
              </a:rPr>
              <a:t>а) устранение деформаций и повреждений элементов земляного полотна (в том числе на пересечениях и примыканиях, площадках для остановки, стоянках транспортных средств, площадках для отдыха, разворотных площадках, тротуарах, пешеходных и велосипедных дорожках, переездах, съездах, подъездных дорогах к объектам дорожно-ремонтной службы, историческим и достопримечательным объектам, паромным переправам и другим объектам</a:t>
            </a:r>
            <a:r>
              <a:rPr lang="ru-RU" sz="1050" dirty="0" smtClean="0">
                <a:latin typeface=""/>
              </a:rPr>
              <a:t>);</a:t>
            </a:r>
          </a:p>
          <a:p>
            <a:pPr marL="45720" indent="0">
              <a:buNone/>
            </a:pPr>
            <a:r>
              <a:rPr lang="ru-RU" sz="1050" dirty="0">
                <a:latin typeface=""/>
              </a:rPr>
              <a:t>2) по дорожным одеждам:</a:t>
            </a:r>
          </a:p>
          <a:p>
            <a:pPr marL="45720" indent="0">
              <a:buNone/>
            </a:pPr>
            <a:r>
              <a:rPr lang="ru-RU" sz="1050" dirty="0">
                <a:latin typeface=""/>
              </a:rPr>
              <a:t>а) ликвидация колей глубиной более 50 мм с заменой верхних слоев дорожной одежды методами фрезерования или регенерации на ширину полос наката или на всю ширину покрытия с укладкой одного или нескольких слоев асфальтобетона;</a:t>
            </a:r>
          </a:p>
          <a:p>
            <a:pPr marL="45720" indent="0">
              <a:buNone/>
            </a:pPr>
            <a:r>
              <a:rPr lang="ru-RU" sz="1400" b="1" u="sng" dirty="0" smtClean="0"/>
              <a:t>Ремонт дорог: </a:t>
            </a:r>
          </a:p>
          <a:p>
            <a:pPr marL="45720" indent="0">
              <a:buNone/>
            </a:pPr>
            <a:r>
              <a:rPr lang="ru-RU" sz="1100" dirty="0"/>
              <a:t>1) по земляному полотну и системе водоотвода:</a:t>
            </a:r>
          </a:p>
          <a:p>
            <a:pPr marL="45720" indent="0">
              <a:buNone/>
            </a:pPr>
            <a:r>
              <a:rPr lang="ru-RU" sz="1100" dirty="0"/>
              <a:t>а) ремонт размытых и разрушенных участков автомобильных дорог, в том числе вследствие </a:t>
            </a:r>
            <a:r>
              <a:rPr lang="ru-RU" sz="1100" dirty="0" err="1"/>
              <a:t>пучинообразования</a:t>
            </a:r>
            <a:r>
              <a:rPr lang="ru-RU" sz="1100" dirty="0"/>
              <a:t> и оползневых явлений</a:t>
            </a:r>
            <a:r>
              <a:rPr lang="ru-RU" sz="1100" dirty="0" smtClean="0"/>
              <a:t>;</a:t>
            </a:r>
          </a:p>
          <a:p>
            <a:pPr marL="45720" indent="0">
              <a:buNone/>
            </a:pPr>
            <a:r>
              <a:rPr lang="ru-RU" sz="1100" dirty="0"/>
              <a:t>2) по дорожным одеждам:</a:t>
            </a:r>
          </a:p>
          <a:p>
            <a:pPr marL="45720" indent="0">
              <a:buNone/>
            </a:pPr>
            <a:r>
              <a:rPr lang="ru-RU" sz="1100" dirty="0"/>
              <a:t>а) восстановление дорожных одежд в местах ремонта земляного полотна</a:t>
            </a:r>
            <a:r>
              <a:rPr lang="ru-RU" sz="1100" dirty="0" smtClean="0"/>
              <a:t>;</a:t>
            </a:r>
          </a:p>
          <a:p>
            <a:pPr marL="45720" indent="0">
              <a:buNone/>
            </a:pPr>
            <a:r>
              <a:rPr lang="ru-RU" sz="1400" b="1" u="sng" dirty="0" smtClean="0"/>
              <a:t>Содержание автомобильных </a:t>
            </a:r>
            <a:r>
              <a:rPr lang="ru-RU" sz="1400" b="1" u="sng" dirty="0"/>
              <a:t>дорог входят:</a:t>
            </a:r>
          </a:p>
          <a:p>
            <a:pPr marL="45720" indent="0">
              <a:buNone/>
            </a:pPr>
            <a:r>
              <a:rPr lang="ru-RU" sz="1100" dirty="0"/>
              <a:t>1) по полосе отвода, земляному полотну и системе водоотвода:</a:t>
            </a:r>
          </a:p>
          <a:p>
            <a:pPr marL="45720" indent="0">
              <a:buNone/>
            </a:pPr>
            <a:r>
              <a:rPr lang="ru-RU" sz="1100" dirty="0"/>
              <a:t>а) поддержание полосы отвода, обочин, откосов и разделительных полос в чистоте и порядке; очистка их от мусора и посторонних предметов с вывозом и утилизацией на полигонах;</a:t>
            </a:r>
          </a:p>
          <a:p>
            <a:pPr marL="45720" indent="0">
              <a:buNone/>
            </a:pPr>
            <a:endParaRPr lang="ru-RU" sz="1100" dirty="0"/>
          </a:p>
          <a:p>
            <a:pPr marL="45720" indent="0">
              <a:buNone/>
            </a:pPr>
            <a:endParaRPr lang="ru-RU" sz="1100" dirty="0"/>
          </a:p>
          <a:p>
            <a:pPr marL="4572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62836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7281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l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Типовая документация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276872"/>
            <a:ext cx="8640960" cy="41616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При формировании заявки на закупку формируется типовая документация, согласованное с Минтрансом СО в составе:</a:t>
            </a:r>
          </a:p>
          <a:p>
            <a:pPr marL="45720" indent="0">
              <a:buNone/>
            </a:pP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типовой контракт с учетом типовых условий, предусмотренных НПА;</a:t>
            </a:r>
          </a:p>
          <a:p>
            <a:pPr>
              <a:buFontTx/>
              <a:buChar char="-"/>
            </a:pPr>
            <a:r>
              <a:rPr lang="ru-RU" dirty="0" smtClean="0"/>
              <a:t>типовое техническое задание;</a:t>
            </a:r>
          </a:p>
          <a:p>
            <a:pPr>
              <a:buFontTx/>
              <a:buChar char="-"/>
            </a:pPr>
            <a:r>
              <a:rPr lang="ru-RU" dirty="0" smtClean="0"/>
              <a:t>типовые критерии оценки заявок (в случае проведения электронным конкурсом);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116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36904" cy="151216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 algn="l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Типовые критерии оценки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988840"/>
            <a:ext cx="8280920" cy="432048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Выделены </a:t>
            </a:r>
            <a:r>
              <a:rPr lang="ru-RU" u="sng" dirty="0" smtClean="0"/>
              <a:t>три позиции по каждой группе регионального КТРУ:</a:t>
            </a:r>
          </a:p>
          <a:p>
            <a:pPr>
              <a:buFontTx/>
              <a:buChar char="-"/>
            </a:pPr>
            <a:r>
              <a:rPr lang="ru-RU" dirty="0" smtClean="0"/>
              <a:t>С общей ценой исполненных контрактов (</a:t>
            </a:r>
            <a:r>
              <a:rPr lang="en-US" dirty="0" smtClean="0"/>
              <a:t>Max </a:t>
            </a:r>
            <a:r>
              <a:rPr lang="ru-RU" dirty="0" smtClean="0"/>
              <a:t>пред – 100</a:t>
            </a:r>
            <a:r>
              <a:rPr lang="ru-RU" dirty="0"/>
              <a:t>% </a:t>
            </a:r>
            <a:r>
              <a:rPr lang="ru-RU" dirty="0" smtClean="0"/>
              <a:t>Н(М)ЦК и </a:t>
            </a:r>
            <a:r>
              <a:rPr lang="en-US" dirty="0" smtClean="0"/>
              <a:t>Min </a:t>
            </a:r>
            <a:r>
              <a:rPr lang="ru-RU" dirty="0" smtClean="0"/>
              <a:t>пред. – 20% Н(М)ЦК);</a:t>
            </a:r>
          </a:p>
          <a:p>
            <a:pPr>
              <a:buFontTx/>
              <a:buChar char="-"/>
            </a:pPr>
            <a:r>
              <a:rPr lang="ru-RU" dirty="0" smtClean="0"/>
              <a:t>С наибольшей ценой одного из </a:t>
            </a:r>
            <a:r>
              <a:rPr lang="ru-RU" dirty="0"/>
              <a:t>исполненных </a:t>
            </a:r>
            <a:r>
              <a:rPr lang="ru-RU" dirty="0" smtClean="0"/>
              <a:t>контрактов (</a:t>
            </a:r>
            <a:r>
              <a:rPr lang="ru-RU" dirty="0" err="1"/>
              <a:t>Max</a:t>
            </a:r>
            <a:r>
              <a:rPr lang="ru-RU" dirty="0"/>
              <a:t> пред – 100% Н(М)ЦК и </a:t>
            </a:r>
            <a:r>
              <a:rPr lang="ru-RU" dirty="0" err="1"/>
              <a:t>Min</a:t>
            </a:r>
            <a:r>
              <a:rPr lang="ru-RU" dirty="0"/>
              <a:t> пред. – 20% Н(М)ЦК</a:t>
            </a:r>
            <a:r>
              <a:rPr lang="ru-RU" dirty="0" smtClean="0"/>
              <a:t>);</a:t>
            </a:r>
          </a:p>
          <a:p>
            <a:pPr>
              <a:buFontTx/>
              <a:buChar char="-"/>
            </a:pPr>
            <a:r>
              <a:rPr lang="ru-RU" dirty="0" smtClean="0"/>
              <a:t>С общим количеством исполненных </a:t>
            </a:r>
            <a:r>
              <a:rPr lang="ru-RU" dirty="0"/>
              <a:t>контрактов (</a:t>
            </a:r>
            <a:r>
              <a:rPr lang="ru-RU" dirty="0" err="1"/>
              <a:t>Max</a:t>
            </a:r>
            <a:r>
              <a:rPr lang="ru-RU" dirty="0"/>
              <a:t> пред – </a:t>
            </a:r>
            <a:r>
              <a:rPr lang="ru-RU" dirty="0" smtClean="0"/>
              <a:t>5 штук и </a:t>
            </a:r>
            <a:r>
              <a:rPr lang="ru-RU" dirty="0" err="1"/>
              <a:t>Min</a:t>
            </a:r>
            <a:r>
              <a:rPr lang="ru-RU" dirty="0"/>
              <a:t> пред. – </a:t>
            </a:r>
            <a:r>
              <a:rPr lang="ru-RU" dirty="0" smtClean="0"/>
              <a:t>1 штука)</a:t>
            </a:r>
          </a:p>
          <a:p>
            <a:pPr>
              <a:buFontTx/>
              <a:buChar char="-"/>
            </a:pPr>
            <a:r>
              <a:rPr lang="ru-RU" dirty="0" smtClean="0"/>
              <a:t>К оценке принимаются </a:t>
            </a:r>
            <a:r>
              <a:rPr lang="ru-RU" b="1" u="sng" dirty="0" smtClean="0"/>
              <a:t>исключительно</a:t>
            </a:r>
            <a:r>
              <a:rPr lang="ru-RU" dirty="0" smtClean="0"/>
              <a:t> исполненные в рамках 44-ФЗ и 223-ФЗ с возможностью указания реестрового номера контракта без прикладывания документов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9428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992888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Формирование лотов (позиция ФАС РОССИИ)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628800"/>
            <a:ext cx="8640960" cy="46805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NewRomanPSMT"/>
              </a:rPr>
              <a:t>I. На выполнение работ по содержанию (ремонту) автомобильных </a:t>
            </a:r>
            <a:r>
              <a:rPr lang="ru-RU" sz="1400" b="1" dirty="0">
                <a:solidFill>
                  <a:srgbClr val="000000"/>
                </a:solidFill>
                <a:latin typeface="TimesNewRomanPSMT"/>
              </a:rPr>
              <a:t>дорог города</a:t>
            </a:r>
            <a:r>
              <a:rPr lang="ru-RU" sz="1400" dirty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pPr marL="4572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NewRomanPSMT"/>
              </a:rPr>
              <a:t>1) Для населенного пункта, имеющего статус города в соответствии с нормативным правовым актом субъекта Российской Федерации, численность населения которого не превышает 1 миллион жителей, начальная (максимальная) цена одного лота </a:t>
            </a:r>
            <a:r>
              <a:rPr lang="ru-RU" sz="1400" b="1" dirty="0">
                <a:solidFill>
                  <a:srgbClr val="000000"/>
                </a:solidFill>
                <a:latin typeface="TimesNewRomanPSMT"/>
              </a:rPr>
              <a:t>не должна превышать 1,2 млрд рублей</a:t>
            </a:r>
            <a:r>
              <a:rPr lang="ru-RU" sz="1400" dirty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pPr marL="4572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NewRomanPSMT"/>
              </a:rPr>
              <a:t>Для населенного пункта, имеющего статус города в соответствии с нормативным правовым актом субъекта Российской Федерации, численность населения которого более 1 миллиона жителей, начальная (максимальная) цена одного лота не должна превышать 1,8 млрд рублей.</a:t>
            </a:r>
          </a:p>
          <a:p>
            <a:pPr marL="4572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NewRomanPSMT"/>
              </a:rPr>
              <a:t>2) </a:t>
            </a:r>
            <a:r>
              <a:rPr lang="ru-RU" sz="1400" dirty="0" smtClean="0">
                <a:solidFill>
                  <a:srgbClr val="000000"/>
                </a:solidFill>
                <a:latin typeface="TimesNewRomanPSMT"/>
              </a:rPr>
              <a:t>Срок </a:t>
            </a:r>
            <a:r>
              <a:rPr lang="ru-RU" sz="1400" dirty="0">
                <a:solidFill>
                  <a:srgbClr val="000000"/>
                </a:solidFill>
                <a:latin typeface="TimesNewRomanPSMT"/>
              </a:rPr>
              <a:t>исполнения обязательств по контракту должен составлять не менее 6 месяцев</a:t>
            </a:r>
            <a:r>
              <a:rPr lang="ru-RU" sz="1400" dirty="0" smtClean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pPr marL="4572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NewRomanPSMT"/>
              </a:rPr>
              <a:t>II. На выполнение работ по содержанию/ремонту автомобильных </a:t>
            </a:r>
            <a:r>
              <a:rPr lang="ru-RU" sz="1400" b="1" dirty="0">
                <a:solidFill>
                  <a:srgbClr val="000000"/>
                </a:solidFill>
                <a:latin typeface="TimesNewRomanPSMT"/>
              </a:rPr>
              <a:t>дорог субъекта Российской Федерации</a:t>
            </a:r>
            <a:r>
              <a:rPr lang="ru-RU" sz="1400" dirty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pPr marL="4572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NewRomanPSMT"/>
              </a:rPr>
              <a:t>1) Для I - III климатической зоны </a:t>
            </a:r>
            <a:r>
              <a:rPr lang="ru-RU" sz="1400" dirty="0" smtClean="0">
                <a:solidFill>
                  <a:srgbClr val="000000"/>
                </a:solidFill>
                <a:latin typeface="TimesNewRomanPSMT"/>
              </a:rPr>
              <a:t>&lt;1&gt; начальная </a:t>
            </a:r>
            <a:r>
              <a:rPr lang="ru-RU" sz="1400" dirty="0">
                <a:solidFill>
                  <a:srgbClr val="000000"/>
                </a:solidFill>
                <a:latin typeface="TimesNewRomanPSMT"/>
              </a:rPr>
              <a:t>(максимальная) цена одного лота не должна превышать 1,2 млрд рублей.</a:t>
            </a:r>
          </a:p>
          <a:p>
            <a:pPr marL="45720" indent="0"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NewRomanPSMT"/>
              </a:rPr>
              <a:t>--------------------------------</a:t>
            </a:r>
          </a:p>
          <a:p>
            <a:pPr marL="45720" indent="0"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NewRomanPSMT"/>
              </a:rPr>
              <a:t>&lt;1&gt; I - включает в себя Юг России (тропическая зона)</a:t>
            </a:r>
          </a:p>
          <a:p>
            <a:pPr marL="45720" indent="0"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NewRomanPSMT"/>
              </a:rPr>
              <a:t>II </a:t>
            </a:r>
            <a:r>
              <a:rPr lang="ru-RU" sz="1400" dirty="0">
                <a:solidFill>
                  <a:srgbClr val="000000"/>
                </a:solidFill>
                <a:latin typeface="TimesNewRomanPSMT"/>
              </a:rPr>
              <a:t>- Запад и Северо-Запад страны, территория Приморья (субтропическая зона)</a:t>
            </a:r>
          </a:p>
          <a:p>
            <a:pPr marL="4572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NewRomanPSMT"/>
              </a:rPr>
              <a:t>III - южные районы Сибири и часть Дальнего Востока (умеренная зона).</a:t>
            </a:r>
          </a:p>
          <a:p>
            <a:pPr marL="45720" indent="0">
              <a:buNone/>
            </a:pPr>
            <a:endParaRPr lang="ru-RU" sz="1400" dirty="0">
              <a:solidFill>
                <a:srgbClr val="000000"/>
              </a:solidFill>
              <a:latin typeface="TimesNewRomanPSMT"/>
            </a:endParaRPr>
          </a:p>
          <a:p>
            <a:pPr marL="4572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NewRomanPSMT"/>
              </a:rPr>
              <a:t>Для IV и Особой климатической зоны &lt;2&gt; начальная (максимальная) цена одного лота не должна превышать 1,7 млрд рублей.</a:t>
            </a:r>
          </a:p>
          <a:p>
            <a:pPr marL="4572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NewRomanPSMT"/>
              </a:rPr>
              <a:t>--------------------------------</a:t>
            </a:r>
          </a:p>
          <a:p>
            <a:pPr marL="4572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NewRomanPSMT"/>
              </a:rPr>
              <a:t>&lt;2&gt; IV - Якутия, северная Сибирь, северные районы Дальнего Востока (полярная зона)</a:t>
            </a:r>
          </a:p>
          <a:p>
            <a:pPr marL="4572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NewRomanPSMT"/>
              </a:rPr>
              <a:t>Особая зона - Район Чукотки и Заполярье.</a:t>
            </a:r>
          </a:p>
          <a:p>
            <a:pPr marL="45720" indent="0">
              <a:buNone/>
            </a:pPr>
            <a:endParaRPr lang="ru-RU" sz="1400" dirty="0">
              <a:solidFill>
                <a:srgbClr val="000000"/>
              </a:solidFill>
              <a:latin typeface="TimesNewRomanPSMT"/>
            </a:endParaRPr>
          </a:p>
          <a:p>
            <a:pPr marL="4572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NewRomanPSMT"/>
              </a:rPr>
              <a:t>Для субъекта Российской Федерации, численность населения столицы которого составляет более 1 миллиона жителей, начальная (максимальная) цена одного лота </a:t>
            </a:r>
            <a:r>
              <a:rPr lang="ru-RU" sz="1400" b="1" dirty="0">
                <a:solidFill>
                  <a:srgbClr val="000000"/>
                </a:solidFill>
                <a:latin typeface="TimesNewRomanPSMT"/>
              </a:rPr>
              <a:t>не должна превышать 1,8 млрд рублей.</a:t>
            </a:r>
          </a:p>
          <a:p>
            <a:pPr marL="45720" indent="0">
              <a:buNone/>
            </a:pPr>
            <a:endParaRPr lang="ru-RU" sz="1400" dirty="0">
              <a:solidFill>
                <a:srgbClr val="000000"/>
              </a:solidFill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922245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7545" y="404664"/>
            <a:ext cx="8031384" cy="99145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lang="ru-RU" sz="2100" spc="-8" dirty="0">
                <a:latin typeface="Microsoft Sans Serif"/>
                <a:cs typeface="Microsoft Sans Serif"/>
              </a:rPr>
              <a:t>УСТАНОВЛЕНИЕ ДОПОЛНИТЕЛЬНЫХ ТРЕБОВАНИЙ, ЧАСТЬ 2 СТАТЬИ </a:t>
            </a:r>
            <a:r>
              <a:rPr lang="ru-RU" sz="2100" spc="-8" dirty="0" smtClean="0">
                <a:latin typeface="Microsoft Sans Serif"/>
                <a:cs typeface="Microsoft Sans Serif"/>
              </a:rPr>
              <a:t>31</a:t>
            </a:r>
          </a:p>
          <a:p>
            <a:pPr marL="9525">
              <a:spcBef>
                <a:spcPts val="71"/>
              </a:spcBef>
            </a:pPr>
            <a:r>
              <a:rPr sz="2100" spc="-8" dirty="0" err="1" smtClean="0">
                <a:solidFill>
                  <a:srgbClr val="F5624D"/>
                </a:solidFill>
                <a:latin typeface="Microsoft Sans Serif"/>
                <a:cs typeface="Microsoft Sans Serif"/>
              </a:rPr>
              <a:t>Постановление</a:t>
            </a:r>
            <a:r>
              <a:rPr sz="2100" spc="-75" dirty="0" smtClean="0">
                <a:solidFill>
                  <a:srgbClr val="F5624D"/>
                </a:solidFill>
                <a:latin typeface="Microsoft Sans Serif"/>
                <a:cs typeface="Microsoft Sans Serif"/>
              </a:rPr>
              <a:t> </a:t>
            </a:r>
            <a:r>
              <a:rPr sz="2100" spc="-8" dirty="0">
                <a:solidFill>
                  <a:srgbClr val="F5624D"/>
                </a:solidFill>
                <a:latin typeface="Microsoft Sans Serif"/>
                <a:cs typeface="Microsoft Sans Serif"/>
              </a:rPr>
              <a:t>Правительства</a:t>
            </a:r>
            <a:r>
              <a:rPr sz="2100" spc="-56" dirty="0">
                <a:solidFill>
                  <a:srgbClr val="F5624D"/>
                </a:solidFill>
                <a:latin typeface="Microsoft Sans Serif"/>
                <a:cs typeface="Microsoft Sans Serif"/>
              </a:rPr>
              <a:t> </a:t>
            </a:r>
            <a:r>
              <a:rPr sz="2100" spc="-49" dirty="0">
                <a:solidFill>
                  <a:srgbClr val="F5624D"/>
                </a:solidFill>
                <a:latin typeface="Microsoft Sans Serif"/>
                <a:cs typeface="Microsoft Sans Serif"/>
              </a:rPr>
              <a:t>РФ</a:t>
            </a:r>
            <a:r>
              <a:rPr sz="2100" spc="-75" dirty="0">
                <a:solidFill>
                  <a:srgbClr val="F5624D"/>
                </a:solidFill>
                <a:latin typeface="Microsoft Sans Serif"/>
                <a:cs typeface="Microsoft Sans Serif"/>
              </a:rPr>
              <a:t> </a:t>
            </a:r>
            <a:r>
              <a:rPr sz="2100" spc="-8" dirty="0">
                <a:solidFill>
                  <a:srgbClr val="F5624D"/>
                </a:solidFill>
                <a:latin typeface="Microsoft Sans Serif"/>
                <a:cs typeface="Microsoft Sans Serif"/>
              </a:rPr>
              <a:t>№2571</a:t>
            </a:r>
            <a:endParaRPr sz="2100" dirty="0">
              <a:latin typeface="Microsoft Sans Serif"/>
              <a:cs typeface="Microsoft Sans Serif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09901"/>
              </p:ext>
            </p:extLst>
          </p:nvPr>
        </p:nvGraphicFramePr>
        <p:xfrm>
          <a:off x="179512" y="1916833"/>
          <a:ext cx="8136904" cy="43267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5701"/>
                <a:gridCol w="1817234"/>
                <a:gridCol w="257345"/>
                <a:gridCol w="2690878"/>
                <a:gridCol w="2925746"/>
              </a:tblGrid>
              <a:tr h="5133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37148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  <a:solidFill>
                      <a:srgbClr val="F5624D"/>
                    </a:solidFill>
                  </a:tcPr>
                </a:tc>
                <a:tc>
                  <a:txBody>
                    <a:bodyPr/>
                    <a:lstStyle/>
                    <a:p>
                      <a:pPr marL="284480" marR="27686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Наименование</a:t>
                      </a:r>
                      <a:r>
                        <a:rPr sz="8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отдельных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видов</a:t>
                      </a:r>
                      <a:r>
                        <a:rPr sz="8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ТРУ,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являющихся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объектом</a:t>
                      </a:r>
                      <a:r>
                        <a:rPr sz="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закупки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31909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  <a:solidFill>
                      <a:srgbClr val="F5624D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Дополнительные</a:t>
                      </a:r>
                      <a:r>
                        <a:rPr sz="8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требования</a:t>
                      </a:r>
                      <a:r>
                        <a:rPr sz="8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 участникам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закупки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37148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  <a:solidFill>
                      <a:srgbClr val="F562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Информация</a:t>
                      </a:r>
                      <a:r>
                        <a:rPr sz="80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8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документы,</a:t>
                      </a:r>
                      <a:r>
                        <a:rPr sz="8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подтверждающие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131445" marR="123189"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соответствие</a:t>
                      </a:r>
                      <a:r>
                        <a:rPr sz="8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участников</a:t>
                      </a:r>
                      <a:r>
                        <a:rPr sz="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закупки</a:t>
                      </a:r>
                      <a:r>
                        <a:rPr sz="8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дополнительным требованиям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1909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  <a:solidFill>
                      <a:srgbClr val="F5624D"/>
                    </a:solidFill>
                  </a:tcPr>
                </a:tc>
              </a:tr>
              <a:tr h="167818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8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8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" algn="ctr">
                        <a:lnSpc>
                          <a:spcPts val="1280"/>
                        </a:lnSpc>
                      </a:pPr>
                      <a:r>
                        <a:rPr sz="8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80"/>
                        </a:lnSpc>
                      </a:pPr>
                      <a:r>
                        <a:rPr sz="8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</a:tr>
              <a:tr h="577372">
                <a:tc gridSpan="5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Раздел</a:t>
                      </a:r>
                      <a:r>
                        <a:rPr sz="800" b="1" spc="-2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III.</a:t>
                      </a:r>
                      <a:r>
                        <a:rPr sz="800" b="1" spc="-6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Дополнительные</a:t>
                      </a:r>
                      <a:r>
                        <a:rPr sz="800" b="1" spc="-5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требования</a:t>
                      </a:r>
                      <a:r>
                        <a:rPr sz="800" b="1" spc="-6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к</a:t>
                      </a:r>
                      <a:r>
                        <a:rPr sz="800" b="1" spc="-2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участникам</a:t>
                      </a:r>
                      <a:r>
                        <a:rPr sz="800" b="1" spc="-2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закупки</a:t>
                      </a:r>
                      <a:r>
                        <a:rPr sz="800" b="1" spc="-2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800" b="1" spc="-1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сфере</a:t>
                      </a:r>
                      <a:r>
                        <a:rPr sz="800" b="1" spc="-2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дорожной</a:t>
                      </a:r>
                      <a:r>
                        <a:rPr sz="800" b="1" spc="-1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деятельности,</a:t>
                      </a:r>
                      <a:r>
                        <a:rPr sz="800" b="1" spc="-4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информация</a:t>
                      </a:r>
                      <a:r>
                        <a:rPr sz="8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800" b="1" spc="-3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документы,</a:t>
                      </a:r>
                      <a:r>
                        <a:rPr sz="800" b="1" spc="-2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подтверждающие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74295" marR="68580"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соответствие</a:t>
                      </a:r>
                      <a:r>
                        <a:rPr sz="800" b="1" spc="-4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участников</a:t>
                      </a:r>
                      <a:r>
                        <a:rPr sz="800" b="1" spc="-1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закупок</a:t>
                      </a:r>
                      <a:r>
                        <a:rPr sz="800" b="1" spc="-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таким</a:t>
                      </a:r>
                      <a:r>
                        <a:rPr sz="800" b="1" spc="-4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дополнительным</a:t>
                      </a:r>
                      <a:r>
                        <a:rPr sz="8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требованиям.</a:t>
                      </a:r>
                      <a:r>
                        <a:rPr sz="800" b="1" spc="-4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Позиция</a:t>
                      </a:r>
                      <a:r>
                        <a:rPr sz="800" b="1" spc="-5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17</a:t>
                      </a:r>
                      <a:r>
                        <a:rPr sz="800" b="1" spc="-1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применяются</a:t>
                      </a:r>
                      <a:r>
                        <a:rPr sz="800" b="1" spc="-6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8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случае, если</a:t>
                      </a:r>
                      <a:r>
                        <a:rPr sz="800" b="1" spc="-1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при</a:t>
                      </a:r>
                      <a:r>
                        <a:rPr sz="800" b="1" spc="-2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осуществлении</a:t>
                      </a:r>
                      <a:r>
                        <a:rPr sz="800" b="1" spc="-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закупки</a:t>
                      </a:r>
                      <a:r>
                        <a:rPr sz="8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НМЦК</a:t>
                      </a:r>
                      <a:r>
                        <a:rPr sz="800" b="1" spc="-2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для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обеспечения</a:t>
                      </a:r>
                      <a:r>
                        <a:rPr sz="800" b="1" spc="-5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федеральных</a:t>
                      </a:r>
                      <a:r>
                        <a:rPr sz="800" b="1" spc="-4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нужд</a:t>
                      </a:r>
                      <a:r>
                        <a:rPr sz="8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превышает</a:t>
                      </a:r>
                      <a:r>
                        <a:rPr sz="800" b="1" spc="-6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800" b="1" spc="-1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млн.</a:t>
                      </a:r>
                      <a:r>
                        <a:rPr sz="800" b="1" spc="-4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рублей,</a:t>
                      </a:r>
                      <a:r>
                        <a:rPr sz="800" b="1" spc="-1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800" b="1" spc="-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обеспечения</a:t>
                      </a:r>
                      <a:r>
                        <a:rPr sz="800" b="1" spc="-6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нужд</a:t>
                      </a:r>
                      <a:r>
                        <a:rPr sz="800" b="1" spc="-2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субъектов</a:t>
                      </a:r>
                      <a:r>
                        <a:rPr sz="8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РФ,</a:t>
                      </a:r>
                      <a:r>
                        <a:rPr sz="800" b="1" spc="-4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муниципальных</a:t>
                      </a:r>
                      <a:r>
                        <a:rPr sz="800" b="1" spc="-5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нужд</a:t>
                      </a:r>
                      <a:r>
                        <a:rPr sz="800" b="1" spc="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800" b="1" spc="-2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800" b="1" spc="-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млн.</a:t>
                      </a:r>
                      <a:r>
                        <a:rPr sz="800" b="1" spc="-4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рублей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61958">
                <a:tc>
                  <a:txBody>
                    <a:bodyPr/>
                    <a:lstStyle/>
                    <a:p>
                      <a:pPr marL="14604">
                        <a:lnSpc>
                          <a:spcPts val="1280"/>
                        </a:lnSpc>
                      </a:pPr>
                      <a:r>
                        <a:rPr sz="800" spc="-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17.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5560" marR="27305" algn="just">
                        <a:lnSpc>
                          <a:spcPts val="1320"/>
                        </a:lnSpc>
                        <a:spcBef>
                          <a:spcPts val="5"/>
                        </a:spcBef>
                      </a:pP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Работы</a:t>
                      </a:r>
                      <a:r>
                        <a:rPr sz="800" b="1" spc="43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 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по</a:t>
                      </a:r>
                      <a:r>
                        <a:rPr sz="800" b="1" spc="4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  </a:t>
                      </a:r>
                      <a:r>
                        <a:rPr sz="800" b="1" u="sng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строительству, </a:t>
                      </a:r>
                      <a:r>
                        <a:rPr sz="800" b="1" u="sng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реконструкции,</a:t>
                      </a:r>
                      <a:r>
                        <a:rPr sz="800" b="1" u="sng" spc="38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  </a:t>
                      </a:r>
                      <a:r>
                        <a:rPr sz="800" b="1" u="sng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капитальному </a:t>
                      </a:r>
                      <a:r>
                        <a:rPr sz="800" b="1" u="sng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ремонту</a:t>
                      </a:r>
                      <a:r>
                        <a:rPr sz="800" b="1" u="sng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u="sng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автомобильной</a:t>
                      </a:r>
                      <a:r>
                        <a:rPr sz="800" b="1" u="sng" spc="-6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u="sng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дороги</a:t>
                      </a:r>
                      <a:endParaRPr sz="800" b="1" u="sng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76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36195" marR="26034" algn="just">
                        <a:lnSpc>
                          <a:spcPts val="1320"/>
                        </a:lnSpc>
                        <a:spcBef>
                          <a:spcPts val="5"/>
                        </a:spcBef>
                      </a:pPr>
                      <a:endParaRPr sz="8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76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26034" algn="just">
                        <a:lnSpc>
                          <a:spcPts val="132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наличие</a:t>
                      </a:r>
                      <a:r>
                        <a:rPr sz="800" spc="3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sz="800" spc="35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участника</a:t>
                      </a:r>
                      <a:r>
                        <a:rPr sz="800" spc="36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закупки</a:t>
                      </a:r>
                      <a:r>
                        <a:rPr sz="800" spc="35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следующего</a:t>
                      </a:r>
                      <a:r>
                        <a:rPr sz="800" spc="35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опыта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выполнения</a:t>
                      </a:r>
                      <a:r>
                        <a:rPr sz="800" spc="-6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работ:</a:t>
                      </a:r>
                      <a:endParaRPr sz="800" dirty="0">
                        <a:latin typeface="Microsoft Sans Serif"/>
                        <a:cs typeface="Microsoft Sans Serif"/>
                      </a:endParaRPr>
                    </a:p>
                    <a:p>
                      <a:pPr marL="375285" marR="26034" indent="-252729" algn="l">
                        <a:lnSpc>
                          <a:spcPts val="1320"/>
                        </a:lnSpc>
                        <a:buClr>
                          <a:srgbClr val="F5624D"/>
                        </a:buClr>
                        <a:buAutoNum type="arabicParenR"/>
                        <a:tabLst>
                          <a:tab pos="379095" algn="l"/>
                        </a:tabLst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опыт</a:t>
                      </a:r>
                      <a:r>
                        <a:rPr sz="800" spc="1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исполнения</a:t>
                      </a:r>
                      <a:r>
                        <a:rPr sz="800" spc="18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договора</a:t>
                      </a:r>
                      <a:r>
                        <a:rPr sz="800" spc="2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строительного</a:t>
                      </a:r>
                      <a:r>
                        <a:rPr sz="800" spc="204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подряда,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предусматривающего</a:t>
                      </a:r>
                      <a:r>
                        <a:rPr sz="800" spc="3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выполнение</a:t>
                      </a:r>
                      <a:r>
                        <a:rPr sz="800" spc="33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</a:t>
                      </a:r>
                      <a:r>
                        <a:rPr sz="800" spc="33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800" spc="-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строительству,</a:t>
                      </a:r>
                      <a:r>
                        <a:rPr sz="800" spc="39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800" dirty="0" err="1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реконструкции</a:t>
                      </a:r>
                      <a:r>
                        <a:rPr sz="800" spc="39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800" spc="-10" dirty="0" err="1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автомобильной</a:t>
                      </a:r>
                      <a:r>
                        <a:rPr lang="ru-RU" sz="800" spc="0" baseline="0" dirty="0" smtClean="0"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 дороги </a:t>
                      </a:r>
                      <a:r>
                        <a:rPr lang="ru-RU" sz="800" b="1" spc="0" baseline="0" dirty="0" smtClean="0">
                          <a:solidFill>
                            <a:schemeClr val="tx1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lang="ru-RU" sz="800" b="1" spc="0" baseline="0" dirty="0" smtClean="0">
                          <a:solidFill>
                            <a:srgbClr val="FF0000"/>
                          </a:solidFill>
                          <a:latin typeface="Microsoft Sans Serif"/>
                          <a:cs typeface="Microsoft Sans Serif"/>
                        </a:rPr>
                        <a:t>либо с РВ либо заключен по ФЗ-44)</a:t>
                      </a:r>
                      <a:r>
                        <a:rPr sz="800" b="1" spc="-10" dirty="0" smtClean="0">
                          <a:solidFill>
                            <a:srgbClr val="FF0000"/>
                          </a:solidFill>
                          <a:latin typeface="Microsoft Sans Serif"/>
                          <a:cs typeface="Microsoft Sans Serif"/>
                        </a:rPr>
                        <a:t>;</a:t>
                      </a:r>
                      <a:endParaRPr sz="800" b="1" dirty="0">
                        <a:solidFill>
                          <a:srgbClr val="FF0000"/>
                        </a:solidFill>
                        <a:latin typeface="Microsoft Sans Serif"/>
                        <a:cs typeface="Microsoft Sans Serif"/>
                      </a:endParaRPr>
                    </a:p>
                    <a:p>
                      <a:pPr marL="375285" marR="26670" indent="-252729" algn="l">
                        <a:lnSpc>
                          <a:spcPct val="100000"/>
                        </a:lnSpc>
                        <a:buClr>
                          <a:srgbClr val="F5624D"/>
                        </a:buClr>
                        <a:buAutoNum type="arabicParenR" startAt="2"/>
                        <a:tabLst>
                          <a:tab pos="379095" algn="l"/>
                        </a:tabLst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опыт</a:t>
                      </a:r>
                      <a:r>
                        <a:rPr sz="800" spc="14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исполнения</a:t>
                      </a:r>
                      <a:r>
                        <a:rPr sz="800" spc="14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договора,</a:t>
                      </a:r>
                      <a:r>
                        <a:rPr sz="800" spc="14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предусматривающего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выполнение</a:t>
                      </a:r>
                      <a:r>
                        <a:rPr sz="800" spc="37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</a:t>
                      </a:r>
                      <a:r>
                        <a:rPr sz="800" spc="36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800" spc="38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капитальному</a:t>
                      </a:r>
                      <a:r>
                        <a:rPr sz="800" spc="37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ремонту 	</a:t>
                      </a:r>
                      <a:r>
                        <a:rPr sz="800" dirty="0" err="1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автомобильной</a:t>
                      </a:r>
                      <a:r>
                        <a:rPr sz="800" spc="-7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 err="1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дороги</a:t>
                      </a:r>
                      <a:r>
                        <a:rPr lang="ru-RU" sz="800" spc="-10" dirty="0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ru-RU" sz="800" spc="-10" dirty="0" smtClean="0">
                          <a:solidFill>
                            <a:srgbClr val="FF0000"/>
                          </a:solidFill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lang="ru-RU" sz="800" b="1" spc="-10" dirty="0" smtClean="0">
                          <a:solidFill>
                            <a:srgbClr val="FF0000"/>
                          </a:solidFill>
                          <a:latin typeface="Microsoft Sans Serif"/>
                          <a:cs typeface="Microsoft Sans Serif"/>
                        </a:rPr>
                        <a:t>исключительно 44-ФЗ)</a:t>
                      </a:r>
                      <a:r>
                        <a:rPr sz="800" b="1" spc="-10" dirty="0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;</a:t>
                      </a:r>
                      <a:endParaRPr sz="800" b="1" dirty="0">
                        <a:latin typeface="Microsoft Sans Serif"/>
                        <a:cs typeface="Microsoft Sans Serif"/>
                      </a:endParaRPr>
                    </a:p>
                    <a:p>
                      <a:pPr marL="375285" marR="26034" indent="-252729" algn="l">
                        <a:lnSpc>
                          <a:spcPct val="100000"/>
                        </a:lnSpc>
                        <a:buClr>
                          <a:srgbClr val="F5624D"/>
                        </a:buClr>
                        <a:buAutoNum type="arabicParenR" startAt="2"/>
                        <a:tabLst>
                          <a:tab pos="379095" algn="l"/>
                          <a:tab pos="1897380" algn="l"/>
                          <a:tab pos="3337560" algn="l"/>
                        </a:tabLst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опыт</a:t>
                      </a:r>
                      <a:r>
                        <a:rPr sz="800" spc="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выполнения</a:t>
                      </a:r>
                      <a:r>
                        <a:rPr sz="800" spc="1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участником</a:t>
                      </a:r>
                      <a:r>
                        <a:rPr sz="800" spc="1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закупки,</a:t>
                      </a:r>
                      <a:r>
                        <a:rPr sz="800" spc="114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являющимся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застройщиком,</a:t>
                      </a:r>
                      <a:r>
                        <a:rPr sz="800" spc="3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</a:t>
                      </a:r>
                      <a:r>
                        <a:rPr sz="800" spc="34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800" spc="34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строительству, 	реконструкции,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капитальному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ремонту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автомобильной</a:t>
                      </a:r>
                      <a:r>
                        <a:rPr sz="800" spc="-6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дороги.</a:t>
                      </a:r>
                      <a:endParaRPr sz="8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76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27305" algn="just">
                        <a:lnSpc>
                          <a:spcPts val="132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800" spc="2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случае</a:t>
                      </a:r>
                      <a:r>
                        <a:rPr sz="800" spc="2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наличия</a:t>
                      </a:r>
                      <a:r>
                        <a:rPr sz="800" spc="29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опыта,</a:t>
                      </a:r>
                      <a:r>
                        <a:rPr sz="800" spc="29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предусмотренного</a:t>
                      </a:r>
                      <a:r>
                        <a:rPr sz="800" spc="29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пунктом</a:t>
                      </a:r>
                      <a:r>
                        <a:rPr sz="800" spc="29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1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графы</a:t>
                      </a:r>
                      <a:r>
                        <a:rPr sz="800" spc="3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"Дополнительные</a:t>
                      </a:r>
                      <a:r>
                        <a:rPr sz="800" spc="31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требования</a:t>
                      </a:r>
                      <a:r>
                        <a:rPr sz="800" spc="3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800" spc="3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участникам </a:t>
                      </a:r>
                      <a:r>
                        <a:rPr sz="800" spc="-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закупки"</a:t>
                      </a:r>
                      <a:r>
                        <a:rPr sz="800" spc="-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настоящей</a:t>
                      </a:r>
                      <a:r>
                        <a:rPr sz="800" spc="-3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позиции:</a:t>
                      </a:r>
                      <a:endParaRPr sz="800" dirty="0">
                        <a:latin typeface="Microsoft Sans Serif"/>
                        <a:cs typeface="Microsoft Sans Serif"/>
                      </a:endParaRPr>
                    </a:p>
                    <a:p>
                      <a:pPr marL="349885" indent="-226060" algn="just">
                        <a:lnSpc>
                          <a:spcPts val="1275"/>
                        </a:lnSpc>
                        <a:buClr>
                          <a:srgbClr val="F5624D"/>
                        </a:buClr>
                        <a:buAutoNum type="arabicParenR"/>
                        <a:tabLst>
                          <a:tab pos="349885" algn="l"/>
                        </a:tabLst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исполненный</a:t>
                      </a:r>
                      <a:r>
                        <a:rPr sz="800" spc="-5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договор;</a:t>
                      </a:r>
                      <a:endParaRPr sz="800" dirty="0">
                        <a:latin typeface="Microsoft Sans Serif"/>
                        <a:cs typeface="Microsoft Sans Serif"/>
                      </a:endParaRPr>
                    </a:p>
                    <a:p>
                      <a:pPr marL="349250" marR="26034" indent="-225425" algn="just">
                        <a:lnSpc>
                          <a:spcPct val="100000"/>
                        </a:lnSpc>
                        <a:buClr>
                          <a:srgbClr val="F5624D"/>
                        </a:buClr>
                        <a:buAutoNum type="arabicParenR"/>
                        <a:tabLst>
                          <a:tab pos="352425" algn="l"/>
                          <a:tab pos="1902460" algn="l"/>
                          <a:tab pos="3543935" algn="l"/>
                        </a:tabLst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акт</a:t>
                      </a:r>
                      <a:r>
                        <a:rPr sz="800" spc="4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приемки</a:t>
                      </a:r>
                      <a:r>
                        <a:rPr sz="800" spc="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объекта</a:t>
                      </a:r>
                      <a:r>
                        <a:rPr sz="800" spc="4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капитального</a:t>
                      </a:r>
                      <a:r>
                        <a:rPr sz="800" spc="4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строительства,</a:t>
                      </a:r>
                      <a:r>
                        <a:rPr sz="800" spc="6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а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также</a:t>
                      </a:r>
                      <a:r>
                        <a:rPr sz="800" spc="47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акт</a:t>
                      </a:r>
                      <a:r>
                        <a:rPr sz="800" spc="46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(акты)</a:t>
                      </a:r>
                      <a:r>
                        <a:rPr sz="800" spc="47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800" dirty="0" err="1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выполненных</a:t>
                      </a:r>
                      <a:r>
                        <a:rPr sz="800" spc="46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800" spc="-10" dirty="0" err="1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работ,подтверждающий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(подтверждающие)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800" spc="-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цену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выполненных</a:t>
                      </a:r>
                      <a:r>
                        <a:rPr sz="800" spc="15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работ,</a:t>
                      </a:r>
                      <a:r>
                        <a:rPr sz="800" spc="15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если</a:t>
                      </a:r>
                      <a:r>
                        <a:rPr sz="800" spc="15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акт</a:t>
                      </a:r>
                      <a:r>
                        <a:rPr sz="800" spc="16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приемки</a:t>
                      </a:r>
                      <a:r>
                        <a:rPr sz="800" spc="16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объекта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капитального</a:t>
                      </a:r>
                      <a:r>
                        <a:rPr sz="800" spc="2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строительства</a:t>
                      </a:r>
                      <a:r>
                        <a:rPr sz="800" spc="2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800" spc="2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содержит</a:t>
                      </a:r>
                      <a:r>
                        <a:rPr sz="800" spc="2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spc="-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цену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выполненных</a:t>
                      </a:r>
                      <a:r>
                        <a:rPr sz="800" spc="-6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работ;</a:t>
                      </a:r>
                      <a:endParaRPr sz="800" dirty="0">
                        <a:latin typeface="Microsoft Sans Serif"/>
                        <a:cs typeface="Microsoft Sans Serif"/>
                      </a:endParaRPr>
                    </a:p>
                    <a:p>
                      <a:pPr marL="349250" marR="26034" indent="-225425" algn="just">
                        <a:lnSpc>
                          <a:spcPct val="100000"/>
                        </a:lnSpc>
                        <a:buClr>
                          <a:srgbClr val="F5624D"/>
                        </a:buClr>
                        <a:buAutoNum type="arabicParenR"/>
                        <a:tabLst>
                          <a:tab pos="352425" algn="l"/>
                          <a:tab pos="2068195" algn="l"/>
                          <a:tab pos="2588260" algn="l"/>
                        </a:tabLst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Разрешение</a:t>
                      </a:r>
                      <a:r>
                        <a:rPr sz="800" spc="17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800" spc="18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ввод</a:t>
                      </a:r>
                      <a:r>
                        <a:rPr sz="800" spc="16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объекта</a:t>
                      </a:r>
                      <a:r>
                        <a:rPr sz="800" spc="18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кап.</a:t>
                      </a:r>
                      <a:r>
                        <a:rPr sz="800" spc="17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строительства</a:t>
                      </a:r>
                      <a:r>
                        <a:rPr sz="800" spc="18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 </a:t>
                      </a:r>
                      <a:r>
                        <a:rPr sz="800" spc="-10" dirty="0" err="1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эксплуатацию</a:t>
                      </a:r>
                      <a:r>
                        <a:rPr sz="800" spc="-5" dirty="0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(за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исключением</a:t>
                      </a:r>
                      <a:r>
                        <a:rPr sz="800" spc="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случаев,</a:t>
                      </a:r>
                      <a:r>
                        <a:rPr sz="800" spc="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при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 err="1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которых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 err="1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такое</a:t>
                      </a:r>
                      <a:r>
                        <a:rPr sz="800" spc="375" dirty="0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разрешение</a:t>
                      </a:r>
                      <a:r>
                        <a:rPr sz="800" spc="37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800" spc="37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выдается</a:t>
                      </a:r>
                      <a:r>
                        <a:rPr sz="800" spc="36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800" spc="37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 err="1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соответствии</a:t>
                      </a:r>
                      <a:r>
                        <a:rPr lang="ru-RU" sz="800" dirty="0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50" dirty="0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 </a:t>
                      </a:r>
                      <a:r>
                        <a:rPr sz="800" spc="-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законодательством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800" spc="-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градостроительной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деятельности)</a:t>
                      </a:r>
                      <a:r>
                        <a:rPr sz="800" spc="254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или</a:t>
                      </a:r>
                      <a:r>
                        <a:rPr sz="800" spc="2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решение</a:t>
                      </a:r>
                      <a:r>
                        <a:rPr sz="800" spc="254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800" spc="2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технической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готовности</a:t>
                      </a:r>
                      <a:r>
                        <a:rPr sz="800" spc="459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линейного</a:t>
                      </a:r>
                      <a:r>
                        <a:rPr sz="800" spc="48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объекта</a:t>
                      </a:r>
                      <a:r>
                        <a:rPr sz="800" spc="49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инфраструктуры</a:t>
                      </a:r>
                      <a:r>
                        <a:rPr sz="800" spc="49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к 	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временной</a:t>
                      </a:r>
                      <a:r>
                        <a:rPr sz="800" spc="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эксплуатации.</a:t>
                      </a:r>
                      <a:endParaRPr sz="8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76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562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00172"/>
              </p:ext>
            </p:extLst>
          </p:nvPr>
        </p:nvGraphicFramePr>
        <p:xfrm>
          <a:off x="629125" y="1988840"/>
          <a:ext cx="8103394" cy="3891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65"/>
                <a:gridCol w="1175861"/>
                <a:gridCol w="90901"/>
                <a:gridCol w="3659092"/>
                <a:gridCol w="2733675"/>
              </a:tblGrid>
              <a:tr h="8292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  <a:solidFill>
                      <a:srgbClr val="F5624D"/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26098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Наименование отдельных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видов</a:t>
                      </a:r>
                      <a:r>
                        <a:rPr sz="8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ТРУ,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являющихся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объектом</a:t>
                      </a:r>
                      <a:r>
                        <a:rPr sz="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закупки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5718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  <a:solidFill>
                      <a:srgbClr val="F5624D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Дополнительные</a:t>
                      </a:r>
                      <a:r>
                        <a:rPr sz="8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требования</a:t>
                      </a:r>
                      <a:r>
                        <a:rPr sz="8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 участникам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закупки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  <a:solidFill>
                      <a:srgbClr val="F562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38760" marR="229235"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Информация</a:t>
                      </a:r>
                      <a:r>
                        <a:rPr sz="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документы,</a:t>
                      </a:r>
                      <a:r>
                        <a:rPr sz="8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подтверждающие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соответствие</a:t>
                      </a:r>
                      <a:r>
                        <a:rPr sz="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участников</a:t>
                      </a:r>
                      <a:r>
                        <a:rPr sz="8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закупки дополнительным</a:t>
                      </a:r>
                      <a:r>
                        <a:rPr sz="80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требованиям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0956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  <a:solidFill>
                      <a:srgbClr val="F5624D"/>
                    </a:solidFill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8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8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8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8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</a:tr>
              <a:tr h="409099">
                <a:tc gridSpan="5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Раздел</a:t>
                      </a:r>
                      <a:r>
                        <a:rPr sz="800" b="1" spc="-2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III.</a:t>
                      </a:r>
                      <a:r>
                        <a:rPr sz="800" b="1" spc="-6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Дополнительные</a:t>
                      </a:r>
                      <a:r>
                        <a:rPr sz="800" b="1" spc="-5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требования</a:t>
                      </a:r>
                      <a:r>
                        <a:rPr sz="800" b="1" spc="-6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к</a:t>
                      </a:r>
                      <a:r>
                        <a:rPr sz="800" b="1" spc="-2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участникам</a:t>
                      </a:r>
                      <a:r>
                        <a:rPr sz="800" b="1" spc="-2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закупки</a:t>
                      </a:r>
                      <a:r>
                        <a:rPr sz="800" b="1" spc="-2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800" b="1" spc="-1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сфере</a:t>
                      </a:r>
                      <a:r>
                        <a:rPr sz="800" b="1" spc="-2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дорожной</a:t>
                      </a:r>
                      <a:r>
                        <a:rPr sz="800" b="1" spc="-1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деятельности,</a:t>
                      </a:r>
                      <a:r>
                        <a:rPr sz="800" b="1" spc="-4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информация</a:t>
                      </a:r>
                      <a:r>
                        <a:rPr sz="8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800" b="1" spc="-3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документы,</a:t>
                      </a:r>
                      <a:r>
                        <a:rPr sz="800" b="1" spc="-2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подтверждающие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4295" marR="68580"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соответствие</a:t>
                      </a:r>
                      <a:r>
                        <a:rPr sz="800" b="1" spc="-4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участников</a:t>
                      </a:r>
                      <a:r>
                        <a:rPr sz="800" b="1" spc="-1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закупок</a:t>
                      </a:r>
                      <a:r>
                        <a:rPr sz="800" b="1" spc="-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таким</a:t>
                      </a:r>
                      <a:r>
                        <a:rPr sz="800" b="1" spc="-4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дополнительным</a:t>
                      </a:r>
                      <a:r>
                        <a:rPr sz="8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требованиям.</a:t>
                      </a:r>
                      <a:r>
                        <a:rPr sz="800" b="1" spc="-4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Позиция</a:t>
                      </a:r>
                      <a:r>
                        <a:rPr sz="800" b="1" spc="-5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17</a:t>
                      </a:r>
                      <a:r>
                        <a:rPr sz="800" b="1" spc="-1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применяются</a:t>
                      </a:r>
                      <a:r>
                        <a:rPr sz="800" b="1" spc="-6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8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случае, если</a:t>
                      </a:r>
                      <a:r>
                        <a:rPr sz="800" b="1" spc="-1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при</a:t>
                      </a:r>
                      <a:r>
                        <a:rPr sz="800" b="1" spc="-2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осуществлении</a:t>
                      </a:r>
                      <a:r>
                        <a:rPr sz="800" b="1" spc="-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закупки</a:t>
                      </a:r>
                      <a:r>
                        <a:rPr sz="8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НМЦК</a:t>
                      </a:r>
                      <a:r>
                        <a:rPr sz="800" b="1" spc="-2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для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обеспечения</a:t>
                      </a:r>
                      <a:r>
                        <a:rPr sz="800" b="1" spc="-5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федеральных</a:t>
                      </a:r>
                      <a:r>
                        <a:rPr sz="800" b="1" spc="-4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нужд</a:t>
                      </a:r>
                      <a:r>
                        <a:rPr sz="8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превышает</a:t>
                      </a:r>
                      <a:r>
                        <a:rPr sz="800" b="1" spc="-6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800" b="1" spc="-1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млн.</a:t>
                      </a:r>
                      <a:r>
                        <a:rPr sz="800" b="1" spc="-4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рублей,</a:t>
                      </a:r>
                      <a:r>
                        <a:rPr sz="800" b="1" spc="-1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800" b="1" spc="-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обеспечения</a:t>
                      </a:r>
                      <a:r>
                        <a:rPr sz="800" b="1" spc="-6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нужд</a:t>
                      </a:r>
                      <a:r>
                        <a:rPr sz="800" b="1" spc="-2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субъектов</a:t>
                      </a:r>
                      <a:r>
                        <a:rPr sz="8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РФ,</a:t>
                      </a:r>
                      <a:r>
                        <a:rPr sz="800" b="1" spc="-4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муниципальных</a:t>
                      </a:r>
                      <a:r>
                        <a:rPr sz="800" b="1" spc="-5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нужд</a:t>
                      </a:r>
                      <a:r>
                        <a:rPr sz="800" b="1" spc="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800" b="1" spc="-2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800" b="1" spc="-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млн.</a:t>
                      </a:r>
                      <a:r>
                        <a:rPr sz="800" b="1" spc="-4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рублей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60684">
                <a:tc>
                  <a:txBody>
                    <a:bodyPr/>
                    <a:lstStyle/>
                    <a:p>
                      <a:pPr marL="14604">
                        <a:lnSpc>
                          <a:spcPts val="1280"/>
                        </a:lnSpc>
                      </a:pPr>
                      <a:r>
                        <a:rPr sz="800" spc="-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17.</a:t>
                      </a:r>
                      <a:endParaRPr sz="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5560">
                        <a:lnSpc>
                          <a:spcPts val="1280"/>
                        </a:lnSpc>
                        <a:tabLst>
                          <a:tab pos="1362075" algn="l"/>
                        </a:tabLst>
                      </a:pPr>
                      <a:r>
                        <a:rPr sz="800" b="1" spc="-10" dirty="0" err="1" smtClean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Работы</a:t>
                      </a:r>
                      <a:r>
                        <a:rPr lang="ru-RU" sz="800" b="1" spc="-10" dirty="0" smtClean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25" dirty="0" err="1" smtClean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по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35560" marR="445134">
                        <a:lnSpc>
                          <a:spcPct val="100000"/>
                        </a:lnSpc>
                      </a:pPr>
                      <a:r>
                        <a:rPr sz="800" b="1" spc="-10" dirty="0" err="1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строительств</a:t>
                      </a:r>
                      <a:r>
                        <a:rPr lang="ru-RU" sz="800" b="1" spc="-1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у</a:t>
                      </a:r>
                      <a:r>
                        <a:rPr sz="800" b="1" spc="-1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,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реконструкции, капитальному ремонту</a:t>
                      </a:r>
                      <a:endParaRPr sz="800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  <a:p>
                      <a:pPr marL="35560" marR="414655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автомобильной дороги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36195" marR="26034" algn="just">
                        <a:lnSpc>
                          <a:spcPts val="1320"/>
                        </a:lnSpc>
                        <a:spcBef>
                          <a:spcPts val="5"/>
                        </a:spcBef>
                      </a:pPr>
                      <a:endParaRPr sz="8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76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26034" algn="just">
                        <a:lnSpc>
                          <a:spcPts val="132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Цена</a:t>
                      </a:r>
                      <a:r>
                        <a:rPr sz="800" spc="44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выполненных</a:t>
                      </a:r>
                      <a:r>
                        <a:rPr sz="800" spc="44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</a:t>
                      </a:r>
                      <a:r>
                        <a:rPr sz="800" spc="4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800" spc="4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договорам,</a:t>
                      </a:r>
                      <a:r>
                        <a:rPr sz="800" spc="4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предусмотренным</a:t>
                      </a:r>
                      <a:r>
                        <a:rPr sz="800" spc="44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п.</a:t>
                      </a:r>
                      <a:r>
                        <a:rPr sz="800" spc="44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800" spc="44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800" spc="4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2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настоящей</a:t>
                      </a:r>
                      <a:r>
                        <a:rPr sz="800" spc="2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графы</a:t>
                      </a:r>
                      <a:r>
                        <a:rPr sz="800" spc="26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настоящей</a:t>
                      </a:r>
                      <a:r>
                        <a:rPr sz="800" spc="254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позиции,</a:t>
                      </a:r>
                      <a:r>
                        <a:rPr sz="800" spc="26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цена</a:t>
                      </a:r>
                      <a:r>
                        <a:rPr sz="800" spc="26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выполненных</a:t>
                      </a:r>
                      <a:r>
                        <a:rPr sz="800" spc="254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работ,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предусмотренных</a:t>
                      </a:r>
                      <a:r>
                        <a:rPr sz="800" spc="1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п.3</a:t>
                      </a:r>
                      <a:r>
                        <a:rPr sz="800" spc="1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настоящей</a:t>
                      </a:r>
                      <a:r>
                        <a:rPr sz="800" spc="4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графы</a:t>
                      </a:r>
                      <a:r>
                        <a:rPr sz="800" spc="1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настоящей</a:t>
                      </a:r>
                      <a:r>
                        <a:rPr sz="800" spc="1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позиции,</a:t>
                      </a:r>
                      <a:r>
                        <a:rPr sz="800" spc="4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должна составлять:</a:t>
                      </a:r>
                      <a:endParaRPr sz="800" dirty="0">
                        <a:latin typeface="Microsoft Sans Serif"/>
                        <a:cs typeface="Microsoft Sans Serif"/>
                      </a:endParaRPr>
                    </a:p>
                    <a:p>
                      <a:pPr marL="320040" marR="25400" indent="-197485" algn="just">
                        <a:lnSpc>
                          <a:spcPts val="1320"/>
                        </a:lnSpc>
                        <a:buChar char="—"/>
                        <a:tabLst>
                          <a:tab pos="322580" algn="l"/>
                        </a:tabLst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800" spc="3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менее</a:t>
                      </a:r>
                      <a:r>
                        <a:rPr sz="800" spc="3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50%</a:t>
                      </a:r>
                      <a:r>
                        <a:rPr sz="800" spc="3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НМЦК,</a:t>
                      </a:r>
                      <a:r>
                        <a:rPr sz="800" spc="29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заключаемого</a:t>
                      </a:r>
                      <a:r>
                        <a:rPr sz="800" spc="2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800" spc="3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результатам</a:t>
                      </a:r>
                      <a:r>
                        <a:rPr sz="800" spc="3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определения 	поставщика</a:t>
                      </a:r>
                      <a:r>
                        <a:rPr sz="800" spc="-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(подрядчика,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исполнителя), если</a:t>
                      </a:r>
                      <a:r>
                        <a:rPr sz="800" spc="-3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НМЦК</a:t>
                      </a:r>
                      <a:r>
                        <a:rPr sz="800" spc="-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800" spc="-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превышает</a:t>
                      </a:r>
                      <a:r>
                        <a:rPr sz="800" spc="-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100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млн.</a:t>
                      </a:r>
                      <a:r>
                        <a:rPr sz="800" spc="-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рублей;</a:t>
                      </a:r>
                      <a:endParaRPr sz="800" dirty="0">
                        <a:latin typeface="Microsoft Sans Serif"/>
                        <a:cs typeface="Microsoft Sans Serif"/>
                      </a:endParaRPr>
                    </a:p>
                    <a:p>
                      <a:pPr marL="320675" marR="25400" indent="-198120" algn="just">
                        <a:lnSpc>
                          <a:spcPts val="1320"/>
                        </a:lnSpc>
                        <a:buChar char="—"/>
                        <a:tabLst>
                          <a:tab pos="322580" algn="l"/>
                        </a:tabLst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800" spc="3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менее</a:t>
                      </a:r>
                      <a:r>
                        <a:rPr sz="800" spc="3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40%</a:t>
                      </a:r>
                      <a:r>
                        <a:rPr sz="800" spc="3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НМЦК,</a:t>
                      </a:r>
                      <a:r>
                        <a:rPr sz="800" spc="28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заключаемого</a:t>
                      </a:r>
                      <a:r>
                        <a:rPr sz="800" spc="28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800" spc="3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результатам</a:t>
                      </a:r>
                      <a:r>
                        <a:rPr sz="800" spc="2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определения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поставщика</a:t>
                      </a:r>
                      <a:r>
                        <a:rPr sz="800" spc="16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(подрядчика,</a:t>
                      </a:r>
                      <a:r>
                        <a:rPr sz="800" spc="1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исполнителя),</a:t>
                      </a:r>
                      <a:r>
                        <a:rPr sz="800" spc="17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если</a:t>
                      </a:r>
                      <a:r>
                        <a:rPr sz="800" spc="17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НМЦК</a:t>
                      </a:r>
                      <a:r>
                        <a:rPr sz="800" spc="17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составляет</a:t>
                      </a:r>
                      <a:r>
                        <a:rPr sz="800" spc="17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или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превышает</a:t>
                      </a:r>
                      <a:r>
                        <a:rPr sz="800" spc="-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100</a:t>
                      </a:r>
                      <a:r>
                        <a:rPr sz="800" spc="-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млн.</a:t>
                      </a:r>
                      <a:r>
                        <a:rPr sz="800" spc="-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рублей,</a:t>
                      </a:r>
                      <a:r>
                        <a:rPr sz="800" spc="-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но не</a:t>
                      </a:r>
                      <a:r>
                        <a:rPr sz="800" spc="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превышает</a:t>
                      </a:r>
                      <a:r>
                        <a:rPr sz="800" spc="-1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500</a:t>
                      </a:r>
                      <a:r>
                        <a:rPr sz="800" spc="-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млн.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рублей;</a:t>
                      </a:r>
                      <a:endParaRPr sz="800" dirty="0">
                        <a:latin typeface="Microsoft Sans Serif"/>
                        <a:cs typeface="Microsoft Sans Serif"/>
                      </a:endParaRPr>
                    </a:p>
                    <a:p>
                      <a:pPr marL="320040" marR="25400" indent="-197485" algn="just">
                        <a:lnSpc>
                          <a:spcPts val="1320"/>
                        </a:lnSpc>
                        <a:buChar char="—"/>
                        <a:tabLst>
                          <a:tab pos="322580" algn="l"/>
                        </a:tabLst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800" spc="3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менее</a:t>
                      </a:r>
                      <a:r>
                        <a:rPr sz="800" spc="3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30%</a:t>
                      </a:r>
                      <a:r>
                        <a:rPr sz="800" spc="3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НМЦК,</a:t>
                      </a:r>
                      <a:r>
                        <a:rPr sz="800" spc="29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заключаемого</a:t>
                      </a:r>
                      <a:r>
                        <a:rPr sz="800" spc="2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800" spc="3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результатам</a:t>
                      </a:r>
                      <a:r>
                        <a:rPr sz="800" spc="3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определения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поставщика</a:t>
                      </a:r>
                      <a:r>
                        <a:rPr sz="800" spc="16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(подрядчика,</a:t>
                      </a:r>
                      <a:r>
                        <a:rPr sz="800" spc="1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исполнителя),</a:t>
                      </a:r>
                      <a:r>
                        <a:rPr sz="800" spc="17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если</a:t>
                      </a:r>
                      <a:r>
                        <a:rPr sz="800" spc="17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НМЦК</a:t>
                      </a:r>
                      <a:r>
                        <a:rPr sz="800" spc="17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составляет</a:t>
                      </a:r>
                      <a:r>
                        <a:rPr sz="800" spc="17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или 	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превышает</a:t>
                      </a:r>
                      <a:r>
                        <a:rPr sz="800" spc="-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500</a:t>
                      </a:r>
                      <a:r>
                        <a:rPr sz="800" spc="-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млн.</a:t>
                      </a:r>
                      <a:r>
                        <a:rPr sz="800" spc="-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рублей</a:t>
                      </a:r>
                      <a:endParaRPr sz="8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76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26670" algn="just">
                        <a:lnSpc>
                          <a:spcPts val="132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800" spc="1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случае</a:t>
                      </a:r>
                      <a:r>
                        <a:rPr sz="800" spc="1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наличия</a:t>
                      </a:r>
                      <a:r>
                        <a:rPr sz="800" spc="1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опыта,</a:t>
                      </a:r>
                      <a:r>
                        <a:rPr sz="800" spc="1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предусмотренного</a:t>
                      </a:r>
                      <a:r>
                        <a:rPr sz="800" spc="1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п.</a:t>
                      </a:r>
                      <a:r>
                        <a:rPr sz="800" spc="1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spc="-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2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графы</a:t>
                      </a:r>
                      <a:r>
                        <a:rPr sz="800" spc="204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"Доп.</a:t>
                      </a:r>
                      <a:r>
                        <a:rPr sz="800" spc="2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требования</a:t>
                      </a:r>
                      <a:r>
                        <a:rPr sz="800" spc="21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800" spc="21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участникам</a:t>
                      </a:r>
                      <a:r>
                        <a:rPr sz="800" spc="2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закупки"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настоящей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позиции:</a:t>
                      </a:r>
                      <a:endParaRPr sz="800" dirty="0">
                        <a:latin typeface="Microsoft Sans Serif"/>
                        <a:cs typeface="Microsoft Sans Serif"/>
                      </a:endParaRPr>
                    </a:p>
                    <a:p>
                      <a:pPr marL="376555" indent="-252729" algn="just">
                        <a:lnSpc>
                          <a:spcPts val="1275"/>
                        </a:lnSpc>
                        <a:buClr>
                          <a:srgbClr val="F5624D"/>
                        </a:buClr>
                        <a:buAutoNum type="arabicParenR"/>
                        <a:tabLst>
                          <a:tab pos="376555" algn="l"/>
                        </a:tabLst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исполненный</a:t>
                      </a:r>
                      <a:r>
                        <a:rPr sz="800" spc="-1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 err="1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договор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;</a:t>
                      </a:r>
                      <a:endParaRPr sz="800" dirty="0">
                        <a:latin typeface="Microsoft Sans Serif"/>
                        <a:cs typeface="Microsoft Sans Serif"/>
                      </a:endParaRPr>
                    </a:p>
                    <a:p>
                      <a:pPr marL="375920" marR="27940" indent="-252729" algn="just">
                        <a:lnSpc>
                          <a:spcPct val="100000"/>
                        </a:lnSpc>
                        <a:buClr>
                          <a:srgbClr val="F5624D"/>
                        </a:buClr>
                        <a:buAutoNum type="arabicParenR"/>
                        <a:tabLst>
                          <a:tab pos="379730" algn="l"/>
                        </a:tabLst>
                      </a:pP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акт</a:t>
                      </a:r>
                      <a:r>
                        <a:rPr sz="800" spc="1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выполненных</a:t>
                      </a:r>
                      <a:r>
                        <a:rPr sz="800" spc="13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работ,</a:t>
                      </a:r>
                      <a:r>
                        <a:rPr sz="800" spc="14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подтверждающий</a:t>
                      </a:r>
                      <a:r>
                        <a:rPr sz="800" spc="14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цену 	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выполненных</a:t>
                      </a:r>
                      <a:r>
                        <a:rPr sz="800" spc="3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работ.</a:t>
                      </a:r>
                      <a:endParaRPr sz="8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76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386" y="548680"/>
            <a:ext cx="8272989" cy="122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946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57976"/>
              </p:ext>
            </p:extLst>
          </p:nvPr>
        </p:nvGraphicFramePr>
        <p:xfrm>
          <a:off x="683568" y="2348880"/>
          <a:ext cx="8096250" cy="41386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389"/>
                <a:gridCol w="1177766"/>
                <a:gridCol w="3703320"/>
                <a:gridCol w="145732"/>
                <a:gridCol w="2626043"/>
              </a:tblGrid>
              <a:tr h="7834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R="202565" algn="r">
                        <a:lnSpc>
                          <a:spcPct val="100000"/>
                        </a:lnSpc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  <a:solidFill>
                      <a:srgbClr val="F5624D"/>
                    </a:solidFill>
                  </a:tcPr>
                </a:tc>
                <a:tc>
                  <a:txBody>
                    <a:bodyPr/>
                    <a:lstStyle/>
                    <a:p>
                      <a:pPr marL="227329" marR="220345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Наименование отдельных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видов</a:t>
                      </a:r>
                      <a:r>
                        <a:rPr sz="9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ТРУ,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являющихся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объектом</a:t>
                      </a:r>
                      <a:r>
                        <a:rPr sz="9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закупки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576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  <a:solidFill>
                      <a:srgbClr val="F562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Дополнительные</a:t>
                      </a:r>
                      <a:r>
                        <a:rPr sz="9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требования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</a:t>
                      </a:r>
                      <a:r>
                        <a:rPr sz="9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участникам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закупки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  <a:solidFill>
                      <a:srgbClr val="F5624D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27000" marR="119380" algn="ctr">
                        <a:lnSpc>
                          <a:spcPct val="100000"/>
                        </a:lnSpc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Информация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9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документы,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подтверждающие соответствие</a:t>
                      </a:r>
                      <a:r>
                        <a:rPr sz="9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участников</a:t>
                      </a:r>
                      <a:r>
                        <a:rPr sz="9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закупки дополнительным</a:t>
                      </a:r>
                      <a:r>
                        <a:rPr sz="9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требованиям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44291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  <a:solidFill>
                      <a:srgbClr val="F562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5259">
                <a:tc>
                  <a:txBody>
                    <a:bodyPr/>
                    <a:lstStyle/>
                    <a:p>
                      <a:pPr marR="245110" algn="r">
                        <a:lnSpc>
                          <a:spcPts val="1395"/>
                        </a:lnSpc>
                      </a:pPr>
                      <a:r>
                        <a:rPr sz="9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5"/>
                        </a:lnSpc>
                      </a:pPr>
                      <a:r>
                        <a:rPr sz="9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95"/>
                        </a:lnSpc>
                      </a:pPr>
                      <a:r>
                        <a:rPr sz="9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95"/>
                        </a:lnSpc>
                      </a:pPr>
                      <a:r>
                        <a:rPr sz="900" b="1" spc="-5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62451">
                <a:tc gridSpan="5">
                  <a:txBody>
                    <a:bodyPr/>
                    <a:lstStyle/>
                    <a:p>
                      <a:pPr marL="233045" marR="225425" algn="ctr">
                        <a:lnSpc>
                          <a:spcPts val="1440"/>
                        </a:lnSpc>
                        <a:spcBef>
                          <a:spcPts val="5"/>
                        </a:spcBef>
                      </a:pP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Раздел</a:t>
                      </a:r>
                      <a:r>
                        <a:rPr sz="900" b="1" spc="-5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III.</a:t>
                      </a:r>
                      <a:r>
                        <a:rPr sz="900" b="1" spc="-2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Дополнительные</a:t>
                      </a:r>
                      <a:r>
                        <a:rPr sz="900" b="1" spc="-2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требования</a:t>
                      </a:r>
                      <a:r>
                        <a:rPr sz="900" b="1" spc="-3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к</a:t>
                      </a:r>
                      <a:r>
                        <a:rPr sz="900" b="1" spc="-4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участникам</a:t>
                      </a:r>
                      <a:r>
                        <a:rPr sz="9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закупки</a:t>
                      </a:r>
                      <a:r>
                        <a:rPr sz="900" b="1" spc="-2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900" b="1" spc="-4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сфере</a:t>
                      </a:r>
                      <a:r>
                        <a:rPr sz="900" b="1" spc="-4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дорожной</a:t>
                      </a:r>
                      <a:r>
                        <a:rPr sz="900" b="1" spc="-3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деятельности,</a:t>
                      </a:r>
                      <a:r>
                        <a:rPr sz="900" b="1" spc="2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информация</a:t>
                      </a:r>
                      <a:r>
                        <a:rPr sz="900" b="1" spc="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900" b="1" spc="-3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документы, подтверждающие</a:t>
                      </a:r>
                      <a:r>
                        <a:rPr sz="900" b="1" spc="-2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соответствие</a:t>
                      </a:r>
                      <a:r>
                        <a:rPr sz="900" b="1" spc="-4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участников</a:t>
                      </a:r>
                      <a:r>
                        <a:rPr sz="900" b="1" spc="-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закупок</a:t>
                      </a:r>
                      <a:r>
                        <a:rPr sz="900" b="1" spc="-3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таким</a:t>
                      </a:r>
                      <a:r>
                        <a:rPr sz="900" b="1" spc="-3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дополнительным</a:t>
                      </a:r>
                      <a:r>
                        <a:rPr sz="900" b="1" spc="-2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требованиям.</a:t>
                      </a:r>
                      <a:r>
                        <a:rPr sz="900" b="1" spc="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Позиция</a:t>
                      </a:r>
                      <a:r>
                        <a:rPr sz="900" b="1" spc="-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18</a:t>
                      </a:r>
                      <a:r>
                        <a:rPr sz="900" b="1" spc="-5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применяются</a:t>
                      </a:r>
                      <a:r>
                        <a:rPr sz="900" b="1" spc="-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900" b="1" spc="-4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случае,</a:t>
                      </a:r>
                      <a:r>
                        <a:rPr sz="900" b="1" spc="-5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если</a:t>
                      </a:r>
                      <a:r>
                        <a:rPr sz="900" b="1" spc="-6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при </a:t>
                      </a:r>
                      <a:r>
                        <a:rPr sz="9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осуществлении</a:t>
                      </a:r>
                      <a:r>
                        <a:rPr sz="900" b="1" spc="-2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закупки</a:t>
                      </a:r>
                      <a:r>
                        <a:rPr sz="900" b="1" spc="-1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НМЦК</a:t>
                      </a:r>
                      <a:r>
                        <a:rPr sz="900" b="1" spc="-2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900" b="1" spc="-3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обеспечения</a:t>
                      </a:r>
                      <a:r>
                        <a:rPr sz="900" b="1" spc="-5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федеральных</a:t>
                      </a:r>
                      <a:r>
                        <a:rPr sz="9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нужд превышает</a:t>
                      </a:r>
                      <a:r>
                        <a:rPr sz="900" b="1" spc="-3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900" b="1" spc="-4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млн.</a:t>
                      </a:r>
                      <a:r>
                        <a:rPr sz="900" b="1" spc="-1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рублей,</a:t>
                      </a:r>
                      <a:r>
                        <a:rPr sz="900" b="1" spc="-3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900" b="1" spc="-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обеспечения</a:t>
                      </a:r>
                      <a:r>
                        <a:rPr sz="900" b="1" spc="-4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нужд</a:t>
                      </a:r>
                      <a:r>
                        <a:rPr sz="900" b="1" spc="-1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субъектов</a:t>
                      </a:r>
                      <a:r>
                        <a:rPr sz="900" b="1" spc="-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РФ, </a:t>
                      </a:r>
                      <a:r>
                        <a:rPr sz="9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муниципальных</a:t>
                      </a:r>
                      <a:r>
                        <a:rPr sz="900" b="1" spc="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нужд</a:t>
                      </a:r>
                      <a:r>
                        <a:rPr sz="900" b="1" spc="2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900" b="1" spc="-2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900" b="1" spc="-2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млн.</a:t>
                      </a:r>
                      <a:r>
                        <a:rPr sz="900" b="1" spc="-5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5624D"/>
                          </a:solidFill>
                          <a:latin typeface="Arial"/>
                          <a:cs typeface="Arial"/>
                        </a:rPr>
                        <a:t>рублей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476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94021">
                <a:tc>
                  <a:txBody>
                    <a:bodyPr/>
                    <a:lstStyle/>
                    <a:p>
                      <a:pPr marL="14604">
                        <a:lnSpc>
                          <a:spcPts val="1395"/>
                        </a:lnSpc>
                      </a:pPr>
                      <a:r>
                        <a:rPr sz="900" spc="-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18.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just">
                        <a:lnSpc>
                          <a:spcPts val="1395"/>
                        </a:lnSpc>
                        <a:tabLst>
                          <a:tab pos="1346835" algn="l"/>
                        </a:tabLst>
                      </a:pPr>
                      <a:r>
                        <a:rPr sz="9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Работы</a:t>
                      </a:r>
                      <a:r>
                        <a:rPr sz="900" b="1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900" b="1" spc="-25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по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36195" marR="27305" algn="just">
                        <a:lnSpc>
                          <a:spcPct val="100000"/>
                        </a:lnSpc>
                      </a:pPr>
                      <a:r>
                        <a:rPr sz="9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ремонту,</a:t>
                      </a:r>
                      <a:r>
                        <a:rPr sz="900" b="1" spc="28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 err="1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содержан</a:t>
                      </a:r>
                      <a:r>
                        <a:rPr sz="900" b="1" dirty="0" err="1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ию</a:t>
                      </a:r>
                      <a:r>
                        <a:rPr sz="900" b="1" spc="21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343846"/>
                          </a:solidFill>
                          <a:latin typeface="Arial"/>
                          <a:cs typeface="Arial"/>
                        </a:rPr>
                        <a:t>автомобильной дороги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6195" algn="just">
                        <a:lnSpc>
                          <a:spcPts val="1395"/>
                        </a:lnSpc>
                      </a:pP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Наличие</a:t>
                      </a:r>
                      <a:r>
                        <a:rPr sz="900" spc="3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sz="900" spc="2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участника</a:t>
                      </a:r>
                      <a:r>
                        <a:rPr sz="900" spc="3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закупки</a:t>
                      </a:r>
                      <a:r>
                        <a:rPr sz="900" spc="3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одного</a:t>
                      </a:r>
                      <a:r>
                        <a:rPr sz="900" spc="3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из</a:t>
                      </a:r>
                      <a:r>
                        <a:rPr sz="900" spc="3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следующих</a:t>
                      </a:r>
                      <a:r>
                        <a:rPr sz="900" spc="3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опытов</a:t>
                      </a:r>
                      <a:endParaRPr sz="900" dirty="0">
                        <a:latin typeface="Microsoft Sans Serif"/>
                        <a:cs typeface="Microsoft Sans Serif"/>
                      </a:endParaRPr>
                    </a:p>
                    <a:p>
                      <a:pPr marL="36195" algn="just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выполнения</a:t>
                      </a:r>
                      <a:r>
                        <a:rPr sz="900" spc="-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работ:</a:t>
                      </a:r>
                      <a:endParaRPr sz="900" dirty="0">
                        <a:latin typeface="Microsoft Sans Serif"/>
                        <a:cs typeface="Microsoft Sans Serif"/>
                      </a:endParaRPr>
                    </a:p>
                    <a:p>
                      <a:pPr marL="379095" marR="24765" indent="-256540" algn="just">
                        <a:lnSpc>
                          <a:spcPct val="100000"/>
                        </a:lnSpc>
                        <a:buClr>
                          <a:srgbClr val="F5624D"/>
                        </a:buClr>
                        <a:buAutoNum type="arabicParenR"/>
                        <a:tabLst>
                          <a:tab pos="379095" algn="l"/>
                        </a:tabLst>
                      </a:pP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опыт</a:t>
                      </a:r>
                      <a:r>
                        <a:rPr sz="900" spc="4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исполнения</a:t>
                      </a:r>
                      <a:r>
                        <a:rPr sz="900" spc="4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договора,</a:t>
                      </a:r>
                      <a:r>
                        <a:rPr sz="900" spc="45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предусматривающего</a:t>
                      </a:r>
                      <a:r>
                        <a:rPr sz="900" spc="45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выполнение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</a:t>
                      </a:r>
                      <a:r>
                        <a:rPr sz="900" spc="-3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900" spc="-1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ремонту,</a:t>
                      </a:r>
                      <a:r>
                        <a:rPr sz="900" spc="-1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содержанию</a:t>
                      </a:r>
                      <a:r>
                        <a:rPr sz="900" spc="-4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 err="1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автомобильной</a:t>
                      </a:r>
                      <a:r>
                        <a:rPr sz="900" spc="-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 err="1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дороги</a:t>
                      </a:r>
                      <a:r>
                        <a:rPr lang="ru-RU" sz="900" spc="-10" dirty="0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kumimoji="0" lang="ru-RU" sz="800" b="0" i="0" u="none" strike="noStrike" kern="1200" cap="none" spc="-1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Microsoft Sans Serif"/>
                        </a:rPr>
                        <a:t>(</a:t>
                      </a:r>
                      <a:r>
                        <a:rPr kumimoji="0" lang="ru-RU" sz="800" b="1" i="0" u="none" strike="noStrike" kern="1200" cap="none" spc="-1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Microsoft Sans Serif"/>
                        </a:rPr>
                        <a:t>исключительно 44-ФЗ)</a:t>
                      </a:r>
                      <a:r>
                        <a:rPr sz="900" spc="-10" dirty="0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;</a:t>
                      </a:r>
                      <a:endParaRPr sz="900" dirty="0">
                        <a:latin typeface="Microsoft Sans Serif"/>
                        <a:cs typeface="Microsoft Sans Serif"/>
                      </a:endParaRPr>
                    </a:p>
                    <a:p>
                      <a:pPr marL="379095" marR="24765" indent="-256540" algn="just">
                        <a:lnSpc>
                          <a:spcPct val="100000"/>
                        </a:lnSpc>
                        <a:buClr>
                          <a:srgbClr val="F5624D"/>
                        </a:buClr>
                        <a:buAutoNum type="arabicParenR"/>
                        <a:tabLst>
                          <a:tab pos="379095" algn="l"/>
                        </a:tabLst>
                      </a:pP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опыт</a:t>
                      </a:r>
                      <a:r>
                        <a:rPr sz="900" spc="4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исполнения</a:t>
                      </a:r>
                      <a:r>
                        <a:rPr sz="900" spc="4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договора,</a:t>
                      </a:r>
                      <a:r>
                        <a:rPr sz="900" spc="45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предусматривающего</a:t>
                      </a:r>
                      <a:r>
                        <a:rPr sz="900" spc="45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выполнение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</a:t>
                      </a:r>
                      <a:r>
                        <a:rPr sz="900" spc="-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9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капитальному</a:t>
                      </a:r>
                      <a:r>
                        <a:rPr sz="900" spc="-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ремонту</a:t>
                      </a:r>
                      <a:r>
                        <a:rPr sz="900" spc="-3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 err="1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автомобильной</a:t>
                      </a:r>
                      <a:r>
                        <a:rPr sz="900" spc="-1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 err="1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дороги</a:t>
                      </a:r>
                      <a:r>
                        <a:rPr lang="ru-RU" sz="900" spc="-10" dirty="0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kumimoji="0" lang="ru-RU" sz="800" b="0" i="0" u="none" strike="noStrike" kern="1200" cap="none" spc="-1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Microsoft Sans Serif"/>
                        </a:rPr>
                        <a:t>(</a:t>
                      </a:r>
                      <a:r>
                        <a:rPr kumimoji="0" lang="ru-RU" sz="800" b="1" i="0" u="none" strike="noStrike" kern="1200" cap="none" spc="-1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Microsoft Sans Serif"/>
                        </a:rPr>
                        <a:t>исключительно 44-ФЗ)</a:t>
                      </a:r>
                      <a:r>
                        <a:rPr sz="900" spc="-10" dirty="0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;</a:t>
                      </a:r>
                      <a:endParaRPr sz="900" dirty="0">
                        <a:latin typeface="Microsoft Sans Serif"/>
                        <a:cs typeface="Microsoft Sans Serif"/>
                      </a:endParaRPr>
                    </a:p>
                    <a:p>
                      <a:pPr marL="375285" marR="26034" lvl="0" indent="-252729" algn="l" defTabSz="914400" rtl="0" eaLnBrk="1" fontAlgn="auto" latinLnBrk="0" hangingPunct="1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5624D"/>
                        </a:buClr>
                        <a:buSzTx/>
                        <a:buFontTx/>
                        <a:buAutoNum type="arabicParenR"/>
                        <a:tabLst>
                          <a:tab pos="379095" algn="l"/>
                        </a:tabLst>
                        <a:defRPr/>
                      </a:pP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опыт</a:t>
                      </a:r>
                      <a:r>
                        <a:rPr sz="900" spc="47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исполнения</a:t>
                      </a:r>
                      <a:r>
                        <a:rPr sz="900" spc="47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договора</a:t>
                      </a:r>
                      <a:r>
                        <a:rPr sz="900" spc="47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строительного</a:t>
                      </a:r>
                      <a:r>
                        <a:rPr sz="900" spc="48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900" spc="-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подряда,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предусматривающего</a:t>
                      </a:r>
                      <a:r>
                        <a:rPr sz="900" spc="31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выполнение</a:t>
                      </a:r>
                      <a:r>
                        <a:rPr sz="900" spc="3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</a:t>
                      </a:r>
                      <a:r>
                        <a:rPr sz="900" spc="31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900" spc="3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строительству, </a:t>
                      </a:r>
                      <a:r>
                        <a:rPr sz="900" spc="-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реконструкции</a:t>
                      </a:r>
                      <a:r>
                        <a:rPr sz="900" spc="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 err="1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автомобильной</a:t>
                      </a:r>
                      <a:r>
                        <a:rPr sz="900" spc="3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 err="1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дороги</a:t>
                      </a:r>
                      <a:r>
                        <a:rPr lang="ru-RU" sz="900" spc="-10" dirty="0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Microsoft Sans Serif"/>
                        </a:rPr>
                        <a:t>(</a:t>
                      </a: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Microsoft Sans Serif"/>
                        </a:rPr>
                        <a:t>либо с РВ либо заключен по ФЗ-44)</a:t>
                      </a:r>
                      <a:r>
                        <a:rPr kumimoji="0" lang="ru-RU" sz="800" b="1" i="0" u="none" strike="noStrike" kern="1200" cap="none" spc="-1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Microsoft Sans Serif"/>
                        </a:rPr>
                        <a:t>;</a:t>
                      </a:r>
                      <a:r>
                        <a:rPr sz="900" spc="-10" dirty="0" smtClean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;</a:t>
                      </a:r>
                      <a:endParaRPr sz="900" dirty="0">
                        <a:latin typeface="Microsoft Sans Serif"/>
                        <a:cs typeface="Microsoft Sans Serif"/>
                      </a:endParaRPr>
                    </a:p>
                    <a:p>
                      <a:pPr marL="379095" marR="24765" indent="-256540" algn="just">
                        <a:lnSpc>
                          <a:spcPct val="100000"/>
                        </a:lnSpc>
                        <a:buClr>
                          <a:srgbClr val="F5624D"/>
                        </a:buClr>
                        <a:buAutoNum type="arabicParenR"/>
                        <a:tabLst>
                          <a:tab pos="379095" algn="l"/>
                        </a:tabLst>
                      </a:pP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опыт</a:t>
                      </a:r>
                      <a:r>
                        <a:rPr sz="900" spc="43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выполнения</a:t>
                      </a:r>
                      <a:r>
                        <a:rPr sz="900" spc="434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участником</a:t>
                      </a:r>
                      <a:r>
                        <a:rPr sz="900" spc="43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закупки,</a:t>
                      </a:r>
                      <a:r>
                        <a:rPr sz="900" spc="434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9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являющимся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застройщиком,</a:t>
                      </a:r>
                      <a:r>
                        <a:rPr sz="900" spc="29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</a:t>
                      </a:r>
                      <a:r>
                        <a:rPr sz="900" spc="2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900" spc="2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строительству,</a:t>
                      </a:r>
                      <a:r>
                        <a:rPr sz="900" spc="2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 </a:t>
                      </a:r>
                      <a:r>
                        <a:rPr sz="9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реконструкции автомобильной</a:t>
                      </a:r>
                      <a:r>
                        <a:rPr sz="900" spc="2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дороги.</a:t>
                      </a:r>
                      <a:endParaRPr sz="9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830" algn="just">
                        <a:lnSpc>
                          <a:spcPts val="1395"/>
                        </a:lnSpc>
                      </a:pP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900" spc="13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случае</a:t>
                      </a:r>
                      <a:r>
                        <a:rPr sz="900" spc="13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наличия</a:t>
                      </a:r>
                      <a:r>
                        <a:rPr sz="900" spc="13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опыта,</a:t>
                      </a:r>
                      <a:r>
                        <a:rPr sz="900" spc="14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предусмотренного</a:t>
                      </a:r>
                      <a:endParaRPr sz="900" dirty="0">
                        <a:latin typeface="Microsoft Sans Serif"/>
                        <a:cs typeface="Microsoft Sans Serif"/>
                      </a:endParaRPr>
                    </a:p>
                    <a:p>
                      <a:pPr marL="36830" marR="26034" algn="just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пунктами</a:t>
                      </a:r>
                      <a:r>
                        <a:rPr sz="900" spc="2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sz="900" spc="2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900" spc="2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2</a:t>
                      </a:r>
                      <a:r>
                        <a:rPr sz="900" spc="30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графы</a:t>
                      </a:r>
                      <a:r>
                        <a:rPr sz="900" spc="2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900" spc="-2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"Дополнительные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требования</a:t>
                      </a:r>
                      <a:r>
                        <a:rPr sz="900" spc="26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900" spc="27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участникам</a:t>
                      </a:r>
                      <a:r>
                        <a:rPr sz="900" spc="27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закупки"</a:t>
                      </a:r>
                      <a:r>
                        <a:rPr sz="900" spc="26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настоящей позиции:</a:t>
                      </a:r>
                      <a:endParaRPr sz="900" dirty="0">
                        <a:latin typeface="Microsoft Sans Serif"/>
                        <a:cs typeface="Microsoft Sans Serif"/>
                      </a:endParaRPr>
                    </a:p>
                    <a:p>
                      <a:pPr marL="392430" indent="-229235" algn="just">
                        <a:lnSpc>
                          <a:spcPct val="100000"/>
                        </a:lnSpc>
                        <a:buClr>
                          <a:srgbClr val="F5624D"/>
                        </a:buClr>
                        <a:buAutoNum type="arabicParenR"/>
                        <a:tabLst>
                          <a:tab pos="392430" algn="l"/>
                        </a:tabLst>
                      </a:pP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исполненный</a:t>
                      </a:r>
                      <a:r>
                        <a:rPr sz="900" spc="-5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договор;</a:t>
                      </a:r>
                      <a:endParaRPr sz="900" dirty="0">
                        <a:latin typeface="Microsoft Sans Serif"/>
                        <a:cs typeface="Microsoft Sans Serif"/>
                      </a:endParaRPr>
                    </a:p>
                    <a:p>
                      <a:pPr marL="391795" marR="28575" indent="-228600" algn="just">
                        <a:lnSpc>
                          <a:spcPct val="100000"/>
                        </a:lnSpc>
                        <a:buClr>
                          <a:srgbClr val="F5624D"/>
                        </a:buClr>
                        <a:buAutoNum type="arabicParenR"/>
                        <a:tabLst>
                          <a:tab pos="391795" algn="l"/>
                        </a:tabLst>
                      </a:pP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акт</a:t>
                      </a:r>
                      <a:r>
                        <a:rPr sz="900" spc="9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выполненных</a:t>
                      </a:r>
                      <a:r>
                        <a:rPr sz="900" spc="8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работ,</a:t>
                      </a:r>
                      <a:r>
                        <a:rPr sz="900" spc="1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подтверждающий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цену</a:t>
                      </a:r>
                      <a:r>
                        <a:rPr sz="900" spc="-3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выполненных</a:t>
                      </a:r>
                      <a:r>
                        <a:rPr sz="900" spc="-45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10" dirty="0">
                          <a:solidFill>
                            <a:srgbClr val="343846"/>
                          </a:solidFill>
                          <a:latin typeface="Microsoft Sans Serif"/>
                          <a:cs typeface="Microsoft Sans Serif"/>
                        </a:rPr>
                        <a:t>работ.</a:t>
                      </a:r>
                      <a:endParaRPr sz="9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343846"/>
                      </a:solidFill>
                      <a:prstDash val="solid"/>
                    </a:lnL>
                    <a:lnR w="12700">
                      <a:solidFill>
                        <a:srgbClr val="343846"/>
                      </a:solidFill>
                      <a:prstDash val="solid"/>
                    </a:lnR>
                    <a:lnT w="12700">
                      <a:solidFill>
                        <a:srgbClr val="343846"/>
                      </a:solidFill>
                      <a:prstDash val="solid"/>
                    </a:lnT>
                    <a:lnB w="12700">
                      <a:solidFill>
                        <a:srgbClr val="34384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386" y="548680"/>
            <a:ext cx="8294432" cy="1228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4409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</TotalTime>
  <Words>1485</Words>
  <Application>Microsoft Office PowerPoint</Application>
  <PresentationFormat>Экран (4:3)</PresentationFormat>
  <Paragraphs>157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Georgia</vt:lpstr>
      <vt:lpstr>Microsoft Sans Serif</vt:lpstr>
      <vt:lpstr>SegoeUI-Semilight</vt:lpstr>
      <vt:lpstr>Times New Roman</vt:lpstr>
      <vt:lpstr>TimesNewRomanPS-BoldMT</vt:lpstr>
      <vt:lpstr>TimesNewRomanPSMT</vt:lpstr>
      <vt:lpstr>Trebuchet MS</vt:lpstr>
      <vt:lpstr>Воздушный поток</vt:lpstr>
      <vt:lpstr>Централизованные закупки работ по строительству, реконструкции, капитальному ремонту, ремонту автомобильных дорог</vt:lpstr>
      <vt:lpstr>Презентация PowerPoint</vt:lpstr>
      <vt:lpstr>Классификация работ (Согласно приказу Минтранса РФ от 16 ноября 2012 г. № 402 «Об утверждении Классификации работ по капитальному ремонту, ремонту и содержанию автомобильных дорог»)</vt:lpstr>
      <vt:lpstr>Типовая документация </vt:lpstr>
      <vt:lpstr>Типовые критерии оценки</vt:lpstr>
      <vt:lpstr>Формирование лотов (позиция ФАС РОССИИ)</vt:lpstr>
      <vt:lpstr>Презентация PowerPoint</vt:lpstr>
      <vt:lpstr>Презентация PowerPoint</vt:lpstr>
      <vt:lpstr>Презентация PowerPoint</vt:lpstr>
      <vt:lpstr>СРО на ПИР (проектирование + изыскания)</vt:lpstr>
      <vt:lpstr>ВИДЫ И ОБЪЕМЫ РАБОТ по строительству, реконструкции ОКС, которые подрядчик обязан выполнить самостоятельно без привлечения других лиц к исполнению своих обязательств по государственному и (или) муниципальному контрактам</vt:lpstr>
      <vt:lpstr>Членство СРО при  закупке услуг по стройконтролю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закупок Управления осуществления нетиповых закупок</dc:title>
  <dc:creator>Акопян Аргам Паркевович</dc:creator>
  <cp:lastModifiedBy>Акопян Аргам Паркевович</cp:lastModifiedBy>
  <cp:revision>29</cp:revision>
  <dcterms:created xsi:type="dcterms:W3CDTF">2020-01-16T10:47:42Z</dcterms:created>
  <dcterms:modified xsi:type="dcterms:W3CDTF">2025-01-30T12:51:34Z</dcterms:modified>
</cp:coreProperties>
</file>